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0" r:id="rId1"/>
  </p:sldMasterIdLst>
  <p:notesMasterIdLst>
    <p:notesMasterId r:id="rId31"/>
  </p:notesMasterIdLst>
  <p:handoutMasterIdLst>
    <p:handoutMasterId r:id="rId32"/>
  </p:handoutMasterIdLst>
  <p:sldIdLst>
    <p:sldId id="678" r:id="rId2"/>
    <p:sldId id="1145" r:id="rId3"/>
    <p:sldId id="1261" r:id="rId4"/>
    <p:sldId id="1305" r:id="rId5"/>
    <p:sldId id="1317" r:id="rId6"/>
    <p:sldId id="1464" r:id="rId7"/>
    <p:sldId id="1405" r:id="rId8"/>
    <p:sldId id="1401" r:id="rId9"/>
    <p:sldId id="1478" r:id="rId10"/>
    <p:sldId id="1402" r:id="rId11"/>
    <p:sldId id="1429" r:id="rId12"/>
    <p:sldId id="1406" r:id="rId13"/>
    <p:sldId id="1479" r:id="rId14"/>
    <p:sldId id="1466" r:id="rId15"/>
    <p:sldId id="1469" r:id="rId16"/>
    <p:sldId id="1475" r:id="rId17"/>
    <p:sldId id="1476" r:id="rId18"/>
    <p:sldId id="1477" r:id="rId19"/>
    <p:sldId id="1454" r:id="rId20"/>
    <p:sldId id="1468" r:id="rId21"/>
    <p:sldId id="1456" r:id="rId22"/>
    <p:sldId id="1458" r:id="rId23"/>
    <p:sldId id="1480" r:id="rId24"/>
    <p:sldId id="1287" r:id="rId25"/>
    <p:sldId id="1288" r:id="rId26"/>
    <p:sldId id="1289" r:id="rId27"/>
    <p:sldId id="1472" r:id="rId28"/>
    <p:sldId id="1391" r:id="rId29"/>
    <p:sldId id="1392" r:id="rId30"/>
  </p:sldIdLst>
  <p:sldSz cx="9144000" cy="6858000" type="screen4x3"/>
  <p:notesSz cx="6646863" cy="97774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57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C80A"/>
    <a:srgbClr val="0033CC"/>
    <a:srgbClr val="FF57AB"/>
    <a:srgbClr val="0000FF"/>
    <a:srgbClr val="FF99CC"/>
    <a:srgbClr val="CC0000"/>
    <a:srgbClr val="00FF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6" autoAdjust="0"/>
    <p:restoredTop sz="95400" autoAdjust="0"/>
  </p:normalViewPr>
  <p:slideViewPr>
    <p:cSldViewPr>
      <p:cViewPr varScale="1">
        <p:scale>
          <a:sx n="107" d="100"/>
          <a:sy n="107" d="100"/>
        </p:scale>
        <p:origin x="1662" y="108"/>
      </p:cViewPr>
      <p:guideLst>
        <p:guide orient="horz" pos="2183"/>
        <p:guide pos="2857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4128" y="-90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8928128636008"/>
          <c:y val="5.9747663671288725E-2"/>
          <c:w val="0.77981383638201685"/>
          <c:h val="0.716829302329739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BY/Gs</c:v>
                </c:pt>
              </c:strCache>
            </c:strRef>
          </c:tx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-25</c:v>
                </c:pt>
                <c:pt idx="1">
                  <c:v>-24</c:v>
                </c:pt>
                <c:pt idx="2">
                  <c:v>-23</c:v>
                </c:pt>
                <c:pt idx="3">
                  <c:v>-22</c:v>
                </c:pt>
                <c:pt idx="4">
                  <c:v>-21</c:v>
                </c:pt>
                <c:pt idx="5">
                  <c:v>-20</c:v>
                </c:pt>
                <c:pt idx="6">
                  <c:v>-19</c:v>
                </c:pt>
                <c:pt idx="7">
                  <c:v>-18</c:v>
                </c:pt>
                <c:pt idx="8">
                  <c:v>-17</c:v>
                </c:pt>
                <c:pt idx="9">
                  <c:v>-16</c:v>
                </c:pt>
                <c:pt idx="10">
                  <c:v>-15</c:v>
                </c:pt>
                <c:pt idx="11">
                  <c:v>-14</c:v>
                </c:pt>
                <c:pt idx="12">
                  <c:v>-13</c:v>
                </c:pt>
                <c:pt idx="13">
                  <c:v>-12</c:v>
                </c:pt>
                <c:pt idx="14">
                  <c:v>-11</c:v>
                </c:pt>
                <c:pt idx="15">
                  <c:v>-10</c:v>
                </c:pt>
                <c:pt idx="16">
                  <c:v>-9</c:v>
                </c:pt>
                <c:pt idx="17">
                  <c:v>-8</c:v>
                </c:pt>
                <c:pt idx="18">
                  <c:v>-7</c:v>
                </c:pt>
                <c:pt idx="19">
                  <c:v>-6</c:v>
                </c:pt>
                <c:pt idx="20">
                  <c:v>-5</c:v>
                </c:pt>
                <c:pt idx="21">
                  <c:v>-4</c:v>
                </c:pt>
                <c:pt idx="22">
                  <c:v>-3</c:v>
                </c:pt>
                <c:pt idx="23">
                  <c:v>-2</c:v>
                </c:pt>
                <c:pt idx="24">
                  <c:v>-1</c:v>
                </c:pt>
                <c:pt idx="25">
                  <c:v>0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4</c:v>
                </c:pt>
                <c:pt idx="30">
                  <c:v>5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  <c:pt idx="41">
                  <c:v>16</c:v>
                </c:pt>
                <c:pt idx="42">
                  <c:v>17</c:v>
                </c:pt>
                <c:pt idx="43">
                  <c:v>18</c:v>
                </c:pt>
                <c:pt idx="44">
                  <c:v>19</c:v>
                </c:pt>
                <c:pt idx="45">
                  <c:v>20</c:v>
                </c:pt>
                <c:pt idx="46">
                  <c:v>21</c:v>
                </c:pt>
                <c:pt idx="47">
                  <c:v>22</c:v>
                </c:pt>
                <c:pt idx="48">
                  <c:v>23</c:v>
                </c:pt>
                <c:pt idx="49">
                  <c:v>24</c:v>
                </c:pt>
                <c:pt idx="50">
                  <c:v>25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421.51564000000002</c:v>
                </c:pt>
                <c:pt idx="1">
                  <c:v>421.43324000000001</c:v>
                </c:pt>
                <c:pt idx="2">
                  <c:v>421.35084000000001</c:v>
                </c:pt>
                <c:pt idx="3">
                  <c:v>421.26844</c:v>
                </c:pt>
                <c:pt idx="4">
                  <c:v>421.18493999999998</c:v>
                </c:pt>
                <c:pt idx="5">
                  <c:v>421.09980999999999</c:v>
                </c:pt>
                <c:pt idx="6">
                  <c:v>421.01468999999997</c:v>
                </c:pt>
                <c:pt idx="7">
                  <c:v>420.92955999999998</c:v>
                </c:pt>
                <c:pt idx="8">
                  <c:v>420.84375999999997</c:v>
                </c:pt>
                <c:pt idx="9">
                  <c:v>420.75761</c:v>
                </c:pt>
                <c:pt idx="10">
                  <c:v>420.67144999999999</c:v>
                </c:pt>
                <c:pt idx="11">
                  <c:v>420.58497</c:v>
                </c:pt>
                <c:pt idx="12">
                  <c:v>420.50081</c:v>
                </c:pt>
                <c:pt idx="13">
                  <c:v>420.41494</c:v>
                </c:pt>
                <c:pt idx="14">
                  <c:v>420.32907999999998</c:v>
                </c:pt>
                <c:pt idx="15">
                  <c:v>420.25576000000001</c:v>
                </c:pt>
                <c:pt idx="16">
                  <c:v>420.18696999999997</c:v>
                </c:pt>
                <c:pt idx="17">
                  <c:v>420.11473999999998</c:v>
                </c:pt>
                <c:pt idx="18">
                  <c:v>420.05399</c:v>
                </c:pt>
                <c:pt idx="19">
                  <c:v>420.00794999999999</c:v>
                </c:pt>
                <c:pt idx="20">
                  <c:v>419.95544000000001</c:v>
                </c:pt>
                <c:pt idx="21">
                  <c:v>419.90496999999999</c:v>
                </c:pt>
                <c:pt idx="22">
                  <c:v>419.88779</c:v>
                </c:pt>
                <c:pt idx="23">
                  <c:v>419.87025999999997</c:v>
                </c:pt>
                <c:pt idx="24">
                  <c:v>419.84422000000001</c:v>
                </c:pt>
                <c:pt idx="25">
                  <c:v>419.84447</c:v>
                </c:pt>
                <c:pt idx="26">
                  <c:v>419.85867999999999</c:v>
                </c:pt>
                <c:pt idx="27">
                  <c:v>419.86203</c:v>
                </c:pt>
                <c:pt idx="28">
                  <c:v>419.87950999999998</c:v>
                </c:pt>
                <c:pt idx="29">
                  <c:v>419.92081999999999</c:v>
                </c:pt>
                <c:pt idx="30">
                  <c:v>419.95486</c:v>
                </c:pt>
                <c:pt idx="31">
                  <c:v>419.98649999999998</c:v>
                </c:pt>
                <c:pt idx="32">
                  <c:v>420.04584999999997</c:v>
                </c:pt>
                <c:pt idx="33">
                  <c:v>420.11013000000003</c:v>
                </c:pt>
                <c:pt idx="34">
                  <c:v>420.17441000000002</c:v>
                </c:pt>
                <c:pt idx="35">
                  <c:v>420.23928999999998</c:v>
                </c:pt>
                <c:pt idx="36">
                  <c:v>420.32060000000001</c:v>
                </c:pt>
                <c:pt idx="37">
                  <c:v>420.40192000000002</c:v>
                </c:pt>
                <c:pt idx="38">
                  <c:v>420.48621000000003</c:v>
                </c:pt>
                <c:pt idx="39">
                  <c:v>420.57130999999998</c:v>
                </c:pt>
                <c:pt idx="40">
                  <c:v>420.65735999999998</c:v>
                </c:pt>
                <c:pt idx="41">
                  <c:v>420.74340999999998</c:v>
                </c:pt>
                <c:pt idx="42">
                  <c:v>420.82945999999998</c:v>
                </c:pt>
                <c:pt idx="43">
                  <c:v>420.91476999999998</c:v>
                </c:pt>
                <c:pt idx="44">
                  <c:v>421.00083999999998</c:v>
                </c:pt>
                <c:pt idx="45">
                  <c:v>421.08694000000003</c:v>
                </c:pt>
                <c:pt idx="46">
                  <c:v>421.17304999999999</c:v>
                </c:pt>
                <c:pt idx="47">
                  <c:v>421.25876</c:v>
                </c:pt>
                <c:pt idx="48">
                  <c:v>421.34005999999999</c:v>
                </c:pt>
                <c:pt idx="49">
                  <c:v>421.41681999999997</c:v>
                </c:pt>
                <c:pt idx="50">
                  <c:v>421.49358999999998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864080"/>
        <c:axId val="229800224"/>
      </c:lineChart>
      <c:catAx>
        <c:axId val="148864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altLang="zh-CN" b="0"/>
                  <a:t>X/mm</a:t>
                </a:r>
                <a:endParaRPr lang="zh-CN" altLang="en-US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29800224"/>
        <c:crosses val="autoZero"/>
        <c:auto val="1"/>
        <c:lblAlgn val="ctr"/>
        <c:lblOffset val="100"/>
        <c:noMultiLvlLbl val="0"/>
      </c:catAx>
      <c:valAx>
        <c:axId val="229800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altLang="zh-CN" b="0"/>
                  <a:t>BY/Gs</a:t>
                </a:r>
                <a:endParaRPr lang="zh-CN" altLang="en-US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8864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octagon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5</c:v>
                </c:pt>
                <c:pt idx="1">
                  <c:v>4.5</c:v>
                </c:pt>
                <c:pt idx="2">
                  <c:v>4</c:v>
                </c:pt>
                <c:pt idx="3">
                  <c:v>3.5</c:v>
                </c:pt>
                <c:pt idx="4">
                  <c:v>3</c:v>
                </c:pt>
                <c:pt idx="5">
                  <c:v>2.5</c:v>
                </c:pt>
                <c:pt idx="6">
                  <c:v>2</c:v>
                </c:pt>
                <c:pt idx="7">
                  <c:v>1.5</c:v>
                </c:pt>
                <c:pt idx="8">
                  <c:v>1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2.37</c:v>
                </c:pt>
                <c:pt idx="1">
                  <c:v>3.17</c:v>
                </c:pt>
                <c:pt idx="2">
                  <c:v>4.38</c:v>
                </c:pt>
                <c:pt idx="3">
                  <c:v>6.38</c:v>
                </c:pt>
                <c:pt idx="4">
                  <c:v>9.83</c:v>
                </c:pt>
                <c:pt idx="5">
                  <c:v>16.399999999999999</c:v>
                </c:pt>
                <c:pt idx="6">
                  <c:v>30.5</c:v>
                </c:pt>
                <c:pt idx="7">
                  <c:v>66.2</c:v>
                </c:pt>
                <c:pt idx="8">
                  <c:v>172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race track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5</c:v>
                </c:pt>
                <c:pt idx="1">
                  <c:v>4.5</c:v>
                </c:pt>
                <c:pt idx="2">
                  <c:v>4</c:v>
                </c:pt>
                <c:pt idx="3">
                  <c:v>3.5</c:v>
                </c:pt>
                <c:pt idx="4">
                  <c:v>3</c:v>
                </c:pt>
                <c:pt idx="5">
                  <c:v>2.5</c:v>
                </c:pt>
                <c:pt idx="6">
                  <c:v>2</c:v>
                </c:pt>
                <c:pt idx="7">
                  <c:v>1.5</c:v>
                </c:pt>
                <c:pt idx="8">
                  <c:v>1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1.78</c:v>
                </c:pt>
                <c:pt idx="1">
                  <c:v>2.29</c:v>
                </c:pt>
                <c:pt idx="2">
                  <c:v>3.04</c:v>
                </c:pt>
                <c:pt idx="3">
                  <c:v>4.1500000000000004</c:v>
                </c:pt>
                <c:pt idx="4">
                  <c:v>5.83</c:v>
                </c:pt>
                <c:pt idx="5">
                  <c:v>8.34</c:v>
                </c:pt>
                <c:pt idx="6">
                  <c:v>12</c:v>
                </c:pt>
                <c:pt idx="7">
                  <c:v>17.5</c:v>
                </c:pt>
                <c:pt idx="8">
                  <c:v>25.4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ellipse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5</c:v>
                </c:pt>
                <c:pt idx="1">
                  <c:v>4.5</c:v>
                </c:pt>
                <c:pt idx="2">
                  <c:v>4</c:v>
                </c:pt>
                <c:pt idx="3">
                  <c:v>3.5</c:v>
                </c:pt>
                <c:pt idx="4">
                  <c:v>3</c:v>
                </c:pt>
                <c:pt idx="5">
                  <c:v>2.5</c:v>
                </c:pt>
                <c:pt idx="6">
                  <c:v>2</c:v>
                </c:pt>
                <c:pt idx="7">
                  <c:v>1.5</c:v>
                </c:pt>
                <c:pt idx="8">
                  <c:v>1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1.4</c:v>
                </c:pt>
                <c:pt idx="1">
                  <c:v>1.73</c:v>
                </c:pt>
                <c:pt idx="2">
                  <c:v>2.2400000000000002</c:v>
                </c:pt>
                <c:pt idx="3">
                  <c:v>2.95</c:v>
                </c:pt>
                <c:pt idx="4">
                  <c:v>4.01</c:v>
                </c:pt>
                <c:pt idx="5">
                  <c:v>5.49</c:v>
                </c:pt>
                <c:pt idx="6">
                  <c:v>7.4</c:v>
                </c:pt>
                <c:pt idx="7">
                  <c:v>10.199999999999999</c:v>
                </c:pt>
                <c:pt idx="8">
                  <c:v>13.5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9625024"/>
        <c:axId val="279625584"/>
      </c:lineChart>
      <c:catAx>
        <c:axId val="279625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altLang="zh-CN" b="0" dirty="0" smtClean="0"/>
                  <a:t>Wall</a:t>
                </a:r>
                <a:r>
                  <a:rPr lang="en-US" altLang="zh-CN" b="0" baseline="0" dirty="0" smtClean="0"/>
                  <a:t>  thickness</a:t>
                </a:r>
                <a:r>
                  <a:rPr lang="en-US" altLang="zh-CN" b="0" dirty="0" smtClean="0"/>
                  <a:t>/mm</a:t>
                </a:r>
                <a:endParaRPr lang="zh-CN" altLang="en-US" b="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79625584"/>
        <c:crosses val="autoZero"/>
        <c:auto val="1"/>
        <c:lblAlgn val="ctr"/>
        <c:lblOffset val="100"/>
        <c:noMultiLvlLbl val="0"/>
      </c:catAx>
      <c:valAx>
        <c:axId val="279625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altLang="zh-CN" b="0" dirty="0" smtClean="0"/>
                  <a:t>deformation/</a:t>
                </a:r>
                <a:r>
                  <a:rPr lang="en-US" altLang="zh-CN" sz="1000" b="0" i="0" u="none" strike="noStrike" baseline="0" dirty="0" smtClean="0">
                    <a:effectLst/>
                  </a:rPr>
                  <a:t>10</a:t>
                </a:r>
                <a:r>
                  <a:rPr lang="en-US" altLang="zh-CN" sz="1000" b="0" i="0" u="none" strike="noStrike" baseline="0" dirty="0">
                    <a:effectLst/>
                  </a:rPr>
                  <a:t>^</a:t>
                </a:r>
                <a:r>
                  <a:rPr lang="zh-CN" altLang="en-US" sz="1000" b="0" i="0" u="none" strike="noStrike" baseline="0" dirty="0">
                    <a:effectLst/>
                  </a:rPr>
                  <a:t>（</a:t>
                </a:r>
                <a:r>
                  <a:rPr lang="en-US" altLang="zh-CN" sz="1000" b="0" i="0" u="none" strike="noStrike" baseline="0" dirty="0">
                    <a:effectLst/>
                  </a:rPr>
                  <a:t>−3</a:t>
                </a:r>
                <a:r>
                  <a:rPr lang="zh-CN" altLang="en-US" sz="1000" b="0" i="0" u="none" strike="noStrike" baseline="0" dirty="0">
                    <a:effectLst/>
                  </a:rPr>
                  <a:t>）</a:t>
                </a:r>
                <a:r>
                  <a:rPr lang="en-US" altLang="zh-CN" b="0" dirty="0"/>
                  <a:t>mm</a:t>
                </a:r>
                <a:endParaRPr lang="zh-CN" altLang="en-US" b="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79625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C5FDE-6E11-4062-9E73-37291E302A6F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286875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65550" y="9286875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49D6F-DDE2-456D-AE37-DA8601A6BB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64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1032" cy="488949"/>
          </a:xfrm>
          <a:prstGeom prst="rect">
            <a:avLst/>
          </a:prstGeom>
        </p:spPr>
        <p:txBody>
          <a:bodyPr vert="horz" lIns="89755" tIns="44876" rIns="89755" bIns="4487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64279" y="2"/>
            <a:ext cx="2881032" cy="488949"/>
          </a:xfrm>
          <a:prstGeom prst="rect">
            <a:avLst/>
          </a:prstGeom>
        </p:spPr>
        <p:txBody>
          <a:bodyPr vert="horz" lIns="89755" tIns="44876" rIns="89755" bIns="44876" rtlCol="0"/>
          <a:lstStyle>
            <a:lvl1pPr algn="r">
              <a:defRPr sz="1200"/>
            </a:lvl1pPr>
          </a:lstStyle>
          <a:p>
            <a:fld id="{CAABCE95-32D8-4864-A292-0D0C99118195}" type="datetimeFigureOut">
              <a:rPr lang="zh-CN" altLang="en-US" smtClean="0"/>
              <a:pPr/>
              <a:t>2021/11/9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7913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55" tIns="44876" rIns="89755" bIns="4487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4376" y="4644232"/>
            <a:ext cx="5318111" cy="4400544"/>
          </a:xfrm>
          <a:prstGeom prst="rect">
            <a:avLst/>
          </a:prstGeom>
        </p:spPr>
        <p:txBody>
          <a:bodyPr vert="horz" lIns="89755" tIns="44876" rIns="89755" bIns="4487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286892"/>
            <a:ext cx="2881032" cy="488948"/>
          </a:xfrm>
          <a:prstGeom prst="rect">
            <a:avLst/>
          </a:prstGeom>
        </p:spPr>
        <p:txBody>
          <a:bodyPr vert="horz" lIns="89755" tIns="44876" rIns="89755" bIns="4487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64279" y="9286892"/>
            <a:ext cx="2881032" cy="488948"/>
          </a:xfrm>
          <a:prstGeom prst="rect">
            <a:avLst/>
          </a:prstGeom>
        </p:spPr>
        <p:txBody>
          <a:bodyPr vert="horz" lIns="89755" tIns="44876" rIns="89755" bIns="44876" rtlCol="0" anchor="b"/>
          <a:lstStyle>
            <a:lvl1pPr algn="r">
              <a:defRPr sz="1200"/>
            </a:lvl1pPr>
          </a:lstStyle>
          <a:p>
            <a:fld id="{6E0575B9-D3B7-4693-9F3B-14F50D6C7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18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2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39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66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55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95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216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22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9144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 smtClean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360" y="4013936"/>
            <a:ext cx="3421075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smtClean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88" y="233273"/>
            <a:ext cx="1148457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9144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5" name="直接连接符 34"/>
            <p:cNvCxnSpPr>
              <a:stCxn id="39" idx="2"/>
            </p:cNvCxnSpPr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4716016" y="6472195"/>
            <a:ext cx="4427985" cy="266400"/>
            <a:chOff x="3891916" y="6461760"/>
            <a:chExt cx="5252086" cy="342970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34297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菱形 42"/>
          <p:cNvSpPr/>
          <p:nvPr/>
        </p:nvSpPr>
        <p:spPr>
          <a:xfrm>
            <a:off x="4502256" y="6379860"/>
            <a:ext cx="619936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4670240" y="6450251"/>
            <a:ext cx="446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Circular</a:t>
            </a:r>
            <a:r>
              <a:rPr lang="en-US" altLang="zh-CN" sz="1400" b="0" baseline="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Electron-Positron Collider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721454"/>
            <a:ext cx="553029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360" y="4417131"/>
            <a:ext cx="3416801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system</a:t>
            </a:r>
            <a:endParaRPr lang="zh-CN" altLang="en-US" dirty="0" smtClean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975360" y="4853265"/>
            <a:ext cx="3416801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date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54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0832" y="1232362"/>
            <a:ext cx="211455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6016" y="1232362"/>
            <a:ext cx="5486400" cy="512064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0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43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6" y="1310640"/>
            <a:ext cx="8039240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 smtClean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13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29523" y="2046722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52543" y="2046722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29523" y="2864140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52543" y="2864140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9523" y="3681557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452543" y="3681556"/>
            <a:ext cx="4738688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29523" y="4498973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2452543" y="4498973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872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586926"/>
            <a:ext cx="8185707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85708" y="6588019"/>
            <a:ext cx="95829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733650" y="6588019"/>
            <a:ext cx="1347387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8182107" y="6588019"/>
            <a:ext cx="395207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583829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2"/>
            <a:ext cx="6587836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257301" y="3460606"/>
            <a:ext cx="7221682" cy="27115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82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695" y="1240525"/>
            <a:ext cx="3738857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909" y="1240525"/>
            <a:ext cx="376878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870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48" y="1235858"/>
            <a:ext cx="260604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348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0261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0261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63174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6263174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9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592" y="1273628"/>
            <a:ext cx="5753208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538843" y="1273628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538843" y="3840473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6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0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702475" y="1191983"/>
            <a:ext cx="6086423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310242" y="1191983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310242" y="3758828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5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1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91" y="1880754"/>
            <a:ext cx="8364682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821645"/>
            <a:ext cx="9144000" cy="135426"/>
            <a:chOff x="0" y="821645"/>
            <a:chExt cx="9144000" cy="135426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直角三角形 14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39" y="108725"/>
            <a:ext cx="954117" cy="6333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6432190"/>
            <a:ext cx="8185707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85708" y="6433914"/>
            <a:ext cx="95829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7733650" y="6433914"/>
            <a:ext cx="1347387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8182107" y="6433914"/>
            <a:ext cx="395207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583829" y="6433914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4" r:id="rId3"/>
    <p:sldLayoutId id="2147483683" r:id="rId4"/>
    <p:sldLayoutId id="2147483684" r:id="rId5"/>
    <p:sldLayoutId id="2147483685" r:id="rId6"/>
    <p:sldLayoutId id="2147483686" r:id="rId7"/>
    <p:sldLayoutId id="2147483688" r:id="rId8"/>
    <p:sldLayoutId id="2147483689" r:id="rId9"/>
    <p:sldLayoutId id="2147483690" r:id="rId10"/>
    <p:sldLayoutId id="2147483691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6.png"/><Relationship Id="rId10" Type="http://schemas.openxmlformats.org/officeDocument/2006/relationships/image" Target="../media/image9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chart" Target="../charts/char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324222"/>
            <a:ext cx="9144000" cy="1461836"/>
          </a:xfrm>
        </p:spPr>
        <p:txBody>
          <a:bodyPr>
            <a:normAutofit/>
          </a:bodyPr>
          <a:lstStyle/>
          <a:p>
            <a:r>
              <a:rPr lang="en-US" altLang="zh-CN" sz="4800" dirty="0" smtClean="0"/>
              <a:t>CEPC Injection/Extraction system including kicker technologies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5360" y="2987801"/>
            <a:ext cx="7773104" cy="613675"/>
          </a:xfrm>
        </p:spPr>
        <p:txBody>
          <a:bodyPr>
            <a:noAutofit/>
          </a:bodyPr>
          <a:lstStyle/>
          <a:p>
            <a:r>
              <a:rPr lang="en-US" altLang="zh-CN" sz="2000" dirty="0" err="1" smtClean="0">
                <a:solidFill>
                  <a:srgbClr val="0000FF"/>
                </a:solidFill>
              </a:rPr>
              <a:t>Jinhui</a:t>
            </a:r>
            <a:r>
              <a:rPr lang="en-US" altLang="zh-CN" sz="2000" dirty="0" smtClean="0">
                <a:solidFill>
                  <a:srgbClr val="0000FF"/>
                </a:solidFill>
              </a:rPr>
              <a:t> Chen,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Lihua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Huo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,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Yuwen</a:t>
            </a:r>
            <a:r>
              <a:rPr lang="en-US" altLang="zh-CN" sz="2000" dirty="0" smtClean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Wu, Hua Shi </a:t>
            </a:r>
            <a:r>
              <a:rPr lang="en-US" altLang="zh-CN" sz="2000" dirty="0" smtClean="0">
                <a:solidFill>
                  <a:srgbClr val="0000FF"/>
                </a:solidFill>
              </a:rPr>
              <a:t>,</a:t>
            </a:r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Guanjian</a:t>
            </a:r>
            <a:r>
              <a:rPr lang="en-US" altLang="zh-CN" sz="2000" dirty="0" smtClean="0">
                <a:solidFill>
                  <a:srgbClr val="0000FF"/>
                </a:solidFill>
              </a:rPr>
              <a:t> Wu,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Zilin</a:t>
            </a:r>
            <a:r>
              <a:rPr lang="en-US" altLang="zh-CN" sz="2000" dirty="0" smtClean="0">
                <a:solidFill>
                  <a:srgbClr val="0000FF"/>
                </a:solidFill>
              </a:rPr>
              <a:t> Chen,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Guanwen</a:t>
            </a:r>
            <a:r>
              <a:rPr lang="en-US" altLang="zh-CN" sz="2000" dirty="0" smtClean="0">
                <a:solidFill>
                  <a:srgbClr val="0000FF"/>
                </a:solidFill>
              </a:rPr>
              <a:t> Wang, </a:t>
            </a:r>
            <a:r>
              <a:rPr lang="en-US" altLang="zh-CN" sz="2000" dirty="0">
                <a:solidFill>
                  <a:srgbClr val="0000FF"/>
                </a:solidFill>
              </a:rPr>
              <a:t>Lei Wang, </a:t>
            </a:r>
            <a:r>
              <a:rPr lang="en-US" altLang="zh-CN" sz="2000" dirty="0" smtClean="0">
                <a:solidFill>
                  <a:srgbClr val="0000FF"/>
                </a:solidFill>
              </a:rPr>
              <a:t>X.H. Cui, D. Wang, </a:t>
            </a:r>
            <a:r>
              <a:rPr lang="en-US" altLang="zh-CN" sz="2000" dirty="0" err="1">
                <a:solidFill>
                  <a:srgbClr val="0000FF"/>
                </a:solidFill>
              </a:rPr>
              <a:t>Y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iwei</a:t>
            </a:r>
            <a:r>
              <a:rPr lang="en-US" altLang="zh-CN" sz="2000" dirty="0" smtClean="0">
                <a:solidFill>
                  <a:srgbClr val="0000FF"/>
                </a:solidFill>
              </a:rPr>
              <a:t> Wang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975360" y="3663857"/>
            <a:ext cx="3416801" cy="37375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Injection group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975360" y="4099991"/>
            <a:ext cx="3416801" cy="37375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2021-11-9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9777"/>
            <a:ext cx="9144000" cy="174355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979712" y="649585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600" i="1" u="sng" dirty="0">
                <a:solidFill>
                  <a:srgbClr val="0000FF"/>
                </a:solidFill>
                <a:latin typeface="arial" panose="020B0604020202020204" pitchFamily="34" charset="0"/>
              </a:rPr>
              <a:t>The </a:t>
            </a:r>
            <a:r>
              <a:rPr lang="en-US" altLang="zh-CN" sz="1600" i="1" u="sng" dirty="0" smtClean="0">
                <a:solidFill>
                  <a:srgbClr val="0000FF"/>
                </a:solidFill>
                <a:latin typeface="arial" panose="020B0604020202020204" pitchFamily="34" charset="0"/>
              </a:rPr>
              <a:t>2021</a:t>
            </a:r>
            <a:r>
              <a:rPr lang="en-US" altLang="zh-CN" sz="1600" i="1" u="sng" dirty="0">
                <a:solidFill>
                  <a:srgbClr val="0000FF"/>
                </a:solidFill>
                <a:latin typeface="arial" panose="020B0604020202020204" pitchFamily="34" charset="0"/>
              </a:rPr>
              <a:t> international workshop on the </a:t>
            </a:r>
            <a:r>
              <a:rPr lang="en-US" altLang="zh-CN" sz="1600" i="1" u="sng" dirty="0" smtClean="0">
                <a:solidFill>
                  <a:srgbClr val="0000FF"/>
                </a:solidFill>
                <a:latin typeface="arial" panose="020B0604020202020204" pitchFamily="34" charset="0"/>
              </a:rPr>
              <a:t>CEPC</a:t>
            </a:r>
            <a:r>
              <a:rPr lang="zh-CN" altLang="en-US" sz="1600" i="1" u="sng" dirty="0" smtClean="0">
                <a:solidFill>
                  <a:srgbClr val="0000FF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1600" i="1" u="sng" dirty="0" smtClean="0">
                <a:solidFill>
                  <a:srgbClr val="0000FF"/>
                </a:solidFill>
              </a:rPr>
              <a:t>Nov. 8-12, 2021</a:t>
            </a:r>
            <a:r>
              <a:rPr lang="en-US" altLang="zh-CN" sz="1600" i="1" u="sng" dirty="0">
                <a:solidFill>
                  <a:srgbClr val="0000FF"/>
                </a:solidFill>
              </a:rPr>
              <a:t> </a:t>
            </a:r>
            <a:r>
              <a:rPr lang="en-US" altLang="zh-CN" sz="1600" i="1" u="sng" dirty="0" smtClean="0">
                <a:solidFill>
                  <a:srgbClr val="0000FF"/>
                </a:solidFill>
              </a:rPr>
              <a:t>on-line</a:t>
            </a:r>
            <a:endParaRPr lang="zh-CN" altLang="en-US" sz="1600" i="1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369550" y="188640"/>
            <a:ext cx="7378914" cy="5232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zh-CN" b="1" spc="-6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 Lumped </a:t>
            </a:r>
            <a:r>
              <a:rPr lang="en-US" altLang="zh-CN" b="1" spc="-6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parameter dipole kicker system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052586" y="5209546"/>
            <a:ext cx="1569589" cy="1011800"/>
            <a:chOff x="7644408" y="4385476"/>
            <a:chExt cx="425713" cy="1023651"/>
          </a:xfrm>
        </p:grpSpPr>
        <p:grpSp>
          <p:nvGrpSpPr>
            <p:cNvPr id="18" name="组合 17"/>
            <p:cNvGrpSpPr/>
            <p:nvPr/>
          </p:nvGrpSpPr>
          <p:grpSpPr>
            <a:xfrm>
              <a:off x="7658439" y="4385476"/>
              <a:ext cx="236214" cy="561981"/>
              <a:chOff x="7611301" y="4514844"/>
              <a:chExt cx="257878" cy="561981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 flipV="1">
                <a:off x="7800975" y="5075758"/>
                <a:ext cx="68204" cy="1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7611301" y="5064980"/>
                <a:ext cx="75374" cy="2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接连接符 18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830335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7644408" y="5089077"/>
              <a:ext cx="83075" cy="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H="1">
              <a:off x="7832179" y="5100483"/>
              <a:ext cx="887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7667022" y="5160022"/>
              <a:ext cx="403099" cy="24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&lt;1360ns,1kHz</a:t>
              </a:r>
              <a:endParaRPr lang="zh-CN" altLang="en-US" sz="1000" dirty="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7513" y="1440568"/>
            <a:ext cx="3733413" cy="2043390"/>
          </a:xfrm>
          <a:prstGeom prst="rect">
            <a:avLst/>
          </a:prstGeom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6791" y="4795177"/>
            <a:ext cx="3219622" cy="152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组合 73"/>
          <p:cNvGrpSpPr/>
          <p:nvPr/>
        </p:nvGrpSpPr>
        <p:grpSpPr>
          <a:xfrm>
            <a:off x="6154219" y="5106915"/>
            <a:ext cx="1223964" cy="1114431"/>
            <a:chOff x="4429124" y="4643446"/>
            <a:chExt cx="1223964" cy="1114431"/>
          </a:xfrm>
        </p:grpSpPr>
        <p:graphicFrame>
          <p:nvGraphicFramePr>
            <p:cNvPr id="43" name="Object 3"/>
            <p:cNvGraphicFramePr>
              <a:graphicFrameLocks noChangeAspect="1"/>
            </p:cNvGraphicFramePr>
            <p:nvPr/>
          </p:nvGraphicFramePr>
          <p:xfrm>
            <a:off x="4643438" y="4643446"/>
            <a:ext cx="10096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99" name="公式" r:id="rId5" imgW="558558" imgH="444307" progId="Equation.3">
                    <p:embed/>
                  </p:oleObj>
                </mc:Choice>
                <mc:Fallback>
                  <p:oleObj name="公式" r:id="rId5" imgW="558558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3438" y="4643446"/>
                          <a:ext cx="1009650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4714876" y="5500702"/>
            <a:ext cx="8191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00" name="公式" r:id="rId7" imgW="800100" imgH="228600" progId="Equation.3">
                    <p:embed/>
                  </p:oleObj>
                </mc:Choice>
                <mc:Fallback>
                  <p:oleObj name="公式" r:id="rId7" imgW="800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4876" y="5500702"/>
                          <a:ext cx="81915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4643438" y="5000636"/>
            <a:ext cx="7905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01" name="公式" r:id="rId9" imgW="418918" imgH="393529" progId="Equation.3">
                    <p:embed/>
                  </p:oleObj>
                </mc:Choice>
                <mc:Fallback>
                  <p:oleObj name="公式" r:id="rId9" imgW="418918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3438" y="5000636"/>
                          <a:ext cx="7905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左大括号 45"/>
            <p:cNvSpPr/>
            <p:nvPr/>
          </p:nvSpPr>
          <p:spPr>
            <a:xfrm>
              <a:off x="4429124" y="4643446"/>
              <a:ext cx="214314" cy="107157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9093" y="1247491"/>
            <a:ext cx="3755465" cy="2389424"/>
            <a:chOff x="209066" y="1820402"/>
            <a:chExt cx="4742259" cy="301727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3812" y="2147327"/>
              <a:ext cx="2864429" cy="2459084"/>
            </a:xfrm>
            <a:prstGeom prst="rect">
              <a:avLst/>
            </a:prstGeom>
          </p:spPr>
        </p:pic>
        <p:cxnSp>
          <p:nvCxnSpPr>
            <p:cNvPr id="47" name="直接箭头连接符 46"/>
            <p:cNvCxnSpPr/>
            <p:nvPr/>
          </p:nvCxnSpPr>
          <p:spPr>
            <a:xfrm flipH="1" flipV="1">
              <a:off x="2580452" y="4221385"/>
              <a:ext cx="316809" cy="362602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2452085" y="4487893"/>
              <a:ext cx="2010879" cy="34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33CC"/>
                  </a:solidFill>
                </a:rPr>
                <a:t>Ferrite core</a:t>
              </a:r>
              <a:endParaRPr lang="zh-CN" altLang="en-US" sz="1200" dirty="0">
                <a:solidFill>
                  <a:srgbClr val="0033CC"/>
                </a:solidFill>
              </a:endParaRPr>
            </a:p>
          </p:txBody>
        </p:sp>
        <p:cxnSp>
          <p:nvCxnSpPr>
            <p:cNvPr id="49" name="直接箭头连接符 48"/>
            <p:cNvCxnSpPr/>
            <p:nvPr/>
          </p:nvCxnSpPr>
          <p:spPr>
            <a:xfrm flipV="1">
              <a:off x="708244" y="3742315"/>
              <a:ext cx="790974" cy="79539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209066" y="4464063"/>
              <a:ext cx="2371386" cy="34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33CC"/>
                  </a:solidFill>
                </a:rPr>
                <a:t>Ceramic vacuum chamber</a:t>
              </a:r>
              <a:endParaRPr lang="zh-CN" altLang="en-US" sz="1200" dirty="0">
                <a:solidFill>
                  <a:srgbClr val="0033CC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125557" y="1820402"/>
              <a:ext cx="2825768" cy="424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altLang="zh-CN" sz="1200" dirty="0" smtClean="0">
                  <a:solidFill>
                    <a:srgbClr val="0033CC"/>
                  </a:solidFill>
                </a:rPr>
                <a:t>Eddy </a:t>
              </a:r>
              <a:r>
                <a:rPr lang="en-US" altLang="zh-CN" sz="1200" dirty="0">
                  <a:solidFill>
                    <a:srgbClr val="0033CC"/>
                  </a:solidFill>
                </a:rPr>
                <a:t>current Shielding plate</a:t>
              </a:r>
              <a:endParaRPr lang="zh-CN" altLang="en-US" sz="1200" dirty="0">
                <a:solidFill>
                  <a:srgbClr val="0033CC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041749" y="3014298"/>
              <a:ext cx="1907543" cy="34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rgbClr val="0033CC"/>
                  </a:solidFill>
                </a:rPr>
                <a:t>HV conductor</a:t>
              </a:r>
              <a:endParaRPr lang="zh-CN" altLang="en-US" sz="1200" dirty="0">
                <a:solidFill>
                  <a:srgbClr val="0033CC"/>
                </a:solidFill>
              </a:endParaRPr>
            </a:p>
          </p:txBody>
        </p:sp>
        <p:cxnSp>
          <p:nvCxnSpPr>
            <p:cNvPr id="53" name="直接箭头连接符 52"/>
            <p:cNvCxnSpPr/>
            <p:nvPr/>
          </p:nvCxnSpPr>
          <p:spPr>
            <a:xfrm flipH="1">
              <a:off x="1816027" y="2133070"/>
              <a:ext cx="379710" cy="550543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 flipH="1">
              <a:off x="2443332" y="3233772"/>
              <a:ext cx="979655" cy="210426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/>
          <p:cNvSpPr/>
          <p:nvPr/>
        </p:nvSpPr>
        <p:spPr>
          <a:xfrm>
            <a:off x="379287" y="987855"/>
            <a:ext cx="7143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The </a:t>
            </a:r>
            <a:r>
              <a:rPr lang="en-US" altLang="zh-CN" dirty="0"/>
              <a:t>structure of </a:t>
            </a:r>
            <a:r>
              <a:rPr lang="en-US" altLang="zh-CN" dirty="0" smtClean="0"/>
              <a:t>in-air lumped parameter </a:t>
            </a:r>
            <a:r>
              <a:rPr lang="en-US" altLang="zh-CN" dirty="0"/>
              <a:t>kicker </a:t>
            </a:r>
            <a:r>
              <a:rPr lang="en-US" altLang="zh-CN" dirty="0" smtClean="0"/>
              <a:t>is simpler. </a:t>
            </a:r>
            <a:endParaRPr lang="en-US" altLang="zh-CN" dirty="0"/>
          </a:p>
        </p:txBody>
      </p:sp>
      <p:sp>
        <p:nvSpPr>
          <p:cNvPr id="33" name="矩形 32"/>
          <p:cNvSpPr/>
          <p:nvPr/>
        </p:nvSpPr>
        <p:spPr>
          <a:xfrm>
            <a:off x="407266" y="3953784"/>
            <a:ext cx="7837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For a half-sine kicker system, LC resonance discharge circuit is common. Here, the kicker magnet acts as a part of  lumped inductor( L )in the pulse discharge circuit.  </a:t>
            </a:r>
          </a:p>
        </p:txBody>
      </p:sp>
    </p:spTree>
    <p:extLst>
      <p:ext uri="{BB962C8B-B14F-4D97-AF65-F5344CB8AC3E}">
        <p14:creationId xmlns:p14="http://schemas.microsoft.com/office/powerpoint/2010/main" val="41523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Novel </a:t>
            </a:r>
            <a:r>
              <a:rPr lang="en-US" altLang="zh-CN" dirty="0"/>
              <a:t>h</a:t>
            </a:r>
            <a:r>
              <a:rPr lang="en-US" altLang="zh-CN" dirty="0" smtClean="0"/>
              <a:t>alf-sine wave </a:t>
            </a:r>
            <a:r>
              <a:rPr lang="en-US" altLang="zh-CN" dirty="0" err="1" smtClean="0"/>
              <a:t>pulser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676548" y="3925259"/>
            <a:ext cx="5371519" cy="2202344"/>
            <a:chOff x="1038447" y="1737269"/>
            <a:chExt cx="5971932" cy="244851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1" r="8629"/>
            <a:stretch/>
          </p:blipFill>
          <p:spPr>
            <a:xfrm>
              <a:off x="1038447" y="1772816"/>
              <a:ext cx="2520280" cy="230092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8727" y="1737269"/>
              <a:ext cx="3451652" cy="244851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104749" y="1842098"/>
              <a:ext cx="13997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SIC 1200V SBD</a:t>
              </a:r>
              <a:endParaRPr lang="zh-CN" altLang="en-US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H="1">
              <a:off x="2538792" y="2132856"/>
              <a:ext cx="590283" cy="46680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1331640" y="2132856"/>
              <a:ext cx="576064" cy="69929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1106153" y="1931885"/>
              <a:ext cx="5725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IGBT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957" y="1700808"/>
            <a:ext cx="2913852" cy="212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849" y="1808256"/>
            <a:ext cx="4276926" cy="192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07504" y="1011036"/>
            <a:ext cx="9036496" cy="660963"/>
          </a:xfrm>
        </p:spPr>
        <p:txBody>
          <a:bodyPr>
            <a:normAutofit fontScale="25000" lnSpcReduction="20000"/>
          </a:bodyPr>
          <a:lstStyle/>
          <a:p>
            <a:r>
              <a:rPr lang="en-US" altLang="zh-CN" sz="6400" dirty="0">
                <a:solidFill>
                  <a:schemeClr val="tx1"/>
                </a:solidFill>
              </a:rPr>
              <a:t>Considering the requirement </a:t>
            </a:r>
            <a:r>
              <a:rPr lang="en-US" altLang="zh-CN" sz="6400" dirty="0" smtClean="0">
                <a:solidFill>
                  <a:schemeClr val="tx1"/>
                </a:solidFill>
              </a:rPr>
              <a:t>of kicker repetition rate 1kHz, solid-state </a:t>
            </a:r>
            <a:r>
              <a:rPr lang="en-US" altLang="zh-CN" sz="6400" dirty="0" err="1" smtClean="0">
                <a:solidFill>
                  <a:schemeClr val="tx1"/>
                </a:solidFill>
              </a:rPr>
              <a:t>pulser</a:t>
            </a:r>
            <a:r>
              <a:rPr lang="en-US" altLang="zh-CN" sz="6400" dirty="0" smtClean="0">
                <a:solidFill>
                  <a:schemeClr val="tx1"/>
                </a:solidFill>
              </a:rPr>
              <a:t> is better for the CEPC. </a:t>
            </a:r>
          </a:p>
          <a:p>
            <a:r>
              <a:rPr lang="en-US" altLang="zh-CN" sz="6400" dirty="0" smtClean="0">
                <a:solidFill>
                  <a:schemeClr val="tx1"/>
                </a:solidFill>
              </a:rPr>
              <a:t>A novel topology of </a:t>
            </a:r>
            <a:r>
              <a:rPr lang="en-US" altLang="zh-CN" sz="6400" dirty="0" err="1" smtClean="0">
                <a:solidFill>
                  <a:schemeClr val="tx1"/>
                </a:solidFill>
              </a:rPr>
              <a:t>pulser</a:t>
            </a:r>
            <a:r>
              <a:rPr lang="en-US" altLang="zh-CN" sz="6400" dirty="0" smtClean="0">
                <a:solidFill>
                  <a:schemeClr val="tx1"/>
                </a:solidFill>
              </a:rPr>
              <a:t> was proposed: LV LC resonance discharge circuit (IGBT+SBD)</a:t>
            </a:r>
            <a:r>
              <a:rPr lang="en-US" altLang="zh-CN" sz="6400" dirty="0">
                <a:solidFill>
                  <a:schemeClr val="tx1"/>
                </a:solidFill>
              </a:rPr>
              <a:t> +</a:t>
            </a:r>
            <a:r>
              <a:rPr lang="en-US" altLang="zh-CN" sz="6400" dirty="0" smtClean="0">
                <a:solidFill>
                  <a:schemeClr val="tx1"/>
                </a:solidFill>
              </a:rPr>
              <a:t> </a:t>
            </a:r>
            <a:r>
              <a:rPr lang="en-US" altLang="zh-CN" sz="6400" dirty="0">
                <a:solidFill>
                  <a:schemeClr val="tx1"/>
                </a:solidFill>
              </a:rPr>
              <a:t>Inductive </a:t>
            </a:r>
            <a:r>
              <a:rPr lang="en-US" altLang="zh-CN" sz="6400" dirty="0" smtClean="0">
                <a:solidFill>
                  <a:schemeClr val="tx1"/>
                </a:solidFill>
              </a:rPr>
              <a:t>adder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266560" y="1949318"/>
            <a:ext cx="19633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1400" dirty="0" smtClean="0"/>
              <a:t>Imax=2326.5A(</a:t>
            </a:r>
            <a:r>
              <a:rPr lang="en-US" altLang="zh-CN" sz="1400" dirty="0" smtClean="0">
                <a:solidFill>
                  <a:srgbClr val="FF0000"/>
                </a:solidFill>
              </a:rPr>
              <a:t>2500A</a:t>
            </a:r>
            <a:r>
              <a:rPr lang="en-US" altLang="zh-CN" sz="1400" dirty="0" smtClean="0"/>
              <a:t>)</a:t>
            </a:r>
            <a:endParaRPr lang="en-US" altLang="zh-CN" sz="1400" dirty="0"/>
          </a:p>
          <a:p>
            <a:pPr>
              <a:spcBef>
                <a:spcPts val="0"/>
              </a:spcBef>
            </a:pPr>
            <a:r>
              <a:rPr lang="en-US" altLang="zh-CN" sz="1400" dirty="0" smtClean="0"/>
              <a:t>L=194nH(</a:t>
            </a:r>
            <a:r>
              <a:rPr lang="en-US" altLang="zh-CN" sz="1400" dirty="0" smtClean="0">
                <a:solidFill>
                  <a:srgbClr val="FF0000"/>
                </a:solidFill>
              </a:rPr>
              <a:t>250nH</a:t>
            </a:r>
            <a:r>
              <a:rPr lang="en-US" altLang="zh-CN" sz="14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altLang="zh-CN" sz="1400" dirty="0" smtClean="0"/>
              <a:t>C=25nF</a:t>
            </a:r>
          </a:p>
          <a:p>
            <a:pPr>
              <a:spcBef>
                <a:spcPts val="0"/>
              </a:spcBef>
            </a:pPr>
            <a:r>
              <a:rPr lang="en-US" altLang="zh-CN" sz="1400" dirty="0" smtClean="0"/>
              <a:t>Tw=</a:t>
            </a:r>
            <a:r>
              <a:rPr lang="el-GR" altLang="zh-CN" sz="1400" dirty="0" smtClean="0"/>
              <a:t>π√</a:t>
            </a:r>
            <a:r>
              <a:rPr lang="en-US" altLang="zh-CN" sz="1400" dirty="0" smtClean="0"/>
              <a:t>LC=248.4ns</a:t>
            </a:r>
          </a:p>
          <a:p>
            <a:pPr>
              <a:spcBef>
                <a:spcPts val="0"/>
              </a:spcBef>
            </a:pPr>
            <a:r>
              <a:rPr lang="en-US" altLang="zh-CN" sz="1400" dirty="0"/>
              <a:t>Z</a:t>
            </a:r>
            <a:r>
              <a:rPr lang="en-US" altLang="zh-CN" sz="1400" dirty="0" smtClean="0"/>
              <a:t>=</a:t>
            </a:r>
            <a:r>
              <a:rPr lang="el-GR" altLang="zh-CN" sz="1400" dirty="0"/>
              <a:t>√</a:t>
            </a:r>
            <a:r>
              <a:rPr lang="en-US" altLang="zh-CN" sz="1400" dirty="0" smtClean="0"/>
              <a:t>L/C=3.16</a:t>
            </a:r>
            <a:r>
              <a:rPr lang="el-GR" altLang="zh-CN" sz="1400" dirty="0" smtClean="0"/>
              <a:t>Ω</a:t>
            </a:r>
            <a:endParaRPr lang="en-US" altLang="zh-CN" sz="1400" dirty="0" smtClean="0"/>
          </a:p>
          <a:p>
            <a:pPr>
              <a:spcBef>
                <a:spcPts val="0"/>
              </a:spcBef>
            </a:pPr>
            <a:r>
              <a:rPr lang="en-US" altLang="zh-CN" sz="1400" dirty="0" smtClean="0"/>
              <a:t>U=7357V(</a:t>
            </a:r>
            <a:r>
              <a:rPr lang="en-US" altLang="zh-CN" sz="1400" dirty="0" smtClean="0">
                <a:solidFill>
                  <a:srgbClr val="FF0000"/>
                </a:solidFill>
              </a:rPr>
              <a:t>8000V</a:t>
            </a:r>
            <a:r>
              <a:rPr lang="en-US" altLang="zh-CN" sz="14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altLang="zh-CN" sz="1400" dirty="0" smtClean="0"/>
              <a:t>IGBT quantity=10*4=40</a:t>
            </a:r>
            <a:endParaRPr lang="en-US" altLang="zh-CN" sz="1400" dirty="0"/>
          </a:p>
        </p:txBody>
      </p:sp>
      <p:grpSp>
        <p:nvGrpSpPr>
          <p:cNvPr id="14" name="组合 73"/>
          <p:cNvGrpSpPr/>
          <p:nvPr/>
        </p:nvGrpSpPr>
        <p:grpSpPr>
          <a:xfrm>
            <a:off x="4105822" y="2363930"/>
            <a:ext cx="1223964" cy="1114431"/>
            <a:chOff x="4429124" y="4643446"/>
            <a:chExt cx="1223964" cy="1114431"/>
          </a:xfrm>
        </p:grpSpPr>
        <p:graphicFrame>
          <p:nvGraphicFramePr>
            <p:cNvPr id="19" name="Object 3"/>
            <p:cNvGraphicFramePr>
              <a:graphicFrameLocks noChangeAspect="1"/>
            </p:cNvGraphicFramePr>
            <p:nvPr/>
          </p:nvGraphicFramePr>
          <p:xfrm>
            <a:off x="4643438" y="4643446"/>
            <a:ext cx="10096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15" name="公式" r:id="rId7" imgW="558558" imgH="444307" progId="Equation.3">
                    <p:embed/>
                  </p:oleObj>
                </mc:Choice>
                <mc:Fallback>
                  <p:oleObj name="公式" r:id="rId7" imgW="558558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3438" y="4643446"/>
                          <a:ext cx="1009650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4714876" y="5500702"/>
            <a:ext cx="8191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16" name="公式" r:id="rId9" imgW="800100" imgH="228600" progId="Equation.3">
                    <p:embed/>
                  </p:oleObj>
                </mc:Choice>
                <mc:Fallback>
                  <p:oleObj name="公式" r:id="rId9" imgW="800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4876" y="5500702"/>
                          <a:ext cx="81915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4643438" y="5000636"/>
            <a:ext cx="7905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17" name="公式" r:id="rId11" imgW="418918" imgH="393529" progId="Equation.3">
                    <p:embed/>
                  </p:oleObj>
                </mc:Choice>
                <mc:Fallback>
                  <p:oleObj name="公式" r:id="rId11" imgW="418918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3438" y="5000636"/>
                          <a:ext cx="7905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左大括号 21"/>
            <p:cNvSpPr/>
            <p:nvPr/>
          </p:nvSpPr>
          <p:spPr>
            <a:xfrm>
              <a:off x="4429124" y="4643446"/>
              <a:ext cx="214314" cy="107157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72138" y="3714790"/>
            <a:ext cx="2051731" cy="2623282"/>
            <a:chOff x="5903136" y="1268760"/>
            <a:chExt cx="3240864" cy="4143672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03136" y="1268760"/>
              <a:ext cx="3152542" cy="4032448"/>
            </a:xfrm>
            <a:prstGeom prst="rect">
              <a:avLst/>
            </a:prstGeom>
          </p:spPr>
        </p:pic>
        <p:cxnSp>
          <p:nvCxnSpPr>
            <p:cNvPr id="25" name="直接连接符 24"/>
            <p:cNvCxnSpPr/>
            <p:nvPr/>
          </p:nvCxnSpPr>
          <p:spPr>
            <a:xfrm>
              <a:off x="8676456" y="2060848"/>
              <a:ext cx="467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8676456" y="4653136"/>
              <a:ext cx="467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8906754" y="2060848"/>
              <a:ext cx="3474" cy="259228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 rot="16200000">
              <a:off x="8369362" y="3152146"/>
              <a:ext cx="1147813" cy="3929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920mm</a:t>
              </a:r>
              <a:endParaRPr lang="zh-CN" altLang="en-US" sz="1000" dirty="0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7579514" y="5268416"/>
              <a:ext cx="174772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8717303" y="4657359"/>
              <a:ext cx="304854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7731941" y="4764846"/>
              <a:ext cx="1137789" cy="611057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 rot="19877148">
              <a:off x="7814694" y="4913507"/>
              <a:ext cx="975860" cy="388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510mm</a:t>
              </a:r>
              <a:endParaRPr lang="zh-CN" altLang="en-US" sz="1000" dirty="0"/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6031436" y="4606236"/>
              <a:ext cx="188513" cy="1231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7318650" y="5253297"/>
              <a:ext cx="219469" cy="1231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058306" y="4692938"/>
              <a:ext cx="1260344" cy="66388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 rot="1804590">
              <a:off x="6178538" y="4878918"/>
              <a:ext cx="1059603" cy="3929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564mm</a:t>
              </a:r>
              <a:endParaRPr lang="zh-CN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10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Delay-line </a:t>
            </a:r>
            <a:r>
              <a:rPr lang="en-US" altLang="zh-CN" dirty="0"/>
              <a:t>dipole </a:t>
            </a:r>
            <a:r>
              <a:rPr lang="en-US" altLang="zh-CN" dirty="0" smtClean="0"/>
              <a:t>kicker system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7861" y="1033238"/>
            <a:ext cx="665144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The </a:t>
            </a:r>
            <a:r>
              <a:rPr lang="en-US" altLang="zh-CN" dirty="0"/>
              <a:t>structure of delay-line kicker is </a:t>
            </a:r>
            <a:r>
              <a:rPr lang="en-US" altLang="zh-CN" dirty="0" smtClean="0"/>
              <a:t>complicated, but helps </a:t>
            </a:r>
            <a:r>
              <a:rPr lang="en-US" altLang="zh-CN" dirty="0"/>
              <a:t>to achieve ideal trapezoid </a:t>
            </a:r>
            <a:r>
              <a:rPr lang="en-US" altLang="zh-CN" dirty="0" smtClean="0"/>
              <a:t>waveform.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For a </a:t>
            </a:r>
            <a:r>
              <a:rPr lang="en-US" altLang="zh-CN" dirty="0" smtClean="0"/>
              <a:t>ideal trapezoid </a:t>
            </a:r>
            <a:r>
              <a:rPr lang="en-US" altLang="zh-CN" dirty="0"/>
              <a:t>kicker </a:t>
            </a:r>
            <a:r>
              <a:rPr lang="en-US" altLang="zh-CN" dirty="0" smtClean="0"/>
              <a:t>system, </a:t>
            </a:r>
            <a:r>
              <a:rPr lang="en-US" altLang="zh-CN" dirty="0"/>
              <a:t>the kicker magnet is </a:t>
            </a:r>
            <a:r>
              <a:rPr lang="en-US" altLang="zh-CN" dirty="0" smtClean="0"/>
              <a:t>a </a:t>
            </a:r>
            <a:r>
              <a:rPr lang="en-US" altLang="zh-CN" dirty="0"/>
              <a:t>part of </a:t>
            </a:r>
            <a:r>
              <a:rPr lang="en-US" altLang="zh-CN" dirty="0" smtClean="0"/>
              <a:t>matched transmission line.   </a:t>
            </a:r>
            <a:endParaRPr lang="en-US" altLang="zh-CN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zh-CN" dirty="0" smtClean="0"/>
          </a:p>
        </p:txBody>
      </p:sp>
      <p:grpSp>
        <p:nvGrpSpPr>
          <p:cNvPr id="40" name="组合 39"/>
          <p:cNvGrpSpPr/>
          <p:nvPr/>
        </p:nvGrpSpPr>
        <p:grpSpPr>
          <a:xfrm>
            <a:off x="7032274" y="1172719"/>
            <a:ext cx="1716190" cy="665198"/>
            <a:chOff x="6988165" y="5614471"/>
            <a:chExt cx="2109717" cy="817730"/>
          </a:xfrm>
        </p:grpSpPr>
        <p:grpSp>
          <p:nvGrpSpPr>
            <p:cNvPr id="41" name="组合 40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54" name="直接连接符 53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直接连接符 41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7012498" y="6091685"/>
              <a:ext cx="813172" cy="340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</a:t>
              </a:r>
              <a:r>
                <a:rPr lang="en-US" altLang="zh-CN" sz="1200" dirty="0" smtClean="0"/>
                <a:t>s</a:t>
              </a:r>
              <a:endParaRPr lang="zh-CN" altLang="en-US" sz="1200" dirty="0"/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7380913" y="5718485"/>
              <a:ext cx="1152129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40~2000ns</a:t>
              </a:r>
              <a:endParaRPr lang="zh-CN" altLang="en-US" sz="1000" dirty="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155509" y="6108873"/>
              <a:ext cx="762846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200ns</a:t>
              </a:r>
              <a:endParaRPr lang="zh-CN" altLang="en-US" sz="1000" dirty="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477732" y="5753745"/>
              <a:ext cx="620150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1kHz</a:t>
              </a:r>
              <a:endParaRPr lang="zh-CN" altLang="en-US" sz="1000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7202223" y="1736477"/>
            <a:ext cx="1170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CN" dirty="0" smtClean="0">
                <a:solidFill>
                  <a:srgbClr val="FF0000"/>
                </a:solidFill>
              </a:rPr>
              <a:t>challenges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61" name="图片 60" descr="G:\开题\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74" y="2585223"/>
            <a:ext cx="2256676" cy="134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图片 5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4" y="4149080"/>
            <a:ext cx="8683933" cy="2161244"/>
          </a:xfrm>
          <a:prstGeom prst="rect">
            <a:avLst/>
          </a:prstGeom>
          <a:noFill/>
        </p:spPr>
      </p:pic>
      <p:sp>
        <p:nvSpPr>
          <p:cNvPr id="11" name="文本框 10"/>
          <p:cNvSpPr txBox="1"/>
          <p:nvPr/>
        </p:nvSpPr>
        <p:spPr>
          <a:xfrm>
            <a:off x="6704249" y="4594307"/>
            <a:ext cx="204421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>
                <a:solidFill>
                  <a:srgbClr val="FF0000"/>
                </a:solidFill>
              </a:rPr>
              <a:t>Pulser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rgbClr val="0033CC"/>
                </a:solidFill>
              </a:rPr>
              <a:t>Delay-line </a:t>
            </a:r>
            <a:r>
              <a:rPr lang="en-US" altLang="zh-CN" sz="1400" dirty="0" smtClean="0">
                <a:solidFill>
                  <a:srgbClr val="0033CC"/>
                </a:solidFill>
              </a:rPr>
              <a:t>kicker</a:t>
            </a:r>
          </a:p>
          <a:p>
            <a:r>
              <a:rPr lang="en-US" altLang="zh-CN" sz="1400" dirty="0">
                <a:solidFill>
                  <a:srgbClr val="FF57AB"/>
                </a:solidFill>
              </a:rPr>
              <a:t>Lumped parameter </a:t>
            </a:r>
            <a:r>
              <a:rPr lang="en-US" altLang="zh-CN" sz="1400" dirty="0" smtClean="0">
                <a:solidFill>
                  <a:srgbClr val="FF57AB"/>
                </a:solidFill>
              </a:rPr>
              <a:t>kicker</a:t>
            </a:r>
            <a:endParaRPr lang="zh-CN" altLang="en-US" sz="1400" dirty="0">
              <a:solidFill>
                <a:srgbClr val="FF57AB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375458" y="2632461"/>
            <a:ext cx="5364088" cy="1248727"/>
            <a:chOff x="899592" y="2278506"/>
            <a:chExt cx="7865409" cy="1726558"/>
          </a:xfrm>
        </p:grpSpPr>
        <p:pic>
          <p:nvPicPr>
            <p:cNvPr id="43" name="Picture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2636912"/>
              <a:ext cx="5273121" cy="1339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9" name="矩形 58"/>
            <p:cNvSpPr/>
            <p:nvPr/>
          </p:nvSpPr>
          <p:spPr>
            <a:xfrm>
              <a:off x="899592" y="2491282"/>
              <a:ext cx="936104" cy="14826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5" name="直接连接符 64"/>
            <p:cNvCxnSpPr/>
            <p:nvPr/>
          </p:nvCxnSpPr>
          <p:spPr>
            <a:xfrm flipV="1">
              <a:off x="1829603" y="3894916"/>
              <a:ext cx="1879190" cy="11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/>
          </p:nvSpPr>
          <p:spPr>
            <a:xfrm>
              <a:off x="956214" y="3034123"/>
              <a:ext cx="1017637" cy="468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PFN</a:t>
              </a:r>
              <a:endParaRPr lang="zh-CN" altLang="en-US" sz="1600" dirty="0"/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1829603" y="2722615"/>
              <a:ext cx="33899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3347864" y="2712753"/>
              <a:ext cx="5397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2170018" y="2532302"/>
              <a:ext cx="288032" cy="1903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 69"/>
            <p:cNvSpPr/>
            <p:nvPr/>
          </p:nvSpPr>
          <p:spPr>
            <a:xfrm>
              <a:off x="3466076" y="2403198"/>
              <a:ext cx="4562308" cy="160186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4495554" y="2278506"/>
              <a:ext cx="3683799" cy="425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Delay-line kicker magnet</a:t>
              </a:r>
              <a:endParaRPr lang="zh-CN" altLang="en-US" sz="1400" dirty="0"/>
            </a:p>
          </p:txBody>
        </p:sp>
        <p:sp>
          <p:nvSpPr>
            <p:cNvPr id="72" name="圆柱形 71"/>
            <p:cNvSpPr/>
            <p:nvPr/>
          </p:nvSpPr>
          <p:spPr>
            <a:xfrm rot="16200000">
              <a:off x="2998819" y="2454844"/>
              <a:ext cx="217229" cy="535542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3" name="直接连接符 72"/>
            <p:cNvCxnSpPr>
              <a:endCxn id="72" idx="1"/>
            </p:cNvCxnSpPr>
            <p:nvPr/>
          </p:nvCxnSpPr>
          <p:spPr>
            <a:xfrm flipV="1">
              <a:off x="2599267" y="2722615"/>
              <a:ext cx="240396" cy="36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54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Dual-C type delay-line dipole kicker design</a:t>
            </a:r>
            <a:endParaRPr lang="zh-CN" altLang="en-US" sz="2800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1112" y="1403283"/>
            <a:ext cx="4752528" cy="232133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804"/>
            <a:ext cx="4948183" cy="2160240"/>
          </a:xfrm>
          <a:prstGeom prst="rect">
            <a:avLst/>
          </a:prstGeom>
          <a:noFill/>
        </p:spPr>
      </p:pic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4290918208"/>
              </p:ext>
            </p:extLst>
          </p:nvPr>
        </p:nvGraphicFramePr>
        <p:xfrm>
          <a:off x="4937222" y="3853535"/>
          <a:ext cx="4194160" cy="257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347024"/>
              </p:ext>
            </p:extLst>
          </p:nvPr>
        </p:nvGraphicFramePr>
        <p:xfrm>
          <a:off x="5560854" y="1185119"/>
          <a:ext cx="3494824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506"/>
                <a:gridCol w="1243318"/>
              </a:tblGrid>
              <a:tr h="160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Parameters(unit)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value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160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effectLst/>
                        </a:rPr>
                        <a:t>Magnet</a:t>
                      </a:r>
                      <a:r>
                        <a:rPr lang="en-US" altLang="zh-CN" sz="1200" kern="1200" baseline="0" dirty="0" smtClean="0">
                          <a:effectLst/>
                        </a:rPr>
                        <a:t> aperture</a:t>
                      </a:r>
                      <a:r>
                        <a:rPr lang="zh-CN" sz="1200" kern="1200" dirty="0" smtClean="0">
                          <a:effectLst/>
                        </a:rPr>
                        <a:t>（</a:t>
                      </a:r>
                      <a:r>
                        <a:rPr lang="en-US" sz="1200" kern="1200" dirty="0">
                          <a:effectLst/>
                        </a:rPr>
                        <a:t>mm</a:t>
                      </a:r>
                      <a:r>
                        <a:rPr lang="zh-CN" sz="1200" kern="1200" dirty="0">
                          <a:effectLst/>
                        </a:rPr>
                        <a:t>）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100×80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160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effectLst/>
                        </a:rPr>
                        <a:t>Length</a:t>
                      </a:r>
                      <a:r>
                        <a:rPr lang="en-US" altLang="zh-CN" sz="1200" kern="1200" baseline="0" dirty="0" smtClean="0">
                          <a:effectLst/>
                        </a:rPr>
                        <a:t> of cell </a:t>
                      </a:r>
                      <a:r>
                        <a:rPr lang="zh-CN" altLang="zh-CN" sz="1200" kern="1200" dirty="0" smtClean="0">
                          <a:effectLst/>
                        </a:rPr>
                        <a:t>（</a:t>
                      </a:r>
                      <a:r>
                        <a:rPr lang="en-US" sz="1200" kern="1200" dirty="0" smtClean="0">
                          <a:effectLst/>
                        </a:rPr>
                        <a:t>mm</a:t>
                      </a:r>
                      <a:r>
                        <a:rPr lang="zh-CN" sz="1200" kern="1200" dirty="0">
                          <a:effectLst/>
                        </a:rPr>
                        <a:t>）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36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160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Quantity</a:t>
                      </a:r>
                      <a:r>
                        <a:rPr lang="en-US" altLang="zh-CN" sz="1200" kern="1200" dirty="0" smtClean="0">
                          <a:effectLst/>
                        </a:rPr>
                        <a:t> of cell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26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160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effectLst/>
                        </a:rPr>
                        <a:t>Characteristic impedance</a:t>
                      </a:r>
                      <a:r>
                        <a:rPr lang="zh-CN" sz="1200" kern="1200" dirty="0" smtClean="0">
                          <a:effectLst/>
                        </a:rPr>
                        <a:t>（</a:t>
                      </a:r>
                      <a:r>
                        <a:rPr lang="en-US" sz="1200" kern="1200" dirty="0">
                          <a:effectLst/>
                        </a:rPr>
                        <a:t>Ω</a:t>
                      </a:r>
                      <a:r>
                        <a:rPr lang="zh-CN" sz="1200" kern="1200" dirty="0">
                          <a:effectLst/>
                        </a:rPr>
                        <a:t>）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12.5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160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effectLst/>
                        </a:rPr>
                        <a:t>Magnet</a:t>
                      </a:r>
                      <a:r>
                        <a:rPr lang="en-US" altLang="zh-CN" sz="1200" kern="1200" baseline="0" dirty="0" smtClean="0">
                          <a:effectLst/>
                        </a:rPr>
                        <a:t> effective length</a:t>
                      </a:r>
                      <a:r>
                        <a:rPr lang="zh-CN" sz="1200" kern="1200" dirty="0" smtClean="0">
                          <a:effectLst/>
                        </a:rPr>
                        <a:t>（</a:t>
                      </a:r>
                      <a:r>
                        <a:rPr lang="en-US" sz="1200" kern="1200" dirty="0">
                          <a:effectLst/>
                        </a:rPr>
                        <a:t>mm</a:t>
                      </a:r>
                      <a:r>
                        <a:rPr lang="zh-CN" sz="1200" kern="1200" dirty="0">
                          <a:effectLst/>
                        </a:rPr>
                        <a:t>）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942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160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effectLst/>
                        </a:rPr>
                        <a:t>Magnet</a:t>
                      </a:r>
                      <a:r>
                        <a:rPr lang="en-US" altLang="zh-CN" sz="1200" kern="1200" baseline="0" dirty="0" smtClean="0">
                          <a:effectLst/>
                        </a:rPr>
                        <a:t> mechanical length</a:t>
                      </a:r>
                      <a:r>
                        <a:rPr lang="zh-CN" sz="1200" kern="1200" dirty="0" smtClean="0">
                          <a:effectLst/>
                        </a:rPr>
                        <a:t>（</a:t>
                      </a:r>
                      <a:r>
                        <a:rPr lang="en-US" sz="1200" kern="1200" dirty="0">
                          <a:effectLst/>
                        </a:rPr>
                        <a:t>mm</a:t>
                      </a:r>
                      <a:r>
                        <a:rPr lang="zh-CN" sz="1200" kern="1200" dirty="0">
                          <a:effectLst/>
                        </a:rPr>
                        <a:t>）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1018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160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effectLst/>
                        </a:rPr>
                        <a:t>Inductance</a:t>
                      </a:r>
                      <a:r>
                        <a:rPr lang="en-US" altLang="zh-CN" sz="1200" kern="1200" baseline="0" dirty="0" smtClean="0">
                          <a:effectLst/>
                        </a:rPr>
                        <a:t> of  cell</a:t>
                      </a:r>
                      <a:r>
                        <a:rPr lang="zh-CN" sz="1200" kern="1200" dirty="0" smtClean="0">
                          <a:effectLst/>
                        </a:rPr>
                        <a:t>（</a:t>
                      </a:r>
                      <a:r>
                        <a:rPr lang="en-US" sz="1200" kern="1200" dirty="0" err="1">
                          <a:effectLst/>
                        </a:rPr>
                        <a:t>nH</a:t>
                      </a:r>
                      <a:r>
                        <a:rPr lang="zh-CN" sz="1200" kern="1200" dirty="0">
                          <a:effectLst/>
                        </a:rPr>
                        <a:t>）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56.6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160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effectLst/>
                        </a:rPr>
                        <a:t>Inductance</a:t>
                      </a:r>
                      <a:r>
                        <a:rPr lang="en-US" altLang="zh-CN" sz="1200" kern="1200" baseline="0" dirty="0" smtClean="0">
                          <a:effectLst/>
                        </a:rPr>
                        <a:t> of  magnet</a:t>
                      </a:r>
                      <a:r>
                        <a:rPr lang="zh-CN" sz="1200" kern="1200" dirty="0" smtClean="0">
                          <a:effectLst/>
                        </a:rPr>
                        <a:t>（</a:t>
                      </a:r>
                      <a:r>
                        <a:rPr lang="en-US" sz="1200" kern="1200" dirty="0" err="1">
                          <a:effectLst/>
                        </a:rPr>
                        <a:t>nH</a:t>
                      </a:r>
                      <a:r>
                        <a:rPr lang="zh-CN" sz="1200" kern="1200" dirty="0">
                          <a:effectLst/>
                        </a:rPr>
                        <a:t>）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1471.6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160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effectLst/>
                        </a:rPr>
                        <a:t>Capacitance of cell</a:t>
                      </a:r>
                      <a:r>
                        <a:rPr lang="zh-CN" sz="1200" kern="1200" dirty="0" smtClean="0">
                          <a:effectLst/>
                        </a:rPr>
                        <a:t>（</a:t>
                      </a:r>
                      <a:r>
                        <a:rPr lang="en-US" sz="1200" kern="1200" dirty="0">
                          <a:effectLst/>
                        </a:rPr>
                        <a:t>pF</a:t>
                      </a:r>
                      <a:r>
                        <a:rPr lang="zh-CN" sz="1200" kern="1200" dirty="0">
                          <a:effectLst/>
                        </a:rPr>
                        <a:t>）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362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160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effectLst/>
                        </a:rPr>
                        <a:t>Capacitance</a:t>
                      </a:r>
                      <a:r>
                        <a:rPr lang="en-US" altLang="zh-CN" sz="1200" kern="1200" baseline="0" dirty="0" smtClean="0">
                          <a:effectLst/>
                        </a:rPr>
                        <a:t> of magnet</a:t>
                      </a:r>
                      <a:r>
                        <a:rPr lang="zh-CN" sz="1200" kern="1200" dirty="0" smtClean="0">
                          <a:effectLst/>
                        </a:rPr>
                        <a:t>（</a:t>
                      </a:r>
                      <a:r>
                        <a:rPr lang="en-US" sz="1200" kern="1200" dirty="0" err="1">
                          <a:effectLst/>
                        </a:rPr>
                        <a:t>nF</a:t>
                      </a:r>
                      <a:r>
                        <a:rPr lang="zh-CN" sz="1200" kern="1200" dirty="0">
                          <a:effectLst/>
                        </a:rPr>
                        <a:t>）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9.412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1719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effectLst/>
                        </a:rPr>
                        <a:t>Magnetic</a:t>
                      </a:r>
                      <a:r>
                        <a:rPr lang="en-US" altLang="zh-CN" sz="1200" kern="1200" baseline="0" dirty="0" smtClean="0">
                          <a:effectLst/>
                        </a:rPr>
                        <a:t> </a:t>
                      </a:r>
                      <a:r>
                        <a:rPr lang="en-US" altLang="zh-CN" sz="1200" kern="1200" dirty="0" smtClean="0">
                          <a:effectLst/>
                        </a:rPr>
                        <a:t>B</a:t>
                      </a:r>
                      <a:r>
                        <a:rPr lang="en-US" altLang="zh-CN" sz="1200" kern="1200" baseline="0" dirty="0" smtClean="0">
                          <a:effectLst/>
                        </a:rPr>
                        <a:t> field </a:t>
                      </a:r>
                      <a:r>
                        <a:rPr lang="zh-CN" sz="1200" kern="1200" dirty="0" smtClean="0">
                          <a:effectLst/>
                        </a:rPr>
                        <a:t>（</a:t>
                      </a:r>
                      <a:r>
                        <a:rPr lang="en-US" sz="1200" kern="1200" dirty="0" err="1" smtClean="0">
                          <a:effectLst/>
                        </a:rPr>
                        <a:t>Gs</a:t>
                      </a:r>
                      <a:r>
                        <a:rPr lang="zh-CN" sz="1200" kern="1200" dirty="0">
                          <a:effectLst/>
                        </a:rPr>
                        <a:t>）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425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160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effectLst/>
                        </a:rPr>
                        <a:t>Exciting</a:t>
                      </a:r>
                      <a:r>
                        <a:rPr lang="en-US" altLang="zh-CN" sz="1200" kern="1200" baseline="0" dirty="0" smtClean="0">
                          <a:effectLst/>
                        </a:rPr>
                        <a:t> current</a:t>
                      </a:r>
                      <a:r>
                        <a:rPr lang="zh-CN" sz="1200" kern="1200" dirty="0" smtClean="0">
                          <a:effectLst/>
                        </a:rPr>
                        <a:t>（</a:t>
                      </a:r>
                      <a:r>
                        <a:rPr lang="en-US" sz="1200" kern="1200" dirty="0">
                          <a:effectLst/>
                        </a:rPr>
                        <a:t>A</a:t>
                      </a:r>
                      <a:r>
                        <a:rPr lang="zh-CN" sz="1200" kern="1200" dirty="0">
                          <a:effectLst/>
                        </a:rPr>
                        <a:t>）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2703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160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effectLst/>
                        </a:rPr>
                        <a:t>Operating</a:t>
                      </a:r>
                      <a:r>
                        <a:rPr lang="en-US" altLang="zh-CN" sz="1200" kern="1200" baseline="0" dirty="0" smtClean="0">
                          <a:effectLst/>
                        </a:rPr>
                        <a:t> voltage</a:t>
                      </a:r>
                      <a:r>
                        <a:rPr lang="zh-CN" sz="1200" kern="1200" dirty="0" smtClean="0">
                          <a:effectLst/>
                        </a:rPr>
                        <a:t>（</a:t>
                      </a:r>
                      <a:r>
                        <a:rPr lang="en-US" sz="1200" kern="1200" dirty="0" smtClean="0">
                          <a:effectLst/>
                        </a:rPr>
                        <a:t>V</a:t>
                      </a:r>
                      <a:r>
                        <a:rPr lang="zh-CN" sz="1200" kern="1200" dirty="0">
                          <a:effectLst/>
                        </a:rPr>
                        <a:t>）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33791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圆角矩形 7"/>
          <p:cNvSpPr/>
          <p:nvPr/>
        </p:nvSpPr>
        <p:spPr>
          <a:xfrm>
            <a:off x="1547664" y="3933056"/>
            <a:ext cx="230425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3923928" y="4077072"/>
            <a:ext cx="122413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103948" y="3824191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Zoom in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100392" y="3563736"/>
            <a:ext cx="648072" cy="1817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233366" y="3738106"/>
            <a:ext cx="2716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A little high for magnet in the air 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1079724"/>
            <a:ext cx="5447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2D model without metallic coating of ceramic vacuum chamber 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8100392" y="1930296"/>
            <a:ext cx="648072" cy="1817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36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Structure mechanical design</a:t>
            </a:r>
            <a:endParaRPr lang="zh-CN" altLang="en-US" sz="3600" dirty="0"/>
          </a:p>
        </p:txBody>
      </p:sp>
      <p:pic>
        <p:nvPicPr>
          <p:cNvPr id="62" name="图片 6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23" y="4662327"/>
            <a:ext cx="3131840" cy="1722086"/>
          </a:xfrm>
          <a:prstGeom prst="rect">
            <a:avLst/>
          </a:prstGeom>
          <a:noFill/>
        </p:spPr>
      </p:pic>
      <p:pic>
        <p:nvPicPr>
          <p:cNvPr id="64" name="图片 6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75" y="4760384"/>
            <a:ext cx="3000576" cy="1525971"/>
          </a:xfrm>
          <a:prstGeom prst="rect">
            <a:avLst/>
          </a:prstGeom>
          <a:noFill/>
        </p:spPr>
      </p:pic>
      <p:grpSp>
        <p:nvGrpSpPr>
          <p:cNvPr id="32" name="组合 31"/>
          <p:cNvGrpSpPr/>
          <p:nvPr/>
        </p:nvGrpSpPr>
        <p:grpSpPr>
          <a:xfrm>
            <a:off x="683568" y="1145651"/>
            <a:ext cx="8194919" cy="3329342"/>
            <a:chOff x="-739409" y="1367070"/>
            <a:chExt cx="11004774" cy="4470899"/>
          </a:xfrm>
        </p:grpSpPr>
        <p:pic>
          <p:nvPicPr>
            <p:cNvPr id="33" name="图片 3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588176"/>
              <a:ext cx="7184368" cy="4249793"/>
            </a:xfrm>
            <a:prstGeom prst="rect">
              <a:avLst/>
            </a:prstGeom>
            <a:noFill/>
          </p:spPr>
        </p:pic>
        <p:sp>
          <p:nvSpPr>
            <p:cNvPr id="34" name="文本框 33"/>
            <p:cNvSpPr txBox="1"/>
            <p:nvPr/>
          </p:nvSpPr>
          <p:spPr>
            <a:xfrm>
              <a:off x="-240126" y="4211471"/>
              <a:ext cx="1931808" cy="4959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Ferrite core</a:t>
              </a:r>
              <a:endParaRPr lang="zh-CN" altLang="en-US" dirty="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33457" y="5021420"/>
              <a:ext cx="1158223" cy="4959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Base</a:t>
              </a:r>
              <a:endParaRPr lang="zh-CN" altLang="en-US" dirty="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749060" y="5313050"/>
              <a:ext cx="2449703" cy="4959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Ceramic support</a:t>
              </a:r>
              <a:endParaRPr lang="zh-CN" altLang="en-US" dirty="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812403" y="4691094"/>
              <a:ext cx="2500058" cy="7783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altLang="zh-CN" dirty="0" smtClean="0"/>
                <a:t>Eddy current Shielding </a:t>
              </a:r>
              <a:r>
                <a:rPr lang="en-US" altLang="zh-CN" dirty="0"/>
                <a:t>plate</a:t>
              </a:r>
              <a:endParaRPr lang="zh-CN" altLang="en-US" dirty="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629958" y="2107132"/>
              <a:ext cx="3635407" cy="4959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Ceramic Vacuum chamber</a:t>
              </a:r>
              <a:endParaRPr lang="zh-CN" altLang="en-US" dirty="0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-739409" y="1458896"/>
              <a:ext cx="2592160" cy="7783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altLang="zh-CN" dirty="0" smtClean="0"/>
                <a:t>Capacitor plate</a:t>
              </a:r>
              <a:r>
                <a:rPr lang="en-US" altLang="zh-CN" dirty="0"/>
                <a:t>@</a:t>
              </a:r>
            </a:p>
            <a:p>
              <a:pPr algn="ctr">
                <a:lnSpc>
                  <a:spcPts val="1900"/>
                </a:lnSpc>
              </a:pPr>
              <a:r>
                <a:rPr lang="en-US" altLang="zh-CN" dirty="0" smtClean="0"/>
                <a:t>High</a:t>
              </a:r>
              <a:r>
                <a:rPr lang="zh-CN" altLang="en-US" dirty="0" smtClean="0"/>
                <a:t> potential</a:t>
              </a:r>
              <a:endParaRPr lang="zh-CN" altLang="en-US" dirty="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749060" y="1367070"/>
              <a:ext cx="2777313" cy="7783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altLang="zh-CN" dirty="0" smtClean="0"/>
                <a:t>Capacitor plate @</a:t>
              </a:r>
            </a:p>
            <a:p>
              <a:pPr>
                <a:lnSpc>
                  <a:spcPts val="1900"/>
                </a:lnSpc>
              </a:pPr>
              <a:r>
                <a:rPr lang="zh-CN" altLang="en-US" dirty="0" smtClean="0"/>
                <a:t>Ground potential</a:t>
              </a:r>
              <a:endParaRPr lang="zh-CN" altLang="en-US" dirty="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-626919" y="2334482"/>
              <a:ext cx="2336507" cy="4959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HV conductor</a:t>
              </a:r>
              <a:endParaRPr lang="zh-CN" altLang="en-US" dirty="0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800625" y="4239933"/>
              <a:ext cx="2840014" cy="4954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High potential Lead </a:t>
              </a:r>
              <a:endParaRPr lang="zh-CN" altLang="en-US" dirty="0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800625" y="2583590"/>
              <a:ext cx="3115433" cy="4959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ground</a:t>
              </a:r>
              <a:r>
                <a:rPr lang="en-US" altLang="zh-CN" dirty="0" smtClean="0"/>
                <a:t> potential Lead </a:t>
              </a:r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2652945" y="4282961"/>
            <a:ext cx="3537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Dual-C type delay-line dipole kicker 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Trapezoid </a:t>
            </a:r>
            <a:r>
              <a:rPr lang="en-US" altLang="zh-CN" sz="2800" dirty="0" smtClean="0"/>
              <a:t>wave </a:t>
            </a:r>
            <a:r>
              <a:rPr lang="en-US" altLang="zh-CN" sz="2800" dirty="0" err="1" smtClean="0"/>
              <a:t>pulser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201171" y="959579"/>
            <a:ext cx="8497851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Considering </a:t>
            </a:r>
            <a:r>
              <a:rPr lang="en-US" altLang="zh-CN" dirty="0" smtClean="0"/>
              <a:t>the requirements of 1kHz </a:t>
            </a:r>
            <a:r>
              <a:rPr lang="en-US" altLang="zh-CN" dirty="0"/>
              <a:t>repetition </a:t>
            </a:r>
            <a:r>
              <a:rPr lang="en-US" altLang="zh-CN" dirty="0" smtClean="0"/>
              <a:t>rate, 200ns fast rise time and adjustable </a:t>
            </a:r>
            <a:r>
              <a:rPr lang="en-US" altLang="zh-CN" dirty="0"/>
              <a:t>pulse </a:t>
            </a:r>
            <a:r>
              <a:rPr lang="en-US" altLang="zh-CN" dirty="0" smtClean="0"/>
              <a:t>width, </a:t>
            </a:r>
            <a:r>
              <a:rPr lang="en-US" altLang="zh-CN" dirty="0" smtClean="0"/>
              <a:t>the trapezoid </a:t>
            </a:r>
            <a:r>
              <a:rPr lang="en-US" altLang="zh-CN" dirty="0" smtClean="0"/>
              <a:t>waveform </a:t>
            </a:r>
            <a:r>
              <a:rPr lang="en-US" altLang="zh-CN" dirty="0" err="1" smtClean="0"/>
              <a:t>pulser</a:t>
            </a:r>
            <a:r>
              <a:rPr lang="en-US" altLang="zh-CN" dirty="0" smtClean="0"/>
              <a:t> is built based on </a:t>
            </a:r>
            <a:r>
              <a:rPr lang="en-US" altLang="zh-CN" dirty="0" err="1" smtClean="0"/>
              <a:t>SiC</a:t>
            </a:r>
            <a:r>
              <a:rPr lang="en-US" altLang="zh-CN" dirty="0" smtClean="0"/>
              <a:t> MOSFET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storage component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Capacitor </a:t>
            </a:r>
            <a:r>
              <a:rPr lang="zh-CN" altLang="en-US" dirty="0" smtClean="0"/>
              <a:t>：</a:t>
            </a:r>
            <a:r>
              <a:rPr lang="en-US" altLang="zh-CN" dirty="0"/>
              <a:t> Flat-top </a:t>
            </a:r>
            <a:r>
              <a:rPr lang="en-US" altLang="zh-CN" dirty="0" smtClean="0"/>
              <a:t>dropping </a:t>
            </a:r>
            <a:r>
              <a:rPr lang="en-US" altLang="zh-CN" dirty="0"/>
              <a:t>compensate topology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PFN </a:t>
            </a:r>
            <a:r>
              <a:rPr lang="zh-CN" altLang="en-US" dirty="0" smtClean="0"/>
              <a:t>：</a:t>
            </a:r>
            <a:r>
              <a:rPr lang="en-US" altLang="zh-CN" dirty="0" smtClean="0"/>
              <a:t>low impedance, need 2 times of voltage of stored energy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Power </a:t>
            </a:r>
            <a:r>
              <a:rPr lang="en-US" altLang="zh-CN" dirty="0"/>
              <a:t>stacking </a:t>
            </a:r>
            <a:r>
              <a:rPr lang="en-US" altLang="zh-CN" dirty="0" smtClean="0"/>
              <a:t>topology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inductive adder: not fit for long pulse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Marx generator: hard to control structure impedance 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469576" y="3580501"/>
            <a:ext cx="5688632" cy="1248727"/>
            <a:chOff x="899592" y="2278506"/>
            <a:chExt cx="7865409" cy="1726558"/>
          </a:xfrm>
        </p:grpSpPr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80" y="2636912"/>
              <a:ext cx="5273121" cy="1339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矩形 7"/>
            <p:cNvSpPr/>
            <p:nvPr/>
          </p:nvSpPr>
          <p:spPr>
            <a:xfrm>
              <a:off x="899592" y="2491282"/>
              <a:ext cx="936104" cy="14826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 flipV="1">
              <a:off x="1829603" y="3894916"/>
              <a:ext cx="1879190" cy="11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995982" y="2594145"/>
              <a:ext cx="7200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PFN</a:t>
              </a:r>
              <a:endParaRPr lang="zh-CN" altLang="en-US" sz="1600" dirty="0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829603" y="2722615"/>
              <a:ext cx="33899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347864" y="2712753"/>
              <a:ext cx="5397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170018" y="2532302"/>
              <a:ext cx="288032" cy="1903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3466076" y="2403198"/>
              <a:ext cx="4562308" cy="160186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495554" y="2278506"/>
              <a:ext cx="3683799" cy="425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Delay-line kicker magnet</a:t>
              </a:r>
              <a:endParaRPr lang="zh-CN" altLang="en-US" sz="1400" dirty="0"/>
            </a:p>
          </p:txBody>
        </p:sp>
        <p:sp>
          <p:nvSpPr>
            <p:cNvPr id="24" name="圆柱形 23"/>
            <p:cNvSpPr/>
            <p:nvPr/>
          </p:nvSpPr>
          <p:spPr>
            <a:xfrm rot="16200000">
              <a:off x="2998819" y="2454844"/>
              <a:ext cx="217229" cy="535542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>
              <a:endCxn id="24" idx="1"/>
            </p:cNvCxnSpPr>
            <p:nvPr/>
          </p:nvCxnSpPr>
          <p:spPr>
            <a:xfrm flipV="1">
              <a:off x="2599267" y="2722615"/>
              <a:ext cx="240396" cy="36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432399" y="2062084"/>
            <a:ext cx="1716190" cy="665198"/>
            <a:chOff x="6988165" y="5614471"/>
            <a:chExt cx="2109717" cy="817730"/>
          </a:xfrm>
        </p:grpSpPr>
        <p:grpSp>
          <p:nvGrpSpPr>
            <p:cNvPr id="41" name="组合 40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54" name="直接连接符 53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直接连接符 41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7012498" y="6091685"/>
              <a:ext cx="813172" cy="340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</a:t>
              </a:r>
              <a:r>
                <a:rPr lang="en-US" altLang="zh-CN" sz="1200" dirty="0" smtClean="0"/>
                <a:t>s</a:t>
              </a:r>
              <a:endParaRPr lang="zh-CN" altLang="en-US" sz="1200" dirty="0"/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7380913" y="5718485"/>
              <a:ext cx="1152129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40~2000ns</a:t>
              </a:r>
              <a:endParaRPr lang="zh-CN" altLang="en-US" sz="1000" dirty="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155509" y="6108873"/>
              <a:ext cx="762846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200ns</a:t>
              </a:r>
              <a:endParaRPr lang="zh-CN" altLang="en-US" sz="1000" dirty="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477732" y="5753745"/>
              <a:ext cx="620150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1kHz</a:t>
              </a:r>
              <a:endParaRPr lang="zh-CN" altLang="en-US" sz="1000" dirty="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33932" y="3376068"/>
            <a:ext cx="148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Solid-state switches</a:t>
            </a:r>
            <a:r>
              <a:rPr lang="zh-CN" altLang="en-US" sz="1200" dirty="0" smtClean="0"/>
              <a:t>（</a:t>
            </a:r>
            <a:r>
              <a:rPr lang="en-US" altLang="zh-CN" sz="1200" dirty="0" smtClean="0"/>
              <a:t>SIC MOSFET</a:t>
            </a:r>
            <a:r>
              <a:rPr lang="zh-CN" altLang="en-US" sz="1200" dirty="0" smtClean="0"/>
              <a:t>）</a:t>
            </a:r>
            <a:endParaRPr lang="zh-CN" altLang="en-US" sz="1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8003" y="4700524"/>
            <a:ext cx="3994973" cy="179432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26101" y="5970515"/>
            <a:ext cx="203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Marx generator</a:t>
            </a:r>
            <a:endParaRPr lang="zh-CN" altLang="en-US" dirty="0"/>
          </a:p>
        </p:txBody>
      </p:sp>
      <p:sp>
        <p:nvSpPr>
          <p:cNvPr id="59" name="文本框 58"/>
          <p:cNvSpPr txBox="1"/>
          <p:nvPr/>
        </p:nvSpPr>
        <p:spPr>
          <a:xfrm>
            <a:off x="541584" y="4059787"/>
            <a:ext cx="5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Or</a:t>
            </a:r>
          </a:p>
          <a:p>
            <a:r>
              <a:rPr lang="en-US" altLang="zh-CN" sz="1600" dirty="0" smtClean="0"/>
              <a:t>Cap.</a:t>
            </a:r>
            <a:endParaRPr lang="zh-CN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7621741" y="2588290"/>
            <a:ext cx="1170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CN" dirty="0" smtClean="0">
                <a:solidFill>
                  <a:srgbClr val="FF0000"/>
                </a:solidFill>
              </a:rPr>
              <a:t>challenges</a:t>
            </a:r>
            <a:endParaRPr lang="en-US" altLang="zh-CN" dirty="0">
              <a:solidFill>
                <a:srgbClr val="FF0000"/>
              </a:solidFill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933567"/>
              </p:ext>
            </p:extLst>
          </p:nvPr>
        </p:nvGraphicFramePr>
        <p:xfrm>
          <a:off x="6198290" y="3639242"/>
          <a:ext cx="2731036" cy="226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" r:id="rId6" imgW="4800850" imgH="5252553" progId="">
                  <p:embed/>
                </p:oleObj>
              </mc:Choice>
              <mc:Fallback>
                <p:oleObj r:id="rId6" imgW="4800850" imgH="525255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8290" y="3639242"/>
                        <a:ext cx="2731036" cy="2264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文本框 59"/>
          <p:cNvSpPr txBox="1"/>
          <p:nvPr/>
        </p:nvSpPr>
        <p:spPr>
          <a:xfrm>
            <a:off x="6970639" y="5970515"/>
            <a:ext cx="203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Inductive adder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36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05780" y="101129"/>
            <a:ext cx="7886700" cy="663575"/>
          </a:xfrm>
        </p:spPr>
        <p:txBody>
          <a:bodyPr/>
          <a:lstStyle/>
          <a:p>
            <a:r>
              <a:rPr lang="en-US" altLang="zh-CN" sz="3200" dirty="0" smtClean="0"/>
              <a:t>3. Delay-line Nonlinear Kicker (NLK)</a:t>
            </a:r>
            <a:endParaRPr lang="zh-CN" altLang="en-US" sz="3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68" y="2054528"/>
            <a:ext cx="4362424" cy="21307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18" y="2103934"/>
            <a:ext cx="4535170" cy="197993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9" y="4185320"/>
            <a:ext cx="4417543" cy="21960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37" y="4383309"/>
            <a:ext cx="4535959" cy="196225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95391" y="3638143"/>
            <a:ext cx="318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Differential mode exciting 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7685" y="5806996"/>
            <a:ext cx="296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Common mode exciting</a:t>
            </a:r>
            <a:endParaRPr lang="zh-CN" altLang="en-US" dirty="0"/>
          </a:p>
        </p:txBody>
      </p:sp>
      <p:sp>
        <p:nvSpPr>
          <p:cNvPr id="42" name="椭圆 41"/>
          <p:cNvSpPr/>
          <p:nvPr/>
        </p:nvSpPr>
        <p:spPr>
          <a:xfrm>
            <a:off x="6898322" y="5222880"/>
            <a:ext cx="121950" cy="1117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372200" y="4430792"/>
            <a:ext cx="191053" cy="11172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022467" y="4542521"/>
            <a:ext cx="1751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Injected bunch</a:t>
            </a:r>
            <a:endParaRPr lang="zh-CN" altLang="en-US" sz="1200" dirty="0"/>
          </a:p>
        </p:txBody>
      </p:sp>
      <p:sp>
        <p:nvSpPr>
          <p:cNvPr id="14" name="矩形 13"/>
          <p:cNvSpPr/>
          <p:nvPr/>
        </p:nvSpPr>
        <p:spPr>
          <a:xfrm>
            <a:off x="6649840" y="5297565"/>
            <a:ext cx="1124337" cy="28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stored bunch</a:t>
            </a:r>
            <a:endParaRPr lang="zh-CN" altLang="en-US" sz="1200" dirty="0"/>
          </a:p>
        </p:txBody>
      </p:sp>
      <p:sp>
        <p:nvSpPr>
          <p:cNvPr id="2" name="文本框 1"/>
          <p:cNvSpPr txBox="1"/>
          <p:nvPr/>
        </p:nvSpPr>
        <p:spPr>
          <a:xfrm>
            <a:off x="7236296" y="211758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FC80A"/>
                </a:solidFill>
              </a:rPr>
              <a:t>Dipole B field</a:t>
            </a:r>
            <a:endParaRPr lang="zh-CN" altLang="en-US" dirty="0">
              <a:solidFill>
                <a:srgbClr val="0FC80A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64343" y="4430792"/>
            <a:ext cx="1872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FC80A"/>
                </a:solidFill>
              </a:rPr>
              <a:t>Nonlinear B field</a:t>
            </a:r>
            <a:endParaRPr lang="zh-CN" altLang="en-US" dirty="0">
              <a:solidFill>
                <a:srgbClr val="0FC80A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7504" y="10132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Thinking about if the nonlinear kicker injection is possible for CEPC, after all this kind of top-up injection scheme should loose the requirement of 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More physics parameter inputs are needed  for the magnet design.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115616" y="2918498"/>
            <a:ext cx="288032" cy="288032"/>
            <a:chOff x="-684584" y="2924944"/>
            <a:chExt cx="288032" cy="288032"/>
          </a:xfrm>
        </p:grpSpPr>
        <p:sp>
          <p:nvSpPr>
            <p:cNvPr id="4" name="椭圆 3"/>
            <p:cNvSpPr/>
            <p:nvPr/>
          </p:nvSpPr>
          <p:spPr>
            <a:xfrm>
              <a:off x="-684584" y="2924944"/>
              <a:ext cx="288032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>
              <a:stCxn id="4" idx="1"/>
              <a:endCxn id="4" idx="5"/>
            </p:cNvCxnSpPr>
            <p:nvPr/>
          </p:nvCxnSpPr>
          <p:spPr>
            <a:xfrm>
              <a:off x="-642403" y="2967125"/>
              <a:ext cx="203670" cy="2036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4" idx="3"/>
              <a:endCxn id="4" idx="7"/>
            </p:cNvCxnSpPr>
            <p:nvPr/>
          </p:nvCxnSpPr>
          <p:spPr>
            <a:xfrm flipV="1">
              <a:off x="-642403" y="2967125"/>
              <a:ext cx="203670" cy="2036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2915816" y="2925180"/>
            <a:ext cx="288032" cy="288032"/>
            <a:chOff x="-684584" y="3590815"/>
            <a:chExt cx="288032" cy="288032"/>
          </a:xfrm>
        </p:grpSpPr>
        <p:sp>
          <p:nvSpPr>
            <p:cNvPr id="27" name="椭圆 26"/>
            <p:cNvSpPr/>
            <p:nvPr/>
          </p:nvSpPr>
          <p:spPr>
            <a:xfrm>
              <a:off x="-684584" y="3590815"/>
              <a:ext cx="288032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-568849" y="371597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73435" y="5087645"/>
            <a:ext cx="288032" cy="288032"/>
            <a:chOff x="-684584" y="2924944"/>
            <a:chExt cx="288032" cy="288032"/>
          </a:xfrm>
        </p:grpSpPr>
        <p:sp>
          <p:nvSpPr>
            <p:cNvPr id="33" name="椭圆 32"/>
            <p:cNvSpPr/>
            <p:nvPr/>
          </p:nvSpPr>
          <p:spPr>
            <a:xfrm>
              <a:off x="-684584" y="2924944"/>
              <a:ext cx="288032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>
              <a:stCxn id="33" idx="1"/>
              <a:endCxn id="33" idx="5"/>
            </p:cNvCxnSpPr>
            <p:nvPr/>
          </p:nvCxnSpPr>
          <p:spPr>
            <a:xfrm>
              <a:off x="-642403" y="2967125"/>
              <a:ext cx="203670" cy="2036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3" idx="3"/>
              <a:endCxn id="33" idx="7"/>
            </p:cNvCxnSpPr>
            <p:nvPr/>
          </p:nvCxnSpPr>
          <p:spPr>
            <a:xfrm flipV="1">
              <a:off x="-642403" y="2967125"/>
              <a:ext cx="203670" cy="2036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2910394" y="5067350"/>
            <a:ext cx="288032" cy="288032"/>
            <a:chOff x="-684584" y="2924944"/>
            <a:chExt cx="288032" cy="288032"/>
          </a:xfrm>
        </p:grpSpPr>
        <p:sp>
          <p:nvSpPr>
            <p:cNvPr id="38" name="椭圆 37"/>
            <p:cNvSpPr/>
            <p:nvPr/>
          </p:nvSpPr>
          <p:spPr>
            <a:xfrm>
              <a:off x="-684584" y="2924944"/>
              <a:ext cx="288032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9" name="直接连接符 38"/>
            <p:cNvCxnSpPr>
              <a:stCxn id="38" idx="1"/>
              <a:endCxn id="38" idx="5"/>
            </p:cNvCxnSpPr>
            <p:nvPr/>
          </p:nvCxnSpPr>
          <p:spPr>
            <a:xfrm>
              <a:off x="-642403" y="2967125"/>
              <a:ext cx="203670" cy="2036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38" idx="3"/>
              <a:endCxn id="38" idx="7"/>
            </p:cNvCxnSpPr>
            <p:nvPr/>
          </p:nvCxnSpPr>
          <p:spPr>
            <a:xfrm flipV="1">
              <a:off x="-642403" y="2967125"/>
              <a:ext cx="203670" cy="2036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2224789" y="4169266"/>
            <a:ext cx="2111609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zh-CN" sz="1600" dirty="0" smtClean="0"/>
              <a:t>Extended </a:t>
            </a:r>
            <a:r>
              <a:rPr lang="en-US" altLang="zh-CN" sz="1600" dirty="0"/>
              <a:t>e</a:t>
            </a:r>
            <a:r>
              <a:rPr lang="en-US" altLang="zh-CN" sz="1600" dirty="0" smtClean="0"/>
              <a:t>ddy </a:t>
            </a:r>
            <a:r>
              <a:rPr lang="en-US" altLang="zh-CN" sz="1600" dirty="0"/>
              <a:t>current Shielding plate</a:t>
            </a:r>
            <a:endParaRPr lang="zh-CN" altLang="en-US" sz="1600" dirty="0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2224789" y="4679676"/>
            <a:ext cx="259524" cy="3876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5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87"/>
    </mc:Choice>
    <mc:Fallback xmlns="">
      <p:transition spd="slow" advTm="6618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Structure mechanical </a:t>
            </a:r>
            <a:r>
              <a:rPr lang="en-US" altLang="zh-CN" dirty="0" smtClean="0"/>
              <a:t>design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433473" y="4629474"/>
            <a:ext cx="3276872" cy="1643959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62" y="4701193"/>
            <a:ext cx="3160307" cy="1737738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6" y="4486750"/>
            <a:ext cx="1436204" cy="1871898"/>
          </a:xfrm>
          <a:prstGeom prst="rect">
            <a:avLst/>
          </a:prstGeom>
          <a:noFill/>
        </p:spPr>
      </p:pic>
      <p:grpSp>
        <p:nvGrpSpPr>
          <p:cNvPr id="2" name="组合 1"/>
          <p:cNvGrpSpPr/>
          <p:nvPr/>
        </p:nvGrpSpPr>
        <p:grpSpPr>
          <a:xfrm>
            <a:off x="418945" y="973281"/>
            <a:ext cx="8521171" cy="3464284"/>
            <a:chOff x="418945" y="973281"/>
            <a:chExt cx="8521171" cy="3464284"/>
          </a:xfrm>
        </p:grpSpPr>
        <p:pic>
          <p:nvPicPr>
            <p:cNvPr id="4" name="图片 3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562" y="1059312"/>
              <a:ext cx="5779286" cy="3346687"/>
            </a:xfrm>
            <a:prstGeom prst="rect">
              <a:avLst/>
            </a:prstGeom>
            <a:noFill/>
          </p:spPr>
        </p:pic>
        <p:sp>
          <p:nvSpPr>
            <p:cNvPr id="20" name="文本框 19"/>
            <p:cNvSpPr txBox="1"/>
            <p:nvPr/>
          </p:nvSpPr>
          <p:spPr>
            <a:xfrm>
              <a:off x="418945" y="1025843"/>
              <a:ext cx="1930302" cy="5796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altLang="zh-CN" dirty="0" smtClean="0"/>
                <a:t>Capacitor plate</a:t>
              </a:r>
              <a:r>
                <a:rPr lang="en-US" altLang="zh-CN" dirty="0"/>
                <a:t>@</a:t>
              </a:r>
            </a:p>
            <a:p>
              <a:pPr algn="ctr">
                <a:lnSpc>
                  <a:spcPts val="1900"/>
                </a:lnSpc>
              </a:pPr>
              <a:r>
                <a:rPr lang="en-US" altLang="zh-CN" dirty="0" smtClean="0"/>
                <a:t>High</a:t>
              </a:r>
              <a:r>
                <a:rPr lang="zh-CN" altLang="en-US" dirty="0" smtClean="0"/>
                <a:t> potential</a:t>
              </a:r>
              <a:endParaRPr lang="zh-CN" altLang="en-US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14133" y="1686240"/>
              <a:ext cx="17399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HV conductor</a:t>
              </a:r>
              <a:endParaRPr lang="zh-CN" alt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34183" y="3174196"/>
              <a:ext cx="14385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Ferrite core</a:t>
              </a:r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374950" y="3665066"/>
              <a:ext cx="8624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Base</a:t>
              </a:r>
              <a:endParaRPr lang="zh-CN" altLang="en-US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316551" y="973281"/>
              <a:ext cx="2068180" cy="5796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altLang="zh-CN" dirty="0" smtClean="0"/>
                <a:t>Capacitor plate @</a:t>
              </a:r>
            </a:p>
            <a:p>
              <a:pPr>
                <a:lnSpc>
                  <a:spcPts val="1900"/>
                </a:lnSpc>
              </a:pPr>
              <a:r>
                <a:rPr lang="zh-CN" altLang="en-US" dirty="0" smtClean="0"/>
                <a:t>Ground potential</a:t>
              </a:r>
              <a:endParaRPr lang="zh-CN" altLang="en-US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232939" y="1454292"/>
              <a:ext cx="27071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Ceramic Vacuum chamber</a:t>
              </a:r>
              <a:endParaRPr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26544" y="1869604"/>
              <a:ext cx="23199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ground</a:t>
              </a:r>
              <a:r>
                <a:rPr lang="en-US" altLang="zh-CN" dirty="0" smtClean="0"/>
                <a:t> potential Lead </a:t>
              </a:r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529091" y="3237331"/>
              <a:ext cx="2114872" cy="368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High potential Lead </a:t>
              </a:r>
              <a:endParaRPr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545889" y="3559909"/>
              <a:ext cx="1861717" cy="5796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altLang="zh-CN" dirty="0" smtClean="0"/>
                <a:t>Eddy current Shielding </a:t>
              </a:r>
              <a:r>
                <a:rPr lang="en-US" altLang="zh-CN" dirty="0"/>
                <a:t>plate</a:t>
              </a:r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477382" y="4068233"/>
              <a:ext cx="18242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Ceramic support</a:t>
              </a:r>
              <a:endParaRPr lang="zh-CN" altLang="en-US" dirty="0"/>
            </a:p>
          </p:txBody>
        </p:sp>
      </p:grpSp>
      <p:sp>
        <p:nvSpPr>
          <p:cNvPr id="8" name="矩形 7"/>
          <p:cNvSpPr/>
          <p:nvPr/>
        </p:nvSpPr>
        <p:spPr>
          <a:xfrm>
            <a:off x="3546428" y="4264674"/>
            <a:ext cx="159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Delay-line NLK 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7884368" cy="191207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dirty="0"/>
              <a:t>Kicker Ceramic vacuum chamber </a:t>
            </a:r>
            <a:r>
              <a:rPr lang="en-US" altLang="zh-CN" dirty="0" smtClean="0"/>
              <a:t>with </a:t>
            </a:r>
            <a:r>
              <a:rPr lang="en-US" altLang="zh-CN" dirty="0"/>
              <a:t>coating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31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04" y="4496271"/>
            <a:ext cx="3686798" cy="191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Ceramic vacuum chamber fabrication</a:t>
            </a:r>
            <a:endParaRPr lang="zh-CN" altLang="en-US" sz="3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1198049-0DB2-465C-AD98-29F92A05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32498" y="1453883"/>
            <a:ext cx="2594574" cy="2491234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389429" y="1556792"/>
            <a:ext cx="4752528" cy="1505406"/>
          </a:xfrm>
          <a:prstGeom prst="rect">
            <a:avLst/>
          </a:prstGeom>
        </p:spPr>
      </p:pic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991370067"/>
              </p:ext>
            </p:extLst>
          </p:nvPr>
        </p:nvGraphicFramePr>
        <p:xfrm>
          <a:off x="0" y="3331661"/>
          <a:ext cx="5274310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矩形 1"/>
          <p:cNvSpPr/>
          <p:nvPr/>
        </p:nvSpPr>
        <p:spPr>
          <a:xfrm>
            <a:off x="5580112" y="4766224"/>
            <a:ext cx="2618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L=1.2m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thickness=5mm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56704" y="914454"/>
            <a:ext cx="8593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C</a:t>
            </a:r>
            <a:r>
              <a:rPr lang="en-US" altLang="zh-CN" dirty="0" smtClean="0"/>
              <a:t>eramic </a:t>
            </a:r>
            <a:r>
              <a:rPr lang="en-US" altLang="zh-CN" dirty="0"/>
              <a:t>vacuum </a:t>
            </a:r>
            <a:r>
              <a:rPr lang="en-US" altLang="zh-CN" dirty="0" smtClean="0"/>
              <a:t>chamber with special pattern metallic coating is key component for in-air kicker magnet. </a:t>
            </a:r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776659" y="2877532"/>
            <a:ext cx="78463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dirty="0"/>
              <a:t>ellipse</a:t>
            </a:r>
          </a:p>
        </p:txBody>
      </p:sp>
      <p:sp>
        <p:nvSpPr>
          <p:cNvPr id="11" name="矩形 10"/>
          <p:cNvSpPr/>
          <p:nvPr/>
        </p:nvSpPr>
        <p:spPr>
          <a:xfrm>
            <a:off x="2267744" y="2908908"/>
            <a:ext cx="94006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octagon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818690" y="2901584"/>
            <a:ext cx="115134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Race track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580112" y="4474534"/>
            <a:ext cx="311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Ceramic material: 99% AL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O</a:t>
            </a:r>
            <a:r>
              <a:rPr lang="en-US" altLang="zh-CN" baseline="-25000" dirty="0" smtClean="0"/>
              <a:t>3</a:t>
            </a:r>
            <a:endParaRPr lang="zh-CN" altLang="en-US" baseline="-25000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59" y="3562620"/>
            <a:ext cx="2613815" cy="16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4847108" y="29089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28419" y="5877231"/>
            <a:ext cx="279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Integrated </a:t>
            </a:r>
            <a:r>
              <a:rPr lang="zh-CN" altLang="en-US" dirty="0" smtClean="0"/>
              <a:t>sintering </a:t>
            </a:r>
            <a:r>
              <a:rPr lang="en-US" altLang="zh-CN" dirty="0" smtClean="0"/>
              <a:t>process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77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115616" y="1606318"/>
            <a:ext cx="612775" cy="561975"/>
          </a:xfrm>
        </p:spPr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738635" y="1606318"/>
            <a:ext cx="6289749" cy="56197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dirty="0"/>
              <a:t>Overview of CEPC</a:t>
            </a:r>
            <a:r>
              <a:rPr lang="en-US" altLang="zh-CN" sz="2000" dirty="0" smtClean="0"/>
              <a:t> Inj</a:t>
            </a:r>
            <a:r>
              <a:rPr lang="en-US" altLang="zh-CN" sz="2000" dirty="0"/>
              <a:t>.</a:t>
            </a:r>
            <a:r>
              <a:rPr lang="en-US" altLang="zh-CN" sz="2000" dirty="0" smtClean="0"/>
              <a:t>/Ext. </a:t>
            </a:r>
            <a:r>
              <a:rPr lang="en-US" altLang="zh-CN" sz="2000" dirty="0"/>
              <a:t>systems</a:t>
            </a:r>
            <a:endParaRPr lang="zh-CN" altLang="en-US" sz="20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115616" y="2423736"/>
            <a:ext cx="612775" cy="561975"/>
          </a:xfrm>
        </p:spPr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1738636" y="2423736"/>
            <a:ext cx="6289748" cy="561974"/>
          </a:xfrm>
        </p:spPr>
        <p:txBody>
          <a:bodyPr>
            <a:normAutofit/>
          </a:bodyPr>
          <a:lstStyle/>
          <a:p>
            <a:pPr>
              <a:lnSpc>
                <a:spcPts val="1400"/>
              </a:lnSpc>
            </a:pPr>
            <a:r>
              <a:rPr lang="en-US" altLang="zh-CN" sz="2000" dirty="0"/>
              <a:t>Ferrite </a:t>
            </a:r>
            <a:r>
              <a:rPr lang="en-US" altLang="zh-CN" sz="2000" dirty="0" smtClean="0"/>
              <a:t>core kicker magnet </a:t>
            </a:r>
            <a:r>
              <a:rPr lang="en-US" altLang="zh-CN" sz="2000" dirty="0" smtClean="0"/>
              <a:t>systems</a:t>
            </a:r>
            <a:endParaRPr lang="zh-CN" altLang="en-US" sz="2000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1115616" y="3241153"/>
            <a:ext cx="612775" cy="561975"/>
          </a:xfrm>
        </p:spPr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6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1738636" y="3241152"/>
            <a:ext cx="6289748" cy="561976"/>
          </a:xfrm>
        </p:spPr>
        <p:txBody>
          <a:bodyPr>
            <a:normAutofit/>
          </a:bodyPr>
          <a:lstStyle/>
          <a:p>
            <a:pPr>
              <a:lnSpc>
                <a:spcPts val="1400"/>
              </a:lnSpc>
            </a:pPr>
            <a:r>
              <a:rPr lang="en-US" altLang="zh-CN" sz="2000" dirty="0"/>
              <a:t>Kicker Ceramic vacuum chamber </a:t>
            </a:r>
            <a:r>
              <a:rPr lang="en-US" altLang="zh-CN" sz="2000" dirty="0" smtClean="0"/>
              <a:t>with </a:t>
            </a:r>
            <a:r>
              <a:rPr lang="en-US" altLang="zh-CN" sz="2000" dirty="0"/>
              <a:t>coating </a:t>
            </a:r>
            <a:endParaRPr lang="zh-CN" altLang="en-US" sz="2000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1115616" y="4091161"/>
            <a:ext cx="612775" cy="561975"/>
          </a:xfrm>
        </p:spPr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1738636" y="4091160"/>
            <a:ext cx="6289748" cy="5619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dirty="0"/>
              <a:t>Summary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24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886700" cy="663575"/>
          </a:xfrm>
        </p:spPr>
        <p:txBody>
          <a:bodyPr/>
          <a:lstStyle/>
          <a:p>
            <a:r>
              <a:rPr lang="en-US" altLang="zh-CN" sz="3600" dirty="0"/>
              <a:t>Magnetron sputtering coating </a:t>
            </a:r>
            <a:r>
              <a:rPr lang="en-US" altLang="zh-CN" sz="3600" dirty="0" smtClean="0"/>
              <a:t>prepare</a:t>
            </a:r>
            <a:endParaRPr lang="zh-CN" altLang="en-US" sz="36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33B8D16B-8580-4726-BF31-EA995D6A1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76" b="18251"/>
          <a:stretch/>
        </p:blipFill>
        <p:spPr>
          <a:xfrm>
            <a:off x="1017752" y="2710552"/>
            <a:ext cx="3233680" cy="1537638"/>
          </a:xfrm>
          <a:prstGeom prst="rect">
            <a:avLst/>
          </a:prstGeom>
        </p:spPr>
      </p:pic>
      <p:sp>
        <p:nvSpPr>
          <p:cNvPr id="28" name="箭头: 左右 3">
            <a:extLst>
              <a:ext uri="{FF2B5EF4-FFF2-40B4-BE49-F238E27FC236}">
                <a16:creationId xmlns:a16="http://schemas.microsoft.com/office/drawing/2014/main" xmlns="" id="{AC1417A3-3ED6-4E68-A8AD-C4BB0ADE75AD}"/>
              </a:ext>
            </a:extLst>
          </p:cNvPr>
          <p:cNvSpPr/>
          <p:nvPr/>
        </p:nvSpPr>
        <p:spPr>
          <a:xfrm rot="330558">
            <a:off x="2052053" y="3044363"/>
            <a:ext cx="773730" cy="140893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8936" y="3985319"/>
            <a:ext cx="14861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Movable solenoid</a:t>
            </a:r>
          </a:p>
        </p:txBody>
      </p:sp>
      <p:sp>
        <p:nvSpPr>
          <p:cNvPr id="32" name="矩形 31"/>
          <p:cNvSpPr/>
          <p:nvPr/>
        </p:nvSpPr>
        <p:spPr>
          <a:xfrm>
            <a:off x="2017167" y="3172016"/>
            <a:ext cx="8435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</a:rPr>
              <a:t>S</a:t>
            </a:r>
            <a:r>
              <a:rPr lang="zh-CN" altLang="en-US" sz="1000" dirty="0" smtClean="0">
                <a:solidFill>
                  <a:schemeClr val="bg1"/>
                </a:solidFill>
              </a:rPr>
              <a:t>olenoid </a:t>
            </a:r>
            <a:r>
              <a:rPr lang="en-US" altLang="zh-CN" sz="1000" dirty="0" smtClean="0">
                <a:solidFill>
                  <a:schemeClr val="bg1"/>
                </a:solidFill>
              </a:rPr>
              <a:t>coil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31358" y="3374399"/>
            <a:ext cx="16028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</a:rPr>
              <a:t>Inner diameter=208mm</a:t>
            </a:r>
          </a:p>
          <a:p>
            <a:r>
              <a:rPr lang="en-US" altLang="zh-CN" sz="1000" dirty="0" smtClean="0">
                <a:solidFill>
                  <a:schemeClr val="bg1"/>
                </a:solidFill>
              </a:rPr>
              <a:t>Length =700mm</a:t>
            </a:r>
          </a:p>
          <a:p>
            <a:r>
              <a:rPr lang="en-US" altLang="zh-CN" sz="1000" dirty="0" smtClean="0">
                <a:solidFill>
                  <a:schemeClr val="bg1"/>
                </a:solidFill>
              </a:rPr>
              <a:t>Good field region=500mm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971310"/>
            <a:ext cx="91439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  <a:ea typeface="宋体" panose="02010600030101010101" pitchFamily="2" charset="-122"/>
              </a:rPr>
              <a:t>According to the </a:t>
            </a:r>
            <a:r>
              <a:rPr lang="en-US" altLang="zh-CN" dirty="0" smtClean="0">
                <a:latin typeface="+mj-lt"/>
                <a:ea typeface="宋体" panose="02010600030101010101" pitchFamily="2" charset="-122"/>
              </a:rPr>
              <a:t>experience </a:t>
            </a:r>
            <a:r>
              <a:rPr lang="en-US" altLang="zh-CN" dirty="0">
                <a:latin typeface="+mj-lt"/>
                <a:ea typeface="宋体" panose="02010600030101010101" pitchFamily="2" charset="-122"/>
              </a:rPr>
              <a:t>of </a:t>
            </a:r>
            <a:r>
              <a:rPr lang="en-US" altLang="zh-CN" dirty="0" smtClean="0">
                <a:latin typeface="+mj-lt"/>
                <a:ea typeface="宋体" panose="02010600030101010101" pitchFamily="2" charset="-122"/>
              </a:rPr>
              <a:t>coating</a:t>
            </a:r>
            <a:r>
              <a:rPr lang="en-US" altLang="zh-CN" dirty="0">
                <a:latin typeface="+mj-lt"/>
                <a:ea typeface="宋体" panose="02010600030101010101" pitchFamily="2" charset="-122"/>
              </a:rPr>
              <a:t>, the cathode target discharge is unstable </a:t>
            </a:r>
            <a:r>
              <a:rPr lang="en-US" altLang="zh-CN" dirty="0" smtClean="0">
                <a:latin typeface="+mj-lt"/>
                <a:ea typeface="宋体" panose="02010600030101010101" pitchFamily="2" charset="-122"/>
              </a:rPr>
              <a:t>for long vacuum chamber more </a:t>
            </a:r>
            <a:r>
              <a:rPr lang="en-US" altLang="zh-CN" dirty="0">
                <a:latin typeface="+mj-lt"/>
                <a:ea typeface="宋体" panose="02010600030101010101" pitchFamily="2" charset="-122"/>
              </a:rPr>
              <a:t>than </a:t>
            </a:r>
            <a:r>
              <a:rPr lang="en-US" altLang="zh-CN" dirty="0" smtClean="0">
                <a:latin typeface="+mj-lt"/>
                <a:ea typeface="宋体" panose="02010600030101010101" pitchFamily="2" charset="-122"/>
              </a:rPr>
              <a:t>600mm</a:t>
            </a:r>
            <a:r>
              <a:rPr lang="en-US" altLang="zh-CN" dirty="0">
                <a:latin typeface="+mj-lt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latin typeface="+mj-lt"/>
                <a:ea typeface="宋体" panose="02010600030101010101" pitchFamily="2" charset="-122"/>
              </a:rPr>
              <a:t>and it is </a:t>
            </a:r>
            <a:r>
              <a:rPr lang="en-US" altLang="zh-CN" dirty="0">
                <a:latin typeface="+mj-lt"/>
                <a:ea typeface="宋体" panose="02010600030101010101" pitchFamily="2" charset="-122"/>
              </a:rPr>
              <a:t>easy to cause ignition or local film formation failure. </a:t>
            </a:r>
            <a:endParaRPr lang="en-US" altLang="zh-CN" dirty="0" smtClean="0">
              <a:latin typeface="+mj-lt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j-lt"/>
                <a:ea typeface="宋体" panose="02010600030101010101" pitchFamily="2" charset="-122"/>
              </a:rPr>
              <a:t>So, sectional coating method by a movable solenoid is proposed for our ceramic vacuum chamber of 1.2m</a:t>
            </a:r>
            <a:r>
              <a:rPr lang="en-US" altLang="zh-CN" dirty="0">
                <a:latin typeface="+mj-lt"/>
                <a:ea typeface="宋体" panose="02010600030101010101" pitchFamily="2" charset="-122"/>
              </a:rPr>
              <a:t>. </a:t>
            </a:r>
            <a:r>
              <a:rPr lang="en-US" altLang="zh-CN" dirty="0" smtClean="0">
                <a:latin typeface="+mj-lt"/>
                <a:ea typeface="宋体" panose="02010600030101010101" pitchFamily="2" charset="-122"/>
              </a:rPr>
              <a:t>The coating experiment shows uniform coating can be achieved in one antechamber of 1m for HEPS.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+mj-lt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>
              <a:latin typeface="+mj-lt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>
              <a:latin typeface="+mj-lt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+mj-lt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>
              <a:latin typeface="+mj-lt"/>
              <a:ea typeface="宋体" panose="02010600030101010101" pitchFamily="2" charset="-122"/>
            </a:endParaRPr>
          </a:p>
          <a:p>
            <a:endParaRPr lang="en-US" altLang="zh-CN" dirty="0">
              <a:latin typeface="+mj-lt"/>
              <a:ea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j-lt"/>
                <a:ea typeface="宋体" panose="02010600030101010101" pitchFamily="2" charset="-122"/>
              </a:rPr>
              <a:t>In </a:t>
            </a:r>
            <a:r>
              <a:rPr lang="en-US" altLang="zh-CN" dirty="0">
                <a:latin typeface="+mj-lt"/>
                <a:ea typeface="宋体" panose="02010600030101010101" pitchFamily="2" charset="-122"/>
              </a:rPr>
              <a:t>order to obtain uniform </a:t>
            </a:r>
            <a:r>
              <a:rPr lang="en-US" altLang="zh-CN" dirty="0" smtClean="0">
                <a:latin typeface="+mj-lt"/>
                <a:ea typeface="宋体" panose="02010600030101010101" pitchFamily="2" charset="-122"/>
              </a:rPr>
              <a:t>coating on race-track shape vacuum chamber, a horizontal movable cathode wire target solution is proposed.</a:t>
            </a:r>
          </a:p>
          <a:p>
            <a:r>
              <a:rPr lang="en-US" altLang="zh-CN" dirty="0" smtClean="0">
                <a:latin typeface="+mj-lt"/>
                <a:ea typeface="宋体" panose="02010600030101010101" pitchFamily="2" charset="-122"/>
              </a:rPr>
              <a:t> </a:t>
            </a:r>
            <a:endParaRPr lang="zh-CN" altLang="en-US" dirty="0">
              <a:latin typeface="+mj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5D74CD13-5416-4FA1-AFE2-08EFC986C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70" y="2710552"/>
            <a:ext cx="3331550" cy="15376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265038" y="3766606"/>
            <a:ext cx="2162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The antechamber for HEPS</a:t>
            </a:r>
          </a:p>
          <a:p>
            <a:r>
              <a:rPr lang="en-US" altLang="zh-CN" sz="14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(inner aperture=6mm)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D96FFA8E-2113-45D3-B9FD-7128A70949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12" b="5920"/>
          <a:stretch/>
        </p:blipFill>
        <p:spPr>
          <a:xfrm>
            <a:off x="455610" y="4970193"/>
            <a:ext cx="1219157" cy="112086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25806CFA-68D2-421A-8347-2FD947D87E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79" b="6650"/>
          <a:stretch/>
        </p:blipFill>
        <p:spPr>
          <a:xfrm>
            <a:off x="1741090" y="5000608"/>
            <a:ext cx="1559769" cy="1039856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835431A2-CB21-408A-B7AB-3AF6E54461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37" t="7062" r="11052" b="9496"/>
          <a:stretch/>
        </p:blipFill>
        <p:spPr>
          <a:xfrm>
            <a:off x="3420895" y="5009805"/>
            <a:ext cx="1367129" cy="1021461"/>
          </a:xfrm>
          <a:prstGeom prst="rect">
            <a:avLst/>
          </a:prstGeom>
        </p:spPr>
      </p:pic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xmlns="" id="{269CFE5F-E172-4E26-870E-F7D474B792F4}"/>
              </a:ext>
            </a:extLst>
          </p:cNvPr>
          <p:cNvCxnSpPr>
            <a:cxnSpLocks/>
          </p:cNvCxnSpPr>
          <p:nvPr/>
        </p:nvCxnSpPr>
        <p:spPr>
          <a:xfrm>
            <a:off x="3980006" y="5522199"/>
            <a:ext cx="227553" cy="1"/>
          </a:xfrm>
          <a:prstGeom prst="straightConnector1">
            <a:avLst/>
          </a:prstGeom>
          <a:ln w="127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302047CA-86B3-47AD-9397-369B445E675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6012" y="4268941"/>
            <a:ext cx="3176428" cy="2284853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617386" y="3699763"/>
            <a:ext cx="0" cy="278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497706" y="3699763"/>
            <a:ext cx="0" cy="278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617386" y="3766606"/>
            <a:ext cx="2880320" cy="0"/>
          </a:xfrm>
          <a:prstGeom prst="line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804755" y="3523541"/>
            <a:ext cx="48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1m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921172" y="5575005"/>
            <a:ext cx="144016" cy="510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xmlns="" id="{14A99D2A-CCC3-406C-BFF6-3DA1A341547F}"/>
              </a:ext>
            </a:extLst>
          </p:cNvPr>
          <p:cNvSpPr txBox="1"/>
          <p:nvPr/>
        </p:nvSpPr>
        <p:spPr>
          <a:xfrm>
            <a:off x="417116" y="6047710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Cathode wire</a:t>
            </a:r>
            <a:endParaRPr lang="zh-CN" altLang="en-US" sz="1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14A99D2A-CCC3-406C-BFF6-3DA1A341547F}"/>
              </a:ext>
            </a:extLst>
          </p:cNvPr>
          <p:cNvSpPr txBox="1"/>
          <p:nvPr/>
        </p:nvSpPr>
        <p:spPr>
          <a:xfrm>
            <a:off x="3336372" y="6047710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Moving track</a:t>
            </a:r>
            <a:endParaRPr lang="zh-CN" altLang="en-US" sz="1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2" name="直接箭头连接符 61"/>
          <p:cNvCxnSpPr/>
          <p:nvPr/>
        </p:nvCxnSpPr>
        <p:spPr>
          <a:xfrm flipV="1">
            <a:off x="3966442" y="5611003"/>
            <a:ext cx="144016" cy="510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xmlns="" id="{9D89A601-C555-4309-803E-D71498FB0515}"/>
              </a:ext>
            </a:extLst>
          </p:cNvPr>
          <p:cNvSpPr txBox="1"/>
          <p:nvPr/>
        </p:nvSpPr>
        <p:spPr>
          <a:xfrm>
            <a:off x="4860032" y="4770267"/>
            <a:ext cx="994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latin typeface="宋体" panose="02010600030101010101" pitchFamily="2" charset="-122"/>
                <a:ea typeface="宋体" panose="02010600030101010101" pitchFamily="2" charset="-122"/>
              </a:rPr>
              <a:t>view window</a:t>
            </a:r>
            <a:endParaRPr lang="zh-CN" altLang="en-US" sz="1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xmlns="" id="{DC5EDC0E-4BF5-4357-8FB9-133B1141DE5A}"/>
              </a:ext>
            </a:extLst>
          </p:cNvPr>
          <p:cNvCxnSpPr>
            <a:cxnSpLocks/>
          </p:cNvCxnSpPr>
          <p:nvPr/>
        </p:nvCxnSpPr>
        <p:spPr>
          <a:xfrm>
            <a:off x="5555916" y="4977723"/>
            <a:ext cx="236347" cy="108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xmlns="" id="{51D1E61C-662E-4387-B6F6-C6B235166CD8}"/>
              </a:ext>
            </a:extLst>
          </p:cNvPr>
          <p:cNvSpPr txBox="1"/>
          <p:nvPr/>
        </p:nvSpPr>
        <p:spPr>
          <a:xfrm>
            <a:off x="4884240" y="6188457"/>
            <a:ext cx="1198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Cathode pole</a:t>
            </a:r>
            <a:endParaRPr lang="zh-CN" altLang="en-US" sz="11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xmlns="" id="{B1FB0397-914D-4960-8899-B5BBB6829991}"/>
              </a:ext>
            </a:extLst>
          </p:cNvPr>
          <p:cNvCxnSpPr>
            <a:cxnSpLocks/>
          </p:cNvCxnSpPr>
          <p:nvPr/>
        </p:nvCxnSpPr>
        <p:spPr>
          <a:xfrm flipV="1">
            <a:off x="5679218" y="5959078"/>
            <a:ext cx="175753" cy="278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6911558" y="4617505"/>
            <a:ext cx="20892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Graduated bellows is used to adjust the horizontal position of cathode wire (compression at one end and tension at the other end)</a:t>
            </a:r>
          </a:p>
        </p:txBody>
      </p: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xmlns="" id="{B1FB0397-914D-4960-8899-B5BBB6829991}"/>
              </a:ext>
            </a:extLst>
          </p:cNvPr>
          <p:cNvCxnSpPr>
            <a:cxnSpLocks/>
          </p:cNvCxnSpPr>
          <p:nvPr/>
        </p:nvCxnSpPr>
        <p:spPr>
          <a:xfrm flipH="1">
            <a:off x="6562584" y="4859048"/>
            <a:ext cx="391578" cy="118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1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E3A6152-74B2-4B6C-99F1-8F5ABE202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81" y="2142224"/>
            <a:ext cx="2706057" cy="9987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C134958-114B-4454-8194-A68C3493D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071472"/>
            <a:ext cx="2703809" cy="99874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E36581F-3534-43DB-9A8C-1322F8BBEE03}"/>
              </a:ext>
            </a:extLst>
          </p:cNvPr>
          <p:cNvSpPr txBox="1"/>
          <p:nvPr/>
        </p:nvSpPr>
        <p:spPr>
          <a:xfrm>
            <a:off x="6456324" y="2543064"/>
            <a:ext cx="2016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Strip</a:t>
            </a:r>
            <a:r>
              <a:rPr lang="zh-CN" altLang="en-US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film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079BC231-85F9-4995-8ABC-0A6C7EA53B83}"/>
              </a:ext>
            </a:extLst>
          </p:cNvPr>
          <p:cNvSpPr txBox="1"/>
          <p:nvPr/>
        </p:nvSpPr>
        <p:spPr>
          <a:xfrm>
            <a:off x="6660812" y="1431512"/>
            <a:ext cx="1656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Mesh</a:t>
            </a:r>
            <a:r>
              <a:rPr lang="zh-CN" altLang="en-US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film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标题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886700" cy="663575"/>
          </a:xfrm>
        </p:spPr>
        <p:txBody>
          <a:bodyPr/>
          <a:lstStyle/>
          <a:p>
            <a:r>
              <a:rPr lang="en-US" altLang="zh-CN" sz="3600" dirty="0" smtClean="0"/>
              <a:t>Film pattern study</a:t>
            </a:r>
            <a:endParaRPr lang="zh-CN" altLang="en-US" sz="36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5DCF256-D4E5-492F-A7D5-120025C86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158" y="3222344"/>
            <a:ext cx="2699980" cy="9987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A9FAD30-ABBA-4180-BA84-97B7D11D3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671" y="4302464"/>
            <a:ext cx="2708307" cy="99874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6430E54-AB1B-40B8-9A7D-A81092E0C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7730" y="5382584"/>
            <a:ext cx="2710373" cy="99874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79BC231-85F9-4995-8ABC-0A6C7EA53B83}"/>
              </a:ext>
            </a:extLst>
          </p:cNvPr>
          <p:cNvSpPr txBox="1"/>
          <p:nvPr/>
        </p:nvSpPr>
        <p:spPr>
          <a:xfrm>
            <a:off x="6456983" y="4662504"/>
            <a:ext cx="214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Ladder</a:t>
            </a:r>
            <a:r>
              <a:rPr lang="zh-CN" altLang="en-US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film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D2793971-873D-43B5-B8BF-E37C57B60151}"/>
              </a:ext>
            </a:extLst>
          </p:cNvPr>
          <p:cNvSpPr txBox="1"/>
          <p:nvPr/>
        </p:nvSpPr>
        <p:spPr>
          <a:xfrm>
            <a:off x="6629750" y="5742624"/>
            <a:ext cx="1831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Spiral film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E36581F-3534-43DB-9A8C-1322F8BBEE03}"/>
              </a:ext>
            </a:extLst>
          </p:cNvPr>
          <p:cNvSpPr txBox="1"/>
          <p:nvPr/>
        </p:nvSpPr>
        <p:spPr>
          <a:xfrm>
            <a:off x="6619799" y="3510376"/>
            <a:ext cx="1800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Comb</a:t>
            </a:r>
            <a:r>
              <a:rPr lang="zh-CN" altLang="en-US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film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512" y="884978"/>
            <a:ext cx="5937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Metallic coating </a:t>
            </a:r>
            <a:r>
              <a:rPr lang="zh-CN" altLang="en-US" dirty="0" smtClean="0"/>
              <a:t>on </a:t>
            </a:r>
            <a:r>
              <a:rPr lang="zh-CN" altLang="en-US" dirty="0"/>
              <a:t>the </a:t>
            </a:r>
            <a:r>
              <a:rPr lang="en-US" altLang="zh-CN" dirty="0"/>
              <a:t>inner </a:t>
            </a:r>
            <a:r>
              <a:rPr lang="en-US" altLang="zh-CN" dirty="0" smtClean="0"/>
              <a:t>wall </a:t>
            </a:r>
            <a:r>
              <a:rPr lang="en-US" altLang="zh-CN" dirty="0"/>
              <a:t>of </a:t>
            </a:r>
            <a:r>
              <a:rPr lang="zh-CN" altLang="en-US" dirty="0"/>
              <a:t>ceramic vacuum </a:t>
            </a:r>
            <a:r>
              <a:rPr lang="en-US" altLang="zh-CN" dirty="0"/>
              <a:t>chamber</a:t>
            </a:r>
            <a:r>
              <a:rPr lang="zh-CN" altLang="en-US" dirty="0"/>
              <a:t> </a:t>
            </a:r>
            <a:r>
              <a:rPr lang="en-US" altLang="zh-CN" dirty="0" smtClean="0"/>
              <a:t>is provided for beam mirror current as a path.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/>
              <a:t>The </a:t>
            </a:r>
            <a:r>
              <a:rPr lang="zh-CN" altLang="en-US" dirty="0"/>
              <a:t>continuous uniform film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zh-CN" altLang="en-US" dirty="0"/>
              <a:t>form large loop eddy current under fast pulse magnetic field, which has </a:t>
            </a:r>
            <a:r>
              <a:rPr lang="zh-CN" altLang="en-US" dirty="0" smtClean="0"/>
              <a:t>magnetic </a:t>
            </a:r>
            <a:r>
              <a:rPr lang="en-US" altLang="zh-CN" dirty="0" smtClean="0"/>
              <a:t>shielding effect</a:t>
            </a:r>
            <a:r>
              <a:rPr lang="zh-CN" altLang="en-US" dirty="0" smtClean="0"/>
              <a:t>. 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An appropriate coating pattern can solve this contradiction at the same </a:t>
            </a:r>
            <a:r>
              <a:rPr lang="en-US" altLang="zh-CN" dirty="0" smtClean="0"/>
              <a:t>time.</a:t>
            </a:r>
            <a:r>
              <a:rPr lang="zh-CN" altLang="en-US" dirty="0" smtClean="0"/>
              <a:t>The </a:t>
            </a:r>
            <a:r>
              <a:rPr lang="zh-CN" altLang="en-US" dirty="0"/>
              <a:t>design principles of coating pattern are as follows</a:t>
            </a:r>
            <a:r>
              <a:rPr lang="zh-CN" altLang="en-US" dirty="0" smtClean="0"/>
              <a:t>:</a:t>
            </a:r>
            <a:endParaRPr lang="en-US" altLang="zh-CN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The </a:t>
            </a:r>
            <a:r>
              <a:rPr lang="zh-CN" altLang="en-US" sz="1600" dirty="0"/>
              <a:t>upstream and </a:t>
            </a:r>
            <a:r>
              <a:rPr lang="zh-CN" altLang="en-US" sz="1600" dirty="0" smtClean="0"/>
              <a:t>downstream </a:t>
            </a:r>
            <a:r>
              <a:rPr lang="en-US" altLang="zh-CN" sz="1600" dirty="0" smtClean="0"/>
              <a:t>of </a:t>
            </a:r>
            <a:r>
              <a:rPr lang="zh-CN" altLang="en-US" sz="1600" dirty="0" smtClean="0"/>
              <a:t>films are </a:t>
            </a:r>
            <a:r>
              <a:rPr lang="zh-CN" altLang="en-US" sz="1600" dirty="0"/>
              <a:t>not connected to prevent the occurrence of large </a:t>
            </a:r>
            <a:r>
              <a:rPr lang="en-US" altLang="zh-CN" sz="1600" dirty="0" smtClean="0"/>
              <a:t>loop</a:t>
            </a:r>
            <a:r>
              <a:rPr lang="zh-CN" altLang="en-US" sz="1600" dirty="0" smtClean="0"/>
              <a:t>;</a:t>
            </a:r>
            <a:endParaRPr lang="en-US" altLang="zh-CN" sz="16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The films sh</a:t>
            </a:r>
            <a:r>
              <a:rPr lang="en-US" altLang="zh-CN" sz="1600" dirty="0" err="1" smtClean="0"/>
              <a:t>ould</a:t>
            </a:r>
            <a:r>
              <a:rPr lang="zh-CN" altLang="en-US" sz="1600" dirty="0" smtClean="0"/>
              <a:t> </a:t>
            </a:r>
            <a:r>
              <a:rPr lang="zh-CN" altLang="en-US" sz="1600" dirty="0"/>
              <a:t>cross to form a capacitor structure as far as possible to provide a path for high-frequency </a:t>
            </a:r>
            <a:r>
              <a:rPr lang="en-US" altLang="zh-CN" sz="1600" dirty="0" smtClean="0"/>
              <a:t>beam </a:t>
            </a:r>
            <a:r>
              <a:rPr lang="zh-CN" altLang="en-US" sz="1600" dirty="0" smtClean="0"/>
              <a:t>mirror current</a:t>
            </a:r>
            <a:r>
              <a:rPr lang="en-US" altLang="zh-CN" sz="1600" dirty="0" smtClean="0"/>
              <a:t>.</a:t>
            </a:r>
            <a:endParaRPr lang="zh-CN" altLang="en-US" sz="1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7941931" y="57426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30755" y="141726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×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42035" y="251228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×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38267" y="349863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65429" y="46500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33840" y="1556792"/>
            <a:ext cx="7181465" cy="2304995"/>
            <a:chOff x="494761" y="1492079"/>
            <a:chExt cx="8421376" cy="2702962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B9D6AC4C-8023-4D1E-8BF1-81B6251C2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032" r="10825"/>
            <a:stretch/>
          </p:blipFill>
          <p:spPr>
            <a:xfrm>
              <a:off x="4754498" y="1492079"/>
              <a:ext cx="3389237" cy="2448000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0083E328-7C7A-47B8-9F66-113ECD590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626" y="1586595"/>
              <a:ext cx="3495670" cy="2394339"/>
            </a:xfrm>
            <a:prstGeom prst="rect">
              <a:avLst/>
            </a:prstGeom>
          </p:spPr>
        </p:pic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xmlns="" id="{2FEFFC11-2366-4B06-BCB3-09CCD8788B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057" y="3068960"/>
              <a:ext cx="344445" cy="5792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6BA15E0D-F40B-4C1E-802D-1743DE1E11D2}"/>
                </a:ext>
              </a:extLst>
            </p:cNvPr>
            <p:cNvSpPr txBox="1"/>
            <p:nvPr/>
          </p:nvSpPr>
          <p:spPr>
            <a:xfrm>
              <a:off x="615202" y="3606280"/>
              <a:ext cx="613736" cy="324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coil</a:t>
              </a:r>
              <a:endPara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xmlns="" id="{A608FFFA-7069-4BEF-A9CC-2B72F7331F15}"/>
                </a:ext>
              </a:extLst>
            </p:cNvPr>
            <p:cNvCxnSpPr>
              <a:cxnSpLocks/>
            </p:cNvCxnSpPr>
            <p:nvPr/>
          </p:nvCxnSpPr>
          <p:spPr>
            <a:xfrm>
              <a:off x="1160279" y="1945301"/>
              <a:ext cx="413104" cy="2366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58163400-E7BC-46DE-9340-4034D7FF4177}"/>
                </a:ext>
              </a:extLst>
            </p:cNvPr>
            <p:cNvSpPr txBox="1"/>
            <p:nvPr/>
          </p:nvSpPr>
          <p:spPr>
            <a:xfrm>
              <a:off x="494761" y="1719500"/>
              <a:ext cx="973124" cy="324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ferrite</a:t>
              </a:r>
              <a:endPara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xmlns="" id="{6D6A019E-B40D-4852-B7EE-54AD586250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00788" y="3149534"/>
              <a:ext cx="498869" cy="3349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7F7DEEEB-7FE5-4914-B861-C27012F529CC}"/>
                </a:ext>
              </a:extLst>
            </p:cNvPr>
            <p:cNvSpPr txBox="1"/>
            <p:nvPr/>
          </p:nvSpPr>
          <p:spPr>
            <a:xfrm>
              <a:off x="3225260" y="3383620"/>
              <a:ext cx="1538900" cy="54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Ceramic vacuum chamber</a:t>
              </a:r>
              <a:endPara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xmlns="" id="{C331D80A-1B92-42AE-8119-19C1E8B800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4205" y="3068960"/>
              <a:ext cx="550104" cy="4468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E1D43F34-154C-4AE2-99F5-8DA8F97860B1}"/>
                </a:ext>
              </a:extLst>
            </p:cNvPr>
            <p:cNvSpPr txBox="1"/>
            <p:nvPr/>
          </p:nvSpPr>
          <p:spPr>
            <a:xfrm>
              <a:off x="6651555" y="3443867"/>
              <a:ext cx="2264582" cy="324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Metallic film(spiral)</a:t>
              </a:r>
              <a:endPara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D57381FE-E6E5-4135-9A96-5A603DC43FF9}"/>
                </a:ext>
              </a:extLst>
            </p:cNvPr>
            <p:cNvSpPr txBox="1"/>
            <p:nvPr/>
          </p:nvSpPr>
          <p:spPr>
            <a:xfrm>
              <a:off x="2648537" y="3753145"/>
              <a:ext cx="4000088" cy="44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COMSOL 3D Model</a:t>
              </a:r>
              <a:endPara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标题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886700" cy="663575"/>
          </a:xfrm>
        </p:spPr>
        <p:txBody>
          <a:bodyPr/>
          <a:lstStyle/>
          <a:p>
            <a:r>
              <a:rPr lang="en-US" altLang="zh-CN" sz="3600" dirty="0" smtClean="0"/>
              <a:t>Eddy current shielding simulations</a:t>
            </a:r>
            <a:endParaRPr lang="zh-CN" altLang="en-US" sz="36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8740BA2-2F21-4AD5-B387-5095C0774E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8226" r="9296" b="5719"/>
          <a:stretch/>
        </p:blipFill>
        <p:spPr>
          <a:xfrm>
            <a:off x="1036548" y="3861048"/>
            <a:ext cx="3197471" cy="233348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62026E77-AF0F-4757-8174-EB51B78A8E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t="8817" r="7068" b="5737"/>
          <a:stretch/>
        </p:blipFill>
        <p:spPr>
          <a:xfrm>
            <a:off x="5004048" y="3820083"/>
            <a:ext cx="3208548" cy="233348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D57381FE-E6E5-4135-9A96-5A603DC43FF9}"/>
              </a:ext>
            </a:extLst>
          </p:cNvPr>
          <p:cNvSpPr txBox="1"/>
          <p:nvPr/>
        </p:nvSpPr>
        <p:spPr>
          <a:xfrm>
            <a:off x="1599371" y="6021288"/>
            <a:ext cx="21670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Coil exciting current pulse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5BA58C40-1E31-4816-B92E-43667C7E29ED}"/>
              </a:ext>
            </a:extLst>
          </p:cNvPr>
          <p:cNvSpPr txBox="1"/>
          <p:nvPr/>
        </p:nvSpPr>
        <p:spPr>
          <a:xfrm>
            <a:off x="4594717" y="6080278"/>
            <a:ext cx="446096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Central field deformation caused by different pattern films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504" y="929032"/>
            <a:ext cx="91450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3D model was built in COMSOL to simulate eddy current shielding effect.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</a:t>
            </a:r>
            <a:r>
              <a:rPr lang="zh-CN" altLang="en-US" sz="1600" dirty="0" smtClean="0"/>
              <a:t>he </a:t>
            </a:r>
            <a:r>
              <a:rPr lang="zh-CN" altLang="en-US" sz="1600" dirty="0"/>
              <a:t>film square </a:t>
            </a:r>
            <a:r>
              <a:rPr lang="zh-CN" altLang="en-US" sz="1600" dirty="0" smtClean="0"/>
              <a:t>resistance </a:t>
            </a:r>
            <a:r>
              <a:rPr lang="en-US" altLang="zh-CN" sz="1600" dirty="0" smtClean="0"/>
              <a:t>is set to </a:t>
            </a:r>
            <a:r>
              <a:rPr lang="zh-CN" altLang="en-US" sz="1600" dirty="0" smtClean="0"/>
              <a:t>0</a:t>
            </a:r>
            <a:r>
              <a:rPr lang="zh-CN" altLang="en-US" sz="1600" dirty="0"/>
              <a:t>.2 </a:t>
            </a:r>
            <a:r>
              <a:rPr lang="zh-CN" altLang="en-US" sz="1600" dirty="0" smtClean="0"/>
              <a:t>Ω  </a:t>
            </a:r>
            <a:r>
              <a:rPr lang="zh-CN" altLang="en-US" sz="1600" dirty="0"/>
              <a:t>(equivalent to 86nm copper film or 1.1 </a:t>
            </a:r>
            <a:r>
              <a:rPr lang="zh-CN" altLang="en-US" sz="1600" dirty="0" smtClean="0"/>
              <a:t>μ</a:t>
            </a:r>
            <a:r>
              <a:rPr lang="en-US" altLang="zh-CN" sz="1600" dirty="0" smtClean="0"/>
              <a:t>m </a:t>
            </a:r>
            <a:r>
              <a:rPr lang="en-US" altLang="zh-CN" sz="1600" dirty="0" err="1" smtClean="0"/>
              <a:t>TiN</a:t>
            </a:r>
            <a:r>
              <a:rPr lang="en-US" altLang="zh-CN" sz="1600" dirty="0" smtClean="0"/>
              <a:t> film</a:t>
            </a:r>
            <a:r>
              <a:rPr lang="zh-CN" altLang="en-US" sz="1600" dirty="0" smtClean="0"/>
              <a:t>)</a:t>
            </a:r>
            <a:endParaRPr lang="en-US" altLang="zh-CN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Material </a:t>
            </a:r>
            <a:r>
              <a:rPr lang="zh-CN" altLang="en-US" sz="1600" dirty="0" smtClean="0"/>
              <a:t>conductivity </a:t>
            </a:r>
            <a:r>
              <a:rPr lang="en-US" altLang="zh-CN" sz="1600" dirty="0" smtClean="0"/>
              <a:t>is set </a:t>
            </a:r>
            <a:r>
              <a:rPr lang="zh-CN" altLang="en-US" sz="1600" dirty="0" smtClean="0"/>
              <a:t>to </a:t>
            </a:r>
            <a:r>
              <a:rPr lang="zh-CN" altLang="en-US" sz="1600" dirty="0"/>
              <a:t>5000S / </a:t>
            </a:r>
            <a:r>
              <a:rPr lang="en-US" altLang="zh-CN" sz="1600" dirty="0" smtClean="0"/>
              <a:t>m,</a:t>
            </a:r>
            <a:r>
              <a:rPr lang="zh-CN" altLang="en-US" sz="1600" dirty="0" smtClean="0"/>
              <a:t> </a:t>
            </a:r>
            <a:r>
              <a:rPr lang="zh-CN" altLang="en-US" sz="1600" dirty="0"/>
              <a:t>and the corresponding thickness </a:t>
            </a:r>
            <a:r>
              <a:rPr lang="en-US" altLang="zh-CN" sz="1600" dirty="0" smtClean="0"/>
              <a:t>is</a:t>
            </a:r>
            <a:r>
              <a:rPr lang="zh-CN" altLang="en-US" sz="1600" dirty="0" smtClean="0"/>
              <a:t> </a:t>
            </a:r>
            <a:r>
              <a:rPr lang="zh-CN" altLang="en-US" sz="1600" dirty="0"/>
              <a:t>1mm.</a:t>
            </a:r>
          </a:p>
        </p:txBody>
      </p:sp>
    </p:spTree>
    <p:extLst>
      <p:ext uri="{BB962C8B-B14F-4D97-AF65-F5344CB8AC3E}">
        <p14:creationId xmlns:p14="http://schemas.microsoft.com/office/powerpoint/2010/main" val="33736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HF E-M field transmission simulations</a:t>
            </a:r>
            <a:endParaRPr lang="zh-CN" altLang="en-US" sz="3600" dirty="0"/>
          </a:p>
        </p:txBody>
      </p:sp>
      <p:sp>
        <p:nvSpPr>
          <p:cNvPr id="18" name="矩形 17"/>
          <p:cNvSpPr/>
          <p:nvPr/>
        </p:nvSpPr>
        <p:spPr>
          <a:xfrm>
            <a:off x="107504" y="929032"/>
            <a:ext cx="9145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j-lt"/>
              </a:rPr>
              <a:t>SONNET is a kind of excellent 3D planar circuit and antenna simulation tools.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+mj-lt"/>
              </a:rPr>
              <a:t>It is used to study the HF transmission characteristic of the metallic film on </a:t>
            </a:r>
            <a:r>
              <a:rPr lang="en-US" altLang="zh-CN" dirty="0" smtClean="0">
                <a:latin typeface="+mj-lt"/>
                <a:ea typeface="宋体" panose="02010600030101010101" pitchFamily="2" charset="-122"/>
              </a:rPr>
              <a:t>Al</a:t>
            </a:r>
            <a:r>
              <a:rPr lang="en-US" altLang="zh-CN" baseline="-25000" dirty="0" smtClean="0">
                <a:latin typeface="+mj-lt"/>
                <a:ea typeface="宋体" panose="02010600030101010101" pitchFamily="2" charset="-122"/>
              </a:rPr>
              <a:t>2</a:t>
            </a:r>
            <a:r>
              <a:rPr lang="en-US" altLang="zh-CN" dirty="0" smtClean="0">
                <a:latin typeface="+mj-lt"/>
                <a:ea typeface="宋体" panose="02010600030101010101" pitchFamily="2" charset="-122"/>
              </a:rPr>
              <a:t>O</a:t>
            </a:r>
            <a:r>
              <a:rPr lang="en-US" altLang="zh-CN" baseline="-25000" dirty="0" smtClean="0">
                <a:latin typeface="+mj-lt"/>
                <a:ea typeface="宋体" panose="02010600030101010101" pitchFamily="2" charset="-122"/>
              </a:rPr>
              <a:t>3</a:t>
            </a:r>
            <a:r>
              <a:rPr lang="en-US" altLang="zh-CN" dirty="0" smtClean="0">
                <a:latin typeface="+mj-lt"/>
                <a:ea typeface="宋体" panose="02010600030101010101" pitchFamily="2" charset="-122"/>
              </a:rPr>
              <a:t> base with different patterns.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simulation result of  S21 shows that the metallic film with different pattern can transfer most HF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signals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from 50-2000MHz.</a:t>
            </a: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latin typeface="+mj-lt"/>
              <a:ea typeface="宋体" panose="0201060003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206266" y="2434089"/>
            <a:ext cx="7182158" cy="1931015"/>
            <a:chOff x="270162" y="1917875"/>
            <a:chExt cx="8566501" cy="230321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AB920234-1F36-40B4-939D-49B387FBA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26" t="14159" r="3646" b="10416"/>
            <a:stretch/>
          </p:blipFill>
          <p:spPr>
            <a:xfrm>
              <a:off x="817059" y="1917875"/>
              <a:ext cx="2840756" cy="204811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CCD12CC-1227-4113-81EC-2C4832082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91" t="6883" r="2945" b="6230"/>
            <a:stretch/>
          </p:blipFill>
          <p:spPr>
            <a:xfrm>
              <a:off x="4761541" y="2172969"/>
              <a:ext cx="4075122" cy="2048119"/>
            </a:xfrm>
            <a:prstGeom prst="rect">
              <a:avLst/>
            </a:prstGeom>
          </p:spPr>
        </p:pic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xmlns="" id="{374B52E0-1742-4C29-9AEE-CE257935BB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36" y="3197434"/>
              <a:ext cx="877103" cy="553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9E6BB0CE-3F21-481A-8673-4EEDDE180762}"/>
                </a:ext>
              </a:extLst>
            </p:cNvPr>
            <p:cNvSpPr txBox="1"/>
            <p:nvPr/>
          </p:nvSpPr>
          <p:spPr>
            <a:xfrm>
              <a:off x="270162" y="3692974"/>
              <a:ext cx="1223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Al</a:t>
              </a:r>
              <a:r>
                <a:rPr lang="en-US" altLang="zh-CN" sz="1200" baseline="-250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r>
                <a:rPr lang="en-US" altLang="zh-CN" sz="12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O</a:t>
              </a:r>
              <a:r>
                <a:rPr lang="en-US" altLang="zh-CN" sz="1200" baseline="-250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r>
                <a:rPr lang="en-US" altLang="zh-CN" sz="1200" dirty="0"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lang="en-US" altLang="zh-CN" sz="12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base</a:t>
              </a:r>
              <a:endPara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xmlns="" id="{F697FCBE-D1F1-44AB-8EAE-80A142A505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6808" y="2260986"/>
              <a:ext cx="222633" cy="308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F38071DA-BFB1-4146-935A-3875756F1C07}"/>
                </a:ext>
              </a:extLst>
            </p:cNvPr>
            <p:cNvSpPr txBox="1"/>
            <p:nvPr/>
          </p:nvSpPr>
          <p:spPr>
            <a:xfrm>
              <a:off x="1824453" y="1990906"/>
              <a:ext cx="1516023" cy="330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Metallic film</a:t>
              </a:r>
              <a:endPara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xmlns="" id="{0A122268-5119-4EE8-841E-B4F3B46FC6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0475" y="2324546"/>
              <a:ext cx="212710" cy="2882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C7023158-F188-4181-BB5D-77328FD1F53F}"/>
                </a:ext>
              </a:extLst>
            </p:cNvPr>
            <p:cNvSpPr txBox="1"/>
            <p:nvPr/>
          </p:nvSpPr>
          <p:spPr>
            <a:xfrm>
              <a:off x="3304137" y="2067511"/>
              <a:ext cx="1555495" cy="330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宋体" panose="02010600030101010101" pitchFamily="2" charset="-122"/>
                  <a:ea typeface="宋体" panose="02010600030101010101" pitchFamily="2" charset="-122"/>
                </a:rPr>
                <a:t>Box </a:t>
              </a:r>
              <a:r>
                <a:rPr lang="en-US" altLang="zh-CN" sz="12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boundary</a:t>
              </a:r>
              <a:endPara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xmlns="" id="{4F3752E6-0990-48EE-98F4-E67ECE77FE53}"/>
                </a:ext>
              </a:extLst>
            </p:cNvPr>
            <p:cNvCxnSpPr/>
            <p:nvPr/>
          </p:nvCxnSpPr>
          <p:spPr>
            <a:xfrm>
              <a:off x="4673188" y="2272028"/>
              <a:ext cx="297296" cy="56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3019606" y="3694072"/>
              <a:ext cx="2298599" cy="440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SONNET model </a:t>
              </a:r>
              <a:endParaRPr lang="zh-CN" altLang="en-US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AE36581F-3534-43DB-9A8C-1322F8BBEE03}"/>
                </a:ext>
              </a:extLst>
            </p:cNvPr>
            <p:cNvSpPr txBox="1"/>
            <p:nvPr/>
          </p:nvSpPr>
          <p:spPr>
            <a:xfrm>
              <a:off x="6067550" y="3043139"/>
              <a:ext cx="14631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Comb</a:t>
              </a:r>
              <a:r>
                <a:rPr lang="zh-CN" altLang="en-US" sz="14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4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film</a:t>
              </a:r>
              <a:endPara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xmlns="" id="{374B52E0-1742-4C29-9AEE-CE257935BBDD}"/>
                </a:ext>
              </a:extLst>
            </p:cNvPr>
            <p:cNvCxnSpPr>
              <a:cxnSpLocks/>
            </p:cNvCxnSpPr>
            <p:nvPr/>
          </p:nvCxnSpPr>
          <p:spPr>
            <a:xfrm>
              <a:off x="816261" y="2167261"/>
              <a:ext cx="618424" cy="92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472290" y="1982594"/>
              <a:ext cx="41549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latin typeface="宋体" panose="02010600030101010101" pitchFamily="2" charset="-122"/>
                  <a:ea typeface="宋体" panose="02010600030101010101" pitchFamily="2" charset="-122"/>
                </a:rPr>
                <a:t>air</a:t>
              </a: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9179E00-987F-4678-A6A1-157F2D3AE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348" y="4390408"/>
            <a:ext cx="3032727" cy="199366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DDBD65EB-A45C-4470-A50B-7DCE83344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009" y="4390408"/>
            <a:ext cx="2976325" cy="195062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DBBECB9D-07F2-4197-8BED-2E2E6CD33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08" y="4396547"/>
            <a:ext cx="3027046" cy="1987528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AE36581F-3534-43DB-9A8C-1322F8BBEE03}"/>
              </a:ext>
            </a:extLst>
          </p:cNvPr>
          <p:cNvSpPr txBox="1"/>
          <p:nvPr/>
        </p:nvSpPr>
        <p:spPr>
          <a:xfrm>
            <a:off x="4498995" y="5282695"/>
            <a:ext cx="1226666" cy="25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Comb</a:t>
            </a:r>
            <a:r>
              <a:rPr lang="zh-CN" altLang="en-US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film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AE36581F-3534-43DB-9A8C-1322F8BBEE03}"/>
              </a:ext>
            </a:extLst>
          </p:cNvPr>
          <p:cNvSpPr txBox="1"/>
          <p:nvPr/>
        </p:nvSpPr>
        <p:spPr>
          <a:xfrm>
            <a:off x="1431462" y="5282695"/>
            <a:ext cx="12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Ladder</a:t>
            </a:r>
            <a:r>
              <a:rPr lang="zh-CN" altLang="en-US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film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AE36581F-3534-43DB-9A8C-1322F8BBEE03}"/>
              </a:ext>
            </a:extLst>
          </p:cNvPr>
          <p:cNvSpPr txBox="1"/>
          <p:nvPr/>
        </p:nvSpPr>
        <p:spPr>
          <a:xfrm>
            <a:off x="7536143" y="5282695"/>
            <a:ext cx="12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piral</a:t>
            </a:r>
            <a:r>
              <a:rPr lang="zh-CN" altLang="en-US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film</a:t>
            </a:r>
            <a:endParaRPr lang="en-US" altLang="zh-CN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828636" y="4282554"/>
            <a:ext cx="94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S21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1705098" y="4304426"/>
            <a:ext cx="94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S21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7872024" y="4299150"/>
            <a:ext cx="94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1913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6166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/>
              <a:t> </a:t>
            </a:r>
            <a:r>
              <a:rPr lang="en-US" altLang="zh-CN" sz="2000" dirty="0" smtClean="0"/>
              <a:t>In </a:t>
            </a:r>
            <a:r>
              <a:rPr lang="en-US" altLang="zh-CN" sz="2000" dirty="0"/>
              <a:t>CEPC accelerator </a:t>
            </a:r>
            <a:r>
              <a:rPr lang="en-US" altLang="zh-CN" sz="2000" dirty="0" smtClean="0"/>
              <a:t>complex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there </a:t>
            </a:r>
            <a:r>
              <a:rPr lang="en-US" altLang="zh-CN" sz="2000" dirty="0"/>
              <a:t>are 9 </a:t>
            </a:r>
            <a:r>
              <a:rPr lang="en-US" altLang="zh-CN" sz="2000" dirty="0" smtClean="0"/>
              <a:t>inj. and ext. sub-systems. The types of all inj./ext. components are determined.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The hardware designs towards </a:t>
            </a:r>
            <a:r>
              <a:rPr lang="en-US" altLang="zh-CN" sz="2000" dirty="0"/>
              <a:t>TDR are being carried </a:t>
            </a:r>
            <a:r>
              <a:rPr lang="en-US" altLang="zh-CN" sz="2000" dirty="0" smtClean="0"/>
              <a:t>out. 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/>
              <a:t>One team is in charge of both HEPS and CEPC inj. &amp; ext. system. A part of  hardware R&amp;D for 2 projects are overlapping. The experience of R&amp;D could be shared. </a:t>
            </a:r>
            <a:endParaRPr lang="en-US" altLang="zh-CN" sz="20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/>
              <a:t>In-air ferrite core kicker system R&amp;D special for the CEPC is carrying out, including the lumped and distributed parameter dipole kicker, NLK and ceramic vacuum chamber with metallic coating.  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73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7200" dirty="0" smtClean="0"/>
              <a:t>END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r">
              <a:buNone/>
            </a:pPr>
            <a:endParaRPr lang="en-US" altLang="zh-CN" dirty="0" smtClean="0"/>
          </a:p>
          <a:p>
            <a:pPr marL="0" indent="0" algn="r">
              <a:buNone/>
            </a:pPr>
            <a:r>
              <a:rPr lang="en-US" altLang="zh-CN" dirty="0" smtClean="0"/>
              <a:t>Thank you for attentions!!!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98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 smtClean="0"/>
              <a:t>Backup slides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967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528" y="992258"/>
            <a:ext cx="8496944" cy="114935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dirty="0" smtClean="0"/>
              <a:t>   </a:t>
            </a:r>
            <a:r>
              <a:rPr lang="en-US" altLang="zh-CN" sz="2900" dirty="0" smtClean="0"/>
              <a:t>The CEPC accelerator complex consists of a </a:t>
            </a:r>
            <a:r>
              <a:rPr lang="en-US" altLang="zh-CN" sz="2900" b="1" u="sng" dirty="0" err="1" smtClean="0">
                <a:solidFill>
                  <a:srgbClr val="FF0000"/>
                </a:solidFill>
              </a:rPr>
              <a:t>Linac</a:t>
            </a:r>
            <a:r>
              <a:rPr lang="en-US" altLang="zh-CN" sz="2900" dirty="0" smtClean="0"/>
              <a:t>, which including a small </a:t>
            </a:r>
            <a:r>
              <a:rPr lang="en-US" altLang="zh-CN" sz="2900" b="1" u="sng" dirty="0">
                <a:solidFill>
                  <a:srgbClr val="FF0000"/>
                </a:solidFill>
              </a:rPr>
              <a:t>d</a:t>
            </a:r>
            <a:r>
              <a:rPr lang="en-US" altLang="zh-CN" sz="2900" b="1" u="sng" dirty="0" smtClean="0">
                <a:solidFill>
                  <a:srgbClr val="FF0000"/>
                </a:solidFill>
              </a:rPr>
              <a:t>amping ring </a:t>
            </a:r>
            <a:r>
              <a:rPr lang="en-US" altLang="zh-CN" sz="2900" dirty="0" smtClean="0"/>
              <a:t>for positron beams, several </a:t>
            </a:r>
            <a:r>
              <a:rPr lang="en-US" altLang="zh-CN" sz="2900" b="1" u="sng" dirty="0" smtClean="0">
                <a:solidFill>
                  <a:srgbClr val="FF0000"/>
                </a:solidFill>
              </a:rPr>
              <a:t>transport lines</a:t>
            </a:r>
            <a:r>
              <a:rPr lang="en-US" altLang="zh-CN" sz="2900" dirty="0" smtClean="0"/>
              <a:t>, a </a:t>
            </a:r>
            <a:r>
              <a:rPr lang="en-US" altLang="zh-CN" sz="2900" b="1" u="sng" dirty="0" smtClean="0">
                <a:solidFill>
                  <a:srgbClr val="FF0000"/>
                </a:solidFill>
              </a:rPr>
              <a:t>booster ring </a:t>
            </a:r>
            <a:r>
              <a:rPr lang="en-US" altLang="zh-CN" sz="2900" dirty="0" smtClean="0"/>
              <a:t>and 2 </a:t>
            </a:r>
            <a:r>
              <a:rPr lang="en-US" altLang="zh-CN" sz="2900" b="1" u="sng" dirty="0" smtClean="0">
                <a:solidFill>
                  <a:srgbClr val="FF0000"/>
                </a:solidFill>
              </a:rPr>
              <a:t>storage rings</a:t>
            </a:r>
            <a:r>
              <a:rPr lang="en-US" altLang="zh-CN" sz="2900" dirty="0" smtClean="0"/>
              <a:t>, all of which are in a single tunnel. 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Layout of the </a:t>
            </a:r>
            <a:r>
              <a:rPr lang="en-US" altLang="zh-CN" dirty="0" smtClean="0"/>
              <a:t>accelerator </a:t>
            </a:r>
            <a:r>
              <a:rPr lang="en-US" altLang="zh-CN" dirty="0"/>
              <a:t>complex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403648" y="2029280"/>
            <a:ext cx="6120680" cy="1255704"/>
            <a:chOff x="1403648" y="1297322"/>
            <a:chExt cx="6120680" cy="125570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3648" y="1297322"/>
              <a:ext cx="6120680" cy="125570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994757" y="1540104"/>
              <a:ext cx="111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1.2km</a:t>
              </a:r>
              <a:endParaRPr lang="zh-CN" altLang="en-US"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592" y="3429000"/>
            <a:ext cx="3663659" cy="3022621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-77547" y="3130768"/>
            <a:ext cx="5812900" cy="3327625"/>
            <a:chOff x="-77547" y="3130768"/>
            <a:chExt cx="5812900" cy="3327625"/>
          </a:xfrm>
        </p:grpSpPr>
        <p:grpSp>
          <p:nvGrpSpPr>
            <p:cNvPr id="8" name="组合 7"/>
            <p:cNvGrpSpPr/>
            <p:nvPr/>
          </p:nvGrpSpPr>
          <p:grpSpPr>
            <a:xfrm>
              <a:off x="-77547" y="3130768"/>
              <a:ext cx="5809853" cy="3327625"/>
              <a:chOff x="-59219" y="2916459"/>
              <a:chExt cx="5809853" cy="3327625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219" y="2916459"/>
                <a:ext cx="5809853" cy="3327625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 bwMode="auto">
              <a:xfrm>
                <a:off x="3265797" y="5389504"/>
                <a:ext cx="79208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0" dirty="0" smtClean="0">
                    <a:solidFill>
                      <a:srgbClr val="FF0000"/>
                    </a:solidFill>
                  </a:rPr>
                  <a:t>10-120GeV</a:t>
                </a:r>
                <a:endParaRPr lang="zh-CN" altLang="en-US" sz="1000" b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 bwMode="auto">
              <a:xfrm>
                <a:off x="3405104" y="3827318"/>
                <a:ext cx="79208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0" dirty="0" smtClean="0">
                    <a:solidFill>
                      <a:srgbClr val="FF0000"/>
                    </a:solidFill>
                  </a:rPr>
                  <a:t>120GeV</a:t>
                </a:r>
                <a:endParaRPr lang="zh-CN" altLang="en-US" sz="1000" b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 bwMode="auto">
              <a:xfrm>
                <a:off x="1629126" y="3851012"/>
                <a:ext cx="79208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0" dirty="0" smtClean="0">
                    <a:solidFill>
                      <a:srgbClr val="FF0000"/>
                    </a:solidFill>
                  </a:rPr>
                  <a:t>120GeV</a:t>
                </a:r>
                <a:endParaRPr lang="zh-CN" altLang="en-US" sz="1000" b="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>
                <a:off x="1892936" y="5779741"/>
                <a:ext cx="288032" cy="1138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 flipH="1" flipV="1">
                <a:off x="983513" y="5173480"/>
                <a:ext cx="197378" cy="2160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>
                <a:off x="1082202" y="5096826"/>
                <a:ext cx="5287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e+</a:t>
                </a:r>
                <a:endParaRPr lang="zh-CN" altLang="en-US" dirty="0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872738" y="5524228"/>
                <a:ext cx="5287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e-</a:t>
                </a:r>
                <a:endParaRPr lang="zh-CN" altLang="en-US" dirty="0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461423" y="4410945"/>
                <a:ext cx="1116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100km</a:t>
                </a:r>
                <a:endParaRPr lang="zh-CN" altLang="en-US" dirty="0"/>
              </a:p>
            </p:txBody>
          </p:sp>
          <p:sp>
            <p:nvSpPr>
              <p:cNvPr id="18" name="椭圆 17"/>
              <p:cNvSpPr/>
              <p:nvPr/>
            </p:nvSpPr>
            <p:spPr>
              <a:xfrm rot="-1800000" flipH="1">
                <a:off x="1852862" y="5086981"/>
                <a:ext cx="45719" cy="93122"/>
              </a:xfrm>
              <a:prstGeom prst="ellipse">
                <a:avLst/>
              </a:prstGeom>
              <a:noFill/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" name="直接箭头连接符 18"/>
              <p:cNvCxnSpPr/>
              <p:nvPr/>
            </p:nvCxnSpPr>
            <p:spPr>
              <a:xfrm flipH="1">
                <a:off x="1872738" y="4938108"/>
                <a:ext cx="152432" cy="143681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 flipH="1">
                <a:off x="2036952" y="4938108"/>
                <a:ext cx="648072" cy="0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/>
              <p:cNvSpPr txBox="1"/>
              <p:nvPr/>
            </p:nvSpPr>
            <p:spPr>
              <a:xfrm>
                <a:off x="1979869" y="4714777"/>
                <a:ext cx="10799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srgbClr val="FFC000"/>
                    </a:solidFill>
                  </a:rPr>
                  <a:t>Damping ring</a:t>
                </a:r>
                <a:endParaRPr lang="zh-CN" altLang="en-US" sz="1200" b="1" dirty="0">
                  <a:solidFill>
                    <a:srgbClr val="FFC000"/>
                  </a:solidFill>
                </a:endParaRP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 flipH="1" flipV="1">
              <a:off x="312642" y="5172696"/>
              <a:ext cx="899205" cy="643796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 rot="-3240000">
              <a:off x="232778" y="5092114"/>
              <a:ext cx="116890" cy="11050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4517799" y="5206086"/>
              <a:ext cx="903179" cy="643948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 rot="-2100000">
              <a:off x="5420328" y="5108715"/>
              <a:ext cx="116890" cy="110504"/>
            </a:xfrm>
            <a:prstGeom prst="rect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0057" y="4823261"/>
              <a:ext cx="663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accent6"/>
                  </a:solidFill>
                </a:rPr>
                <a:t>D</a:t>
              </a:r>
              <a:r>
                <a:rPr lang="en-US" altLang="zh-CN" sz="1200" b="1" dirty="0" smtClean="0">
                  <a:solidFill>
                    <a:schemeClr val="accent6"/>
                  </a:solidFill>
                </a:rPr>
                <a:t>ump</a:t>
              </a:r>
              <a:endParaRPr lang="zh-CN" altLang="en-US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161157" y="4868680"/>
              <a:ext cx="5741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rgbClr val="0033CC"/>
                  </a:solidFill>
                </a:rPr>
                <a:t>Dump</a:t>
              </a:r>
              <a:endParaRPr lang="zh-CN" altLang="en-US" sz="12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4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/>
          </p:nvPr>
        </p:nvGraphicFramePr>
        <p:xfrm>
          <a:off x="235686" y="1001934"/>
          <a:ext cx="8819992" cy="2908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8082"/>
                <a:gridCol w="632237"/>
                <a:gridCol w="879931"/>
                <a:gridCol w="1152128"/>
                <a:gridCol w="921711"/>
                <a:gridCol w="842177"/>
                <a:gridCol w="1116524"/>
                <a:gridCol w="1027202"/>
              </a:tblGrid>
              <a:tr h="161609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Booster</a:t>
                      </a:r>
                      <a:r>
                        <a:rPr lang="en-US" altLang="zh-CN" sz="10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operating mode</a:t>
                      </a:r>
                      <a:endParaRPr 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Higgs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energy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32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zh-CN" altLang="zh-CN" sz="1000" b="1" kern="1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both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Inj./Ext.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 half ring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 half ring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1524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uniform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Min.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bunch spacing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（</a:t>
                      </a:r>
                      <a:r>
                        <a:rPr lang="en-US" altLang="zh-CN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zh-CN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23800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 per train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 train number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80×75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spacing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mode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altLang="zh-CN" sz="1050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 by</a:t>
                      </a:r>
                      <a:r>
                        <a:rPr lang="en-US" altLang="zh-CN" sz="1050" kern="1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train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repetition rate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pulse width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&lt;6900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zh-CN" alt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&gt;1980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&lt;2460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&lt;23800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&lt;2460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&lt;4400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period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2.42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0.242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15.24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0.075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angle 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</a:t>
                      </a:r>
                      <a:r>
                        <a:rPr lang="en-US" altLang="zh-CN" sz="1000" kern="100" dirty="0" smtClean="0">
                          <a:effectLst/>
                        </a:rPr>
                        <a:t>Integral field strength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(Tm)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pipe aperture </a:t>
                      </a:r>
                      <a:r>
                        <a:rPr lang="el-GR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Booster Ring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067595" y="383448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Considering the compatibility of three </a:t>
            </a:r>
            <a:r>
              <a:rPr lang="en-US" altLang="zh-CN" dirty="0" smtClean="0"/>
              <a:t>operating modes:</a:t>
            </a:r>
          </a:p>
        </p:txBody>
      </p:sp>
      <p:graphicFrame>
        <p:nvGraphicFramePr>
          <p:cNvPr id="10" name="内容占位符 3"/>
          <p:cNvGraphicFramePr>
            <a:graphicFrameLocks/>
          </p:cNvGraphicFramePr>
          <p:nvPr>
            <p:extLst/>
          </p:nvPr>
        </p:nvGraphicFramePr>
        <p:xfrm>
          <a:off x="235686" y="4128092"/>
          <a:ext cx="8728802" cy="1616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9539"/>
                <a:gridCol w="2386351"/>
                <a:gridCol w="1955415"/>
                <a:gridCol w="2047497"/>
              </a:tblGrid>
              <a:tr h="3232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zh-CN" altLang="zh-CN" sz="1000" b="1" kern="1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LE-Injection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both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HE-Extraction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HE-Inj./Ext.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on-axis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repetition rate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Hz)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pulse width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440~2420(Adjustable)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zh-CN" alt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0~1980(Adjustable)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&lt;25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period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angle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</a:t>
                      </a:r>
                      <a:r>
                        <a:rPr lang="en-US" altLang="zh-CN" sz="1000" kern="100" dirty="0" smtClean="0">
                          <a:effectLst/>
                        </a:rPr>
                        <a:t>Integral field strength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(Tm)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0.004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160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pipe aperture </a:t>
                      </a:r>
                      <a:r>
                        <a:rPr lang="el-GR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50" name="组合 49"/>
          <p:cNvGrpSpPr/>
          <p:nvPr/>
        </p:nvGrpSpPr>
        <p:grpSpPr>
          <a:xfrm>
            <a:off x="3376252" y="5744186"/>
            <a:ext cx="1088423" cy="745743"/>
            <a:chOff x="7217555" y="4385476"/>
            <a:chExt cx="1597424" cy="1094488"/>
          </a:xfrm>
        </p:grpSpPr>
        <p:grpSp>
          <p:nvGrpSpPr>
            <p:cNvPr id="38" name="组合 37"/>
            <p:cNvGrpSpPr/>
            <p:nvPr/>
          </p:nvGrpSpPr>
          <p:grpSpPr>
            <a:xfrm>
              <a:off x="7387258" y="4385476"/>
              <a:ext cx="785142" cy="561981"/>
              <a:chOff x="7315250" y="4514844"/>
              <a:chExt cx="857150" cy="561981"/>
            </a:xfrm>
          </p:grpSpPr>
          <p:sp>
            <p:nvSpPr>
              <p:cNvPr id="34" name="任意多边形 33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7800975" y="5076825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7315250" y="5067300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直接连接符 39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840548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>
              <a:off x="7387258" y="508907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 flipH="1" flipV="1">
              <a:off x="7832178" y="5085184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/>
            <p:cNvSpPr txBox="1"/>
            <p:nvPr/>
          </p:nvSpPr>
          <p:spPr>
            <a:xfrm>
              <a:off x="7217555" y="5073427"/>
              <a:ext cx="1597424" cy="40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50ns,100Hz</a:t>
              </a:r>
              <a:endParaRPr lang="zh-CN" altLang="en-US" sz="1200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212313" y="5841073"/>
            <a:ext cx="1759938" cy="661607"/>
            <a:chOff x="6988165" y="5614471"/>
            <a:chExt cx="2262351" cy="850476"/>
          </a:xfrm>
        </p:grpSpPr>
        <p:grpSp>
          <p:nvGrpSpPr>
            <p:cNvPr id="27" name="组合 26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直接连接符 50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>
              <a:off x="7048193" y="6101257"/>
              <a:ext cx="813173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7328387" y="5670791"/>
              <a:ext cx="115212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40~2000ns</a:t>
              </a:r>
              <a:endParaRPr lang="zh-CN" altLang="en-US" sz="1200" dirty="0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155509" y="6108873"/>
              <a:ext cx="916979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297359" y="5624722"/>
              <a:ext cx="953157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1kHz</a:t>
              </a:r>
              <a:endParaRPr lang="zh-CN" altLang="en-US" sz="1200" dirty="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492519" y="5755383"/>
            <a:ext cx="1080123" cy="743432"/>
            <a:chOff x="7594893" y="4385476"/>
            <a:chExt cx="424560" cy="1090018"/>
          </a:xfrm>
        </p:grpSpPr>
        <p:grpSp>
          <p:nvGrpSpPr>
            <p:cNvPr id="65" name="组合 64"/>
            <p:cNvGrpSpPr/>
            <p:nvPr/>
          </p:nvGrpSpPr>
          <p:grpSpPr>
            <a:xfrm>
              <a:off x="7658439" y="4385476"/>
              <a:ext cx="236214" cy="561981"/>
              <a:chOff x="7611301" y="4514844"/>
              <a:chExt cx="257878" cy="561981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 flipV="1">
                <a:off x="7800975" y="5075758"/>
                <a:ext cx="68204" cy="1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7611301" y="5064980"/>
                <a:ext cx="75374" cy="2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直接连接符 65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7830335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/>
            <p:nvPr/>
          </p:nvCxnSpPr>
          <p:spPr>
            <a:xfrm flipV="1">
              <a:off x="7644408" y="5089077"/>
              <a:ext cx="83075" cy="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/>
            <p:nvPr/>
          </p:nvCxnSpPr>
          <p:spPr>
            <a:xfrm flipH="1">
              <a:off x="7832179" y="5100483"/>
              <a:ext cx="887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7594893" y="5069359"/>
              <a:ext cx="424560" cy="40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1360ns,1kHz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09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Collider ring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/>
          </p:nvPr>
        </p:nvGraphicFramePr>
        <p:xfrm>
          <a:off x="388229" y="1003863"/>
          <a:ext cx="8272215" cy="2890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5"/>
                <a:gridCol w="720080"/>
                <a:gridCol w="792088"/>
                <a:gridCol w="864096"/>
                <a:gridCol w="792088"/>
                <a:gridCol w="785502"/>
                <a:gridCol w="1086706"/>
                <a:gridCol w="927400"/>
              </a:tblGrid>
              <a:tr h="160595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en-US" altLang="zh-CN" sz="1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Booster</a:t>
                      </a:r>
                      <a:r>
                        <a:rPr lang="en-US" altLang="zh-CN" sz="1000" kern="100" baseline="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operating mode</a:t>
                      </a:r>
                      <a:endParaRPr lang="zh-CN" altLang="zh-CN" sz="1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Higgs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energy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119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zh-CN" altLang="zh-CN" sz="1000" b="1" kern="1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dump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dump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dump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50" kern="1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 half ring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- 7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1524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uniform</a:t>
                      </a:r>
                      <a:r>
                        <a:rPr lang="zh-CN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Min.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bunch spacing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 per train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 train number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80×150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spacing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mode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 by</a:t>
                      </a:r>
                      <a:r>
                        <a:rPr lang="en-US" altLang="zh-CN" sz="1050" kern="1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train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repetition rate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(Hz)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050" kern="1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05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pulse width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(ns)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&lt;2460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zh-CN" alt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&gt;1980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 (ns)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&lt;245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&lt;23800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&lt;4400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period (s)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0.242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0.242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angle (</a:t>
                      </a:r>
                      <a:r>
                        <a:rPr lang="en-US" altLang="zh-CN" sz="1000" b="1" kern="10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</a:t>
                      </a:r>
                      <a:r>
                        <a:rPr lang="en-US" altLang="zh-CN" sz="1000" kern="100" dirty="0" smtClean="0">
                          <a:effectLst/>
                        </a:rPr>
                        <a:t>Integral field strength 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(Tm)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0.027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0.015</a:t>
                      </a: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altLang="en-US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0595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pipe aperture </a:t>
                      </a:r>
                      <a:r>
                        <a:rPr lang="en-US" altLang="zh-CN" sz="1000" b="1" kern="100" baseline="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HxV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75×56</a:t>
                      </a:r>
                      <a:endParaRPr lang="zh-CN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050" kern="1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内容占位符 3"/>
          <p:cNvGraphicFramePr>
            <a:graphicFrameLocks/>
          </p:cNvGraphicFramePr>
          <p:nvPr>
            <p:extLst/>
          </p:nvPr>
        </p:nvGraphicFramePr>
        <p:xfrm>
          <a:off x="388229" y="4146163"/>
          <a:ext cx="8216219" cy="1611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4436"/>
                <a:gridCol w="1969981"/>
                <a:gridCol w="1884542"/>
                <a:gridCol w="1927260"/>
              </a:tblGrid>
              <a:tr h="2987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zh-CN" altLang="zh-CN" sz="1000" b="1" kern="1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Injection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on-axis</a:t>
                      </a:r>
                      <a:r>
                        <a:rPr lang="zh-CN" altLang="en-US" sz="105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off-axis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dump</a:t>
                      </a:r>
                      <a:r>
                        <a:rPr lang="zh-CN" altLang="en-US" sz="105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repetition rate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Hz)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092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pulse width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440~2420(Adjustable)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440~2420(Adjustable)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zh-CN" altLang="en-US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0~1980(Adjustable)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0~1980(Adjustable)</a:t>
                      </a:r>
                      <a:endParaRPr lang="zh-CN" altLang="zh-CN" sz="105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zh-CN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&lt;220</a:t>
                      </a:r>
                      <a:endParaRPr lang="zh-CN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period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angle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 </a:t>
                      </a:r>
                      <a:r>
                        <a:rPr lang="en-US" altLang="zh-CN" sz="1000" kern="100" dirty="0" smtClean="0">
                          <a:effectLst/>
                        </a:rPr>
                        <a:t>Integral field strength </a:t>
                      </a:r>
                      <a:r>
                        <a:rPr 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(Tm)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5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000" b="1" kern="1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pipe aperture  </a:t>
                      </a:r>
                      <a:r>
                        <a:rPr lang="en-US" altLang="zh-CN" sz="1000" b="1" kern="100" baseline="0" dirty="0" err="1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HxV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000" b="1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75×56</a:t>
                      </a:r>
                      <a:endParaRPr lang="zh-CN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75×56</a:t>
                      </a:r>
                      <a:endParaRPr lang="zh-CN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75×56</a:t>
                      </a:r>
                      <a:endParaRPr lang="zh-CN" altLang="zh-CN" sz="105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6853938" y="5828746"/>
            <a:ext cx="1716190" cy="665198"/>
            <a:chOff x="6988165" y="5614471"/>
            <a:chExt cx="2109717" cy="817730"/>
          </a:xfrm>
        </p:grpSpPr>
        <p:grpSp>
          <p:nvGrpSpPr>
            <p:cNvPr id="17" name="组合 16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7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7012498" y="6091685"/>
              <a:ext cx="813172" cy="340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</a:t>
              </a:r>
              <a:r>
                <a:rPr lang="en-US" altLang="zh-CN" sz="1200" dirty="0" smtClean="0"/>
                <a:t>s</a:t>
              </a:r>
              <a:endParaRPr lang="zh-CN" altLang="en-US" sz="1200" dirty="0"/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7380913" y="5718485"/>
              <a:ext cx="1152129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40~2000ns</a:t>
              </a:r>
              <a:endParaRPr lang="zh-CN" altLang="en-US" sz="1000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155509" y="6108873"/>
              <a:ext cx="762846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200ns</a:t>
              </a:r>
              <a:endParaRPr lang="zh-CN" altLang="en-US" sz="1000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477732" y="5753745"/>
              <a:ext cx="620150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1kHz</a:t>
              </a:r>
              <a:endParaRPr lang="zh-CN" altLang="en-US" sz="1000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30073" y="5794121"/>
            <a:ext cx="953899" cy="699823"/>
            <a:chOff x="7589703" y="4385476"/>
            <a:chExt cx="403099" cy="1103123"/>
          </a:xfrm>
        </p:grpSpPr>
        <p:grpSp>
          <p:nvGrpSpPr>
            <p:cNvPr id="35" name="组合 34"/>
            <p:cNvGrpSpPr/>
            <p:nvPr/>
          </p:nvGrpSpPr>
          <p:grpSpPr>
            <a:xfrm>
              <a:off x="7658439" y="4385476"/>
              <a:ext cx="236214" cy="561981"/>
              <a:chOff x="7611301" y="4514844"/>
              <a:chExt cx="257878" cy="561981"/>
            </a:xfrm>
          </p:grpSpPr>
          <p:sp>
            <p:nvSpPr>
              <p:cNvPr id="41" name="任意多边形 40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 flipV="1">
                <a:off x="7800975" y="5075758"/>
                <a:ext cx="68204" cy="1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611301" y="5064980"/>
                <a:ext cx="75374" cy="2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接连接符 35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830335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 flipV="1">
              <a:off x="7644408" y="5089077"/>
              <a:ext cx="83075" cy="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 flipH="1">
              <a:off x="7832179" y="5100483"/>
              <a:ext cx="887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7589703" y="5100484"/>
              <a:ext cx="403099" cy="388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1360ns,1kHz</a:t>
              </a:r>
              <a:endParaRPr lang="zh-CN" altLang="en-US" sz="1000" dirty="0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067595" y="383448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Considering the compatibility of three </a:t>
            </a:r>
            <a:r>
              <a:rPr lang="en-US" altLang="zh-CN" dirty="0" smtClean="0"/>
              <a:t>operating modes: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5020642" y="5826980"/>
            <a:ext cx="1716190" cy="665198"/>
            <a:chOff x="6988165" y="5614471"/>
            <a:chExt cx="2109717" cy="817730"/>
          </a:xfrm>
        </p:grpSpPr>
        <p:grpSp>
          <p:nvGrpSpPr>
            <p:cNvPr id="48" name="组合 47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60" name="直接连接符 59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直接连接符 48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7012498" y="6091685"/>
              <a:ext cx="813172" cy="340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</a:t>
              </a:r>
              <a:r>
                <a:rPr lang="en-US" altLang="zh-CN" sz="1200" dirty="0" smtClean="0"/>
                <a:t>s</a:t>
              </a:r>
              <a:endParaRPr lang="zh-CN" altLang="en-US" sz="1200" dirty="0"/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7380913" y="5718485"/>
              <a:ext cx="1152129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40~2000ns</a:t>
              </a:r>
              <a:endParaRPr lang="zh-CN" altLang="en-US" sz="1000" dirty="0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155509" y="6108873"/>
              <a:ext cx="762846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200ns</a:t>
              </a:r>
              <a:endParaRPr lang="zh-CN" altLang="en-US" sz="1000" dirty="0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477732" y="5753745"/>
              <a:ext cx="620150" cy="30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/>
                <a:t>1kHz</a:t>
              </a:r>
              <a:endParaRPr lang="zh-CN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564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7452320" cy="191207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Overview of the CEPC injection and extraction systems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73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CEPC injection and extraction systems</a:t>
            </a:r>
            <a:endParaRPr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1043608" y="1790814"/>
            <a:ext cx="6264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DR injection and Extraction system(e+)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Booster LE injection system (</a:t>
            </a:r>
            <a:r>
              <a:rPr lang="en-US" altLang="zh-CN" sz="2000" dirty="0" err="1" smtClean="0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Booster Extraction system1 (</a:t>
            </a:r>
            <a:r>
              <a:rPr lang="en-US" altLang="zh-CN" sz="2000" dirty="0" err="1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Collider off-axis injection system 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Booster 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Extraction system2 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Booster HE injection system 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Collider swap out injection system 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Collider swap out extraction system 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</a:rPr>
              <a:t>Collider beam dump 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system(</a:t>
            </a:r>
            <a:r>
              <a:rPr lang="en-US" altLang="zh-CN" sz="2000" dirty="0" err="1">
                <a:solidFill>
                  <a:schemeClr val="accent3">
                    <a:lumMod val="75000"/>
                  </a:schemeClr>
                </a:solidFill>
              </a:rPr>
              <a:t>e+,e</a:t>
            </a:r>
            <a:r>
              <a:rPr lang="en-US" altLang="zh-CN" sz="2000" dirty="0">
                <a:solidFill>
                  <a:schemeClr val="accent3">
                    <a:lumMod val="75000"/>
                  </a:schemeClr>
                </a:solidFill>
              </a:rPr>
              <a:t>-)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内容占位符 1"/>
          <p:cNvSpPr>
            <a:spLocks noGrp="1"/>
          </p:cNvSpPr>
          <p:nvPr>
            <p:ph idx="1"/>
          </p:nvPr>
        </p:nvSpPr>
        <p:spPr>
          <a:xfrm>
            <a:off x="611560" y="1052737"/>
            <a:ext cx="7992888" cy="7421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altLang="zh-CN" dirty="0" smtClean="0"/>
              <a:t>    In </a:t>
            </a:r>
            <a:r>
              <a:rPr lang="en-US" altLang="zh-CN" dirty="0"/>
              <a:t>CEPC accelerator </a:t>
            </a:r>
            <a:r>
              <a:rPr lang="en-US" altLang="zh-CN" dirty="0" smtClean="0"/>
              <a:t>complex, there are 9 injection and extraction sub-systems, including: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1043608" y="2492896"/>
            <a:ext cx="4896544" cy="57606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1050149" y="3117873"/>
            <a:ext cx="4890003" cy="114445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5940152" y="3789040"/>
            <a:ext cx="40274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5940152" y="2780928"/>
            <a:ext cx="40274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269428" y="2580717"/>
            <a:ext cx="2726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Off-axis injection</a:t>
            </a:r>
          </a:p>
          <a:p>
            <a:r>
              <a:rPr lang="en-US" altLang="zh-CN" dirty="0" smtClean="0"/>
              <a:t>(in W and </a:t>
            </a:r>
            <a:r>
              <a:rPr lang="en-US" altLang="zh-CN" dirty="0"/>
              <a:t>Z</a:t>
            </a:r>
            <a:r>
              <a:rPr lang="en-US" altLang="zh-CN" dirty="0" smtClean="0"/>
              <a:t> </a:t>
            </a:r>
            <a:r>
              <a:rPr lang="en-US" altLang="zh-CN" dirty="0"/>
              <a:t>mode)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6259852" y="3610454"/>
            <a:ext cx="2416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On-axis injection </a:t>
            </a:r>
          </a:p>
          <a:p>
            <a:r>
              <a:rPr lang="en-US" altLang="zh-CN" dirty="0" smtClean="0"/>
              <a:t>(only in Higgs mode)</a:t>
            </a:r>
            <a:endParaRPr lang="zh-CN" altLang="en-US" dirty="0"/>
          </a:p>
        </p:txBody>
      </p:sp>
      <p:grpSp>
        <p:nvGrpSpPr>
          <p:cNvPr id="76" name="组合 75"/>
          <p:cNvGrpSpPr/>
          <p:nvPr/>
        </p:nvGrpSpPr>
        <p:grpSpPr>
          <a:xfrm>
            <a:off x="932288" y="4605937"/>
            <a:ext cx="7170214" cy="1655567"/>
            <a:chOff x="932288" y="4605937"/>
            <a:chExt cx="7170214" cy="1655567"/>
          </a:xfrm>
        </p:grpSpPr>
        <p:cxnSp>
          <p:nvCxnSpPr>
            <p:cNvPr id="12" name="直接箭头连接符 11"/>
            <p:cNvCxnSpPr/>
            <p:nvPr/>
          </p:nvCxnSpPr>
          <p:spPr>
            <a:xfrm>
              <a:off x="932288" y="5587607"/>
              <a:ext cx="391103" cy="1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457010" y="5333893"/>
              <a:ext cx="148356" cy="30066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585070" y="4900066"/>
              <a:ext cx="1410866" cy="1347787"/>
            </a:xfrm>
            <a:prstGeom prst="ellipse">
              <a:avLst/>
            </a:prstGeom>
            <a:noFill/>
            <a:ln w="28575">
              <a:solidFill>
                <a:srgbClr val="0FC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1737238" y="5587607"/>
              <a:ext cx="535048" cy="1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4788024" y="4860705"/>
              <a:ext cx="1410866" cy="1347787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788024" y="4913717"/>
              <a:ext cx="1410866" cy="13477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箭头连接符 19"/>
            <p:cNvCxnSpPr>
              <a:stCxn id="16" idx="0"/>
              <a:endCxn id="18" idx="0"/>
            </p:cNvCxnSpPr>
            <p:nvPr/>
          </p:nvCxnSpPr>
          <p:spPr>
            <a:xfrm flipV="1">
              <a:off x="3290503" y="4860705"/>
              <a:ext cx="2202954" cy="39361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688918" y="5174740"/>
              <a:ext cx="6770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 smtClean="0"/>
                <a:t>Linac</a:t>
              </a:r>
              <a:endParaRPr lang="zh-CN" altLang="en-US" sz="1600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00363" y="5638959"/>
              <a:ext cx="6770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DR</a:t>
              </a:r>
              <a:endParaRPr lang="zh-CN" altLang="en-US" sz="1600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893057" y="5299577"/>
              <a:ext cx="922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B</a:t>
              </a:r>
              <a:r>
                <a:rPr lang="en-US" altLang="zh-CN" sz="1600" dirty="0" smtClean="0"/>
                <a:t>ooster</a:t>
              </a:r>
              <a:endParaRPr lang="zh-CN" altLang="en-US" sz="1600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118770" y="5299577"/>
              <a:ext cx="922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C</a:t>
              </a:r>
              <a:r>
                <a:rPr lang="en-US" altLang="zh-CN" sz="1600" dirty="0" smtClean="0"/>
                <a:t>ollider</a:t>
              </a:r>
              <a:endParaRPr lang="zh-CN" altLang="en-US" sz="1600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18770" y="5515601"/>
              <a:ext cx="858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120GeV</a:t>
              </a:r>
              <a:endParaRPr lang="zh-CN" altLang="en-US" sz="1600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363677" y="5630523"/>
              <a:ext cx="858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1.1GeV</a:t>
              </a:r>
              <a:endParaRPr lang="zh-CN" altLang="en-US" sz="1600" dirty="0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769224" y="5515601"/>
              <a:ext cx="13784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10~120GeV</a:t>
              </a:r>
              <a:endParaRPr lang="zh-CN" altLang="en-US" sz="1600" dirty="0"/>
            </a:p>
          </p:txBody>
        </p:sp>
        <p:cxnSp>
          <p:nvCxnSpPr>
            <p:cNvPr id="47" name="直接箭头连接符 46"/>
            <p:cNvCxnSpPr>
              <a:stCxn id="16" idx="4"/>
              <a:endCxn id="19" idx="4"/>
            </p:cNvCxnSpPr>
            <p:nvPr/>
          </p:nvCxnSpPr>
          <p:spPr>
            <a:xfrm>
              <a:off x="3290503" y="6247853"/>
              <a:ext cx="2202954" cy="136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>
              <a:off x="6198890" y="5492127"/>
              <a:ext cx="1021168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>
              <a:off x="6221353" y="5587608"/>
              <a:ext cx="99870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圆角矩形 56"/>
            <p:cNvSpPr/>
            <p:nvPr/>
          </p:nvSpPr>
          <p:spPr>
            <a:xfrm>
              <a:off x="7242521" y="5313541"/>
              <a:ext cx="542386" cy="478795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186912" y="5363015"/>
              <a:ext cx="9155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dump</a:t>
              </a:r>
              <a:endParaRPr lang="zh-CN" altLang="en-US" sz="1600" dirty="0"/>
            </a:p>
          </p:txBody>
        </p:sp>
        <p:cxnSp>
          <p:nvCxnSpPr>
            <p:cNvPr id="71" name="直接箭头连接符 70"/>
            <p:cNvCxnSpPr/>
            <p:nvPr/>
          </p:nvCxnSpPr>
          <p:spPr>
            <a:xfrm flipH="1">
              <a:off x="3913756" y="5932384"/>
              <a:ext cx="95542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/>
            <p:cNvCxnSpPr/>
            <p:nvPr/>
          </p:nvCxnSpPr>
          <p:spPr>
            <a:xfrm>
              <a:off x="3800384" y="6063852"/>
              <a:ext cx="1162555" cy="27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/>
            <p:cNvCxnSpPr/>
            <p:nvPr/>
          </p:nvCxnSpPr>
          <p:spPr>
            <a:xfrm flipV="1">
              <a:off x="2278285" y="5313541"/>
              <a:ext cx="359067" cy="274067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/>
            <p:cNvCxnSpPr/>
            <p:nvPr/>
          </p:nvCxnSpPr>
          <p:spPr>
            <a:xfrm>
              <a:off x="2289263" y="5600472"/>
              <a:ext cx="345627" cy="24798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文本框 98"/>
            <p:cNvSpPr txBox="1"/>
            <p:nvPr/>
          </p:nvSpPr>
          <p:spPr>
            <a:xfrm>
              <a:off x="1359992" y="5038126"/>
              <a:ext cx="3510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①</a:t>
              </a:r>
              <a:endParaRPr lang="zh-CN" altLang="en-US" sz="1400" dirty="0"/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6228652" y="5224061"/>
              <a:ext cx="390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⑨</a:t>
              </a:r>
              <a:endParaRPr lang="zh-CN" altLang="en-US" sz="1400" dirty="0"/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4963480" y="4605937"/>
              <a:ext cx="452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④</a:t>
              </a:r>
              <a:endParaRPr lang="zh-CN" altLang="en-US" sz="1400" dirty="0"/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2340968" y="5031266"/>
              <a:ext cx="420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②</a:t>
              </a:r>
              <a:endParaRPr lang="zh-CN" altLang="en-US" sz="1400" dirty="0"/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3936341" y="5169076"/>
              <a:ext cx="288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⑥</a:t>
              </a:r>
              <a:endParaRPr lang="zh-CN" altLang="en-US" sz="1400" dirty="0"/>
            </a:p>
          </p:txBody>
        </p:sp>
        <p:cxnSp>
          <p:nvCxnSpPr>
            <p:cNvPr id="35" name="直接箭头连接符 34"/>
            <p:cNvCxnSpPr>
              <a:endCxn id="15" idx="2"/>
            </p:cNvCxnSpPr>
            <p:nvPr/>
          </p:nvCxnSpPr>
          <p:spPr>
            <a:xfrm flipV="1">
              <a:off x="1301241" y="5484226"/>
              <a:ext cx="155769" cy="10338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>
              <a:stCxn id="15" idx="6"/>
            </p:cNvCxnSpPr>
            <p:nvPr/>
          </p:nvCxnSpPr>
          <p:spPr>
            <a:xfrm>
              <a:off x="1605366" y="5484226"/>
              <a:ext cx="142690" cy="1162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3327799" y="4631392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/>
                <a:t>③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495170" y="5175472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/>
                <a:t>⑧</a:t>
              </a:r>
              <a:endParaRPr lang="zh-CN" altLang="en-US" sz="1400" dirty="0"/>
            </a:p>
          </p:txBody>
        </p:sp>
        <p:cxnSp>
          <p:nvCxnSpPr>
            <p:cNvPr id="81" name="直接箭头连接符 80"/>
            <p:cNvCxnSpPr/>
            <p:nvPr/>
          </p:nvCxnSpPr>
          <p:spPr>
            <a:xfrm flipH="1">
              <a:off x="3903950" y="5229200"/>
              <a:ext cx="955422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>
              <a:off x="3777632" y="5084911"/>
              <a:ext cx="1162555" cy="273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/>
            <p:cNvSpPr/>
            <p:nvPr/>
          </p:nvSpPr>
          <p:spPr>
            <a:xfrm>
              <a:off x="4485126" y="4836864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/>
                <a:t>⑦</a:t>
              </a:r>
              <a:endParaRPr lang="en-US" altLang="zh-CN" sz="1400" dirty="0"/>
            </a:p>
          </p:txBody>
        </p:sp>
        <p:sp>
          <p:nvSpPr>
            <p:cNvPr id="75" name="矩形 74"/>
            <p:cNvSpPr/>
            <p:nvPr/>
          </p:nvSpPr>
          <p:spPr>
            <a:xfrm>
              <a:off x="3862167" y="4831036"/>
              <a:ext cx="3027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/>
                <a:t>⑤</a:t>
              </a:r>
              <a:endParaRPr lang="en-US" altLang="zh-CN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92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Inj./ext. hardware </a:t>
            </a:r>
            <a:r>
              <a:rPr lang="en-US" altLang="zh-CN" sz="3200" dirty="0"/>
              <a:t>type selection </a:t>
            </a:r>
            <a:r>
              <a:rPr lang="en-US" altLang="zh-CN" sz="3200" dirty="0" smtClean="0"/>
              <a:t>strategy</a:t>
            </a:r>
            <a:endParaRPr lang="zh-CN" altLang="en-US" sz="32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670678"/>
              </p:ext>
            </p:extLst>
          </p:nvPr>
        </p:nvGraphicFramePr>
        <p:xfrm>
          <a:off x="263661" y="3305861"/>
          <a:ext cx="8640960" cy="2736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2016224"/>
                <a:gridCol w="2239089"/>
                <a:gridCol w="1656184"/>
                <a:gridCol w="936104"/>
                <a:gridCol w="1505327"/>
              </a:tblGrid>
              <a:tr h="17909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Sub-system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Kicker</a:t>
                      </a:r>
                      <a:r>
                        <a:rPr lang="en-US" altLang="zh-CN" sz="1200" baseline="0" dirty="0" smtClean="0"/>
                        <a:t> </a:t>
                      </a:r>
                      <a:r>
                        <a:rPr lang="en-US" altLang="zh-CN" sz="1200" dirty="0" smtClean="0"/>
                        <a:t>Type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Kicker</a:t>
                      </a:r>
                      <a:r>
                        <a:rPr lang="en-US" altLang="zh-CN" sz="1200" baseline="0" dirty="0" smtClean="0"/>
                        <a:t> waveform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Septa Type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Thickness</a:t>
                      </a:r>
                      <a:r>
                        <a:rPr lang="en-US" altLang="zh-CN" sz="1200" baseline="0" dirty="0" smtClean="0"/>
                        <a:t> of septum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19019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Damping ring inj./ext.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Slotted</a:t>
                      </a:r>
                      <a:r>
                        <a:rPr lang="en-US" altLang="zh-CN" sz="1200" baseline="0" dirty="0" smtClean="0"/>
                        <a:t>-pipe kicker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Half-sine/250ns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H.</a:t>
                      </a:r>
                      <a:r>
                        <a:rPr lang="en-US" altLang="zh-CN" sz="1200" baseline="0" dirty="0" smtClean="0"/>
                        <a:t> </a:t>
                      </a:r>
                      <a:r>
                        <a:rPr lang="en-US" altLang="zh-CN" sz="1200" dirty="0" smtClean="0"/>
                        <a:t>LMS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az-Cyrl-AZ" altLang="zh-CN" sz="1200" dirty="0" smtClean="0"/>
                        <a:t>ф</a:t>
                      </a:r>
                      <a:r>
                        <a:rPr lang="en-US" altLang="zh-CN" sz="1200" dirty="0" smtClean="0"/>
                        <a:t>22/3.5mm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19019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Booster LE</a:t>
                      </a:r>
                      <a:r>
                        <a:rPr lang="en-US" altLang="zh-CN" sz="1200" baseline="0" dirty="0" smtClean="0"/>
                        <a:t> inj.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Strip-line</a:t>
                      </a:r>
                      <a:r>
                        <a:rPr lang="en-US" altLang="zh-CN" sz="1200" baseline="0" dirty="0" smtClean="0"/>
                        <a:t> kicker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Half-sine/50ns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H. LMS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az-Cyrl-AZ" altLang="zh-CN" sz="1200" dirty="0" smtClean="0"/>
                        <a:t>ф</a:t>
                      </a:r>
                      <a:r>
                        <a:rPr lang="en-US" altLang="zh-CN" sz="1200" dirty="0" smtClean="0"/>
                        <a:t>55/5.5mm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9737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Booster</a:t>
                      </a:r>
                      <a:r>
                        <a:rPr lang="en-US" altLang="zh-CN" sz="1200" baseline="0" dirty="0" smtClean="0"/>
                        <a:t> ext. for CR off-axis inj.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Delay-line</a:t>
                      </a:r>
                      <a:r>
                        <a:rPr lang="zh-CN" altLang="en-US" sz="1200" dirty="0" smtClean="0"/>
                        <a:t> </a:t>
                      </a:r>
                      <a:r>
                        <a:rPr lang="en-US" altLang="zh-CN" sz="1200" dirty="0" smtClean="0"/>
                        <a:t>dipole kicker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Trapezoid </a:t>
                      </a:r>
                      <a:r>
                        <a:rPr lang="en-US" altLang="zh-CN" sz="1200" baseline="0" dirty="0" smtClean="0"/>
                        <a:t>/440-2420ns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V. LMS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az-Cyrl-AZ" altLang="zh-CN" sz="1200" dirty="0" smtClean="0"/>
                        <a:t>Ф</a:t>
                      </a:r>
                      <a:r>
                        <a:rPr lang="en-US" altLang="zh-CN" sz="1200" dirty="0" smtClean="0"/>
                        <a:t>55/6mm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9737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4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Collider off-axis</a:t>
                      </a:r>
                      <a:r>
                        <a:rPr lang="en-US" altLang="zh-CN" sz="1200" baseline="0" dirty="0" smtClean="0"/>
                        <a:t> inj.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Delay-line NLK kicker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Trapezoid </a:t>
                      </a:r>
                      <a:r>
                        <a:rPr lang="en-US" altLang="zh-CN" sz="1200" baseline="0" dirty="0" smtClean="0"/>
                        <a:t>/440-2420ns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V. LMS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CN" sz="1200" dirty="0" smtClean="0"/>
                        <a:t>Ф</a:t>
                      </a:r>
                      <a:r>
                        <a:rPr lang="en-US" altLang="zh-CN" sz="1200" kern="100" dirty="0" smtClean="0">
                          <a:effectLst/>
                        </a:rPr>
                        <a:t>75</a:t>
                      </a:r>
                      <a:r>
                        <a:rPr lang="en-US" altLang="zh-CN" sz="1200" kern="100" dirty="0" smtClean="0"/>
                        <a:t>x</a:t>
                      </a:r>
                      <a:r>
                        <a:rPr lang="en-US" altLang="zh-CN" sz="1200" kern="100" dirty="0" smtClean="0">
                          <a:effectLst/>
                        </a:rPr>
                        <a:t>56</a:t>
                      </a:r>
                      <a:r>
                        <a:rPr lang="en-US" altLang="zh-CN" sz="1200" dirty="0" smtClean="0"/>
                        <a:t>/2mm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297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5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Booster</a:t>
                      </a:r>
                      <a:r>
                        <a:rPr lang="en-US" altLang="zh-CN" sz="1200" baseline="0" dirty="0" smtClean="0"/>
                        <a:t> ext. for CR on-axis inj.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Lumped</a:t>
                      </a:r>
                      <a:r>
                        <a:rPr lang="en-US" altLang="zh-CN" sz="1200" baseline="0" dirty="0" smtClean="0"/>
                        <a:t> parameter </a:t>
                      </a:r>
                      <a:r>
                        <a:rPr lang="en-US" altLang="zh-CN" sz="1200" dirty="0" smtClean="0"/>
                        <a:t>dipole kicker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Half-sine/1360ns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V. LMS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CN" sz="1200" dirty="0" smtClean="0"/>
                        <a:t>Ф</a:t>
                      </a:r>
                      <a:r>
                        <a:rPr lang="en-US" altLang="zh-CN" sz="1200" dirty="0" smtClean="0"/>
                        <a:t>55/6mm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297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/>
                        <a:t>6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/>
                        <a:t>Booster HE inj.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altLang="zh-CN" sz="1200" dirty="0" smtClean="0"/>
                        <a:t>NLK or Pulsed </a:t>
                      </a:r>
                      <a:r>
                        <a:rPr lang="en-US" altLang="zh-CN" sz="1200" dirty="0" err="1" smtClean="0"/>
                        <a:t>sextupole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Half-sine/0.333ms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V. LMS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CN" sz="1200" dirty="0" smtClean="0"/>
                        <a:t>Ф</a:t>
                      </a:r>
                      <a:r>
                        <a:rPr lang="en-US" altLang="zh-CN" sz="1200" dirty="0" smtClean="0"/>
                        <a:t>55/6mm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297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/>
                        <a:t>7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/>
                        <a:t>Collider swap out inj. 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Lumped</a:t>
                      </a:r>
                      <a:r>
                        <a:rPr lang="en-US" altLang="zh-CN" sz="1200" baseline="0" dirty="0" smtClean="0"/>
                        <a:t> parameter </a:t>
                      </a:r>
                      <a:r>
                        <a:rPr lang="en-US" altLang="zh-CN" sz="1200" dirty="0" smtClean="0"/>
                        <a:t>dipole kicker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Half-sine/1360ns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V. LMS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CN" sz="1200" dirty="0" smtClean="0"/>
                        <a:t>Ф</a:t>
                      </a:r>
                      <a:r>
                        <a:rPr lang="en-US" altLang="zh-CN" sz="1200" kern="100" dirty="0" smtClean="0">
                          <a:effectLst/>
                        </a:rPr>
                        <a:t>75</a:t>
                      </a:r>
                      <a:r>
                        <a:rPr lang="en-US" altLang="zh-CN" sz="1200" kern="100" dirty="0" smtClean="0"/>
                        <a:t>x</a:t>
                      </a:r>
                      <a:r>
                        <a:rPr lang="en-US" altLang="zh-CN" sz="1200" kern="100" dirty="0" smtClean="0">
                          <a:effectLst/>
                        </a:rPr>
                        <a:t>56/</a:t>
                      </a:r>
                      <a:r>
                        <a:rPr lang="en-US" altLang="zh-CN" sz="1200" dirty="0" smtClean="0"/>
                        <a:t>6mm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297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/>
                        <a:t>8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/>
                        <a:t>Collider swap out ext.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Lumped</a:t>
                      </a:r>
                      <a:r>
                        <a:rPr lang="en-US" altLang="zh-CN" sz="1200" baseline="0" dirty="0" smtClean="0"/>
                        <a:t> parameter </a:t>
                      </a:r>
                      <a:r>
                        <a:rPr lang="en-US" altLang="zh-CN" sz="1200" dirty="0" smtClean="0"/>
                        <a:t>dipole kicker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Half-sine/1360ns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V. LMS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CN" sz="1200" dirty="0" smtClean="0"/>
                        <a:t>Ф</a:t>
                      </a:r>
                      <a:r>
                        <a:rPr lang="en-US" altLang="zh-CN" sz="1200" kern="100" dirty="0" smtClean="0">
                          <a:effectLst/>
                        </a:rPr>
                        <a:t>75</a:t>
                      </a:r>
                      <a:r>
                        <a:rPr lang="en-US" altLang="zh-CN" sz="1200" kern="100" dirty="0" smtClean="0"/>
                        <a:t>x</a:t>
                      </a:r>
                      <a:r>
                        <a:rPr lang="en-US" altLang="zh-CN" sz="1200" kern="100" dirty="0" smtClean="0">
                          <a:effectLst/>
                        </a:rPr>
                        <a:t>56/</a:t>
                      </a:r>
                      <a:r>
                        <a:rPr lang="en-US" altLang="zh-CN" sz="1200" dirty="0" smtClean="0"/>
                        <a:t>6mm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297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/>
                        <a:t>9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/>
                        <a:t>Collider beam dump </a:t>
                      </a:r>
                      <a:endParaRPr lang="zh-CN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Delay-line</a:t>
                      </a:r>
                      <a:r>
                        <a:rPr lang="zh-CN" altLang="en-US" sz="1200" dirty="0" smtClean="0"/>
                        <a:t> </a:t>
                      </a:r>
                      <a:r>
                        <a:rPr lang="en-US" altLang="zh-CN" sz="1200" dirty="0" smtClean="0"/>
                        <a:t>dipole kicker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Trapezoid </a:t>
                      </a:r>
                      <a:r>
                        <a:rPr lang="en-US" altLang="zh-CN" sz="1200" baseline="0" dirty="0" smtClean="0"/>
                        <a:t>/440-2420ns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V. LMS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Cyrl-AZ" altLang="zh-CN" sz="1200" dirty="0" smtClean="0"/>
                        <a:t>Ф</a:t>
                      </a:r>
                      <a:r>
                        <a:rPr lang="en-US" altLang="zh-CN" sz="1200" kern="100" dirty="0" smtClean="0">
                          <a:effectLst/>
                        </a:rPr>
                        <a:t>75</a:t>
                      </a:r>
                      <a:r>
                        <a:rPr lang="en-US" altLang="zh-CN" sz="1200" kern="100" dirty="0" smtClean="0"/>
                        <a:t>x</a:t>
                      </a:r>
                      <a:r>
                        <a:rPr lang="en-US" altLang="zh-CN" sz="1200" kern="100" dirty="0" smtClean="0">
                          <a:effectLst/>
                        </a:rPr>
                        <a:t>56/</a:t>
                      </a:r>
                      <a:r>
                        <a:rPr lang="en-US" altLang="zh-CN" sz="1200" dirty="0" smtClean="0"/>
                        <a:t>6mm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71673" y="980728"/>
            <a:ext cx="842493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u="sng" dirty="0" smtClean="0"/>
              <a:t>Septa: </a:t>
            </a:r>
          </a:p>
          <a:p>
            <a:pPr indent="268288" algn="just"/>
            <a:r>
              <a:rPr lang="en-US" altLang="zh-CN" dirty="0" err="1" smtClean="0"/>
              <a:t>Lambertson</a:t>
            </a:r>
            <a:r>
              <a:rPr lang="en-US" altLang="zh-CN" dirty="0" smtClean="0"/>
              <a:t> </a:t>
            </a:r>
            <a:r>
              <a:rPr lang="en-US" altLang="zh-CN" dirty="0"/>
              <a:t>magnet is the first </a:t>
            </a:r>
            <a:r>
              <a:rPr lang="en-US" altLang="zh-CN" dirty="0" smtClean="0"/>
              <a:t>choice for CEPC because it is </a:t>
            </a:r>
            <a:r>
              <a:rPr lang="en-US" altLang="zh-CN" dirty="0"/>
              <a:t>more </a:t>
            </a:r>
            <a:r>
              <a:rPr lang="en-US" altLang="zh-CN" dirty="0" smtClean="0"/>
              <a:t>reliable </a:t>
            </a:r>
            <a:r>
              <a:rPr lang="en-US" altLang="zh-CN" dirty="0"/>
              <a:t>than other types of septa with typical septum wall width </a:t>
            </a:r>
            <a:r>
              <a:rPr lang="en-US" altLang="zh-CN" dirty="0" smtClean="0"/>
              <a:t>from </a:t>
            </a:r>
            <a:r>
              <a:rPr lang="en-US" altLang="zh-CN" dirty="0"/>
              <a:t>2mm to </a:t>
            </a:r>
            <a:r>
              <a:rPr lang="en-US" altLang="zh-CN" dirty="0" smtClean="0"/>
              <a:t>10mm.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u="sng" dirty="0" smtClean="0"/>
              <a:t>Kicker: </a:t>
            </a:r>
          </a:p>
          <a:p>
            <a:pPr indent="268288" algn="just"/>
            <a:r>
              <a:rPr lang="en-US" altLang="zh-CN" dirty="0" smtClean="0"/>
              <a:t>Which type of kicker to been chosen is determined </a:t>
            </a:r>
            <a:r>
              <a:rPr lang="en-US" altLang="zh-CN" dirty="0"/>
              <a:t>by the injection scheme, the waveform of pulse and required kick strength. </a:t>
            </a:r>
            <a:r>
              <a:rPr lang="en-US" altLang="zh-CN" dirty="0" smtClean="0"/>
              <a:t>The waveform of kicker </a:t>
            </a:r>
            <a:r>
              <a:rPr lang="en-US" altLang="zh-CN" dirty="0"/>
              <a:t>pulse is determined by injection scheme, filling pattern and revolution period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817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256584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In IHEP, one </a:t>
            </a:r>
            <a:r>
              <a:rPr lang="en-US" altLang="zh-CN" sz="2400" dirty="0"/>
              <a:t>team is in charge of both HEPS and CEPC inj. &amp; ext. </a:t>
            </a:r>
            <a:r>
              <a:rPr lang="en-US" altLang="zh-CN" sz="2400" dirty="0" smtClean="0"/>
              <a:t>system. A part of  </a:t>
            </a:r>
            <a:r>
              <a:rPr lang="en-US" altLang="zh-CN" sz="2400" dirty="0"/>
              <a:t>hardware R&amp;D </a:t>
            </a:r>
            <a:r>
              <a:rPr lang="en-US" altLang="zh-CN" sz="2400" dirty="0" smtClean="0"/>
              <a:t>for 2 projects are overlapping.  The experience of R&amp;D could be shared.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Hardware R&amp;D activities :</a:t>
            </a:r>
          </a:p>
          <a:p>
            <a:pPr marL="788670" lvl="1" indent="-285750">
              <a:buFont typeface="Arial" panose="020B0604020202020204" pitchFamily="34" charset="0"/>
              <a:buChar char="•"/>
            </a:pPr>
            <a:r>
              <a:rPr lang="en-US" altLang="zh-CN" sz="2000" dirty="0" err="1" smtClean="0"/>
              <a:t>Lambertson</a:t>
            </a:r>
            <a:r>
              <a:rPr lang="en-US" altLang="zh-CN" sz="2000" dirty="0" smtClean="0"/>
              <a:t> septa magnets</a:t>
            </a:r>
          </a:p>
          <a:p>
            <a:pPr marL="1245870" lvl="2" indent="-285750">
              <a:buFont typeface="Arial" panose="020B0604020202020204" pitchFamily="34" charset="0"/>
              <a:buChar char="•"/>
            </a:pPr>
            <a:r>
              <a:rPr lang="en-US" altLang="zh-CN" sz="1500" dirty="0" smtClean="0"/>
              <a:t>In-air magnet: Septum thickness ≥3.5 mm</a:t>
            </a:r>
          </a:p>
          <a:p>
            <a:pPr marL="1245870" lvl="2" indent="-285750">
              <a:buFont typeface="Arial" panose="020B0604020202020204" pitchFamily="34" charset="0"/>
              <a:buChar char="•"/>
            </a:pPr>
            <a:r>
              <a:rPr lang="en-US" altLang="zh-CN" sz="1500" dirty="0" smtClean="0"/>
              <a:t>Half in vacuum magnet: </a:t>
            </a:r>
            <a:r>
              <a:rPr lang="en-US" altLang="zh-CN" sz="1500" dirty="0"/>
              <a:t>Septum thickness </a:t>
            </a:r>
            <a:r>
              <a:rPr lang="en-US" altLang="zh-CN" sz="1500" dirty="0" smtClean="0"/>
              <a:t>=2 mm</a:t>
            </a:r>
          </a:p>
          <a:p>
            <a:pPr marL="78867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Kicker </a:t>
            </a:r>
            <a:r>
              <a:rPr lang="en-US" altLang="zh-CN" sz="2000" dirty="0" smtClean="0"/>
              <a:t>systems</a:t>
            </a:r>
          </a:p>
          <a:p>
            <a:pPr marL="1245870" lvl="2" indent="-285750">
              <a:buFont typeface="Arial" panose="020B0604020202020204" pitchFamily="34" charset="0"/>
              <a:buChar char="•"/>
            </a:pPr>
            <a:r>
              <a:rPr lang="en-US" altLang="zh-CN" sz="1500" dirty="0" smtClean="0"/>
              <a:t>Strip-line kicker and super fast </a:t>
            </a:r>
            <a:r>
              <a:rPr lang="en-US" altLang="zh-CN" sz="1500" dirty="0" err="1" smtClean="0"/>
              <a:t>pulser</a:t>
            </a:r>
            <a:r>
              <a:rPr lang="zh-CN" altLang="en-US" sz="1500" dirty="0" smtClean="0"/>
              <a:t>（</a:t>
            </a:r>
            <a:r>
              <a:rPr lang="en-US" altLang="zh-CN" sz="1500" dirty="0" smtClean="0"/>
              <a:t>PW=10~50ns</a:t>
            </a:r>
            <a:r>
              <a:rPr lang="zh-CN" altLang="en-US" sz="1500" dirty="0" smtClean="0"/>
              <a:t>）</a:t>
            </a:r>
            <a:endParaRPr lang="en-US" altLang="zh-CN" sz="1500" dirty="0" smtClean="0"/>
          </a:p>
          <a:p>
            <a:pPr marL="1245870" lvl="2" indent="-285750">
              <a:buFont typeface="Arial" panose="020B0604020202020204" pitchFamily="34" charset="0"/>
              <a:buChar char="•"/>
            </a:pPr>
            <a:r>
              <a:rPr lang="en-US" altLang="zh-CN" sz="1500" dirty="0" smtClean="0"/>
              <a:t>Slotted-pipe kicker and fast </a:t>
            </a:r>
            <a:r>
              <a:rPr lang="en-US" altLang="zh-CN" sz="1500" dirty="0" err="1" smtClean="0"/>
              <a:t>pulser</a:t>
            </a:r>
            <a:r>
              <a:rPr lang="zh-CN" altLang="en-US" sz="1500" dirty="0" smtClean="0"/>
              <a:t>（</a:t>
            </a:r>
            <a:r>
              <a:rPr lang="en-US" altLang="zh-CN" sz="1500" dirty="0" smtClean="0"/>
              <a:t>PW=250~300ns</a:t>
            </a:r>
            <a:r>
              <a:rPr lang="zh-CN" altLang="en-US" sz="1500" dirty="0" smtClean="0"/>
              <a:t>）</a:t>
            </a:r>
            <a:endParaRPr lang="en-US" altLang="zh-CN" sz="1500" dirty="0" smtClean="0"/>
          </a:p>
          <a:p>
            <a:pPr marL="1245870" lvl="2" indent="-285750">
              <a:buFont typeface="Arial" panose="020B0604020202020204" pitchFamily="34" charset="0"/>
              <a:buChar char="•"/>
            </a:pPr>
            <a:r>
              <a:rPr lang="en-US" altLang="zh-CN" sz="1500" dirty="0" smtClean="0"/>
              <a:t>Ferrite core kicker </a:t>
            </a:r>
            <a:r>
              <a:rPr lang="zh-CN" altLang="en-US" sz="1500" dirty="0" smtClean="0"/>
              <a:t>（</a:t>
            </a:r>
            <a:r>
              <a:rPr lang="en-US" altLang="zh-CN" sz="1500" dirty="0" smtClean="0"/>
              <a:t>in-air</a:t>
            </a:r>
            <a:r>
              <a:rPr lang="zh-CN" altLang="en-US" sz="1500" dirty="0" smtClean="0"/>
              <a:t>）</a:t>
            </a:r>
            <a:r>
              <a:rPr lang="en-US" altLang="zh-CN" sz="1500" dirty="0" smtClean="0"/>
              <a:t> and </a:t>
            </a:r>
            <a:r>
              <a:rPr lang="en-US" altLang="zh-CN" sz="1500" dirty="0" err="1" smtClean="0"/>
              <a:t>pusler</a:t>
            </a:r>
            <a:r>
              <a:rPr lang="en-US" altLang="zh-CN" sz="1500" dirty="0" smtClean="0"/>
              <a:t> </a:t>
            </a:r>
          </a:p>
          <a:p>
            <a:pPr marL="1703070" lvl="3" indent="-285750">
              <a:buFont typeface="Arial" panose="020B0604020202020204" pitchFamily="34" charset="0"/>
              <a:buChar char="•"/>
            </a:pPr>
            <a:r>
              <a:rPr lang="en-US" altLang="zh-CN" sz="1500" dirty="0" smtClean="0"/>
              <a:t>Lumped parameter dipole kicker</a:t>
            </a:r>
            <a:r>
              <a:rPr lang="zh-CN" altLang="en-US" sz="1500" dirty="0" smtClean="0"/>
              <a:t>（</a:t>
            </a:r>
            <a:r>
              <a:rPr lang="en-US" altLang="zh-CN" sz="1500" dirty="0" smtClean="0"/>
              <a:t>half-sine PW=1.36us </a:t>
            </a:r>
            <a:r>
              <a:rPr lang="zh-CN" altLang="en-US" sz="1500" dirty="0" smtClean="0"/>
              <a:t>）</a:t>
            </a:r>
            <a:endParaRPr lang="en-US" altLang="zh-CN" sz="1500" dirty="0" smtClean="0"/>
          </a:p>
          <a:p>
            <a:pPr marL="1703070" lvl="3" indent="-285750">
              <a:buFont typeface="Arial" panose="020B0604020202020204" pitchFamily="34" charset="0"/>
              <a:buChar char="•"/>
            </a:pPr>
            <a:r>
              <a:rPr lang="en-US" altLang="zh-CN" sz="1500" dirty="0" smtClean="0"/>
              <a:t>Distributed parameter dipole kicker</a:t>
            </a:r>
            <a:r>
              <a:rPr lang="zh-CN" altLang="en-US" sz="1500" dirty="0" smtClean="0"/>
              <a:t>（</a:t>
            </a:r>
            <a:r>
              <a:rPr lang="en-US" altLang="zh-CN" sz="1500" dirty="0"/>
              <a:t>trapezoid </a:t>
            </a:r>
            <a:r>
              <a:rPr lang="en-US" altLang="zh-CN" sz="1500" dirty="0" smtClean="0"/>
              <a:t>PW=440~2420ns</a:t>
            </a:r>
            <a:r>
              <a:rPr lang="zh-CN" altLang="en-US" sz="1500" dirty="0" smtClean="0"/>
              <a:t> ）</a:t>
            </a:r>
            <a:endParaRPr lang="en-US" altLang="zh-CN" sz="1500" dirty="0" smtClean="0"/>
          </a:p>
          <a:p>
            <a:pPr marL="1703070" lvl="3" indent="-285750">
              <a:buFont typeface="Arial" panose="020B0604020202020204" pitchFamily="34" charset="0"/>
              <a:buChar char="•"/>
            </a:pPr>
            <a:r>
              <a:rPr lang="en-US" altLang="zh-CN" sz="1500" dirty="0" smtClean="0"/>
              <a:t>Distributed parameter Nonlinear kicker</a:t>
            </a:r>
            <a:r>
              <a:rPr lang="zh-CN" altLang="en-US" sz="1500" dirty="0" smtClean="0"/>
              <a:t>（</a:t>
            </a:r>
            <a:r>
              <a:rPr lang="en-US" altLang="zh-CN" sz="1500" dirty="0"/>
              <a:t>trapezoid </a:t>
            </a:r>
            <a:r>
              <a:rPr lang="en-US" altLang="zh-CN" sz="1500" dirty="0" smtClean="0"/>
              <a:t>PW=440~2420ns</a:t>
            </a:r>
            <a:r>
              <a:rPr lang="zh-CN" altLang="en-US" sz="1500" dirty="0" smtClean="0"/>
              <a:t> ）</a:t>
            </a:r>
            <a:endParaRPr lang="en-US" altLang="zh-CN" sz="1500" dirty="0" smtClean="0"/>
          </a:p>
          <a:p>
            <a:pPr marL="1703070" lvl="3" indent="-285750">
              <a:buFont typeface="Arial" panose="020B0604020202020204" pitchFamily="34" charset="0"/>
              <a:buChar char="•"/>
            </a:pPr>
            <a:r>
              <a:rPr lang="en-US" altLang="zh-CN" sz="1500" dirty="0" smtClean="0"/>
              <a:t>Ceramic vacuum chamber and coating</a:t>
            </a:r>
            <a:endParaRPr lang="zh-CN" altLang="en-US" sz="15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Hardware R&amp;D </a:t>
            </a:r>
            <a:r>
              <a:rPr lang="en-US" altLang="zh-CN" sz="3600" dirty="0"/>
              <a:t>activities towards </a:t>
            </a:r>
            <a:r>
              <a:rPr lang="en-US" altLang="zh-CN" sz="3600" dirty="0" smtClean="0"/>
              <a:t>TDR</a:t>
            </a:r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1115616" y="2780928"/>
            <a:ext cx="453650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15616" y="3896908"/>
            <a:ext cx="453650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大括号 5"/>
          <p:cNvSpPr/>
          <p:nvPr/>
        </p:nvSpPr>
        <p:spPr>
          <a:xfrm>
            <a:off x="5652120" y="3068960"/>
            <a:ext cx="576064" cy="1008112"/>
          </a:xfrm>
          <a:prstGeom prst="rightBrac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240088" y="33569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Overlapping part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240088" y="3726324"/>
            <a:ext cx="2132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In </a:t>
            </a:r>
            <a:r>
              <a:rPr lang="zh-CN" altLang="en-US" dirty="0" smtClean="0"/>
              <a:t>prototyping </a:t>
            </a:r>
            <a:r>
              <a:rPr lang="en-US" altLang="zh-CN" dirty="0" smtClean="0"/>
              <a:t>phase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7236296" y="5517232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15616" y="4545268"/>
            <a:ext cx="6120680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740352" y="5332566"/>
            <a:ext cx="845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</a:t>
            </a:r>
            <a:r>
              <a:rPr lang="en-US" altLang="zh-CN" dirty="0" smtClean="0"/>
              <a:t>nitiate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271460" y="5067620"/>
            <a:ext cx="1693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Special for CEPC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970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8244408" cy="1912071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altLang="zh-CN" dirty="0"/>
              <a:t>Ferrite core </a:t>
            </a:r>
            <a:r>
              <a:rPr lang="en-US" altLang="zh-CN" dirty="0" smtClean="0"/>
              <a:t>kicker magnet </a:t>
            </a:r>
            <a:r>
              <a:rPr lang="en-US" altLang="zh-CN" dirty="0" smtClean="0"/>
              <a:t>systems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33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Ferrite core kicker design parameters </a:t>
            </a:r>
            <a:endParaRPr lang="zh-CN" altLang="en-US" sz="3200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875520"/>
              </p:ext>
            </p:extLst>
          </p:nvPr>
        </p:nvGraphicFramePr>
        <p:xfrm>
          <a:off x="107504" y="1015754"/>
          <a:ext cx="8948174" cy="471750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108"/>
                <a:gridCol w="1626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/>
                <a:gridCol w="1512168"/>
                <a:gridCol w="1675366"/>
              </a:tblGrid>
              <a:tr h="4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parameter</a:t>
                      </a:r>
                      <a:endParaRPr lang="zh-CN" sz="1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Unit</a:t>
                      </a:r>
                      <a:endParaRPr lang="zh-CN" sz="1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BST-ext.-</a:t>
                      </a:r>
                      <a:r>
                        <a:rPr lang="en-US" altLang="zh-CN" sz="1000" b="0" kern="100" baseline="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kicker1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000" b="0" kern="100" baseline="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b="0" kern="100" baseline="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 CR off-axis inj.</a:t>
                      </a:r>
                      <a:r>
                        <a:rPr lang="zh-CN" altLang="en-US" sz="1000" b="0" kern="100" baseline="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BST-ext.-kicker2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00" b="0" kern="1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b="0" kern="1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 CR on-axis inj.</a:t>
                      </a:r>
                      <a:r>
                        <a:rPr lang="zh-CN" altLang="en-US" sz="1000" b="0" kern="1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）</a:t>
                      </a:r>
                      <a:endParaRPr lang="zh-CN" altLang="zh-CN" sz="1000" b="0" kern="100" dirty="0" smtClean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/>
                        <a:t>Collider-</a:t>
                      </a:r>
                      <a:r>
                        <a:rPr lang="en-US" altLang="zh-CN" sz="1000" baseline="0" dirty="0" smtClean="0"/>
                        <a:t>inj.-kcker1</a:t>
                      </a:r>
                      <a:endParaRPr lang="en-US" altLang="zh-CN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/>
                        <a:t>(off-axis</a:t>
                      </a:r>
                      <a:r>
                        <a:rPr lang="en-US" altLang="zh-CN" sz="1000" baseline="0" dirty="0" smtClean="0"/>
                        <a:t>)</a:t>
                      </a:r>
                      <a:endParaRPr lang="zh-CN" altLang="en-US" sz="1000" dirty="0" smtClean="0"/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/>
                        <a:t>Collider-</a:t>
                      </a:r>
                      <a:r>
                        <a:rPr lang="en-US" altLang="zh-CN" sz="1000" baseline="0" dirty="0" smtClean="0"/>
                        <a:t>inj.&amp;ext.-kcker2</a:t>
                      </a:r>
                      <a:endParaRPr lang="en-US" altLang="zh-CN" sz="1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 smtClean="0"/>
                        <a:t>(on-axis</a:t>
                      </a:r>
                      <a:r>
                        <a:rPr lang="en-US" altLang="zh-CN" sz="1000" kern="1200" baseline="0" dirty="0" smtClean="0"/>
                        <a:t> </a:t>
                      </a:r>
                      <a:r>
                        <a:rPr lang="en-US" altLang="zh-CN" sz="1000" kern="1200" dirty="0" smtClean="0"/>
                        <a:t>inj. &amp; ext.)</a:t>
                      </a:r>
                      <a:endParaRPr lang="zh-CN" alt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Quantity</a:t>
                      </a:r>
                      <a:r>
                        <a:rPr lang="en-US" altLang="zh-CN" sz="10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+mj-lt"/>
                        </a:rPr>
                        <a:t>-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effectLst/>
                          <a:latin typeface="+mj-lt"/>
                        </a:rPr>
                        <a:t>2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76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Type</a:t>
                      </a:r>
                      <a:endParaRPr lang="zh-CN" sz="10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zh-CN" altLang="zh-CN" sz="1000" b="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In-air d</a:t>
                      </a: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elay-line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dipole</a:t>
                      </a:r>
                      <a:r>
                        <a:rPr lang="en-US" altLang="zh-CN" sz="10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kicker</a:t>
                      </a:r>
                      <a:endParaRPr lang="zh-CN" sz="10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In-air</a:t>
                      </a:r>
                      <a:r>
                        <a:rPr lang="en-US" altLang="zh-CN" sz="1000" b="0" kern="1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lumped</a:t>
                      </a:r>
                      <a:r>
                        <a:rPr lang="en-US" altLang="zh-CN" sz="100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 parameter </a:t>
                      </a: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dipole</a:t>
                      </a:r>
                      <a:r>
                        <a:rPr lang="en-US" altLang="zh-CN" sz="10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kicker</a:t>
                      </a:r>
                      <a:endParaRPr lang="zh-CN" altLang="en-US" sz="1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In-air d</a:t>
                      </a: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elay-line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NLK</a:t>
                      </a:r>
                      <a:endParaRPr lang="zh-CN" sz="1000" b="0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In-air</a:t>
                      </a:r>
                      <a:r>
                        <a:rPr lang="en-US" altLang="zh-CN" sz="1000" b="0" kern="1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lumped</a:t>
                      </a:r>
                      <a:r>
                        <a:rPr lang="en-US" altLang="zh-CN" sz="100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 parameter </a:t>
                      </a: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dipole</a:t>
                      </a:r>
                      <a:r>
                        <a:rPr lang="en-US" altLang="zh-CN" sz="10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kicker</a:t>
                      </a:r>
                      <a:endParaRPr lang="zh-CN" altLang="en-US" sz="1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Deflect direction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Horizontal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Horizontal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Horizontal</a:t>
                      </a:r>
                      <a:endParaRPr lang="zh-CN" altLang="zh-CN" sz="1000" b="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Horizontal</a:t>
                      </a:r>
                      <a:endParaRPr lang="zh-CN" altLang="zh-CN" sz="1000" b="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Beam</a:t>
                      </a:r>
                      <a:r>
                        <a:rPr lang="en-US" altLang="zh-CN" sz="1000" b="0" kern="1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Energy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GeV</a:t>
                      </a:r>
                      <a:endParaRPr lang="zh-CN" altLang="zh-CN" sz="1000" b="0" kern="1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120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120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Deflect</a:t>
                      </a:r>
                      <a:r>
                        <a:rPr lang="en-US" altLang="zh-CN" sz="10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angle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0" kern="1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mrad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0.2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0.1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0.1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0.1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Magnetic</a:t>
                      </a:r>
                      <a:r>
                        <a:rPr lang="en-US" altLang="zh-CN" sz="10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effective length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1.4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0.7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0.45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0.952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Magnetic</a:t>
                      </a:r>
                      <a:r>
                        <a:rPr lang="en-US" altLang="zh-CN" sz="10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strength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0.06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0.06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0.06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0.042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Integral magnetic strength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T·m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0.08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0.04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0.027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0.04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effectLst/>
                          <a:latin typeface="+mj-lt"/>
                        </a:rPr>
                        <a:t>Beam</a:t>
                      </a:r>
                      <a:r>
                        <a:rPr lang="en-US" sz="1000" b="0" kern="100" baseline="0" dirty="0" smtClean="0">
                          <a:effectLst/>
                          <a:latin typeface="+mj-lt"/>
                        </a:rPr>
                        <a:t> pipe aperture</a:t>
                      </a:r>
                      <a:r>
                        <a:rPr lang="en-US" sz="1000" b="0" kern="100" dirty="0" smtClean="0">
                          <a:effectLst/>
                          <a:latin typeface="+mj-lt"/>
                        </a:rPr>
                        <a:t>(H×V</a:t>
                      </a:r>
                      <a:r>
                        <a:rPr lang="en-US" sz="1000" b="0" kern="100" dirty="0">
                          <a:effectLst/>
                          <a:latin typeface="+mj-lt"/>
                        </a:rPr>
                        <a:t>)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mm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55×55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55×55</a:t>
                      </a:r>
                      <a:endParaRPr lang="zh-CN" alt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75×56</a:t>
                      </a:r>
                      <a:endParaRPr lang="zh-CN" altLang="zh-CN" sz="10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75×56</a:t>
                      </a:r>
                      <a:endParaRPr lang="zh-CN" altLang="zh-CN" sz="1000" b="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b="0" kern="100" dirty="0">
                          <a:effectLst/>
                          <a:latin typeface="+mj-lt"/>
                        </a:rPr>
                        <a:t>Good</a:t>
                      </a:r>
                      <a:r>
                        <a:rPr lang="en-US" altLang="zh-CN" sz="1000" b="0" kern="100" baseline="0" dirty="0">
                          <a:effectLst/>
                          <a:latin typeface="+mj-lt"/>
                        </a:rPr>
                        <a:t> field region</a:t>
                      </a:r>
                      <a:r>
                        <a:rPr lang="en-US" sz="1000" b="0" kern="100" dirty="0">
                          <a:effectLst/>
                          <a:latin typeface="+mj-lt"/>
                        </a:rPr>
                        <a:t>(H×V)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mm</a:t>
                      </a:r>
                      <a:endParaRPr 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lang="zh-CN" alt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lang="zh-CN" alt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lang="zh-CN" alt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lang="zh-CN" alt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997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Field</a:t>
                      </a:r>
                      <a:r>
                        <a:rPr lang="en-US" altLang="zh-CN" sz="10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b="0" kern="1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uniformity in </a:t>
                      </a:r>
                      <a:r>
                        <a:rPr lang="en-US" altLang="zh-CN" sz="10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good field region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+mj-lt"/>
                        </a:rPr>
                        <a:t>-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±1.5%</a:t>
                      </a:r>
                      <a:r>
                        <a:rPr lang="zh-CN" altLang="en-US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？</a:t>
                      </a:r>
                      <a:endParaRPr lang="zh-CN" alt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±1.5%</a:t>
                      </a:r>
                      <a:r>
                        <a:rPr lang="zh-CN" altLang="en-US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？</a:t>
                      </a:r>
                      <a:endParaRPr lang="zh-CN" alt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±1.5%</a:t>
                      </a:r>
                      <a:r>
                        <a:rPr lang="zh-CN" altLang="en-US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？</a:t>
                      </a:r>
                      <a:endParaRPr lang="zh-CN" alt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±1.5%</a:t>
                      </a:r>
                      <a:r>
                        <a:rPr lang="zh-CN" altLang="en-US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？</a:t>
                      </a:r>
                      <a:endParaRPr lang="zh-CN" altLang="zh-CN" sz="1000" b="0" kern="1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Repetition</a:t>
                      </a:r>
                      <a:r>
                        <a:rPr lang="en-US" altLang="zh-CN" sz="10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rate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+mj-lt"/>
                        </a:rPr>
                        <a:t>Hz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effectLst/>
                          <a:latin typeface="+mj-lt"/>
                        </a:rPr>
                        <a:t>1k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1k</a:t>
                      </a:r>
                      <a:endParaRPr lang="zh-CN" altLang="zh-CN" sz="1000" b="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effectLst/>
                          <a:latin typeface="+mj-lt"/>
                        </a:rPr>
                        <a:t>1k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1k</a:t>
                      </a:r>
                      <a:endParaRPr lang="zh-CN" altLang="zh-CN" sz="1000" b="0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Amplitude</a:t>
                      </a:r>
                      <a:r>
                        <a:rPr lang="en-US" altLang="zh-CN" sz="10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repeatability 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+mj-lt"/>
                        </a:rPr>
                        <a:t>-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+mj-lt"/>
                        </a:rPr>
                        <a:t>±0.5%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+mj-lt"/>
                        </a:rPr>
                        <a:t>±0.5%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+mj-lt"/>
                        </a:rPr>
                        <a:t>±0.5%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+mj-lt"/>
                        </a:rPr>
                        <a:t>±0.5%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b="0" kern="1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Pulse</a:t>
                      </a:r>
                      <a:r>
                        <a:rPr lang="en-US" altLang="zh-CN" sz="1000" b="0" kern="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jitter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+mj-lt"/>
                        </a:rPr>
                        <a:t>ns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+mj-lt"/>
                        </a:rPr>
                        <a:t>≤5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+mj-lt"/>
                        </a:rPr>
                        <a:t>≤5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+mj-lt"/>
                        </a:rPr>
                        <a:t>≤5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+mj-lt"/>
                        </a:rPr>
                        <a:t>≤5</a:t>
                      </a:r>
                      <a:endParaRPr lang="zh-CN" sz="1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4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b="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Bottom</a:t>
                      </a:r>
                      <a:r>
                        <a:rPr lang="en-US" altLang="zh-CN" sz="1000" b="0" kern="10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width of </a:t>
                      </a:r>
                      <a:r>
                        <a:rPr lang="en-US" altLang="zh-CN" sz="1000" b="0" kern="1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pulse(5%-5%)</a:t>
                      </a:r>
                      <a:endParaRPr lang="zh-CN" sz="10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ns</a:t>
                      </a:r>
                      <a:endParaRPr lang="zh-CN" sz="10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Trapezoid</a:t>
                      </a:r>
                      <a:r>
                        <a:rPr lang="zh-CN" altLang="en-US" sz="1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：</a:t>
                      </a:r>
                      <a:r>
                        <a:rPr lang="en-US" sz="10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440~2420</a:t>
                      </a:r>
                      <a:endParaRPr lang="zh-CN" sz="10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Half-sine</a:t>
                      </a:r>
                      <a:r>
                        <a:rPr lang="zh-CN" altLang="en-US" sz="100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00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altLang="zh-CN" sz="1000" kern="10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Trapezoid</a:t>
                      </a:r>
                      <a:r>
                        <a:rPr lang="zh-CN" altLang="en-US" sz="1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：</a:t>
                      </a:r>
                      <a:r>
                        <a:rPr lang="en-US" sz="10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440~2420</a:t>
                      </a:r>
                      <a:endParaRPr lang="zh-CN" sz="10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Half-sine</a:t>
                      </a:r>
                      <a:r>
                        <a:rPr lang="zh-CN" altLang="en-US" sz="100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00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altLang="zh-CN" sz="1000" kern="10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28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Tr</a:t>
                      </a:r>
                      <a:r>
                        <a:rPr lang="en-US" altLang="zh-CN" sz="10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/</a:t>
                      </a:r>
                      <a:r>
                        <a:rPr lang="en-US" altLang="zh-CN" sz="1000" b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Tf</a:t>
                      </a:r>
                      <a:r>
                        <a:rPr lang="en-US" altLang="zh-CN" sz="10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(5%-95%)</a:t>
                      </a:r>
                      <a:endParaRPr lang="zh-CN" altLang="en-US" sz="1000" b="0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b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  <a:endParaRPr lang="zh-CN" sz="10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b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&lt;200</a:t>
                      </a:r>
                      <a:endParaRPr lang="zh-CN" sz="10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altLang="zh-CN" sz="1000" kern="10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b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&lt;200</a:t>
                      </a:r>
                      <a:endParaRPr lang="zh-CN" sz="10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&lt;680</a:t>
                      </a:r>
                      <a:endParaRPr lang="zh-CN" altLang="zh-CN" sz="1000" kern="10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2627784" y="5849349"/>
            <a:ext cx="1759938" cy="661607"/>
            <a:chOff x="6988165" y="5614471"/>
            <a:chExt cx="2262351" cy="850476"/>
          </a:xfrm>
        </p:grpSpPr>
        <p:grpSp>
          <p:nvGrpSpPr>
            <p:cNvPr id="6" name="组合 5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直接连接符 6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7048193" y="6101257"/>
              <a:ext cx="813173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7328387" y="5670791"/>
              <a:ext cx="115212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40~2000ns</a:t>
              </a:r>
              <a:endParaRPr lang="zh-CN" altLang="en-US" sz="1200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155509" y="6108873"/>
              <a:ext cx="916979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297359" y="5624722"/>
              <a:ext cx="953157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1kHz</a:t>
              </a:r>
              <a:endParaRPr lang="zh-CN" altLang="en-US" sz="12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44008" y="5763982"/>
            <a:ext cx="1080123" cy="743432"/>
            <a:chOff x="7594893" y="4385476"/>
            <a:chExt cx="424560" cy="1090018"/>
          </a:xfrm>
        </p:grpSpPr>
        <p:grpSp>
          <p:nvGrpSpPr>
            <p:cNvPr id="24" name="组合 23"/>
            <p:cNvGrpSpPr/>
            <p:nvPr/>
          </p:nvGrpSpPr>
          <p:grpSpPr>
            <a:xfrm>
              <a:off x="7658439" y="4385476"/>
              <a:ext cx="236214" cy="561981"/>
              <a:chOff x="7611301" y="4514844"/>
              <a:chExt cx="257878" cy="561981"/>
            </a:xfrm>
          </p:grpSpPr>
          <p:sp>
            <p:nvSpPr>
              <p:cNvPr id="30" name="任意多边形 29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 flipV="1">
                <a:off x="7800975" y="5075758"/>
                <a:ext cx="68204" cy="1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7611301" y="5064980"/>
                <a:ext cx="75374" cy="2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直接连接符 24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7830335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V="1">
              <a:off x="7644408" y="5089077"/>
              <a:ext cx="83075" cy="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H="1">
              <a:off x="7832179" y="5100483"/>
              <a:ext cx="887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7594893" y="5069359"/>
              <a:ext cx="424560" cy="40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1360ns,1kHz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21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Kicker magnet physics </a:t>
            </a:r>
            <a:r>
              <a:rPr lang="en-US" altLang="zh-CN" sz="3200" dirty="0" smtClean="0"/>
              <a:t>design consideration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1154603" y="1677455"/>
            <a:ext cx="2136029" cy="16628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658659" y="2058218"/>
            <a:ext cx="1139215" cy="9441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162716" y="1673058"/>
            <a:ext cx="122771" cy="38516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62379" y="3000945"/>
            <a:ext cx="123108" cy="339325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762420" y="2089668"/>
            <a:ext cx="925613" cy="834226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797560" y="2129321"/>
            <a:ext cx="854412" cy="7700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842360" y="2041977"/>
            <a:ext cx="0" cy="94884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650547" y="2041977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50547" y="3016090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16274" y="2359770"/>
            <a:ext cx="24232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h</a:t>
            </a:r>
            <a:endParaRPr lang="zh-CN" altLang="en-US" sz="120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1658659" y="1317415"/>
            <a:ext cx="0" cy="298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803564" y="1306545"/>
            <a:ext cx="0" cy="298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1658659" y="1452988"/>
            <a:ext cx="1144905" cy="100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066496" y="1313167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w</a:t>
            </a:r>
            <a:endParaRPr lang="zh-CN" altLang="en-US" sz="1200" dirty="0"/>
          </a:p>
        </p:txBody>
      </p:sp>
      <p:sp>
        <p:nvSpPr>
          <p:cNvPr id="18" name="矩形 17"/>
          <p:cNvSpPr/>
          <p:nvPr/>
        </p:nvSpPr>
        <p:spPr>
          <a:xfrm>
            <a:off x="1658659" y="2075957"/>
            <a:ext cx="71201" cy="91486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739310" y="2075957"/>
            <a:ext cx="71201" cy="91486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/>
              <p:cNvSpPr txBox="1"/>
              <p:nvPr/>
            </p:nvSpPr>
            <p:spPr>
              <a:xfrm>
                <a:off x="395536" y="3611398"/>
                <a:ext cx="723596" cy="327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600" i="1" dirty="0" smtClean="0">
                    <a:latin typeface="+mj-lt"/>
                  </a:rPr>
                  <a:t>L=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sz="16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l-GR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zh-CN" altLang="en-US" sz="1600" dirty="0">
                  <a:latin typeface="+mj-lt"/>
                </a:endParaRPr>
              </a:p>
            </p:txBody>
          </p:sp>
        </mc:Choice>
        <mc:Fallback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611398"/>
                <a:ext cx="723596" cy="327910"/>
              </a:xfrm>
              <a:prstGeom prst="rect">
                <a:avLst/>
              </a:prstGeom>
              <a:blipFill rotWithShape="0">
                <a:blip r:embed="rId2"/>
                <a:stretch>
                  <a:fillRect l="-17647" t="-11111" r="-6723" b="-20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1520980" y="3585269"/>
                <a:ext cx="534442" cy="380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600" i="1" dirty="0" smtClean="0">
                    <a:latin typeface="+mj-lt"/>
                  </a:rPr>
                  <a:t>I=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CN" altLang="en-US" sz="1600" i="1" dirty="0">
                  <a:latin typeface="+mj-lt"/>
                </a:endParaRP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980" y="3585269"/>
                <a:ext cx="534442" cy="380169"/>
              </a:xfrm>
              <a:prstGeom prst="rect">
                <a:avLst/>
              </a:prstGeom>
              <a:blipFill rotWithShape="0">
                <a:blip r:embed="rId3"/>
                <a:stretch>
                  <a:fillRect l="-24138" t="-3226" r="-11494"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2439748" y="3652243"/>
                <a:ext cx="5843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600" i="1" dirty="0" smtClean="0">
                    <a:latin typeface="+mj-lt"/>
                  </a:rPr>
                  <a:t>U=I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endParaRPr lang="zh-CN" altLang="en-US" sz="1600" i="1" dirty="0">
                  <a:latin typeface="+mj-lt"/>
                </a:endParaRPr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748" y="3652243"/>
                <a:ext cx="584391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20833" t="-24390" r="-9375" b="-48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3330339" y="3545643"/>
                <a:ext cx="483979" cy="401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zh-CN" altLang="en-US" sz="1400" i="1" dirty="0">
                  <a:latin typeface="+mj-lt"/>
                </a:endParaRPr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339" y="3545643"/>
                <a:ext cx="483979" cy="401905"/>
              </a:xfrm>
              <a:prstGeom prst="rect">
                <a:avLst/>
              </a:prstGeom>
              <a:blipFill rotWithShape="0">
                <a:blip r:embed="rId5"/>
                <a:stretch>
                  <a:fillRect l="-3750" t="-1515" r="-5000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920884"/>
              </p:ext>
            </p:extLst>
          </p:nvPr>
        </p:nvGraphicFramePr>
        <p:xfrm>
          <a:off x="4087166" y="1005176"/>
          <a:ext cx="496006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9170"/>
                <a:gridCol w="632185"/>
                <a:gridCol w="818714"/>
              </a:tblGrid>
              <a:tr h="158099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Ferrite</a:t>
                      </a:r>
                      <a:r>
                        <a:rPr lang="en-US" altLang="zh-CN" sz="1400" baseline="0" dirty="0" smtClean="0"/>
                        <a:t> core </a:t>
                      </a:r>
                      <a:r>
                        <a:rPr lang="en-US" altLang="zh-CN" sz="1400" dirty="0" smtClean="0"/>
                        <a:t>kicker design</a:t>
                      </a:r>
                      <a:r>
                        <a:rPr lang="en-US" altLang="zh-CN" sz="1400" baseline="0" dirty="0" smtClean="0"/>
                        <a:t> parameters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BST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CR</a:t>
                      </a:r>
                      <a:endParaRPr lang="zh-CN" altLang="en-US" sz="1400" dirty="0"/>
                    </a:p>
                  </a:txBody>
                  <a:tcPr/>
                </a:tc>
              </a:tr>
              <a:tr h="243363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j-lt"/>
                        </a:rPr>
                        <a:t>Magnetic</a:t>
                      </a:r>
                      <a:r>
                        <a:rPr lang="en-US" altLang="zh-CN" sz="1200" baseline="0" dirty="0" smtClean="0">
                          <a:latin typeface="+mj-lt"/>
                        </a:rPr>
                        <a:t> field B (T)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0.06</a:t>
                      </a:r>
                      <a:endParaRPr lang="zh-CN" altLang="zh-CN" sz="1200" b="0" kern="1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0.042</a:t>
                      </a:r>
                      <a:endParaRPr lang="zh-CN" altLang="zh-CN" sz="1200" b="0" kern="1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43363">
                <a:tc>
                  <a:txBody>
                    <a:bodyPr/>
                    <a:lstStyle/>
                    <a:p>
                      <a:r>
                        <a:rPr lang="en-US" altLang="zh-CN" sz="1200" baseline="0" dirty="0" smtClean="0">
                          <a:latin typeface="+mj-lt"/>
                        </a:rPr>
                        <a:t>Inner </a:t>
                      </a:r>
                      <a:r>
                        <a:rPr lang="en-US" altLang="zh-CN" sz="1200" baseline="0" dirty="0" smtClean="0">
                          <a:latin typeface="+mj-lt"/>
                        </a:rPr>
                        <a:t>aperture </a:t>
                      </a:r>
                      <a:r>
                        <a:rPr lang="en-US" altLang="zh-CN" sz="1200" baseline="0" dirty="0" smtClean="0">
                          <a:latin typeface="+mj-lt"/>
                        </a:rPr>
                        <a:t>of c</a:t>
                      </a:r>
                      <a:r>
                        <a:rPr lang="en-US" altLang="zh-CN" sz="1200" dirty="0" smtClean="0">
                          <a:latin typeface="+mj-lt"/>
                        </a:rPr>
                        <a:t>eramic</a:t>
                      </a:r>
                      <a:r>
                        <a:rPr lang="en-US" altLang="zh-CN" sz="1200" baseline="0" dirty="0" smtClean="0">
                          <a:latin typeface="+mj-lt"/>
                        </a:rPr>
                        <a:t> vacuum chamber (</a:t>
                      </a:r>
                      <a:r>
                        <a:rPr lang="en-US" altLang="zh-CN" sz="1200" b="0" kern="1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mm</a:t>
                      </a:r>
                      <a:r>
                        <a:rPr lang="en-US" altLang="zh-CN" sz="1200" b="0" kern="1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×mm</a:t>
                      </a:r>
                      <a:r>
                        <a:rPr lang="en-US" altLang="zh-CN" sz="1200" baseline="0" dirty="0" smtClean="0">
                          <a:latin typeface="+mj-lt"/>
                        </a:rPr>
                        <a:t>)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55×55</a:t>
                      </a:r>
                      <a:endParaRPr lang="zh-CN" altLang="zh-CN" sz="1200" b="0" kern="10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75×56</a:t>
                      </a:r>
                      <a:endParaRPr lang="zh-CN" altLang="zh-CN" sz="1200" b="0" kern="10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43363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j-lt"/>
                        </a:rPr>
                        <a:t>Ceramic</a:t>
                      </a:r>
                      <a:r>
                        <a:rPr lang="en-US" altLang="zh-CN" sz="1200" baseline="0" dirty="0" smtClean="0">
                          <a:latin typeface="+mj-lt"/>
                        </a:rPr>
                        <a:t> vacuum chamber outer aperture  (</a:t>
                      </a:r>
                      <a:r>
                        <a:rPr lang="en-US" altLang="zh-CN" sz="1200" b="0" kern="1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mm</a:t>
                      </a:r>
                      <a:r>
                        <a:rPr lang="en-US" altLang="zh-CN" sz="1200" b="0" kern="1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×mm</a:t>
                      </a:r>
                      <a:r>
                        <a:rPr lang="en-US" altLang="zh-CN" sz="1200" baseline="0" dirty="0" smtClean="0">
                          <a:latin typeface="+mj-lt"/>
                        </a:rPr>
                        <a:t>)</a:t>
                      </a:r>
                      <a:endParaRPr lang="zh-CN" altLang="en-US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60×60</a:t>
                      </a:r>
                      <a:endParaRPr lang="zh-CN" altLang="zh-CN" sz="1200" b="0" kern="1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85×66</a:t>
                      </a:r>
                      <a:endParaRPr lang="zh-CN" altLang="zh-CN" sz="1200" b="0" kern="1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43363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j-lt"/>
                        </a:rPr>
                        <a:t>Magnet aperture w </a:t>
                      </a:r>
                      <a:r>
                        <a:rPr lang="en-US" altLang="zh-CN" sz="12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× h </a:t>
                      </a:r>
                      <a:r>
                        <a:rPr lang="en-US" altLang="zh-CN" sz="1200" dirty="0" smtClean="0">
                          <a:latin typeface="+mj-lt"/>
                        </a:rPr>
                        <a:t>(</a:t>
                      </a:r>
                      <a:r>
                        <a:rPr lang="en-US" altLang="zh-CN" sz="1200" b="0" kern="1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mm</a:t>
                      </a:r>
                      <a:r>
                        <a:rPr lang="en-US" altLang="zh-CN" sz="1200" b="0" kern="1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×mm</a:t>
                      </a:r>
                      <a:r>
                        <a:rPr lang="en-US" altLang="zh-CN" sz="1200" dirty="0" smtClean="0">
                          <a:latin typeface="+mj-lt"/>
                        </a:rPr>
                        <a:t>)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68×64</a:t>
                      </a:r>
                      <a:endParaRPr lang="zh-CN" altLang="zh-CN" sz="1200" b="0" kern="1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100×80</a:t>
                      </a:r>
                      <a:endParaRPr lang="zh-CN" altLang="zh-CN" sz="1200" b="0" kern="1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43363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j-lt"/>
                        </a:rPr>
                        <a:t>Length</a:t>
                      </a:r>
                      <a:r>
                        <a:rPr lang="en-US" altLang="zh-CN" sz="1200" baseline="0" dirty="0" smtClean="0">
                          <a:latin typeface="+mj-lt"/>
                        </a:rPr>
                        <a:t> of magnet </a:t>
                      </a:r>
                      <a:r>
                        <a:rPr lang="en-US" altLang="zh-CN" sz="1200" i="1" baseline="0" dirty="0" smtClean="0">
                          <a:latin typeface="+mj-lt"/>
                        </a:rPr>
                        <a:t>l</a:t>
                      </a:r>
                      <a:r>
                        <a:rPr lang="en-US" altLang="zh-CN" sz="1200" baseline="0" dirty="0" smtClean="0">
                          <a:latin typeface="+mj-lt"/>
                        </a:rPr>
                        <a:t>(m)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j-lt"/>
                        </a:rPr>
                        <a:t>1.4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j-lt"/>
                        </a:rPr>
                        <a:t>0.952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</a:tr>
              <a:tr h="243363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j-lt"/>
                        </a:rPr>
                        <a:t>Inductance</a:t>
                      </a:r>
                      <a:r>
                        <a:rPr lang="en-US" altLang="zh-CN" sz="1200" baseline="0" dirty="0" smtClean="0">
                          <a:latin typeface="+mj-lt"/>
                        </a:rPr>
                        <a:t> of magnet L(</a:t>
                      </a:r>
                      <a:r>
                        <a:rPr lang="el-GR" altLang="zh-CN" sz="1200" baseline="0" dirty="0" smtClean="0">
                          <a:latin typeface="+mj-lt"/>
                        </a:rPr>
                        <a:t>μ</a:t>
                      </a:r>
                      <a:r>
                        <a:rPr lang="en-US" altLang="zh-CN" sz="1200" baseline="0" dirty="0" smtClean="0">
                          <a:latin typeface="+mj-lt"/>
                        </a:rPr>
                        <a:t>H)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j-lt"/>
                        </a:rPr>
                        <a:t>1.8683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j-lt"/>
                        </a:rPr>
                        <a:t>1.496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</a:tr>
              <a:tr h="243363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j-lt"/>
                        </a:rPr>
                        <a:t>Magnet exercitation current I (kA)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j-lt"/>
                        </a:rPr>
                        <a:t>3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j-lt"/>
                        </a:rPr>
                        <a:t>2.67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</a:tr>
              <a:tr h="243363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j-lt"/>
                        </a:rPr>
                        <a:t>Impedance Z(</a:t>
                      </a:r>
                      <a:r>
                        <a:rPr lang="el-GR" altLang="zh-CN" sz="1200" dirty="0" smtClean="0">
                          <a:latin typeface="+mj-lt"/>
                        </a:rPr>
                        <a:t>Ω</a:t>
                      </a:r>
                      <a:r>
                        <a:rPr lang="en-US" altLang="zh-CN" sz="1200" dirty="0" smtClean="0">
                          <a:latin typeface="+mj-lt"/>
                        </a:rPr>
                        <a:t>)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j-lt"/>
                        </a:rPr>
                        <a:t>10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j-lt"/>
                        </a:rPr>
                        <a:t>10/12.5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</a:tr>
              <a:tr h="243363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j-lt"/>
                        </a:rPr>
                        <a:t>Voltage</a:t>
                      </a:r>
                      <a:r>
                        <a:rPr lang="en-US" altLang="zh-CN" sz="1200" baseline="0" dirty="0" smtClean="0">
                          <a:latin typeface="+mj-lt"/>
                        </a:rPr>
                        <a:t> of magnet U(kV)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j-lt"/>
                        </a:rPr>
                        <a:t>30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j-lt"/>
                        </a:rPr>
                        <a:t>26.7/33.4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</a:tr>
              <a:tr h="243363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j-lt"/>
                        </a:rPr>
                        <a:t>Time constant </a:t>
                      </a:r>
                      <a:r>
                        <a:rPr lang="el-GR" altLang="zh-CN" sz="1200" dirty="0" smtClean="0">
                          <a:latin typeface="+mj-lt"/>
                        </a:rPr>
                        <a:t>τ</a:t>
                      </a:r>
                      <a:r>
                        <a:rPr lang="en-US" altLang="zh-CN" sz="1200" baseline="0" dirty="0" smtClean="0">
                          <a:latin typeface="+mj-lt"/>
                        </a:rPr>
                        <a:t> (ns)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j-lt"/>
                        </a:rPr>
                        <a:t>187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j-lt"/>
                        </a:rPr>
                        <a:t>149.6/120</a:t>
                      </a:r>
                      <a:endParaRPr lang="zh-CN" altLang="en-US" sz="12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3" name="组合 32"/>
          <p:cNvGrpSpPr/>
          <p:nvPr/>
        </p:nvGrpSpPr>
        <p:grpSpPr>
          <a:xfrm>
            <a:off x="7425789" y="5719721"/>
            <a:ext cx="1759938" cy="661607"/>
            <a:chOff x="6988165" y="5614471"/>
            <a:chExt cx="2262351" cy="850476"/>
          </a:xfrm>
        </p:grpSpPr>
        <p:grpSp>
          <p:nvGrpSpPr>
            <p:cNvPr id="34" name="组合 33"/>
            <p:cNvGrpSpPr/>
            <p:nvPr/>
          </p:nvGrpSpPr>
          <p:grpSpPr>
            <a:xfrm>
              <a:off x="7156472" y="5614471"/>
              <a:ext cx="1368152" cy="327547"/>
              <a:chOff x="6948264" y="5259984"/>
              <a:chExt cx="1810543" cy="728811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V="1">
                <a:off x="7164288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7236296" y="5259984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 flipV="1">
                <a:off x="8460432" y="5259984"/>
                <a:ext cx="72008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6948264" y="5980064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8542783" y="5988795"/>
                <a:ext cx="216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直接连接符 34"/>
            <p:cNvCxnSpPr/>
            <p:nvPr/>
          </p:nvCxnSpPr>
          <p:spPr>
            <a:xfrm>
              <a:off x="7328387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403355" y="593503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>
              <a:off x="6988165" y="601093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 flipH="1">
              <a:off x="7413484" y="6005613"/>
              <a:ext cx="875892" cy="14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7048193" y="6101257"/>
              <a:ext cx="813173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8282508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8354516" y="5942812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>
            <a:xfrm flipH="1" flipV="1">
              <a:off x="8361384" y="6006492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7328387" y="5670791"/>
              <a:ext cx="115212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40~2000ns</a:t>
              </a:r>
              <a:endParaRPr lang="zh-CN" altLang="en-US" sz="1200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155509" y="6108873"/>
              <a:ext cx="916979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200ns</a:t>
              </a:r>
              <a:endParaRPr lang="zh-CN" altLang="en-US" sz="1200" dirty="0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297359" y="5624722"/>
              <a:ext cx="953157" cy="35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1kHz</a:t>
              </a:r>
              <a:endParaRPr lang="zh-CN" altLang="en-US" sz="1200" dirty="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609219" y="4989824"/>
            <a:ext cx="1080123" cy="743432"/>
            <a:chOff x="7594893" y="4385476"/>
            <a:chExt cx="424560" cy="1090018"/>
          </a:xfrm>
        </p:grpSpPr>
        <p:grpSp>
          <p:nvGrpSpPr>
            <p:cNvPr id="52" name="组合 51"/>
            <p:cNvGrpSpPr/>
            <p:nvPr/>
          </p:nvGrpSpPr>
          <p:grpSpPr>
            <a:xfrm>
              <a:off x="7658439" y="4385476"/>
              <a:ext cx="236214" cy="561981"/>
              <a:chOff x="7611301" y="4514844"/>
              <a:chExt cx="257878" cy="561981"/>
            </a:xfrm>
          </p:grpSpPr>
          <p:sp>
            <p:nvSpPr>
              <p:cNvPr id="58" name="任意多边形 57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 flipV="1">
                <a:off x="7800975" y="5075758"/>
                <a:ext cx="68204" cy="10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7611301" y="5064980"/>
                <a:ext cx="75374" cy="2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直接连接符 52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7830335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 flipV="1">
              <a:off x="7644408" y="5089077"/>
              <a:ext cx="83075" cy="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 flipH="1">
              <a:off x="7832179" y="5100483"/>
              <a:ext cx="887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7594893" y="5069359"/>
              <a:ext cx="424560" cy="40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1360ns,1kHz</a:t>
              </a:r>
              <a:endParaRPr lang="zh-CN" altLang="en-US" sz="1200" dirty="0"/>
            </a:p>
          </p:txBody>
        </p:sp>
      </p:grpSp>
      <p:graphicFrame>
        <p:nvGraphicFramePr>
          <p:cNvPr id="61" name="表格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053136"/>
              </p:ext>
            </p:extLst>
          </p:nvPr>
        </p:nvGraphicFramePr>
        <p:xfrm>
          <a:off x="382307" y="4642177"/>
          <a:ext cx="674287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453"/>
                <a:gridCol w="1872208"/>
                <a:gridCol w="2841214"/>
              </a:tblGrid>
              <a:tr h="20375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Kicker</a:t>
                      </a:r>
                      <a:r>
                        <a:rPr lang="en-US" altLang="zh-CN" sz="1400" baseline="0" dirty="0" smtClean="0"/>
                        <a:t> magnet type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Pulse discharge mode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Magnetic</a:t>
                      </a:r>
                      <a:r>
                        <a:rPr lang="en-US" altLang="zh-CN" sz="1400" baseline="0" dirty="0" smtClean="0"/>
                        <a:t> field rise time</a:t>
                      </a:r>
                    </a:p>
                    <a:p>
                      <a:pPr algn="ctr"/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baseline="0" dirty="0" err="1" smtClean="0"/>
                        <a:t>Tr</a:t>
                      </a:r>
                      <a:r>
                        <a:rPr lang="en-US" altLang="zh-CN" sz="1400" baseline="0" dirty="0" smtClean="0"/>
                        <a:t> (5%-95%)</a:t>
                      </a:r>
                      <a:endParaRPr lang="zh-CN" altLang="en-US" sz="1400" dirty="0"/>
                    </a:p>
                  </a:txBody>
                  <a:tcPr/>
                </a:tc>
              </a:tr>
              <a:tr h="20375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Lumped</a:t>
                      </a:r>
                      <a:r>
                        <a:rPr lang="en-US" altLang="zh-CN" sz="1400" baseline="0" dirty="0" smtClean="0"/>
                        <a:t> parameter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Shorted end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l-GR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=561ns/448.8ns/360ns</a:t>
                      </a:r>
                      <a:endParaRPr lang="zh-CN" altLang="en-US" sz="1400" dirty="0"/>
                    </a:p>
                  </a:txBody>
                  <a:tcPr/>
                </a:tc>
              </a:tr>
              <a:tr h="203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Lumped</a:t>
                      </a:r>
                      <a:r>
                        <a:rPr lang="en-US" altLang="zh-CN" sz="1400" baseline="0" dirty="0" smtClean="0"/>
                        <a:t> parameter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Matching</a:t>
                      </a:r>
                      <a:r>
                        <a:rPr lang="en-US" altLang="zh-CN" sz="1400" baseline="0" dirty="0" smtClean="0"/>
                        <a:t>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l-GR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/2=280.5ns/224.4ns/180ns</a:t>
                      </a:r>
                      <a:endParaRPr lang="zh-CN" altLang="en-US" sz="1400" dirty="0"/>
                    </a:p>
                  </a:txBody>
                  <a:tcPr/>
                </a:tc>
              </a:tr>
              <a:tr h="20375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Distributed</a:t>
                      </a:r>
                      <a:r>
                        <a:rPr lang="en-US" altLang="zh-CN" sz="1400" baseline="0" dirty="0" smtClean="0"/>
                        <a:t> parameter</a:t>
                      </a:r>
                    </a:p>
                    <a:p>
                      <a:pPr algn="l"/>
                      <a:r>
                        <a:rPr lang="en-US" altLang="zh-CN" sz="1400" baseline="0" dirty="0" smtClean="0"/>
                        <a:t>(</a:t>
                      </a:r>
                      <a:r>
                        <a:rPr lang="en-US" altLang="zh-CN" sz="1400" dirty="0" smtClean="0"/>
                        <a:t>Delay-line)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Matching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τ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=187ns/149.6ns/120ns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2" name="直接箭头连接符 61"/>
          <p:cNvCxnSpPr/>
          <p:nvPr/>
        </p:nvCxnSpPr>
        <p:spPr>
          <a:xfrm>
            <a:off x="6913841" y="5923392"/>
            <a:ext cx="325617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右大括号 62"/>
          <p:cNvSpPr/>
          <p:nvPr/>
        </p:nvSpPr>
        <p:spPr>
          <a:xfrm>
            <a:off x="6964106" y="5273922"/>
            <a:ext cx="372420" cy="41760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4087166" y="3781635"/>
            <a:ext cx="4960068" cy="258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324647" y="966901"/>
            <a:ext cx="1921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Ferrite core kicker 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39502"/>
      </p:ext>
    </p:extLst>
  </p:cSld>
  <p:clrMapOvr>
    <a:masterClrMapping/>
  </p:clrMapOvr>
</p:sld>
</file>

<file path=ppt/theme/theme1.xml><?xml version="1.0" encoding="utf-8"?>
<a:theme xmlns:a="http://schemas.openxmlformats.org/drawingml/2006/main" name="1st HEPS-TF IAC Meeting-final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st HEPS-TF IAC Meeting-final" id="{2BBD9EC8-0ADC-461D-96D6-0B51FC7B964C}" vid="{3E249EE4-7C67-44D0-9662-037B5FB9A45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1st HEPS-TF IAC Meeting-final</Template>
  <TotalTime>47086</TotalTime>
  <Words>2837</Words>
  <Application>Microsoft Office PowerPoint</Application>
  <PresentationFormat>全屏显示(4:3)</PresentationFormat>
  <Paragraphs>831</Paragraphs>
  <Slides>29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黑体</vt:lpstr>
      <vt:lpstr>楷体</vt:lpstr>
      <vt:lpstr>宋体</vt:lpstr>
      <vt:lpstr>微软雅黑</vt:lpstr>
      <vt:lpstr>Arial</vt:lpstr>
      <vt:lpstr>Arial</vt:lpstr>
      <vt:lpstr>Calibri</vt:lpstr>
      <vt:lpstr>Calibri Light</vt:lpstr>
      <vt:lpstr>Cambria Math</vt:lpstr>
      <vt:lpstr>Rockwell Extra Bold</vt:lpstr>
      <vt:lpstr>Times New Roman</vt:lpstr>
      <vt:lpstr>Wingdings</vt:lpstr>
      <vt:lpstr>Wingdings 2</vt:lpstr>
      <vt:lpstr>1st HEPS-TF IAC Meeting-final</vt:lpstr>
      <vt:lpstr>公式</vt:lpstr>
      <vt:lpstr>CEPC Injection/Extraction system including kicker technologies</vt:lpstr>
      <vt:lpstr>Outline</vt:lpstr>
      <vt:lpstr>PowerPoint 演示文稿</vt:lpstr>
      <vt:lpstr>CEPC injection and extraction systems</vt:lpstr>
      <vt:lpstr>Inj./ext. hardware type selection strategy</vt:lpstr>
      <vt:lpstr>Hardware R&amp;D activities towards TDR</vt:lpstr>
      <vt:lpstr>PowerPoint 演示文稿</vt:lpstr>
      <vt:lpstr>Ferrite core kicker design parameters </vt:lpstr>
      <vt:lpstr>Kicker magnet physics design consideration</vt:lpstr>
      <vt:lpstr>PowerPoint 演示文稿</vt:lpstr>
      <vt:lpstr>Novel half-sine wave pulser</vt:lpstr>
      <vt:lpstr>2. Delay-line dipole kicker system</vt:lpstr>
      <vt:lpstr>Dual-C type delay-line dipole kicker design</vt:lpstr>
      <vt:lpstr>Structure mechanical design</vt:lpstr>
      <vt:lpstr>Trapezoid wave pulser</vt:lpstr>
      <vt:lpstr>3. Delay-line Nonlinear Kicker (NLK)</vt:lpstr>
      <vt:lpstr>Structure mechanical design</vt:lpstr>
      <vt:lpstr>PowerPoint 演示文稿</vt:lpstr>
      <vt:lpstr>Ceramic vacuum chamber fabrication</vt:lpstr>
      <vt:lpstr>Magnetron sputtering coating prepare</vt:lpstr>
      <vt:lpstr>Film pattern study</vt:lpstr>
      <vt:lpstr>Eddy current shielding simulations</vt:lpstr>
      <vt:lpstr>HF E-M field transmission simulations</vt:lpstr>
      <vt:lpstr>Summary</vt:lpstr>
      <vt:lpstr>PowerPoint 演示文稿</vt:lpstr>
      <vt:lpstr>PowerPoint 演示文稿</vt:lpstr>
      <vt:lpstr>Layout of the accelerator complex </vt:lpstr>
      <vt:lpstr>Booster Ring</vt:lpstr>
      <vt:lpstr>Collider ring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chenjh</dc:creator>
  <cp:lastModifiedBy>reviewer</cp:lastModifiedBy>
  <cp:revision>2093</cp:revision>
  <dcterms:created xsi:type="dcterms:W3CDTF">2016-11-24T01:01:14Z</dcterms:created>
  <dcterms:modified xsi:type="dcterms:W3CDTF">2021-11-09T04:52:54Z</dcterms:modified>
</cp:coreProperties>
</file>