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2" r:id="rId2"/>
    <p:sldId id="442" r:id="rId3"/>
    <p:sldId id="477" r:id="rId4"/>
    <p:sldId id="474" r:id="rId5"/>
    <p:sldId id="465" r:id="rId6"/>
    <p:sldId id="466" r:id="rId7"/>
    <p:sldId id="463" r:id="rId8"/>
    <p:sldId id="464" r:id="rId9"/>
    <p:sldId id="475" r:id="rId10"/>
    <p:sldId id="467" r:id="rId11"/>
    <p:sldId id="476" r:id="rId12"/>
    <p:sldId id="468" r:id="rId13"/>
    <p:sldId id="469" r:id="rId14"/>
    <p:sldId id="470" r:id="rId15"/>
    <p:sldId id="471" r:id="rId16"/>
    <p:sldId id="472" r:id="rId17"/>
    <p:sldId id="473" r:id="rId18"/>
    <p:sldId id="28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6FF"/>
    <a:srgbClr val="0000FF"/>
    <a:srgbClr val="3B79CE"/>
    <a:srgbClr val="FF9900"/>
    <a:srgbClr val="759E00"/>
    <a:srgbClr val="3366FF"/>
    <a:srgbClr val="638600"/>
    <a:srgbClr val="7199C9"/>
    <a:srgbClr val="009644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63" autoAdjust="0"/>
  </p:normalViewPr>
  <p:slideViewPr>
    <p:cSldViewPr>
      <p:cViewPr varScale="1">
        <p:scale>
          <a:sx n="102" d="100"/>
          <a:sy n="102" d="100"/>
        </p:scale>
        <p:origin x="89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87CF-DF26-4A86-A01F-7CD7536027AC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69B33-E269-410F-A93E-DBDAB0AF58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6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D183-6031-4C32-B44B-14746A336CF0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7440149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458B-513D-43CB-BACD-1BE66E46F38F}" type="datetime1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840303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baseline="0">
                <a:latin typeface="+mn-lt"/>
                <a:ea typeface="微软雅黑" pitchFamily="34" charset="-122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 baseline="0">
                <a:latin typeface="+mn-lt"/>
                <a:ea typeface="微软雅黑" pitchFamily="34" charset="-122"/>
              </a:defRPr>
            </a:lvl2pPr>
            <a:lvl3pPr>
              <a:defRPr sz="1800" baseline="0">
                <a:latin typeface="+mn-lt"/>
              </a:defRPr>
            </a:lvl3pPr>
            <a:lvl4pPr>
              <a:defRPr sz="1800" baseline="0">
                <a:latin typeface="+mn-lt"/>
              </a:defRPr>
            </a:lvl4pPr>
            <a:lvl5pPr>
              <a:defRPr sz="1800" baseline="0"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5735B-F78A-4112-A27D-B436103B275F}" type="datetime1">
              <a:rPr lang="zh-CN" altLang="en-US" smtClean="0"/>
              <a:t>2021/11/8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ea typeface="微软雅黑" pitchFamily="34" charset="-122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3123-A9C5-4CC8-B47A-9F68924BFA92}" type="datetime1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CD667-4ADA-4F34-BDE3-739AF70BA975}" type="datetime1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7774-085C-4E02-85DA-B99EC4D1F4C8}" type="datetime1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91F27-5FA8-44C6-98F1-EC9F879B0AEC}" type="datetime1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1" r:id="rId3"/>
    <p:sldLayoutId id="2147483652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AppData\Local\Temp\wps\INetCache\de73d19e639e6a440a2577ae41bcc27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3512" y="3933056"/>
            <a:ext cx="8424936" cy="1752600"/>
          </a:xfrm>
        </p:spPr>
        <p:txBody>
          <a:bodyPr/>
          <a:lstStyle/>
          <a:p>
            <a:r>
              <a:rPr lang="en-US" altLang="zh-CN" dirty="0"/>
              <a:t>Mei Yang, Fusan Chen, </a:t>
            </a:r>
            <a:r>
              <a:rPr lang="en-US" altLang="zh-CN" dirty="0" err="1"/>
              <a:t>Xianjing</a:t>
            </a:r>
            <a:r>
              <a:rPr lang="en-US" altLang="zh-CN" dirty="0"/>
              <a:t> Sun</a:t>
            </a:r>
          </a:p>
          <a:p>
            <a:r>
              <a:rPr lang="en-US" altLang="zh-CN" sz="2800" dirty="0"/>
              <a:t>Nov. 9,2021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127447" y="1772816"/>
            <a:ext cx="9577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altLang="zh-CN" sz="5400" b="1" dirty="0"/>
              <a:t>CEPC collider ring magnets R&amp;D</a:t>
            </a:r>
            <a:endParaRPr lang="zh-CN" altLang="en-US" sz="9600" b="1" dirty="0">
              <a:latin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1424" y="6093296"/>
            <a:ext cx="108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The 2021 International Workshop on the High Energy Circular Electron Positron Collider</a:t>
            </a:r>
          </a:p>
          <a:p>
            <a:pPr algn="ctr"/>
            <a:r>
              <a:rPr lang="en-US" altLang="zh-CN" sz="1600" dirty="0"/>
              <a:t> Nov. 8-12, 2021, IHEP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D4F179F-1306-4FE2-B5A8-9A8EC8E97E5F}"/>
              </a:ext>
            </a:extLst>
          </p:cNvPr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10634490" y="340335"/>
            <a:ext cx="120142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F8F7181-57B8-4BE7-B6A4-CE839ECF6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60610"/>
            <a:ext cx="3552825" cy="6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2"/>
    </mc:Choice>
    <mc:Fallback xmlns="">
      <p:transition spd="slow" advTm="95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66712" y="142852"/>
            <a:ext cx="11333944" cy="72547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Progress on the collider dual aperture quadrupole magnet</a:t>
            </a:r>
            <a:endParaRPr lang="zh-CN" altLang="en-US" sz="3200" dirty="0"/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609600" y="1052736"/>
            <a:ext cx="7646640" cy="5612734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Basic parameters of dual aperture quadrupole (DAQ) </a:t>
            </a:r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First  focus/defocus (F/D) prototype features:</a:t>
            </a:r>
          </a:p>
          <a:p>
            <a:pPr lvl="1"/>
            <a:r>
              <a:rPr lang="en-US" altLang="zh-CN" dirty="0"/>
              <a:t>DT4 compensation sheet at yoke center.</a:t>
            </a:r>
          </a:p>
          <a:p>
            <a:pPr lvl="1"/>
            <a:r>
              <a:rPr lang="en-US" altLang="zh-CN" dirty="0"/>
              <a:t>Trim coils are the same with main coils.</a:t>
            </a:r>
          </a:p>
          <a:p>
            <a:pPr lvl="1"/>
            <a:r>
              <a:rPr lang="en-US" altLang="zh-CN" sz="2100" dirty="0"/>
              <a:t>Hollow water cooled aluminum conductor.</a:t>
            </a:r>
          </a:p>
          <a:p>
            <a:pPr lvl="1"/>
            <a:r>
              <a:rPr lang="en-US" altLang="zh-CN" sz="2100" dirty="0"/>
              <a:t>The field in DT4 sheet saturation resulted harmonic changes in the b1 and b3.</a:t>
            </a:r>
            <a:endParaRPr lang="en-US" altLang="zh-CN" dirty="0">
              <a:solidFill>
                <a:srgbClr val="0000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r="-1713" b="16684"/>
          <a:stretch/>
        </p:blipFill>
        <p:spPr>
          <a:xfrm>
            <a:off x="8460726" y="1052736"/>
            <a:ext cx="2232012" cy="18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1036B40-356F-4A5E-96AE-B892A5B7F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992" y="2995180"/>
            <a:ext cx="3549051" cy="1428416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2EF290D-ABAD-49DE-9DD1-DCFF77EC2611}"/>
              </a:ext>
            </a:extLst>
          </p:cNvPr>
          <p:cNvCxnSpPr/>
          <p:nvPr/>
        </p:nvCxnSpPr>
        <p:spPr>
          <a:xfrm flipH="1" flipV="1">
            <a:off x="9840416" y="4285478"/>
            <a:ext cx="1224136" cy="216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6605462D-F064-4FE5-AC52-0E96864D9DFC}"/>
              </a:ext>
            </a:extLst>
          </p:cNvPr>
          <p:cNvSpPr txBox="1"/>
          <p:nvPr/>
        </p:nvSpPr>
        <p:spPr>
          <a:xfrm>
            <a:off x="10692738" y="4501502"/>
            <a:ext cx="113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DT4 sheet</a:t>
            </a:r>
            <a:endParaRPr lang="zh-CN" altLang="en-US" b="1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E0C2063-AAB9-4CE4-B7FE-4682731AE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117" y="4870834"/>
            <a:ext cx="2844800" cy="1667771"/>
          </a:xfrm>
          <a:prstGeom prst="rect">
            <a:avLst/>
          </a:prstGeom>
        </p:spPr>
      </p:pic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3B4F6FB4-3E34-44AB-86CE-EBB9A8F44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841295"/>
              </p:ext>
            </p:extLst>
          </p:nvPr>
        </p:nvGraphicFramePr>
        <p:xfrm>
          <a:off x="1169787" y="1594436"/>
          <a:ext cx="5805903" cy="25166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5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effectLst/>
                        </a:rPr>
                        <a:t>    Item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</a:rPr>
                        <a:t>Field gradient</a:t>
                      </a:r>
                      <a:r>
                        <a:rPr lang="en-GB" sz="1400" dirty="0">
                          <a:effectLst/>
                        </a:rPr>
                        <a:t>(T/m)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effectLst/>
                        </a:rPr>
                        <a:t>3.2@45.5GeV</a:t>
                      </a:r>
                      <a:r>
                        <a:rPr lang="zh-CN" altLang="en-US" sz="1400" kern="1200" dirty="0">
                          <a:effectLst/>
                        </a:rPr>
                        <a:t>，</a:t>
                      </a:r>
                      <a:r>
                        <a:rPr lang="en-US" altLang="zh-CN" sz="1400" kern="1200" dirty="0">
                          <a:effectLst/>
                        </a:rPr>
                        <a:t>8.4@120GeV</a:t>
                      </a:r>
                      <a:r>
                        <a:rPr lang="zh-CN" altLang="en-US" sz="1400" kern="1200" dirty="0">
                          <a:effectLst/>
                        </a:rPr>
                        <a:t>，</a:t>
                      </a:r>
                      <a:r>
                        <a:rPr lang="en-US" altLang="zh-CN" sz="1400" kern="1200" dirty="0">
                          <a:effectLst/>
                        </a:rPr>
                        <a:t>12.8@182.5GeV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Aperture (mm)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altLang="zh-CN" sz="1400" kern="1200" dirty="0">
                          <a:effectLst/>
                        </a:rPr>
                        <a:t>76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Magnetic Length (m)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altLang="zh-CN" sz="1400" kern="1200" dirty="0">
                          <a:effectLst/>
                        </a:rPr>
                        <a:t>2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Good field region (mm)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effectLst/>
                        </a:rPr>
                        <a:t>±12.2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Field </a:t>
                      </a:r>
                      <a:r>
                        <a:rPr lang="en-US" altLang="zh-CN" sz="1400" dirty="0">
                          <a:effectLst/>
                        </a:rPr>
                        <a:t>harmonics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&lt;0.05%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</a:rPr>
                        <a:t>Field adjustability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effectLst/>
                        </a:rPr>
                        <a:t>±1.5%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2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effectLst/>
                        </a:rPr>
                        <a:t>Field difference between two apertures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effectLst/>
                        </a:rPr>
                        <a:t>&lt;0.5%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0651F87A-B1B9-4E8F-8E60-EA9F9DE32531}"/>
              </a:ext>
            </a:extLst>
          </p:cNvPr>
          <p:cNvSpPr txBox="1"/>
          <p:nvPr/>
        </p:nvSpPr>
        <p:spPr>
          <a:xfrm>
            <a:off x="9019615" y="6488668"/>
            <a:ext cx="181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</a:t>
            </a:r>
            <a:r>
              <a:rPr lang="zh-CN" altLang="en-US" dirty="0"/>
              <a:t> </a:t>
            </a:r>
            <a:r>
              <a:rPr lang="en-US" altLang="zh-CN" dirty="0"/>
              <a:t> shift as current</a:t>
            </a:r>
          </a:p>
        </p:txBody>
      </p:sp>
    </p:spTree>
    <p:extLst>
      <p:ext uri="{BB962C8B-B14F-4D97-AF65-F5344CB8AC3E}">
        <p14:creationId xmlns:p14="http://schemas.microsoft.com/office/powerpoint/2010/main" val="13153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39"/>
    </mc:Choice>
    <mc:Fallback xmlns="">
      <p:transition spd="slow" advTm="8983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62FBB75-414E-47AB-AABD-1394174B7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New design of  F/D prototype </a:t>
            </a:r>
          </a:p>
          <a:p>
            <a:pPr lvl="1"/>
            <a:r>
              <a:rPr lang="en-US" altLang="zh-CN" dirty="0"/>
              <a:t>Shim at yoke center</a:t>
            </a:r>
          </a:p>
          <a:p>
            <a:pPr lvl="1"/>
            <a:r>
              <a:rPr lang="en-US" altLang="zh-CN" dirty="0"/>
              <a:t>The iron not saturated and the b1&amp;b3 component changes along with energies can be neglected.</a:t>
            </a:r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0520843-718A-43AC-9C72-A635D191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627CB36-B41F-4CB1-B345-7F153609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Optimization of F/D prototype</a:t>
            </a:r>
            <a:endParaRPr lang="zh-CN" altLang="en-US" sz="32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7B3529-3D27-4D9F-A9A1-C5DAB82DC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60" y="3027664"/>
            <a:ext cx="3619500" cy="2562225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820727BE-E341-4FA2-95BB-047982D32FC6}"/>
              </a:ext>
            </a:extLst>
          </p:cNvPr>
          <p:cNvGrpSpPr/>
          <p:nvPr/>
        </p:nvGrpSpPr>
        <p:grpSpPr>
          <a:xfrm>
            <a:off x="7536160" y="3012893"/>
            <a:ext cx="4285283" cy="2792371"/>
            <a:chOff x="1148005" y="2935726"/>
            <a:chExt cx="4501619" cy="280831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E061BFA-1062-4EA7-84EB-DBB193218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005" y="2935726"/>
              <a:ext cx="3398511" cy="2808312"/>
            </a:xfrm>
            <a:prstGeom prst="rect">
              <a:avLst/>
            </a:prstGeom>
          </p:spPr>
        </p:pic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3FD3B74F-B52A-434B-8AB2-6C5BDF5AAD39}"/>
                </a:ext>
              </a:extLst>
            </p:cNvPr>
            <p:cNvCxnSpPr/>
            <p:nvPr/>
          </p:nvCxnSpPr>
          <p:spPr>
            <a:xfrm flipH="1" flipV="1">
              <a:off x="3156497" y="4239008"/>
              <a:ext cx="1224136" cy="2160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ECE1FC6-671E-4AC0-9098-21383D8F8FCF}"/>
                </a:ext>
              </a:extLst>
            </p:cNvPr>
            <p:cNvSpPr txBox="1"/>
            <p:nvPr/>
          </p:nvSpPr>
          <p:spPr>
            <a:xfrm>
              <a:off x="4283353" y="4450627"/>
              <a:ext cx="1366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Center shim</a:t>
              </a:r>
              <a:endParaRPr lang="zh-CN" altLang="en-US" b="1" dirty="0"/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13A74426-7E7E-49E6-8BEC-44CD78654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62" y="3543276"/>
            <a:ext cx="3326754" cy="134315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4BB880D-23D5-495A-BFCA-1EF8E18B4AC5}"/>
              </a:ext>
            </a:extLst>
          </p:cNvPr>
          <p:cNvSpPr txBox="1"/>
          <p:nvPr/>
        </p:nvSpPr>
        <p:spPr>
          <a:xfrm>
            <a:off x="1420653" y="5020403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Original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562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Layout of trim coils</a:t>
            </a:r>
            <a:endParaRPr lang="zh-CN" altLang="en-US" dirty="0"/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84030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zh-CN" dirty="0"/>
              <a:t>Trim coil:</a:t>
            </a:r>
            <a:r>
              <a:rPr lang="zh-CN" altLang="en-US" dirty="0"/>
              <a:t> </a:t>
            </a:r>
            <a:r>
              <a:rPr lang="en-US" altLang="zh-CN" dirty="0"/>
              <a:t>adjust the field at two apertures</a:t>
            </a:r>
          </a:p>
          <a:p>
            <a:pPr lvl="1"/>
            <a:r>
              <a:rPr lang="en-US" altLang="zh-CN" dirty="0"/>
              <a:t>Counteract energy sawtooth effect </a:t>
            </a:r>
          </a:p>
          <a:p>
            <a:pPr lvl="1"/>
            <a:r>
              <a:rPr lang="en-US" altLang="zh-CN" dirty="0"/>
              <a:t>Eliminate the dispersion of magnetic field.</a:t>
            </a:r>
          </a:p>
          <a:p>
            <a:pPr>
              <a:spcAft>
                <a:spcPts val="0"/>
              </a:spcAft>
            </a:pPr>
            <a:r>
              <a:rPr lang="en-US" altLang="zh-CN" dirty="0"/>
              <a:t>Optimization target:</a:t>
            </a:r>
          </a:p>
          <a:p>
            <a:pPr lvl="1"/>
            <a:r>
              <a:rPr lang="en-US" altLang="zh-CN" dirty="0">
                <a:solidFill>
                  <a:srgbClr val="0000FF"/>
                </a:solidFill>
              </a:rPr>
              <a:t>Product local field strength in one aperture and do not generate additional higher order harmonics.</a:t>
            </a:r>
          </a:p>
          <a:p>
            <a:pPr lvl="1"/>
            <a:r>
              <a:rPr lang="en-US" altLang="zh-CN" dirty="0">
                <a:solidFill>
                  <a:srgbClr val="0000FF"/>
                </a:solidFill>
              </a:rPr>
              <a:t>Never affect the other aperture.</a:t>
            </a:r>
          </a:p>
          <a:p>
            <a:pPr lvl="1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r="-1713" b="16684"/>
          <a:stretch/>
        </p:blipFill>
        <p:spPr>
          <a:xfrm>
            <a:off x="1631505" y="4293096"/>
            <a:ext cx="2410841" cy="1944216"/>
          </a:xfrm>
          <a:prstGeom prst="rect">
            <a:avLst/>
          </a:prstGeom>
        </p:spPr>
      </p:pic>
      <p:cxnSp>
        <p:nvCxnSpPr>
          <p:cNvPr id="7" name="直接箭头连接符 6"/>
          <p:cNvCxnSpPr>
            <a:cxnSpLocks/>
          </p:cNvCxnSpPr>
          <p:nvPr/>
        </p:nvCxnSpPr>
        <p:spPr>
          <a:xfrm flipH="1" flipV="1">
            <a:off x="3439542" y="6216106"/>
            <a:ext cx="635552" cy="382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075443" y="6332585"/>
            <a:ext cx="97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Trim coil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724" y="4728955"/>
            <a:ext cx="2650553" cy="1088204"/>
          </a:xfrm>
          <a:prstGeom prst="rect">
            <a:avLst/>
          </a:prstGeom>
        </p:spPr>
      </p:pic>
      <p:cxnSp>
        <p:nvCxnSpPr>
          <p:cNvPr id="10" name="直接箭头连接符 9"/>
          <p:cNvCxnSpPr>
            <a:cxnSpLocks/>
          </p:cNvCxnSpPr>
          <p:nvPr/>
        </p:nvCxnSpPr>
        <p:spPr>
          <a:xfrm flipV="1">
            <a:off x="4439816" y="5192776"/>
            <a:ext cx="1400072" cy="12207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67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38"/>
    </mc:Choice>
    <mc:Fallback xmlns="">
      <p:transition spd="slow" advTm="4023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Layouts of trim coils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EC4E72-72D7-4803-BFD6-0E7BEA0F5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7" t="34349" r="14238" b="910"/>
          <a:stretch/>
        </p:blipFill>
        <p:spPr>
          <a:xfrm>
            <a:off x="6816080" y="4338878"/>
            <a:ext cx="4114800" cy="1801906"/>
          </a:xfrm>
          <a:prstGeom prst="rect">
            <a:avLst/>
          </a:prstGeom>
        </p:spPr>
      </p:pic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407368" y="1052736"/>
            <a:ext cx="7704856" cy="4840303"/>
          </a:xfrm>
        </p:spPr>
        <p:txBody>
          <a:bodyPr>
            <a:normAutofit/>
          </a:bodyPr>
          <a:lstStyle/>
          <a:p>
            <a:r>
              <a:rPr lang="en-US" altLang="zh-CN" dirty="0"/>
              <a:t>Layout 1: same with the main coil.</a:t>
            </a:r>
          </a:p>
          <a:p>
            <a:pPr lvl="1"/>
            <a:r>
              <a:rPr lang="en-US" altLang="zh-CN" dirty="0"/>
              <a:t>Without trim coil, from Z to TT, b1 varies about 5 units.</a:t>
            </a:r>
          </a:p>
          <a:p>
            <a:pPr lvl="1"/>
            <a:r>
              <a:rPr lang="en-US" altLang="zh-CN" dirty="0"/>
              <a:t>With 1.5% trim coil: b1 varies 260 units, b3 varies 20 units.</a:t>
            </a:r>
          </a:p>
          <a:p>
            <a:r>
              <a:rPr lang="en-US" altLang="zh-CN" dirty="0"/>
              <a:t>Layout 2: </a:t>
            </a:r>
            <a:r>
              <a:rPr lang="en-US" altLang="zh-CN" dirty="0">
                <a:solidFill>
                  <a:srgbClr val="FF0000"/>
                </a:solidFill>
              </a:rPr>
              <a:t>chosen.</a:t>
            </a:r>
          </a:p>
          <a:p>
            <a:pPr lvl="1"/>
            <a:r>
              <a:rPr lang="en-US" altLang="zh-CN" dirty="0"/>
              <a:t>1.5% trim coil : harmonic variations are accepted at different energies.</a:t>
            </a:r>
          </a:p>
          <a:p>
            <a:pPr lvl="1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0B8EF-463D-43AF-8FFC-B23BAF8D2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714" y="3717032"/>
            <a:ext cx="3816424" cy="2671497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92EDAC24-8478-45DB-A0E3-818DBB4115BE}"/>
              </a:ext>
            </a:extLst>
          </p:cNvPr>
          <p:cNvCxnSpPr>
            <a:cxnSpLocks/>
          </p:cNvCxnSpPr>
          <p:nvPr/>
        </p:nvCxnSpPr>
        <p:spPr>
          <a:xfrm flipH="1" flipV="1">
            <a:off x="9073847" y="3569564"/>
            <a:ext cx="360040" cy="322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12F5917F-2CC2-44C6-8765-DD4F1678CFBB}"/>
              </a:ext>
            </a:extLst>
          </p:cNvPr>
          <p:cNvSpPr txBox="1"/>
          <p:nvPr/>
        </p:nvSpPr>
        <p:spPr>
          <a:xfrm>
            <a:off x="9073847" y="3780383"/>
            <a:ext cx="190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Layout 1: trim coil</a:t>
            </a:r>
            <a:endParaRPr lang="zh-CN" altLang="en-US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9BFFA3F-3944-4751-8852-A3D3AAEA6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1083889"/>
            <a:ext cx="3046909" cy="2520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A0CE4E3-FBF7-46FE-87C5-A953A2AE35AE}"/>
              </a:ext>
            </a:extLst>
          </p:cNvPr>
          <p:cNvSpPr txBox="1"/>
          <p:nvPr/>
        </p:nvSpPr>
        <p:spPr>
          <a:xfrm>
            <a:off x="7922643" y="6280161"/>
            <a:ext cx="190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Layout 2: trim coil</a:t>
            </a:r>
            <a:endParaRPr lang="zh-CN" altLang="en-US" b="1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AFDA77F-205D-4694-B542-72ADC50796B4}"/>
              </a:ext>
            </a:extLst>
          </p:cNvPr>
          <p:cNvCxnSpPr>
            <a:cxnSpLocks/>
          </p:cNvCxnSpPr>
          <p:nvPr/>
        </p:nvCxnSpPr>
        <p:spPr>
          <a:xfrm flipH="1" flipV="1">
            <a:off x="8381516" y="6087249"/>
            <a:ext cx="360040" cy="322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63"/>
    </mc:Choice>
    <mc:Fallback xmlns="">
      <p:transition spd="slow" advTm="5846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339" y="1334505"/>
            <a:ext cx="4741661" cy="3672408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3D simulation </a:t>
            </a:r>
            <a:endParaRPr lang="zh-CN" altLang="en-US" sz="3200" dirty="0"/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840303"/>
          </a:xfrm>
        </p:spPr>
        <p:txBody>
          <a:bodyPr/>
          <a:lstStyle/>
          <a:p>
            <a:r>
              <a:rPr lang="en-US" altLang="zh-CN" dirty="0"/>
              <a:t>3D simulation with trim coils</a:t>
            </a:r>
          </a:p>
          <a:p>
            <a:pPr lvl="1"/>
            <a:r>
              <a:rPr lang="en-US" altLang="zh-CN" dirty="0"/>
              <a:t>The harmonics change a little.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868118"/>
              </p:ext>
            </p:extLst>
          </p:nvPr>
        </p:nvGraphicFramePr>
        <p:xfrm>
          <a:off x="609600" y="2167726"/>
          <a:ext cx="6743264" cy="2005965"/>
        </p:xfrm>
        <a:graphic>
          <a:graphicData uri="http://schemas.openxmlformats.org/drawingml/2006/table">
            <a:tbl>
              <a:tblPr/>
              <a:tblGrid>
                <a:gridCol w="889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6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7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6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4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Trimcoil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45GeV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120GeV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182.5GeV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AP_L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AP_R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AP_L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AP_R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AP_L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AP_R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G(T/m)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-3.18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3.28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-8.39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8.64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-12.68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13.05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b3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9.63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-9.53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9.64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-9.72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10.52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-11.58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-2.1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b4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0.56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b5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-0.12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0.11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-0.12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-0.14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b6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-0.34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-0.31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-0.35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-0.31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-0.36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-0.33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x0(mm)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0.2937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-0.2834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0.2936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-0.2807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0.2841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-0.2560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Beam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sep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-0.5770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-0.5743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-0.5401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0.04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1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56"/>
    </mc:Choice>
    <mc:Fallback xmlns="">
      <p:transition spd="slow" advTm="3625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sz="3200" b="1" dirty="0"/>
              <a:t>Modification of short DAQ prototype</a:t>
            </a:r>
            <a:endParaRPr lang="en-US" altLang="zh-CN" sz="3600" b="1" dirty="0"/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840303"/>
          </a:xfrm>
        </p:spPr>
        <p:txBody>
          <a:bodyPr/>
          <a:lstStyle/>
          <a:p>
            <a:r>
              <a:rPr lang="en-US" altLang="zh-CN" dirty="0"/>
              <a:t>Modification of the dual aperture quadrupole magnet</a:t>
            </a:r>
            <a:r>
              <a:rPr lang="zh-CN" altLang="en-US" dirty="0"/>
              <a:t>（</a:t>
            </a:r>
            <a:r>
              <a:rPr lang="en-US" altLang="zh-CN" dirty="0"/>
              <a:t>short model: 1m)</a:t>
            </a:r>
          </a:p>
          <a:p>
            <a:pPr lvl="1"/>
            <a:r>
              <a:rPr lang="en-US" altLang="zh-CN" dirty="0"/>
              <a:t>The new simulation of the 1m magnet is been checked. Mechanical design is done and the DT4 block will be modified.</a:t>
            </a:r>
          </a:p>
          <a:p>
            <a:pPr lvl="1"/>
            <a:r>
              <a:rPr lang="en-US" altLang="zh-CN" dirty="0"/>
              <a:t>Machining is in progress.</a:t>
            </a:r>
          </a:p>
          <a:p>
            <a:pPr lvl="1"/>
            <a:r>
              <a:rPr lang="en-US" altLang="zh-CN" dirty="0"/>
              <a:t>Field measurement methods: RCS and SSW.</a:t>
            </a:r>
          </a:p>
          <a:p>
            <a:pPr lvl="2"/>
            <a:r>
              <a:rPr lang="en-US" altLang="zh-CN" dirty="0"/>
              <a:t>A new rotating coil is planned for the DAQ. </a:t>
            </a:r>
          </a:p>
          <a:p>
            <a:pPr lvl="2"/>
            <a:r>
              <a:rPr lang="en-US" altLang="zh-CN" dirty="0"/>
              <a:t>Also a stretched wire measurement system is under development.</a:t>
            </a:r>
            <a:endParaRPr lang="zh-CN" altLang="en-US" dirty="0"/>
          </a:p>
          <a:p>
            <a:pPr lvl="1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8C3AFF-EFB4-475A-93BA-E6DC09219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175" y="3569204"/>
            <a:ext cx="3631059" cy="2880000"/>
          </a:xfrm>
          <a:prstGeom prst="rect">
            <a:avLst/>
          </a:prstGeom>
        </p:spPr>
      </p:pic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853A4C6B-26AD-4C2D-AB04-25F6858821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t="19109" r="15518" b="24322"/>
          <a:stretch/>
        </p:blipFill>
        <p:spPr>
          <a:xfrm>
            <a:off x="1280950" y="3717032"/>
            <a:ext cx="3489964" cy="2584344"/>
          </a:xfrm>
          <a:prstGeom prst="rect">
            <a:avLst/>
          </a:prstGeom>
        </p:spPr>
      </p:pic>
      <p:sp>
        <p:nvSpPr>
          <p:cNvPr id="8" name="箭头: 右 6">
            <a:extLst>
              <a:ext uri="{FF2B5EF4-FFF2-40B4-BE49-F238E27FC236}">
                <a16:creationId xmlns:a16="http://schemas.microsoft.com/office/drawing/2014/main" id="{FB073196-DA9D-4341-B8EB-2C13267C1DD6}"/>
              </a:ext>
            </a:extLst>
          </p:cNvPr>
          <p:cNvSpPr/>
          <p:nvPr/>
        </p:nvSpPr>
        <p:spPr>
          <a:xfrm>
            <a:off x="4943872" y="5009204"/>
            <a:ext cx="136815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5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49"/>
    </mc:Choice>
    <mc:Fallback xmlns="">
      <p:transition spd="slow" advTm="2194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 of</a:t>
            </a:r>
            <a:r>
              <a:rPr lang="zh-CN" altLang="en-US" dirty="0"/>
              <a:t> </a:t>
            </a:r>
            <a:r>
              <a:rPr lang="en-US" altLang="zh-CN" dirty="0"/>
              <a:t>sextupole magnet</a:t>
            </a:r>
            <a:endParaRPr lang="zh-CN" altLang="en-US" dirty="0"/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63D3B260-19CF-433A-AC68-4E1B25296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840303"/>
          </a:xfrm>
        </p:spPr>
        <p:txBody>
          <a:bodyPr/>
          <a:lstStyle/>
          <a:p>
            <a:r>
              <a:rPr lang="en-US" altLang="zh-CN" dirty="0"/>
              <a:t>Basic design</a:t>
            </a:r>
          </a:p>
          <a:p>
            <a:pPr lvl="1"/>
            <a:r>
              <a:rPr lang="en-US" altLang="zh-CN" dirty="0"/>
              <a:t>Wedge-shaped magnetic poles are used to reduce magnetic pole saturation and improve excitation efficiency</a:t>
            </a:r>
          </a:p>
          <a:p>
            <a:pPr lvl="1"/>
            <a:r>
              <a:rPr lang="en-US" altLang="zh-CN" dirty="0"/>
              <a:t>Further optimization to the position of the lead block and the arrangement of coil wires to reserve space for magnet assembly.</a:t>
            </a:r>
          </a:p>
          <a:p>
            <a:pPr lvl="1"/>
            <a:r>
              <a:rPr lang="en-US" altLang="zh-CN" dirty="0"/>
              <a:t>Mechanical design is in progress.</a:t>
            </a:r>
          </a:p>
          <a:p>
            <a:pPr lvl="1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1D5CF31-5371-4C9C-B38B-5108DA123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472887"/>
            <a:ext cx="5962650" cy="3000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3742A6-1D5E-4A76-B9F6-DAB31B2D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3643809"/>
            <a:ext cx="3118329" cy="253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5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00"/>
    </mc:Choice>
    <mc:Fallback xmlns="">
      <p:transition spd="slow" advTm="428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840303"/>
          </a:xfrm>
        </p:spPr>
        <p:txBody>
          <a:bodyPr>
            <a:normAutofit/>
          </a:bodyPr>
          <a:lstStyle/>
          <a:p>
            <a:r>
              <a:rPr lang="en-US" altLang="zh-CN" dirty="0"/>
              <a:t>For DAD:</a:t>
            </a:r>
          </a:p>
          <a:p>
            <a:pPr lvl="1"/>
            <a:r>
              <a:rPr lang="en-US" altLang="zh-CN" dirty="0"/>
              <a:t>The long dual aperture dipole magnet is under production. </a:t>
            </a:r>
          </a:p>
          <a:p>
            <a:pPr lvl="1"/>
            <a:r>
              <a:rPr lang="en-US" altLang="zh-CN" dirty="0"/>
              <a:t>The radiation protection and contact surface treatment experiment of the water-cooled aluminum rod is in progress.</a:t>
            </a:r>
          </a:p>
          <a:p>
            <a:pPr lvl="1"/>
            <a:r>
              <a:rPr lang="en-US" altLang="zh-CN" dirty="0"/>
              <a:t>The RCS will be used to study field quality and remnant effect.</a:t>
            </a:r>
          </a:p>
          <a:p>
            <a:r>
              <a:rPr lang="en-US" altLang="zh-CN" dirty="0"/>
              <a:t>For DAQ:</a:t>
            </a:r>
          </a:p>
          <a:p>
            <a:pPr lvl="1"/>
            <a:r>
              <a:rPr lang="en-US" altLang="zh-CN" dirty="0"/>
              <a:t>The new compensated scheme simulation for the F/D dual aperture quadrupole has been finished.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modification of the prototype is undergone and will be measured.</a:t>
            </a:r>
          </a:p>
          <a:p>
            <a:pPr lvl="1"/>
            <a:r>
              <a:rPr lang="en-US" altLang="zh-CN" dirty="0"/>
              <a:t>New optimization will be done according to the measurement results.</a:t>
            </a:r>
          </a:p>
          <a:p>
            <a:r>
              <a:rPr lang="en-US" altLang="zh-CN" dirty="0"/>
              <a:t>The single sextupole magnet is in mechanical design.</a:t>
            </a:r>
          </a:p>
          <a:p>
            <a:pPr lvl="1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and next plan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33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89"/>
    </mc:Choice>
    <mc:Fallback xmlns="">
      <p:transition spd="slow" advTm="6948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E8F6134-603B-4E65-BE45-1D8963D4AC2F}"/>
              </a:ext>
            </a:extLst>
          </p:cNvPr>
          <p:cNvSpPr/>
          <p:nvPr/>
        </p:nvSpPr>
        <p:spPr>
          <a:xfrm>
            <a:off x="2207568" y="2564904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4400" b="1" dirty="0">
                <a:solidFill>
                  <a:srgbClr val="C00000"/>
                </a:solidFill>
              </a:rPr>
              <a:t>Thank you for your attention!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7930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09600" y="1165488"/>
            <a:ext cx="10972800" cy="4840303"/>
          </a:xfrm>
        </p:spPr>
        <p:txBody>
          <a:bodyPr>
            <a:normAutofit lnSpcReduction="10000"/>
          </a:bodyPr>
          <a:lstStyle/>
          <a:p>
            <a:r>
              <a:rPr lang="en-US" altLang="zh-CN" sz="2800" b="1" dirty="0"/>
              <a:t>Progress on CEPC dual aperture dipole magnets</a:t>
            </a:r>
          </a:p>
          <a:p>
            <a:pPr lvl="1"/>
            <a:r>
              <a:rPr lang="en-US" altLang="zh-CN" sz="2400" dirty="0"/>
              <a:t>First short dipole magnet prototype</a:t>
            </a:r>
          </a:p>
          <a:p>
            <a:pPr lvl="1"/>
            <a:r>
              <a:rPr lang="en-US" altLang="zh-CN" sz="2400" dirty="0"/>
              <a:t>Coil Modification of short dipole magnet prototype</a:t>
            </a:r>
          </a:p>
          <a:p>
            <a:pPr lvl="1"/>
            <a:r>
              <a:rPr lang="en-US" altLang="zh-CN" sz="2400" dirty="0"/>
              <a:t>Design of long dual aperture dipole magnet</a:t>
            </a:r>
          </a:p>
          <a:p>
            <a:r>
              <a:rPr lang="en-US" altLang="zh-CN" sz="2800" b="1" dirty="0"/>
              <a:t>Progress on CEPC dual aperture quadrupole magnets</a:t>
            </a:r>
          </a:p>
          <a:p>
            <a:pPr lvl="1"/>
            <a:r>
              <a:rPr lang="en-US" altLang="zh-CN" sz="2400" dirty="0"/>
              <a:t>Optimization of dual aperture quadrupole magnet </a:t>
            </a:r>
          </a:p>
          <a:p>
            <a:pPr lvl="1"/>
            <a:r>
              <a:rPr lang="en-US" altLang="zh-CN" sz="2400" dirty="0"/>
              <a:t>Layouts of trim coils</a:t>
            </a:r>
          </a:p>
          <a:p>
            <a:pPr lvl="1"/>
            <a:r>
              <a:rPr lang="en-US" altLang="zh-CN" sz="2400" dirty="0"/>
              <a:t>Modification of short DAQ prototype</a:t>
            </a:r>
            <a:endParaRPr lang="en-US" altLang="zh-CN" sz="2800" dirty="0"/>
          </a:p>
          <a:p>
            <a:r>
              <a:rPr lang="en-US" altLang="zh-CN" sz="2800" b="1" dirty="0"/>
              <a:t>Design of sextupole magnet</a:t>
            </a:r>
          </a:p>
          <a:p>
            <a:r>
              <a:rPr lang="en-US" altLang="zh-CN" sz="2800" b="1" dirty="0"/>
              <a:t>Summary and next plan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5" name="内容占位符 1"/>
          <p:cNvSpPr txBox="1">
            <a:spLocks/>
          </p:cNvSpPr>
          <p:nvPr/>
        </p:nvSpPr>
        <p:spPr>
          <a:xfrm>
            <a:off x="911424" y="1340768"/>
            <a:ext cx="9073008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68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4"/>
    </mc:Choice>
    <mc:Fallback xmlns="">
      <p:transition spd="slow" advTm="574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3B350E0-CFAD-47A6-9A8E-D7E955861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First short dual aperture dipole magnet with sextupole component was built and measured. </a:t>
            </a:r>
          </a:p>
          <a:p>
            <a:pPr lvl="1"/>
            <a:r>
              <a:rPr lang="en-US" altLang="zh-CN" dirty="0"/>
              <a:t>The results showed good agreement with the simulation.</a:t>
            </a:r>
          </a:p>
          <a:p>
            <a:pPr lvl="1"/>
            <a:r>
              <a:rPr lang="en-US" altLang="zh-CN" dirty="0"/>
              <a:t>Center field difference &lt;0.3% in two apertures(residual field effect and different gaps at the two apertures).</a:t>
            </a:r>
          </a:p>
          <a:p>
            <a:pPr lvl="1"/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99278E1-513D-43E8-B175-DB71BE56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75B19C54-3413-4E04-999E-4562ECA3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First short dipole magnet prototype</a:t>
            </a:r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72AFC27-475C-4276-B1B5-1CA356871355}"/>
              </a:ext>
            </a:extLst>
          </p:cNvPr>
          <p:cNvGrpSpPr/>
          <p:nvPr/>
        </p:nvGrpSpPr>
        <p:grpSpPr>
          <a:xfrm>
            <a:off x="345470" y="3569545"/>
            <a:ext cx="3526661" cy="2139489"/>
            <a:chOff x="610339" y="2940257"/>
            <a:chExt cx="4061821" cy="26946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F55604B-BD5C-4735-81CD-9C3EDEB67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9" t="22485" r="37798" b="32772"/>
            <a:stretch/>
          </p:blipFill>
          <p:spPr>
            <a:xfrm>
              <a:off x="610339" y="3330963"/>
              <a:ext cx="4061821" cy="2303942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F010974-6466-40BD-B8C6-9ED14B44CD28}"/>
                </a:ext>
              </a:extLst>
            </p:cNvPr>
            <p:cNvSpPr txBox="1"/>
            <p:nvPr/>
          </p:nvSpPr>
          <p:spPr>
            <a:xfrm>
              <a:off x="2255345" y="2940257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Ap2</a:t>
              </a:r>
              <a:endParaRPr lang="zh-CN" altLang="en-US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6C39EA5-6A2A-484B-AA11-09E35E0C9D9C}"/>
                </a:ext>
              </a:extLst>
            </p:cNvPr>
            <p:cNvSpPr txBox="1"/>
            <p:nvPr/>
          </p:nvSpPr>
          <p:spPr>
            <a:xfrm>
              <a:off x="3289537" y="2960091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Ap1</a:t>
              </a:r>
              <a:endParaRPr lang="zh-CN" altLang="en-US" dirty="0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EF1EC8BE-7B7C-452E-8F12-2F388CCDC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7" b="3888"/>
          <a:stretch/>
        </p:blipFill>
        <p:spPr>
          <a:xfrm>
            <a:off x="4038344" y="3212976"/>
            <a:ext cx="4012148" cy="25950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EB52CC-79BA-4026-8143-7916C57DA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804" y="3509052"/>
            <a:ext cx="3962716" cy="236822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AC0268E-EF58-4FD5-BE74-F5E19090129A}"/>
              </a:ext>
            </a:extLst>
          </p:cNvPr>
          <p:cNvSpPr txBox="1"/>
          <p:nvPr/>
        </p:nvSpPr>
        <p:spPr>
          <a:xfrm>
            <a:off x="92107" y="5911152"/>
            <a:ext cx="415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Times New Roman" panose="02020603050405020304" pitchFamily="18" charset="0"/>
              </a:rPr>
              <a:t>Dipole measured by a hall probe system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A6910B1-7D1C-464C-A151-BCE7AF7EF37F}"/>
              </a:ext>
            </a:extLst>
          </p:cNvPr>
          <p:cNvSpPr txBox="1"/>
          <p:nvPr/>
        </p:nvSpPr>
        <p:spPr>
          <a:xfrm>
            <a:off x="4737847" y="5911152"/>
            <a:ext cx="271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Times New Roman" panose="02020603050405020304" pitchFamily="18" charset="0"/>
              </a:rPr>
              <a:t>B/I Transfer function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EF8AC0-62DE-498A-A8B8-F7672B55344A}"/>
              </a:ext>
            </a:extLst>
          </p:cNvPr>
          <p:cNvSpPr txBox="1"/>
          <p:nvPr/>
        </p:nvSpPr>
        <p:spPr>
          <a:xfrm>
            <a:off x="8666602" y="5915239"/>
            <a:ext cx="298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Times New Roman" panose="02020603050405020304" pitchFamily="18" charset="0"/>
              </a:rPr>
              <a:t>By along z at different energy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6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3EADF31-53DD-42DF-89BA-91A71CE01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6"/>
            <a:ext cx="7790656" cy="4840303"/>
          </a:xfrm>
        </p:spPr>
        <p:txBody>
          <a:bodyPr>
            <a:normAutofit/>
          </a:bodyPr>
          <a:lstStyle/>
          <a:p>
            <a:r>
              <a:rPr lang="en-US" altLang="zh-CN" dirty="0"/>
              <a:t>Old coils:</a:t>
            </a:r>
          </a:p>
          <a:p>
            <a:pPr lvl="1"/>
            <a:r>
              <a:rPr lang="en-US" altLang="zh-CN" dirty="0"/>
              <a:t>4 turns of aluminum busbars without cooling holes.</a:t>
            </a:r>
          </a:p>
          <a:p>
            <a:pPr lvl="1"/>
            <a:r>
              <a:rPr lang="en-US" altLang="zh-CN" dirty="0"/>
              <a:t>Material : non pure aluminum.</a:t>
            </a:r>
          </a:p>
          <a:p>
            <a:pPr lvl="1"/>
            <a:r>
              <a:rPr lang="en-US" altLang="zh-CN" dirty="0"/>
              <a:t>Insulated with Kapton and glass ribbon.</a:t>
            </a:r>
          </a:p>
          <a:p>
            <a:pPr lvl="1"/>
            <a:r>
              <a:rPr lang="en-US" altLang="zh-CN" dirty="0"/>
              <a:t>Temperature rise at the end of the coil.</a:t>
            </a:r>
          </a:p>
          <a:p>
            <a:pPr lvl="2"/>
            <a:r>
              <a:rPr lang="en-US" altLang="zh-CN" dirty="0"/>
              <a:t>Aluminum end faces are easy to oxidize and become insulated.</a:t>
            </a:r>
          </a:p>
          <a:p>
            <a:r>
              <a:rPr lang="en-US" altLang="zh-CN" dirty="0"/>
              <a:t>Modification</a:t>
            </a:r>
          </a:p>
          <a:p>
            <a:pPr lvl="1"/>
            <a:r>
              <a:rPr lang="en-US" altLang="zh-CN" dirty="0"/>
              <a:t>Add a cooling hole in the busbars.</a:t>
            </a:r>
          </a:p>
          <a:p>
            <a:pPr lvl="1"/>
            <a:r>
              <a:rPr lang="en-US" altLang="zh-CN" dirty="0"/>
              <a:t>Contact resistance: Silver plated surface.</a:t>
            </a:r>
          </a:p>
          <a:p>
            <a:pPr lvl="1"/>
            <a:r>
              <a:rPr lang="en-US" altLang="zh-CN" dirty="0"/>
              <a:t>Radiation resistance: special surface treatment.</a:t>
            </a:r>
          </a:p>
          <a:p>
            <a:pPr lvl="1"/>
            <a:r>
              <a:rPr lang="en-US" altLang="zh-CN" dirty="0"/>
              <a:t>No epoxy and organic materials.</a:t>
            </a: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3F698B6-FE8F-43A5-AA50-1F83251F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D8586B13-3C25-4056-B8B4-1F7D056C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CN" sz="3200" b="1" dirty="0">
                <a:latin typeface="+mj-lt"/>
              </a:rPr>
              <a:t>Coil Modification of short dipole magnet prototype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72A0259-2DE8-43E1-8098-D61ECFCDFD09}"/>
              </a:ext>
            </a:extLst>
          </p:cNvPr>
          <p:cNvGrpSpPr/>
          <p:nvPr/>
        </p:nvGrpSpPr>
        <p:grpSpPr>
          <a:xfrm>
            <a:off x="8472264" y="999173"/>
            <a:ext cx="3526661" cy="2139489"/>
            <a:chOff x="610339" y="2940257"/>
            <a:chExt cx="4061821" cy="26946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8643A7-116E-455B-825D-011005A7C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9" t="22485" r="37798" b="32772"/>
            <a:stretch/>
          </p:blipFill>
          <p:spPr>
            <a:xfrm>
              <a:off x="610339" y="3330963"/>
              <a:ext cx="4061821" cy="2303942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AA85552-48AC-4E26-920E-89DC57EA0036}"/>
                </a:ext>
              </a:extLst>
            </p:cNvPr>
            <p:cNvSpPr txBox="1"/>
            <p:nvPr/>
          </p:nvSpPr>
          <p:spPr>
            <a:xfrm>
              <a:off x="2255345" y="2940257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Ap2</a:t>
              </a:r>
              <a:endParaRPr lang="zh-CN" altLang="en-US" dirty="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797CEB8-8C46-4C3C-A595-EBFBA62E2074}"/>
                </a:ext>
              </a:extLst>
            </p:cNvPr>
            <p:cNvSpPr txBox="1"/>
            <p:nvPr/>
          </p:nvSpPr>
          <p:spPr>
            <a:xfrm>
              <a:off x="3289537" y="2960091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Ap1</a:t>
              </a:r>
              <a:endParaRPr lang="zh-CN" altLang="en-US" dirty="0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6E6EC064-AD1D-4705-AE63-842CB98A6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350" y="3295063"/>
            <a:ext cx="3212488" cy="221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6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Coil Modification of short dipole magnet prototype</a:t>
            </a:r>
            <a:endParaRPr lang="zh-CN" altLang="en-US" dirty="0"/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ABC3945F-4A1B-4A6D-BEBD-1FBEBB9F0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124744"/>
            <a:ext cx="10972800" cy="4840303"/>
          </a:xfrm>
        </p:spPr>
        <p:txBody>
          <a:bodyPr/>
          <a:lstStyle/>
          <a:p>
            <a:r>
              <a:rPr lang="en-US" altLang="zh-CN" sz="2800" b="1" dirty="0"/>
              <a:t>Coil design</a:t>
            </a:r>
          </a:p>
          <a:p>
            <a:pPr lvl="1"/>
            <a:r>
              <a:rPr lang="en-US" altLang="zh-CN" sz="2200" dirty="0"/>
              <a:t>Aluminum strip: 4 turns;</a:t>
            </a:r>
          </a:p>
          <a:p>
            <a:pPr lvl="1"/>
            <a:r>
              <a:rPr lang="en-US" altLang="zh-CN" sz="2200" dirty="0"/>
              <a:t>Cross section:30*27mm,D7mm;</a:t>
            </a:r>
          </a:p>
          <a:p>
            <a:pPr lvl="1"/>
            <a:r>
              <a:rPr lang="en-US" altLang="zh-CN" sz="2200" dirty="0"/>
              <a:t>Water channel sealed by sealing ring;</a:t>
            </a:r>
          </a:p>
          <a:p>
            <a:pPr lvl="1"/>
            <a:endParaRPr lang="en-US" altLang="zh-CN" sz="2200" dirty="0"/>
          </a:p>
          <a:p>
            <a:r>
              <a:rPr lang="en-US" altLang="zh-CN" sz="2800" b="1" dirty="0"/>
              <a:t>Hard anodized insulation test results</a:t>
            </a:r>
          </a:p>
          <a:p>
            <a:pPr lvl="1"/>
            <a:r>
              <a:rPr lang="en-US" altLang="zh-CN" dirty="0"/>
              <a:t>Thickness: 30~50</a:t>
            </a:r>
            <a:r>
              <a:rPr lang="el-GR" altLang="zh-CN" dirty="0"/>
              <a:t>μ</a:t>
            </a:r>
            <a:r>
              <a:rPr lang="en-US" altLang="zh-CN" dirty="0"/>
              <a:t>m. </a:t>
            </a:r>
          </a:p>
          <a:p>
            <a:pPr lvl="1"/>
            <a:r>
              <a:rPr lang="en-US" altLang="zh-CN" dirty="0"/>
              <a:t>Water drop test: </a:t>
            </a:r>
            <a:r>
              <a:rPr lang="en-US" altLang="zh-CN" b="1" dirty="0"/>
              <a:t>passed.</a:t>
            </a:r>
            <a:r>
              <a:rPr lang="zh-CN" altLang="en-US" b="1" dirty="0"/>
              <a:t>（</a:t>
            </a:r>
            <a:r>
              <a:rPr lang="en-US" altLang="zh-CN" dirty="0"/>
              <a:t>1Mpa-0.12Mpa</a:t>
            </a:r>
            <a:r>
              <a:rPr lang="zh-CN" altLang="en-US" dirty="0"/>
              <a:t>，</a:t>
            </a:r>
            <a:r>
              <a:rPr lang="en-US" altLang="zh-CN" dirty="0"/>
              <a:t>keep 30min)</a:t>
            </a:r>
          </a:p>
          <a:p>
            <a:pPr lvl="1"/>
            <a:r>
              <a:rPr lang="en-US" altLang="zh-CN" dirty="0"/>
              <a:t>Turn by turn insulation test: </a:t>
            </a:r>
            <a:r>
              <a:rPr lang="en-US" altLang="zh-CN" b="1" dirty="0"/>
              <a:t>failed</a:t>
            </a:r>
          </a:p>
          <a:p>
            <a:pPr lvl="1"/>
            <a:r>
              <a:rPr lang="en-US" altLang="zh-CN" dirty="0"/>
              <a:t>High voltage test</a:t>
            </a:r>
            <a:r>
              <a:rPr lang="zh-CN" altLang="en-US" dirty="0"/>
              <a:t>：</a:t>
            </a:r>
            <a:r>
              <a:rPr lang="en-US" altLang="zh-CN" b="1" dirty="0"/>
              <a:t>failed (large leakage current)</a:t>
            </a:r>
            <a:r>
              <a:rPr lang="en-US" altLang="zh-CN" dirty="0"/>
              <a:t>.</a:t>
            </a:r>
          </a:p>
          <a:p>
            <a:pPr lvl="1"/>
            <a:endParaRPr lang="zh-CN" altLang="en-US" dirty="0"/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17575A02-7370-4029-BA57-EF9B19DB9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15340" r="4311" b="19539"/>
          <a:stretch>
            <a:fillRect/>
          </a:stretch>
        </p:blipFill>
        <p:spPr bwMode="auto">
          <a:xfrm>
            <a:off x="7680176" y="2564904"/>
            <a:ext cx="406602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90C925E-2275-4DB6-8876-ECB63F66ABA2}"/>
              </a:ext>
            </a:extLst>
          </p:cNvPr>
          <p:cNvSpPr txBox="1"/>
          <p:nvPr/>
        </p:nvSpPr>
        <p:spPr>
          <a:xfrm>
            <a:off x="10403572" y="1581155"/>
            <a:ext cx="1087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By </a:t>
            </a:r>
            <a:r>
              <a:rPr lang="en-US" altLang="zh-CN" sz="2000" b="1" dirty="0" err="1"/>
              <a:t>Keye</a:t>
            </a:r>
            <a:r>
              <a:rPr lang="en-US" altLang="zh-CN" sz="2000" b="1" dirty="0"/>
              <a:t>.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707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76"/>
    </mc:Choice>
    <mc:Fallback xmlns="">
      <p:transition spd="slow" advTm="4637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Coil Modification of short dipole magnet prototype</a:t>
            </a:r>
            <a:endParaRPr lang="zh-CN" altLang="en-US" dirty="0"/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ABC3945F-4A1B-4A6D-BEBD-1FBEBB9F0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6"/>
            <a:ext cx="8092800" cy="4840303"/>
          </a:xfrm>
        </p:spPr>
        <p:txBody>
          <a:bodyPr>
            <a:normAutofit/>
          </a:bodyPr>
          <a:lstStyle/>
          <a:p>
            <a:r>
              <a:rPr lang="en-US" altLang="zh-CN" b="1" dirty="0"/>
              <a:t>Ceramic coating insulation test results</a:t>
            </a:r>
          </a:p>
          <a:p>
            <a:pPr lvl="1"/>
            <a:r>
              <a:rPr lang="en-US" altLang="zh-CN" dirty="0"/>
              <a:t>Water drop test: passed</a:t>
            </a:r>
            <a:r>
              <a:rPr lang="zh-CN" altLang="en-US" dirty="0"/>
              <a:t>（</a:t>
            </a:r>
            <a:r>
              <a:rPr lang="en-US" altLang="zh-CN" dirty="0"/>
              <a:t>1Mpa~0.12Mpa</a:t>
            </a:r>
            <a:r>
              <a:rPr lang="zh-CN" altLang="en-US" dirty="0"/>
              <a:t>，</a:t>
            </a:r>
            <a:r>
              <a:rPr lang="en-US" altLang="zh-CN" dirty="0"/>
              <a:t>keep 30min)</a:t>
            </a:r>
          </a:p>
          <a:p>
            <a:pPr lvl="1"/>
            <a:r>
              <a:rPr lang="en-US" altLang="zh-CN" dirty="0"/>
              <a:t>Turn by turn insulation test: passed.</a:t>
            </a:r>
          </a:p>
          <a:p>
            <a:pPr lvl="1"/>
            <a:r>
              <a:rPr lang="en-US" altLang="zh-CN" dirty="0"/>
              <a:t>High voltage test</a:t>
            </a:r>
            <a:r>
              <a:rPr lang="zh-CN" altLang="en-US" dirty="0"/>
              <a:t>：</a:t>
            </a:r>
            <a:r>
              <a:rPr lang="en-US" altLang="zh-CN" dirty="0"/>
              <a:t>passed.</a:t>
            </a:r>
          </a:p>
          <a:p>
            <a:pPr lvl="1"/>
            <a:r>
              <a:rPr lang="en-US" altLang="zh-CN" dirty="0"/>
              <a:t>Resistance: </a:t>
            </a:r>
            <a:r>
              <a:rPr lang="en-US" altLang="zh-CN" dirty="0">
                <a:solidFill>
                  <a:srgbClr val="FF0000"/>
                </a:solidFill>
              </a:rPr>
              <a:t>much larger than design.</a:t>
            </a:r>
          </a:p>
          <a:p>
            <a:pPr marL="457200" lvl="1" indent="0">
              <a:buNone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/>
              <a:t>The insulating coating lead to poor contact of the contact surface, the oxidation corrosion of silver plating.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dirty="0"/>
              <a:t>Surface treatment required.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FA3B49C-6755-4495-BF05-48FCFB3C2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22400" y="1676752"/>
            <a:ext cx="3840000" cy="2880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0AE32F8-F5DC-4D9C-928E-0F581753E6CF}"/>
              </a:ext>
            </a:extLst>
          </p:cNvPr>
          <p:cNvSpPr txBox="1"/>
          <p:nvPr/>
        </p:nvSpPr>
        <p:spPr>
          <a:xfrm>
            <a:off x="10477624" y="5296441"/>
            <a:ext cx="1087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By </a:t>
            </a:r>
            <a:r>
              <a:rPr lang="en-US" altLang="zh-CN" sz="2000" b="1" dirty="0" err="1"/>
              <a:t>Keye</a:t>
            </a:r>
            <a:r>
              <a:rPr lang="en-US" altLang="zh-CN" sz="2000" b="1" dirty="0"/>
              <a:t>.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890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65"/>
    </mc:Choice>
    <mc:Fallback xmlns="">
      <p:transition spd="slow" advTm="4686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Design of long dual aperture dipole magnet</a:t>
            </a:r>
            <a:endParaRPr lang="zh-CN" altLang="en-US" dirty="0"/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ABC3945F-4A1B-4A6D-BEBD-1FBEBB9F07A4}"/>
              </a:ext>
            </a:extLst>
          </p:cNvPr>
          <p:cNvSpPr txBox="1">
            <a:spLocks/>
          </p:cNvSpPr>
          <p:nvPr/>
        </p:nvSpPr>
        <p:spPr>
          <a:xfrm>
            <a:off x="504862" y="978200"/>
            <a:ext cx="10972800" cy="597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Design of long dual aperture dipole magnet (DAD)</a:t>
            </a:r>
          </a:p>
          <a:p>
            <a:pPr lvl="1"/>
            <a:r>
              <a:rPr lang="en-US" altLang="zh-CN" dirty="0"/>
              <a:t>As the magnetic length is up to 28.7m, the 5.7m pure dipole model will be built to check the field quality, mechanical strength and deformation. </a:t>
            </a:r>
          </a:p>
          <a:p>
            <a:pPr lvl="1"/>
            <a:r>
              <a:rPr lang="en-US" altLang="zh-CN" dirty="0"/>
              <a:t>Basic parameters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Design considerations</a:t>
            </a:r>
          </a:p>
          <a:p>
            <a:pPr lvl="2"/>
            <a:r>
              <a:rPr lang="en-US" altLang="zh-CN" dirty="0"/>
              <a:t>Beam center separation is 350mm;</a:t>
            </a:r>
          </a:p>
          <a:p>
            <a:pPr lvl="2"/>
            <a:r>
              <a:rPr lang="en-US" altLang="zh-CN" dirty="0"/>
              <a:t>Solid iron with DT4;</a:t>
            </a:r>
          </a:p>
          <a:p>
            <a:pPr lvl="2"/>
            <a:r>
              <a:rPr lang="en-US" altLang="zh-CN" dirty="0"/>
              <a:t>Two turns of aluminum busbars with cooling hole;</a:t>
            </a:r>
          </a:p>
          <a:p>
            <a:pPr lvl="2"/>
            <a:r>
              <a:rPr lang="en-US" altLang="zh-CN" dirty="0"/>
              <a:t>Silvered contact face to reduce contact resistance.</a:t>
            </a:r>
          </a:p>
          <a:p>
            <a:pPr lvl="1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048352-040D-4627-9816-9FED4CD2A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2060848"/>
            <a:ext cx="3777429" cy="17962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ADA3D2-6F38-4CCB-8E22-62FBBAE4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482" y="3966532"/>
            <a:ext cx="3725935" cy="2061243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11044386-502A-4549-8EC5-6BA601CE9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852021"/>
              </p:ext>
            </p:extLst>
          </p:nvPr>
        </p:nvGraphicFramePr>
        <p:xfrm>
          <a:off x="1055440" y="2598826"/>
          <a:ext cx="5805903" cy="25166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5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effectLst/>
                        </a:rPr>
                        <a:t>    Item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</a:rPr>
                        <a:t>Center</a:t>
                      </a:r>
                      <a:r>
                        <a:rPr lang="en-GB" sz="1400" dirty="0">
                          <a:effectLst/>
                        </a:rPr>
                        <a:t> field (</a:t>
                      </a:r>
                      <a:r>
                        <a:rPr lang="en-GB" sz="1400" dirty="0" err="1">
                          <a:effectLst/>
                        </a:rPr>
                        <a:t>Gs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141.6</a:t>
                      </a:r>
                      <a:r>
                        <a:rPr lang="en-US" altLang="zh-CN" sz="1400" kern="1200" dirty="0">
                          <a:effectLst/>
                        </a:rPr>
                        <a:t>@45.5GeV</a:t>
                      </a:r>
                      <a:r>
                        <a:rPr lang="zh-CN" altLang="en-US" sz="1400" kern="1200" dirty="0">
                          <a:effectLst/>
                        </a:rPr>
                        <a:t>，</a:t>
                      </a:r>
                      <a:r>
                        <a:rPr lang="en-US" altLang="zh-CN" sz="1400" kern="1200" dirty="0">
                          <a:effectLst/>
                        </a:rPr>
                        <a:t>373@120GeV</a:t>
                      </a:r>
                      <a:r>
                        <a:rPr lang="zh-CN" altLang="en-US" sz="1400" kern="1200" dirty="0">
                          <a:effectLst/>
                        </a:rPr>
                        <a:t>，</a:t>
                      </a:r>
                      <a:r>
                        <a:rPr lang="en-US" altLang="zh-CN" sz="1400" kern="1200" dirty="0">
                          <a:effectLst/>
                        </a:rPr>
                        <a:t>568@182.5GeV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Gap (mm)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altLang="zh-CN" sz="1400" kern="1200" dirty="0">
                          <a:effectLst/>
                        </a:rPr>
                        <a:t>70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Magnetic Length (m)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altLang="zh-CN" sz="1400" kern="1200" dirty="0">
                          <a:effectLst/>
                        </a:rPr>
                        <a:t>5.737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Good field region (mm)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effectLst/>
                        </a:rPr>
                        <a:t>±13.5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Field </a:t>
                      </a:r>
                      <a:r>
                        <a:rPr lang="en-US" altLang="zh-CN" sz="1400" dirty="0">
                          <a:effectLst/>
                        </a:rPr>
                        <a:t>harmonics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&lt;0.05%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</a:rPr>
                        <a:t>Field adjustability</a:t>
                      </a:r>
                      <a:endParaRPr lang="zh-CN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effectLst/>
                        </a:rPr>
                        <a:t>±1.5%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25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effectLst/>
                        </a:rPr>
                        <a:t>Field difference between two apertures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200" dirty="0">
                          <a:effectLst/>
                        </a:rPr>
                        <a:t>&lt;0.5%</a:t>
                      </a:r>
                      <a:endParaRPr lang="zh-CN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" marR="8255" marT="825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0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96"/>
    </mc:Choice>
    <mc:Fallback xmlns="">
      <p:transition spd="slow" advTm="8739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Mechanical design of DAD</a:t>
            </a:r>
            <a:endParaRPr lang="zh-CN" altLang="en-US" dirty="0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84030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The mechanical design of the long DAD has been completed. </a:t>
            </a:r>
          </a:p>
          <a:p>
            <a:pPr lvl="1"/>
            <a:r>
              <a:rPr lang="en-US" altLang="zh-CN" dirty="0"/>
              <a:t>Coils with cooling hole: 2 turns to reduce the power loss in the power cables.</a:t>
            </a:r>
          </a:p>
          <a:p>
            <a:pPr lvl="1"/>
            <a:r>
              <a:rPr lang="en-US" altLang="zh-CN" dirty="0"/>
              <a:t>Max. displacement: ~0.01mm.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20" y="2173452"/>
            <a:ext cx="7241750" cy="187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7951BB6-E51E-48BE-A7A7-064DD34A9C7F}"/>
              </a:ext>
            </a:extLst>
          </p:cNvPr>
          <p:cNvSpPr txBox="1"/>
          <p:nvPr/>
        </p:nvSpPr>
        <p:spPr>
          <a:xfrm>
            <a:off x="9912424" y="499813"/>
            <a:ext cx="1087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By </a:t>
            </a:r>
            <a:r>
              <a:rPr lang="en-US" altLang="zh-CN" sz="2000" b="1" dirty="0" err="1"/>
              <a:t>Keye</a:t>
            </a:r>
            <a:r>
              <a:rPr lang="en-US" altLang="zh-CN" sz="2000" b="1" dirty="0"/>
              <a:t>.</a:t>
            </a:r>
            <a:endParaRPr lang="zh-CN" altLang="en-US" sz="2000" b="1" dirty="0"/>
          </a:p>
        </p:txBody>
      </p:sp>
      <p:pic>
        <p:nvPicPr>
          <p:cNvPr id="13" name="图片 3">
            <a:extLst>
              <a:ext uri="{FF2B5EF4-FFF2-40B4-BE49-F238E27FC236}">
                <a16:creationId xmlns:a16="http://schemas.microsoft.com/office/drawing/2014/main" id="{F3D75EAF-5F35-480A-B3E5-0F017FC62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163210"/>
            <a:ext cx="4471988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4E55A38D-F98D-4AFA-B9FE-1B82F1BD81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9" r="351"/>
          <a:stretch/>
        </p:blipFill>
        <p:spPr bwMode="auto">
          <a:xfrm>
            <a:off x="1055440" y="4344187"/>
            <a:ext cx="3946555" cy="201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79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85"/>
    </mc:Choice>
    <mc:Fallback xmlns="">
      <p:transition spd="slow" advTm="2028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DF84AFA-C10C-4522-8C53-7ED4083F8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DAD will be measured by a rotating coil measurement system </a:t>
            </a:r>
          </a:p>
          <a:p>
            <a:pPr lvl="1"/>
            <a:r>
              <a:rPr lang="en-US" altLang="zh-CN" dirty="0"/>
              <a:t>Shared with the booster dipole magnet (with 4 sub-coils).</a:t>
            </a:r>
          </a:p>
          <a:p>
            <a:pPr lvl="1"/>
            <a:r>
              <a:rPr lang="en-US" altLang="zh-CN" dirty="0"/>
              <a:t>For DAD, 5 sub-coils are connected in series.</a:t>
            </a:r>
          </a:p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4AF4197-AA2C-4E41-B965-F0CFC1F3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AA957C03-853A-4256-AD4F-F3EDE594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Magnetic measurement method : RCS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A95ED3-720B-45B8-A75B-30A342C22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16" y="4558155"/>
            <a:ext cx="10705799" cy="20001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4946B7-635C-4F67-91EB-06947A1C6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2671007"/>
            <a:ext cx="8640000" cy="172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26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蓝色模板1.potx" id="{3EFF5B8A-3744-4F50-9141-5F5AF1483C88}" vid="{80960B81-4B85-47D9-B032-DE1DEC63BA0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蓝色模板1</Template>
  <TotalTime>4565</TotalTime>
  <Words>1248</Words>
  <Application>Microsoft Office PowerPoint</Application>
  <PresentationFormat>宽屏</PresentationFormat>
  <Paragraphs>274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 Unicode MS</vt:lpstr>
      <vt:lpstr>MS Mincho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PowerPoint 演示文稿</vt:lpstr>
      <vt:lpstr>Outline</vt:lpstr>
      <vt:lpstr>First short dipole magnet prototype</vt:lpstr>
      <vt:lpstr>Coil Modification of short dipole magnet prototype</vt:lpstr>
      <vt:lpstr>Coil Modification of short dipole magnet prototype</vt:lpstr>
      <vt:lpstr>Coil Modification of short dipole magnet prototype</vt:lpstr>
      <vt:lpstr>Design of long dual aperture dipole magnet</vt:lpstr>
      <vt:lpstr>Mechanical design of DAD</vt:lpstr>
      <vt:lpstr>Magnetic measurement method : RCS</vt:lpstr>
      <vt:lpstr>Progress on the collider dual aperture quadrupole magnet</vt:lpstr>
      <vt:lpstr>Optimization of F/D prototype</vt:lpstr>
      <vt:lpstr>Layout of trim coils</vt:lpstr>
      <vt:lpstr>Layouts of trim coils</vt:lpstr>
      <vt:lpstr>3D simulation </vt:lpstr>
      <vt:lpstr>Modification of short DAQ prototype</vt:lpstr>
      <vt:lpstr>Design of sextupole magnet</vt:lpstr>
      <vt:lpstr>Summary and next plan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 of the twin aperture magnets</dc:title>
  <dc:creator>ym</dc:creator>
  <cp:lastModifiedBy>Administrator</cp:lastModifiedBy>
  <cp:revision>177</cp:revision>
  <cp:lastPrinted>2013-10-17T01:59:13Z</cp:lastPrinted>
  <dcterms:created xsi:type="dcterms:W3CDTF">2021-06-21T06:39:39Z</dcterms:created>
  <dcterms:modified xsi:type="dcterms:W3CDTF">2021-11-09T04:53:09Z</dcterms:modified>
</cp:coreProperties>
</file>