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307" r:id="rId3"/>
    <p:sldId id="331" r:id="rId4"/>
    <p:sldId id="395" r:id="rId5"/>
    <p:sldId id="333" r:id="rId6"/>
    <p:sldId id="383" r:id="rId7"/>
    <p:sldId id="332" r:id="rId8"/>
    <p:sldId id="384" r:id="rId9"/>
    <p:sldId id="381" r:id="rId10"/>
    <p:sldId id="373" r:id="rId11"/>
    <p:sldId id="391" r:id="rId12"/>
    <p:sldId id="394" r:id="rId13"/>
    <p:sldId id="393" r:id="rId14"/>
    <p:sldId id="385" r:id="rId15"/>
    <p:sldId id="378" r:id="rId16"/>
    <p:sldId id="392" r:id="rId17"/>
    <p:sldId id="352" r:id="rId18"/>
    <p:sldId id="397" r:id="rId19"/>
    <p:sldId id="396" r:id="rId20"/>
    <p:sldId id="39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02" autoAdjust="0"/>
  </p:normalViewPr>
  <p:slideViewPr>
    <p:cSldViewPr snapToGrid="0">
      <p:cViewPr varScale="1">
        <p:scale>
          <a:sx n="146" d="100"/>
          <a:sy n="146" d="100"/>
        </p:scale>
        <p:origin x="132" y="1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7CD6-E695-49A0-A6D9-1C58B16CAB7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92AD2-DAF6-4583-9B5F-10F6A4CCD7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80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75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29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Mor</a:t>
            </a:r>
            <a:r>
              <a:rPr lang="en-US" altLang="zh-CN" baseline="0" dirty="0" smtClean="0"/>
              <a:t>e slides with the explanation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79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50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2AD2-DAF6-4583-9B5F-10F6A4CCD7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62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78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9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3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60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79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14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5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1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26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99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39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36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37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4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32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2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88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Yiwei Wang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IARC 2021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91457-C063-4D8E-B76C-6152AF5215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11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dirty="0" smtClean="0">
                <a:solidFill>
                  <a:srgbClr val="0070C0"/>
                </a:solidFill>
              </a:rPr>
              <a:t>CEPC collider ring lattice design</a:t>
            </a:r>
            <a:br>
              <a:rPr lang="en-US" altLang="zh-CN" sz="3200" b="1" dirty="0" smtClean="0">
                <a:solidFill>
                  <a:srgbClr val="0070C0"/>
                </a:solidFill>
              </a:rPr>
            </a:br>
            <a:r>
              <a:rPr lang="en-US" altLang="zh-CN" sz="3200" b="1" dirty="0" smtClean="0">
                <a:solidFill>
                  <a:srgbClr val="0070C0"/>
                </a:solidFill>
              </a:rPr>
              <a:t>for the high luminosity scheme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527382" y="3886200"/>
            <a:ext cx="11425269" cy="227910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533" dirty="0"/>
              <a:t>Yiwei </a:t>
            </a:r>
            <a:r>
              <a:rPr lang="en-US" altLang="zh-CN" sz="2533" dirty="0" smtClean="0"/>
              <a:t>Wang </a:t>
            </a:r>
            <a:endParaRPr lang="en-US" altLang="zh-CN" sz="2533" dirty="0"/>
          </a:p>
          <a:p>
            <a:r>
              <a:rPr lang="en-US" altLang="zh-CN" sz="2533" dirty="0"/>
              <a:t>for the CEPC Accelerator Physics Group</a:t>
            </a:r>
          </a:p>
          <a:p>
            <a:r>
              <a:rPr lang="en-US" altLang="zh-CN" sz="2533" dirty="0"/>
              <a:t>The Institute of High Energy Physics, Chinese Academy of Sciences </a:t>
            </a:r>
          </a:p>
          <a:p>
            <a:endParaRPr lang="en-US" altLang="zh-CN" sz="2667" dirty="0"/>
          </a:p>
          <a:p>
            <a:r>
              <a:rPr lang="en-US" altLang="zh-CN" sz="2000" dirty="0"/>
              <a:t>The 2021 International Workshop on the High Energy Circular Electron Positron Collider</a:t>
            </a:r>
          </a:p>
          <a:p>
            <a:r>
              <a:rPr lang="en-US" altLang="zh-CN" sz="2133" dirty="0" smtClean="0"/>
              <a:t>November 8-12, </a:t>
            </a:r>
            <a:r>
              <a:rPr lang="en-US" altLang="zh-CN" sz="2133" dirty="0"/>
              <a:t>2021, </a:t>
            </a:r>
            <a:r>
              <a:rPr lang="en-US" altLang="zh-CN" sz="2133" dirty="0" smtClean="0"/>
              <a:t>IHEP</a:t>
            </a:r>
            <a:endParaRPr lang="en-US" altLang="zh-CN" sz="2133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41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Lattice of </a:t>
            </a:r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h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alf ring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142651" y="1209675"/>
            <a:ext cx="9421926" cy="5214329"/>
            <a:chOff x="1142651" y="889635"/>
            <a:chExt cx="9421926" cy="521432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7401" y="3600051"/>
              <a:ext cx="4545838" cy="250391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2651" y="889635"/>
              <a:ext cx="4456400" cy="2541757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763953" y="116815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ttbar: εx=1.4nm, </a:t>
              </a:r>
              <a:r>
                <a:rPr lang="el-GR" altLang="zh-CN" dirty="0" smtClean="0"/>
                <a:t>β</a:t>
              </a:r>
              <a:r>
                <a:rPr lang="en-US" altLang="zh-CN" dirty="0" smtClean="0"/>
                <a:t>=1.04m/2.7mm</a:t>
              </a:r>
              <a:endParaRPr lang="zh-CN" altLang="en-US" dirty="0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9547" y="889636"/>
              <a:ext cx="4362710" cy="2458029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6553109" y="116815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Higgs: εx=0.64nm, </a:t>
              </a:r>
              <a:r>
                <a:rPr lang="el-GR" altLang="zh-CN" dirty="0" smtClean="0"/>
                <a:t>β</a:t>
              </a:r>
              <a:r>
                <a:rPr lang="en-US" altLang="zh-CN" dirty="0" smtClean="0"/>
                <a:t>=0.33m/1mm</a:t>
              </a:r>
              <a:endParaRPr lang="zh-CN" altLang="en-US" dirty="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8792" y="3622911"/>
              <a:ext cx="4439319" cy="2481053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877832" y="3802649"/>
              <a:ext cx="3722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W: εx=0.87nm, </a:t>
              </a:r>
              <a:r>
                <a:rPr lang="el-GR" altLang="zh-CN" dirty="0" smtClean="0"/>
                <a:t>β</a:t>
              </a:r>
              <a:r>
                <a:rPr lang="en-US" altLang="zh-CN" dirty="0" smtClean="0"/>
                <a:t>=0.21m/1mm</a:t>
              </a:r>
              <a:endParaRPr lang="zh-CN" altLang="en-US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14447" y="377978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Z: εx=0.27nm, </a:t>
              </a:r>
              <a:r>
                <a:rPr lang="el-GR" altLang="zh-CN" dirty="0" smtClean="0"/>
                <a:t>β</a:t>
              </a:r>
              <a:r>
                <a:rPr lang="en-US" altLang="zh-CN" dirty="0" smtClean="0"/>
                <a:t>=0.13m/0.9mm</a:t>
              </a:r>
              <a:endParaRPr lang="zh-CN" altLang="en-US" dirty="0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866849" y="6484718"/>
            <a:ext cx="4098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The new RF layout has not been implemented in these lattices. 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473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Dynamic aperture requirement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0917891"/>
                  </p:ext>
                </p:extLst>
              </p:nvPr>
            </p:nvGraphicFramePr>
            <p:xfrm>
              <a:off x="712962" y="4794402"/>
              <a:ext cx="1116490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0034">
                      <a:extLst>
                        <a:ext uri="{9D8B030D-6E8A-4147-A177-3AD203B41FA5}">
                          <a16:colId xmlns:a16="http://schemas.microsoft.com/office/drawing/2014/main" val="2350593610"/>
                        </a:ext>
                      </a:extLst>
                    </a:gridCol>
                    <a:gridCol w="2080726">
                      <a:extLst>
                        <a:ext uri="{9D8B030D-6E8A-4147-A177-3AD203B41FA5}">
                          <a16:colId xmlns:a16="http://schemas.microsoft.com/office/drawing/2014/main" val="3369499111"/>
                        </a:ext>
                      </a:extLst>
                    </a:gridCol>
                    <a:gridCol w="2108719">
                      <a:extLst>
                        <a:ext uri="{9D8B030D-6E8A-4147-A177-3AD203B41FA5}">
                          <a16:colId xmlns:a16="http://schemas.microsoft.com/office/drawing/2014/main" val="1305737256"/>
                        </a:ext>
                      </a:extLst>
                    </a:gridCol>
                    <a:gridCol w="2146041">
                      <a:extLst>
                        <a:ext uri="{9D8B030D-6E8A-4147-A177-3AD203B41FA5}">
                          <a16:colId xmlns:a16="http://schemas.microsoft.com/office/drawing/2014/main" val="1284960759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val="3921459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DA requirement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7555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on-axis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789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off-axis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13.9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2.3%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14.4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0.5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1.2%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1.8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1.3%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0315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0917891"/>
                  </p:ext>
                </p:extLst>
              </p:nvPr>
            </p:nvGraphicFramePr>
            <p:xfrm>
              <a:off x="712962" y="4794402"/>
              <a:ext cx="1116490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003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350593610"/>
                        </a:ext>
                      </a:extLst>
                    </a:gridCol>
                    <a:gridCol w="20807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369499111"/>
                        </a:ext>
                      </a:extLst>
                    </a:gridCol>
                    <a:gridCol w="21087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05737256"/>
                        </a:ext>
                      </a:extLst>
                    </a:gridCol>
                    <a:gridCol w="21460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84960759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921459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DA requirement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187555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on-axis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8613" t="-104918" r="-202601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64789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off-axis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1287" t="-204918" r="-30614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8613" t="-204918" r="-202601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3011" t="-204918" r="-99148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1594" t="-204918" r="-1159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860315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文本框 13"/>
          <p:cNvSpPr txBox="1"/>
          <p:nvPr/>
        </p:nvSpPr>
        <p:spPr>
          <a:xfrm>
            <a:off x="8787882" y="5996019"/>
            <a:ext cx="331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* need beam-beam simulation to check for y 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310102"/>
                  </p:ext>
                </p:extLst>
              </p:nvPr>
            </p:nvGraphicFramePr>
            <p:xfrm>
              <a:off x="712962" y="1182043"/>
              <a:ext cx="11164908" cy="34217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0703">
                      <a:extLst>
                        <a:ext uri="{9D8B030D-6E8A-4147-A177-3AD203B41FA5}">
                          <a16:colId xmlns:a16="http://schemas.microsoft.com/office/drawing/2014/main" val="1838936193"/>
                        </a:ext>
                      </a:extLst>
                    </a:gridCol>
                    <a:gridCol w="2090057">
                      <a:extLst>
                        <a:ext uri="{9D8B030D-6E8A-4147-A177-3AD203B41FA5}">
                          <a16:colId xmlns:a16="http://schemas.microsoft.com/office/drawing/2014/main" val="4224557666"/>
                        </a:ext>
                      </a:extLst>
                    </a:gridCol>
                    <a:gridCol w="2108719">
                      <a:extLst>
                        <a:ext uri="{9D8B030D-6E8A-4147-A177-3AD203B41FA5}">
                          <a16:colId xmlns:a16="http://schemas.microsoft.com/office/drawing/2014/main" val="542674080"/>
                        </a:ext>
                      </a:extLst>
                    </a:gridCol>
                    <a:gridCol w="2146041">
                      <a:extLst>
                        <a:ext uri="{9D8B030D-6E8A-4147-A177-3AD203B41FA5}">
                          <a16:colId xmlns:a16="http://schemas.microsoft.com/office/drawing/2014/main" val="3589964933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val="390926669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663356"/>
                      </a:ext>
                    </a:extLst>
                  </a:tr>
                  <a:tr h="2991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Emittance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collider/booster [nm]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1.4</m:t>
                              </m:r>
                            </m:oMath>
                          </a14:m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/ 2.83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0.64 </m:t>
                              </m:r>
                            </m:oMath>
                          </a14:m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 1.26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0.87 </m:t>
                              </m:r>
                            </m:oMath>
                          </a14:m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 0.56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0.27</m:t>
                              </m:r>
                            </m:oMath>
                          </a14:m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/ 0.19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8217953"/>
                      </a:ext>
                    </a:extLst>
                  </a:tr>
                  <a:tr h="2991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 requirement from injection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13.9</m:t>
                                    </m:r>
                                    <m:r>
                                      <a:rPr lang="en-US" altLang="zh-CN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7 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14.4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7 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 axis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10.5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5 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11.8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lifetime (mainly 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bhabha</a:t>
                          </a:r>
                          <a:r>
                            <a:rPr lang="en-US" altLang="zh-CN" sz="16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beamstrahlung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[min]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552911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acceptance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beam lifetime [%]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310102"/>
                  </p:ext>
                </p:extLst>
              </p:nvPr>
            </p:nvGraphicFramePr>
            <p:xfrm>
              <a:off x="712962" y="1182043"/>
              <a:ext cx="11164908" cy="34217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07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38936193"/>
                        </a:ext>
                      </a:extLst>
                    </a:gridCol>
                    <a:gridCol w="209005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24557666"/>
                        </a:ext>
                      </a:extLst>
                    </a:gridCol>
                    <a:gridCol w="21087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542674080"/>
                        </a:ext>
                      </a:extLst>
                    </a:gridCol>
                    <a:gridCol w="21460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589964933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90926669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166335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Emittance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collider/booster [nm]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30612" t="-60000" r="-305248" b="-4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8613" t="-60000" r="-202601" b="-4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23011" t="-60000" r="-99148" b="-4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31594" t="-60000" r="-1159" b="-44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08217953"/>
                      </a:ext>
                    </a:extLst>
                  </a:tr>
                  <a:tr h="11052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 requirement from injection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30612" t="-83516" r="-305248" b="-133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8613" t="-83516" r="-202601" b="-133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23011" t="-83516" r="-99148" b="-133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31594" t="-83516" r="-1159" b="-133516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lifetime (mainly </a:t>
                          </a:r>
                          <a:r>
                            <a:rPr lang="en-US" altLang="zh-CN" sz="16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bhabha</a:t>
                          </a:r>
                          <a:r>
                            <a:rPr lang="en-US" altLang="zh-CN" sz="16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altLang="zh-CN" sz="16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beamstrahlung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[min]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6155291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acceptance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lifetime [%]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文本框 1"/>
          <p:cNvSpPr txBox="1"/>
          <p:nvPr/>
        </p:nvSpPr>
        <p:spPr>
          <a:xfrm>
            <a:off x="9298770" y="578726"/>
            <a:ext cx="257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X. H. Cui, Y. Zhang, Y. W. Wang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103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Dynamic aperture @ Higgs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2" name="内容占位符 2"/>
          <p:cNvSpPr>
            <a:spLocks noGrp="1"/>
          </p:cNvSpPr>
          <p:nvPr>
            <p:ph idx="1"/>
          </p:nvPr>
        </p:nvSpPr>
        <p:spPr>
          <a:xfrm>
            <a:off x="755354" y="1241163"/>
            <a:ext cx="10767952" cy="740190"/>
          </a:xfrm>
        </p:spPr>
        <p:txBody>
          <a:bodyPr>
            <a:norm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to get DA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errors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turns for one transvers damping time, with 4 initial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DA achieved  DA requirement with 52variables (32 arc sextupoles + 8 IR sextupoles + 4 multipoles + 8 phase advance)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4681853" y="5324018"/>
                <a:ext cx="4832901" cy="36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Achieved (w/o error): </a:t>
                </a:r>
                <a14:m>
                  <m:oMath xmlns:m="http://schemas.openxmlformats.org/officeDocument/2006/math">
                    <m:r>
                      <a:rPr lang="en-US" altLang="zh-CN" sz="16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×32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16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</m:t>
                    </m:r>
                    <m:r>
                      <a:rPr lang="en-US" altLang="zh-CN" sz="16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853" y="5324018"/>
                <a:ext cx="4832901" cy="361189"/>
              </a:xfrm>
              <a:prstGeom prst="rect">
                <a:avLst/>
              </a:prstGeom>
              <a:blipFill rotWithShape="0">
                <a:blip r:embed="rId5"/>
                <a:stretch>
                  <a:fillRect l="-631" t="-3333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257673" y="5686620"/>
                <a:ext cx="4968681" cy="357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/>
                  <a:t>Goal (w/ error): 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6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1.7%</m:t>
                    </m:r>
                    <m:r>
                      <a:rPr lang="en-US" altLang="zh-CN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600" b="0" i="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673" y="5686620"/>
                <a:ext cx="4968681" cy="357983"/>
              </a:xfrm>
              <a:prstGeom prst="rect">
                <a:avLst/>
              </a:prstGeom>
              <a:blipFill rotWithShape="0">
                <a:blip r:embed="rId6"/>
                <a:stretch>
                  <a:fillRect l="-613" t="-3390" b="-16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27" y="2337978"/>
            <a:ext cx="4550848" cy="283417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926" y="2344988"/>
            <a:ext cx="4166874" cy="2812467"/>
          </a:xfrm>
          <a:prstGeom prst="rect">
            <a:avLst/>
          </a:prstGeom>
        </p:spPr>
      </p:pic>
      <p:graphicFrame>
        <p:nvGraphicFramePr>
          <p:cNvPr id="21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199327"/>
              </p:ext>
            </p:extLst>
          </p:nvPr>
        </p:nvGraphicFramePr>
        <p:xfrm>
          <a:off x="1072597" y="2182880"/>
          <a:ext cx="1608429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491316" y="2107436"/>
            <a:ext cx="1470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with coupling 0.2%</a:t>
            </a:r>
            <a:endParaRPr lang="zh-CN" altLang="en-US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9214760" y="5156250"/>
            <a:ext cx="2463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J. Wu, Y. Zhang, Y. W. Wang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501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Dynamic aperture @ ttbar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31975" y="3354154"/>
            <a:ext cx="6460374" cy="2246835"/>
            <a:chOff x="1857272" y="2366270"/>
            <a:chExt cx="7157188" cy="212598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7272" y="2366270"/>
              <a:ext cx="3445553" cy="212598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8056" y="2385060"/>
              <a:ext cx="3516404" cy="2088401"/>
            </a:xfrm>
            <a:prstGeom prst="rect">
              <a:avLst/>
            </a:prstGeom>
          </p:spPr>
        </p:pic>
      </p:grpSp>
      <p:sp>
        <p:nvSpPr>
          <p:cNvPr id="30" name="TextBox 2"/>
          <p:cNvSpPr txBox="1"/>
          <p:nvPr/>
        </p:nvSpPr>
        <p:spPr>
          <a:xfrm>
            <a:off x="9892349" y="3568084"/>
            <a:ext cx="27190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B050"/>
                </a:solidFill>
              </a:rPr>
              <a:t>w/o RF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</a:rPr>
              <a:t>w/o </a:t>
            </a:r>
            <a:r>
              <a:rPr lang="en-US" altLang="zh-CN" sz="1400" b="1" dirty="0">
                <a:solidFill>
                  <a:srgbClr val="00B050"/>
                </a:solidFill>
              </a:rPr>
              <a:t>rad </a:t>
            </a:r>
          </a:p>
          <a:p>
            <a:r>
              <a:rPr lang="en-US" altLang="zh-CN" sz="1400" b="1" dirty="0">
                <a:solidFill>
                  <a:srgbClr val="0070C0"/>
                </a:solidFill>
              </a:rPr>
              <a:t>w/ damp</a:t>
            </a:r>
          </a:p>
          <a:p>
            <a:r>
              <a:rPr lang="en-US" altLang="zh-CN" sz="1400" b="1" dirty="0">
                <a:solidFill>
                  <a:srgbClr val="FF0000"/>
                </a:solidFill>
              </a:rPr>
              <a:t>w/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damp+fluc (</a:t>
            </a:r>
            <a:r>
              <a:rPr lang="en-US" altLang="zh-CN" sz="1400" b="1" dirty="0">
                <a:solidFill>
                  <a:srgbClr val="FF0000"/>
                </a:solidFill>
              </a:rPr>
              <a:t>max,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min)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en-US" altLang="zh-CN" sz="1400" b="1" dirty="0" smtClean="0"/>
              <a:t>turns for one transvers damping time</a:t>
            </a:r>
          </a:p>
          <a:p>
            <a:r>
              <a:rPr lang="en-US" altLang="zh-CN" sz="1400" b="1" dirty="0" smtClean="0"/>
              <a:t>Initial phase=0</a:t>
            </a:r>
            <a:endParaRPr lang="en-US" altLang="zh-CN" sz="1400" b="1" dirty="0"/>
          </a:p>
        </p:txBody>
      </p:sp>
      <p:sp>
        <p:nvSpPr>
          <p:cNvPr id="32" name="内容占位符 2"/>
          <p:cNvSpPr>
            <a:spLocks noGrp="1"/>
          </p:cNvSpPr>
          <p:nvPr>
            <p:ph idx="1"/>
          </p:nvPr>
        </p:nvSpPr>
        <p:spPr>
          <a:xfrm>
            <a:off x="1270533" y="1097356"/>
            <a:ext cx="10194314" cy="1123082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to get DA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errors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turns for one transvers damping time,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0</a:t>
            </a:r>
          </a:p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 DA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energy acceptance of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2.0%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32 arc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 be further optimized with other variables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 families of arc sextupoles. </a:t>
            </a:r>
          </a:p>
        </p:txBody>
      </p:sp>
      <p:graphicFrame>
        <p:nvGraphicFramePr>
          <p:cNvPr id="22" name="内容占位符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164244"/>
              </p:ext>
            </p:extLst>
          </p:nvPr>
        </p:nvGraphicFramePr>
        <p:xfrm>
          <a:off x="1270533" y="2846892"/>
          <a:ext cx="2059535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535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4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3201" y="1215473"/>
            <a:ext cx="10515600" cy="994155"/>
          </a:xfrm>
        </p:spPr>
        <p:txBody>
          <a:bodyPr>
            <a:norm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sextupoles for Higgs &amp; ttbar mode allowed to select –I sextupole pairs for W &amp;Z mode.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6*6=36 cases for 23 cells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much more combinations if  choose different cases in each arc section (184 cells)</a:t>
            </a:r>
          </a:p>
        </p:txBody>
      </p:sp>
      <p:graphicFrame>
        <p:nvGraphicFramePr>
          <p:cNvPr id="98" name="表格 97"/>
          <p:cNvGraphicFramePr>
            <a:graphicFrameLocks noGrp="1"/>
          </p:cNvGraphicFramePr>
          <p:nvPr/>
        </p:nvGraphicFramePr>
        <p:xfrm>
          <a:off x="104766" y="4757470"/>
          <a:ext cx="3206216" cy="132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554">
                  <a:extLst>
                    <a:ext uri="{9D8B030D-6E8A-4147-A177-3AD203B41FA5}">
                      <a16:colId xmlns:a16="http://schemas.microsoft.com/office/drawing/2014/main" val="1865330038"/>
                    </a:ext>
                  </a:extLst>
                </a:gridCol>
                <a:gridCol w="801554">
                  <a:extLst>
                    <a:ext uri="{9D8B030D-6E8A-4147-A177-3AD203B41FA5}">
                      <a16:colId xmlns:a16="http://schemas.microsoft.com/office/drawing/2014/main" val="768702573"/>
                    </a:ext>
                  </a:extLst>
                </a:gridCol>
                <a:gridCol w="801554">
                  <a:extLst>
                    <a:ext uri="{9D8B030D-6E8A-4147-A177-3AD203B41FA5}">
                      <a16:colId xmlns:a16="http://schemas.microsoft.com/office/drawing/2014/main" val="78868398"/>
                    </a:ext>
                  </a:extLst>
                </a:gridCol>
                <a:gridCol w="801554">
                  <a:extLst>
                    <a:ext uri="{9D8B030D-6E8A-4147-A177-3AD203B41FA5}">
                      <a16:colId xmlns:a16="http://schemas.microsoft.com/office/drawing/2014/main" val="3289851836"/>
                    </a:ext>
                  </a:extLst>
                </a:gridCol>
              </a:tblGrid>
              <a:tr h="340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</a:t>
                      </a:r>
                      <a:r>
                        <a:rPr lang="en-US" altLang="zh-CN" sz="1400" baseline="30000" dirty="0" smtClean="0"/>
                        <a:t>st</a:t>
                      </a:r>
                      <a:r>
                        <a:rPr lang="en-US" altLang="zh-CN" sz="1400" dirty="0" smtClean="0"/>
                        <a:t> pair</a:t>
                      </a:r>
                      <a:endParaRPr lang="zh-CN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</a:t>
                      </a:r>
                      <a:r>
                        <a:rPr lang="en-US" altLang="zh-CN" sz="1400" baseline="30000" dirty="0" smtClean="0"/>
                        <a:t>nd</a:t>
                      </a:r>
                      <a:r>
                        <a:rPr lang="en-US" altLang="zh-CN" sz="1400" dirty="0" smtClean="0"/>
                        <a:t> pair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65188"/>
                  </a:ext>
                </a:extLst>
              </a:tr>
              <a:tr h="340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(1A, 2A)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(2B,3B)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(3A,4A)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(3B,4B)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11901"/>
                  </a:ext>
                </a:extLst>
              </a:tr>
              <a:tr h="237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(1B, 2B)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-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(3A,4A)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(3B,4B)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364637"/>
                  </a:ext>
                </a:extLst>
              </a:tr>
              <a:tr h="340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(2A, 3A)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-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-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(3B,4B)</a:t>
                      </a:r>
                      <a:endParaRPr lang="zh-CN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325861"/>
                  </a:ext>
                </a:extLst>
              </a:tr>
            </a:tbl>
          </a:graphicData>
        </a:graphic>
      </p:graphicFrame>
      <p:sp>
        <p:nvSpPr>
          <p:cNvPr id="99" name="标题 1"/>
          <p:cNvSpPr>
            <a:spLocks noGrp="1"/>
          </p:cNvSpPr>
          <p:nvPr>
            <p:ph type="title"/>
          </p:nvPr>
        </p:nvSpPr>
        <p:spPr>
          <a:xfrm>
            <a:off x="2400716" y="48650"/>
            <a:ext cx="710565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Optimization of the ARC 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aberration at</a:t>
            </a:r>
            <a:br>
              <a:rPr lang="en-US" altLang="zh-CN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W and Z modes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1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灯片编号占位符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66675" y="2272604"/>
            <a:ext cx="12058650" cy="2013281"/>
            <a:chOff x="66675" y="2272604"/>
            <a:chExt cx="12058650" cy="2013281"/>
          </a:xfrm>
        </p:grpSpPr>
        <p:grpSp>
          <p:nvGrpSpPr>
            <p:cNvPr id="4" name="组合 3"/>
            <p:cNvGrpSpPr/>
            <p:nvPr/>
          </p:nvGrpSpPr>
          <p:grpSpPr>
            <a:xfrm>
              <a:off x="66675" y="2272604"/>
              <a:ext cx="12058650" cy="1027115"/>
              <a:chOff x="57150" y="4695825"/>
              <a:chExt cx="12058650" cy="1027115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33350" y="4981576"/>
                <a:ext cx="11982450" cy="190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/>
              <p:cNvCxnSpPr/>
              <p:nvPr/>
            </p:nvCxnSpPr>
            <p:spPr>
              <a:xfrm>
                <a:off x="209550" y="46958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>
                <a:off x="723900" y="46958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>
                <a:off x="1228725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>
                <a:off x="1743075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>
                <a:off x="2266950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/>
            </p:nvCxnSpPr>
            <p:spPr>
              <a:xfrm>
                <a:off x="2781300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328612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>
                <a:off x="380047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>
                <a:off x="429577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>
                <a:off x="481012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>
                <a:off x="5314950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5829300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6353175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6867525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7372350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886700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8391525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>
                <a:off x="8896350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9410700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9934575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>
                <a:off x="10448925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>
                <a:off x="10953750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11468100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57200" y="47339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9715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485900" y="47339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0002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4955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0099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5242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40386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4543425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50577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572125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60864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5817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7096125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6104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8124825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6487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91630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6774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101917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06870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11201400" y="47720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57150" y="5257800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080033" y="5276850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575332" y="5276851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615666" y="5279396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3143250" y="5279395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SF3A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100512" y="5279396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4675721" y="5279395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5632983" y="5269871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9" name="直接箭头连接符 58"/>
              <p:cNvCxnSpPr/>
              <p:nvPr/>
            </p:nvCxnSpPr>
            <p:spPr>
              <a:xfrm>
                <a:off x="11991975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1725275" y="47720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/>
              <p:cNvSpPr txBox="1"/>
              <p:nvPr/>
            </p:nvSpPr>
            <p:spPr>
              <a:xfrm>
                <a:off x="5933104" y="5270457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1A</a:t>
                </a:r>
                <a:endParaRPr lang="zh-CN" altLang="en-US" sz="1100" b="1" dirty="0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6955987" y="5289507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1B</a:t>
                </a:r>
                <a:endParaRPr lang="zh-CN" altLang="en-US" sz="1100" b="1" dirty="0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7451286" y="5289508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/>
                  <a:t>2</a:t>
                </a:r>
                <a:r>
                  <a:rPr lang="en-US" altLang="zh-CN" sz="1100" b="1" dirty="0" smtClean="0"/>
                  <a:t>A</a:t>
                </a:r>
                <a:endParaRPr lang="zh-CN" altLang="en-US" sz="1100" b="1" dirty="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8491620" y="5292053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2</a:t>
                </a:r>
                <a:r>
                  <a:rPr lang="en-US" altLang="zh-CN" sz="1100" b="1" dirty="0"/>
                  <a:t>B</a:t>
                </a:r>
                <a:endParaRPr lang="zh-CN" altLang="en-US" sz="1100" b="1" dirty="0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9019204" y="5292052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SD3A</a:t>
                </a:r>
                <a:endParaRPr lang="zh-CN" altLang="en-US" sz="1100" b="1" dirty="0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9976466" y="5292053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3B</a:t>
                </a:r>
                <a:endParaRPr lang="zh-CN" altLang="en-US" sz="1100" b="1" dirty="0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0551675" y="5292052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4A</a:t>
                </a:r>
                <a:endParaRPr lang="zh-CN" altLang="en-US" sz="1100" b="1" dirty="0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1508937" y="5282528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4B</a:t>
                </a:r>
                <a:endParaRPr lang="zh-CN" altLang="en-US" sz="1100" b="1" dirty="0"/>
              </a:p>
            </p:txBody>
          </p:sp>
        </p:grpSp>
        <p:cxnSp>
          <p:nvCxnSpPr>
            <p:cNvPr id="74" name="直接连接符 73"/>
            <p:cNvCxnSpPr/>
            <p:nvPr/>
          </p:nvCxnSpPr>
          <p:spPr>
            <a:xfrm flipV="1">
              <a:off x="230408" y="3419453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1780120" y="4273700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1214287" y="3866861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2766549" y="3420506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3328849" y="3459398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4288448" y="3498287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3310982" y="3832512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4276881" y="3865095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4290547" y="4244516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6071001" y="3420508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7620713" y="4274755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7054880" y="3867916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8607142" y="3421561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169442" y="3460453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10129041" y="3499342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151575" y="3833567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10117474" y="3866150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10131140" y="4245571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857250" y="3414167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352800" y="3423692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6705600" y="3414167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9201150" y="3423692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339918" y="4568635"/>
            <a:ext cx="8852082" cy="1770416"/>
            <a:chOff x="3339918" y="4568635"/>
            <a:chExt cx="8852082" cy="1770416"/>
          </a:xfrm>
        </p:grpSpPr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918" y="4568635"/>
              <a:ext cx="8852082" cy="1770416"/>
            </a:xfrm>
            <a:prstGeom prst="rect">
              <a:avLst/>
            </a:prstGeom>
          </p:spPr>
        </p:pic>
        <p:sp>
          <p:nvSpPr>
            <p:cNvPr id="71" name="文本框 70"/>
            <p:cNvSpPr txBox="1"/>
            <p:nvPr/>
          </p:nvSpPr>
          <p:spPr>
            <a:xfrm>
              <a:off x="8501145" y="4568635"/>
              <a:ext cx="1244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@ dp/p=1%</a:t>
              </a:r>
              <a:endParaRPr lang="zh-CN" alt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0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Dynamic aperture @ Z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855" y="1157244"/>
            <a:ext cx="3169243" cy="20295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651" y="1161217"/>
            <a:ext cx="3197790" cy="205740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416" y="3317849"/>
            <a:ext cx="2396540" cy="14276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3457" y="3011358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ase {1,4</a:t>
            </a:r>
            <a:r>
              <a:rPr lang="en-US" altLang="zh-CN" dirty="0"/>
              <a:t>}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2445" y="3285936"/>
            <a:ext cx="2610803" cy="15310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4178" y="3285936"/>
            <a:ext cx="2571029" cy="153106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06238" y="2693432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</a:t>
            </a:r>
            <a:r>
              <a:rPr lang="en-US" altLang="zh-CN" dirty="0" smtClean="0"/>
              <a:t>ith 2 families only</a:t>
            </a:r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1553" y="4941149"/>
            <a:ext cx="2341551" cy="141403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8063" y="4908019"/>
            <a:ext cx="2379573" cy="143239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4416" y="4891435"/>
            <a:ext cx="2372934" cy="1417371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975434" y="5271321"/>
            <a:ext cx="36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+</a:t>
            </a:r>
            <a:endParaRPr lang="zh-CN" altLang="en-US" sz="2800" b="1" dirty="0"/>
          </a:p>
        </p:txBody>
      </p:sp>
      <p:sp>
        <p:nvSpPr>
          <p:cNvPr id="29" name="右箭头 28"/>
          <p:cNvSpPr/>
          <p:nvPr/>
        </p:nvSpPr>
        <p:spPr>
          <a:xfrm>
            <a:off x="7814178" y="5413650"/>
            <a:ext cx="143487" cy="23856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238285" y="4961764"/>
            <a:ext cx="12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case </a:t>
            </a:r>
            <a:r>
              <a:rPr lang="en-US" altLang="zh-CN" dirty="0" smtClean="0"/>
              <a:t>{4,3}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6095448" y="4983715"/>
            <a:ext cx="12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case </a:t>
            </a:r>
            <a:r>
              <a:rPr lang="en-US" altLang="zh-CN" dirty="0" smtClean="0"/>
              <a:t>{3,4}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300952" y="3381830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 {1,4}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8429896" y="4993436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 </a:t>
            </a:r>
            <a:r>
              <a:rPr lang="en-US" altLang="zh-CN" dirty="0" smtClean="0"/>
              <a:t>{4,3}+{3,4}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495651" y="5186501"/>
            <a:ext cx="208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</a:t>
            </a:r>
            <a:r>
              <a:rPr lang="en-US" altLang="zh-CN" dirty="0" smtClean="0">
                <a:solidFill>
                  <a:srgbClr val="FF0000"/>
                </a:solidFill>
              </a:rPr>
              <a:t>ossible solution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case {4,3}+{3,4}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9234861" y="1410920"/>
            <a:ext cx="27190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B050"/>
                </a:solidFill>
              </a:rPr>
              <a:t>w/o RF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</a:rPr>
              <a:t>w/o </a:t>
            </a:r>
            <a:r>
              <a:rPr lang="en-US" altLang="zh-CN" sz="1400" b="1" dirty="0">
                <a:solidFill>
                  <a:srgbClr val="00B050"/>
                </a:solidFill>
              </a:rPr>
              <a:t>rad </a:t>
            </a:r>
          </a:p>
          <a:p>
            <a:r>
              <a:rPr lang="en-US" altLang="zh-CN" sz="1400" b="1" dirty="0">
                <a:solidFill>
                  <a:srgbClr val="0070C0"/>
                </a:solidFill>
              </a:rPr>
              <a:t>w/ damp</a:t>
            </a:r>
          </a:p>
          <a:p>
            <a:r>
              <a:rPr lang="en-US" altLang="zh-CN" sz="1400" b="1" dirty="0">
                <a:solidFill>
                  <a:srgbClr val="FF0000"/>
                </a:solidFill>
              </a:rPr>
              <a:t>w/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damp+fluc (</a:t>
            </a:r>
            <a:r>
              <a:rPr lang="en-US" altLang="zh-CN" sz="1400" b="1" dirty="0">
                <a:solidFill>
                  <a:srgbClr val="FF0000"/>
                </a:solidFill>
              </a:rPr>
              <a:t>max,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min)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en-US" altLang="zh-CN" sz="1400" b="1" dirty="0" smtClean="0"/>
              <a:t>turns for one transvers damping time</a:t>
            </a:r>
          </a:p>
          <a:p>
            <a:r>
              <a:rPr lang="en-US" altLang="zh-CN" sz="1400" b="1" dirty="0" smtClean="0"/>
              <a:t>Initial phase=0</a:t>
            </a: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22188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Dynamic aperture  with error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@ Higgs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215177" y="1177473"/>
            <a:ext cx="9508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correction started with 50 um misalignment in IR quadrupoles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orbit distortion (COD)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steering (DFS) correction has been done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with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418 (out of 1000)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seeds satisfy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on-axis injection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optimization with 100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misalignment in IR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quadrupoles is undergoing.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3511A53-A93E-4D28-AB97-85E7551E3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35" y="3977040"/>
            <a:ext cx="3198700" cy="2298563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161E412-D517-42F5-8AE4-CA4EC0F26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79827"/>
              </p:ext>
            </p:extLst>
          </p:nvPr>
        </p:nvGraphicFramePr>
        <p:xfrm>
          <a:off x="2677362" y="2613895"/>
          <a:ext cx="5488333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FDF9F705-16B6-4F8B-88D5-40ECE8162CD0}"/>
              </a:ext>
            </a:extLst>
          </p:cNvPr>
          <p:cNvSpPr txBox="1">
            <a:spLocks/>
          </p:cNvSpPr>
          <p:nvPr/>
        </p:nvSpPr>
        <p:spPr>
          <a:xfrm>
            <a:off x="8654912" y="4228790"/>
            <a:ext cx="2291050" cy="170892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b="1" dirty="0"/>
              <a:t>—DA </a:t>
            </a:r>
            <a:r>
              <a:rPr lang="en-US" altLang="zh-CN" sz="1400" b="1" dirty="0" smtClean="0"/>
              <a:t>w/o error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b="1" dirty="0" smtClean="0">
                <a:solidFill>
                  <a:srgbClr val="0000FF"/>
                </a:solidFill>
              </a:rPr>
              <a:t>—DA of each seed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b="1" dirty="0" smtClean="0">
                <a:solidFill>
                  <a:srgbClr val="FFD961"/>
                </a:solidFill>
              </a:rPr>
              <a:t>—mean value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b="1" dirty="0" smtClean="0">
                <a:solidFill>
                  <a:srgbClr val="00B050"/>
                </a:solidFill>
              </a:rPr>
              <a:t>—statistic errors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b="1" dirty="0" smtClean="0">
                <a:solidFill>
                  <a:srgbClr val="FF3399"/>
                </a:solidFill>
              </a:rPr>
              <a:t>—requirement</a:t>
            </a:r>
            <a:endParaRPr lang="zh-CN" altLang="en-US" sz="1400" b="1" dirty="0">
              <a:solidFill>
                <a:srgbClr val="FF3399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83181" y="6173805"/>
            <a:ext cx="311335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Lattice version </a:t>
            </a:r>
            <a:r>
              <a:rPr lang="zh-CN" altLang="en-US" sz="1200" dirty="0" smtClean="0"/>
              <a:t>cepc</a:t>
            </a:r>
            <a:r>
              <a:rPr lang="zh-CN" altLang="en-US" sz="1200" dirty="0"/>
              <a:t>.lat.diff.8713.346.2</a:t>
            </a:r>
            <a:r>
              <a:rPr lang="zh-CN" altLang="en-US" sz="1200" dirty="0" smtClean="0"/>
              <a:t>p </a:t>
            </a:r>
            <a:r>
              <a:rPr lang="en-US" altLang="zh-CN" sz="1200" dirty="0" smtClean="0"/>
              <a:t>used</a:t>
            </a:r>
          </a:p>
          <a:p>
            <a:r>
              <a:rPr lang="en-US" altLang="zh-CN" sz="1200" dirty="0" smtClean="0"/>
              <a:t>εx=0.64nm</a:t>
            </a:r>
            <a:r>
              <a:rPr lang="en-US" altLang="zh-CN" sz="1200" dirty="0"/>
              <a:t>, </a:t>
            </a:r>
            <a:r>
              <a:rPr lang="el-GR" altLang="zh-CN" sz="1200" dirty="0"/>
              <a:t>β</a:t>
            </a:r>
            <a:r>
              <a:rPr lang="en-US" altLang="zh-CN" sz="1200" dirty="0"/>
              <a:t>=0.33m/1mm, L*=1.9m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73" y="3973693"/>
            <a:ext cx="3185562" cy="22891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62427" y="727404"/>
            <a:ext cx="1642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Bin Wang,</a:t>
            </a:r>
          </a:p>
          <a:p>
            <a:r>
              <a:rPr lang="en-US" altLang="zh-CN" sz="1600" dirty="0" smtClean="0"/>
              <a:t>Yuanyuan Wei,</a:t>
            </a:r>
          </a:p>
          <a:p>
            <a:r>
              <a:rPr lang="en-US" altLang="zh-CN" sz="1600" dirty="0" smtClean="0"/>
              <a:t>Yiwei Wang</a:t>
            </a:r>
            <a:endParaRPr lang="zh-CN" altLang="en-US" sz="1600" dirty="0"/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Summary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931" y="1190061"/>
            <a:ext cx="10603429" cy="5531413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 high luminosity scheme of CEPC collider ring with </a:t>
            </a:r>
            <a:r>
              <a:rPr lang="en-US" altLang="zh-CN" sz="180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30MW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has been designed by mainly squeezing the </a:t>
            </a:r>
            <a:r>
              <a:rPr lang="el-GR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y* and emittance.</a:t>
            </a:r>
          </a:p>
          <a:p>
            <a:pPr marL="800100" lvl="2" indent="-342900"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New aberration correction scheme in ARC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region,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ompatible final quadrupoles in IR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Phase advance reduced from 90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to 60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 for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W/Z mode to suppress impedance instability and increase stable tune area 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50000"/>
              </a:lnSpc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 aperture w/o error @ Higgs energy fulfills the requirements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. Dynamic aperture @ ttbar energy will be further optimized with other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variables. Tune shift will be corrected to optimize the DA @ W &amp; Z.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ru-RU" sz="180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 </a:t>
            </a:r>
            <a:r>
              <a:rPr lang="en-US" altLang="ru-RU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imperfection correction to the high luminosity lattice is on going.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en-US" altLang="ru-RU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180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With transverse alignment of 50um for final quadrupoles and 100um for other magnets, COD and dispersion correction were made while beta-beating was not done yet.</a:t>
            </a:r>
            <a:endParaRPr lang="en-US" altLang="ru-RU" sz="1800" dirty="0">
              <a:sym typeface="Symbol" panose="05050102010706020507" pitchFamily="18" charset="2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 dynamic aperture with errors @ Higgs fulfill the requirement.</a:t>
            </a:r>
            <a:endParaRPr lang="en-US" altLang="zh-CN" sz="18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905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2400716" y="298665"/>
            <a:ext cx="7105650" cy="884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Comparison of the </a:t>
            </a:r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extupole numbers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442662" y="1440887"/>
          <a:ext cx="681140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018">
                  <a:extLst>
                    <a:ext uri="{9D8B030D-6E8A-4147-A177-3AD203B41FA5}">
                      <a16:colId xmlns:a16="http://schemas.microsoft.com/office/drawing/2014/main" val="3262080915"/>
                    </a:ext>
                  </a:extLst>
                </a:gridCol>
                <a:gridCol w="2548694">
                  <a:extLst>
                    <a:ext uri="{9D8B030D-6E8A-4147-A177-3AD203B41FA5}">
                      <a16:colId xmlns:a16="http://schemas.microsoft.com/office/drawing/2014/main" val="667289722"/>
                    </a:ext>
                  </a:extLst>
                </a:gridCol>
                <a:gridCol w="2548694">
                  <a:extLst>
                    <a:ext uri="{9D8B030D-6E8A-4147-A177-3AD203B41FA5}">
                      <a16:colId xmlns:a16="http://schemas.microsoft.com/office/drawing/2014/main" val="4162304173"/>
                    </a:ext>
                  </a:extLst>
                </a:gridCol>
              </a:tblGrid>
              <a:tr h="516355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 repeated scheme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8 repeated scheme</a:t>
                      </a:r>
                      <a:endParaRPr lang="zh-CN" altLang="en-US" sz="1400" dirty="0" smtClean="0"/>
                    </a:p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783638"/>
                  </a:ext>
                </a:extLst>
              </a:tr>
              <a:tr h="51635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ttbar/Higgs (</a:t>
                      </a:r>
                      <a:r>
                        <a:rPr lang="en-US" altLang="zh-CN" sz="1400" dirty="0" smtClean="0"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altLang="zh-CN" sz="1400" dirty="0" smtClean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/</a:t>
                      </a:r>
                      <a:r>
                        <a:rPr lang="en-US" altLang="zh-CN" sz="1400" dirty="0" smtClean="0">
                          <a:cs typeface="Times New Roman" panose="02020603050405020304" pitchFamily="18" charset="0"/>
                        </a:rPr>
                        <a:t> 90</a:t>
                      </a:r>
                      <a:r>
                        <a:rPr lang="en-US" altLang="zh-CN" sz="1400" dirty="0" smtClean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period=5</a:t>
                      </a:r>
                      <a:r>
                        <a:rPr lang="en-US" altLang="zh-CN" sz="1400" baseline="0" dirty="0" smtClean="0"/>
                        <a:t> cells</a:t>
                      </a:r>
                    </a:p>
                    <a:p>
                      <a:r>
                        <a:rPr lang="en-US" altLang="zh-CN" sz="1400" baseline="0" dirty="0" smtClean="0"/>
                        <a:t>sext. num=(2 SF, 2 SD)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period=23 cells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sext. num=(8 SF, 8 SD)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067383"/>
                  </a:ext>
                </a:extLst>
              </a:tr>
              <a:tr h="516355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W/Z (</a:t>
                      </a:r>
                      <a:r>
                        <a:rPr lang="en-US" altLang="zh-CN" sz="1400" dirty="0" smtClean="0"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altLang="zh-CN" sz="1400" dirty="0" smtClean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/</a:t>
                      </a:r>
                      <a:r>
                        <a:rPr lang="en-US" altLang="zh-CN" sz="1400" dirty="0" smtClean="0">
                          <a:cs typeface="Times New Roman" panose="02020603050405020304" pitchFamily="18" charset="0"/>
                        </a:rPr>
                        <a:t> 60</a:t>
                      </a:r>
                      <a:r>
                        <a:rPr lang="en-US" altLang="zh-CN" sz="1400" dirty="0" smtClean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period=7 cells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sext. num=(2 SF, 2 SD)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period=23 cells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sext. num=(4 SF, 4 SD)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417332"/>
                  </a:ext>
                </a:extLst>
              </a:tr>
              <a:tr h="72897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All</a:t>
                      </a:r>
                      <a:r>
                        <a:rPr lang="en-US" altLang="zh-CN" sz="1400" baseline="0" dirty="0" smtClean="0"/>
                        <a:t> modes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period=35 cells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sext. num=(14 SF, 14 SD)+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(6 SF, 6 SD)=(20 SF, 20 SD)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period=23 cells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pitchFamily="2" charset="-122"/>
                          <a:cs typeface="+mn-cs"/>
                        </a:rPr>
                        <a:t>sext. num=(8 SF, 8 SD)</a:t>
                      </a:r>
                      <a:endParaRPr kumimoji="0" lang="zh-CN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85332"/>
                  </a:ext>
                </a:extLst>
              </a:tr>
            </a:tbl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>
          <a:xfrm>
            <a:off x="752474" y="946437"/>
            <a:ext cx="10906125" cy="4411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The 8-repeated scheme saved around </a:t>
            </a:r>
            <a:r>
              <a:rPr lang="en-US" altLang="zh-CN" sz="2000" b="1" dirty="0" smtClean="0"/>
              <a:t>31%</a:t>
            </a:r>
            <a:r>
              <a:rPr lang="en-US" altLang="zh-CN" sz="2000" dirty="0" smtClean="0"/>
              <a:t> sextupoles compared with the 2-repeated scheme.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552450" y="3795150"/>
          <a:ext cx="11039475" cy="262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270">
                  <a:extLst>
                    <a:ext uri="{9D8B030D-6E8A-4147-A177-3AD203B41FA5}">
                      <a16:colId xmlns:a16="http://schemas.microsoft.com/office/drawing/2014/main" val="2122885926"/>
                    </a:ext>
                  </a:extLst>
                </a:gridCol>
                <a:gridCol w="2608823">
                  <a:extLst>
                    <a:ext uri="{9D8B030D-6E8A-4147-A177-3AD203B41FA5}">
                      <a16:colId xmlns:a16="http://schemas.microsoft.com/office/drawing/2014/main" val="1840010407"/>
                    </a:ext>
                  </a:extLst>
                </a:gridCol>
                <a:gridCol w="3190875">
                  <a:extLst>
                    <a:ext uri="{9D8B030D-6E8A-4147-A177-3AD203B41FA5}">
                      <a16:colId xmlns:a16="http://schemas.microsoft.com/office/drawing/2014/main" val="4080405715"/>
                    </a:ext>
                  </a:extLst>
                </a:gridCol>
                <a:gridCol w="2924507">
                  <a:extLst>
                    <a:ext uri="{9D8B030D-6E8A-4147-A177-3AD203B41FA5}">
                      <a16:colId xmlns:a16="http://schemas.microsoft.com/office/drawing/2014/main" val="2268633655"/>
                    </a:ext>
                  </a:extLst>
                </a:gridCol>
              </a:tblGrid>
              <a:tr h="68989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Main</a:t>
                      </a:r>
                      <a:r>
                        <a:rPr lang="en-US" altLang="zh-CN" sz="1400" baseline="0" dirty="0" smtClean="0"/>
                        <a:t> magnets in ARC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CDR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Quantity, length and</a:t>
                      </a:r>
                      <a:r>
                        <a:rPr lang="en-US" altLang="zh-CN" sz="1400" baseline="0" dirty="0" smtClean="0"/>
                        <a:t> field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high </a:t>
                      </a:r>
                      <a:r>
                        <a:rPr lang="en-US" altLang="zh-CN" sz="1400" dirty="0" err="1" smtClean="0"/>
                        <a:t>lumi</a:t>
                      </a:r>
                      <a:r>
                        <a:rPr lang="en-US" altLang="zh-CN" sz="1400" dirty="0" smtClean="0"/>
                        <a:t>.</a:t>
                      </a:r>
                      <a:r>
                        <a:rPr lang="en-US" altLang="zh-CN" sz="1400" baseline="0" dirty="0" smtClean="0"/>
                        <a:t> w/ 8 repeated scheme</a:t>
                      </a:r>
                      <a:endParaRPr lang="en-US" altLang="zh-CN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Quantity, length and</a:t>
                      </a:r>
                      <a:r>
                        <a:rPr lang="en-US" altLang="zh-CN" sz="1400" baseline="0" dirty="0" smtClean="0"/>
                        <a:t> field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high </a:t>
                      </a:r>
                      <a:r>
                        <a:rPr lang="en-US" altLang="zh-CN" sz="1400" dirty="0" err="1" smtClean="0"/>
                        <a:t>lumi</a:t>
                      </a:r>
                      <a:r>
                        <a:rPr lang="en-US" altLang="zh-CN" sz="1400" dirty="0" smtClean="0"/>
                        <a:t>.</a:t>
                      </a:r>
                      <a:r>
                        <a:rPr lang="en-US" altLang="zh-CN" sz="1400" baseline="0" dirty="0" smtClean="0"/>
                        <a:t> w/ 8 repeated scheme</a:t>
                      </a:r>
                      <a:endParaRPr lang="en-US" altLang="zh-CN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Quantity, length and</a:t>
                      </a:r>
                      <a:r>
                        <a:rPr lang="en-US" altLang="zh-CN" sz="1400" baseline="0" dirty="0" smtClean="0"/>
                        <a:t> field</a:t>
                      </a:r>
                      <a:endParaRPr lang="zh-CN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87907"/>
                  </a:ext>
                </a:extLst>
              </a:tr>
              <a:tr h="68989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Dipoles </a:t>
                      </a:r>
                    </a:p>
                    <a:p>
                      <a:r>
                        <a:rPr lang="en-US" altLang="zh-CN" sz="1400" dirty="0" smtClean="0"/>
                        <a:t>(dual aperture)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2320, 28.686 m, 373 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2944, 21.7 m, 390</a:t>
                      </a:r>
                      <a:r>
                        <a:rPr lang="en-US" altLang="zh-CN" sz="1400" baseline="0" dirty="0" smtClean="0"/>
                        <a:t> 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b="1" baseline="0" dirty="0" smtClean="0"/>
                        <a:t>Quant +27%, total length -4%</a:t>
                      </a:r>
                      <a:r>
                        <a:rPr lang="en-US" altLang="zh-CN" sz="1400" baseline="0" dirty="0" smtClean="0"/>
                        <a:t>)</a:t>
                      </a:r>
                      <a:endParaRPr lang="en-US" altLang="zh-C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2944, 21.7 m, 390</a:t>
                      </a:r>
                      <a:r>
                        <a:rPr lang="en-US" altLang="zh-CN" sz="1400" baseline="0" dirty="0" smtClean="0"/>
                        <a:t> 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b="1" baseline="0" dirty="0" smtClean="0"/>
                        <a:t>Quant +27%, total length -4%</a:t>
                      </a:r>
                      <a:r>
                        <a:rPr lang="en-US" altLang="zh-CN" sz="1400" baseline="0" dirty="0" smtClean="0"/>
                        <a:t>)</a:t>
                      </a:r>
                      <a:endParaRPr lang="en-US" altLang="zh-CN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190986"/>
                  </a:ext>
                </a:extLst>
              </a:tr>
              <a:tr h="502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Quadpoles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(dual aperture)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2320, 2 m, 8.4 T/m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2944, 3 m, 10.6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T/m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Quant +27%, total length +90%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2944, 3 m, 10.6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T/m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Quant +27%, total length +90%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516246"/>
                  </a:ext>
                </a:extLst>
              </a:tr>
              <a:tr h="71718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Sextupoles</a:t>
                      </a:r>
                    </a:p>
                    <a:p>
                      <a:r>
                        <a:rPr lang="en-US" altLang="zh-CN" sz="1400" dirty="0" smtClean="0"/>
                        <a:t>(single</a:t>
                      </a:r>
                      <a:r>
                        <a:rPr lang="en-US" altLang="zh-CN" sz="1400" baseline="0" dirty="0" smtClean="0"/>
                        <a:t> aperture</a:t>
                      </a:r>
                      <a:r>
                        <a:rPr lang="en-US" altLang="zh-CN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SF: 896, 0.7 m, 506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SD: 896, 0.7 m*2, 506 T/m^2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SF: 1024, 0.7 m, 1100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T/m^2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SD: 1024, 0.7 m*2, 1129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Quant +14%, total length +14%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SF: 1024, 0.7 m, 1100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 T/m^2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SD: 1024, 0.7 m*2, 1129 T/m^2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400" b="1" baseline="0" dirty="0" smtClean="0">
                          <a:solidFill>
                            <a:schemeClr val="tx1"/>
                          </a:solidFill>
                        </a:rPr>
                        <a:t>Quant +14%, total length +14%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62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0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Design requirement of the CEPC collider ring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88949" y="1332937"/>
                <a:ext cx="10515600" cy="4351339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1800" dirty="0" smtClean="0"/>
                  <a:t>SR power 30MW (50 MW upgradable), 100km, 2 IPs</a:t>
                </a:r>
              </a:p>
              <a:p>
                <a:r>
                  <a:rPr lang="en-US" altLang="zh-CN" sz="1800" dirty="0" smtClean="0"/>
                  <a:t>Crab waist collision</a:t>
                </a:r>
              </a:p>
              <a:p>
                <a:r>
                  <a:rPr lang="en-US" altLang="zh-CN" sz="1800" dirty="0" smtClean="0"/>
                  <a:t>Local chromaticity correction for the interaction region</a:t>
                </a:r>
              </a:p>
              <a:p>
                <a:r>
                  <a:rPr lang="en-US" altLang="zh-CN" sz="1800" dirty="0" smtClean="0"/>
                  <a:t>Non-interleaved sextupoles </a:t>
                </a:r>
              </a:p>
              <a:p>
                <a:r>
                  <a:rPr lang="en-US" altLang="zh-CN" sz="1800" dirty="0" smtClean="0"/>
                  <a:t>Correction of sawtooth orbit</a:t>
                </a:r>
                <a:endParaRPr lang="en-US" altLang="zh-CN" sz="1800" dirty="0"/>
              </a:p>
              <a:p>
                <a:r>
                  <a:rPr lang="en-US" altLang="zh-CN" sz="1800" dirty="0" smtClean="0"/>
                  <a:t>Shared cavities for two beam @ tt, Higgs</a:t>
                </a:r>
              </a:p>
              <a:p>
                <a:r>
                  <a:rPr lang="en-US" altLang="zh-CN" sz="1800" dirty="0" smtClean="0"/>
                  <a:t>Dual aperture dipole and quadrupole magnets</a:t>
                </a:r>
              </a:p>
              <a:p>
                <a:r>
                  <a:rPr lang="en-US" altLang="zh-CN" sz="1800" dirty="0" smtClean="0"/>
                  <a:t>Spin polarized </a:t>
                </a:r>
                <a:r>
                  <a:rPr lang="en-US" altLang="zh-CN" sz="1800" dirty="0"/>
                  <a:t>beam @ </a:t>
                </a:r>
                <a:r>
                  <a:rPr lang="en-US" altLang="zh-CN" sz="1800" dirty="0" smtClean="0"/>
                  <a:t>Z</a:t>
                </a:r>
                <a:endParaRPr lang="en-US" altLang="zh-CN" sz="1800" dirty="0"/>
              </a:p>
              <a:p>
                <a:r>
                  <a:rPr lang="en-US" altLang="zh-CN" sz="1800" dirty="0" smtClean="0"/>
                  <a:t>Asymmetric interaction region</a:t>
                </a:r>
              </a:p>
              <a:p>
                <a:r>
                  <a:rPr lang="en-US" altLang="zh-CN" sz="1800" dirty="0"/>
                  <a:t>Compatible of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sz="1800" dirty="0"/>
                  <a:t>/H/W/Z modes</a:t>
                </a:r>
              </a:p>
              <a:p>
                <a:r>
                  <a:rPr lang="en-US" altLang="zh-CN" sz="1800" dirty="0"/>
                  <a:t>Compatible with </a:t>
                </a:r>
                <a:r>
                  <a:rPr lang="en-US" altLang="zh-CN" sz="1800" dirty="0" smtClean="0"/>
                  <a:t>SPPC</a:t>
                </a:r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949" y="1332937"/>
                <a:ext cx="10515600" cy="4351339"/>
              </a:xfrm>
              <a:blipFill>
                <a:blip r:embed="rId3"/>
                <a:stretch>
                  <a:fillRect l="-348" t="-1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995" y="2554536"/>
            <a:ext cx="5560805" cy="2903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22772" y="1338310"/>
            <a:ext cx="378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*ref: K. Oide, arXiv:1610.07170; </a:t>
            </a:r>
            <a:r>
              <a:rPr lang="en-US" altLang="zh-CN" sz="1200" dirty="0"/>
              <a:t>M. Zobov et </a:t>
            </a:r>
            <a:r>
              <a:rPr lang="en-US" altLang="zh-CN" sz="1200" dirty="0" smtClean="0"/>
              <a:t>al, Phys</a:t>
            </a:r>
            <a:r>
              <a:rPr lang="en-US" altLang="zh-CN" sz="1200" dirty="0"/>
              <a:t>. Rev. Lett. 104, </a:t>
            </a:r>
            <a:r>
              <a:rPr lang="en-US" altLang="zh-CN" sz="1200" dirty="0" smtClean="0"/>
              <a:t>174801(2010); </a:t>
            </a:r>
            <a:r>
              <a:rPr lang="it-IT" altLang="zh-CN" sz="1200" dirty="0" smtClean="0"/>
              <a:t>A</a:t>
            </a:r>
            <a:r>
              <a:rPr lang="it-IT" altLang="zh-CN" sz="1200" dirty="0"/>
              <a:t>. Milanese, PRAB 19, 112401 (2016</a:t>
            </a:r>
            <a:r>
              <a:rPr lang="it-IT" altLang="zh-CN" sz="1200" dirty="0" smtClean="0"/>
              <a:t>); CEPC pre-CDR; CEPC-CDR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47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609600" y="-18256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267" b="1" dirty="0">
                <a:solidFill>
                  <a:srgbClr val="0070C0"/>
                </a:solidFill>
              </a:rPr>
              <a:t>D</a:t>
            </a:r>
            <a:r>
              <a:rPr lang="en-US" altLang="zh-CN" sz="4267" b="1" dirty="0">
                <a:solidFill>
                  <a:srgbClr val="0070C0"/>
                </a:solidFill>
              </a:rPr>
              <a:t>ynamic aperture vs. emittance</a:t>
            </a:r>
            <a:endParaRPr lang="en-US" altLang="zh-CN" sz="4267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71951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内容占位符 2"/>
          <p:cNvSpPr>
            <a:spLocks noGrp="1"/>
          </p:cNvSpPr>
          <p:nvPr/>
        </p:nvSpPr>
        <p:spPr>
          <a:xfrm>
            <a:off x="815414" y="932723"/>
            <a:ext cx="10588783" cy="307234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-457189">
              <a:buFont typeface="Arial" pitchFamily="34" charset="0"/>
              <a:buChar char="•"/>
            </a:pPr>
            <a:r>
              <a:rPr lang="en-US" altLang="zh-CN" sz="2133" b="1" dirty="0"/>
              <a:t>Larger normalized dynamic aperture with smaller emittance ( for ex~1nm )</a:t>
            </a:r>
          </a:p>
          <a:p>
            <a:pPr lvl="1"/>
            <a:r>
              <a:rPr lang="en-US" altLang="zh-CN" sz="2133" dirty="0"/>
              <a:t>T</a:t>
            </a:r>
            <a:r>
              <a:rPr lang="en-US" altLang="zh-CN" sz="2133" dirty="0"/>
              <a:t>he </a:t>
            </a:r>
            <a:r>
              <a:rPr lang="en-US" altLang="zh-CN" sz="2133" dirty="0"/>
              <a:t>nonlinearity in interaction region is much larger than the arc </a:t>
            </a:r>
            <a:r>
              <a:rPr lang="en-US" altLang="zh-CN" sz="2133" dirty="0"/>
              <a:t>region</a:t>
            </a:r>
          </a:p>
          <a:p>
            <a:pPr lvl="1"/>
            <a:r>
              <a:rPr lang="en-US" altLang="zh-CN" sz="2133" dirty="0"/>
              <a:t>B</a:t>
            </a:r>
            <a:r>
              <a:rPr lang="en-US" altLang="zh-CN" sz="2133" dirty="0"/>
              <a:t>etter DA with smaller emittance benefits from smaller nonlinearity in the IR and smaller beam size though </a:t>
            </a:r>
            <a:r>
              <a:rPr lang="en-US" altLang="zh-CN" sz="2133" dirty="0"/>
              <a:t>stronger nonlinearity in </a:t>
            </a:r>
            <a:r>
              <a:rPr lang="en-US" altLang="zh-CN" sz="2133" dirty="0"/>
              <a:t>ARC thus stronger error correction will need</a:t>
            </a:r>
          </a:p>
          <a:p>
            <a:pPr lvl="1"/>
            <a:r>
              <a:rPr lang="en-US" altLang="zh-CN" sz="2133" dirty="0"/>
              <a:t>E</a:t>
            </a:r>
            <a:r>
              <a:rPr lang="en-US" altLang="zh-CN" sz="2133" dirty="0"/>
              <a:t>fficient </a:t>
            </a:r>
            <a:r>
              <a:rPr lang="en-US" altLang="zh-CN" sz="2133" dirty="0"/>
              <a:t>direction of dynamic aperture </a:t>
            </a:r>
            <a:r>
              <a:rPr lang="en-US" altLang="zh-CN" sz="2133" dirty="0"/>
              <a:t>optimization</a:t>
            </a:r>
          </a:p>
          <a:p>
            <a:pPr lvl="1"/>
            <a:r>
              <a:rPr lang="en-US" altLang="zh-CN" sz="2133" dirty="0"/>
              <a:t>Just show the tendency; each dynamic aperture result can be further optimized with directly optimization</a:t>
            </a:r>
          </a:p>
          <a:p>
            <a:pPr lvl="1"/>
            <a:endParaRPr lang="en-US" altLang="zh-CN" sz="2133" dirty="0"/>
          </a:p>
        </p:txBody>
      </p:sp>
      <p:grpSp>
        <p:nvGrpSpPr>
          <p:cNvPr id="7" name="组合 6"/>
          <p:cNvGrpSpPr/>
          <p:nvPr/>
        </p:nvGrpSpPr>
        <p:grpSpPr>
          <a:xfrm>
            <a:off x="1842853" y="4005065"/>
            <a:ext cx="3677084" cy="2433500"/>
            <a:chOff x="746942" y="2564904"/>
            <a:chExt cx="3609034" cy="305756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42" y="2564904"/>
              <a:ext cx="3609034" cy="3057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等腰三角形 5"/>
            <p:cNvSpPr/>
            <p:nvPr/>
          </p:nvSpPr>
          <p:spPr>
            <a:xfrm>
              <a:off x="2148334" y="3603873"/>
              <a:ext cx="144016" cy="14401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78222" y="4005064"/>
            <a:ext cx="3782141" cy="2400267"/>
            <a:chOff x="4427984" y="2598137"/>
            <a:chExt cx="4068452" cy="29523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598137"/>
              <a:ext cx="4068452" cy="2952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等腰三角形 18"/>
            <p:cNvSpPr/>
            <p:nvPr/>
          </p:nvSpPr>
          <p:spPr>
            <a:xfrm>
              <a:off x="6026297" y="3683297"/>
              <a:ext cx="144016" cy="14401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360363" y="4440846"/>
            <a:ext cx="2170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DA without fluctuation</a:t>
            </a:r>
            <a:endParaRPr lang="zh-CN" altLang="en-US" sz="1600" dirty="0"/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altLang="zh-CN" dirty="0" smtClean="0"/>
              <a:t>Program on HEP,HKUST IAS, 20-23 Jan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85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667001" y="78406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667001" y="78406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135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789877" y="3460581"/>
            <a:ext cx="8777800" cy="13070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L*=1.9m,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βx*=0.33m, βy*=1.0mm, </a:t>
            </a:r>
            <a:r>
              <a:rPr lang="en-US" altLang="zh-CN" sz="1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Emittance=0.64nm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requirements of anti-solenoids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~7.2T (6.8T with a shorter solenoid)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Two-in-one type SC quadrupole coils (Peak field 3.8T &amp; 141T/m) with room temperature vacuum chamber &amp; Iron yoke </a:t>
            </a:r>
          </a:p>
        </p:txBody>
      </p:sp>
      <p:sp>
        <p:nvSpPr>
          <p:cNvPr id="15" name="矩形 14"/>
          <p:cNvSpPr/>
          <p:nvPr/>
        </p:nvSpPr>
        <p:spPr>
          <a:xfrm>
            <a:off x="1608680" y="3058960"/>
            <a:ext cx="8915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parameters of high luminosity scheme for Higgs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78071" y="319361"/>
            <a:ext cx="88477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900"/>
              </a:spcBef>
              <a:spcAft>
                <a:spcPts val="450"/>
              </a:spcAft>
            </a:pPr>
            <a:r>
              <a:rPr lang="en-US" altLang="zh-CN" sz="3000" b="1" kern="0" dirty="0">
                <a:solidFill>
                  <a:srgbClr val="0070C0"/>
                </a:solidFill>
              </a:rPr>
              <a:t>Key parameters of high luminosity scheme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1815663" y="1628383"/>
            <a:ext cx="8752014" cy="106102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L*=2.2m,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βx*=0.36m, βy*=1.5mm, </a:t>
            </a:r>
            <a:r>
              <a:rPr lang="en-US" altLang="zh-CN" sz="1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Emittance=1.2nm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requirements of anti-solenoids B</a:t>
            </a:r>
            <a:r>
              <a:rPr lang="en-US" altLang="zh-CN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~7.2T</a:t>
            </a:r>
          </a:p>
          <a:p>
            <a:pPr lvl="1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Two-in-one type SC quadrupole coils (Peak field 3.8T &amp; 136T/m)</a:t>
            </a:r>
          </a:p>
        </p:txBody>
      </p:sp>
      <p:sp>
        <p:nvSpPr>
          <p:cNvPr id="13" name="下箭头 12"/>
          <p:cNvSpPr/>
          <p:nvPr/>
        </p:nvSpPr>
        <p:spPr>
          <a:xfrm>
            <a:off x="5642657" y="2802472"/>
            <a:ext cx="765996" cy="270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3763698" y="1228188"/>
            <a:ext cx="432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parameters of CDR scheme for Higgs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10600" y="917454"/>
            <a:ext cx="308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</a:t>
            </a:r>
            <a:r>
              <a:rPr lang="en-US" altLang="zh-CN" sz="1400" dirty="0"/>
              <a:t>. Yu, Y. </a:t>
            </a:r>
            <a:r>
              <a:rPr lang="en-US" altLang="zh-CN" sz="1400" dirty="0" smtClean="0"/>
              <a:t>W. Wang</a:t>
            </a:r>
            <a:r>
              <a:rPr lang="en-US" altLang="zh-CN" sz="1400" dirty="0"/>
              <a:t>, Y. Zhang, S. Bai, Y. Zhu, D. </a:t>
            </a:r>
            <a:r>
              <a:rPr lang="en-US" altLang="zh-CN" sz="1400" dirty="0" smtClean="0"/>
              <a:t>Wang, J. Gao </a:t>
            </a:r>
            <a:r>
              <a:rPr lang="en-US" altLang="zh-CN" sz="1400" dirty="0"/>
              <a:t>et al</a:t>
            </a:r>
            <a:endParaRPr lang="zh-CN" altLang="en-US" sz="1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78070" y="4914499"/>
            <a:ext cx="9248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Reduction of the length from IP to 1</a:t>
            </a:r>
            <a:r>
              <a:rPr lang="en-US" altLang="zh-CN" baseline="30000" dirty="0"/>
              <a:t>st</a:t>
            </a:r>
            <a:r>
              <a:rPr lang="en-US" altLang="zh-CN" dirty="0"/>
              <a:t> quadrupole </a:t>
            </a:r>
            <a:r>
              <a:rPr lang="en-US" altLang="zh-CN" b="1" dirty="0"/>
              <a:t>without changing the front-end position of the FD cryo-module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 make the lattice robust and provide good start point for DA</a:t>
            </a:r>
          </a:p>
        </p:txBody>
      </p:sp>
      <p:pic>
        <p:nvPicPr>
          <p:cNvPr id="20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5"/>
    </mc:Choice>
    <mc:Fallback xmlns="">
      <p:transition spd="slow" advTm="570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2026538" y="371533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Optimization of final doublet </a:t>
            </a:r>
            <a:r>
              <a:rPr lang="en-US" altLang="zh-CN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design for Higgs</a:t>
            </a:r>
            <a:endParaRPr lang="zh-CN" altLang="en-US" sz="2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9" name="TextBox 1"/>
          <p:cNvSpPr txBox="1"/>
          <p:nvPr/>
        </p:nvSpPr>
        <p:spPr>
          <a:xfrm>
            <a:off x="9341500" y="2523944"/>
            <a:ext cx="2783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—relative chromaticity </a:t>
            </a:r>
            <a:r>
              <a:rPr lang="en-US" altLang="zh-CN" sz="1100" b="1" dirty="0">
                <a:solidFill>
                  <a:srgbClr val="FF0000"/>
                </a:solidFill>
              </a:rPr>
              <a:t>on y </a:t>
            </a:r>
            <a:r>
              <a:rPr lang="en-US" altLang="zh-CN" sz="1100" b="1" dirty="0">
                <a:solidFill>
                  <a:srgbClr val="FF0000"/>
                </a:solidFill>
              </a:rPr>
              <a:t>plane</a:t>
            </a:r>
            <a:endParaRPr lang="en-US" altLang="zh-CN" sz="1100" b="1" dirty="0">
              <a:solidFill>
                <a:srgbClr val="0070C0"/>
              </a:solidFill>
            </a:endParaRPr>
          </a:p>
          <a:p>
            <a:r>
              <a:rPr lang="en-US" altLang="zh-CN" sz="1100" b="1" dirty="0" smtClean="0">
                <a:solidFill>
                  <a:srgbClr val="0070C0"/>
                </a:solidFill>
              </a:rPr>
              <a:t>—relative radiation </a:t>
            </a:r>
            <a:r>
              <a:rPr lang="en-US" altLang="zh-CN" sz="1100" b="1" dirty="0">
                <a:solidFill>
                  <a:srgbClr val="0070C0"/>
                </a:solidFill>
              </a:rPr>
              <a:t>power on y plane</a:t>
            </a:r>
          </a:p>
        </p:txBody>
      </p:sp>
      <p:pic>
        <p:nvPicPr>
          <p:cNvPr id="1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"/>
          <p:cNvSpPr txBox="1"/>
          <p:nvPr/>
        </p:nvSpPr>
        <p:spPr>
          <a:xfrm>
            <a:off x="9270337" y="4757517"/>
            <a:ext cx="2737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/>
              <a:t>Minimum of radiation power occurs at </a:t>
            </a:r>
            <a:r>
              <a:rPr lang="en-US" altLang="zh-CN" sz="1200" b="1" dirty="0"/>
              <a:t>KQ1B/KQ1A≈</a:t>
            </a:r>
            <a:r>
              <a:rPr lang="en-US" altLang="zh-CN" sz="1200" b="1" dirty="0"/>
              <a:t>0.6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/>
              <a:t>Different length of </a:t>
            </a:r>
            <a:r>
              <a:rPr lang="en-US" altLang="zh-CN" sz="1200" dirty="0"/>
              <a:t>Q1A </a:t>
            </a:r>
            <a:r>
              <a:rPr lang="en-US" altLang="zh-CN" sz="1200" dirty="0"/>
              <a:t>and </a:t>
            </a:r>
            <a:r>
              <a:rPr lang="en-US" altLang="zh-CN" sz="1200" dirty="0"/>
              <a:t>Q1B </a:t>
            </a:r>
            <a:r>
              <a:rPr lang="en-US" altLang="zh-CN" sz="1200" dirty="0"/>
              <a:t>doesn’t affect much on the minimum of the power and chromaticity. </a:t>
            </a:r>
            <a:r>
              <a:rPr lang="en-US" altLang="zh-CN" sz="1200" dirty="0"/>
              <a:t>This provides </a:t>
            </a:r>
            <a:r>
              <a:rPr lang="en-US" altLang="zh-CN" sz="1200" dirty="0"/>
              <a:t>more freedom of the FD technical </a:t>
            </a:r>
            <a:r>
              <a:rPr lang="en-US" altLang="zh-CN" sz="1200" dirty="0"/>
              <a:t>design.</a:t>
            </a:r>
            <a:endParaRPr lang="en-US" altLang="zh-CN" sz="1200" dirty="0"/>
          </a:p>
        </p:txBody>
      </p:sp>
      <p:sp>
        <p:nvSpPr>
          <p:cNvPr id="26" name="TextBox 1"/>
          <p:cNvSpPr txBox="1"/>
          <p:nvPr/>
        </p:nvSpPr>
        <p:spPr>
          <a:xfrm>
            <a:off x="658931" y="870539"/>
            <a:ext cx="10460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smtClean="0"/>
              <a:t>CEPC is mainly optimized at Higgs energy. The final doublet design was mainly optimized for Higgs.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400" dirty="0" smtClean="0"/>
              <a:t>Status </a:t>
            </a:r>
            <a:r>
              <a:rPr lang="en-US" altLang="zh-CN" sz="1400" dirty="0"/>
              <a:t>of the FD @ Higgs</a:t>
            </a:r>
            <a:r>
              <a:rPr lang="zh-CN" altLang="en-US" sz="1400" dirty="0"/>
              <a:t>：</a:t>
            </a:r>
            <a:r>
              <a:rPr lang="en-US" altLang="zh-CN" sz="1400" dirty="0"/>
              <a:t>L*=1.9m, LQ1=2.5m, LQ2=1.5m, d=0.3m, KQ1A=142T/m,  KQ1B=85T/m, </a:t>
            </a:r>
            <a:r>
              <a:rPr lang="en-US" altLang="zh-CN" sz="1400" dirty="0" smtClean="0"/>
              <a:t>KQ2=96T/m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sz="1400" dirty="0"/>
              <a:t>Minimum of radiation power occurs at KQ1B/KQ1A≈</a:t>
            </a:r>
            <a:r>
              <a:rPr lang="en-US" altLang="zh-CN" sz="1400" dirty="0" smtClean="0"/>
              <a:t>0.6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sz="1400" dirty="0" smtClean="0"/>
              <a:t>Strength, length of Q1, Q2 and their distance are mainly constrained by superconducting, mechanical installation, vacuum technologies in the MDI.</a:t>
            </a:r>
            <a:endParaRPr lang="en-US" altLang="zh-CN" sz="14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855299" y="2066380"/>
            <a:ext cx="8415038" cy="4207856"/>
            <a:chOff x="1400375" y="2263620"/>
            <a:chExt cx="7373427" cy="358941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375" y="2263620"/>
              <a:ext cx="7373427" cy="3589410"/>
            </a:xfrm>
            <a:prstGeom prst="rect">
              <a:avLst/>
            </a:prstGeom>
          </p:spPr>
        </p:pic>
        <p:cxnSp>
          <p:nvCxnSpPr>
            <p:cNvPr id="35" name="直接连接符 34"/>
            <p:cNvCxnSpPr/>
            <p:nvPr/>
          </p:nvCxnSpPr>
          <p:spPr>
            <a:xfrm>
              <a:off x="5320145" y="4680707"/>
              <a:ext cx="0" cy="99113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83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4371" y="1066687"/>
            <a:ext cx="10001493" cy="714703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altLang="zh-CN" sz="2000" dirty="0"/>
              <a:t>For the interaction region, the IP beta functions are refitted with the different combination of final doulets and the matching quadruples.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057878" y="170028"/>
            <a:ext cx="8229600" cy="963526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Interaction region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for all modes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20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4483"/>
              </p:ext>
            </p:extLst>
          </p:nvPr>
        </p:nvGraphicFramePr>
        <p:xfrm>
          <a:off x="6467184" y="1968376"/>
          <a:ext cx="46786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">
                  <a:extLst>
                    <a:ext uri="{9D8B030D-6E8A-4147-A177-3AD203B41FA5}">
                      <a16:colId xmlns:a16="http://schemas.microsoft.com/office/drawing/2014/main" val="2042595001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14526494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74327399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23097509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65769397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358716519"/>
                    </a:ext>
                  </a:extLst>
                </a:gridCol>
              </a:tblGrid>
              <a:tr h="283338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[m]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 [T/m]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61600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444675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-141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24948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07411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+95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067684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Q3AIRU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77621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Q3BIRU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5380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-142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785500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20027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+96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431831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Q3AIRD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122725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Q3BIRD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71822"/>
                  </a:ext>
                </a:extLst>
              </a:tr>
            </a:tbl>
          </a:graphicData>
        </a:graphic>
      </p:graphicFrame>
      <p:grpSp>
        <p:nvGrpSpPr>
          <p:cNvPr id="41" name="组合 40"/>
          <p:cNvGrpSpPr/>
          <p:nvPr/>
        </p:nvGrpSpPr>
        <p:grpSpPr>
          <a:xfrm>
            <a:off x="1173019" y="1896249"/>
            <a:ext cx="5142340" cy="3197863"/>
            <a:chOff x="558358" y="1604011"/>
            <a:chExt cx="6047022" cy="392283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358" y="1604011"/>
              <a:ext cx="6047022" cy="3657600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1361720" y="1921866"/>
              <a:ext cx="1075124" cy="49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ttbar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903601" y="5292091"/>
              <a:ext cx="5774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Q1AIRU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382841" y="5295878"/>
              <a:ext cx="57259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Q1BIRU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964924" y="5292091"/>
              <a:ext cx="5036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Q2IRU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390233" y="5303522"/>
              <a:ext cx="5774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Q3AIRU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37501" y="5311399"/>
              <a:ext cx="57259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Q3BIRU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800185" y="5292091"/>
              <a:ext cx="5774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Q1AIRD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329083" y="5292091"/>
              <a:ext cx="57259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Q1BIRD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837358" y="5288282"/>
              <a:ext cx="5036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Q2IRD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325113" y="5288260"/>
              <a:ext cx="5774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Q3AIRD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859404" y="5288240"/>
              <a:ext cx="57259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Q3BIRD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6420796" y="5746095"/>
            <a:ext cx="457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Strength of other modes doesn’t exceeded the one of Higgs mode.</a:t>
            </a:r>
            <a:endParaRPr lang="zh-CN" altLang="en-US" dirty="0"/>
          </a:p>
        </p:txBody>
      </p:sp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41498"/>
              </p:ext>
            </p:extLst>
          </p:nvPr>
        </p:nvGraphicFramePr>
        <p:xfrm>
          <a:off x="1726673" y="5166144"/>
          <a:ext cx="4114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591">
                  <a:extLst>
                    <a:ext uri="{9D8B030D-6E8A-4147-A177-3AD203B41FA5}">
                      <a16:colId xmlns:a16="http://schemas.microsoft.com/office/drawing/2014/main" val="2026968635"/>
                    </a:ext>
                  </a:extLst>
                </a:gridCol>
                <a:gridCol w="1379049">
                  <a:extLst>
                    <a:ext uri="{9D8B030D-6E8A-4147-A177-3AD203B41FA5}">
                      <a16:colId xmlns:a16="http://schemas.microsoft.com/office/drawing/2014/main" val="2457192394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252367208"/>
                    </a:ext>
                  </a:extLst>
                </a:gridCol>
              </a:tblGrid>
              <a:tr h="216530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QF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21090"/>
                  </a:ext>
                </a:extLst>
              </a:tr>
              <a:tr h="216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Z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Q1B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409886"/>
                  </a:ext>
                </a:extLst>
              </a:tr>
              <a:tr h="216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W/H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Q1A+Q1B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Q2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49804"/>
                  </a:ext>
                </a:extLst>
              </a:tr>
              <a:tr h="216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ttbar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Q1A+Q1B+Q2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add</a:t>
                      </a:r>
                      <a:r>
                        <a:rPr lang="en-US" altLang="zh-CN" sz="1400" baseline="0" dirty="0" smtClean="0"/>
                        <a:t> quad Q3A and Q3B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95598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360320" y="1145118"/>
            <a:ext cx="157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*ref: FCC-ee CDR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210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2131769" y="258056"/>
            <a:ext cx="8229600" cy="5753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zh-CN" sz="2800" b="1" kern="0" dirty="0">
                <a:solidFill>
                  <a:srgbClr val="0070C0"/>
                </a:solidFill>
              </a:rPr>
              <a:t>RF staging for compatible modes</a:t>
            </a:r>
          </a:p>
        </p:txBody>
      </p:sp>
      <p:sp>
        <p:nvSpPr>
          <p:cNvPr id="10" name="矩形 9"/>
          <p:cNvSpPr/>
          <p:nvPr/>
        </p:nvSpPr>
        <p:spPr>
          <a:xfrm>
            <a:off x="2689210" y="6385023"/>
            <a:ext cx="2272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ea typeface="Times New Roman" charset="0"/>
                <a:cs typeface="Times New Roman" charset="0"/>
              </a:rPr>
              <a:t>by </a:t>
            </a:r>
            <a:r>
              <a:rPr kumimoji="1" lang="en-US" altLang="zh-CN" sz="1400" dirty="0" smtClean="0">
                <a:ea typeface="Times New Roman" charset="0"/>
                <a:cs typeface="Times New Roman" charset="0"/>
              </a:rPr>
              <a:t>J. Y. </a:t>
            </a:r>
            <a:r>
              <a:rPr kumimoji="1" lang="en-US" altLang="zh-CN" sz="1400" dirty="0">
                <a:ea typeface="Times New Roman" charset="0"/>
                <a:cs typeface="Times New Roman" charset="0"/>
              </a:rPr>
              <a:t>Zhai, Yiwei Wang</a:t>
            </a:r>
          </a:p>
        </p:txBody>
      </p:sp>
      <p:pic>
        <p:nvPicPr>
          <p:cNvPr id="9" name="图形 6">
            <a:extLst>
              <a:ext uri="{FF2B5EF4-FFF2-40B4-BE49-F238E27FC236}">
                <a16:creationId xmlns:a16="http://schemas.microsoft.com/office/drawing/2014/main" id="{9AE7803C-9D03-409E-ACC5-8F0BB509AB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019" t="10954" r="10685" b="12457"/>
          <a:stretch/>
        </p:blipFill>
        <p:spPr>
          <a:xfrm>
            <a:off x="1099127" y="817637"/>
            <a:ext cx="5337711" cy="5632924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33F2F9D3-A2B1-4A5F-AA33-E16A45BB946B}"/>
              </a:ext>
            </a:extLst>
          </p:cNvPr>
          <p:cNvSpPr txBox="1">
            <a:spLocks/>
          </p:cNvSpPr>
          <p:nvPr/>
        </p:nvSpPr>
        <p:spPr>
          <a:xfrm>
            <a:off x="6428541" y="833396"/>
            <a:ext cx="5183425" cy="13449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priority of the Higgs running and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flexible switching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 cost at early stage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 high luminosity for all modes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4A35F4E-0B07-4B17-85F4-83C5FB250A7B}"/>
              </a:ext>
            </a:extLst>
          </p:cNvPr>
          <p:cNvSpPr/>
          <p:nvPr/>
        </p:nvSpPr>
        <p:spPr>
          <a:xfrm>
            <a:off x="6476989" y="2140972"/>
            <a:ext cx="4381666" cy="4305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Stage 1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(H/W run) 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Layout and parameters are same with CDR except longer central part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Medium or low luminosity at Z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Stage 2 (HL-Z upgrade)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Move Higgs cavities to center and add high current Z cavities.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By-pass low current H cavities.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Stage 3(ttbar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upgrade)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ttbar cavities (low current, high gradient, high Q)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Nb3Sn@4.2 K or others to significant reducing the cost of cryo-system and AC power.</a:t>
            </a:r>
          </a:p>
        </p:txBody>
      </p:sp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5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8012" y="176746"/>
            <a:ext cx="7886700" cy="7425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ARC region for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all modes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871" y="900719"/>
            <a:ext cx="10937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Z and W modes need larger </a:t>
            </a:r>
            <a:r>
              <a:rPr lang="en-US" altLang="zh-CN" sz="2000" dirty="0">
                <a:cs typeface="Times New Roman" panose="02020603050405020304" pitchFamily="18" charset="0"/>
              </a:rPr>
              <a:t>momentum compaction factor </a:t>
            </a:r>
            <a:r>
              <a:rPr lang="en-US" altLang="zh-CN" sz="2000" dirty="0"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zh-CN" sz="2000" dirty="0">
                <a:cs typeface="Times New Roman" panose="02020603050405020304" pitchFamily="18" charset="0"/>
              </a:rPr>
              <a:t>p and thus larger emittance </a:t>
            </a:r>
            <a:r>
              <a:rPr lang="el-GR" altLang="zh-CN" sz="2000" dirty="0">
                <a:cs typeface="Times New Roman" panose="02020603050405020304" pitchFamily="18" charset="0"/>
              </a:rPr>
              <a:t>ε</a:t>
            </a:r>
            <a:r>
              <a:rPr lang="en-US" altLang="zh-CN" sz="2000" dirty="0">
                <a:cs typeface="Times New Roman" panose="02020603050405020304" pitchFamily="18" charset="0"/>
              </a:rPr>
              <a:t>x, Qs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To suppress </a:t>
            </a:r>
            <a:r>
              <a:rPr lang="en-US" altLang="zh-CN" sz="2000" dirty="0">
                <a:cs typeface="Times New Roman" panose="02020603050405020304" pitchFamily="18" charset="0"/>
              </a:rPr>
              <a:t>the impedance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induced instability at Z mode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To increase </a:t>
            </a:r>
            <a:r>
              <a:rPr lang="en-US" altLang="zh-CN" sz="2000" dirty="0">
                <a:cs typeface="Times New Roman" panose="02020603050405020304" pitchFamily="18" charset="0"/>
              </a:rPr>
              <a:t>stable tune area if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considering </a:t>
            </a:r>
            <a:r>
              <a:rPr lang="en-US" altLang="zh-CN" sz="2000" dirty="0">
                <a:cs typeface="Times New Roman" panose="02020603050405020304" pitchFamily="18" charset="0"/>
              </a:rPr>
              <a:t>beam-beam effect and impedance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consistently at W and Z modes</a:t>
            </a:r>
            <a:endParaRPr lang="en-US" altLang="zh-CN" sz="2000" dirty="0">
              <a:cs typeface="Times New Roman" panose="02020603050405020304" pitchFamily="18" charset="0"/>
            </a:endParaRPr>
          </a:p>
        </p:txBody>
      </p:sp>
      <p:pic>
        <p:nvPicPr>
          <p:cNvPr id="12" name="内容占位符 3">
            <a:extLst>
              <a:ext uri="{FF2B5EF4-FFF2-40B4-BE49-F238E27FC236}">
                <a16:creationId xmlns:a16="http://schemas.microsoft.com/office/drawing/2014/main" id="{2A5B1F4C-88F8-4778-A262-2AAD0B64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363" y="2485508"/>
            <a:ext cx="4423664" cy="221264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2D6FA00-DBE2-472F-A04D-C65B78EEF931}"/>
              </a:ext>
            </a:extLst>
          </p:cNvPr>
          <p:cNvSpPr txBox="1"/>
          <p:nvPr/>
        </p:nvSpPr>
        <p:spPr>
          <a:xfrm>
            <a:off x="5791689" y="2162119"/>
            <a:ext cx="5523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charset="0"/>
                <a:ea typeface="宋体" charset="0"/>
              </a:rPr>
              <a:t>stable tune area </a:t>
            </a:r>
            <a:r>
              <a:rPr lang="en-US" altLang="zh-CN" sz="1400" b="1" dirty="0" smtClean="0">
                <a:latin typeface="Calibri" charset="0"/>
                <a:ea typeface="宋体" charset="0"/>
              </a:rPr>
              <a:t>with both beam-beam </a:t>
            </a:r>
            <a:r>
              <a:rPr lang="en-US" altLang="zh-CN" sz="1400" b="1" dirty="0">
                <a:latin typeface="Calibri" charset="0"/>
                <a:ea typeface="宋体" charset="0"/>
              </a:rPr>
              <a:t>and </a:t>
            </a:r>
            <a:r>
              <a:rPr lang="en-US" altLang="zh-CN" sz="1400" b="1" dirty="0" smtClean="0">
                <a:latin typeface="Calibri" charset="0"/>
                <a:ea typeface="宋体" charset="0"/>
              </a:rPr>
              <a:t>impedance  (Z mode 90/90)</a:t>
            </a:r>
            <a:endParaRPr lang="zh-CN" altLang="en-US" sz="1400" b="1" dirty="0">
              <a:latin typeface="Calibri" charset="0"/>
              <a:ea typeface="宋体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7187" y="2509462"/>
            <a:ext cx="2550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1400" dirty="0">
                <a:cs typeface="Times New Roman" panose="02020603050405020304" pitchFamily="18" charset="0"/>
              </a:rPr>
              <a:t>Yuan 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Zhang</a:t>
            </a:r>
            <a:endParaRPr lang="en-US" altLang="zh-CN" sz="1400" dirty="0">
              <a:cs typeface="Times New Roman" panose="02020603050405020304" pitchFamily="18" charset="0"/>
            </a:endParaRPr>
          </a:p>
        </p:txBody>
      </p: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CA2C342B-00AF-41F6-AFA1-3A74A0832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09470"/>
              </p:ext>
            </p:extLst>
          </p:nvPr>
        </p:nvGraphicFramePr>
        <p:xfrm>
          <a:off x="1418314" y="2878007"/>
          <a:ext cx="1787572" cy="105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7" name="公式" r:id="rId4" imgW="1270000" imgH="749300" progId="Equation.3">
                  <p:embed/>
                </p:oleObj>
              </mc:Choice>
              <mc:Fallback>
                <p:oleObj name="公式" r:id="rId4" imgW="1270000" imgH="749300" progId="Equation.3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CA2C342B-00AF-41F6-AFA1-3A74A08320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314" y="2878007"/>
                        <a:ext cx="1787572" cy="1057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418314" y="2220112"/>
            <a:ext cx="1788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US" altLang="zh-CN" sz="1400" b="1" dirty="0">
                <a:latin typeface="Calibri" charset="0"/>
                <a:ea typeface="宋体" charset="0"/>
              </a:rPr>
              <a:t>Microwave instability</a:t>
            </a:r>
          </a:p>
        </p:txBody>
      </p:sp>
      <p:sp>
        <p:nvSpPr>
          <p:cNvPr id="31" name="矩形 30"/>
          <p:cNvSpPr/>
          <p:nvPr/>
        </p:nvSpPr>
        <p:spPr>
          <a:xfrm>
            <a:off x="711059" y="4501220"/>
            <a:ext cx="10603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zh-CN" sz="2000" b="1" dirty="0">
                <a:cs typeface="Times New Roman" panose="02020603050405020304" pitchFamily="18" charset="0"/>
              </a:rPr>
              <a:t>Phase advance reduced from 90</a:t>
            </a:r>
            <a:r>
              <a:rPr lang="en-US" altLang="zh-CN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zh-CN" sz="2000" b="1" dirty="0">
                <a:cs typeface="Times New Roman" panose="02020603050405020304" pitchFamily="18" charset="0"/>
              </a:rPr>
              <a:t> to 60</a:t>
            </a:r>
            <a:r>
              <a:rPr lang="en-US" altLang="zh-CN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for W and Z modes</a:t>
            </a:r>
            <a:endParaRPr lang="en-US" altLang="zh-CN" sz="2000" dirty="0"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81520" y="2529707"/>
            <a:ext cx="2213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Na  Wang, </a:t>
            </a:r>
          </a:p>
          <a:p>
            <a:r>
              <a:rPr lang="en-US" altLang="zh-CN" sz="1400" dirty="0" smtClean="0"/>
              <a:t>CEPC Day, March 2020</a:t>
            </a:r>
            <a:endParaRPr lang="en-US" altLang="zh-CN" sz="2400" dirty="0">
              <a:cs typeface="Times New Roman" panose="02020603050405020304" pitchFamily="18" charset="0"/>
            </a:endParaRPr>
          </a:p>
        </p:txBody>
      </p:sp>
      <p:pic>
        <p:nvPicPr>
          <p:cNvPr id="18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418314" y="4929118"/>
            <a:ext cx="2690058" cy="1684065"/>
            <a:chOff x="1418314" y="4929118"/>
            <a:chExt cx="2690058" cy="168406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9746" y="4929118"/>
              <a:ext cx="2578626" cy="1684065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418314" y="5376204"/>
              <a:ext cx="26235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2" indent="-342900"/>
              <a:r>
                <a:rPr lang="en-US" altLang="zh-CN" sz="1600" dirty="0" smtClean="0"/>
                <a:t>H/tt mode </a:t>
              </a:r>
              <a:r>
                <a:rPr lang="en-US" altLang="zh-CN" sz="1600" dirty="0" smtClean="0">
                  <a:cs typeface="Times New Roman" panose="02020603050405020304" pitchFamily="18" charset="0"/>
                </a:rPr>
                <a:t>90</a:t>
              </a:r>
              <a:r>
                <a:rPr lang="en-US" altLang="zh-CN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/</a:t>
              </a:r>
              <a:r>
                <a:rPr lang="en-US" altLang="zh-CN" sz="1600" dirty="0">
                  <a:cs typeface="Times New Roman" panose="02020603050405020304" pitchFamily="18" charset="0"/>
                </a:rPr>
                <a:t> 90</a:t>
              </a:r>
              <a:r>
                <a:rPr lang="en-US" altLang="zh-CN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</a:t>
              </a:r>
              <a:r>
                <a:rPr lang="en-US" altLang="zh-CN" sz="1600" dirty="0">
                  <a:cs typeface="Times New Roman" panose="02020603050405020304" pitchFamily="18" charset="0"/>
                </a:rPr>
                <a:t> </a:t>
              </a:r>
              <a:endParaRPr lang="en-US" altLang="zh-CN" sz="16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85899" y="4898592"/>
            <a:ext cx="2752218" cy="1754083"/>
            <a:chOff x="6085899" y="4898592"/>
            <a:chExt cx="2752218" cy="175408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48745" y="4898592"/>
              <a:ext cx="2689372" cy="1754083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6085899" y="5357974"/>
              <a:ext cx="26893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2" indent="-342900"/>
              <a:r>
                <a:rPr lang="en-US" altLang="zh-CN" sz="1600" dirty="0" smtClean="0"/>
                <a:t>W/Z mode </a:t>
              </a:r>
              <a:r>
                <a:rPr lang="en-US" altLang="zh-CN" sz="1600" dirty="0" smtClean="0">
                  <a:cs typeface="Times New Roman" panose="02020603050405020304" pitchFamily="18" charset="0"/>
                </a:rPr>
                <a:t>60</a:t>
              </a:r>
              <a:r>
                <a:rPr lang="en-US" altLang="zh-CN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/</a:t>
              </a:r>
              <a:r>
                <a:rPr lang="en-US" altLang="zh-CN" sz="1600" dirty="0">
                  <a:cs typeface="Times New Roman" panose="02020603050405020304" pitchFamily="18" charset="0"/>
                </a:rPr>
                <a:t> </a:t>
              </a:r>
              <a:r>
                <a:rPr lang="en-US" altLang="zh-CN" sz="1600" dirty="0" smtClean="0">
                  <a:cs typeface="Times New Roman" panose="02020603050405020304" pitchFamily="18" charset="0"/>
                </a:rPr>
                <a:t>60</a:t>
              </a:r>
              <a:r>
                <a:rPr lang="en-US" altLang="zh-CN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</a:t>
              </a:r>
              <a:r>
                <a:rPr lang="en-US" altLang="zh-CN" sz="1600" dirty="0">
                  <a:cs typeface="Times New Roman" panose="02020603050405020304" pitchFamily="18" charset="0"/>
                </a:rPr>
                <a:t> </a:t>
              </a:r>
              <a:endParaRPr lang="en-US" altLang="zh-CN" sz="1600" dirty="0"/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9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2938" y="100577"/>
            <a:ext cx="7037201" cy="973037"/>
          </a:xfrm>
        </p:spPr>
        <p:txBody>
          <a:bodyPr>
            <a:norm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beam parameters</a:t>
            </a:r>
            <a:endParaRPr lang="zh-CN" altLang="en-US" sz="2667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0421648" y="945817"/>
            <a:ext cx="1238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Y.W. Wang</a:t>
            </a:r>
            <a:r>
              <a:rPr lang="en-US" altLang="zh-CN" sz="1200" dirty="0"/>
              <a:t>, D. Wang, Y. </a:t>
            </a:r>
            <a:r>
              <a:rPr lang="en-US" altLang="zh-CN" sz="1200" dirty="0" smtClean="0"/>
              <a:t>Zhang, J. Y. zhai, S.Bai, Y.D. Liu, N. Wang, C. X. Cui, C.H. Yu,  J. Gao et </a:t>
            </a:r>
            <a:r>
              <a:rPr lang="en-US" altLang="zh-CN" sz="1200" dirty="0"/>
              <a:t>al</a:t>
            </a:r>
            <a:endParaRPr lang="zh-CN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7668629" y="6569504"/>
            <a:ext cx="2627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/>
              <a:t>*Yiwei Wang et al, </a:t>
            </a:r>
            <a:r>
              <a:rPr lang="zh-CN" altLang="en-US" sz="1100" b="1" dirty="0" smtClean="0"/>
              <a:t>IPAC21</a:t>
            </a:r>
            <a:r>
              <a:rPr lang="en-US" altLang="zh-CN" sz="1100" b="1" dirty="0" smtClean="0"/>
              <a:t>,</a:t>
            </a:r>
            <a:r>
              <a:rPr lang="zh-CN" altLang="en-US" sz="1100" b="1" dirty="0" smtClean="0"/>
              <a:t> </a:t>
            </a:r>
            <a:r>
              <a:rPr lang="zh-CN" altLang="en-US" sz="1100" b="1" dirty="0"/>
              <a:t>WEPAB033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42362"/>
              </p:ext>
            </p:extLst>
          </p:nvPr>
        </p:nvGraphicFramePr>
        <p:xfrm>
          <a:off x="1679938" y="852050"/>
          <a:ext cx="8527194" cy="5599695"/>
        </p:xfrm>
        <a:graphic>
          <a:graphicData uri="http://schemas.openxmlformats.org/drawingml/2006/table">
            <a:tbl>
              <a:tblPr firstRow="1" bandRow="1"/>
              <a:tblGrid>
                <a:gridCol w="317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438979285"/>
                    </a:ext>
                  </a:extLst>
                </a:gridCol>
              </a:tblGrid>
              <a:tr h="194575">
                <a:tc>
                  <a:txBody>
                    <a:bodyPr/>
                    <a:lstStyle/>
                    <a:p>
                      <a:pPr algn="l" fontAlgn="b"/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IPs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Circumference [km]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 power per beam [MW]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Half crossing angle at IP [mrad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Bending radius [km] 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[GeV]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loss per turn [GeV]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6.08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4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sz="12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spacing [ns]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4524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257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 (10% gap)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215218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population [10^10]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current [mA]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3983798"/>
                  </a:ext>
                </a:extLst>
              </a:tr>
              <a:tr h="962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Momentum compaction [10^-5]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Beta functions at IP (bx/by) [m/mm]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1.04/2.7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0.33/1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.21/1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0.13/0.9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361073"/>
                  </a:ext>
                </a:extLst>
              </a:tr>
              <a:tr h="914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Emittance (ex/ey) [nm/pm]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1.4/4.7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0.64/1.3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.87/1.7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0.27/1.4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(sigx/sigy) [um/nm]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39/113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15/36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13/42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6/35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337561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(SR/total) [mm]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2.2/2.9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2.3/3.9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2.5/4.9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2.5/8.7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spread (SR/total)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0.15/0.20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0.10/0.17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.07/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.14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0.04/0.13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1401459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(DA/RF)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2.3/2.6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1.7/2.2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1.2/2.5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1.3/1.7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(ksix/ksiy)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0.071/0.1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0.015/0.11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.012/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.113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0.004/0.127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676684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[GV]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[MHz]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215096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HOM power per cavity (5/2/1cell)[kw]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0.4/0.2/0.1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1/0.4/0.2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-/1.8/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.9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-/-/</a:t>
                      </a: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Longitudinal</a:t>
                      </a:r>
                      <a:r>
                        <a:rPr lang="en-US" sz="12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tune 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Qs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0.049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0.062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0.035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9604730"/>
                  </a:ext>
                </a:extLst>
              </a:tr>
              <a:tr h="104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</a:t>
                      </a:r>
                      <a:r>
                        <a:rPr lang="en-US" altLang="zh-CN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bha</a:t>
                      </a:r>
                      <a:r>
                        <a:rPr lang="en-US" altLang="zh-CN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/beamstrahlung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)[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81/23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39/40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60/700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80/18000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[min]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115358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Hour glass Factor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 per IP[1e34/cm^2/s]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716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1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0716" y="48650"/>
            <a:ext cx="710565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Optimization of the ARC 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aberration at</a:t>
            </a:r>
            <a:br>
              <a:rPr lang="en-US" altLang="zh-CN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ttbar and Higgs modes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0648" y="1216345"/>
            <a:ext cx="9376852" cy="2769517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2</a:t>
            </a:r>
            <a:r>
              <a:rPr lang="en-US" altLang="zh-CN" sz="1800" baseline="30000" dirty="0"/>
              <a:t>nd</a:t>
            </a:r>
            <a:r>
              <a:rPr lang="en-US" altLang="zh-CN" sz="1800" dirty="0"/>
              <a:t> order chromaticity is a main aberration for the optimization of momentum acceptance with </a:t>
            </a:r>
            <a:r>
              <a:rPr lang="en-US" altLang="zh-CN" sz="1800" b="1" dirty="0"/>
              <a:t>2-repeated sextupole scheme</a:t>
            </a:r>
            <a:r>
              <a:rPr lang="en-US" altLang="zh-CN" sz="1800" dirty="0"/>
              <a:t>.</a:t>
            </a:r>
          </a:p>
          <a:p>
            <a:pPr lvl="1"/>
            <a:r>
              <a:rPr lang="en-US" altLang="zh-CN" sz="1800" dirty="0"/>
              <a:t>In previous versions, 2</a:t>
            </a:r>
            <a:r>
              <a:rPr lang="en-US" altLang="zh-CN" sz="1800" baseline="30000" dirty="0"/>
              <a:t>nd</a:t>
            </a:r>
            <a:r>
              <a:rPr lang="en-US" altLang="zh-CN" sz="1800" dirty="0"/>
              <a:t> order chromaticity generated in the ARC region are corrected with IR knobs (phase advance or K1).</a:t>
            </a:r>
          </a:p>
          <a:p>
            <a:pPr lvl="1"/>
            <a:r>
              <a:rPr lang="en-US" altLang="zh-CN" sz="1800" dirty="0"/>
              <a:t>However, the IR  knobs will generate distortions at IP (beta, alfa and dispersion) </a:t>
            </a:r>
            <a:r>
              <a:rPr lang="en-US" altLang="zh-CN" sz="1800" b="1" dirty="0"/>
              <a:t>especially for the horizontal plane</a:t>
            </a:r>
            <a:r>
              <a:rPr lang="en-US" altLang="zh-CN" sz="1800" dirty="0"/>
              <a:t>.</a:t>
            </a:r>
          </a:p>
          <a:p>
            <a:r>
              <a:rPr lang="en-US" altLang="zh-CN" sz="1800" dirty="0"/>
              <a:t>A lattice with </a:t>
            </a:r>
            <a:r>
              <a:rPr lang="en-US" altLang="zh-CN" sz="1800" b="1" dirty="0" smtClean="0"/>
              <a:t>8-repeated </a:t>
            </a:r>
            <a:r>
              <a:rPr lang="en-US" altLang="zh-CN" sz="1800" b="1" dirty="0"/>
              <a:t>sextupoles </a:t>
            </a:r>
            <a:r>
              <a:rPr lang="en-US" altLang="zh-CN" sz="1800" b="1" dirty="0" smtClean="0"/>
              <a:t>scheme</a:t>
            </a:r>
            <a:endParaRPr lang="en-US" altLang="zh-CN" sz="1800" b="1" dirty="0"/>
          </a:p>
          <a:p>
            <a:pPr lvl="1"/>
            <a:r>
              <a:rPr lang="en-US" altLang="zh-CN" sz="1800" dirty="0"/>
              <a:t>much less 2</a:t>
            </a:r>
            <a:r>
              <a:rPr lang="en-US" altLang="zh-CN" sz="1800" baseline="30000" dirty="0"/>
              <a:t>nd</a:t>
            </a:r>
            <a:r>
              <a:rPr lang="en-US" altLang="zh-CN" sz="1800" dirty="0"/>
              <a:t> order chromaticity for the horizontal plane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390035" y="3622079"/>
            <a:ext cx="1934542" cy="1078421"/>
            <a:chOff x="162438" y="4522050"/>
            <a:chExt cx="3016119" cy="18140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438" y="4522050"/>
              <a:ext cx="3016119" cy="181409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32281" y="4752749"/>
              <a:ext cx="1419103" cy="3750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Q’’=313, 410</a:t>
              </a:r>
              <a:endParaRPr lang="zh-CN" altLang="en-US" sz="1100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449646" y="4866154"/>
            <a:ext cx="1826163" cy="1094057"/>
            <a:chOff x="170096" y="510687"/>
            <a:chExt cx="2937517" cy="179045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096" y="510687"/>
              <a:ext cx="2937517" cy="179045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19338" y="750515"/>
              <a:ext cx="1206583" cy="355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Q’’=9, </a:t>
              </a:r>
              <a:r>
                <a:rPr lang="zh-CN" altLang="en-US" sz="1100" b="1" dirty="0"/>
                <a:t>145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24" y="3622853"/>
            <a:ext cx="1945590" cy="10895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690" y="4850822"/>
            <a:ext cx="2040577" cy="11126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95882" y="3849987"/>
            <a:ext cx="3098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Scheme with </a:t>
            </a:r>
            <a:r>
              <a:rPr lang="en-US" altLang="zh-CN" sz="1000" b="1" dirty="0" smtClean="0"/>
              <a:t>2 repeated sextupoles</a:t>
            </a:r>
          </a:p>
          <a:p>
            <a:r>
              <a:rPr lang="en-US" altLang="zh-CN" sz="1000" dirty="0" smtClean="0"/>
              <a:t>Proposed by K. Oide</a:t>
            </a:r>
            <a:endParaRPr lang="en-US" altLang="zh-CN" sz="1000" dirty="0"/>
          </a:p>
        </p:txBody>
      </p:sp>
      <p:sp>
        <p:nvSpPr>
          <p:cNvPr id="21" name="矩形 20"/>
          <p:cNvSpPr/>
          <p:nvPr/>
        </p:nvSpPr>
        <p:spPr>
          <a:xfrm>
            <a:off x="1270533" y="5524421"/>
            <a:ext cx="2847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/>
              <a:t>Scheme with </a:t>
            </a:r>
            <a:r>
              <a:rPr lang="en-US" altLang="zh-CN" sz="1000" b="1" dirty="0"/>
              <a:t>8 repeated sextupoles</a:t>
            </a:r>
          </a:p>
          <a:p>
            <a:r>
              <a:rPr lang="en-US" altLang="zh-CN" sz="1000" dirty="0"/>
              <a:t>Proposed by Tianjian Bian</a:t>
            </a:r>
          </a:p>
        </p:txBody>
      </p:sp>
      <p:pic>
        <p:nvPicPr>
          <p:cNvPr id="23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17" y="3824132"/>
            <a:ext cx="1710626" cy="6743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41" y="4859751"/>
            <a:ext cx="4642611" cy="5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22161</TotalTime>
  <Words>2540</Words>
  <Application>Microsoft Office PowerPoint</Application>
  <PresentationFormat>宽屏</PresentationFormat>
  <Paragraphs>598</Paragraphs>
  <Slides>20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MS Mincho</vt:lpstr>
      <vt:lpstr>等线</vt:lpstr>
      <vt:lpstr>等线 Light</vt:lpstr>
      <vt:lpstr>宋体</vt:lpstr>
      <vt:lpstr>微软雅黑</vt:lpstr>
      <vt:lpstr>Arial</vt:lpstr>
      <vt:lpstr>Calibri</vt:lpstr>
      <vt:lpstr>Cambria Math</vt:lpstr>
      <vt:lpstr>Microsoft Sans Serif</vt:lpstr>
      <vt:lpstr>Symbol</vt:lpstr>
      <vt:lpstr>Times New Roman</vt:lpstr>
      <vt:lpstr>Wingdings</vt:lpstr>
      <vt:lpstr>Office 主题​​</vt:lpstr>
      <vt:lpstr>公式</vt:lpstr>
      <vt:lpstr>CEPC collider ring lattice design for the high luminosity scheme</vt:lpstr>
      <vt:lpstr>Design requirement of the CEPC collider ring</vt:lpstr>
      <vt:lpstr>PowerPoint 演示文稿</vt:lpstr>
      <vt:lpstr>PowerPoint 演示文稿</vt:lpstr>
      <vt:lpstr>Interaction region for all modes</vt:lpstr>
      <vt:lpstr>PowerPoint 演示文稿</vt:lpstr>
      <vt:lpstr>ARC region for all modes</vt:lpstr>
      <vt:lpstr>Status of beam parameters</vt:lpstr>
      <vt:lpstr>Optimization of the ARC aberration at ttbar and Higgs modes</vt:lpstr>
      <vt:lpstr>Lattice of half ring</vt:lpstr>
      <vt:lpstr>Dynamic aperture requirement</vt:lpstr>
      <vt:lpstr>Dynamic aperture @ Higgs</vt:lpstr>
      <vt:lpstr>Dynamic aperture @ ttbar</vt:lpstr>
      <vt:lpstr>Optimization of the ARC aberration at W and Z modes</vt:lpstr>
      <vt:lpstr>Dynamic aperture @ Z</vt:lpstr>
      <vt:lpstr>Dynamic aperture  with error @ Higgs</vt:lpstr>
      <vt:lpstr>Summary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Yiwei</cp:lastModifiedBy>
  <cp:revision>1581</cp:revision>
  <dcterms:created xsi:type="dcterms:W3CDTF">2021-04-22T06:40:07Z</dcterms:created>
  <dcterms:modified xsi:type="dcterms:W3CDTF">2021-11-08T02:20:03Z</dcterms:modified>
</cp:coreProperties>
</file>