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9"/>
  </p:notesMasterIdLst>
  <p:handoutMasterIdLst>
    <p:handoutMasterId r:id="rId50"/>
  </p:handoutMasterIdLst>
  <p:sldIdLst>
    <p:sldId id="358" r:id="rId4"/>
    <p:sldId id="359" r:id="rId5"/>
    <p:sldId id="395" r:id="rId6"/>
    <p:sldId id="396" r:id="rId7"/>
    <p:sldId id="397" r:id="rId8"/>
    <p:sldId id="424" r:id="rId9"/>
    <p:sldId id="398" r:id="rId10"/>
    <p:sldId id="436" r:id="rId11"/>
    <p:sldId id="311" r:id="rId12"/>
    <p:sldId id="440" r:id="rId13"/>
    <p:sldId id="441" r:id="rId14"/>
    <p:sldId id="450" r:id="rId15"/>
    <p:sldId id="451" r:id="rId16"/>
    <p:sldId id="452" r:id="rId17"/>
    <p:sldId id="453" r:id="rId18"/>
    <p:sldId id="454" r:id="rId19"/>
    <p:sldId id="455" r:id="rId20"/>
    <p:sldId id="402" r:id="rId21"/>
    <p:sldId id="403" r:id="rId22"/>
    <p:sldId id="404" r:id="rId23"/>
    <p:sldId id="405" r:id="rId24"/>
    <p:sldId id="438" r:id="rId25"/>
    <p:sldId id="406" r:id="rId26"/>
    <p:sldId id="407" r:id="rId27"/>
    <p:sldId id="457" r:id="rId28"/>
    <p:sldId id="421" r:id="rId29"/>
    <p:sldId id="456" r:id="rId30"/>
    <p:sldId id="410" r:id="rId31"/>
    <p:sldId id="422" r:id="rId32"/>
    <p:sldId id="413" r:id="rId33"/>
    <p:sldId id="376" r:id="rId34"/>
    <p:sldId id="385" r:id="rId35"/>
    <p:sldId id="382" r:id="rId36"/>
    <p:sldId id="387" r:id="rId37"/>
    <p:sldId id="383" r:id="rId38"/>
    <p:sldId id="378" r:id="rId39"/>
    <p:sldId id="380" r:id="rId40"/>
    <p:sldId id="458" r:id="rId41"/>
    <p:sldId id="459" r:id="rId42"/>
    <p:sldId id="460" r:id="rId43"/>
    <p:sldId id="461" r:id="rId44"/>
    <p:sldId id="462" r:id="rId45"/>
    <p:sldId id="463" r:id="rId46"/>
    <p:sldId id="464" r:id="rId47"/>
    <p:sldId id="465" r:id="rId4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CC"/>
    <a:srgbClr val="3333FF"/>
    <a:srgbClr val="CCECFF"/>
    <a:srgbClr val="6699CC"/>
    <a:srgbClr val="CCFF66"/>
    <a:srgbClr val="FF00FF"/>
    <a:srgbClr val="00FF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5" autoAdjust="0"/>
    <p:restoredTop sz="94660"/>
  </p:normalViewPr>
  <p:slideViewPr>
    <p:cSldViewPr>
      <p:cViewPr varScale="1">
        <p:scale>
          <a:sx n="159" d="100"/>
          <a:sy n="159" d="100"/>
        </p:scale>
        <p:origin x="226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HEPS%20Booster%20kicker&#38646;&#20214;&#22270;\CEPC%20%20BS%20HFB%20kicker\Rs&#20272;&#3163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t>SHUNT IMPEDANCE</a:t>
            </a:r>
            <a:endParaRPr lang="zh-CN" altLang="en-US"/>
          </a:p>
        </c:rich>
      </c:tx>
      <c:layout>
        <c:manualLayout>
          <c:xMode val="edge"/>
          <c:yMode val="edge"/>
          <c:x val="0.3519930008748906"/>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2548381452318461"/>
          <c:y val="0.17171296296296296"/>
          <c:w val="0.83161329833770792"/>
          <c:h val="0.61903579760863225"/>
        </c:manualLayout>
      </c:layout>
      <c:scatterChart>
        <c:scatterStyle val="lineMarker"/>
        <c:varyColors val="0"/>
        <c:ser>
          <c:idx val="0"/>
          <c:order val="0"/>
          <c:tx>
            <c:v>l=577mm</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Sheet1!$E$2:$E$11</c:f>
              <c:numCache>
                <c:formatCode>General</c:formatCode>
                <c:ptCount val="10"/>
                <c:pt idx="0">
                  <c:v>1</c:v>
                </c:pt>
                <c:pt idx="1">
                  <c:v>10</c:v>
                </c:pt>
                <c:pt idx="2">
                  <c:v>40</c:v>
                </c:pt>
                <c:pt idx="3">
                  <c:v>50</c:v>
                </c:pt>
                <c:pt idx="4">
                  <c:v>100</c:v>
                </c:pt>
                <c:pt idx="5">
                  <c:v>130</c:v>
                </c:pt>
                <c:pt idx="6">
                  <c:v>200</c:v>
                </c:pt>
                <c:pt idx="7">
                  <c:v>300</c:v>
                </c:pt>
                <c:pt idx="8">
                  <c:v>400</c:v>
                </c:pt>
                <c:pt idx="9">
                  <c:v>500</c:v>
                </c:pt>
              </c:numCache>
            </c:numRef>
          </c:xVal>
          <c:yVal>
            <c:numRef>
              <c:f>Sheet1!$A$2:$A$11</c:f>
              <c:numCache>
                <c:formatCode>General</c:formatCode>
                <c:ptCount val="10"/>
                <c:pt idx="0">
                  <c:v>44.021526409268354</c:v>
                </c:pt>
                <c:pt idx="1">
                  <c:v>43.809780883585915</c:v>
                </c:pt>
                <c:pt idx="2">
                  <c:v>40.699845264598181</c:v>
                </c:pt>
                <c:pt idx="3">
                  <c:v>38.920149717231759</c:v>
                </c:pt>
                <c:pt idx="4">
                  <c:v>26.357799564363702</c:v>
                </c:pt>
                <c:pt idx="5">
                  <c:v>17.837393589326659</c:v>
                </c:pt>
                <c:pt idx="6">
                  <c:v>3.3115540860749912</c:v>
                </c:pt>
                <c:pt idx="7">
                  <c:v>0.72470058358440936</c:v>
                </c:pt>
                <c:pt idx="8">
                  <c:v>1.8564114101477804</c:v>
                </c:pt>
                <c:pt idx="9">
                  <c:v>6.8611160447230396E-2</c:v>
                </c:pt>
              </c:numCache>
            </c:numRef>
          </c:yVal>
          <c:smooth val="0"/>
        </c:ser>
        <c:ser>
          <c:idx val="1"/>
          <c:order val="1"/>
          <c:tx>
            <c:v>l=500</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Sheet1!$E$12:$E$20</c:f>
              <c:numCache>
                <c:formatCode>General</c:formatCode>
                <c:ptCount val="9"/>
                <c:pt idx="0">
                  <c:v>1</c:v>
                </c:pt>
                <c:pt idx="1">
                  <c:v>10</c:v>
                </c:pt>
                <c:pt idx="2">
                  <c:v>50</c:v>
                </c:pt>
                <c:pt idx="3">
                  <c:v>100</c:v>
                </c:pt>
                <c:pt idx="4">
                  <c:v>130</c:v>
                </c:pt>
                <c:pt idx="5">
                  <c:v>200</c:v>
                </c:pt>
                <c:pt idx="6">
                  <c:v>300</c:v>
                </c:pt>
                <c:pt idx="7">
                  <c:v>400</c:v>
                </c:pt>
                <c:pt idx="8">
                  <c:v>500</c:v>
                </c:pt>
              </c:numCache>
            </c:numRef>
          </c:xVal>
          <c:yVal>
            <c:numRef>
              <c:f>Sheet1!$A$12:$A$20</c:f>
              <c:numCache>
                <c:formatCode>General</c:formatCode>
                <c:ptCount val="9"/>
                <c:pt idx="0">
                  <c:v>33.056642859697568</c:v>
                </c:pt>
                <c:pt idx="1">
                  <c:v>32.937188024503754</c:v>
                </c:pt>
                <c:pt idx="2">
                  <c:v>30.145150287615465</c:v>
                </c:pt>
                <c:pt idx="3">
                  <c:v>22.608874261683912</c:v>
                </c:pt>
                <c:pt idx="4">
                  <c:v>17.066324136070865</c:v>
                </c:pt>
                <c:pt idx="5">
                  <c:v>5.6522358844015663</c:v>
                </c:pt>
                <c:pt idx="6">
                  <c:v>2.358539670317252E-11</c:v>
                </c:pt>
                <c:pt idx="7">
                  <c:v>1.4130503115968314</c:v>
                </c:pt>
                <c:pt idx="8">
                  <c:v>0.90436051253265382</c:v>
                </c:pt>
              </c:numCache>
            </c:numRef>
          </c:yVal>
          <c:smooth val="0"/>
        </c:ser>
        <c:dLbls>
          <c:showLegendKey val="0"/>
          <c:showVal val="0"/>
          <c:showCatName val="0"/>
          <c:showSerName val="0"/>
          <c:showPercent val="0"/>
          <c:showBubbleSize val="0"/>
        </c:dLbls>
        <c:axId val="2139531840"/>
        <c:axId val="2139533472"/>
      </c:scatterChart>
      <c:valAx>
        <c:axId val="2139531840"/>
        <c:scaling>
          <c:orientation val="minMax"/>
          <c:max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Frequency </a:t>
                </a:r>
                <a:r>
                  <a:rPr lang="zh-CN" altLang="en-US"/>
                  <a:t>（</a:t>
                </a:r>
                <a:r>
                  <a:rPr lang="en-US" altLang="zh-CN"/>
                  <a:t>MHz</a:t>
                </a:r>
                <a:r>
                  <a:rPr lang="zh-CN" altLang="en-US"/>
                  <a: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39533472"/>
        <c:crosses val="autoZero"/>
        <c:crossBetween val="midCat"/>
      </c:valAx>
      <c:valAx>
        <c:axId val="213953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a:t>Rs(k</a:t>
                </a:r>
                <a:r>
                  <a:rPr lang="el-GR" altLang="zh-CN"/>
                  <a:t>Ω)</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39531840"/>
        <c:crosses val="autoZero"/>
        <c:crossBetween val="midCat"/>
      </c:valAx>
      <c:spPr>
        <a:noFill/>
        <a:ln>
          <a:noFill/>
        </a:ln>
        <a:effectLst/>
      </c:spPr>
    </c:plotArea>
    <c:legend>
      <c:legendPos val="r"/>
      <c:layout>
        <c:manualLayout>
          <c:xMode val="edge"/>
          <c:yMode val="edge"/>
          <c:x val="0.73720822397200358"/>
          <c:y val="7.8630796150478571E-4"/>
          <c:w val="0.17945844269466316"/>
          <c:h val="0.156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latin typeface="Arial" charset="0"/>
                <a:ea typeface="宋体" charset="0"/>
                <a:cs typeface="宋体"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kumimoji="1" sz="1200"/>
            </a:lvl1pPr>
          </a:lstStyle>
          <a:p>
            <a:fld id="{A358DB70-5CBD-41AC-9698-31861F7542E5}" type="datetimeFigureOut">
              <a:rPr lang="zh-CN" altLang="en-US"/>
              <a:pPr/>
              <a:t>2021-11-10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kumimoji="1" sz="1200">
                <a:latin typeface="Arial" charset="0"/>
                <a:ea typeface="宋体" charset="0"/>
                <a:cs typeface="宋体" charset="0"/>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kumimoji="1" sz="1200"/>
            </a:lvl1pPr>
          </a:lstStyle>
          <a:p>
            <a:fld id="{07ED96A3-0F03-449A-901E-5D0B912B803D}" type="slidenum">
              <a:rPr lang="zh-CN" altLang="en-US"/>
              <a:pPr/>
              <a:t>‹#›</a:t>
            </a:fld>
            <a:endParaRPr lang="zh-CN" altLang="en-US"/>
          </a:p>
        </p:txBody>
      </p:sp>
    </p:spTree>
    <p:extLst>
      <p:ext uri="{BB962C8B-B14F-4D97-AF65-F5344CB8AC3E}">
        <p14:creationId xmlns:p14="http://schemas.microsoft.com/office/powerpoint/2010/main" val="71960278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宋体" charset="-122"/>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CA40D42-6B32-4070-8A74-87352C31BB9E}" type="datetimeFigureOut">
              <a:rPr lang="zh-CN" altLang="en-US"/>
              <a:pPr/>
              <a:t>2021-11-10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宋体" charset="-122"/>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7DF44DC-EE18-4AF1-A968-D1ECA516B964}" type="slidenum">
              <a:rPr lang="zh-CN" altLang="en-US"/>
              <a:pPr/>
              <a:t>‹#›</a:t>
            </a:fld>
            <a:endParaRPr lang="zh-CN" altLang="en-US"/>
          </a:p>
        </p:txBody>
      </p:sp>
    </p:spTree>
    <p:extLst>
      <p:ext uri="{BB962C8B-B14F-4D97-AF65-F5344CB8AC3E}">
        <p14:creationId xmlns:p14="http://schemas.microsoft.com/office/powerpoint/2010/main" val="142586796"/>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kumimoji="1" sz="1200" kern="1200">
        <a:solidFill>
          <a:schemeClr val="tx1"/>
        </a:solidFill>
        <a:latin typeface="+mn-lt"/>
        <a:ea typeface="+mn-ea"/>
        <a:cs typeface="宋体"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smtClean="0"/>
          </a:p>
        </p:txBody>
      </p:sp>
      <p:sp>
        <p:nvSpPr>
          <p:cNvPr id="2" name="日期占位符 1"/>
          <p:cNvSpPr>
            <a:spLocks noGrp="1"/>
          </p:cNvSpPr>
          <p:nvPr>
            <p:ph type="dt" idx="10"/>
          </p:nvPr>
        </p:nvSpPr>
        <p:spPr/>
        <p:txBody>
          <a:bodyPr/>
          <a:lstStyle/>
          <a:p>
            <a:fld id="{22D25C32-1DBD-4749-85A0-743AA109CC8A}" type="datetime1">
              <a:rPr lang="zh-CN" altLang="en-US" smtClean="0"/>
              <a:t>2021-11-10</a:t>
            </a:fld>
            <a:endParaRPr lang="zh-CN" altLang="en-US"/>
          </a:p>
        </p:txBody>
      </p:sp>
    </p:spTree>
    <p:extLst>
      <p:ext uri="{BB962C8B-B14F-4D97-AF65-F5344CB8AC3E}">
        <p14:creationId xmlns:p14="http://schemas.microsoft.com/office/powerpoint/2010/main" val="372000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smtClean="0"/>
          </a:p>
        </p:txBody>
      </p:sp>
      <p:sp>
        <p:nvSpPr>
          <p:cNvPr id="2" name="日期占位符 1"/>
          <p:cNvSpPr>
            <a:spLocks noGrp="1"/>
          </p:cNvSpPr>
          <p:nvPr>
            <p:ph type="dt" idx="10"/>
          </p:nvPr>
        </p:nvSpPr>
        <p:spPr/>
        <p:txBody>
          <a:bodyPr/>
          <a:lstStyle/>
          <a:p>
            <a:fld id="{AF88509D-C81D-4CF0-BEB8-6C3E1606F336}" type="datetime1">
              <a:rPr lang="zh-CN" altLang="en-US" smtClean="0"/>
              <a:t>2021-11-10</a:t>
            </a:fld>
            <a:endParaRPr lang="zh-CN" altLang="en-US"/>
          </a:p>
        </p:txBody>
      </p:sp>
    </p:spTree>
    <p:extLst>
      <p:ext uri="{BB962C8B-B14F-4D97-AF65-F5344CB8AC3E}">
        <p14:creationId xmlns:p14="http://schemas.microsoft.com/office/powerpoint/2010/main" val="95325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2" name="日期占位符 1"/>
          <p:cNvSpPr>
            <a:spLocks noGrp="1"/>
          </p:cNvSpPr>
          <p:nvPr>
            <p:ph type="dt" idx="10"/>
          </p:nvPr>
        </p:nvSpPr>
        <p:spPr/>
        <p:txBody>
          <a:bodyPr/>
          <a:lstStyle/>
          <a:p>
            <a:fld id="{0D9251C0-123F-430B-BFF0-67FC72B3ED30}" type="datetime1">
              <a:rPr lang="zh-CN" altLang="en-US" smtClean="0"/>
              <a:t>2021-11-10</a:t>
            </a:fld>
            <a:endParaRPr lang="zh-CN" altLang="en-US"/>
          </a:p>
        </p:txBody>
      </p:sp>
    </p:spTree>
    <p:extLst>
      <p:ext uri="{BB962C8B-B14F-4D97-AF65-F5344CB8AC3E}">
        <p14:creationId xmlns:p14="http://schemas.microsoft.com/office/powerpoint/2010/main" val="375935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CN" altLang="en-US" smtClean="0"/>
          </a:p>
        </p:txBody>
      </p:sp>
      <p:sp>
        <p:nvSpPr>
          <p:cNvPr id="2" name="日期占位符 1"/>
          <p:cNvSpPr>
            <a:spLocks noGrp="1"/>
          </p:cNvSpPr>
          <p:nvPr>
            <p:ph type="dt" idx="10"/>
          </p:nvPr>
        </p:nvSpPr>
        <p:spPr/>
        <p:txBody>
          <a:bodyPr/>
          <a:lstStyle/>
          <a:p>
            <a:fld id="{B6C71DFF-4FFC-44C6-965C-7FC4BAB31A8C}" type="datetime1">
              <a:rPr lang="zh-CN" altLang="en-US" smtClean="0"/>
              <a:t>2021-11-10</a:t>
            </a:fld>
            <a:endParaRPr lang="zh-CN" altLang="en-US"/>
          </a:p>
        </p:txBody>
      </p:sp>
    </p:spTree>
    <p:extLst>
      <p:ext uri="{BB962C8B-B14F-4D97-AF65-F5344CB8AC3E}">
        <p14:creationId xmlns:p14="http://schemas.microsoft.com/office/powerpoint/2010/main" val="432082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38</a:t>
            </a:fld>
            <a:endParaRPr lang="zh-CN" altLang="en-US"/>
          </a:p>
        </p:txBody>
      </p:sp>
    </p:spTree>
    <p:extLst>
      <p:ext uri="{BB962C8B-B14F-4D97-AF65-F5344CB8AC3E}">
        <p14:creationId xmlns:p14="http://schemas.microsoft.com/office/powerpoint/2010/main" val="124858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在实际的测试中发现，</a:t>
            </a:r>
            <a:r>
              <a:rPr lang="en-US" altLang="zh-CN" dirty="0" err="1"/>
              <a:t>microTCA</a:t>
            </a:r>
            <a:r>
              <a:rPr lang="zh-CN" altLang="en-US" dirty="0"/>
              <a:t>的</a:t>
            </a:r>
            <a:r>
              <a:rPr lang="en-US" altLang="zh-CN" dirty="0"/>
              <a:t>ADF</a:t>
            </a:r>
            <a:r>
              <a:rPr lang="zh-CN" altLang="en-US" dirty="0"/>
              <a:t>接口传输射频信号隔离度较差，因此在新一版本中将</a:t>
            </a:r>
            <a:r>
              <a:rPr lang="en-US" altLang="zh-CN" dirty="0"/>
              <a:t>ADC</a:t>
            </a:r>
            <a:r>
              <a:rPr lang="zh-CN" altLang="en-US" dirty="0"/>
              <a:t>前置到前端板中，减小射频信号长距离传输引起的不稳定性;</a:t>
            </a:r>
            <a:endParaRPr lang="en-US" altLang="zh-CN" dirty="0"/>
          </a:p>
          <a:p>
            <a:r>
              <a:rPr lang="zh-CN" altLang="en-US" dirty="0"/>
              <a:t>这是新一版本的射频信号调理电路设计框图，射频接收链路的性能指标是数字</a:t>
            </a:r>
            <a:r>
              <a:rPr lang="en-US" altLang="zh-CN" dirty="0"/>
              <a:t>BPM</a:t>
            </a:r>
            <a:r>
              <a:rPr lang="zh-CN" altLang="en-US" dirty="0"/>
              <a:t>性能的保证;</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因为射频链路的主要作用是功率的传输、放大和滤波等处理，因此阻抗匹配设计是其中最重要的部分;</a:t>
            </a:r>
          </a:p>
          <a:p>
            <a:endParaRPr lang="en-US" altLang="zh-CN" dirty="0"/>
          </a:p>
          <a:p>
            <a:r>
              <a:rPr lang="zh-CN" altLang="en-US" dirty="0"/>
              <a:t>射频链路主要包括</a:t>
            </a:r>
            <a:r>
              <a:rPr lang="en-US" altLang="zh-CN" dirty="0"/>
              <a:t> </a:t>
            </a:r>
            <a:r>
              <a:rPr lang="zh-CN" altLang="en-US" dirty="0"/>
              <a:t>带通滤波电路、射频放大电路和自动增益调节电路，</a:t>
            </a:r>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t>39</a:t>
            </a:fld>
            <a:endParaRPr lang="zh-CN" altLang="en-US"/>
          </a:p>
        </p:txBody>
      </p:sp>
    </p:spTree>
    <p:extLst>
      <p:ext uri="{BB962C8B-B14F-4D97-AF65-F5344CB8AC3E}">
        <p14:creationId xmlns:p14="http://schemas.microsoft.com/office/powerpoint/2010/main" val="170121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a:t>如图所示的</a:t>
            </a:r>
            <a:r>
              <a:rPr lang="en-US" altLang="zh-CN" dirty="0"/>
              <a:t>ADC</a:t>
            </a:r>
            <a:r>
              <a:rPr lang="zh-CN" altLang="en-US" dirty="0"/>
              <a:t>的</a:t>
            </a:r>
            <a:r>
              <a:rPr lang="en-US" altLang="zh-CN" dirty="0"/>
              <a:t>FFT</a:t>
            </a:r>
            <a:r>
              <a:rPr lang="zh-CN" altLang="en-US" dirty="0"/>
              <a:t>结果，最终可以得到</a:t>
            </a:r>
            <a:r>
              <a:rPr lang="en-US" altLang="zh-CN" dirty="0"/>
              <a:t>SNR=60.3 </a:t>
            </a:r>
            <a:r>
              <a:rPr lang="zh-CN" altLang="en-US" dirty="0"/>
              <a:t>有效位为</a:t>
            </a:r>
            <a:r>
              <a:rPr lang="en-US" altLang="zh-CN" dirty="0"/>
              <a:t>10.2 SFDR =75.5  </a:t>
            </a:r>
            <a:r>
              <a:rPr lang="zh-CN" altLang="en-US" dirty="0"/>
              <a:t>右图所示四路</a:t>
            </a:r>
            <a:r>
              <a:rPr lang="en-US" altLang="zh-CN" dirty="0"/>
              <a:t>ADC</a:t>
            </a:r>
            <a:r>
              <a:rPr lang="zh-CN" altLang="en-US" dirty="0"/>
              <a:t>的原始数据直方图;</a:t>
            </a:r>
          </a:p>
        </p:txBody>
      </p:sp>
      <p:sp>
        <p:nvSpPr>
          <p:cNvPr id="4" name="灯片编号占位符 3"/>
          <p:cNvSpPr>
            <a:spLocks noGrp="1"/>
          </p:cNvSpPr>
          <p:nvPr>
            <p:ph type="sldNum" sz="quarter" idx="5"/>
          </p:nvPr>
        </p:nvSpPr>
        <p:spPr/>
        <p:txBody>
          <a:bodyPr/>
          <a:lstStyle/>
          <a:p>
            <a:fld id="{03A1DF17-A28C-4D46-829F-D8D110C09314}" type="slidenum">
              <a:rPr lang="zh-CN" altLang="en-US" smtClean="0"/>
              <a:t>41</a:t>
            </a:fld>
            <a:endParaRPr lang="zh-CN" altLang="en-US"/>
          </a:p>
        </p:txBody>
      </p:sp>
    </p:spTree>
    <p:extLst>
      <p:ext uri="{BB962C8B-B14F-4D97-AF65-F5344CB8AC3E}">
        <p14:creationId xmlns:p14="http://schemas.microsoft.com/office/powerpoint/2010/main" val="265739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body"/>
          </p:nvPr>
        </p:nvSpPr>
        <p:spPr>
          <a:xfrm>
            <a:off x="719964" y="4504722"/>
            <a:ext cx="5758595" cy="4267148"/>
          </a:xfrm>
          <a:prstGeom prst="rect">
            <a:avLst/>
          </a:prstGeom>
        </p:spPr>
        <p:txBody>
          <a:bodyPr lIns="95192" tIns="47780" rIns="95192" bIns="47780"/>
          <a:lstStyle/>
          <a:p>
            <a:endParaRPr/>
          </a:p>
        </p:txBody>
      </p:sp>
      <p:sp>
        <p:nvSpPr>
          <p:cNvPr id="200" name="TextShape 2"/>
          <p:cNvSpPr txBox="1"/>
          <p:nvPr/>
        </p:nvSpPr>
        <p:spPr>
          <a:xfrm>
            <a:off x="4077452" y="9007976"/>
            <a:ext cx="3119224" cy="473680"/>
          </a:xfrm>
          <a:prstGeom prst="rect">
            <a:avLst/>
          </a:prstGeom>
        </p:spPr>
        <p:txBody>
          <a:bodyPr lIns="95192" tIns="47780" rIns="95192" bIns="47780" anchor="b"/>
          <a:lstStyle/>
          <a:p>
            <a:pPr algn="r">
              <a:lnSpc>
                <a:spcPct val="100000"/>
              </a:lnSpc>
            </a:pPr>
            <a:fld id="{0A484740-9C07-42DC-B3AF-9919D66ABA8D}" type="slidenum">
              <a:rPr lang="en-US">
                <a:solidFill>
                  <a:srgbClr val="000000"/>
                </a:solidFill>
              </a:rPr>
              <a:t>43</a:t>
            </a:fld>
            <a:endParaRPr/>
          </a:p>
        </p:txBody>
      </p:sp>
    </p:spTree>
    <p:extLst>
      <p:ext uri="{BB962C8B-B14F-4D97-AF65-F5344CB8AC3E}">
        <p14:creationId xmlns:p14="http://schemas.microsoft.com/office/powerpoint/2010/main" val="44011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0BA843B4-E877-437A-95AD-62998660443A}" type="datetime1">
              <a:rPr lang="en-US" altLang="zh-CN" smtClean="0"/>
              <a:t>11/10/2021</a:t>
            </a:fld>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C0202C58-5D90-402B-8EF8-AA26672F1EAA}" type="slidenum">
              <a:rPr lang="zh-CN" altLang="en-US"/>
              <a:pPr/>
              <a:t>‹#›</a:t>
            </a:fld>
            <a:endParaRPr lang="zh-CN" altLang="en-US"/>
          </a:p>
        </p:txBody>
      </p:sp>
    </p:spTree>
    <p:extLst>
      <p:ext uri="{BB962C8B-B14F-4D97-AF65-F5344CB8AC3E}">
        <p14:creationId xmlns:p14="http://schemas.microsoft.com/office/powerpoint/2010/main" val="32850817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A4C05E16-71DA-4093-B056-FBA61D98B177}" type="datetime1">
              <a:rPr lang="en-US" altLang="zh-CN" smtClean="0"/>
              <a:t>11/10/2021</a:t>
            </a:fld>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6BAD1A0E-30FC-48C4-A29E-544B9AE815D3}" type="slidenum">
              <a:rPr lang="zh-CN" altLang="en-US"/>
              <a:pPr/>
              <a:t>‹#›</a:t>
            </a:fld>
            <a:endParaRPr lang="zh-CN" altLang="en-US"/>
          </a:p>
        </p:txBody>
      </p:sp>
    </p:spTree>
    <p:extLst>
      <p:ext uri="{BB962C8B-B14F-4D97-AF65-F5344CB8AC3E}">
        <p14:creationId xmlns:p14="http://schemas.microsoft.com/office/powerpoint/2010/main" val="33899807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5927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5927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C9AA4C61-5E64-439C-87EF-87E2B6244A04}" type="datetime1">
              <a:rPr lang="en-US" altLang="zh-CN" smtClean="0"/>
              <a:t>11/10/2021</a:t>
            </a:fld>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FE0B381A-FBF3-41DE-BFBF-856E9DB51765}" type="slidenum">
              <a:rPr lang="zh-CN" altLang="en-US"/>
              <a:pPr/>
              <a:t>‹#›</a:t>
            </a:fld>
            <a:endParaRPr lang="zh-CN" altLang="en-US"/>
          </a:p>
        </p:txBody>
      </p:sp>
    </p:spTree>
    <p:extLst>
      <p:ext uri="{BB962C8B-B14F-4D97-AF65-F5344CB8AC3E}">
        <p14:creationId xmlns:p14="http://schemas.microsoft.com/office/powerpoint/2010/main" val="1025301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144A794D-3B78-4D02-92E6-899DEFB3D9A3}" type="datetime1">
              <a:rPr lang="en-US" altLang="zh-CN" smtClean="0">
                <a:solidFill>
                  <a:srgbClr val="000000"/>
                </a:solidFill>
              </a:rPr>
              <a:t>11/10/2021</a:t>
            </a:fld>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02C58-5D90-402B-8EF8-AA26672F1EAA}"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72802428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矩形 4"/>
          <p:cNvSpPr/>
          <p:nvPr userDrawn="1"/>
        </p:nvSpPr>
        <p:spPr>
          <a:xfrm>
            <a:off x="683568" y="5733256"/>
            <a:ext cx="7920880" cy="288032"/>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 name="Rectangle 4"/>
          <p:cNvSpPr>
            <a:spLocks noGrp="1" noChangeArrowheads="1"/>
          </p:cNvSpPr>
          <p:nvPr>
            <p:ph type="dt" sz="half" idx="10"/>
          </p:nvPr>
        </p:nvSpPr>
        <p:spPr>
          <a:ln/>
        </p:spPr>
        <p:txBody>
          <a:bodyPr/>
          <a:lstStyle>
            <a:lvl1pPr>
              <a:defRPr/>
            </a:lvl1pPr>
          </a:lstStyle>
          <a:p>
            <a:fld id="{22D4892D-A514-47FD-9F76-70F16DA0F923}" type="datetime1">
              <a:rPr lang="en-US" altLang="zh-CN" smtClean="0">
                <a:solidFill>
                  <a:srgbClr val="000000"/>
                </a:solidFill>
              </a:rPr>
              <a:t>11/10/2021</a:t>
            </a:fld>
            <a:endParaRPr lang="zh-CN" altLang="en-US">
              <a:solidFill>
                <a:srgbClr val="000000"/>
              </a:solidFill>
            </a:endParaRPr>
          </a:p>
        </p:txBody>
      </p:sp>
      <p:sp>
        <p:nvSpPr>
          <p:cNvPr id="6" name="Rectangle 6"/>
          <p:cNvSpPr>
            <a:spLocks noGrp="1" noChangeArrowheads="1"/>
          </p:cNvSpPr>
          <p:nvPr>
            <p:ph type="sldNum" sz="quarter" idx="12"/>
          </p:nvPr>
        </p:nvSpPr>
        <p:spPr>
          <a:xfrm>
            <a:off x="6588224" y="6237312"/>
            <a:ext cx="2133600" cy="476250"/>
          </a:xfrm>
          <a:ln/>
        </p:spPr>
        <p:txBody>
          <a:bodyPr/>
          <a:lstStyle>
            <a:lvl1pPr>
              <a:defRPr/>
            </a:lvl1pPr>
          </a:lstStyle>
          <a:p>
            <a:fld id="{32913243-E730-472E-A005-6BE97143DD99}"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5715356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D149F85B-4C96-43D1-BD2F-42897114C37C}" type="datetime1">
              <a:rPr lang="en-US" altLang="zh-CN" smtClean="0">
                <a:solidFill>
                  <a:srgbClr val="000000"/>
                </a:solidFill>
              </a:rPr>
              <a:t>11/10/2021</a:t>
            </a:fld>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DACDE8-73D4-4D46-8462-E163EE8DB03A}"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93416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fld id="{DB49AB5B-6221-479A-9237-39D31A5E1755}" type="datetime1">
              <a:rPr lang="en-US" altLang="zh-CN" smtClean="0">
                <a:solidFill>
                  <a:srgbClr val="000000"/>
                </a:solidFill>
              </a:rPr>
              <a:t>11/10/2021</a:t>
            </a:fld>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522C74F-DBEA-49F0-B5C8-9876D81A3337}"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9691198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fld id="{EE210423-A111-4B54-88F3-65601EEF21D9}" type="datetime1">
              <a:rPr lang="en-US" altLang="zh-CN" smtClean="0">
                <a:solidFill>
                  <a:srgbClr val="000000"/>
                </a:solidFill>
              </a:rPr>
              <a:t>11/10/2021</a:t>
            </a:fld>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7E0655-C453-4013-954C-91D0B82AD3A5}"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409456797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fld id="{1C76B641-A2A9-4B82-9D51-B9F4BFB423B4}" type="datetime1">
              <a:rPr lang="en-US" altLang="zh-CN" smtClean="0">
                <a:solidFill>
                  <a:srgbClr val="000000"/>
                </a:solidFill>
              </a:rPr>
              <a:t>11/10/2021</a:t>
            </a:fld>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3790DEC-BDA0-4E44-B3FF-471E9198FF3E}"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6472226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28EC0F9-6B54-484F-B732-A43F677B6809}" type="datetime1">
              <a:rPr lang="en-US" altLang="zh-CN" smtClean="0">
                <a:solidFill>
                  <a:srgbClr val="000000"/>
                </a:solidFill>
              </a:rPr>
              <a:t>11/10/2021</a:t>
            </a:fld>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A1B9AEF-CE71-4575-82A0-7C83C7D3BE62}"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8113316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4C17ABFC-595F-4804-9108-D22D980ACF41}" type="datetime1">
              <a:rPr lang="en-US" altLang="zh-CN" smtClean="0">
                <a:solidFill>
                  <a:srgbClr val="000000"/>
                </a:solidFill>
              </a:rPr>
              <a:t>11/10/2021</a:t>
            </a:fld>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8386EE-C55A-490F-BF01-21CE9DAE8EC7}"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98779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341438"/>
            <a:ext cx="8075240" cy="4319810"/>
          </a:xfrm>
        </p:spPr>
        <p:txBody>
          <a:bodyPr/>
          <a:lstStyle>
            <a:lvl1pPr>
              <a:defRPr sz="2400" b="0" i="0" baseline="0">
                <a:solidFill>
                  <a:schemeClr val="tx1"/>
                </a:solidFill>
              </a:defRPr>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4"/>
          <p:cNvSpPr>
            <a:spLocks noGrp="1" noChangeArrowheads="1"/>
          </p:cNvSpPr>
          <p:nvPr>
            <p:ph type="dt" sz="half" idx="10"/>
          </p:nvPr>
        </p:nvSpPr>
        <p:spPr>
          <a:ln/>
        </p:spPr>
        <p:txBody>
          <a:bodyPr/>
          <a:lstStyle>
            <a:lvl1pPr>
              <a:defRPr/>
            </a:lvl1pPr>
          </a:lstStyle>
          <a:p>
            <a:fld id="{B245D528-5DC1-43AE-A3BF-8656839858CE}" type="datetime1">
              <a:rPr lang="en-US" altLang="zh-CN" smtClean="0"/>
              <a:t>11/10/2021</a:t>
            </a:fld>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32913243-E730-472E-A005-6BE97143DD99}" type="slidenum">
              <a:rPr lang="zh-CN" altLang="en-US"/>
              <a:pPr/>
              <a:t>‹#›</a:t>
            </a:fld>
            <a:endParaRPr lang="zh-CN" altLang="en-US"/>
          </a:p>
        </p:txBody>
      </p:sp>
      <p:sp>
        <p:nvSpPr>
          <p:cNvPr id="5" name="矩形 4"/>
          <p:cNvSpPr/>
          <p:nvPr userDrawn="1"/>
        </p:nvSpPr>
        <p:spPr>
          <a:xfrm>
            <a:off x="683568" y="5805264"/>
            <a:ext cx="7920880" cy="144016"/>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52841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5" name="Rectangle 4"/>
          <p:cNvSpPr>
            <a:spLocks noGrp="1" noChangeArrowheads="1"/>
          </p:cNvSpPr>
          <p:nvPr>
            <p:ph type="dt" sz="half" idx="10"/>
          </p:nvPr>
        </p:nvSpPr>
        <p:spPr>
          <a:ln/>
        </p:spPr>
        <p:txBody>
          <a:bodyPr/>
          <a:lstStyle>
            <a:lvl1pPr>
              <a:defRPr/>
            </a:lvl1pPr>
          </a:lstStyle>
          <a:p>
            <a:fld id="{87D401A2-336F-425D-811F-736ED058D4F9}" type="datetime1">
              <a:rPr lang="en-US" altLang="zh-CN" smtClean="0">
                <a:solidFill>
                  <a:srgbClr val="000000"/>
                </a:solidFill>
              </a:rPr>
              <a:t>11/10/2021</a:t>
            </a:fld>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C391A3E-F012-4E73-AD3F-366E131CC7DC}"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2575156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F5AE7957-A703-4CB3-BFB4-FB203CDCBF25}" type="datetime1">
              <a:rPr lang="en-US" altLang="zh-CN" smtClean="0">
                <a:solidFill>
                  <a:srgbClr val="000000"/>
                </a:solidFill>
              </a:rPr>
              <a:t>11/10/2021</a:t>
            </a:fld>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BAD1A0E-30FC-48C4-A29E-544B9AE815D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0901076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5927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5927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fld id="{B9402452-59F1-4C9B-AE60-2DB7B76A9510}" type="datetime1">
              <a:rPr lang="en-US" altLang="zh-CN" smtClean="0">
                <a:solidFill>
                  <a:srgbClr val="000000"/>
                </a:solidFill>
              </a:rPr>
              <a:t>11/10/2021</a:t>
            </a:fld>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E0B381A-FBF3-41DE-BFBF-856E9DB51765}"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5742920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8162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266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788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3986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2193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9173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934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4882A087-B772-40AB-A0AF-99496AC54C73}" type="datetime1">
              <a:rPr lang="en-US" altLang="zh-CN" smtClean="0"/>
              <a:t>11/10/2021</a:t>
            </a:fld>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86DACDE8-73D4-4D46-8462-E163EE8DB03A}" type="slidenum">
              <a:rPr lang="zh-CN" altLang="en-US"/>
              <a:pPr/>
              <a:t>‹#›</a:t>
            </a:fld>
            <a:endParaRPr lang="zh-CN" altLang="en-US"/>
          </a:p>
        </p:txBody>
      </p:sp>
    </p:spTree>
    <p:extLst>
      <p:ext uri="{BB962C8B-B14F-4D97-AF65-F5344CB8AC3E}">
        <p14:creationId xmlns:p14="http://schemas.microsoft.com/office/powerpoint/2010/main" val="12789777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068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8574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824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F7F616D-8804-4FA9-BED1-455C7C037737}" type="datetimeFigureOut">
              <a:rPr lang="zh-CN" altLang="en-US">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DE2C3C1-E857-4E49-8949-C9CC940DC243}"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2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fld id="{CE1F22E7-42A2-4287-93EC-8CAE85DFDD9B}" type="datetime1">
              <a:rPr lang="en-US" altLang="zh-CN" smtClean="0"/>
              <a:t>11/10/2021</a:t>
            </a:fld>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8522C74F-DBEA-49F0-B5C8-9876D81A3337}" type="slidenum">
              <a:rPr lang="zh-CN" altLang="en-US"/>
              <a:pPr/>
              <a:t>‹#›</a:t>
            </a:fld>
            <a:endParaRPr lang="zh-CN" altLang="en-US"/>
          </a:p>
        </p:txBody>
      </p:sp>
    </p:spTree>
    <p:extLst>
      <p:ext uri="{BB962C8B-B14F-4D97-AF65-F5344CB8AC3E}">
        <p14:creationId xmlns:p14="http://schemas.microsoft.com/office/powerpoint/2010/main" val="40501101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fld id="{2FF3497E-9080-4FA9-8DE2-3C9319945CE2}" type="datetime1">
              <a:rPr lang="en-US" altLang="zh-CN" smtClean="0"/>
              <a:t>11/10/2021</a:t>
            </a:fld>
            <a:endParaRPr lang="zh-CN" altLang="en-US"/>
          </a:p>
        </p:txBody>
      </p:sp>
      <p:sp>
        <p:nvSpPr>
          <p:cNvPr id="9" name="Rectangle 6"/>
          <p:cNvSpPr>
            <a:spLocks noGrp="1" noChangeArrowheads="1"/>
          </p:cNvSpPr>
          <p:nvPr>
            <p:ph type="sldNum" sz="quarter" idx="12"/>
          </p:nvPr>
        </p:nvSpPr>
        <p:spPr>
          <a:ln/>
        </p:spPr>
        <p:txBody>
          <a:bodyPr/>
          <a:lstStyle>
            <a:lvl1pPr>
              <a:defRPr/>
            </a:lvl1pPr>
          </a:lstStyle>
          <a:p>
            <a:fld id="{097E0655-C453-4013-954C-91D0B82AD3A5}" type="slidenum">
              <a:rPr lang="zh-CN" altLang="en-US"/>
              <a:pPr/>
              <a:t>‹#›</a:t>
            </a:fld>
            <a:endParaRPr lang="zh-CN" altLang="en-US"/>
          </a:p>
        </p:txBody>
      </p:sp>
    </p:spTree>
    <p:extLst>
      <p:ext uri="{BB962C8B-B14F-4D97-AF65-F5344CB8AC3E}">
        <p14:creationId xmlns:p14="http://schemas.microsoft.com/office/powerpoint/2010/main" val="36335229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fld id="{FC4851E3-1BFF-4C7C-BDB6-FA0B6123919E}" type="datetime1">
              <a:rPr lang="en-US" altLang="zh-CN" smtClean="0"/>
              <a:t>11/10/2021</a:t>
            </a:fld>
            <a:endParaRPr lang="zh-CN" altLang="en-US"/>
          </a:p>
        </p:txBody>
      </p:sp>
      <p:sp>
        <p:nvSpPr>
          <p:cNvPr id="5" name="Rectangle 6"/>
          <p:cNvSpPr>
            <a:spLocks noGrp="1" noChangeArrowheads="1"/>
          </p:cNvSpPr>
          <p:nvPr>
            <p:ph type="sldNum" sz="quarter" idx="12"/>
          </p:nvPr>
        </p:nvSpPr>
        <p:spPr>
          <a:ln/>
        </p:spPr>
        <p:txBody>
          <a:bodyPr/>
          <a:lstStyle>
            <a:lvl1pPr>
              <a:defRPr/>
            </a:lvl1pPr>
          </a:lstStyle>
          <a:p>
            <a:fld id="{13790DEC-BDA0-4E44-B3FF-471E9198FF3E}" type="slidenum">
              <a:rPr lang="zh-CN" altLang="en-US"/>
              <a:pPr/>
              <a:t>‹#›</a:t>
            </a:fld>
            <a:endParaRPr lang="zh-CN" altLang="en-US"/>
          </a:p>
        </p:txBody>
      </p:sp>
    </p:spTree>
    <p:extLst>
      <p:ext uri="{BB962C8B-B14F-4D97-AF65-F5344CB8AC3E}">
        <p14:creationId xmlns:p14="http://schemas.microsoft.com/office/powerpoint/2010/main" val="8398037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010FC1F-052D-46C5-873E-8742D17262BD}" type="datetime1">
              <a:rPr lang="en-US" altLang="zh-CN" smtClean="0"/>
              <a:t>11/10/2021</a:t>
            </a:fld>
            <a:endParaRPr lang="zh-CN" altLang="en-US"/>
          </a:p>
        </p:txBody>
      </p:sp>
      <p:sp>
        <p:nvSpPr>
          <p:cNvPr id="4" name="Rectangle 6"/>
          <p:cNvSpPr>
            <a:spLocks noGrp="1" noChangeArrowheads="1"/>
          </p:cNvSpPr>
          <p:nvPr>
            <p:ph type="sldNum" sz="quarter" idx="12"/>
          </p:nvPr>
        </p:nvSpPr>
        <p:spPr>
          <a:ln/>
        </p:spPr>
        <p:txBody>
          <a:bodyPr/>
          <a:lstStyle>
            <a:lvl1pPr>
              <a:defRPr/>
            </a:lvl1pPr>
          </a:lstStyle>
          <a:p>
            <a:fld id="{FA1B9AEF-CE71-4575-82A0-7C83C7D3BE62}" type="slidenum">
              <a:rPr lang="zh-CN" altLang="en-US"/>
              <a:pPr/>
              <a:t>‹#›</a:t>
            </a:fld>
            <a:endParaRPr lang="zh-CN" altLang="en-US"/>
          </a:p>
        </p:txBody>
      </p:sp>
    </p:spTree>
    <p:extLst>
      <p:ext uri="{BB962C8B-B14F-4D97-AF65-F5344CB8AC3E}">
        <p14:creationId xmlns:p14="http://schemas.microsoft.com/office/powerpoint/2010/main" val="3589538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DA71AC72-0000-4E5D-A99D-FBC45855E1A6}" type="datetime1">
              <a:rPr lang="en-US" altLang="zh-CN" smtClean="0"/>
              <a:t>11/10/2021</a:t>
            </a:fld>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E98386EE-C55A-490F-BF01-21CE9DAE8EC7}" type="slidenum">
              <a:rPr lang="zh-CN" altLang="en-US"/>
              <a:pPr/>
              <a:t>‹#›</a:t>
            </a:fld>
            <a:endParaRPr lang="zh-CN" altLang="en-US"/>
          </a:p>
        </p:txBody>
      </p:sp>
    </p:spTree>
    <p:extLst>
      <p:ext uri="{BB962C8B-B14F-4D97-AF65-F5344CB8AC3E}">
        <p14:creationId xmlns:p14="http://schemas.microsoft.com/office/powerpoint/2010/main" val="9094283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5" name="Rectangle 4"/>
          <p:cNvSpPr>
            <a:spLocks noGrp="1" noChangeArrowheads="1"/>
          </p:cNvSpPr>
          <p:nvPr>
            <p:ph type="dt" sz="half" idx="10"/>
          </p:nvPr>
        </p:nvSpPr>
        <p:spPr>
          <a:ln/>
        </p:spPr>
        <p:txBody>
          <a:bodyPr/>
          <a:lstStyle>
            <a:lvl1pPr>
              <a:defRPr/>
            </a:lvl1pPr>
          </a:lstStyle>
          <a:p>
            <a:fld id="{FA2BF175-7E82-41E8-A161-3D9CCF0DEB2B}" type="datetime1">
              <a:rPr lang="en-US" altLang="zh-CN" smtClean="0"/>
              <a:t>11/10/2021</a:t>
            </a:fld>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DC391A3E-F012-4E73-AD3F-366E131CC7DC}" type="slidenum">
              <a:rPr lang="zh-CN" altLang="en-US"/>
              <a:pPr/>
              <a:t>‹#›</a:t>
            </a:fld>
            <a:endParaRPr lang="zh-CN" altLang="en-US"/>
          </a:p>
        </p:txBody>
      </p:sp>
    </p:spTree>
    <p:extLst>
      <p:ext uri="{BB962C8B-B14F-4D97-AF65-F5344CB8AC3E}">
        <p14:creationId xmlns:p14="http://schemas.microsoft.com/office/powerpoint/2010/main" val="32910372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9"/>
          <p:cNvSpPr>
            <a:spLocks noChangeShapeType="1"/>
          </p:cNvSpPr>
          <p:nvPr userDrawn="1"/>
        </p:nvSpPr>
        <p:spPr bwMode="auto">
          <a:xfrm>
            <a:off x="755650" y="5876925"/>
            <a:ext cx="7704138"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028" name="Picture 7"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56550" y="809625"/>
            <a:ext cx="100806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30" name="Rectangle 3"/>
          <p:cNvSpPr>
            <a:spLocks noGrp="1" noChangeArrowheads="1"/>
          </p:cNvSpPr>
          <p:nvPr>
            <p:ph type="body" idx="1"/>
          </p:nvPr>
        </p:nvSpPr>
        <p:spPr bwMode="auto">
          <a:xfrm>
            <a:off x="457200"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ea typeface="仿宋_GB2312" pitchFamily="49" charset="-122"/>
              </a:defRPr>
            </a:lvl1pPr>
          </a:lstStyle>
          <a:p>
            <a:fld id="{36F2499D-CF84-4745-879B-1B411168993E}" type="datetime1">
              <a:rPr lang="en-US" altLang="zh-CN" smtClean="0"/>
              <a:t>11/10/2021</a:t>
            </a:fld>
            <a:endParaRPr lang="zh-CN" altLang="en-US"/>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ea typeface="仿宋_GB2312" pitchFamily="49" charset="-122"/>
              </a:defRPr>
            </a:lvl1pPr>
          </a:lstStyle>
          <a:p>
            <a:fld id="{4717C048-3F74-4996-988A-8FD2042BF480}" type="slidenum">
              <a:rPr lang="zh-CN" altLang="en-US"/>
              <a:pPr/>
              <a:t>‹#›</a:t>
            </a:fld>
            <a:endParaRPr lang="zh-CN" altLang="en-US"/>
          </a:p>
        </p:txBody>
      </p:sp>
      <p:sp>
        <p:nvSpPr>
          <p:cNvPr id="1034" name="Line 8"/>
          <p:cNvSpPr>
            <a:spLocks noChangeShapeType="1"/>
          </p:cNvSpPr>
          <p:nvPr userDrawn="1"/>
        </p:nvSpPr>
        <p:spPr bwMode="auto">
          <a:xfrm>
            <a:off x="757238" y="1196975"/>
            <a:ext cx="7127875"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p:txStyles>
    <p:title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p:titleStyle>
    <p:bodyStyle>
      <a:lvl1pPr marL="342900" indent="-342900" algn="l" rtl="0" eaLnBrk="0" fontAlgn="base" hangingPunct="0">
        <a:spcBef>
          <a:spcPct val="20000"/>
        </a:spcBef>
        <a:spcAft>
          <a:spcPct val="0"/>
        </a:spcAft>
        <a:buChar char="•"/>
        <a:defRPr sz="2800" b="1">
          <a:solidFill>
            <a:srgbClr val="3333CC"/>
          </a:solidFill>
          <a:latin typeface="+mn-lt"/>
          <a:ea typeface="+mn-ea"/>
          <a:cs typeface="仿宋_GB2312" charset="0"/>
        </a:defRPr>
      </a:lvl1pPr>
      <a:lvl2pPr marL="742950" indent="-285750" algn="l" rtl="0" eaLnBrk="0" fontAlgn="base" hangingPunct="0">
        <a:spcBef>
          <a:spcPct val="20000"/>
        </a:spcBef>
        <a:spcAft>
          <a:spcPct val="0"/>
        </a:spcAft>
        <a:buChar char="–"/>
        <a:defRPr sz="2400" b="1">
          <a:solidFill>
            <a:srgbClr val="660033"/>
          </a:solidFill>
          <a:latin typeface="+mn-lt"/>
          <a:ea typeface="宋体" pitchFamily="2" charset="-122"/>
          <a:cs typeface="宋体" charset="0"/>
        </a:defRPr>
      </a:lvl2pPr>
      <a:lvl3pPr marL="1143000" indent="-228600" algn="l" rtl="0" eaLnBrk="0" fontAlgn="base" hangingPunct="0">
        <a:spcBef>
          <a:spcPct val="20000"/>
        </a:spcBef>
        <a:spcAft>
          <a:spcPct val="0"/>
        </a:spcAft>
        <a:buChar char="•"/>
        <a:defRPr sz="2000" b="1">
          <a:solidFill>
            <a:srgbClr val="000066"/>
          </a:solidFill>
          <a:latin typeface="+mn-lt"/>
          <a:ea typeface="宋体" pitchFamily="2" charset="-122"/>
        </a:defRPr>
      </a:lvl3pPr>
      <a:lvl4pPr marL="1600200" indent="-228600" algn="l" rtl="0" eaLnBrk="0" fontAlgn="base" hangingPunct="0">
        <a:spcBef>
          <a:spcPct val="20000"/>
        </a:spcBef>
        <a:spcAft>
          <a:spcPct val="0"/>
        </a:spcAft>
        <a:buChar char="–"/>
        <a:defRPr b="1">
          <a:solidFill>
            <a:srgbClr val="006600"/>
          </a:solidFill>
          <a:latin typeface="+mn-lt"/>
          <a:ea typeface="宋体" pitchFamily="2" charset="-122"/>
        </a:defRPr>
      </a:lvl4pPr>
      <a:lvl5pPr marL="2057400" indent="-228600" algn="l" rtl="0" eaLnBrk="0" fontAlgn="base" hangingPunct="0">
        <a:spcBef>
          <a:spcPct val="20000"/>
        </a:spcBef>
        <a:spcAft>
          <a:spcPct val="0"/>
        </a:spcAft>
        <a:buChar char="»"/>
        <a:defRPr sz="1600" b="1">
          <a:solidFill>
            <a:schemeClr val="tx1"/>
          </a:solidFill>
          <a:latin typeface="+mn-lt"/>
          <a:ea typeface="宋体" pitchFamily="2" charset="-122"/>
        </a:defRPr>
      </a:lvl5pPr>
      <a:lvl6pPr marL="2514600" indent="-228600" algn="l" rtl="0" eaLnBrk="1" fontAlgn="base" hangingPunct="1">
        <a:spcBef>
          <a:spcPct val="20000"/>
        </a:spcBef>
        <a:spcAft>
          <a:spcPct val="0"/>
        </a:spcAft>
        <a:buChar char="»"/>
        <a:defRPr sz="1600" b="1">
          <a:solidFill>
            <a:schemeClr val="tx1"/>
          </a:solidFill>
          <a:latin typeface="+mn-lt"/>
          <a:ea typeface="宋体" pitchFamily="2" charset="-122"/>
        </a:defRPr>
      </a:lvl6pPr>
      <a:lvl7pPr marL="2971800" indent="-228600" algn="l" rtl="0" eaLnBrk="1" fontAlgn="base" hangingPunct="1">
        <a:spcBef>
          <a:spcPct val="20000"/>
        </a:spcBef>
        <a:spcAft>
          <a:spcPct val="0"/>
        </a:spcAft>
        <a:buChar char="»"/>
        <a:defRPr sz="1600" b="1">
          <a:solidFill>
            <a:schemeClr val="tx1"/>
          </a:solidFill>
          <a:latin typeface="+mn-lt"/>
          <a:ea typeface="宋体" pitchFamily="2" charset="-122"/>
        </a:defRPr>
      </a:lvl7pPr>
      <a:lvl8pPr marL="3429000" indent="-228600" algn="l" rtl="0" eaLnBrk="1" fontAlgn="base" hangingPunct="1">
        <a:spcBef>
          <a:spcPct val="20000"/>
        </a:spcBef>
        <a:spcAft>
          <a:spcPct val="0"/>
        </a:spcAft>
        <a:buChar char="»"/>
        <a:defRPr sz="1600" b="1">
          <a:solidFill>
            <a:schemeClr val="tx1"/>
          </a:solidFill>
          <a:latin typeface="+mn-lt"/>
          <a:ea typeface="宋体" pitchFamily="2" charset="-122"/>
        </a:defRPr>
      </a:lvl8pPr>
      <a:lvl9pPr marL="3886200" indent="-228600" algn="l" rtl="0" eaLnBrk="1" fontAlgn="base" hangingPunct="1">
        <a:spcBef>
          <a:spcPct val="20000"/>
        </a:spcBef>
        <a:spcAft>
          <a:spcPct val="0"/>
        </a:spcAft>
        <a:buChar char="»"/>
        <a:defRPr sz="1600" b="1">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9"/>
          <p:cNvSpPr>
            <a:spLocks noChangeShapeType="1"/>
          </p:cNvSpPr>
          <p:nvPr/>
        </p:nvSpPr>
        <p:spPr bwMode="auto">
          <a:xfrm>
            <a:off x="755650" y="5876925"/>
            <a:ext cx="7704138"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pic>
        <p:nvPicPr>
          <p:cNvPr id="1028" name="Picture 7"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56550" y="809625"/>
            <a:ext cx="100806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30" name="Rectangle 3"/>
          <p:cNvSpPr>
            <a:spLocks noGrp="1" noChangeArrowheads="1"/>
          </p:cNvSpPr>
          <p:nvPr>
            <p:ph type="body" idx="1"/>
          </p:nvPr>
        </p:nvSpPr>
        <p:spPr bwMode="auto">
          <a:xfrm>
            <a:off x="457200"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ea typeface="仿宋_GB2312" pitchFamily="49" charset="-122"/>
              </a:defRPr>
            </a:lvl1pPr>
          </a:lstStyle>
          <a:p>
            <a:fld id="{07147B43-002F-4C8D-B7F6-9A9FD912CAB1}" type="datetime1">
              <a:rPr lang="en-US" altLang="zh-CN" smtClean="0">
                <a:solidFill>
                  <a:srgbClr val="000000"/>
                </a:solidFill>
              </a:rPr>
              <a:t>11/10/2021</a:t>
            </a:fld>
            <a:endParaRPr lang="zh-CN" altLang="en-US">
              <a:solidFill>
                <a:srgbClr val="000000"/>
              </a:solidFill>
            </a:endParaRPr>
          </a:p>
        </p:txBody>
      </p:sp>
      <p:sp>
        <p:nvSpPr>
          <p:cNvPr id="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ea typeface="仿宋_GB2312" pitchFamily="49" charset="-122"/>
              </a:defRPr>
            </a:lvl1pPr>
          </a:lstStyle>
          <a:p>
            <a:fld id="{4717C048-3F74-4996-988A-8FD2042BF480}" type="slidenum">
              <a:rPr lang="zh-CN" altLang="en-US">
                <a:solidFill>
                  <a:srgbClr val="000000"/>
                </a:solidFill>
              </a:rPr>
              <a:pPr/>
              <a:t>‹#›</a:t>
            </a:fld>
            <a:endParaRPr lang="zh-CN" altLang="en-US">
              <a:solidFill>
                <a:srgbClr val="000000"/>
              </a:solidFill>
            </a:endParaRPr>
          </a:p>
        </p:txBody>
      </p:sp>
      <p:sp>
        <p:nvSpPr>
          <p:cNvPr id="1034" name="Line 8"/>
          <p:cNvSpPr>
            <a:spLocks noChangeShapeType="1"/>
          </p:cNvSpPr>
          <p:nvPr/>
        </p:nvSpPr>
        <p:spPr bwMode="auto">
          <a:xfrm>
            <a:off x="757238" y="1196975"/>
            <a:ext cx="7127875"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endParaRPr>
          </a:p>
        </p:txBody>
      </p:sp>
    </p:spTree>
    <p:extLst>
      <p:ext uri="{BB962C8B-B14F-4D97-AF65-F5344CB8AC3E}">
        <p14:creationId xmlns:p14="http://schemas.microsoft.com/office/powerpoint/2010/main" val="7410333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p:txStyles>
    <p:title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p:titleStyle>
    <p:bodyStyle>
      <a:lvl1pPr marL="342900" indent="-342900" algn="l" rtl="0" eaLnBrk="0" fontAlgn="base" hangingPunct="0">
        <a:spcBef>
          <a:spcPct val="20000"/>
        </a:spcBef>
        <a:spcAft>
          <a:spcPct val="0"/>
        </a:spcAft>
        <a:buChar char="•"/>
        <a:defRPr sz="2800" b="1">
          <a:solidFill>
            <a:srgbClr val="3333CC"/>
          </a:solidFill>
          <a:latin typeface="+mn-lt"/>
          <a:ea typeface="+mn-ea"/>
          <a:cs typeface="仿宋_GB2312" charset="0"/>
        </a:defRPr>
      </a:lvl1pPr>
      <a:lvl2pPr marL="742950" indent="-285750" algn="l" rtl="0" eaLnBrk="0" fontAlgn="base" hangingPunct="0">
        <a:spcBef>
          <a:spcPct val="20000"/>
        </a:spcBef>
        <a:spcAft>
          <a:spcPct val="0"/>
        </a:spcAft>
        <a:buChar char="–"/>
        <a:defRPr sz="2400" b="1">
          <a:solidFill>
            <a:srgbClr val="660033"/>
          </a:solidFill>
          <a:latin typeface="+mn-lt"/>
          <a:ea typeface="宋体" pitchFamily="2" charset="-122"/>
          <a:cs typeface="宋体" charset="0"/>
        </a:defRPr>
      </a:lvl2pPr>
      <a:lvl3pPr marL="1143000" indent="-228600" algn="l" rtl="0" eaLnBrk="0" fontAlgn="base" hangingPunct="0">
        <a:spcBef>
          <a:spcPct val="20000"/>
        </a:spcBef>
        <a:spcAft>
          <a:spcPct val="0"/>
        </a:spcAft>
        <a:buChar char="•"/>
        <a:defRPr sz="2000" b="1">
          <a:solidFill>
            <a:srgbClr val="000066"/>
          </a:solidFill>
          <a:latin typeface="+mn-lt"/>
          <a:ea typeface="宋体" pitchFamily="2" charset="-122"/>
        </a:defRPr>
      </a:lvl3pPr>
      <a:lvl4pPr marL="1600200" indent="-228600" algn="l" rtl="0" eaLnBrk="0" fontAlgn="base" hangingPunct="0">
        <a:spcBef>
          <a:spcPct val="20000"/>
        </a:spcBef>
        <a:spcAft>
          <a:spcPct val="0"/>
        </a:spcAft>
        <a:buChar char="–"/>
        <a:defRPr b="1">
          <a:solidFill>
            <a:srgbClr val="006600"/>
          </a:solidFill>
          <a:latin typeface="+mn-lt"/>
          <a:ea typeface="宋体" pitchFamily="2" charset="-122"/>
        </a:defRPr>
      </a:lvl4pPr>
      <a:lvl5pPr marL="2057400" indent="-228600" algn="l" rtl="0" eaLnBrk="0" fontAlgn="base" hangingPunct="0">
        <a:spcBef>
          <a:spcPct val="20000"/>
        </a:spcBef>
        <a:spcAft>
          <a:spcPct val="0"/>
        </a:spcAft>
        <a:buChar char="»"/>
        <a:defRPr sz="1600" b="1">
          <a:solidFill>
            <a:schemeClr val="tx1"/>
          </a:solidFill>
          <a:latin typeface="+mn-lt"/>
          <a:ea typeface="宋体" pitchFamily="2" charset="-122"/>
        </a:defRPr>
      </a:lvl5pPr>
      <a:lvl6pPr marL="2514600" indent="-228600" algn="l" rtl="0" eaLnBrk="1" fontAlgn="base" hangingPunct="1">
        <a:spcBef>
          <a:spcPct val="20000"/>
        </a:spcBef>
        <a:spcAft>
          <a:spcPct val="0"/>
        </a:spcAft>
        <a:buChar char="»"/>
        <a:defRPr sz="1600" b="1">
          <a:solidFill>
            <a:schemeClr val="tx1"/>
          </a:solidFill>
          <a:latin typeface="+mn-lt"/>
          <a:ea typeface="宋体" pitchFamily="2" charset="-122"/>
        </a:defRPr>
      </a:lvl6pPr>
      <a:lvl7pPr marL="2971800" indent="-228600" algn="l" rtl="0" eaLnBrk="1" fontAlgn="base" hangingPunct="1">
        <a:spcBef>
          <a:spcPct val="20000"/>
        </a:spcBef>
        <a:spcAft>
          <a:spcPct val="0"/>
        </a:spcAft>
        <a:buChar char="»"/>
        <a:defRPr sz="1600" b="1">
          <a:solidFill>
            <a:schemeClr val="tx1"/>
          </a:solidFill>
          <a:latin typeface="+mn-lt"/>
          <a:ea typeface="宋体" pitchFamily="2" charset="-122"/>
        </a:defRPr>
      </a:lvl7pPr>
      <a:lvl8pPr marL="3429000" indent="-228600" algn="l" rtl="0" eaLnBrk="1" fontAlgn="base" hangingPunct="1">
        <a:spcBef>
          <a:spcPct val="20000"/>
        </a:spcBef>
        <a:spcAft>
          <a:spcPct val="0"/>
        </a:spcAft>
        <a:buChar char="»"/>
        <a:defRPr sz="1600" b="1">
          <a:solidFill>
            <a:schemeClr val="tx1"/>
          </a:solidFill>
          <a:latin typeface="+mn-lt"/>
          <a:ea typeface="宋体" pitchFamily="2" charset="-122"/>
        </a:defRPr>
      </a:lvl8pPr>
      <a:lvl9pPr marL="3886200" indent="-228600" algn="l" rtl="0" eaLnBrk="1" fontAlgn="base" hangingPunct="1">
        <a:spcBef>
          <a:spcPct val="20000"/>
        </a:spcBef>
        <a:spcAft>
          <a:spcPct val="0"/>
        </a:spcAft>
        <a:buChar char="»"/>
        <a:defRPr sz="1600" b="1">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F7F616D-8804-4FA9-BED1-455C7C037737}" type="datetimeFigureOut">
              <a:rPr lang="zh-CN" altLang="en-US" smtClean="0">
                <a:solidFill>
                  <a:prstClr val="black">
                    <a:tint val="75000"/>
                  </a:prstClr>
                </a:solidFill>
                <a:latin typeface="Calibri" panose="020F0502020204030204"/>
              </a:rPr>
              <a:pPr fontAlgn="auto">
                <a:spcBef>
                  <a:spcPts val="0"/>
                </a:spcBef>
                <a:spcAft>
                  <a:spcPts val="0"/>
                </a:spcAft>
              </a:pPr>
              <a:t>2021-11-10</a:t>
            </a:fld>
            <a:endParaRPr lang="zh-CN" altLang="en-US" smtClean="0">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smtClean="0">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5DE2C3C1-E857-4E49-8949-C9CC940DC243}" type="slidenum">
              <a:rPr lang="zh-CN" altLang="en-US" smtClean="0">
                <a:solidFill>
                  <a:prstClr val="black">
                    <a:tint val="75000"/>
                  </a:prstClr>
                </a:solidFill>
                <a:latin typeface="Calibri" panose="020F0502020204030204"/>
              </a:rPr>
              <a:pPr fontAlgn="auto">
                <a:spcBef>
                  <a:spcPts val="0"/>
                </a:spcBef>
                <a:spcAft>
                  <a:spcPts val="0"/>
                </a:spcAft>
              </a:pPr>
              <a:t>‹#›</a:t>
            </a:fld>
            <a:endParaRPr lang="zh-CN" altLang="en-US" smtClean="0">
              <a:solidFill>
                <a:prstClr val="black">
                  <a:tint val="75000"/>
                </a:prstClr>
              </a:solidFill>
              <a:latin typeface="Calibri" panose="020F0502020204030204"/>
            </a:endParaRPr>
          </a:p>
        </p:txBody>
      </p:sp>
    </p:spTree>
    <p:extLst>
      <p:ext uri="{BB962C8B-B14F-4D97-AF65-F5344CB8AC3E}">
        <p14:creationId xmlns:p14="http://schemas.microsoft.com/office/powerpoint/2010/main" val="42636732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wmf"/></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chart" Target="../charts/chart1.xml"/><Relationship Id="rId5" Type="http://schemas.openxmlformats.org/officeDocument/2006/relationships/image" Target="../media/image53.w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6.png"/><Relationship Id="rId4" Type="http://schemas.openxmlformats.org/officeDocument/2006/relationships/image" Target="../media/image51.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7.emf"/><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
          <p:cNvSpPr>
            <a:spLocks noGrp="1"/>
          </p:cNvSpPr>
          <p:nvPr>
            <p:ph type="ctrTitle"/>
          </p:nvPr>
        </p:nvSpPr>
        <p:spPr>
          <a:xfrm>
            <a:off x="685800" y="1268760"/>
            <a:ext cx="7772400" cy="1470025"/>
          </a:xfrm>
        </p:spPr>
        <p:txBody>
          <a:bodyPr/>
          <a:lstStyle/>
          <a:p>
            <a:pPr eaLnBrk="1" hangingPunct="1"/>
            <a:r>
              <a:rPr lang="en-US" altLang="zh-CN" dirty="0" smtClean="0"/>
              <a:t>CEPC</a:t>
            </a:r>
            <a:r>
              <a:rPr lang="zh-CN" altLang="en-US" dirty="0" smtClean="0"/>
              <a:t> </a:t>
            </a:r>
            <a:r>
              <a:rPr lang="en-US" altLang="zh-CN" dirty="0" smtClean="0"/>
              <a:t>Beam Instrumentation R&amp;D</a:t>
            </a:r>
            <a:endParaRPr lang="zh-CN" altLang="en-US" dirty="0" smtClean="0"/>
          </a:p>
        </p:txBody>
      </p:sp>
      <p:sp>
        <p:nvSpPr>
          <p:cNvPr id="15362" name="副标题 2"/>
          <p:cNvSpPr>
            <a:spLocks noGrp="1"/>
          </p:cNvSpPr>
          <p:nvPr>
            <p:ph type="subTitle" idx="1"/>
          </p:nvPr>
        </p:nvSpPr>
        <p:spPr>
          <a:xfrm>
            <a:off x="1293954" y="3615705"/>
            <a:ext cx="7160840" cy="1109439"/>
          </a:xfrm>
        </p:spPr>
        <p:txBody>
          <a:bodyPr/>
          <a:lstStyle/>
          <a:p>
            <a:pPr eaLnBrk="1" hangingPunct="1"/>
            <a:r>
              <a:rPr lang="en-US" altLang="zh-CN" b="0" dirty="0" smtClean="0">
                <a:solidFill>
                  <a:schemeClr val="tx1"/>
                </a:solidFill>
              </a:rPr>
              <a:t>On behalf Beam </a:t>
            </a:r>
            <a:r>
              <a:rPr lang="en-US" altLang="zh-CN" b="0" dirty="0">
                <a:solidFill>
                  <a:schemeClr val="tx1"/>
                </a:solidFill>
              </a:rPr>
              <a:t>I</a:t>
            </a:r>
            <a:r>
              <a:rPr lang="en-US" altLang="zh-CN" b="0" dirty="0" smtClean="0">
                <a:solidFill>
                  <a:schemeClr val="tx1"/>
                </a:solidFill>
              </a:rPr>
              <a:t>nstrumentation Team</a:t>
            </a:r>
          </a:p>
          <a:p>
            <a:pPr eaLnBrk="1" hangingPunct="1"/>
            <a:r>
              <a:rPr lang="en-US" altLang="zh-CN" b="0" dirty="0" smtClean="0">
                <a:solidFill>
                  <a:schemeClr val="tx1"/>
                </a:solidFill>
              </a:rPr>
              <a:t>Accelerator Center, IHEP</a:t>
            </a:r>
            <a:endParaRPr lang="zh-CN" altLang="en-US" b="0" dirty="0" smtClean="0"/>
          </a:p>
        </p:txBody>
      </p:sp>
      <p:sp>
        <p:nvSpPr>
          <p:cNvPr id="3" name="TextBox 2"/>
          <p:cNvSpPr txBox="1"/>
          <p:nvPr/>
        </p:nvSpPr>
        <p:spPr>
          <a:xfrm>
            <a:off x="2771800" y="2852936"/>
            <a:ext cx="3960440" cy="461665"/>
          </a:xfrm>
          <a:prstGeom prst="rect">
            <a:avLst/>
          </a:prstGeom>
          <a:noFill/>
        </p:spPr>
        <p:txBody>
          <a:bodyPr wrap="square" rtlCol="0">
            <a:spAutoFit/>
          </a:bodyPr>
          <a:lstStyle/>
          <a:p>
            <a:pPr algn="ctr"/>
            <a:r>
              <a:rPr lang="en-US" altLang="zh-CN" sz="2400" b="1" dirty="0" err="1" smtClean="0"/>
              <a:t>Yanfeng</a:t>
            </a:r>
            <a:r>
              <a:rPr lang="en-US" altLang="zh-CN" sz="2400" b="1" dirty="0" smtClean="0"/>
              <a:t> Sui</a:t>
            </a:r>
            <a:endParaRPr lang="en-US" sz="2400" b="1" dirty="0"/>
          </a:p>
        </p:txBody>
      </p:sp>
      <p:sp>
        <p:nvSpPr>
          <p:cNvPr id="6" name="文本框 5"/>
          <p:cNvSpPr txBox="1"/>
          <p:nvPr/>
        </p:nvSpPr>
        <p:spPr>
          <a:xfrm>
            <a:off x="143508" y="4941168"/>
            <a:ext cx="8856984" cy="584775"/>
          </a:xfrm>
          <a:prstGeom prst="rect">
            <a:avLst/>
          </a:prstGeom>
          <a:noFill/>
        </p:spPr>
        <p:txBody>
          <a:bodyPr wrap="square" rtlCol="0">
            <a:spAutoFit/>
          </a:bodyPr>
          <a:lstStyle/>
          <a:p>
            <a:r>
              <a:rPr lang="en-US" altLang="zh-CN" sz="1600" dirty="0"/>
              <a:t>The 2021 international workshop on the high energy Circular Electron-Positron Collider (CEPC) </a:t>
            </a:r>
            <a:endParaRPr lang="en-US" altLang="zh-CN" sz="1600" dirty="0" smtClean="0"/>
          </a:p>
          <a:p>
            <a:pPr algn="ctr"/>
            <a:r>
              <a:rPr lang="en-US" altLang="zh-CN" sz="1600" dirty="0"/>
              <a:t>November 8-12, 2021</a:t>
            </a:r>
            <a:endParaRPr lang="zh-CN" altLang="en-US" sz="1600" dirty="0"/>
          </a:p>
        </p:txBody>
      </p:sp>
    </p:spTree>
    <p:extLst>
      <p:ext uri="{BB962C8B-B14F-4D97-AF65-F5344CB8AC3E}">
        <p14:creationId xmlns:p14="http://schemas.microsoft.com/office/powerpoint/2010/main" val="1451495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Overview of the BPM electronics R&amp;D</a:t>
            </a:r>
            <a:endParaRPr lang="zh-CN" altLang="en-US" dirty="0"/>
          </a:p>
        </p:txBody>
      </p:sp>
      <p:sp>
        <p:nvSpPr>
          <p:cNvPr id="3" name="内容占位符 2"/>
          <p:cNvSpPr>
            <a:spLocks noGrp="1"/>
          </p:cNvSpPr>
          <p:nvPr>
            <p:ph idx="1"/>
          </p:nvPr>
        </p:nvSpPr>
        <p:spPr>
          <a:xfrm>
            <a:off x="215516" y="1340768"/>
            <a:ext cx="8712968" cy="4823866"/>
          </a:xfrm>
        </p:spPr>
        <p:txBody>
          <a:bodyPr/>
          <a:lstStyle/>
          <a:p>
            <a:pPr algn="just"/>
            <a:r>
              <a:rPr lang="en-US" altLang="zh-CN" dirty="0" smtClean="0"/>
              <a:t>The R&amp;D of BPM electronics founded by seed money of IHEP and other funding</a:t>
            </a:r>
            <a:r>
              <a:rPr lang="zh-CN" altLang="en-US" dirty="0" smtClean="0"/>
              <a:t>（</a:t>
            </a:r>
            <a:r>
              <a:rPr lang="en-US" altLang="zh-CN" dirty="0" smtClean="0"/>
              <a:t>HEPS-TF etc</a:t>
            </a:r>
            <a:r>
              <a:rPr lang="en-US" altLang="zh-CN" dirty="0"/>
              <a:t>.</a:t>
            </a:r>
            <a:r>
              <a:rPr lang="zh-CN" altLang="en-US" dirty="0" smtClean="0"/>
              <a:t>）</a:t>
            </a:r>
            <a:endParaRPr lang="en-US" altLang="zh-CN" dirty="0" smtClean="0"/>
          </a:p>
          <a:p>
            <a:pPr algn="just"/>
            <a:r>
              <a:rPr lang="en-US" altLang="zh-CN" dirty="0" smtClean="0"/>
              <a:t>Kicked off in the start of 2015</a:t>
            </a:r>
          </a:p>
          <a:p>
            <a:pPr algn="just"/>
            <a:r>
              <a:rPr lang="en-US" altLang="zh-CN" dirty="0" smtClean="0"/>
              <a:t>The first version(V1.0) of the electronics</a:t>
            </a:r>
            <a:r>
              <a:rPr lang="zh-CN" altLang="en-US" dirty="0"/>
              <a:t> </a:t>
            </a:r>
            <a:r>
              <a:rPr lang="en-US" altLang="zh-CN" dirty="0" smtClean="0"/>
              <a:t>was finished in 2018. </a:t>
            </a:r>
          </a:p>
          <a:p>
            <a:pPr algn="just"/>
            <a:r>
              <a:rPr lang="en-US" altLang="zh-CN" dirty="0"/>
              <a:t>The </a:t>
            </a:r>
            <a:r>
              <a:rPr lang="en-US" altLang="zh-CN" dirty="0" smtClean="0"/>
              <a:t>second version(V2.0</a:t>
            </a:r>
            <a:r>
              <a:rPr lang="en-US" altLang="zh-CN" dirty="0"/>
              <a:t>) was finished in </a:t>
            </a:r>
            <a:r>
              <a:rPr lang="en-US" altLang="zh-CN" dirty="0" smtClean="0"/>
              <a:t>middle of 2019. modification was done to </a:t>
            </a:r>
            <a:r>
              <a:rPr lang="en-US" altLang="zh-CN" dirty="0"/>
              <a:t>improve the performance of the electronics.</a:t>
            </a:r>
            <a:endParaRPr lang="en-US" altLang="zh-CN" dirty="0" smtClean="0"/>
          </a:p>
          <a:p>
            <a:pPr algn="just"/>
            <a:r>
              <a:rPr lang="en-US" altLang="zh-CN" dirty="0" smtClean="0"/>
              <a:t>The </a:t>
            </a:r>
            <a:r>
              <a:rPr lang="en-US" altLang="zh-CN" dirty="0"/>
              <a:t>BPM electronics </a:t>
            </a:r>
            <a:r>
              <a:rPr lang="en-US" altLang="zh-CN" dirty="0" smtClean="0"/>
              <a:t>were installed and operating in BEPCII </a:t>
            </a:r>
            <a:r>
              <a:rPr lang="en-US" altLang="zh-CN" dirty="0" err="1" smtClean="0"/>
              <a:t>Linac</a:t>
            </a:r>
            <a:r>
              <a:rPr lang="en-US" altLang="zh-CN" dirty="0" smtClean="0"/>
              <a:t> in 2019</a:t>
            </a:r>
          </a:p>
          <a:p>
            <a:pPr algn="just"/>
            <a:r>
              <a:rPr lang="en-US" altLang="zh-CN" dirty="0" smtClean="0"/>
              <a:t>BEPCII SR BPMS  are upgrade to  home-made electronics in 2020.</a:t>
            </a:r>
          </a:p>
          <a:p>
            <a:pPr algn="just"/>
            <a:r>
              <a:rPr lang="en-US" altLang="zh-CN" dirty="0" smtClean="0"/>
              <a:t>8 </a:t>
            </a:r>
            <a:r>
              <a:rPr lang="en-US" altLang="zh-CN" dirty="0"/>
              <a:t>versions have been </a:t>
            </a:r>
            <a:r>
              <a:rPr lang="en-US" altLang="zh-CN" dirty="0" smtClean="0"/>
              <a:t>tested </a:t>
            </a:r>
            <a:r>
              <a:rPr lang="en-US" altLang="zh-CN" dirty="0"/>
              <a:t>in the past </a:t>
            </a:r>
            <a:r>
              <a:rPr lang="en-US" altLang="zh-CN" dirty="0" smtClean="0"/>
              <a:t>six years.</a:t>
            </a:r>
          </a:p>
        </p:txBody>
      </p:sp>
    </p:spTree>
    <p:extLst>
      <p:ext uri="{BB962C8B-B14F-4D97-AF65-F5344CB8AC3E}">
        <p14:creationId xmlns:p14="http://schemas.microsoft.com/office/powerpoint/2010/main" val="40497281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49C6D048-AC4E-4A58-A595-A11B78638044}"/>
              </a:ext>
            </a:extLst>
          </p:cNvPr>
          <p:cNvSpPr>
            <a:spLocks noGrp="1"/>
          </p:cNvSpPr>
          <p:nvPr>
            <p:ph type="title"/>
          </p:nvPr>
        </p:nvSpPr>
        <p:spPr/>
        <p:txBody>
          <a:bodyPr>
            <a:normAutofit/>
          </a:bodyPr>
          <a:lstStyle/>
          <a:p>
            <a:r>
              <a:rPr lang="en-US" altLang="zh-CN" dirty="0"/>
              <a:t>Overview of the BPM </a:t>
            </a:r>
            <a:r>
              <a:rPr lang="en-US" altLang="zh-CN" dirty="0" smtClean="0"/>
              <a:t>electronics </a:t>
            </a:r>
            <a:endParaRPr lang="zh-CN" altLang="en-US" dirty="0"/>
          </a:p>
        </p:txBody>
      </p:sp>
      <p:pic>
        <p:nvPicPr>
          <p:cNvPr id="5" name="内容占位符 4">
            <a:extLst>
              <a:ext uri="{FF2B5EF4-FFF2-40B4-BE49-F238E27FC236}">
                <a16:creationId xmlns:a16="http://schemas.microsoft.com/office/drawing/2014/main" xmlns="" id="{B4D330AC-21B7-4CDF-AD04-56720D0B0D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6136" y="1269675"/>
            <a:ext cx="3546472" cy="2708307"/>
          </a:xfrm>
        </p:spPr>
      </p:pic>
      <p:pic>
        <p:nvPicPr>
          <p:cNvPr id="4" name="Picture 3">
            <a:extLst>
              <a:ext uri="{FF2B5EF4-FFF2-40B4-BE49-F238E27FC236}">
                <a16:creationId xmlns:a16="http://schemas.microsoft.com/office/drawing/2014/main" xmlns="" id="{7FDB30BE-E3FA-42A7-BB9B-97C3FF991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90" y="1084918"/>
            <a:ext cx="5793594" cy="292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xmlns="" id="{9DC259E8-F12D-4248-959C-F216ED91EBDE}"/>
              </a:ext>
            </a:extLst>
          </p:cNvPr>
          <p:cNvSpPr/>
          <p:nvPr/>
        </p:nvSpPr>
        <p:spPr>
          <a:xfrm>
            <a:off x="382687" y="4346436"/>
            <a:ext cx="7416824" cy="2031325"/>
          </a:xfrm>
          <a:prstGeom prst="rect">
            <a:avLst/>
          </a:prstGeom>
        </p:spPr>
        <p:txBody>
          <a:bodyPr wrap="square">
            <a:spAutoFit/>
          </a:bodyPr>
          <a:lstStyle/>
          <a:p>
            <a:pPr marL="285750" indent="-285750">
              <a:buFont typeface="Wingdings" panose="05000000000000000000" pitchFamily="2" charset="2"/>
              <a:buChar char="l"/>
            </a:pPr>
            <a:r>
              <a:rPr lang="en-US" altLang="zh-CN" b="1" dirty="0">
                <a:latin typeface="Arial Narrow" panose="020B0606020202030204" pitchFamily="34" charset="0"/>
              </a:rPr>
              <a:t>Since of ADF interface is not suitable for RF signal transmission,</a:t>
            </a:r>
          </a:p>
          <a:p>
            <a:r>
              <a:rPr lang="en-US" altLang="zh-CN" b="1" dirty="0">
                <a:latin typeface="Arial Narrow" panose="020B0606020202030204" pitchFamily="34" charset="0"/>
              </a:rPr>
              <a:t>     </a:t>
            </a:r>
            <a:r>
              <a:rPr lang="zh-CN" altLang="en-US" b="1" dirty="0">
                <a:latin typeface="Arial Narrow" panose="020B0606020202030204" pitchFamily="34" charset="0"/>
              </a:rPr>
              <a:t> </a:t>
            </a:r>
            <a:r>
              <a:rPr lang="en-US" altLang="zh-CN" b="1" dirty="0">
                <a:latin typeface="Arial Narrow" panose="020B0606020202030204" pitchFamily="34" charset="0"/>
              </a:rPr>
              <a:t>so we developed new hardware,</a:t>
            </a:r>
            <a:r>
              <a:rPr lang="zh-CN" altLang="en-US" b="1" dirty="0">
                <a:latin typeface="Arial Narrow" panose="020B0606020202030204" pitchFamily="34" charset="0"/>
              </a:rPr>
              <a:t> </a:t>
            </a:r>
            <a:r>
              <a:rPr lang="en-US" altLang="zh-CN" b="1" dirty="0">
                <a:solidFill>
                  <a:srgbClr val="FF0000"/>
                </a:solidFill>
                <a:latin typeface="Arial Narrow" panose="020B0606020202030204" pitchFamily="34" charset="0"/>
              </a:rPr>
              <a:t>ADC&amp;CLK</a:t>
            </a:r>
            <a:r>
              <a:rPr lang="zh-CN" altLang="en-US" b="1" dirty="0">
                <a:solidFill>
                  <a:srgbClr val="FF0000"/>
                </a:solidFill>
                <a:latin typeface="Arial Narrow" panose="020B0606020202030204" pitchFamily="34" charset="0"/>
              </a:rPr>
              <a:t> </a:t>
            </a:r>
            <a:r>
              <a:rPr lang="en-US" altLang="zh-CN" b="1" dirty="0">
                <a:solidFill>
                  <a:srgbClr val="FF0000"/>
                </a:solidFill>
                <a:latin typeface="Arial Narrow" panose="020B0606020202030204" pitchFamily="34" charset="0"/>
              </a:rPr>
              <a:t>in AFE board</a:t>
            </a:r>
            <a:r>
              <a:rPr lang="en-US" altLang="zh-CN" b="1" dirty="0">
                <a:latin typeface="Arial Narrow" panose="020B0606020202030204" pitchFamily="34" charset="0"/>
              </a:rPr>
              <a:t>.</a:t>
            </a:r>
          </a:p>
          <a:p>
            <a:pPr marL="285750" indent="-285750">
              <a:buFont typeface="Wingdings" panose="05000000000000000000" pitchFamily="2" charset="2"/>
              <a:buChar char="l"/>
            </a:pPr>
            <a:r>
              <a:rPr lang="en-US" altLang="zh-CN" b="1" dirty="0">
                <a:latin typeface="Arial Narrow" panose="020B0606020202030204" pitchFamily="34" charset="0"/>
              </a:rPr>
              <a:t>AFE board</a:t>
            </a:r>
            <a:r>
              <a:rPr lang="zh-CN" altLang="en-US" b="1" dirty="0">
                <a:latin typeface="Arial Narrow" panose="020B0606020202030204" pitchFamily="34" charset="0"/>
              </a:rPr>
              <a:t>：</a:t>
            </a:r>
            <a:r>
              <a:rPr lang="en-US" altLang="zh-CN" b="1" dirty="0">
                <a:solidFill>
                  <a:srgbClr val="0000FF"/>
                </a:solidFill>
                <a:latin typeface="Arial Narrow" panose="020B0606020202030204" pitchFamily="34" charset="0"/>
              </a:rPr>
              <a:t>RF Processing+ ADCs + Clock + Pilot tone</a:t>
            </a:r>
            <a:r>
              <a:rPr lang="en-US" altLang="zh-CN" b="1" dirty="0">
                <a:latin typeface="Arial Narrow" panose="020B0606020202030204" pitchFamily="34" charset="0"/>
              </a:rPr>
              <a:t>;</a:t>
            </a:r>
            <a:r>
              <a:rPr lang="en-US" altLang="zh-CN" dirty="0">
                <a:latin typeface="Arial Narrow" panose="020B0606020202030204" pitchFamily="34" charset="0"/>
              </a:rPr>
              <a:t> </a:t>
            </a:r>
          </a:p>
          <a:p>
            <a:pPr marL="285750" indent="-285750">
              <a:buFont typeface="Wingdings" panose="05000000000000000000" pitchFamily="2" charset="2"/>
              <a:buChar char="l"/>
            </a:pPr>
            <a:r>
              <a:rPr lang="en-US" altLang="zh-CN" b="1" dirty="0">
                <a:latin typeface="Arial Narrow" panose="020B0606020202030204" pitchFamily="34" charset="0"/>
              </a:rPr>
              <a:t>DFE board</a:t>
            </a:r>
            <a:r>
              <a:rPr lang="zh-CN" altLang="en-US" b="1" dirty="0">
                <a:latin typeface="Arial Narrow" panose="020B0606020202030204" pitchFamily="34" charset="0"/>
              </a:rPr>
              <a:t>：</a:t>
            </a:r>
            <a:r>
              <a:rPr lang="en-US" altLang="zh-CN" b="1" dirty="0">
                <a:solidFill>
                  <a:srgbClr val="9933FF"/>
                </a:solidFill>
                <a:latin typeface="Arial Narrow" panose="020B0606020202030204" pitchFamily="34" charset="0"/>
              </a:rPr>
              <a:t>FPGA(ZYNQ) + DDR3 memory + SFPs + Ethernets;</a:t>
            </a:r>
            <a:r>
              <a:rPr lang="en-US" altLang="zh-CN" dirty="0">
                <a:solidFill>
                  <a:srgbClr val="9933FF"/>
                </a:solidFill>
                <a:latin typeface="Arial Narrow" panose="020B0606020202030204" pitchFamily="34" charset="0"/>
              </a:rPr>
              <a:t> </a:t>
            </a:r>
          </a:p>
          <a:p>
            <a:pPr marL="285750" indent="-285750">
              <a:buFont typeface="Wingdings" panose="05000000000000000000" pitchFamily="2" charset="2"/>
              <a:buChar char="l"/>
            </a:pPr>
            <a:r>
              <a:rPr lang="en-US" altLang="zh-CN" b="1" dirty="0">
                <a:latin typeface="Arial Narrow" panose="020B0606020202030204" pitchFamily="34" charset="0"/>
              </a:rPr>
              <a:t>EPICS IOC</a:t>
            </a:r>
            <a:r>
              <a:rPr lang="zh-CN" altLang="en-US" b="1" dirty="0">
                <a:latin typeface="Arial Narrow" panose="020B0606020202030204" pitchFamily="34" charset="0"/>
              </a:rPr>
              <a:t>：</a:t>
            </a:r>
            <a:r>
              <a:rPr lang="en-US" altLang="zh-CN" b="1" dirty="0">
                <a:latin typeface="Arial Narrow" panose="020B0606020202030204" pitchFamily="34" charset="0"/>
              </a:rPr>
              <a:t>In ZYNQ FPGA, Increase the convenience of the BPM system;</a:t>
            </a:r>
            <a:r>
              <a:rPr lang="en-US" altLang="zh-CN" dirty="0"/>
              <a:t/>
            </a:r>
            <a:br>
              <a:rPr lang="en-US" altLang="zh-CN" dirty="0"/>
            </a:br>
            <a:r>
              <a:rPr lang="en-US" altLang="zh-CN" dirty="0"/>
              <a:t/>
            </a:r>
            <a:br>
              <a:rPr lang="en-US" altLang="zh-CN" dirty="0"/>
            </a:br>
            <a:endParaRPr lang="zh-CN" altLang="en-US" dirty="0"/>
          </a:p>
        </p:txBody>
      </p:sp>
      <p:sp>
        <p:nvSpPr>
          <p:cNvPr id="8" name="矩形 7">
            <a:extLst>
              <a:ext uri="{FF2B5EF4-FFF2-40B4-BE49-F238E27FC236}">
                <a16:creationId xmlns:a16="http://schemas.microsoft.com/office/drawing/2014/main" xmlns="" id="{B1975C83-4A60-486A-A53C-D3FD4B3CE3C6}"/>
              </a:ext>
            </a:extLst>
          </p:cNvPr>
          <p:cNvSpPr/>
          <p:nvPr/>
        </p:nvSpPr>
        <p:spPr>
          <a:xfrm>
            <a:off x="7336691" y="2051554"/>
            <a:ext cx="547677" cy="13841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noFill/>
            </a:endParaRPr>
          </a:p>
        </p:txBody>
      </p:sp>
      <p:cxnSp>
        <p:nvCxnSpPr>
          <p:cNvPr id="10" name="直接箭头连接符 9">
            <a:extLst>
              <a:ext uri="{FF2B5EF4-FFF2-40B4-BE49-F238E27FC236}">
                <a16:creationId xmlns:a16="http://schemas.microsoft.com/office/drawing/2014/main" xmlns="" id="{8A8E37F7-1AC8-48C0-A2AD-1538E0C12276}"/>
              </a:ext>
            </a:extLst>
          </p:cNvPr>
          <p:cNvCxnSpPr/>
          <p:nvPr/>
        </p:nvCxnSpPr>
        <p:spPr>
          <a:xfrm flipH="1" flipV="1">
            <a:off x="7610529" y="3407670"/>
            <a:ext cx="188982" cy="59831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矩形 10">
            <a:extLst>
              <a:ext uri="{FF2B5EF4-FFF2-40B4-BE49-F238E27FC236}">
                <a16:creationId xmlns:a16="http://schemas.microsoft.com/office/drawing/2014/main" xmlns="" id="{8CD6F84C-5CBB-4564-ADC2-3E1FACBEB0DA}"/>
              </a:ext>
            </a:extLst>
          </p:cNvPr>
          <p:cNvSpPr/>
          <p:nvPr/>
        </p:nvSpPr>
        <p:spPr>
          <a:xfrm>
            <a:off x="7754992" y="3879806"/>
            <a:ext cx="636713" cy="369332"/>
          </a:xfrm>
          <a:prstGeom prst="rect">
            <a:avLst/>
          </a:prstGeom>
        </p:spPr>
        <p:txBody>
          <a:bodyPr wrap="none">
            <a:spAutoFit/>
          </a:bodyPr>
          <a:lstStyle/>
          <a:p>
            <a:r>
              <a:rPr lang="en-US" altLang="zh-CN" b="1" dirty="0">
                <a:solidFill>
                  <a:srgbClr val="000000"/>
                </a:solidFill>
                <a:latin typeface="SegoeUI"/>
              </a:rPr>
              <a:t>ADF</a:t>
            </a:r>
            <a:endParaRPr lang="zh-CN" altLang="en-US" b="1" dirty="0"/>
          </a:p>
        </p:txBody>
      </p:sp>
      <p:sp>
        <p:nvSpPr>
          <p:cNvPr id="12" name="矩形 11">
            <a:extLst>
              <a:ext uri="{FF2B5EF4-FFF2-40B4-BE49-F238E27FC236}">
                <a16:creationId xmlns:a16="http://schemas.microsoft.com/office/drawing/2014/main" xmlns="" id="{1FA31747-01F8-4F43-B3C5-A6CC1F5A880A}"/>
              </a:ext>
            </a:extLst>
          </p:cNvPr>
          <p:cNvSpPr/>
          <p:nvPr/>
        </p:nvSpPr>
        <p:spPr>
          <a:xfrm>
            <a:off x="3939099" y="1178264"/>
            <a:ext cx="636713" cy="369332"/>
          </a:xfrm>
          <a:prstGeom prst="rect">
            <a:avLst/>
          </a:prstGeom>
        </p:spPr>
        <p:txBody>
          <a:bodyPr wrap="none">
            <a:spAutoFit/>
          </a:bodyPr>
          <a:lstStyle/>
          <a:p>
            <a:r>
              <a:rPr lang="en-US" altLang="zh-CN" b="1" dirty="0">
                <a:solidFill>
                  <a:srgbClr val="003399"/>
                </a:solidFill>
                <a:latin typeface="SegoeUI"/>
              </a:rPr>
              <a:t>ADF</a:t>
            </a:r>
            <a:endParaRPr lang="zh-CN" altLang="en-US" b="1" dirty="0">
              <a:solidFill>
                <a:srgbClr val="003399"/>
              </a:solidFill>
            </a:endParaRPr>
          </a:p>
        </p:txBody>
      </p:sp>
    </p:spTree>
    <p:extLst>
      <p:ext uri="{BB962C8B-B14F-4D97-AF65-F5344CB8AC3E}">
        <p14:creationId xmlns:p14="http://schemas.microsoft.com/office/powerpoint/2010/main" val="3917552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CA775AE6-B24F-47EF-8A46-CE682ADB7C4B}"/>
              </a:ext>
            </a:extLst>
          </p:cNvPr>
          <p:cNvSpPr>
            <a:spLocks noGrp="1"/>
          </p:cNvSpPr>
          <p:nvPr>
            <p:ph type="title"/>
          </p:nvPr>
        </p:nvSpPr>
        <p:spPr>
          <a:xfrm>
            <a:off x="611560" y="188640"/>
            <a:ext cx="8141592" cy="725470"/>
          </a:xfrm>
        </p:spPr>
        <p:txBody>
          <a:bodyPr>
            <a:normAutofit/>
          </a:bodyPr>
          <a:lstStyle/>
          <a:p>
            <a:r>
              <a:rPr lang="en-US" altLang="zh-CN" dirty="0"/>
              <a:t>BPM </a:t>
            </a:r>
            <a:r>
              <a:rPr lang="en-US" altLang="zh-CN" dirty="0" err="1"/>
              <a:t>TbT</a:t>
            </a:r>
            <a:r>
              <a:rPr lang="en-US" altLang="zh-CN" dirty="0"/>
              <a:t>/FA/SA </a:t>
            </a:r>
            <a:r>
              <a:rPr lang="en-US" altLang="zh-CN" dirty="0" smtClean="0"/>
              <a:t>resolution test </a:t>
            </a:r>
            <a:r>
              <a:rPr lang="en-US" altLang="zh-CN" dirty="0"/>
              <a:t>in </a:t>
            </a:r>
            <a:r>
              <a:rPr lang="en-US" altLang="zh-CN" dirty="0" smtClean="0"/>
              <a:t>lab</a:t>
            </a:r>
            <a:endParaRPr lang="zh-CN" altLang="en-US" dirty="0"/>
          </a:p>
        </p:txBody>
      </p:sp>
      <p:pic>
        <p:nvPicPr>
          <p:cNvPr id="10" name="图片 9">
            <a:extLst>
              <a:ext uri="{FF2B5EF4-FFF2-40B4-BE49-F238E27FC236}">
                <a16:creationId xmlns:a16="http://schemas.microsoft.com/office/drawing/2014/main" xmlns="" id="{72608CA5-C0F8-436B-B7D2-3B85D3CCA0D6}"/>
              </a:ext>
            </a:extLst>
          </p:cNvPr>
          <p:cNvPicPr>
            <a:picLocks noChangeAspect="1"/>
          </p:cNvPicPr>
          <p:nvPr/>
        </p:nvPicPr>
        <p:blipFill>
          <a:blip r:embed="rId2"/>
          <a:stretch>
            <a:fillRect/>
          </a:stretch>
        </p:blipFill>
        <p:spPr>
          <a:xfrm>
            <a:off x="323528" y="1059696"/>
            <a:ext cx="3600400" cy="2389274"/>
          </a:xfrm>
          <a:prstGeom prst="rect">
            <a:avLst/>
          </a:prstGeom>
        </p:spPr>
      </p:pic>
      <p:pic>
        <p:nvPicPr>
          <p:cNvPr id="11" name="图片 10">
            <a:extLst>
              <a:ext uri="{FF2B5EF4-FFF2-40B4-BE49-F238E27FC236}">
                <a16:creationId xmlns:a16="http://schemas.microsoft.com/office/drawing/2014/main" xmlns="" id="{80DBEE62-BF16-4759-9C19-375EEAB3FD50}"/>
              </a:ext>
            </a:extLst>
          </p:cNvPr>
          <p:cNvPicPr>
            <a:picLocks noChangeAspect="1"/>
          </p:cNvPicPr>
          <p:nvPr/>
        </p:nvPicPr>
        <p:blipFill>
          <a:blip r:embed="rId3"/>
          <a:stretch>
            <a:fillRect/>
          </a:stretch>
        </p:blipFill>
        <p:spPr>
          <a:xfrm>
            <a:off x="342502" y="3717032"/>
            <a:ext cx="3581425" cy="2462294"/>
          </a:xfrm>
          <a:prstGeom prst="rect">
            <a:avLst/>
          </a:prstGeom>
        </p:spPr>
      </p:pic>
      <p:sp>
        <p:nvSpPr>
          <p:cNvPr id="12" name="矩形 11">
            <a:extLst>
              <a:ext uri="{FF2B5EF4-FFF2-40B4-BE49-F238E27FC236}">
                <a16:creationId xmlns:a16="http://schemas.microsoft.com/office/drawing/2014/main" xmlns="" id="{41D5F452-23A3-4410-9EF2-CC0BA8621F9C}"/>
              </a:ext>
            </a:extLst>
          </p:cNvPr>
          <p:cNvSpPr/>
          <p:nvPr/>
        </p:nvSpPr>
        <p:spPr>
          <a:xfrm>
            <a:off x="434988" y="3367568"/>
            <a:ext cx="2911374" cy="369332"/>
          </a:xfrm>
          <a:prstGeom prst="rect">
            <a:avLst/>
          </a:prstGeom>
        </p:spPr>
        <p:txBody>
          <a:bodyPr wrap="none">
            <a:spAutoFit/>
          </a:bodyPr>
          <a:lstStyle/>
          <a:p>
            <a:r>
              <a:rPr lang="en-US" altLang="zh-CN" b="1" dirty="0">
                <a:solidFill>
                  <a:srgbClr val="0000FF"/>
                </a:solidFill>
                <a:latin typeface="Arial Narrow" panose="020B0606020202030204" pitchFamily="34" charset="0"/>
                <a:cs typeface="Arial" panose="020B0604020202020204" pitchFamily="34" charset="0"/>
              </a:rPr>
              <a:t>TBT RMS (X=767nm,y=786nm)</a:t>
            </a:r>
          </a:p>
        </p:txBody>
      </p:sp>
      <p:pic>
        <p:nvPicPr>
          <p:cNvPr id="14" name="图片 13">
            <a:extLst>
              <a:ext uri="{FF2B5EF4-FFF2-40B4-BE49-F238E27FC236}">
                <a16:creationId xmlns:a16="http://schemas.microsoft.com/office/drawing/2014/main" xmlns="" id="{EEF05C21-1898-4055-A879-19FF437B3CD8}"/>
              </a:ext>
            </a:extLst>
          </p:cNvPr>
          <p:cNvPicPr>
            <a:picLocks noChangeAspect="1"/>
          </p:cNvPicPr>
          <p:nvPr/>
        </p:nvPicPr>
        <p:blipFill>
          <a:blip r:embed="rId4"/>
          <a:stretch>
            <a:fillRect/>
          </a:stretch>
        </p:blipFill>
        <p:spPr>
          <a:xfrm>
            <a:off x="4355919" y="1059696"/>
            <a:ext cx="4464496" cy="2995905"/>
          </a:xfrm>
          <a:prstGeom prst="rect">
            <a:avLst/>
          </a:prstGeom>
        </p:spPr>
      </p:pic>
      <p:sp>
        <p:nvSpPr>
          <p:cNvPr id="15" name="矩形 14">
            <a:extLst>
              <a:ext uri="{FF2B5EF4-FFF2-40B4-BE49-F238E27FC236}">
                <a16:creationId xmlns:a16="http://schemas.microsoft.com/office/drawing/2014/main" xmlns="" id="{DAB287C0-D1C2-4109-9A71-1BC1B28760EB}"/>
              </a:ext>
            </a:extLst>
          </p:cNvPr>
          <p:cNvSpPr/>
          <p:nvPr/>
        </p:nvSpPr>
        <p:spPr>
          <a:xfrm>
            <a:off x="4699149" y="4016521"/>
            <a:ext cx="3872727" cy="369332"/>
          </a:xfrm>
          <a:prstGeom prst="rect">
            <a:avLst/>
          </a:prstGeom>
        </p:spPr>
        <p:txBody>
          <a:bodyPr wrap="none">
            <a:spAutoFit/>
          </a:bodyPr>
          <a:lstStyle/>
          <a:p>
            <a:r>
              <a:rPr lang="en-US" altLang="zh-CN" b="1" dirty="0">
                <a:latin typeface="Arial Narrow" panose="020B0606020202030204" pitchFamily="34" charset="0"/>
                <a:cs typeface="Arial" panose="020B0604020202020204" pitchFamily="34" charset="0"/>
              </a:rPr>
              <a:t>SA RMS(X=30nm,Y=38nm)  10points STD</a:t>
            </a:r>
          </a:p>
        </p:txBody>
      </p:sp>
      <p:sp>
        <p:nvSpPr>
          <p:cNvPr id="16" name="矩形 15">
            <a:extLst>
              <a:ext uri="{FF2B5EF4-FFF2-40B4-BE49-F238E27FC236}">
                <a16:creationId xmlns:a16="http://schemas.microsoft.com/office/drawing/2014/main" xmlns="" id="{978F98C5-C717-4AAB-8197-EC9AB62CC16F}"/>
              </a:ext>
            </a:extLst>
          </p:cNvPr>
          <p:cNvSpPr/>
          <p:nvPr/>
        </p:nvSpPr>
        <p:spPr>
          <a:xfrm>
            <a:off x="501320" y="6102431"/>
            <a:ext cx="2672911" cy="369332"/>
          </a:xfrm>
          <a:prstGeom prst="rect">
            <a:avLst/>
          </a:prstGeom>
        </p:spPr>
        <p:txBody>
          <a:bodyPr wrap="none">
            <a:spAutoFit/>
          </a:bodyPr>
          <a:lstStyle/>
          <a:p>
            <a:r>
              <a:rPr lang="en-US" altLang="zh-CN" b="1" dirty="0">
                <a:solidFill>
                  <a:srgbClr val="0000FF"/>
                </a:solidFill>
                <a:latin typeface="Arial Narrow" panose="020B0606020202030204" pitchFamily="34" charset="0"/>
                <a:cs typeface="Arial" panose="020B0604020202020204" pitchFamily="34" charset="0"/>
              </a:rPr>
              <a:t>FA RMS (X=103nm,y=98nm)</a:t>
            </a:r>
          </a:p>
        </p:txBody>
      </p:sp>
      <p:sp>
        <p:nvSpPr>
          <p:cNvPr id="17" name="矩形 16">
            <a:extLst>
              <a:ext uri="{FF2B5EF4-FFF2-40B4-BE49-F238E27FC236}">
                <a16:creationId xmlns:a16="http://schemas.microsoft.com/office/drawing/2014/main" xmlns="" id="{706EFEB9-5286-42F2-9C57-7452B6798166}"/>
              </a:ext>
            </a:extLst>
          </p:cNvPr>
          <p:cNvSpPr/>
          <p:nvPr/>
        </p:nvSpPr>
        <p:spPr>
          <a:xfrm>
            <a:off x="3955834" y="4425000"/>
            <a:ext cx="5188166" cy="1754326"/>
          </a:xfrm>
          <a:prstGeom prst="rect">
            <a:avLst/>
          </a:prstGeom>
        </p:spPr>
        <p:txBody>
          <a:bodyPr wrap="square">
            <a:spAutoFit/>
          </a:bodyPr>
          <a:lstStyle/>
          <a:p>
            <a:pPr marL="285750" indent="-285750">
              <a:buFont typeface="Wingdings" panose="05000000000000000000" pitchFamily="2" charset="2"/>
              <a:buChar char="l"/>
            </a:pPr>
            <a:r>
              <a:rPr lang="en-US" altLang="zh-CN" dirty="0">
                <a:latin typeface="Arial Narrow" panose="020B0606020202030204" pitchFamily="34" charset="0"/>
              </a:rPr>
              <a:t>We test the performance of DBPM in </a:t>
            </a:r>
            <a:r>
              <a:rPr lang="en-US" altLang="zh-CN" dirty="0" smtClean="0">
                <a:latin typeface="Arial Narrow" panose="020B0606020202030204" pitchFamily="34" charset="0"/>
              </a:rPr>
              <a:t>lab</a:t>
            </a:r>
          </a:p>
          <a:p>
            <a:pPr marL="285750" indent="-285750">
              <a:buFont typeface="Wingdings" panose="05000000000000000000" pitchFamily="2" charset="2"/>
              <a:buChar char="l"/>
            </a:pPr>
            <a:r>
              <a:rPr lang="en-US" altLang="zh-CN" dirty="0" smtClean="0">
                <a:latin typeface="Arial Narrow" panose="020B0606020202030204" pitchFamily="34" charset="0"/>
              </a:rPr>
              <a:t>RF </a:t>
            </a:r>
            <a:r>
              <a:rPr lang="en-US" altLang="zh-CN" dirty="0">
                <a:latin typeface="Arial Narrow" panose="020B0606020202030204" pitchFamily="34" charset="0"/>
              </a:rPr>
              <a:t>frequency is 499.8MHz(-15dBm) from R&amp;S SMA100</a:t>
            </a:r>
          </a:p>
          <a:p>
            <a:pPr marL="285750" indent="-285750">
              <a:buFont typeface="Wingdings" panose="05000000000000000000" pitchFamily="2" charset="2"/>
              <a:buChar char="l"/>
            </a:pPr>
            <a:r>
              <a:rPr lang="en-US" altLang="zh-CN" dirty="0">
                <a:latin typeface="Arial Narrow" panose="020B0606020202030204" pitchFamily="34" charset="0"/>
              </a:rPr>
              <a:t>TBT data rms </a:t>
            </a:r>
            <a:r>
              <a:rPr lang="en-US" altLang="zh-CN" dirty="0" err="1">
                <a:latin typeface="Arial Narrow" panose="020B0606020202030204" pitchFamily="34" charset="0"/>
              </a:rPr>
              <a:t>xpos</a:t>
            </a:r>
            <a:r>
              <a:rPr lang="en-US" altLang="zh-CN" dirty="0">
                <a:latin typeface="Arial Narrow" panose="020B0606020202030204" pitchFamily="34" charset="0"/>
              </a:rPr>
              <a:t> </a:t>
            </a:r>
            <a:r>
              <a:rPr lang="zh-CN" altLang="en-US" dirty="0">
                <a:latin typeface="Arial Narrow" panose="020B0606020202030204" pitchFamily="34" charset="0"/>
              </a:rPr>
              <a:t>≈</a:t>
            </a:r>
            <a:r>
              <a:rPr lang="en-US" altLang="zh-CN" dirty="0">
                <a:latin typeface="Arial Narrow" panose="020B0606020202030204" pitchFamily="34" charset="0"/>
              </a:rPr>
              <a:t>767nm,</a:t>
            </a:r>
            <a:r>
              <a:rPr lang="zh-CN" altLang="en-US" dirty="0">
                <a:latin typeface="Arial Narrow" panose="020B0606020202030204" pitchFamily="34" charset="0"/>
              </a:rPr>
              <a:t> </a:t>
            </a:r>
            <a:r>
              <a:rPr lang="en-US" altLang="zh-CN" dirty="0" err="1">
                <a:latin typeface="Arial Narrow" panose="020B0606020202030204" pitchFamily="34" charset="0"/>
              </a:rPr>
              <a:t>ypos</a:t>
            </a:r>
            <a:r>
              <a:rPr lang="zh-CN" altLang="en-US" dirty="0">
                <a:latin typeface="Arial Narrow" panose="020B0606020202030204" pitchFamily="34" charset="0"/>
              </a:rPr>
              <a:t> ≈</a:t>
            </a:r>
            <a:r>
              <a:rPr lang="en-US" altLang="zh-CN" dirty="0">
                <a:latin typeface="Arial Narrow" panose="020B0606020202030204" pitchFamily="34" charset="0"/>
              </a:rPr>
              <a:t>786nm;</a:t>
            </a:r>
          </a:p>
          <a:p>
            <a:pPr marL="285750" indent="-285750">
              <a:buFont typeface="Wingdings" panose="05000000000000000000" pitchFamily="2" charset="2"/>
              <a:buChar char="l"/>
            </a:pPr>
            <a:r>
              <a:rPr lang="en-US" altLang="zh-CN" dirty="0">
                <a:latin typeface="Arial Narrow" panose="020B0606020202030204" pitchFamily="34" charset="0"/>
              </a:rPr>
              <a:t>FA data rms </a:t>
            </a:r>
            <a:r>
              <a:rPr lang="en-US" altLang="zh-CN" dirty="0" err="1">
                <a:latin typeface="Arial Narrow" panose="020B0606020202030204" pitchFamily="34" charset="0"/>
              </a:rPr>
              <a:t>xpos</a:t>
            </a:r>
            <a:r>
              <a:rPr lang="en-US" altLang="zh-CN" dirty="0">
                <a:latin typeface="Arial Narrow" panose="020B0606020202030204" pitchFamily="34" charset="0"/>
              </a:rPr>
              <a:t> </a:t>
            </a:r>
            <a:r>
              <a:rPr lang="zh-CN" altLang="en-US" dirty="0">
                <a:latin typeface="Arial Narrow" panose="020B0606020202030204" pitchFamily="34" charset="0"/>
              </a:rPr>
              <a:t>≈</a:t>
            </a:r>
            <a:r>
              <a:rPr lang="en-US" altLang="zh-CN" dirty="0">
                <a:latin typeface="Arial Narrow" panose="020B0606020202030204" pitchFamily="34" charset="0"/>
              </a:rPr>
              <a:t>103nm,</a:t>
            </a:r>
            <a:r>
              <a:rPr lang="zh-CN" altLang="en-US" dirty="0">
                <a:latin typeface="Arial Narrow" panose="020B0606020202030204" pitchFamily="34" charset="0"/>
              </a:rPr>
              <a:t> </a:t>
            </a:r>
            <a:r>
              <a:rPr lang="en-US" altLang="zh-CN" dirty="0" err="1">
                <a:latin typeface="Arial Narrow" panose="020B0606020202030204" pitchFamily="34" charset="0"/>
              </a:rPr>
              <a:t>ypos</a:t>
            </a:r>
            <a:r>
              <a:rPr lang="zh-CN" altLang="en-US" dirty="0">
                <a:latin typeface="Arial Narrow" panose="020B0606020202030204" pitchFamily="34" charset="0"/>
              </a:rPr>
              <a:t> ≈</a:t>
            </a:r>
            <a:r>
              <a:rPr lang="en-US" altLang="zh-CN" dirty="0">
                <a:latin typeface="Arial Narrow" panose="020B0606020202030204" pitchFamily="34" charset="0"/>
              </a:rPr>
              <a:t>98nm;</a:t>
            </a:r>
          </a:p>
          <a:p>
            <a:pPr marL="285750" indent="-285750">
              <a:buFont typeface="Wingdings" panose="05000000000000000000" pitchFamily="2" charset="2"/>
              <a:buChar char="l"/>
            </a:pPr>
            <a:r>
              <a:rPr lang="en-US" altLang="zh-CN" dirty="0">
                <a:latin typeface="Arial Narrow" panose="020B0606020202030204" pitchFamily="34" charset="0"/>
              </a:rPr>
              <a:t>SA data rms </a:t>
            </a:r>
            <a:r>
              <a:rPr lang="en-US" altLang="zh-CN" dirty="0" err="1">
                <a:latin typeface="Arial Narrow" panose="020B0606020202030204" pitchFamily="34" charset="0"/>
              </a:rPr>
              <a:t>xpos</a:t>
            </a:r>
            <a:r>
              <a:rPr lang="en-US" altLang="zh-CN" dirty="0">
                <a:latin typeface="Arial Narrow" panose="020B0606020202030204" pitchFamily="34" charset="0"/>
              </a:rPr>
              <a:t> </a:t>
            </a:r>
            <a:r>
              <a:rPr lang="zh-CN" altLang="en-US" dirty="0">
                <a:latin typeface="Arial Narrow" panose="020B0606020202030204" pitchFamily="34" charset="0"/>
              </a:rPr>
              <a:t>≈</a:t>
            </a:r>
            <a:r>
              <a:rPr lang="en-US" altLang="zh-CN" dirty="0">
                <a:latin typeface="Arial Narrow" panose="020B0606020202030204" pitchFamily="34" charset="0"/>
              </a:rPr>
              <a:t>30nm,</a:t>
            </a:r>
            <a:r>
              <a:rPr lang="zh-CN" altLang="en-US" dirty="0">
                <a:latin typeface="Arial Narrow" panose="020B0606020202030204" pitchFamily="34" charset="0"/>
              </a:rPr>
              <a:t> </a:t>
            </a:r>
            <a:r>
              <a:rPr lang="en-US" altLang="zh-CN" dirty="0" err="1">
                <a:latin typeface="Arial Narrow" panose="020B0606020202030204" pitchFamily="34" charset="0"/>
              </a:rPr>
              <a:t>ypos</a:t>
            </a:r>
            <a:r>
              <a:rPr lang="zh-CN" altLang="en-US" dirty="0">
                <a:latin typeface="Arial Narrow" panose="020B0606020202030204" pitchFamily="34" charset="0"/>
              </a:rPr>
              <a:t> ≈</a:t>
            </a:r>
            <a:r>
              <a:rPr lang="en-US" altLang="zh-CN" dirty="0">
                <a:latin typeface="Arial Narrow" panose="020B0606020202030204" pitchFamily="34" charset="0"/>
              </a:rPr>
              <a:t>38nm;</a:t>
            </a:r>
          </a:p>
          <a:p>
            <a:pPr marL="285750" indent="-285750">
              <a:buFont typeface="Wingdings" panose="05000000000000000000" pitchFamily="2" charset="2"/>
              <a:buChar char="l"/>
            </a:pPr>
            <a:r>
              <a:rPr lang="en-US" altLang="zh-CN" dirty="0" err="1">
                <a:latin typeface="Arial Narrow" panose="020B0606020202030204" pitchFamily="34" charset="0"/>
              </a:rPr>
              <a:t>Kx</a:t>
            </a:r>
            <a:r>
              <a:rPr lang="en-US" altLang="zh-CN" dirty="0">
                <a:latin typeface="Arial Narrow" panose="020B0606020202030204" pitchFamily="34" charset="0"/>
              </a:rPr>
              <a:t>=Ky=8.26mm;</a:t>
            </a:r>
            <a:endParaRPr lang="zh-CN" altLang="en-US" dirty="0">
              <a:latin typeface="Arial Narrow" panose="020B0606020202030204" pitchFamily="34" charset="0"/>
            </a:endParaRPr>
          </a:p>
        </p:txBody>
      </p:sp>
    </p:spTree>
    <p:extLst>
      <p:ext uri="{BB962C8B-B14F-4D97-AF65-F5344CB8AC3E}">
        <p14:creationId xmlns:p14="http://schemas.microsoft.com/office/powerpoint/2010/main" val="1039237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49814"/>
            <a:ext cx="7886700" cy="994172"/>
          </a:xfrm>
        </p:spPr>
        <p:txBody>
          <a:bodyPr/>
          <a:lstStyle/>
          <a:p>
            <a:r>
              <a:rPr lang="en-US" altLang="zh-CN" dirty="0"/>
              <a:t>Beam test in </a:t>
            </a:r>
            <a:r>
              <a:rPr lang="en-US" altLang="zh-CN" dirty="0" smtClean="0"/>
              <a:t>BEPCII</a:t>
            </a:r>
            <a:endParaRPr lang="zh-CN" altLang="en-US" dirty="0"/>
          </a:p>
        </p:txBody>
      </p:sp>
      <p:sp>
        <p:nvSpPr>
          <p:cNvPr id="3" name="内容占位符 2"/>
          <p:cNvSpPr>
            <a:spLocks noGrp="1"/>
          </p:cNvSpPr>
          <p:nvPr>
            <p:ph idx="1"/>
          </p:nvPr>
        </p:nvSpPr>
        <p:spPr>
          <a:xfrm>
            <a:off x="549352" y="1318298"/>
            <a:ext cx="7886700" cy="3263504"/>
          </a:xfrm>
        </p:spPr>
        <p:txBody>
          <a:bodyPr/>
          <a:lstStyle/>
          <a:p>
            <a:r>
              <a:rPr lang="en-US" altLang="zh-CN" dirty="0" smtClean="0"/>
              <a:t>Resolution of BPM electronics </a:t>
            </a:r>
            <a:r>
              <a:rPr lang="zh-CN" altLang="zh-CN" b="1" dirty="0" smtClean="0"/>
              <a:t>（</a:t>
            </a:r>
            <a:r>
              <a:rPr lang="en-US" altLang="zh-CN" b="1" dirty="0" smtClean="0"/>
              <a:t>110 bunches, 1/3</a:t>
            </a:r>
            <a:r>
              <a:rPr lang="zh-CN" altLang="zh-CN" b="1" dirty="0" smtClean="0"/>
              <a:t>）</a:t>
            </a:r>
            <a:endParaRPr lang="zh-CN" altLang="en-US" dirty="0"/>
          </a:p>
        </p:txBody>
      </p:sp>
      <p:pic>
        <p:nvPicPr>
          <p:cNvPr id="6" name="图表 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275" y="1957875"/>
            <a:ext cx="2884442" cy="208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表 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690" y="1962931"/>
            <a:ext cx="2582375" cy="208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图表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163" y="1922743"/>
            <a:ext cx="2943710" cy="205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683568" y="4127319"/>
            <a:ext cx="1454903" cy="369332"/>
          </a:xfrm>
          <a:prstGeom prst="rect">
            <a:avLst/>
          </a:prstGeom>
          <a:noFill/>
        </p:spPr>
        <p:txBody>
          <a:bodyPr wrap="square" rtlCol="0">
            <a:spAutoFit/>
          </a:bodyPr>
          <a:lstStyle/>
          <a:p>
            <a:r>
              <a:rPr lang="en-US" altLang="zh-CN" dirty="0" smtClean="0"/>
              <a:t>BPM3</a:t>
            </a:r>
            <a:endParaRPr lang="zh-CN" altLang="en-US" dirty="0"/>
          </a:p>
        </p:txBody>
      </p:sp>
      <p:sp>
        <p:nvSpPr>
          <p:cNvPr id="11" name="文本框 10"/>
          <p:cNvSpPr txBox="1"/>
          <p:nvPr/>
        </p:nvSpPr>
        <p:spPr>
          <a:xfrm>
            <a:off x="3860679" y="4116248"/>
            <a:ext cx="1454903" cy="369332"/>
          </a:xfrm>
          <a:prstGeom prst="rect">
            <a:avLst/>
          </a:prstGeom>
          <a:noFill/>
        </p:spPr>
        <p:txBody>
          <a:bodyPr wrap="square" rtlCol="0">
            <a:spAutoFit/>
          </a:bodyPr>
          <a:lstStyle/>
          <a:p>
            <a:r>
              <a:rPr lang="en-US" altLang="zh-CN" dirty="0" smtClean="0"/>
              <a:t>BPM4</a:t>
            </a:r>
            <a:endParaRPr lang="zh-CN" altLang="en-US" dirty="0"/>
          </a:p>
        </p:txBody>
      </p:sp>
      <p:sp>
        <p:nvSpPr>
          <p:cNvPr id="12" name="文本框 11"/>
          <p:cNvSpPr txBox="1"/>
          <p:nvPr/>
        </p:nvSpPr>
        <p:spPr>
          <a:xfrm>
            <a:off x="6876256" y="4116248"/>
            <a:ext cx="1454903" cy="369332"/>
          </a:xfrm>
          <a:prstGeom prst="rect">
            <a:avLst/>
          </a:prstGeom>
          <a:noFill/>
        </p:spPr>
        <p:txBody>
          <a:bodyPr wrap="square" rtlCol="0">
            <a:spAutoFit/>
          </a:bodyPr>
          <a:lstStyle/>
          <a:p>
            <a:r>
              <a:rPr lang="en-US" altLang="zh-CN" dirty="0" smtClean="0"/>
              <a:t>BPM5</a:t>
            </a:r>
            <a:endParaRPr lang="zh-CN" altLang="en-US" dirty="0"/>
          </a:p>
        </p:txBody>
      </p:sp>
      <p:graphicFrame>
        <p:nvGraphicFramePr>
          <p:cNvPr id="10" name="表格 9"/>
          <p:cNvGraphicFramePr>
            <a:graphicFrameLocks noGrp="1"/>
          </p:cNvGraphicFramePr>
          <p:nvPr>
            <p:extLst/>
          </p:nvPr>
        </p:nvGraphicFramePr>
        <p:xfrm>
          <a:off x="827582" y="4588373"/>
          <a:ext cx="7521095" cy="1754226"/>
        </p:xfrm>
        <a:graphic>
          <a:graphicData uri="http://schemas.openxmlformats.org/drawingml/2006/table">
            <a:tbl>
              <a:tblPr firstRow="1" firstCol="1" bandRow="1">
                <a:tableStyleId>{5C22544A-7EE6-4342-B048-85BDC9FD1C3A}</a:tableStyleId>
              </a:tblPr>
              <a:tblGrid>
                <a:gridCol w="2285320">
                  <a:extLst>
                    <a:ext uri="{9D8B030D-6E8A-4147-A177-3AD203B41FA5}">
                      <a16:colId xmlns:a16="http://schemas.microsoft.com/office/drawing/2014/main" xmlns="" val="20000"/>
                    </a:ext>
                  </a:extLst>
                </a:gridCol>
                <a:gridCol w="1528029">
                  <a:extLst>
                    <a:ext uri="{9D8B030D-6E8A-4147-A177-3AD203B41FA5}">
                      <a16:colId xmlns:a16="http://schemas.microsoft.com/office/drawing/2014/main" xmlns="" val="20001"/>
                    </a:ext>
                  </a:extLst>
                </a:gridCol>
                <a:gridCol w="1106208">
                  <a:extLst>
                    <a:ext uri="{9D8B030D-6E8A-4147-A177-3AD203B41FA5}">
                      <a16:colId xmlns:a16="http://schemas.microsoft.com/office/drawing/2014/main" xmlns="" val="20002"/>
                    </a:ext>
                  </a:extLst>
                </a:gridCol>
                <a:gridCol w="1365300">
                  <a:extLst>
                    <a:ext uri="{9D8B030D-6E8A-4147-A177-3AD203B41FA5}">
                      <a16:colId xmlns:a16="http://schemas.microsoft.com/office/drawing/2014/main" xmlns="" val="20003"/>
                    </a:ext>
                  </a:extLst>
                </a:gridCol>
                <a:gridCol w="1236238">
                  <a:extLst>
                    <a:ext uri="{9D8B030D-6E8A-4147-A177-3AD203B41FA5}">
                      <a16:colId xmlns:a16="http://schemas.microsoft.com/office/drawing/2014/main" xmlns="" val="20004"/>
                    </a:ext>
                  </a:extLst>
                </a:gridCol>
              </a:tblGrid>
              <a:tr h="184803">
                <a:tc rowSpan="2">
                  <a:txBody>
                    <a:bodyPr/>
                    <a:lstStyle/>
                    <a:p>
                      <a:pPr algn="ctr">
                        <a:spcAft>
                          <a:spcPts val="0"/>
                        </a:spcAft>
                      </a:pPr>
                      <a:r>
                        <a:rPr lang="en-US" altLang="zh-CN" sz="1400" kern="100" dirty="0" smtClean="0">
                          <a:effectLst/>
                        </a:rPr>
                        <a:t>BPM electronics NO.</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ctr"/>
                </a:tc>
                <a:tc gridSpan="2">
                  <a:txBody>
                    <a:bodyPr/>
                    <a:lstStyle/>
                    <a:p>
                      <a:pPr algn="ctr">
                        <a:spcAft>
                          <a:spcPts val="0"/>
                        </a:spcAft>
                      </a:pPr>
                      <a:r>
                        <a:rPr lang="en-US" altLang="zh-CN" sz="1400" kern="100" dirty="0" smtClean="0">
                          <a:effectLst/>
                        </a:rPr>
                        <a:t>Beam current</a:t>
                      </a:r>
                      <a:r>
                        <a:rPr lang="zh-CN" sz="1400" kern="100" dirty="0" smtClean="0">
                          <a:effectLst/>
                        </a:rPr>
                        <a:t>（</a:t>
                      </a:r>
                      <a:r>
                        <a:rPr lang="en-US" sz="1400" kern="100" dirty="0" smtClean="0">
                          <a:effectLst/>
                        </a:rPr>
                        <a:t>10-20mA</a:t>
                      </a: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hMerge="1">
                  <a:txBody>
                    <a:bodyPr/>
                    <a:lstStyle/>
                    <a:p>
                      <a:endParaRPr lang="zh-CN" altLang="en-US"/>
                    </a:p>
                  </a:txBody>
                  <a:tcPr/>
                </a:tc>
                <a:tc gridSpan="2">
                  <a:txBody>
                    <a:bodyPr/>
                    <a:lstStyle/>
                    <a:p>
                      <a:pPr algn="ctr">
                        <a:spcAft>
                          <a:spcPts val="0"/>
                        </a:spcAft>
                      </a:pPr>
                      <a:r>
                        <a:rPr lang="en-US" altLang="zh-CN" sz="1400" kern="100" dirty="0" smtClean="0">
                          <a:effectLst/>
                        </a:rPr>
                        <a:t>Beam current</a:t>
                      </a:r>
                      <a:r>
                        <a:rPr lang="zh-CN" sz="1400" kern="100" dirty="0" smtClean="0">
                          <a:effectLst/>
                        </a:rPr>
                        <a:t>（</a:t>
                      </a:r>
                      <a:r>
                        <a:rPr lang="en-US" sz="1400" kern="100" dirty="0" smtClean="0">
                          <a:effectLst/>
                        </a:rPr>
                        <a:t>20-818mA</a:t>
                      </a: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hMerge="1">
                  <a:txBody>
                    <a:bodyPr/>
                    <a:lstStyle/>
                    <a:p>
                      <a:endParaRPr lang="zh-CN" altLang="en-US"/>
                    </a:p>
                  </a:txBody>
                  <a:tcPr/>
                </a:tc>
                <a:extLst>
                  <a:ext uri="{0D108BD9-81ED-4DB2-BD59-A6C34878D82A}">
                    <a16:rowId xmlns:a16="http://schemas.microsoft.com/office/drawing/2014/main" xmlns="" val="10000"/>
                  </a:ext>
                </a:extLst>
              </a:tr>
              <a:tr h="256811">
                <a:tc vMerge="1">
                  <a:txBody>
                    <a:bodyPr/>
                    <a:lstStyle/>
                    <a:p>
                      <a:endParaRPr lang="zh-CN" altLang="en-US"/>
                    </a:p>
                  </a:txBody>
                  <a:tcPr/>
                </a:tc>
                <a:tc>
                  <a:txBody>
                    <a:bodyPr/>
                    <a:lstStyle/>
                    <a:p>
                      <a:pPr algn="just">
                        <a:spcAft>
                          <a:spcPts val="0"/>
                        </a:spcAft>
                      </a:pPr>
                      <a:r>
                        <a:rPr lang="el-GR" altLang="zh-CN" sz="1400" dirty="0" smtClean="0">
                          <a:effectLst/>
                        </a:rPr>
                        <a:t>Δ</a:t>
                      </a:r>
                      <a:r>
                        <a:rPr lang="en-US" sz="1400" kern="100" dirty="0" smtClean="0">
                          <a:effectLst/>
                        </a:rPr>
                        <a:t>X(um</a:t>
                      </a:r>
                      <a:r>
                        <a:rPr lang="en-US"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l-GR" altLang="zh-CN" sz="1400" dirty="0" smtClean="0">
                          <a:effectLst/>
                        </a:rPr>
                        <a:t>Δ</a:t>
                      </a:r>
                      <a:r>
                        <a:rPr lang="en-US" sz="1400" kern="100" dirty="0" smtClean="0">
                          <a:effectLst/>
                        </a:rPr>
                        <a:t>Y(um</a:t>
                      </a:r>
                      <a:r>
                        <a:rPr lang="en-US"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l-GR" altLang="zh-CN" sz="1400" dirty="0" smtClean="0">
                          <a:effectLst/>
                        </a:rPr>
                        <a:t>Δ</a:t>
                      </a:r>
                      <a:r>
                        <a:rPr lang="en-US" sz="1400" kern="100" dirty="0" smtClean="0">
                          <a:effectLst/>
                        </a:rPr>
                        <a:t>X(um</a:t>
                      </a:r>
                      <a:r>
                        <a:rPr lang="en-US"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l-GR" altLang="zh-CN" sz="1400" dirty="0" smtClean="0">
                          <a:effectLst/>
                        </a:rPr>
                        <a:t>Δ</a:t>
                      </a:r>
                      <a:r>
                        <a:rPr lang="en-US" sz="1400" kern="100" dirty="0" smtClean="0">
                          <a:effectLst/>
                        </a:rPr>
                        <a:t>Y(um</a:t>
                      </a:r>
                      <a:r>
                        <a:rPr lang="en-US"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1"/>
                  </a:ext>
                </a:extLst>
              </a:tr>
              <a:tr h="256811">
                <a:tc>
                  <a:txBody>
                    <a:bodyPr/>
                    <a:lstStyle/>
                    <a:p>
                      <a:pPr algn="just">
                        <a:spcAft>
                          <a:spcPts val="0"/>
                        </a:spcAft>
                      </a:pPr>
                      <a:r>
                        <a:rPr lang="en-US" altLang="zh-CN" sz="1400" kern="100" dirty="0" smtClean="0">
                          <a:effectLst/>
                        </a:rPr>
                        <a:t>Commercial product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2"/>
                  </a:ext>
                </a:extLst>
              </a:tr>
              <a:tr h="256811">
                <a:tc>
                  <a:txBody>
                    <a:bodyPr/>
                    <a:lstStyle/>
                    <a:p>
                      <a:pPr algn="just">
                        <a:spcAft>
                          <a:spcPts val="0"/>
                        </a:spcAft>
                      </a:pPr>
                      <a:r>
                        <a:rPr lang="en-US" sz="1400" kern="100">
                          <a:effectLst/>
                        </a:rPr>
                        <a:t>BPM1</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10</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17</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3"/>
                  </a:ext>
                </a:extLst>
              </a:tr>
              <a:tr h="256811">
                <a:tc>
                  <a:txBody>
                    <a:bodyPr/>
                    <a:lstStyle/>
                    <a:p>
                      <a:pPr algn="just">
                        <a:spcAft>
                          <a:spcPts val="0"/>
                        </a:spcAft>
                      </a:pPr>
                      <a:r>
                        <a:rPr lang="en-US" sz="1400" kern="100" dirty="0">
                          <a:effectLst/>
                        </a:rPr>
                        <a:t>BPM3</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22</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11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29</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11</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4"/>
                  </a:ext>
                </a:extLst>
              </a:tr>
              <a:tr h="256811">
                <a:tc>
                  <a:txBody>
                    <a:bodyPr/>
                    <a:lstStyle/>
                    <a:p>
                      <a:pPr algn="just">
                        <a:spcAft>
                          <a:spcPts val="0"/>
                        </a:spcAft>
                      </a:pPr>
                      <a:r>
                        <a:rPr lang="en-US" sz="1400" kern="100" dirty="0">
                          <a:effectLst/>
                        </a:rPr>
                        <a:t>BPM4</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71</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61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11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36</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5"/>
                  </a:ext>
                </a:extLst>
              </a:tr>
              <a:tr h="256811">
                <a:tc>
                  <a:txBody>
                    <a:bodyPr/>
                    <a:lstStyle/>
                    <a:p>
                      <a:pPr algn="just">
                        <a:spcAft>
                          <a:spcPts val="0"/>
                        </a:spcAft>
                      </a:pPr>
                      <a:r>
                        <a:rPr lang="en-US" sz="1400" kern="100" dirty="0">
                          <a:effectLst/>
                        </a:rPr>
                        <a:t>BPM5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5</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17</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4</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31</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xmlns="" val="10006"/>
                  </a:ext>
                </a:extLst>
              </a:tr>
            </a:tbl>
          </a:graphicData>
        </a:graphic>
      </p:graphicFrame>
      <p:sp>
        <p:nvSpPr>
          <p:cNvPr id="4" name="文本框 3"/>
          <p:cNvSpPr txBox="1"/>
          <p:nvPr/>
        </p:nvSpPr>
        <p:spPr>
          <a:xfrm>
            <a:off x="1907704" y="6381328"/>
            <a:ext cx="6048672" cy="369332"/>
          </a:xfrm>
          <a:prstGeom prst="rect">
            <a:avLst/>
          </a:prstGeom>
          <a:noFill/>
        </p:spPr>
        <p:txBody>
          <a:bodyPr wrap="square" rtlCol="0">
            <a:spAutoFit/>
          </a:bodyPr>
          <a:lstStyle/>
          <a:p>
            <a:r>
              <a:rPr lang="en-US" altLang="zh-CN" dirty="0" smtClean="0"/>
              <a:t>Beam current dependence of BPM electronics</a:t>
            </a:r>
            <a:endParaRPr lang="zh-CN" altLang="en-US" dirty="0"/>
          </a:p>
        </p:txBody>
      </p:sp>
    </p:spTree>
    <p:extLst>
      <p:ext uri="{BB962C8B-B14F-4D97-AF65-F5344CB8AC3E}">
        <p14:creationId xmlns:p14="http://schemas.microsoft.com/office/powerpoint/2010/main" val="2380875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3AC1995-84B5-448B-A0A9-28D3E1113223}"/>
              </a:ext>
            </a:extLst>
          </p:cNvPr>
          <p:cNvSpPr>
            <a:spLocks noGrp="1"/>
          </p:cNvSpPr>
          <p:nvPr>
            <p:ph type="title"/>
          </p:nvPr>
        </p:nvSpPr>
        <p:spPr>
          <a:xfrm>
            <a:off x="-108520" y="260648"/>
            <a:ext cx="9361040" cy="850900"/>
          </a:xfrm>
        </p:spPr>
        <p:txBody>
          <a:bodyPr/>
          <a:lstStyle/>
          <a:p>
            <a:r>
              <a:rPr lang="en-US" altLang="zh-CN" dirty="0" smtClean="0"/>
              <a:t>Home made </a:t>
            </a:r>
            <a:r>
              <a:rPr lang="en-US" altLang="zh-CN" dirty="0"/>
              <a:t>products </a:t>
            </a:r>
            <a:r>
              <a:rPr lang="en-US" altLang="zh-CN" dirty="0" smtClean="0"/>
              <a:t>VS </a:t>
            </a:r>
            <a:r>
              <a:rPr lang="en-US" altLang="zh-CN" dirty="0"/>
              <a:t>commercial products</a:t>
            </a:r>
            <a:endParaRPr lang="zh-CN" altLang="en-US" dirty="0"/>
          </a:p>
        </p:txBody>
      </p:sp>
      <p:sp>
        <p:nvSpPr>
          <p:cNvPr id="4" name="灯片编号占位符 3">
            <a:extLst>
              <a:ext uri="{FF2B5EF4-FFF2-40B4-BE49-F238E27FC236}">
                <a16:creationId xmlns:a16="http://schemas.microsoft.com/office/drawing/2014/main" xmlns="" id="{157F7416-1850-4BD8-9B8C-57D831E53474}"/>
              </a:ext>
            </a:extLst>
          </p:cNvPr>
          <p:cNvSpPr>
            <a:spLocks noGrp="1"/>
          </p:cNvSpPr>
          <p:nvPr>
            <p:ph type="sldNum" sz="quarter" idx="12"/>
          </p:nvPr>
        </p:nvSpPr>
        <p:spPr/>
        <p:txBody>
          <a:bodyPr/>
          <a:lstStyle/>
          <a:p>
            <a:pPr>
              <a:defRPr/>
            </a:pPr>
            <a:fld id="{18418748-5AE6-48A1-88BD-99E124CC48BA}" type="slidenum">
              <a:rPr lang="en-US" altLang="zh-CN" smtClean="0"/>
              <a:t>14</a:t>
            </a:fld>
            <a:endParaRPr lang="en-US" altLang="zh-CN" dirty="0"/>
          </a:p>
        </p:txBody>
      </p:sp>
      <p:sp>
        <p:nvSpPr>
          <p:cNvPr id="5" name="内容占位符 1">
            <a:extLst>
              <a:ext uri="{FF2B5EF4-FFF2-40B4-BE49-F238E27FC236}">
                <a16:creationId xmlns:a16="http://schemas.microsoft.com/office/drawing/2014/main" xmlns="" id="{8E1AB170-3926-4E58-AD33-74FF1E036978}"/>
              </a:ext>
            </a:extLst>
          </p:cNvPr>
          <p:cNvSpPr txBox="1">
            <a:spLocks/>
          </p:cNvSpPr>
          <p:nvPr/>
        </p:nvSpPr>
        <p:spPr>
          <a:xfrm>
            <a:off x="179512" y="4509120"/>
            <a:ext cx="9073008" cy="815755"/>
          </a:xfrm>
          <a:prstGeom prst="rect">
            <a:avLst/>
          </a:prstGeom>
        </p:spPr>
        <p:txBody>
          <a:bodyPr/>
          <a:lstStyle>
            <a:lvl1pPr marL="342891" indent="-342891" algn="l" defTabSz="914377" rtl="0" eaLnBrk="1" latinLnBrk="0" hangingPunct="1">
              <a:lnSpc>
                <a:spcPct val="110000"/>
              </a:lnSpc>
              <a:spcBef>
                <a:spcPts val="0"/>
              </a:spcBef>
              <a:spcAft>
                <a:spcPts val="1000"/>
              </a:spcAft>
              <a:buClr>
                <a:srgbClr val="FFC000"/>
              </a:buClr>
              <a:buSzPct val="80000"/>
              <a:buFont typeface="Wingdings" pitchFamily="2" charset="2"/>
              <a:buChar char="n"/>
              <a:defRPr sz="2800" b="1" kern="1200" baseline="0">
                <a:solidFill>
                  <a:schemeClr val="tx1"/>
                </a:solidFill>
                <a:latin typeface="Arial" panose="020B0604020202020204" pitchFamily="34" charset="0"/>
                <a:ea typeface="微软雅黑" pitchFamily="34" charset="-122"/>
                <a:cs typeface="+mn-cs"/>
              </a:defRPr>
            </a:lvl1pPr>
            <a:lvl2pPr marL="742932" indent="-285744" algn="l" defTabSz="914377" rtl="0" eaLnBrk="1" latinLnBrk="0" hangingPunct="1">
              <a:spcBef>
                <a:spcPct val="20000"/>
              </a:spcBef>
              <a:buFont typeface="Arial" pitchFamily="34" charset="0"/>
              <a:buChar char="–"/>
              <a:defRPr sz="2400" b="1" kern="1200" baseline="0">
                <a:solidFill>
                  <a:schemeClr val="tx1"/>
                </a:solidFill>
                <a:latin typeface="Arial" panose="020B0604020202020204" pitchFamily="34" charset="0"/>
                <a:ea typeface="微软雅黑" pitchFamily="34" charset="-122"/>
                <a:cs typeface="+mn-cs"/>
              </a:defRPr>
            </a:lvl2pPr>
            <a:lvl3pPr marL="1142971" indent="-228594" algn="l" defTabSz="914377" rtl="0" eaLnBrk="1" latinLnBrk="0" hangingPunct="1">
              <a:spcBef>
                <a:spcPct val="20000"/>
              </a:spcBef>
              <a:buFont typeface="Arial" pitchFamily="34" charset="0"/>
              <a:buChar char="•"/>
              <a:defRPr sz="2400" b="1" kern="1200" baseline="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b="1" kern="1200" baseline="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b="1" kern="1200" baseline="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fontAlgn="auto">
              <a:buNone/>
              <a:defRPr/>
            </a:pPr>
            <a:r>
              <a:rPr lang="en-US" altLang="zh-CN" sz="2400" b="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Comparative test of self-developed </a:t>
            </a:r>
            <a:r>
              <a:rPr lang="en-US" altLang="zh-CN" sz="2400" b="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product </a:t>
            </a:r>
            <a:r>
              <a:rPr lang="en-US" altLang="zh-CN" sz="2400" b="0" dirty="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and commercial </a:t>
            </a:r>
            <a:r>
              <a:rPr lang="en-US" altLang="zh-CN" sz="2400" b="0" dirty="0" smtClean="0">
                <a:solidFill>
                  <a:sysClr val="windowText" lastClr="000000"/>
                </a:solidFill>
                <a:latin typeface="Times New Roman" panose="02020603050405020304" pitchFamily="18" charset="0"/>
                <a:ea typeface="黑体" panose="02010609060101010101" pitchFamily="49" charset="-122"/>
                <a:cs typeface="Times New Roman" panose="02020603050405020304" pitchFamily="18" charset="0"/>
              </a:rPr>
              <a:t>product</a:t>
            </a:r>
            <a:endParaRPr kumimoji="0" lang="zh-CN"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6" name="对象 -2147482624">
            <a:extLst>
              <a:ext uri="{FF2B5EF4-FFF2-40B4-BE49-F238E27FC236}">
                <a16:creationId xmlns:a16="http://schemas.microsoft.com/office/drawing/2014/main" xmlns="" id="{D9DC637F-A347-427D-A1D3-5311436BBA0C}"/>
              </a:ext>
            </a:extLst>
          </p:cNvPr>
          <p:cNvGraphicFramePr>
            <a:graphicFrameLocks noChangeAspect="1"/>
          </p:cNvGraphicFramePr>
          <p:nvPr>
            <p:extLst/>
          </p:nvPr>
        </p:nvGraphicFramePr>
        <p:xfrm>
          <a:off x="670118" y="1700809"/>
          <a:ext cx="8098380" cy="2520280"/>
        </p:xfrm>
        <a:graphic>
          <a:graphicData uri="http://schemas.openxmlformats.org/presentationml/2006/ole">
            <mc:AlternateContent xmlns:mc="http://schemas.openxmlformats.org/markup-compatibility/2006">
              <mc:Choice xmlns:v="urn:schemas-microsoft-com:vml" Requires="v">
                <p:oleObj spid="_x0000_s6153" r:id="rId3" imgW="7386955" imgH="1837690" progId="Visio.Drawing.15">
                  <p:embed/>
                </p:oleObj>
              </mc:Choice>
              <mc:Fallback>
                <p:oleObj r:id="rId3" imgW="7386955" imgH="1837690" progId="Visio.Drawing.15">
                  <p:embed/>
                  <p:pic>
                    <p:nvPicPr>
                      <p:cNvPr id="0" name=""/>
                      <p:cNvPicPr/>
                      <p:nvPr/>
                    </p:nvPicPr>
                    <p:blipFill>
                      <a:blip r:embed="rId4"/>
                      <a:stretch>
                        <a:fillRect/>
                      </a:stretch>
                    </p:blipFill>
                    <p:spPr>
                      <a:xfrm>
                        <a:off x="670118" y="1700809"/>
                        <a:ext cx="8098380" cy="2520280"/>
                      </a:xfrm>
                      <a:prstGeom prst="rect">
                        <a:avLst/>
                      </a:prstGeom>
                      <a:noFill/>
                      <a:ln w="38100">
                        <a:noFill/>
                        <a:miter/>
                      </a:ln>
                    </p:spPr>
                  </p:pic>
                </p:oleObj>
              </mc:Fallback>
            </mc:AlternateContent>
          </a:graphicData>
        </a:graphic>
      </p:graphicFrame>
      <p:sp>
        <p:nvSpPr>
          <p:cNvPr id="7" name="文本框 6"/>
          <p:cNvSpPr txBox="1"/>
          <p:nvPr/>
        </p:nvSpPr>
        <p:spPr>
          <a:xfrm>
            <a:off x="539552" y="3429000"/>
            <a:ext cx="1296144" cy="307777"/>
          </a:xfrm>
          <a:prstGeom prst="rect">
            <a:avLst/>
          </a:prstGeom>
          <a:solidFill>
            <a:schemeClr val="bg1"/>
          </a:solidFill>
        </p:spPr>
        <p:txBody>
          <a:bodyPr wrap="square" rtlCol="0">
            <a:spAutoFit/>
          </a:bodyPr>
          <a:lstStyle/>
          <a:p>
            <a:r>
              <a:rPr lang="en-US" altLang="zh-CN" sz="1400" dirty="0" smtClean="0">
                <a:solidFill>
                  <a:srgbClr val="3333FF"/>
                </a:solidFill>
                <a:latin typeface="Times New Roman" panose="02020603050405020304" pitchFamily="18" charset="0"/>
                <a:cs typeface="Times New Roman" panose="02020603050405020304" pitchFamily="18" charset="0"/>
              </a:rPr>
              <a:t>BPM </a:t>
            </a:r>
            <a:r>
              <a:rPr lang="en-US" altLang="zh-CN" sz="1400" dirty="0">
                <a:solidFill>
                  <a:srgbClr val="3333FF"/>
                </a:solidFill>
                <a:latin typeface="Times New Roman" panose="02020603050405020304" pitchFamily="18" charset="0"/>
                <a:cs typeface="Times New Roman" panose="02020603050405020304" pitchFamily="18" charset="0"/>
              </a:rPr>
              <a:t>p</a:t>
            </a:r>
            <a:r>
              <a:rPr lang="en-US" altLang="zh-CN" sz="1400" dirty="0" smtClean="0">
                <a:solidFill>
                  <a:srgbClr val="3333FF"/>
                </a:solidFill>
                <a:latin typeface="Times New Roman" panose="02020603050405020304" pitchFamily="18" charset="0"/>
                <a:cs typeface="Times New Roman" panose="02020603050405020304" pitchFamily="18" charset="0"/>
              </a:rPr>
              <a:t>ick up</a:t>
            </a:r>
            <a:endParaRPr lang="zh-CN" altLang="en-US" sz="1400" dirty="0">
              <a:solidFill>
                <a:srgbClr val="3333FF"/>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1966262" y="3652324"/>
            <a:ext cx="1539068" cy="307777"/>
          </a:xfrm>
          <a:prstGeom prst="rect">
            <a:avLst/>
          </a:prstGeom>
          <a:solidFill>
            <a:schemeClr val="bg1"/>
          </a:solidFill>
        </p:spPr>
        <p:txBody>
          <a:bodyPr wrap="square" rtlCol="0">
            <a:spAutoFit/>
          </a:bodyPr>
          <a:lstStyle/>
          <a:p>
            <a:r>
              <a:rPr lang="en-US" altLang="zh-CN" sz="1400" dirty="0" smtClean="0">
                <a:solidFill>
                  <a:srgbClr val="3333FF"/>
                </a:solidFill>
                <a:latin typeface="Times New Roman" panose="02020603050405020304" pitchFamily="18" charset="0"/>
                <a:cs typeface="Times New Roman" panose="02020603050405020304" pitchFamily="18" charset="0"/>
              </a:rPr>
              <a:t>          Cable</a:t>
            </a:r>
            <a:endParaRPr lang="zh-CN" altLang="en-US" sz="14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5646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6482" y="1581850"/>
            <a:ext cx="7654738" cy="4328132"/>
          </a:xfrm>
        </p:spPr>
      </p:pic>
      <p:sp>
        <p:nvSpPr>
          <p:cNvPr id="6" name="标题 1">
            <a:extLst>
              <a:ext uri="{FF2B5EF4-FFF2-40B4-BE49-F238E27FC236}">
                <a16:creationId xmlns:a16="http://schemas.microsoft.com/office/drawing/2014/main" xmlns="" id="{A39B583E-877B-472C-8955-47876BBD1A89}"/>
              </a:ext>
            </a:extLst>
          </p:cNvPr>
          <p:cNvSpPr>
            <a:spLocks noGrp="1"/>
          </p:cNvSpPr>
          <p:nvPr>
            <p:ph type="title"/>
          </p:nvPr>
        </p:nvSpPr>
        <p:spPr>
          <a:xfrm>
            <a:off x="737012" y="188640"/>
            <a:ext cx="7886700" cy="994172"/>
          </a:xfrm>
        </p:spPr>
        <p:txBody>
          <a:bodyPr/>
          <a:lstStyle/>
          <a:p>
            <a:r>
              <a:rPr lang="en-US" altLang="zh-CN" dirty="0"/>
              <a:t>Long time stability</a:t>
            </a:r>
            <a:r>
              <a:rPr lang="zh-CN" altLang="en-US" dirty="0" smtClean="0"/>
              <a:t>（</a:t>
            </a:r>
            <a:r>
              <a:rPr lang="en-US" altLang="zh-CN" smtClean="0"/>
              <a:t>1 hour</a:t>
            </a:r>
            <a:r>
              <a:rPr lang="zh-CN" altLang="en-US" smtClean="0"/>
              <a:t>）</a:t>
            </a:r>
            <a:endParaRPr lang="zh-CN" altLang="en-US" dirty="0"/>
          </a:p>
        </p:txBody>
      </p:sp>
    </p:spTree>
    <p:extLst>
      <p:ext uri="{BB962C8B-B14F-4D97-AF65-F5344CB8AC3E}">
        <p14:creationId xmlns:p14="http://schemas.microsoft.com/office/powerpoint/2010/main" val="3373123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1031" y="1354336"/>
            <a:ext cx="8144625" cy="4321836"/>
          </a:xfrm>
        </p:spPr>
      </p:pic>
      <p:sp>
        <p:nvSpPr>
          <p:cNvPr id="6" name="标题 1"/>
          <p:cNvSpPr>
            <a:spLocks noGrp="1"/>
          </p:cNvSpPr>
          <p:nvPr>
            <p:ph type="title"/>
          </p:nvPr>
        </p:nvSpPr>
        <p:spPr>
          <a:xfrm>
            <a:off x="611560" y="233082"/>
            <a:ext cx="7886700" cy="994172"/>
          </a:xfrm>
        </p:spPr>
        <p:txBody>
          <a:bodyPr/>
          <a:lstStyle/>
          <a:p>
            <a:r>
              <a:rPr lang="en-US" altLang="zh-CN" dirty="0" smtClean="0"/>
              <a:t>Long time stability</a:t>
            </a:r>
            <a:r>
              <a:rPr lang="zh-CN" altLang="en-US" dirty="0" smtClean="0"/>
              <a:t>（</a:t>
            </a:r>
            <a:r>
              <a:rPr lang="en-US" altLang="zh-CN" dirty="0" smtClean="0"/>
              <a:t>7 days</a:t>
            </a:r>
            <a:r>
              <a:rPr lang="zh-CN" altLang="en-US" dirty="0" smtClean="0"/>
              <a:t>）</a:t>
            </a:r>
            <a:endParaRPr lang="zh-CN" altLang="en-US" dirty="0"/>
          </a:p>
        </p:txBody>
      </p:sp>
    </p:spTree>
    <p:extLst>
      <p:ext uri="{BB962C8B-B14F-4D97-AF65-F5344CB8AC3E}">
        <p14:creationId xmlns:p14="http://schemas.microsoft.com/office/powerpoint/2010/main" val="234365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74638"/>
            <a:ext cx="8435280" cy="850900"/>
          </a:xfrm>
        </p:spPr>
        <p:txBody>
          <a:bodyPr/>
          <a:lstStyle/>
          <a:p>
            <a:r>
              <a:rPr lang="en-US" altLang="zh-CN" dirty="0"/>
              <a:t>Application of BPM electronics in BEPCII</a:t>
            </a:r>
            <a:endParaRPr lang="zh-CN" altLang="en-US" dirty="0"/>
          </a:p>
        </p:txBody>
      </p:sp>
      <p:sp>
        <p:nvSpPr>
          <p:cNvPr id="3" name="内容占位符 2"/>
          <p:cNvSpPr>
            <a:spLocks noGrp="1"/>
          </p:cNvSpPr>
          <p:nvPr>
            <p:ph idx="1"/>
          </p:nvPr>
        </p:nvSpPr>
        <p:spPr>
          <a:xfrm>
            <a:off x="431540" y="1268760"/>
            <a:ext cx="8075240" cy="4319810"/>
          </a:xfrm>
        </p:spPr>
        <p:txBody>
          <a:bodyPr/>
          <a:lstStyle/>
          <a:p>
            <a:r>
              <a:rPr lang="en-US" altLang="zh-CN" dirty="0"/>
              <a:t>After finishing prototype test, small batch production and application has been done in BEPCII</a:t>
            </a:r>
          </a:p>
          <a:p>
            <a:r>
              <a:rPr lang="en-US" altLang="zh-CN" dirty="0" smtClean="0"/>
              <a:t>20 sets </a:t>
            </a:r>
            <a:r>
              <a:rPr lang="en-US" altLang="zh-CN" dirty="0"/>
              <a:t>single-pass mode BPM electronics </a:t>
            </a:r>
            <a:r>
              <a:rPr lang="en-US" altLang="zh-CN" dirty="0" smtClean="0"/>
              <a:t>were developed </a:t>
            </a:r>
            <a:r>
              <a:rPr lang="en-US" altLang="zh-CN" dirty="0"/>
              <a:t>for the </a:t>
            </a:r>
            <a:r>
              <a:rPr lang="en-US" altLang="zh-CN" dirty="0" err="1"/>
              <a:t>linac</a:t>
            </a:r>
            <a:r>
              <a:rPr lang="en-US" altLang="zh-CN" dirty="0"/>
              <a:t> and put in operation in the middle of 2019.</a:t>
            </a:r>
          </a:p>
          <a:p>
            <a:r>
              <a:rPr lang="en-US" altLang="zh-CN" dirty="0" smtClean="0"/>
              <a:t>Totally, 33 sets including SR mode and Collider </a:t>
            </a:r>
            <a:r>
              <a:rPr lang="en-US" altLang="zh-CN" dirty="0"/>
              <a:t>mode </a:t>
            </a:r>
            <a:r>
              <a:rPr lang="en-US" altLang="zh-CN" dirty="0" smtClean="0"/>
              <a:t>BPM electronics were upgraded in BEPCII storage ring.</a:t>
            </a:r>
          </a:p>
          <a:p>
            <a:endParaRPr lang="zh-CN" altLang="en-US" dirty="0"/>
          </a:p>
        </p:txBody>
      </p:sp>
      <p:sp>
        <p:nvSpPr>
          <p:cNvPr id="5" name="灯片编号占位符 4"/>
          <p:cNvSpPr>
            <a:spLocks noGrp="1"/>
          </p:cNvSpPr>
          <p:nvPr>
            <p:ph type="sldNum" sz="quarter" idx="12"/>
          </p:nvPr>
        </p:nvSpPr>
        <p:spPr>
          <a:xfrm>
            <a:off x="6830888" y="5772113"/>
            <a:ext cx="2133600" cy="476250"/>
          </a:xfrm>
        </p:spPr>
        <p:txBody>
          <a:bodyPr/>
          <a:lstStyle/>
          <a:p>
            <a:fld id="{32913243-E730-472E-A005-6BE97143DD99}" type="slidenum">
              <a:rPr lang="zh-CN" altLang="en-US" smtClean="0"/>
              <a:pPr/>
              <a:t>17</a:t>
            </a:fld>
            <a:endParaRPr lang="zh-CN" altLang="en-US"/>
          </a:p>
        </p:txBody>
      </p:sp>
      <p:pic>
        <p:nvPicPr>
          <p:cNvPr id="6" name="图片 5"/>
          <p:cNvPicPr>
            <a:picLocks noChangeAspect="1"/>
          </p:cNvPicPr>
          <p:nvPr/>
        </p:nvPicPr>
        <p:blipFill>
          <a:blip r:embed="rId2"/>
          <a:stretch>
            <a:fillRect/>
          </a:stretch>
        </p:blipFill>
        <p:spPr>
          <a:xfrm>
            <a:off x="7077027" y="3780248"/>
            <a:ext cx="1969072" cy="2942964"/>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5351" t="8657" r="10625" b="8657"/>
          <a:stretch/>
        </p:blipFill>
        <p:spPr>
          <a:xfrm>
            <a:off x="3202700" y="3794274"/>
            <a:ext cx="3914309" cy="2914911"/>
          </a:xfrm>
          <a:prstGeom prst="rect">
            <a:avLst/>
          </a:prstGeom>
        </p:spPr>
      </p:pic>
      <p:pic>
        <p:nvPicPr>
          <p:cNvPr id="7" name="图片 6"/>
          <p:cNvPicPr>
            <a:picLocks noChangeAspect="1"/>
          </p:cNvPicPr>
          <p:nvPr/>
        </p:nvPicPr>
        <p:blipFill>
          <a:blip r:embed="rId4"/>
          <a:stretch>
            <a:fillRect/>
          </a:stretch>
        </p:blipFill>
        <p:spPr>
          <a:xfrm>
            <a:off x="-56459" y="4149080"/>
            <a:ext cx="3151978" cy="2434941"/>
          </a:xfrm>
          <a:prstGeom prst="rect">
            <a:avLst/>
          </a:prstGeom>
        </p:spPr>
      </p:pic>
    </p:spTree>
    <p:extLst>
      <p:ext uri="{BB962C8B-B14F-4D97-AF65-F5344CB8AC3E}">
        <p14:creationId xmlns:p14="http://schemas.microsoft.com/office/powerpoint/2010/main" val="2614138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Bunch by bunch BPM electronics R&amp;D</a:t>
            </a:r>
            <a:endParaRPr lang="zh-CN" altLang="en-US" dirty="0"/>
          </a:p>
        </p:txBody>
      </p:sp>
      <p:sp>
        <p:nvSpPr>
          <p:cNvPr id="3" name="内容占位符 2"/>
          <p:cNvSpPr>
            <a:spLocks noGrp="1"/>
          </p:cNvSpPr>
          <p:nvPr>
            <p:ph idx="1"/>
          </p:nvPr>
        </p:nvSpPr>
        <p:spPr/>
        <p:txBody>
          <a:bodyPr/>
          <a:lstStyle/>
          <a:p>
            <a:pPr algn="just"/>
            <a:r>
              <a:rPr lang="en-US" altLang="zh-CN" kern="100" dirty="0" smtClean="0">
                <a:ea typeface="宋体" panose="02010600030101010101" pitchFamily="2" charset="-122"/>
                <a:cs typeface="Times New Roman" panose="02020603050405020304" pitchFamily="18" charset="0"/>
              </a:rPr>
              <a:t>The beam trip is an important problem for accelerator operation. Because the accelerator system is very complicated, involves many subsystems, and various conditions are mixed together, so, it is difficult to get to the real cause for beam trip.</a:t>
            </a:r>
          </a:p>
          <a:p>
            <a:pPr algn="just"/>
            <a:r>
              <a:rPr lang="en-US" altLang="zh-CN" kern="100" dirty="0" smtClean="0">
                <a:ea typeface="宋体" panose="02010600030101010101" pitchFamily="2" charset="-122"/>
                <a:cs typeface="Times New Roman" panose="02020603050405020304" pitchFamily="18" charset="0"/>
              </a:rPr>
              <a:t>At present, many accelerators all over the world have established a powerful beam trip diagnostic system.</a:t>
            </a:r>
          </a:p>
          <a:p>
            <a:pPr algn="just"/>
            <a:r>
              <a:rPr lang="en-US" altLang="zh-CN" kern="100" dirty="0">
                <a:ea typeface="宋体" panose="02010600030101010101" pitchFamily="2" charset="-122"/>
                <a:cs typeface="Times New Roman" panose="02020603050405020304" pitchFamily="18" charset="0"/>
              </a:rPr>
              <a:t>The other reason is preparing instrumentation for </a:t>
            </a:r>
            <a:r>
              <a:rPr lang="en-US" altLang="zh-CN" kern="100" dirty="0" smtClean="0">
                <a:ea typeface="宋体" panose="02010600030101010101" pitchFamily="2" charset="-122"/>
                <a:cs typeface="Times New Roman" panose="02020603050405020304" pitchFamily="18" charset="0"/>
              </a:rPr>
              <a:t>bunch by bunch current and beam position measurement</a:t>
            </a:r>
            <a:endParaRPr lang="zh-CN" altLang="zh-CN" kern="100" dirty="0">
              <a:ea typeface="宋体" panose="02010600030101010101" pitchFamily="2" charset="-122"/>
              <a:cs typeface="Times New Roman" panose="02020603050405020304" pitchFamily="18" charset="0"/>
            </a:endParaRPr>
          </a:p>
          <a:p>
            <a:endParaRPr lang="zh-CN" alt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18</a:t>
            </a:fld>
            <a:endParaRPr lang="zh-CN" altLang="en-US"/>
          </a:p>
        </p:txBody>
      </p:sp>
    </p:spTree>
    <p:extLst>
      <p:ext uri="{BB962C8B-B14F-4D97-AF65-F5344CB8AC3E}">
        <p14:creationId xmlns:p14="http://schemas.microsoft.com/office/powerpoint/2010/main" val="1334174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Bunch by bunch BPM electronics</a:t>
            </a:r>
            <a:endParaRPr lang="zh-CN" altLang="en-US" dirty="0"/>
          </a:p>
        </p:txBody>
      </p:sp>
      <p:sp>
        <p:nvSpPr>
          <p:cNvPr id="3" name="内容占位符 2"/>
          <p:cNvSpPr>
            <a:spLocks noGrp="1"/>
          </p:cNvSpPr>
          <p:nvPr>
            <p:ph idx="1"/>
          </p:nvPr>
        </p:nvSpPr>
        <p:spPr/>
        <p:txBody>
          <a:bodyPr/>
          <a:lstStyle/>
          <a:p>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19</a:t>
            </a:fld>
            <a:endParaRPr lang="zh-CN" altLang="en-US"/>
          </a:p>
        </p:txBody>
      </p:sp>
      <p:pic>
        <p:nvPicPr>
          <p:cNvPr id="7" name="图片 6"/>
          <p:cNvPicPr>
            <a:picLocks noChangeAspect="1"/>
          </p:cNvPicPr>
          <p:nvPr/>
        </p:nvPicPr>
        <p:blipFill>
          <a:blip r:embed="rId2"/>
          <a:stretch>
            <a:fillRect/>
          </a:stretch>
        </p:blipFill>
        <p:spPr>
          <a:xfrm>
            <a:off x="548538" y="1731898"/>
            <a:ext cx="1177530" cy="1692193"/>
          </a:xfrm>
          <a:prstGeom prst="rect">
            <a:avLst/>
          </a:prstGeom>
        </p:spPr>
      </p:pic>
      <p:cxnSp>
        <p:nvCxnSpPr>
          <p:cNvPr id="8" name="直接箭头连接符 7"/>
          <p:cNvCxnSpPr/>
          <p:nvPr/>
        </p:nvCxnSpPr>
        <p:spPr>
          <a:xfrm flipV="1">
            <a:off x="4396378" y="5156081"/>
            <a:ext cx="0" cy="3462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023245" y="5414349"/>
            <a:ext cx="829394" cy="369332"/>
          </a:xfrm>
          <a:prstGeom prst="rect">
            <a:avLst/>
          </a:prstGeom>
          <a:noFill/>
        </p:spPr>
        <p:txBody>
          <a:bodyPr wrap="none" rtlCol="0">
            <a:spAutoFit/>
          </a:bodyPr>
          <a:lstStyle/>
          <a:p>
            <a:r>
              <a:rPr lang="en-US" altLang="zh-CN" dirty="0"/>
              <a:t>T</a:t>
            </a:r>
            <a:r>
              <a:rPr lang="en-US" altLang="zh-CN" dirty="0" smtClean="0"/>
              <a:t>rigger</a:t>
            </a:r>
            <a:endParaRPr lang="zh-CN" altLang="en-US" dirty="0"/>
          </a:p>
        </p:txBody>
      </p:sp>
      <p:cxnSp>
        <p:nvCxnSpPr>
          <p:cNvPr id="10" name="直接箭头连接符 9"/>
          <p:cNvCxnSpPr/>
          <p:nvPr/>
        </p:nvCxnSpPr>
        <p:spPr>
          <a:xfrm>
            <a:off x="2834640" y="5156081"/>
            <a:ext cx="74815" cy="734702"/>
          </a:xfrm>
          <a:prstGeom prst="straightConnector1">
            <a:avLst/>
          </a:prstGeom>
          <a:ln w="1270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047352" y="6074132"/>
            <a:ext cx="6682793" cy="523220"/>
          </a:xfrm>
          <a:prstGeom prst="rect">
            <a:avLst/>
          </a:prstGeom>
        </p:spPr>
        <p:txBody>
          <a:bodyPr wrap="square">
            <a:spAutoFit/>
          </a:bodyPr>
          <a:lstStyle/>
          <a:p>
            <a:r>
              <a:rPr lang="en-US" altLang="zh-CN" sz="2800" dirty="0" smtClean="0">
                <a:solidFill>
                  <a:srgbClr val="FF9900"/>
                </a:solidFill>
              </a:rPr>
              <a:t>Buffer of bunch by bunch raw ADC data</a:t>
            </a:r>
            <a:endParaRPr lang="en-US" altLang="zh-CN" sz="2800" dirty="0">
              <a:solidFill>
                <a:srgbClr val="FF9900"/>
              </a:solidFill>
            </a:endParaRPr>
          </a:p>
        </p:txBody>
      </p:sp>
      <p:pic>
        <p:nvPicPr>
          <p:cNvPr id="12" name="图片 11"/>
          <p:cNvPicPr>
            <a:picLocks noChangeAspect="1"/>
          </p:cNvPicPr>
          <p:nvPr/>
        </p:nvPicPr>
        <p:blipFill>
          <a:blip r:embed="rId3"/>
          <a:stretch>
            <a:fillRect/>
          </a:stretch>
        </p:blipFill>
        <p:spPr>
          <a:xfrm>
            <a:off x="1374409" y="1501106"/>
            <a:ext cx="7000164" cy="3717735"/>
          </a:xfrm>
          <a:prstGeom prst="rect">
            <a:avLst/>
          </a:prstGeom>
        </p:spPr>
      </p:pic>
      <p:sp>
        <p:nvSpPr>
          <p:cNvPr id="13" name="L 形 12"/>
          <p:cNvSpPr/>
          <p:nvPr/>
        </p:nvSpPr>
        <p:spPr>
          <a:xfrm rot="16200000">
            <a:off x="2843432" y="252538"/>
            <a:ext cx="4413777" cy="6648507"/>
          </a:xfrm>
          <a:prstGeom prst="corner">
            <a:avLst>
              <a:gd name="adj1" fmla="val 105223"/>
              <a:gd name="adj2" fmla="val 3032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74408" y="1375164"/>
            <a:ext cx="2266498" cy="3019328"/>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39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title"/>
          </p:nvPr>
        </p:nvSpPr>
        <p:spPr/>
        <p:txBody>
          <a:bodyPr/>
          <a:lstStyle/>
          <a:p>
            <a:pPr eaLnBrk="1" hangingPunct="1"/>
            <a:r>
              <a:rPr lang="en-US" altLang="zh-CN" dirty="0" smtClean="0"/>
              <a:t>Outline</a:t>
            </a:r>
            <a:endParaRPr lang="zh-CN" altLang="en-US" dirty="0" smtClean="0"/>
          </a:p>
        </p:txBody>
      </p:sp>
      <p:sp>
        <p:nvSpPr>
          <p:cNvPr id="17410" name="内容占位符 2"/>
          <p:cNvSpPr>
            <a:spLocks noGrp="1"/>
          </p:cNvSpPr>
          <p:nvPr>
            <p:ph idx="1"/>
          </p:nvPr>
        </p:nvSpPr>
        <p:spPr>
          <a:xfrm>
            <a:off x="1000125" y="1341438"/>
            <a:ext cx="7686675" cy="4525962"/>
          </a:xfrm>
        </p:spPr>
        <p:txBody>
          <a:bodyPr/>
          <a:lstStyle/>
          <a:p>
            <a:pPr eaLnBrk="1" hangingPunct="1">
              <a:spcBef>
                <a:spcPts val="1200"/>
              </a:spcBef>
              <a:spcAft>
                <a:spcPts val="600"/>
              </a:spcAft>
            </a:pPr>
            <a:r>
              <a:rPr lang="en-US" altLang="zh-CN" dirty="0" smtClean="0"/>
              <a:t>Overview</a:t>
            </a:r>
            <a:r>
              <a:rPr lang="en-US" altLang="zh-CN" dirty="0" smtClean="0">
                <a:solidFill>
                  <a:schemeClr val="tx1"/>
                </a:solidFill>
              </a:rPr>
              <a:t> </a:t>
            </a:r>
            <a:r>
              <a:rPr lang="en-US" altLang="zh-CN" dirty="0" smtClean="0">
                <a:solidFill>
                  <a:schemeClr val="tx1"/>
                </a:solidFill>
              </a:rPr>
              <a:t>of CEPC beam instrumentation system</a:t>
            </a:r>
          </a:p>
          <a:p>
            <a:pPr eaLnBrk="1" hangingPunct="1">
              <a:spcBef>
                <a:spcPts val="1200"/>
              </a:spcBef>
              <a:spcAft>
                <a:spcPts val="600"/>
              </a:spcAft>
            </a:pPr>
            <a:r>
              <a:rPr lang="en-US" altLang="zh-CN" dirty="0" smtClean="0">
                <a:solidFill>
                  <a:schemeClr val="tx1"/>
                </a:solidFill>
              </a:rPr>
              <a:t>Beam instrumentation R&amp;D </a:t>
            </a:r>
          </a:p>
          <a:p>
            <a:pPr eaLnBrk="1" hangingPunct="1">
              <a:spcBef>
                <a:spcPts val="1200"/>
              </a:spcBef>
              <a:spcAft>
                <a:spcPts val="600"/>
              </a:spcAft>
            </a:pPr>
            <a:r>
              <a:rPr lang="en-US" altLang="zh-CN" dirty="0" smtClean="0">
                <a:solidFill>
                  <a:schemeClr val="tx1"/>
                </a:solidFill>
              </a:rPr>
              <a:t>Summary</a:t>
            </a:r>
          </a:p>
        </p:txBody>
      </p:sp>
      <p:sp>
        <p:nvSpPr>
          <p:cNvPr id="17411" name="日期占位符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fld id="{9462B45C-70A4-445E-BAAB-79A6CAE50208}" type="datetime1">
              <a:rPr kumimoji="0" lang="en-US" altLang="zh-CN" sz="1400" smtClean="0">
                <a:latin typeface="Calibri" panose="020F0502020204030204" pitchFamily="34" charset="0"/>
                <a:ea typeface="仿宋_GB2312" pitchFamily="49" charset="-122"/>
              </a:rPr>
              <a:t>11/10/2021</a:t>
            </a:fld>
            <a:endParaRPr kumimoji="0" lang="zh-CN" altLang="en-US" sz="1400" dirty="0">
              <a:latin typeface="Calibri" panose="020F0502020204030204" pitchFamily="34" charset="0"/>
              <a:ea typeface="仿宋_GB2312" pitchFamily="49" charset="-122"/>
            </a:endParaRPr>
          </a:p>
        </p:txBody>
      </p:sp>
      <p:sp>
        <p:nvSpPr>
          <p:cNvPr id="2" name="灯片编号占位符 1"/>
          <p:cNvSpPr>
            <a:spLocks noGrp="1"/>
          </p:cNvSpPr>
          <p:nvPr>
            <p:ph type="sldNum" sz="quarter" idx="12"/>
          </p:nvPr>
        </p:nvSpPr>
        <p:spPr/>
        <p:txBody>
          <a:bodyPr/>
          <a:lstStyle/>
          <a:p>
            <a:fld id="{32913243-E730-472E-A005-6BE97143DD99}" type="slidenum">
              <a:rPr lang="zh-CN" altLang="en-US" smtClean="0"/>
              <a:pPr/>
              <a:t>2</a:t>
            </a:fld>
            <a:endParaRPr lang="zh-CN" altLang="en-US"/>
          </a:p>
        </p:txBody>
      </p:sp>
    </p:spTree>
    <p:extLst>
      <p:ext uri="{BB962C8B-B14F-4D97-AF65-F5344CB8AC3E}">
        <p14:creationId xmlns:p14="http://schemas.microsoft.com/office/powerpoint/2010/main" val="1607857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Bunch by bunch BPM electronics</a:t>
            </a:r>
            <a:endParaRPr lang="zh-CN" alt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20</a:t>
            </a:fld>
            <a:endParaRPr lang="zh-CN" altLang="en-US"/>
          </a:p>
        </p:txBody>
      </p:sp>
      <p:pic>
        <p:nvPicPr>
          <p:cNvPr id="6" name="图片 5"/>
          <p:cNvPicPr>
            <a:picLocks noChangeAspect="1"/>
          </p:cNvPicPr>
          <p:nvPr/>
        </p:nvPicPr>
        <p:blipFill>
          <a:blip r:embed="rId2"/>
          <a:stretch>
            <a:fillRect/>
          </a:stretch>
        </p:blipFill>
        <p:spPr>
          <a:xfrm rot="5400000">
            <a:off x="2516765" y="1239753"/>
            <a:ext cx="4290321" cy="6209673"/>
          </a:xfrm>
          <a:prstGeom prst="rect">
            <a:avLst/>
          </a:prstGeom>
        </p:spPr>
      </p:pic>
      <p:sp>
        <p:nvSpPr>
          <p:cNvPr id="7" name="矩形 6"/>
          <p:cNvSpPr/>
          <p:nvPr/>
        </p:nvSpPr>
        <p:spPr>
          <a:xfrm>
            <a:off x="1557089" y="3056116"/>
            <a:ext cx="2851332" cy="1168985"/>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557089" y="4954188"/>
            <a:ext cx="2851332" cy="1168985"/>
          </a:xfrm>
          <a:prstGeom prst="rect">
            <a:avLst/>
          </a:prstGeom>
          <a:noFill/>
          <a:ln w="38100">
            <a:solidFill>
              <a:srgbClr val="FF9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557089" y="4283290"/>
            <a:ext cx="2851332" cy="623963"/>
          </a:xfrm>
          <a:prstGeom prst="rect">
            <a:avLst/>
          </a:prstGeom>
          <a:noFill/>
          <a:ln w="38100">
            <a:solidFill>
              <a:srgbClr val="C915B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915B4"/>
              </a:solidFill>
            </a:endParaRPr>
          </a:p>
        </p:txBody>
      </p:sp>
      <p:sp>
        <p:nvSpPr>
          <p:cNvPr id="10" name="矩形 9"/>
          <p:cNvSpPr/>
          <p:nvPr/>
        </p:nvSpPr>
        <p:spPr>
          <a:xfrm>
            <a:off x="3250479" y="3221461"/>
            <a:ext cx="862737" cy="369332"/>
          </a:xfrm>
          <a:prstGeom prst="rect">
            <a:avLst/>
          </a:prstGeom>
        </p:spPr>
        <p:txBody>
          <a:bodyPr wrap="none">
            <a:spAutoFit/>
          </a:bodyPr>
          <a:lstStyle/>
          <a:p>
            <a:r>
              <a:rPr lang="en-US" altLang="zh-CN" dirty="0" err="1" smtClean="0">
                <a:solidFill>
                  <a:srgbClr val="FFC000"/>
                </a:solidFill>
              </a:rPr>
              <a:t>ADC_a</a:t>
            </a:r>
            <a:r>
              <a:rPr lang="en-US" altLang="zh-CN" dirty="0" smtClean="0">
                <a:solidFill>
                  <a:srgbClr val="C00000"/>
                </a:solidFill>
              </a:rPr>
              <a:t> </a:t>
            </a:r>
            <a:endParaRPr lang="zh-CN" altLang="en-US" dirty="0"/>
          </a:p>
        </p:txBody>
      </p:sp>
      <p:sp>
        <p:nvSpPr>
          <p:cNvPr id="11" name="矩形 10"/>
          <p:cNvSpPr/>
          <p:nvPr/>
        </p:nvSpPr>
        <p:spPr>
          <a:xfrm>
            <a:off x="3250478" y="3648982"/>
            <a:ext cx="873957" cy="369332"/>
          </a:xfrm>
          <a:prstGeom prst="rect">
            <a:avLst/>
          </a:prstGeom>
        </p:spPr>
        <p:txBody>
          <a:bodyPr wrap="none">
            <a:spAutoFit/>
          </a:bodyPr>
          <a:lstStyle/>
          <a:p>
            <a:r>
              <a:rPr lang="en-US" altLang="zh-CN" dirty="0" err="1" smtClean="0">
                <a:solidFill>
                  <a:srgbClr val="FFC000"/>
                </a:solidFill>
              </a:rPr>
              <a:t>ADC_b</a:t>
            </a:r>
            <a:r>
              <a:rPr lang="en-US" altLang="zh-CN" dirty="0" smtClean="0">
                <a:solidFill>
                  <a:srgbClr val="C00000"/>
                </a:solidFill>
              </a:rPr>
              <a:t> </a:t>
            </a:r>
            <a:endParaRPr lang="zh-CN" altLang="en-US" dirty="0"/>
          </a:p>
        </p:txBody>
      </p:sp>
      <p:sp>
        <p:nvSpPr>
          <p:cNvPr id="12" name="矩形 11"/>
          <p:cNvSpPr/>
          <p:nvPr/>
        </p:nvSpPr>
        <p:spPr>
          <a:xfrm>
            <a:off x="3250478" y="5083643"/>
            <a:ext cx="873957" cy="369332"/>
          </a:xfrm>
          <a:prstGeom prst="rect">
            <a:avLst/>
          </a:prstGeom>
        </p:spPr>
        <p:txBody>
          <a:bodyPr wrap="none">
            <a:spAutoFit/>
          </a:bodyPr>
          <a:lstStyle/>
          <a:p>
            <a:r>
              <a:rPr lang="en-US" altLang="zh-CN" dirty="0" err="1" smtClean="0">
                <a:solidFill>
                  <a:srgbClr val="FFC000"/>
                </a:solidFill>
              </a:rPr>
              <a:t>ADC_c</a:t>
            </a:r>
            <a:r>
              <a:rPr lang="en-US" altLang="zh-CN" dirty="0" smtClean="0">
                <a:solidFill>
                  <a:srgbClr val="C00000"/>
                </a:solidFill>
              </a:rPr>
              <a:t> </a:t>
            </a:r>
            <a:endParaRPr lang="zh-CN" altLang="en-US" dirty="0"/>
          </a:p>
        </p:txBody>
      </p:sp>
      <p:sp>
        <p:nvSpPr>
          <p:cNvPr id="13" name="矩形 12"/>
          <p:cNvSpPr/>
          <p:nvPr/>
        </p:nvSpPr>
        <p:spPr>
          <a:xfrm>
            <a:off x="3239259" y="5569842"/>
            <a:ext cx="873957" cy="369332"/>
          </a:xfrm>
          <a:prstGeom prst="rect">
            <a:avLst/>
          </a:prstGeom>
        </p:spPr>
        <p:txBody>
          <a:bodyPr wrap="none">
            <a:spAutoFit/>
          </a:bodyPr>
          <a:lstStyle/>
          <a:p>
            <a:r>
              <a:rPr lang="en-US" altLang="zh-CN" dirty="0" err="1" smtClean="0">
                <a:solidFill>
                  <a:srgbClr val="FFC000"/>
                </a:solidFill>
              </a:rPr>
              <a:t>ADC_d</a:t>
            </a:r>
            <a:r>
              <a:rPr lang="en-US" altLang="zh-CN" dirty="0" smtClean="0">
                <a:solidFill>
                  <a:srgbClr val="C00000"/>
                </a:solidFill>
              </a:rPr>
              <a:t> </a:t>
            </a:r>
            <a:endParaRPr lang="zh-CN" altLang="en-US" dirty="0"/>
          </a:p>
        </p:txBody>
      </p:sp>
      <p:sp>
        <p:nvSpPr>
          <p:cNvPr id="14" name="矩形 13"/>
          <p:cNvSpPr/>
          <p:nvPr/>
        </p:nvSpPr>
        <p:spPr>
          <a:xfrm>
            <a:off x="2545776" y="4374681"/>
            <a:ext cx="659155" cy="369332"/>
          </a:xfrm>
          <a:prstGeom prst="rect">
            <a:avLst/>
          </a:prstGeom>
        </p:spPr>
        <p:txBody>
          <a:bodyPr wrap="none">
            <a:spAutoFit/>
          </a:bodyPr>
          <a:lstStyle/>
          <a:p>
            <a:r>
              <a:rPr lang="en-US" altLang="zh-CN" dirty="0" smtClean="0">
                <a:solidFill>
                  <a:srgbClr val="C915B4"/>
                </a:solidFill>
              </a:rPr>
              <a:t>clock</a:t>
            </a:r>
            <a:endParaRPr lang="zh-CN" altLang="en-US" dirty="0">
              <a:solidFill>
                <a:srgbClr val="C915B4"/>
              </a:solidFill>
            </a:endParaRPr>
          </a:p>
        </p:txBody>
      </p:sp>
      <p:sp>
        <p:nvSpPr>
          <p:cNvPr id="15" name="矩形 14"/>
          <p:cNvSpPr/>
          <p:nvPr/>
        </p:nvSpPr>
        <p:spPr>
          <a:xfrm>
            <a:off x="334713" y="1245322"/>
            <a:ext cx="8673701" cy="954107"/>
          </a:xfrm>
          <a:prstGeom prst="rect">
            <a:avLst/>
          </a:prstGeom>
        </p:spPr>
        <p:txBody>
          <a:bodyPr wrap="square">
            <a:spAutoFit/>
          </a:bodyPr>
          <a:lstStyle/>
          <a:p>
            <a:r>
              <a:rPr lang="en-US" altLang="zh-CN" sz="2800" dirty="0">
                <a:latin typeface="Times New Roman" panose="02020603050405020304" pitchFamily="18" charset="0"/>
                <a:cs typeface="Times New Roman" panose="02020603050405020304" pitchFamily="18" charset="0"/>
              </a:rPr>
              <a:t>Sampling clock: </a:t>
            </a:r>
            <a:r>
              <a:rPr lang="en-US" altLang="zh-CN" sz="2800" dirty="0" smtClean="0">
                <a:latin typeface="Times New Roman" panose="02020603050405020304" pitchFamily="18" charset="0"/>
                <a:cs typeface="Times New Roman" panose="02020603050405020304" pitchFamily="18" charset="0"/>
              </a:rPr>
              <a:t>500MHz,free </a:t>
            </a:r>
            <a:r>
              <a:rPr lang="en-US" altLang="zh-CN" sz="2800" dirty="0">
                <a:latin typeface="Times New Roman" panose="02020603050405020304" pitchFamily="18" charset="0"/>
                <a:cs typeface="Times New Roman" panose="02020603050405020304" pitchFamily="18" charset="0"/>
              </a:rPr>
              <a:t>running clock or externally          clock locked with beam signal</a:t>
            </a:r>
          </a:p>
        </p:txBody>
      </p:sp>
      <p:sp>
        <p:nvSpPr>
          <p:cNvPr id="16" name="矩形 15"/>
          <p:cNvSpPr/>
          <p:nvPr/>
        </p:nvSpPr>
        <p:spPr>
          <a:xfrm>
            <a:off x="560134" y="3986959"/>
            <a:ext cx="1138947"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cs typeface="Times New Roman" panose="02020603050405020304" pitchFamily="18" charset="0"/>
              </a:rPr>
              <a:t>AFE</a:t>
            </a:r>
          </a:p>
        </p:txBody>
      </p:sp>
      <p:sp>
        <p:nvSpPr>
          <p:cNvPr id="17" name="矩形 16"/>
          <p:cNvSpPr/>
          <p:nvPr/>
        </p:nvSpPr>
        <p:spPr>
          <a:xfrm>
            <a:off x="7823747" y="3986959"/>
            <a:ext cx="1138947" cy="523220"/>
          </a:xfrm>
          <a:prstGeom prst="rect">
            <a:avLst/>
          </a:prstGeom>
        </p:spPr>
        <p:txBody>
          <a:bodyPr wrap="square">
            <a:spAutoFit/>
          </a:bodyPr>
          <a:lstStyle/>
          <a:p>
            <a:r>
              <a:rPr lang="en-US" altLang="zh-CN" sz="2800" dirty="0" smtClean="0">
                <a:solidFill>
                  <a:srgbClr val="C00000"/>
                </a:solidFill>
                <a:latin typeface="Times New Roman" panose="02020603050405020304" pitchFamily="18" charset="0"/>
                <a:cs typeface="Times New Roman" panose="02020603050405020304" pitchFamily="18" charset="0"/>
              </a:rPr>
              <a:t>DFE</a:t>
            </a:r>
          </a:p>
        </p:txBody>
      </p:sp>
    </p:spTree>
    <p:extLst>
      <p:ext uri="{BB962C8B-B14F-4D97-AF65-F5344CB8AC3E}">
        <p14:creationId xmlns:p14="http://schemas.microsoft.com/office/powerpoint/2010/main" val="238392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Bunch by bunch BPM electronics</a:t>
            </a:r>
            <a:endParaRPr lang="zh-CN" altLang="en-US" dirty="0"/>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21</a:t>
            </a:fld>
            <a:endParaRPr lang="zh-CN" altLang="en-US"/>
          </a:p>
        </p:txBody>
      </p:sp>
      <p:sp>
        <p:nvSpPr>
          <p:cNvPr id="7" name="矩形 6"/>
          <p:cNvSpPr/>
          <p:nvPr/>
        </p:nvSpPr>
        <p:spPr>
          <a:xfrm>
            <a:off x="236183" y="1337777"/>
            <a:ext cx="7399783" cy="461665"/>
          </a:xfrm>
          <a:prstGeom prst="rect">
            <a:avLst/>
          </a:prstGeom>
        </p:spPr>
        <p:txBody>
          <a:bodyPr wrap="none">
            <a:spAutoFit/>
          </a:bodyPr>
          <a:lstStyle/>
          <a:p>
            <a:pPr algn="just" fontAlgn="auto">
              <a:spcBef>
                <a:spcPts val="0"/>
              </a:spcBef>
              <a:spcAft>
                <a:spcPts val="0"/>
              </a:spcAft>
            </a:pPr>
            <a:r>
              <a:rPr lang="en-US" altLang="zh-CN" sz="2400" dirty="0" smtClean="0">
                <a:ln w="0"/>
                <a:solidFill>
                  <a:prstClr val="black"/>
                </a:solidFill>
                <a:latin typeface="Times New Roman" panose="02020603050405020304" pitchFamily="18" charset="0"/>
                <a:ea typeface="DotumChe" panose="020B0609000101010101" pitchFamily="49" charset="-127"/>
                <a:cs typeface="Times New Roman" panose="02020603050405020304" pitchFamily="18" charset="0"/>
              </a:rPr>
              <a:t>Input: simulation pattern of BEPCII </a:t>
            </a:r>
            <a:r>
              <a:rPr lang="en-US" altLang="zh-CN" sz="2400" dirty="0">
                <a:ln w="0"/>
                <a:solidFill>
                  <a:prstClr val="black"/>
                </a:solidFill>
                <a:latin typeface="Times New Roman" panose="02020603050405020304" pitchFamily="18" charset="0"/>
                <a:ea typeface="DotumChe" panose="020B0609000101010101" pitchFamily="49" charset="-127"/>
                <a:cs typeface="Times New Roman" panose="02020603050405020304" pitchFamily="18" charset="0"/>
              </a:rPr>
              <a:t>, repetition period 6ns</a:t>
            </a:r>
          </a:p>
        </p:txBody>
      </p:sp>
      <p:pic>
        <p:nvPicPr>
          <p:cNvPr id="8" name="图片 7"/>
          <p:cNvPicPr>
            <a:picLocks noChangeAspect="1"/>
          </p:cNvPicPr>
          <p:nvPr/>
        </p:nvPicPr>
        <p:blipFill>
          <a:blip r:embed="rId2"/>
          <a:stretch>
            <a:fillRect/>
          </a:stretch>
        </p:blipFill>
        <p:spPr>
          <a:xfrm>
            <a:off x="754380" y="4500209"/>
            <a:ext cx="7162800" cy="2025135"/>
          </a:xfrm>
          <a:prstGeom prst="rect">
            <a:avLst/>
          </a:prstGeom>
        </p:spPr>
      </p:pic>
      <p:pic>
        <p:nvPicPr>
          <p:cNvPr id="9" name="图片 8"/>
          <p:cNvPicPr>
            <a:picLocks noChangeAspect="1"/>
          </p:cNvPicPr>
          <p:nvPr/>
        </p:nvPicPr>
        <p:blipFill>
          <a:blip r:embed="rId3"/>
          <a:stretch>
            <a:fillRect/>
          </a:stretch>
        </p:blipFill>
        <p:spPr>
          <a:xfrm>
            <a:off x="701040" y="1857430"/>
            <a:ext cx="7216140" cy="1949360"/>
          </a:xfrm>
          <a:prstGeom prst="rect">
            <a:avLst/>
          </a:prstGeom>
        </p:spPr>
      </p:pic>
      <p:sp>
        <p:nvSpPr>
          <p:cNvPr id="10" name="矩形 9"/>
          <p:cNvSpPr/>
          <p:nvPr/>
        </p:nvSpPr>
        <p:spPr>
          <a:xfrm>
            <a:off x="4831081" y="1873544"/>
            <a:ext cx="701040" cy="1727505"/>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11" name="下箭头 10"/>
          <p:cNvSpPr/>
          <p:nvPr/>
        </p:nvSpPr>
        <p:spPr>
          <a:xfrm>
            <a:off x="5025391" y="3702304"/>
            <a:ext cx="312420" cy="797905"/>
          </a:xfrm>
          <a:prstGeom prst="down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12" name="矩形 11"/>
          <p:cNvSpPr/>
          <p:nvPr/>
        </p:nvSpPr>
        <p:spPr>
          <a:xfrm>
            <a:off x="1591888" y="4500209"/>
            <a:ext cx="854134" cy="1757450"/>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13" name="矩形 12"/>
          <p:cNvSpPr/>
          <p:nvPr/>
        </p:nvSpPr>
        <p:spPr>
          <a:xfrm>
            <a:off x="3682630" y="4500209"/>
            <a:ext cx="4006642" cy="1757450"/>
          </a:xfrm>
          <a:prstGeom prst="rect">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Tree>
    <p:extLst>
      <p:ext uri="{BB962C8B-B14F-4D97-AF65-F5344CB8AC3E}">
        <p14:creationId xmlns:p14="http://schemas.microsoft.com/office/powerpoint/2010/main" val="19145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Bunch by bunch BPM electronics</a:t>
            </a:r>
            <a:endParaRPr lang="zh-CN" altLang="en-US" dirty="0"/>
          </a:p>
        </p:txBody>
      </p:sp>
      <p:pic>
        <p:nvPicPr>
          <p:cNvPr id="14" name="图片 13"/>
          <p:cNvPicPr/>
          <p:nvPr/>
        </p:nvPicPr>
        <p:blipFill>
          <a:blip r:embed="rId2"/>
          <a:stretch>
            <a:fillRect/>
          </a:stretch>
        </p:blipFill>
        <p:spPr>
          <a:xfrm>
            <a:off x="72008" y="2845037"/>
            <a:ext cx="4139952" cy="3320596"/>
          </a:xfrm>
          <a:prstGeom prst="rect">
            <a:avLst/>
          </a:prstGeom>
        </p:spPr>
      </p:pic>
      <p:sp>
        <p:nvSpPr>
          <p:cNvPr id="3" name="文本框 2"/>
          <p:cNvSpPr txBox="1"/>
          <p:nvPr/>
        </p:nvSpPr>
        <p:spPr>
          <a:xfrm>
            <a:off x="611560" y="1153784"/>
            <a:ext cx="8208912"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400" dirty="0" smtClean="0"/>
              <a:t>The bunch </a:t>
            </a:r>
            <a:r>
              <a:rPr lang="en-US" altLang="zh-CN" sz="2400" dirty="0"/>
              <a:t>by bunch BPM </a:t>
            </a:r>
            <a:r>
              <a:rPr lang="en-US" altLang="zh-CN" sz="2400" dirty="0" smtClean="0"/>
              <a:t>electronics was test in BEPCII. </a:t>
            </a:r>
          </a:p>
          <a:p>
            <a:pPr marL="285750" indent="-285750">
              <a:lnSpc>
                <a:spcPct val="150000"/>
              </a:lnSpc>
              <a:buFont typeface="Arial" panose="020B0604020202020204" pitchFamily="34" charset="0"/>
              <a:buChar char="•"/>
            </a:pPr>
            <a:r>
              <a:rPr lang="en-US" altLang="zh-CN" sz="2400" dirty="0" smtClean="0"/>
              <a:t>The bunch current and bunch position were measured by BBB electronics </a:t>
            </a:r>
            <a:endParaRPr lang="zh-CN" altLang="en-US" sz="2400" dirty="0"/>
          </a:p>
        </p:txBody>
      </p:sp>
      <p:sp>
        <p:nvSpPr>
          <p:cNvPr id="6" name="文本框 5"/>
          <p:cNvSpPr txBox="1"/>
          <p:nvPr/>
        </p:nvSpPr>
        <p:spPr>
          <a:xfrm>
            <a:off x="-108520" y="6286166"/>
            <a:ext cx="4588594" cy="338554"/>
          </a:xfrm>
          <a:prstGeom prst="rect">
            <a:avLst/>
          </a:prstGeom>
          <a:noFill/>
        </p:spPr>
        <p:txBody>
          <a:bodyPr wrap="square" rtlCol="0">
            <a:spAutoFit/>
          </a:bodyPr>
          <a:lstStyle/>
          <a:p>
            <a:r>
              <a:rPr lang="en-US" altLang="zh-CN" sz="1600" dirty="0" smtClean="0"/>
              <a:t>The 91</a:t>
            </a:r>
            <a:r>
              <a:rPr lang="en-US" altLang="zh-CN" sz="1600" baseline="30000" dirty="0" smtClean="0"/>
              <a:t>st</a:t>
            </a:r>
            <a:r>
              <a:rPr lang="en-US" altLang="zh-CN" sz="1600" dirty="0"/>
              <a:t> </a:t>
            </a:r>
            <a:r>
              <a:rPr lang="en-US" altLang="zh-CN" sz="1600" dirty="0" smtClean="0"/>
              <a:t> bunch position were traced in 500 turns</a:t>
            </a:r>
            <a:endParaRPr lang="zh-CN" altLang="en-US" sz="1600" dirty="0"/>
          </a:p>
        </p:txBody>
      </p:sp>
      <p:pic>
        <p:nvPicPr>
          <p:cNvPr id="16" name="图片 15" descr="E:\python_code\1BBB_UI\2021-3-9束流实验\3-9号束流实验不加衰减器\3m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839630"/>
            <a:ext cx="4665042" cy="3423146"/>
          </a:xfrm>
          <a:prstGeom prst="rect">
            <a:avLst/>
          </a:prstGeom>
          <a:noFill/>
          <a:ln>
            <a:noFill/>
          </a:ln>
        </p:spPr>
      </p:pic>
      <p:sp>
        <p:nvSpPr>
          <p:cNvPr id="17" name="文本框 16"/>
          <p:cNvSpPr txBox="1"/>
          <p:nvPr/>
        </p:nvSpPr>
        <p:spPr>
          <a:xfrm>
            <a:off x="4572000" y="6286166"/>
            <a:ext cx="4588594" cy="338554"/>
          </a:xfrm>
          <a:prstGeom prst="rect">
            <a:avLst/>
          </a:prstGeom>
          <a:noFill/>
        </p:spPr>
        <p:txBody>
          <a:bodyPr wrap="square" rtlCol="0">
            <a:spAutoFit/>
          </a:bodyPr>
          <a:lstStyle/>
          <a:p>
            <a:r>
              <a:rPr lang="en-US" altLang="zh-CN" sz="1600" dirty="0" smtClean="0"/>
              <a:t>The bunch current were measured by electronics</a:t>
            </a:r>
            <a:endParaRPr lang="zh-CN" altLang="en-US" sz="1600" dirty="0"/>
          </a:p>
        </p:txBody>
      </p:sp>
    </p:spTree>
    <p:extLst>
      <p:ext uri="{BB962C8B-B14F-4D97-AF65-F5344CB8AC3E}">
        <p14:creationId xmlns:p14="http://schemas.microsoft.com/office/powerpoint/2010/main" val="446415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Feed-through R&amp;D</a:t>
            </a:r>
            <a:endParaRPr lang="zh-CN" altLang="en-US" dirty="0"/>
          </a:p>
        </p:txBody>
      </p:sp>
      <p:sp>
        <p:nvSpPr>
          <p:cNvPr id="3" name="内容占位符 2"/>
          <p:cNvSpPr>
            <a:spLocks noGrp="1"/>
          </p:cNvSpPr>
          <p:nvPr>
            <p:ph idx="1"/>
          </p:nvPr>
        </p:nvSpPr>
        <p:spPr/>
        <p:txBody>
          <a:bodyPr/>
          <a:lstStyle/>
          <a:p>
            <a:r>
              <a:rPr lang="en-US" altLang="zh-CN" dirty="0"/>
              <a:t>Finished the study of </a:t>
            </a:r>
            <a:r>
              <a:rPr lang="en-US" altLang="zh-CN" dirty="0" smtClean="0"/>
              <a:t>feed-through </a:t>
            </a:r>
            <a:r>
              <a:rPr lang="en-US" altLang="zh-CN" dirty="0"/>
              <a:t>in beam instrumentation</a:t>
            </a:r>
            <a:r>
              <a:rPr lang="en-US" altLang="zh-CN" dirty="0" smtClean="0"/>
              <a:t>.</a:t>
            </a:r>
          </a:p>
          <a:p>
            <a:r>
              <a:rPr lang="en-US" altLang="zh-CN" dirty="0" smtClean="0"/>
              <a:t>Independent </a:t>
            </a:r>
            <a:r>
              <a:rPr lang="en-US" altLang="zh-CN" dirty="0"/>
              <a:t>research and development of </a:t>
            </a:r>
            <a:r>
              <a:rPr lang="en-US" altLang="zh-CN" dirty="0" smtClean="0"/>
              <a:t>feed-through </a:t>
            </a:r>
            <a:r>
              <a:rPr lang="en-US" altLang="zh-CN" dirty="0"/>
              <a:t>was kicked </a:t>
            </a:r>
            <a:r>
              <a:rPr lang="en-US" altLang="zh-CN" dirty="0" smtClean="0"/>
              <a:t>off</a:t>
            </a:r>
            <a:endParaRPr lang="en-US" altLang="zh-CN" dirty="0"/>
          </a:p>
          <a:p>
            <a:r>
              <a:rPr lang="en-US" altLang="zh-CN" dirty="0"/>
              <a:t>Two versions of </a:t>
            </a:r>
            <a:r>
              <a:rPr lang="en-US" altLang="zh-CN" dirty="0" smtClean="0"/>
              <a:t>feed-through have </a:t>
            </a:r>
            <a:r>
              <a:rPr lang="en-US" altLang="zh-CN" dirty="0"/>
              <a:t>been made with the help of CIPC Member Company in the last year.</a:t>
            </a:r>
          </a:p>
        </p:txBody>
      </p:sp>
      <p:pic>
        <p:nvPicPr>
          <p:cNvPr id="6" name="图片 5" descr="C:\Users\DELL\AppData\Local\Temp\WeChat Files\152f6f1687afa2a0ad72caacf0f5755.jpg"/>
          <p:cNvPicPr/>
          <p:nvPr/>
        </p:nvPicPr>
        <p:blipFill rotWithShape="1">
          <a:blip r:embed="rId2" cstate="print">
            <a:extLst>
              <a:ext uri="{BEBA8EAE-BF5A-486C-A8C5-ECC9F3942E4B}">
                <a14:imgProps xmlns:a14="http://schemas.microsoft.com/office/drawing/2010/main">
                  <a14:imgLayer r:embed="rId3">
                    <a14:imgEffect>
                      <a14:colorTemperature colorTemp="5148"/>
                    </a14:imgEffect>
                    <a14:imgEffect>
                      <a14:saturation sat="0"/>
                    </a14:imgEffect>
                    <a14:imgEffect>
                      <a14:brightnessContrast bright="20000" contrast="55000"/>
                    </a14:imgEffect>
                  </a14:imgLayer>
                </a14:imgProps>
              </a:ext>
              <a:ext uri="{28A0092B-C50C-407E-A947-70E740481C1C}">
                <a14:useLocalDpi xmlns:a14="http://schemas.microsoft.com/office/drawing/2010/main" val="0"/>
              </a:ext>
            </a:extLst>
          </a:blip>
          <a:srcRect l="33956" t="28416" r="16376" b="14027"/>
          <a:stretch/>
        </p:blipFill>
        <p:spPr bwMode="auto">
          <a:xfrm>
            <a:off x="323528" y="3501343"/>
            <a:ext cx="2880320" cy="2664295"/>
          </a:xfrm>
          <a:prstGeom prst="rect">
            <a:avLst/>
          </a:prstGeom>
          <a:noFill/>
          <a:ln>
            <a:solidFill>
              <a:schemeClr val="accent1"/>
            </a:solidFill>
          </a:ln>
          <a:extLst>
            <a:ext uri="{53640926-AAD7-44D8-BBD7-CCE9431645EC}">
              <a14:shadowObscured xmlns:a14="http://schemas.microsoft.com/office/drawing/2010/main"/>
            </a:ext>
          </a:extLst>
        </p:spPr>
      </p:pic>
      <p:pic>
        <p:nvPicPr>
          <p:cNvPr id="7" name="图片 6" descr="C:\Users\DELL\AppData\Local\Temp\WeChat Files\b699fbc9ef5cf9d305e7fab42d74b29.jpg"/>
          <p:cNvPicPr/>
          <p:nvPr/>
        </p:nvPicPr>
        <p:blipFill rotWithShape="1">
          <a:blip r:embed="rId4" cstate="print">
            <a:extLst>
              <a:ext uri="{BEBA8EAE-BF5A-486C-A8C5-ECC9F3942E4B}">
                <a14:imgProps xmlns:a14="http://schemas.microsoft.com/office/drawing/2010/main">
                  <a14:imgLayer r:embed="rId5">
                    <a14:imgEffect>
                      <a14:colorTemperature colorTemp="5406"/>
                    </a14:imgEffect>
                    <a14:imgEffect>
                      <a14:saturation sat="0"/>
                    </a14:imgEffect>
                    <a14:imgEffect>
                      <a14:brightnessContrast bright="15000" contrast="5000"/>
                    </a14:imgEffect>
                  </a14:imgLayer>
                </a14:imgProps>
              </a:ext>
              <a:ext uri="{28A0092B-C50C-407E-A947-70E740481C1C}">
                <a14:useLocalDpi xmlns:a14="http://schemas.microsoft.com/office/drawing/2010/main" val="0"/>
              </a:ext>
            </a:extLst>
          </a:blip>
          <a:srcRect l="15713" r="9693" b="7525"/>
          <a:stretch/>
        </p:blipFill>
        <p:spPr bwMode="auto">
          <a:xfrm>
            <a:off x="3563888" y="3501343"/>
            <a:ext cx="2855640" cy="2664295"/>
          </a:xfrm>
          <a:prstGeom prst="rect">
            <a:avLst/>
          </a:prstGeom>
          <a:noFill/>
          <a:ln>
            <a:solidFill>
              <a:schemeClr val="accent1"/>
            </a:solidFill>
          </a:ln>
          <a:extLst>
            <a:ext uri="{53640926-AAD7-44D8-BBD7-CCE9431645EC}">
              <a14:shadowObscured xmlns:a14="http://schemas.microsoft.com/office/drawing/2010/main"/>
            </a:ext>
          </a:extLst>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702" y="3501342"/>
            <a:ext cx="2152770" cy="2671539"/>
          </a:xfrm>
          <a:prstGeom prst="rect">
            <a:avLst/>
          </a:prstGeom>
        </p:spPr>
      </p:pic>
      <p:sp>
        <p:nvSpPr>
          <p:cNvPr id="9" name="文本框 8"/>
          <p:cNvSpPr txBox="1"/>
          <p:nvPr/>
        </p:nvSpPr>
        <p:spPr>
          <a:xfrm>
            <a:off x="395536" y="6298684"/>
            <a:ext cx="2808312" cy="369332"/>
          </a:xfrm>
          <a:prstGeom prst="rect">
            <a:avLst/>
          </a:prstGeom>
          <a:noFill/>
        </p:spPr>
        <p:txBody>
          <a:bodyPr wrap="square" rtlCol="0">
            <a:spAutoFit/>
          </a:bodyPr>
          <a:lstStyle/>
          <a:p>
            <a:r>
              <a:rPr lang="en-US" altLang="zh-CN" dirty="0" smtClean="0"/>
              <a:t>BPM feed-through V1.0</a:t>
            </a:r>
            <a:endParaRPr lang="zh-CN" altLang="en-US" dirty="0"/>
          </a:p>
        </p:txBody>
      </p:sp>
      <p:sp>
        <p:nvSpPr>
          <p:cNvPr id="10" name="文本框 9"/>
          <p:cNvSpPr txBox="1"/>
          <p:nvPr/>
        </p:nvSpPr>
        <p:spPr>
          <a:xfrm>
            <a:off x="3483809" y="6298684"/>
            <a:ext cx="2808312" cy="369332"/>
          </a:xfrm>
          <a:prstGeom prst="rect">
            <a:avLst/>
          </a:prstGeom>
          <a:noFill/>
        </p:spPr>
        <p:txBody>
          <a:bodyPr wrap="square" rtlCol="0">
            <a:spAutoFit/>
          </a:bodyPr>
          <a:lstStyle/>
          <a:p>
            <a:r>
              <a:rPr lang="en-US" altLang="zh-CN" dirty="0" smtClean="0"/>
              <a:t>BPM feed-through V2.0</a:t>
            </a:r>
            <a:endParaRPr lang="zh-CN" altLang="en-US" dirty="0"/>
          </a:p>
        </p:txBody>
      </p:sp>
      <p:sp>
        <p:nvSpPr>
          <p:cNvPr id="11" name="文本框 10"/>
          <p:cNvSpPr txBox="1"/>
          <p:nvPr/>
        </p:nvSpPr>
        <p:spPr>
          <a:xfrm>
            <a:off x="6572082" y="6298684"/>
            <a:ext cx="2808312" cy="369332"/>
          </a:xfrm>
          <a:prstGeom prst="rect">
            <a:avLst/>
          </a:prstGeom>
          <a:noFill/>
        </p:spPr>
        <p:txBody>
          <a:bodyPr wrap="square" rtlCol="0">
            <a:spAutoFit/>
          </a:bodyPr>
          <a:lstStyle/>
          <a:p>
            <a:r>
              <a:rPr lang="en-US" altLang="zh-CN" dirty="0" smtClean="0"/>
              <a:t>Kicker feed-through</a:t>
            </a:r>
            <a:endParaRPr lang="zh-CN" altLang="en-US" dirty="0"/>
          </a:p>
        </p:txBody>
      </p:sp>
    </p:spTree>
    <p:extLst>
      <p:ext uri="{BB962C8B-B14F-4D97-AF65-F5344CB8AC3E}">
        <p14:creationId xmlns:p14="http://schemas.microsoft.com/office/powerpoint/2010/main" val="2995682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Feed-through </a:t>
            </a:r>
            <a:r>
              <a:rPr lang="en-US" altLang="zh-CN" dirty="0"/>
              <a:t>R&amp;D</a:t>
            </a:r>
            <a:endParaRPr lang="zh-CN" altLang="en-US" dirty="0"/>
          </a:p>
        </p:txBody>
      </p:sp>
      <p:sp>
        <p:nvSpPr>
          <p:cNvPr id="3" name="内容占位符 2"/>
          <p:cNvSpPr>
            <a:spLocks noGrp="1"/>
          </p:cNvSpPr>
          <p:nvPr>
            <p:ph idx="1"/>
          </p:nvPr>
        </p:nvSpPr>
        <p:spPr>
          <a:xfrm>
            <a:off x="611560" y="1125538"/>
            <a:ext cx="8208912" cy="4319810"/>
          </a:xfrm>
        </p:spPr>
        <p:txBody>
          <a:bodyPr/>
          <a:lstStyle/>
          <a:p>
            <a:pPr algn="just"/>
            <a:r>
              <a:rPr lang="en-US" altLang="zh-CN" dirty="0"/>
              <a:t>The test result of the feedthroughs shows that the mechanical properties, high-frequency characteristics and vacuum performance can meet the demands of the CEPC BPM </a:t>
            </a:r>
            <a:r>
              <a:rPr lang="en-US" altLang="zh-CN" dirty="0" smtClean="0"/>
              <a:t>totally.</a:t>
            </a:r>
          </a:p>
          <a:p>
            <a:r>
              <a:rPr lang="en-US" altLang="zh-CN" dirty="0" smtClean="0"/>
              <a:t>TDR for  impedance test and </a:t>
            </a:r>
            <a:r>
              <a:rPr lang="en-US" altLang="zh-CN" dirty="0"/>
              <a:t>X-ray </a:t>
            </a:r>
            <a:r>
              <a:rPr lang="en-US" altLang="zh-CN" dirty="0" smtClean="0"/>
              <a:t>tomography for inner structure check.</a:t>
            </a:r>
            <a:endParaRPr lang="en-US" altLang="zh-CN" dirty="0"/>
          </a:p>
          <a:p>
            <a:r>
              <a:rPr lang="en-US" altLang="zh-CN" dirty="0"/>
              <a:t>Morphology of solid surface by </a:t>
            </a:r>
            <a:r>
              <a:rPr lang="en-US" altLang="zh-CN" dirty="0" smtClean="0"/>
              <a:t>SEM.</a:t>
            </a:r>
            <a:endParaRPr lang="zh-CN" altLang="en-US" dirty="0"/>
          </a:p>
          <a:p>
            <a:endParaRPr lang="en-US" altLang="zh-CN" dirty="0" smtClean="0"/>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24</a:t>
            </a:fld>
            <a:endParaRPr lang="zh-CN" altLang="en-US"/>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3983822"/>
            <a:ext cx="2943386" cy="2207540"/>
          </a:xfrm>
          <a:prstGeom prst="rect">
            <a:avLst/>
          </a:prstGeom>
          <a:ln w="25400">
            <a:solidFill>
              <a:srgbClr val="92D050"/>
            </a:solidFill>
          </a:ln>
        </p:spPr>
      </p:pic>
      <p:sp>
        <p:nvSpPr>
          <p:cNvPr id="7" name="文本框 6"/>
          <p:cNvSpPr txBox="1"/>
          <p:nvPr/>
        </p:nvSpPr>
        <p:spPr>
          <a:xfrm>
            <a:off x="72344" y="5729697"/>
            <a:ext cx="1398140" cy="461665"/>
          </a:xfrm>
          <a:prstGeom prst="rect">
            <a:avLst/>
          </a:prstGeom>
          <a:noFill/>
        </p:spPr>
        <p:txBody>
          <a:bodyPr wrap="none" rtlCol="0">
            <a:spAutoFit/>
          </a:bodyPr>
          <a:lstStyle/>
          <a:p>
            <a:r>
              <a:rPr lang="en-US" altLang="zh-CN" sz="2400" dirty="0" smtClean="0">
                <a:solidFill>
                  <a:srgbClr val="92D050"/>
                </a:solidFill>
              </a:rPr>
              <a:t>TDR</a:t>
            </a:r>
            <a:r>
              <a:rPr lang="zh-CN" altLang="en-US" sz="2400" dirty="0" smtClean="0">
                <a:solidFill>
                  <a:srgbClr val="92D050"/>
                </a:solidFill>
              </a:rPr>
              <a:t> </a:t>
            </a:r>
            <a:r>
              <a:rPr lang="en-US" altLang="zh-CN" sz="2400" dirty="0" smtClean="0">
                <a:solidFill>
                  <a:srgbClr val="92D050"/>
                </a:solidFill>
              </a:rPr>
              <a:t>test</a:t>
            </a:r>
            <a:endParaRPr lang="zh-CN" altLang="en-US" sz="2400" dirty="0" smtClean="0">
              <a:solidFill>
                <a:srgbClr val="92D050"/>
              </a:solidFill>
            </a:endParaRPr>
          </a:p>
        </p:txBody>
      </p:sp>
      <p:pic>
        <p:nvPicPr>
          <p:cNvPr id="10" name="图片 9"/>
          <p:cNvPicPr>
            <a:picLocks noChangeAspect="1"/>
          </p:cNvPicPr>
          <p:nvPr/>
        </p:nvPicPr>
        <p:blipFill>
          <a:blip r:embed="rId3"/>
          <a:stretch>
            <a:fillRect/>
          </a:stretch>
        </p:blipFill>
        <p:spPr>
          <a:xfrm>
            <a:off x="2202598" y="3983822"/>
            <a:ext cx="2476129" cy="2410500"/>
          </a:xfrm>
          <a:prstGeom prst="rect">
            <a:avLst/>
          </a:prstGeom>
        </p:spPr>
      </p:pic>
      <p:pic>
        <p:nvPicPr>
          <p:cNvPr id="13" name="图片 12">
            <a:extLst>
              <a:ext uri="{FF2B5EF4-FFF2-40B4-BE49-F238E27FC236}">
                <a16:creationId xmlns="" xmlns:a16="http://schemas.microsoft.com/office/drawing/2014/main" id="{3F8D9CEE-6221-4001-9896-E056A975D0FF}"/>
              </a:ext>
            </a:extLst>
          </p:cNvPr>
          <p:cNvPicPr>
            <a:picLocks noChangeAspect="1"/>
          </p:cNvPicPr>
          <p:nvPr/>
        </p:nvPicPr>
        <p:blipFill>
          <a:blip r:embed="rId4"/>
          <a:stretch>
            <a:fillRect/>
          </a:stretch>
        </p:blipFill>
        <p:spPr>
          <a:xfrm>
            <a:off x="4644008" y="4221088"/>
            <a:ext cx="2091565" cy="1841440"/>
          </a:xfrm>
          <a:prstGeom prst="rect">
            <a:avLst/>
          </a:prstGeom>
          <a:ln w="12700">
            <a:solidFill>
              <a:srgbClr val="1F497D"/>
            </a:solidFill>
          </a:ln>
        </p:spPr>
      </p:pic>
      <p:pic>
        <p:nvPicPr>
          <p:cNvPr id="11" name="内容占位符 4"/>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4799" y="4221088"/>
            <a:ext cx="2176577" cy="1871469"/>
          </a:xfrm>
          <a:prstGeom prst="rect">
            <a:avLst/>
          </a:prstGeom>
        </p:spPr>
      </p:pic>
    </p:spTree>
    <p:extLst>
      <p:ext uri="{BB962C8B-B14F-4D97-AF65-F5344CB8AC3E}">
        <p14:creationId xmlns:p14="http://schemas.microsoft.com/office/powerpoint/2010/main" val="495855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Feed-through R&amp;D</a:t>
            </a:r>
            <a:endParaRPr lang="zh-CN" alt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dirty="0"/>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25</a:t>
            </a:fld>
            <a:endParaRPr lang="zh-CN" altLang="en-US"/>
          </a:p>
        </p:txBody>
      </p:sp>
      <p:pic>
        <p:nvPicPr>
          <p:cNvPr id="6" name="图片 5">
            <a:extLst>
              <a:ext uri="{FF2B5EF4-FFF2-40B4-BE49-F238E27FC236}">
                <a16:creationId xmlns:a16="http://schemas.microsoft.com/office/drawing/2014/main" xmlns="" id="{1F58422A-0BA7-4162-A26F-7A40C6DCF0C7}"/>
              </a:ext>
            </a:extLst>
          </p:cNvPr>
          <p:cNvPicPr>
            <a:picLocks noChangeAspect="1"/>
          </p:cNvPicPr>
          <p:nvPr/>
        </p:nvPicPr>
        <p:blipFill>
          <a:blip r:embed="rId2"/>
          <a:stretch>
            <a:fillRect/>
          </a:stretch>
        </p:blipFill>
        <p:spPr>
          <a:xfrm>
            <a:off x="183873" y="1410787"/>
            <a:ext cx="3039985" cy="2180024"/>
          </a:xfrm>
          <a:prstGeom prst="rect">
            <a:avLst/>
          </a:prstGeom>
          <a:ln w="12700">
            <a:solidFill>
              <a:schemeClr val="tx2">
                <a:lumMod val="60000"/>
                <a:lumOff val="40000"/>
              </a:schemeClr>
            </a:solidFill>
          </a:ln>
        </p:spPr>
      </p:pic>
      <p:pic>
        <p:nvPicPr>
          <p:cNvPr id="7" name="内容占位符 6">
            <a:extLst>
              <a:ext uri="{FF2B5EF4-FFF2-40B4-BE49-F238E27FC236}">
                <a16:creationId xmlns:a16="http://schemas.microsoft.com/office/drawing/2014/main" xmlns="" id="{1AC65C43-EBB3-4910-9785-D4A7BE7A2FB4}"/>
              </a:ext>
            </a:extLst>
          </p:cNvPr>
          <p:cNvPicPr>
            <a:picLocks noGrp="1" noChangeAspect="1"/>
          </p:cNvPicPr>
          <p:nvPr>
            <p:ph idx="1"/>
          </p:nvPr>
        </p:nvPicPr>
        <p:blipFill>
          <a:blip r:embed="rId3"/>
          <a:stretch>
            <a:fillRect/>
          </a:stretch>
        </p:blipFill>
        <p:spPr>
          <a:xfrm>
            <a:off x="3223859" y="1526980"/>
            <a:ext cx="2852797" cy="3816325"/>
          </a:xfrm>
          <a:prstGeom prst="rect">
            <a:avLst/>
          </a:prstGeom>
        </p:spPr>
      </p:pic>
      <p:pic>
        <p:nvPicPr>
          <p:cNvPr id="8" name="图片 7">
            <a:extLst>
              <a:ext uri="{FF2B5EF4-FFF2-40B4-BE49-F238E27FC236}">
                <a16:creationId xmlns:a16="http://schemas.microsoft.com/office/drawing/2014/main" xmlns="" id="{E8BEE097-3772-4A5C-B16C-DA4208A1B229}"/>
              </a:ext>
            </a:extLst>
          </p:cNvPr>
          <p:cNvPicPr>
            <a:picLocks noChangeAspect="1"/>
          </p:cNvPicPr>
          <p:nvPr/>
        </p:nvPicPr>
        <p:blipFill>
          <a:blip r:embed="rId4"/>
          <a:stretch>
            <a:fillRect/>
          </a:stretch>
        </p:blipFill>
        <p:spPr>
          <a:xfrm>
            <a:off x="6004615" y="1337745"/>
            <a:ext cx="3187034" cy="2291430"/>
          </a:xfrm>
          <a:prstGeom prst="rect">
            <a:avLst/>
          </a:prstGeom>
        </p:spPr>
      </p:pic>
      <p:pic>
        <p:nvPicPr>
          <p:cNvPr id="9" name="图片 8">
            <a:extLst>
              <a:ext uri="{FF2B5EF4-FFF2-40B4-BE49-F238E27FC236}">
                <a16:creationId xmlns:a16="http://schemas.microsoft.com/office/drawing/2014/main" xmlns="" id="{7CA969B3-0EE2-4948-BC32-A524E5A30311}"/>
              </a:ext>
            </a:extLst>
          </p:cNvPr>
          <p:cNvPicPr>
            <a:picLocks noChangeAspect="1"/>
          </p:cNvPicPr>
          <p:nvPr/>
        </p:nvPicPr>
        <p:blipFill>
          <a:blip r:embed="rId5"/>
          <a:stretch>
            <a:fillRect/>
          </a:stretch>
        </p:blipFill>
        <p:spPr>
          <a:xfrm>
            <a:off x="183874" y="3638866"/>
            <a:ext cx="2875958" cy="2598446"/>
          </a:xfrm>
          <a:prstGeom prst="rect">
            <a:avLst/>
          </a:prstGeom>
        </p:spPr>
      </p:pic>
      <p:pic>
        <p:nvPicPr>
          <p:cNvPr id="10" name="图片 9">
            <a:extLst>
              <a:ext uri="{FF2B5EF4-FFF2-40B4-BE49-F238E27FC236}">
                <a16:creationId xmlns:a16="http://schemas.microsoft.com/office/drawing/2014/main" xmlns="" id="{D038D280-D5CC-4D0F-867C-89524DB7C898}"/>
              </a:ext>
            </a:extLst>
          </p:cNvPr>
          <p:cNvPicPr>
            <a:picLocks noChangeAspect="1"/>
          </p:cNvPicPr>
          <p:nvPr/>
        </p:nvPicPr>
        <p:blipFill>
          <a:blip r:embed="rId6"/>
          <a:stretch>
            <a:fillRect/>
          </a:stretch>
        </p:blipFill>
        <p:spPr>
          <a:xfrm>
            <a:off x="6048350" y="3370797"/>
            <a:ext cx="3143299" cy="2365924"/>
          </a:xfrm>
          <a:prstGeom prst="rect">
            <a:avLst/>
          </a:prstGeom>
        </p:spPr>
      </p:pic>
      <p:pic>
        <p:nvPicPr>
          <p:cNvPr id="11" name="图片 10">
            <a:extLst>
              <a:ext uri="{FF2B5EF4-FFF2-40B4-BE49-F238E27FC236}">
                <a16:creationId xmlns:a16="http://schemas.microsoft.com/office/drawing/2014/main" xmlns="" id="{D6A4A891-09B6-48A2-84FC-4F20C5AA6576}"/>
              </a:ext>
            </a:extLst>
          </p:cNvPr>
          <p:cNvPicPr>
            <a:picLocks noChangeAspect="1"/>
          </p:cNvPicPr>
          <p:nvPr/>
        </p:nvPicPr>
        <p:blipFill>
          <a:blip r:embed="rId7"/>
          <a:stretch>
            <a:fillRect/>
          </a:stretch>
        </p:blipFill>
        <p:spPr>
          <a:xfrm>
            <a:off x="6729539" y="3449300"/>
            <a:ext cx="907440" cy="753485"/>
          </a:xfrm>
          <a:prstGeom prst="rect">
            <a:avLst/>
          </a:prstGeom>
        </p:spPr>
      </p:pic>
      <p:sp>
        <p:nvSpPr>
          <p:cNvPr id="12" name="文本框 11"/>
          <p:cNvSpPr txBox="1"/>
          <p:nvPr/>
        </p:nvSpPr>
        <p:spPr>
          <a:xfrm>
            <a:off x="3186220" y="5763515"/>
            <a:ext cx="5706260" cy="923330"/>
          </a:xfrm>
          <a:prstGeom prst="rect">
            <a:avLst/>
          </a:prstGeom>
          <a:noFill/>
        </p:spPr>
        <p:txBody>
          <a:bodyPr wrap="square" rtlCol="0">
            <a:spAutoFit/>
          </a:bodyPr>
          <a:lstStyle/>
          <a:p>
            <a:r>
              <a:rPr lang="en-US" altLang="zh-CN" dirty="0" smtClean="0"/>
              <a:t>3 Candidate manufacturers, the same design ,  batch products consistency test</a:t>
            </a:r>
          </a:p>
          <a:p>
            <a:endParaRPr lang="zh-CN" altLang="en-US" dirty="0"/>
          </a:p>
        </p:txBody>
      </p:sp>
    </p:spTree>
    <p:extLst>
      <p:ext uri="{BB962C8B-B14F-4D97-AF65-F5344CB8AC3E}">
        <p14:creationId xmlns:p14="http://schemas.microsoft.com/office/powerpoint/2010/main" val="2479107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beam instrumentation of IP</a:t>
            </a:r>
            <a:endParaRPr lang="zh-CN" altLang="en-US" dirty="0">
              <a:solidFill>
                <a:schemeClr val="tx1"/>
              </a:solidFill>
              <a:latin typeface="Arial" panose="020B0604020202020204" pitchFamily="34" charset="0"/>
              <a:cs typeface="Arial" panose="020B0604020202020204" pitchFamily="34" charset="0"/>
            </a:endParaRPr>
          </a:p>
        </p:txBody>
      </p:sp>
      <p:sp>
        <p:nvSpPr>
          <p:cNvPr id="20" name="文本框 19"/>
          <p:cNvSpPr txBox="1"/>
          <p:nvPr/>
        </p:nvSpPr>
        <p:spPr>
          <a:xfrm>
            <a:off x="93209" y="3682940"/>
            <a:ext cx="4942233" cy="1477328"/>
          </a:xfrm>
          <a:prstGeom prst="rect">
            <a:avLst/>
          </a:prstGeom>
          <a:noFill/>
        </p:spPr>
        <p:txBody>
          <a:bodyPr wrap="square" rtlCol="0">
            <a:spAutoFit/>
          </a:bodyPr>
          <a:lstStyle/>
          <a:p>
            <a:pPr marL="214313" indent="-214313" fontAlgn="auto">
              <a:spcBef>
                <a:spcPts val="0"/>
              </a:spcBef>
              <a:spcAft>
                <a:spcPts val="0"/>
              </a:spcAft>
              <a:buFont typeface="Wingdings" panose="05000000000000000000" pitchFamily="2" charset="2"/>
              <a:buChar char="Ø"/>
            </a:pPr>
            <a:r>
              <a:rPr lang="en-US" altLang="zh-CN" dirty="0">
                <a:solidFill>
                  <a:srgbClr val="2B166E"/>
                </a:solidFill>
                <a:cs typeface="Arial" panose="020B0604020202020204" pitchFamily="34" charset="0"/>
              </a:rPr>
              <a:t>Space conflict for the inside two buttons has been solved by staggering the position ~1cm.</a:t>
            </a:r>
          </a:p>
          <a:p>
            <a:pPr marL="214313" indent="-214313" fontAlgn="auto">
              <a:spcBef>
                <a:spcPts val="0"/>
              </a:spcBef>
              <a:spcAft>
                <a:spcPts val="0"/>
              </a:spcAft>
              <a:buFont typeface="Wingdings" panose="05000000000000000000" pitchFamily="2" charset="2"/>
              <a:buChar char="Ø"/>
            </a:pPr>
            <a:r>
              <a:rPr lang="en-US" altLang="zh-CN" dirty="0">
                <a:solidFill>
                  <a:srgbClr val="2B166E"/>
                </a:solidFill>
                <a:cs typeface="Arial" panose="020B0604020202020204" pitchFamily="34" charset="0"/>
              </a:rPr>
              <a:t>Monitoring the time when two beams arrive at the collision point, e+ and e- signals can be distinguished</a:t>
            </a:r>
            <a:r>
              <a:rPr lang="en-US" altLang="zh-CN" sz="1200" dirty="0">
                <a:solidFill>
                  <a:srgbClr val="2B166E"/>
                </a:solidFill>
                <a:cs typeface="Arial" panose="020B0604020202020204" pitchFamily="34" charset="0"/>
              </a:rPr>
              <a:t>.</a:t>
            </a:r>
            <a:endParaRPr lang="zh-CN" altLang="en-US" sz="1200" dirty="0">
              <a:solidFill>
                <a:srgbClr val="2B166E"/>
              </a:solidFill>
              <a:cs typeface="Arial" panose="020B0604020202020204" pitchFamily="34"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091" y="1201487"/>
            <a:ext cx="3417775" cy="2405504"/>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0" y="1178226"/>
            <a:ext cx="3180500" cy="2452027"/>
          </a:xfrm>
          <a:prstGeom prst="rect">
            <a:avLst/>
          </a:prstGeom>
        </p:spPr>
      </p:pic>
      <p:sp>
        <p:nvSpPr>
          <p:cNvPr id="4" name="右箭头 3"/>
          <p:cNvSpPr/>
          <p:nvPr/>
        </p:nvSpPr>
        <p:spPr bwMode="auto">
          <a:xfrm>
            <a:off x="3485951" y="1998419"/>
            <a:ext cx="828167" cy="219914"/>
          </a:xfrm>
          <a:prstGeom prst="rightArrow">
            <a:avLst/>
          </a:prstGeom>
          <a:solidFill>
            <a:srgbClr val="0070C0"/>
          </a:solidFill>
          <a:ln>
            <a:noFill/>
          </a:ln>
          <a:effectLst/>
          <a:extLst/>
        </p:spPr>
        <p:txBody>
          <a:bodyPr vert="horz" wrap="none" lIns="68580" tIns="34290" rIns="68580" bIns="34290" numCol="1" rtlCol="0" anchor="ctr" anchorCtr="0" compatLnSpc="1">
            <a:prstTxWarp prst="textNoShape">
              <a:avLst/>
            </a:prstTxWarp>
          </a:bodyPr>
          <a:lstStyle/>
          <a:p>
            <a:pPr marL="257175" indent="-257175" algn="ctr">
              <a:lnSpc>
                <a:spcPct val="90000"/>
              </a:lnSpc>
              <a:spcBef>
                <a:spcPct val="20000"/>
              </a:spcBef>
              <a:buClr>
                <a:srgbClr val="6666FF"/>
              </a:buClr>
            </a:pPr>
            <a:endParaRPr lang="zh-CN" altLang="en-US">
              <a:solidFill>
                <a:srgbClr val="000000"/>
              </a:solidFill>
            </a:endParaRPr>
          </a:p>
        </p:txBody>
      </p:sp>
      <p:pic>
        <p:nvPicPr>
          <p:cNvPr id="8" name="内容占位符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52296" y="3606991"/>
            <a:ext cx="4191704" cy="3158739"/>
          </a:xfrm>
        </p:spPr>
      </p:pic>
    </p:spTree>
    <p:extLst>
      <p:ext uri="{BB962C8B-B14F-4D97-AF65-F5344CB8AC3E}">
        <p14:creationId xmlns:p14="http://schemas.microsoft.com/office/powerpoint/2010/main" val="1364157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Feedback system R&amp;D</a:t>
            </a:r>
            <a:endParaRPr lang="zh-CN" altLang="en-US" dirty="0"/>
          </a:p>
        </p:txBody>
      </p:sp>
      <p:sp>
        <p:nvSpPr>
          <p:cNvPr id="3" name="内容占位符 2"/>
          <p:cNvSpPr>
            <a:spLocks noGrp="1"/>
          </p:cNvSpPr>
          <p:nvPr>
            <p:ph idx="1"/>
          </p:nvPr>
        </p:nvSpPr>
        <p:spPr/>
        <p:txBody>
          <a:bodyPr/>
          <a:lstStyle/>
          <a:p>
            <a:endParaRPr lang="zh-CN" altLang="en-US" kern="1200" dirty="0">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27</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93051"/>
            <a:ext cx="3433762"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5712" y="4001343"/>
            <a:ext cx="3234716" cy="2077371"/>
          </a:xfrm>
          <a:prstGeom prst="rect">
            <a:avLst/>
          </a:prstGeom>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047"/>
          <a:stretch/>
        </p:blipFill>
        <p:spPr bwMode="auto">
          <a:xfrm>
            <a:off x="286544" y="4005064"/>
            <a:ext cx="4608512" cy="207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文本框 8"/>
          <p:cNvSpPr txBox="1"/>
          <p:nvPr/>
        </p:nvSpPr>
        <p:spPr>
          <a:xfrm>
            <a:off x="2771800" y="6245225"/>
            <a:ext cx="4717504" cy="369332"/>
          </a:xfrm>
          <a:prstGeom prst="rect">
            <a:avLst/>
          </a:prstGeom>
          <a:noFill/>
        </p:spPr>
        <p:txBody>
          <a:bodyPr wrap="square" rtlCol="0">
            <a:spAutoFit/>
          </a:bodyPr>
          <a:lstStyle/>
          <a:p>
            <a:r>
              <a:rPr lang="en-US" altLang="zh-CN" dirty="0" smtClean="0"/>
              <a:t>The kicker design and test in the lab</a:t>
            </a:r>
            <a:endParaRPr lang="zh-CN" altLang="en-US" dirty="0"/>
          </a:p>
        </p:txBody>
      </p:sp>
      <p:sp>
        <p:nvSpPr>
          <p:cNvPr id="10" name="文本框 9"/>
          <p:cNvSpPr txBox="1"/>
          <p:nvPr/>
        </p:nvSpPr>
        <p:spPr>
          <a:xfrm>
            <a:off x="35496" y="3269029"/>
            <a:ext cx="5030216" cy="369332"/>
          </a:xfrm>
          <a:prstGeom prst="rect">
            <a:avLst/>
          </a:prstGeom>
          <a:noFill/>
        </p:spPr>
        <p:txBody>
          <a:bodyPr wrap="square" rtlCol="0">
            <a:spAutoFit/>
          </a:bodyPr>
          <a:lstStyle/>
          <a:p>
            <a:pPr algn="just"/>
            <a:r>
              <a:rPr lang="en-US" altLang="zh-CN" dirty="0" smtClean="0"/>
              <a:t>FB electronics R&amp;D based </a:t>
            </a:r>
            <a:r>
              <a:rPr lang="en-US" altLang="zh-CN" dirty="0"/>
              <a:t>commercial product</a:t>
            </a:r>
          </a:p>
        </p:txBody>
      </p:sp>
      <p:sp>
        <p:nvSpPr>
          <p:cNvPr id="11" name="矩形 10"/>
          <p:cNvSpPr/>
          <p:nvPr/>
        </p:nvSpPr>
        <p:spPr>
          <a:xfrm>
            <a:off x="5065712" y="3295446"/>
            <a:ext cx="4056210" cy="369332"/>
          </a:xfrm>
          <a:prstGeom prst="rect">
            <a:avLst/>
          </a:prstGeom>
        </p:spPr>
        <p:txBody>
          <a:bodyPr wrap="square">
            <a:spAutoFit/>
          </a:bodyPr>
          <a:lstStyle/>
          <a:p>
            <a:pPr fontAlgn="auto">
              <a:spcBef>
                <a:spcPts val="0"/>
              </a:spcBef>
              <a:spcAft>
                <a:spcPts val="0"/>
              </a:spcAft>
            </a:pPr>
            <a:r>
              <a:rPr lang="en-US" altLang="zh-CN" dirty="0"/>
              <a:t>The</a:t>
            </a:r>
            <a:r>
              <a:rPr lang="zh-CN" altLang="en-US" dirty="0"/>
              <a:t> </a:t>
            </a:r>
            <a:r>
              <a:rPr lang="en-US" altLang="zh-CN" dirty="0"/>
              <a:t>damping time of two TFBs</a:t>
            </a:r>
            <a:endParaRPr lang="zh-CN" altLang="en-US" dirty="0"/>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546" y="1101298"/>
            <a:ext cx="2689060" cy="2226916"/>
          </a:xfrm>
          <a:prstGeom prst="rect">
            <a:avLst/>
          </a:prstGeom>
        </p:spPr>
      </p:pic>
    </p:spTree>
    <p:extLst>
      <p:ext uri="{BB962C8B-B14F-4D97-AF65-F5344CB8AC3E}">
        <p14:creationId xmlns:p14="http://schemas.microsoft.com/office/powerpoint/2010/main" val="3623293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Summary</a:t>
            </a:r>
            <a:endParaRPr 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28</a:t>
            </a:fld>
            <a:endParaRPr lang="zh-CN" altLang="en-US"/>
          </a:p>
        </p:txBody>
      </p:sp>
      <p:sp>
        <p:nvSpPr>
          <p:cNvPr id="6" name="内容占位符 2"/>
          <p:cNvSpPr>
            <a:spLocks noGrp="1"/>
          </p:cNvSpPr>
          <p:nvPr>
            <p:ph idx="1"/>
          </p:nvPr>
        </p:nvSpPr>
        <p:spPr>
          <a:xfrm>
            <a:off x="658821" y="1340768"/>
            <a:ext cx="7992888" cy="4166716"/>
          </a:xfrm>
        </p:spPr>
        <p:txBody>
          <a:bodyPr/>
          <a:lstStyle/>
          <a:p>
            <a:pPr algn="just">
              <a:buFont typeface="Wingdings" panose="05000000000000000000" pitchFamily="2" charset="2"/>
              <a:buChar char="l"/>
            </a:pPr>
            <a:r>
              <a:rPr lang="en-US" altLang="zh-CN" sz="2400" b="0" dirty="0" smtClean="0">
                <a:solidFill>
                  <a:schemeClr val="tx1"/>
                </a:solidFill>
              </a:rPr>
              <a:t>The beam position monitor</a:t>
            </a:r>
            <a:r>
              <a:rPr lang="en-US" altLang="zh-CN" dirty="0" smtClean="0"/>
              <a:t>,</a:t>
            </a:r>
            <a:r>
              <a:rPr lang="zh-CN" altLang="en-US" dirty="0" smtClean="0"/>
              <a:t> </a:t>
            </a:r>
            <a:r>
              <a:rPr lang="en-US" altLang="zh-CN" dirty="0" smtClean="0"/>
              <a:t>feed back system and other key technologies R&amp;D has been carried out</a:t>
            </a:r>
            <a:r>
              <a:rPr lang="en-US" altLang="zh-CN" dirty="0"/>
              <a:t>.</a:t>
            </a:r>
            <a:endParaRPr lang="en-US" altLang="zh-CN" sz="2400" b="0" dirty="0" smtClean="0">
              <a:solidFill>
                <a:schemeClr val="tx1"/>
              </a:solidFill>
            </a:endParaRPr>
          </a:p>
          <a:p>
            <a:pPr algn="just">
              <a:buFont typeface="Wingdings" panose="05000000000000000000" pitchFamily="2" charset="2"/>
              <a:buChar char="l"/>
            </a:pPr>
            <a:r>
              <a:rPr lang="en-US" altLang="zh-CN" dirty="0" smtClean="0"/>
              <a:t>In-house developed </a:t>
            </a:r>
            <a:r>
              <a:rPr lang="en-US" altLang="zh-CN" dirty="0"/>
              <a:t>BPMs were tested in lab and also with real beam in BEPCII. Small batch production have been used online in BEPCII </a:t>
            </a:r>
            <a:r>
              <a:rPr lang="en-US" altLang="zh-CN" dirty="0" err="1"/>
              <a:t>linac</a:t>
            </a:r>
            <a:r>
              <a:rPr lang="en-US" altLang="zh-CN" dirty="0"/>
              <a:t> and storage ring.</a:t>
            </a:r>
          </a:p>
          <a:p>
            <a:pPr algn="just">
              <a:buFont typeface="Wingdings" panose="05000000000000000000" pitchFamily="2" charset="2"/>
              <a:buChar char="l"/>
            </a:pPr>
            <a:r>
              <a:rPr lang="en-US" altLang="zh-CN" dirty="0"/>
              <a:t>Three months of trouble-free operation of </a:t>
            </a:r>
            <a:r>
              <a:rPr lang="en-US" altLang="zh-CN" dirty="0" smtClean="0"/>
              <a:t>53 </a:t>
            </a:r>
            <a:r>
              <a:rPr lang="en-US" altLang="zh-CN" dirty="0"/>
              <a:t>units in </a:t>
            </a:r>
            <a:r>
              <a:rPr lang="en-US" altLang="zh-CN" dirty="0" smtClean="0"/>
              <a:t>both BEPCII </a:t>
            </a:r>
            <a:r>
              <a:rPr lang="en-US" altLang="zh-CN" dirty="0"/>
              <a:t>storage </a:t>
            </a:r>
            <a:r>
              <a:rPr lang="en-US" altLang="zh-CN" dirty="0" smtClean="0"/>
              <a:t>ring and </a:t>
            </a:r>
            <a:r>
              <a:rPr lang="en-US" altLang="zh-CN" dirty="0" err="1" smtClean="0"/>
              <a:t>linac</a:t>
            </a:r>
            <a:r>
              <a:rPr lang="en-US" altLang="zh-CN" dirty="0" smtClean="0"/>
              <a:t>, </a:t>
            </a:r>
            <a:r>
              <a:rPr lang="en-US" altLang="zh-CN" dirty="0"/>
              <a:t>more to be commissioned soon.</a:t>
            </a:r>
          </a:p>
          <a:p>
            <a:pPr algn="just">
              <a:buFont typeface="Wingdings" panose="05000000000000000000" pitchFamily="2" charset="2"/>
              <a:buChar char="l"/>
            </a:pPr>
            <a:r>
              <a:rPr lang="en-US" altLang="zh-CN" dirty="0"/>
              <a:t>The feed through R&amp;D was carried out as plan, more study will be done in consistency of batch product.</a:t>
            </a:r>
          </a:p>
          <a:p>
            <a:pPr marL="0" indent="0" algn="just">
              <a:buNone/>
            </a:pPr>
            <a:endParaRPr lang="en-US" altLang="zh-CN" sz="2400" b="0" dirty="0" smtClean="0">
              <a:solidFill>
                <a:schemeClr val="tx1"/>
              </a:solidFill>
            </a:endParaRPr>
          </a:p>
        </p:txBody>
      </p:sp>
    </p:spTree>
    <p:extLst>
      <p:ext uri="{BB962C8B-B14F-4D97-AF65-F5344CB8AC3E}">
        <p14:creationId xmlns:p14="http://schemas.microsoft.com/office/powerpoint/2010/main" val="1042613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内容占位符 2"/>
          <p:cNvSpPr>
            <a:spLocks noGrp="1"/>
          </p:cNvSpPr>
          <p:nvPr>
            <p:ph idx="1"/>
          </p:nvPr>
        </p:nvSpPr>
        <p:spPr/>
        <p:txBody>
          <a:bodyPr/>
          <a:lstStyle/>
          <a:p>
            <a:endParaRPr lang="en-US" altLang="zh-CN" dirty="0" smtClean="0"/>
          </a:p>
          <a:p>
            <a:endParaRPr lang="en-US" altLang="zh-CN" dirty="0" smtClean="0"/>
          </a:p>
          <a:p>
            <a:pPr algn="ctr">
              <a:buFontTx/>
              <a:buNone/>
            </a:pPr>
            <a:r>
              <a:rPr lang="en-US" altLang="zh-CN" sz="4000" dirty="0" smtClean="0"/>
              <a:t>Thanks for your attention !</a:t>
            </a:r>
            <a:endParaRPr lang="zh-CN" altLang="en-US" sz="4000" dirty="0" smtClean="0"/>
          </a:p>
        </p:txBody>
      </p:sp>
      <p:sp>
        <p:nvSpPr>
          <p:cNvPr id="3" name="灯片编号占位符 2"/>
          <p:cNvSpPr>
            <a:spLocks noGrp="1"/>
          </p:cNvSpPr>
          <p:nvPr>
            <p:ph type="sldNum" sz="quarter" idx="12"/>
          </p:nvPr>
        </p:nvSpPr>
        <p:spPr/>
        <p:txBody>
          <a:bodyPr/>
          <a:lstStyle/>
          <a:p>
            <a:fld id="{32913243-E730-472E-A005-6BE97143DD99}" type="slidenum">
              <a:rPr lang="zh-CN" altLang="en-US" smtClean="0"/>
              <a:pPr/>
              <a:t>29</a:t>
            </a:fld>
            <a:endParaRPr lang="zh-CN" altLang="en-US"/>
          </a:p>
        </p:txBody>
      </p:sp>
    </p:spTree>
    <p:extLst>
      <p:ext uri="{BB962C8B-B14F-4D97-AF65-F5344CB8AC3E}">
        <p14:creationId xmlns:p14="http://schemas.microsoft.com/office/powerpoint/2010/main" val="2240056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850900"/>
          </a:xfrm>
        </p:spPr>
        <p:txBody>
          <a:bodyPr/>
          <a:lstStyle/>
          <a:p>
            <a:pPr algn="l">
              <a:defRPr/>
            </a:pPr>
            <a:r>
              <a:rPr kumimoji="1" lang="en-US" altLang="zh-CN" dirty="0"/>
              <a:t>The beam instrumentation in CEPC </a:t>
            </a:r>
            <a:r>
              <a:rPr kumimoji="1" lang="en-US" altLang="zh-CN" dirty="0" err="1" smtClean="0"/>
              <a:t>Linac</a:t>
            </a:r>
            <a:endParaRPr kumimoji="1" lang="zh-CN" altLang="en-US" dirty="0"/>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3</a:t>
            </a:fld>
            <a:endParaRPr lang="zh-CN" altLang="en-US"/>
          </a:p>
        </p:txBody>
      </p:sp>
      <p:graphicFrame>
        <p:nvGraphicFramePr>
          <p:cNvPr id="7" name="表格 6"/>
          <p:cNvGraphicFramePr>
            <a:graphicFrameLocks noGrp="1"/>
          </p:cNvGraphicFramePr>
          <p:nvPr>
            <p:extLst>
              <p:ext uri="{D42A27DB-BD31-4B8C-83A1-F6EECF244321}">
                <p14:modId xmlns:p14="http://schemas.microsoft.com/office/powerpoint/2010/main" val="2671570943"/>
              </p:ext>
            </p:extLst>
          </p:nvPr>
        </p:nvGraphicFramePr>
        <p:xfrm>
          <a:off x="179512" y="1628800"/>
          <a:ext cx="8686801" cy="3521052"/>
        </p:xfrm>
        <a:graphic>
          <a:graphicData uri="http://schemas.openxmlformats.org/drawingml/2006/table">
            <a:tbl>
              <a:tblPr firstRow="1" bandRow="1">
                <a:tableStyleId>{5C22544A-7EE6-4342-B048-85BDC9FD1C3A}</a:tableStyleId>
              </a:tblPr>
              <a:tblGrid>
                <a:gridCol w="1075509"/>
                <a:gridCol w="2068286"/>
                <a:gridCol w="1820091"/>
                <a:gridCol w="2671689"/>
                <a:gridCol w="1051226"/>
              </a:tblGrid>
              <a:tr h="370840">
                <a:tc>
                  <a:txBody>
                    <a:bodyPr/>
                    <a:lstStyle/>
                    <a:p>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solidFill>
                            <a:srgbClr val="3333FF"/>
                          </a:solidFill>
                        </a:rPr>
                        <a:t>Item</a:t>
                      </a:r>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solidFill>
                            <a:srgbClr val="3333FF"/>
                          </a:solidFill>
                        </a:rPr>
                        <a:t>Method</a:t>
                      </a:r>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solidFill>
                            <a:srgbClr val="3333FF"/>
                          </a:solidFill>
                        </a:rPr>
                        <a:t>Parameter</a:t>
                      </a:r>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dirty="0" smtClean="0">
                          <a:solidFill>
                            <a:srgbClr val="3333FF"/>
                          </a:solidFill>
                        </a:rPr>
                        <a:t>Amounts</a:t>
                      </a:r>
                      <a:endParaRPr lang="zh-CN" altLang="en-US" dirty="0">
                        <a:solidFill>
                          <a:srgbClr val="3333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232">
                <a:tc rowSpan="5">
                  <a:txBody>
                    <a:bodyPr/>
                    <a:lstStyle/>
                    <a:p>
                      <a:pPr marL="0" marR="0" algn="ctr"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Linac</a:t>
                      </a:r>
                      <a:endParaRPr lang="zh-CN" altLang="en-US" sz="14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smtClean="0">
                          <a:solidFill>
                            <a:schemeClr val="tx1"/>
                          </a:solidFill>
                          <a:effectLst/>
                          <a:latin typeface="Times New Roman"/>
                          <a:ea typeface="宋体"/>
                          <a:cs typeface="Times New Roman"/>
                        </a:rPr>
                        <a:t>Beam position</a:t>
                      </a:r>
                      <a:endParaRPr lang="zh-CN" altLang="en-US" sz="1400" b="1" kern="100" dirty="0" smtClean="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err="1" smtClean="0">
                          <a:solidFill>
                            <a:schemeClr val="tx1"/>
                          </a:solidFill>
                          <a:effectLst/>
                          <a:latin typeface="Times New Roman"/>
                          <a:ea typeface="宋体"/>
                          <a:cs typeface="Times New Roman"/>
                        </a:rPr>
                        <a:t>Stripline</a:t>
                      </a:r>
                      <a:r>
                        <a:rPr lang="en-US" altLang="zh-CN" sz="1400" b="1" kern="100" dirty="0" smtClean="0">
                          <a:solidFill>
                            <a:schemeClr val="tx1"/>
                          </a:solidFill>
                          <a:effectLst/>
                          <a:latin typeface="Times New Roman"/>
                          <a:ea typeface="宋体"/>
                          <a:cs typeface="Times New Roman"/>
                        </a:rPr>
                        <a:t> BPM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Resolution</a:t>
                      </a:r>
                      <a:r>
                        <a:rPr lang="en-US" altLang="zh-CN" sz="1400" b="1" kern="100" baseline="0" dirty="0" smtClean="0">
                          <a:solidFill>
                            <a:schemeClr val="tx1"/>
                          </a:solidFill>
                          <a:effectLst/>
                          <a:latin typeface="Times New Roman"/>
                          <a:ea typeface="宋体"/>
                          <a:cs typeface="Times New Roman"/>
                        </a:rPr>
                        <a:t> </a:t>
                      </a:r>
                      <a:r>
                        <a:rPr lang="zh-CN" altLang="en-US" sz="1400" b="1" kern="100" baseline="0" dirty="0" smtClean="0">
                          <a:solidFill>
                            <a:schemeClr val="tx1"/>
                          </a:solidFill>
                          <a:effectLst/>
                          <a:latin typeface="Times New Roman"/>
                          <a:ea typeface="宋体"/>
                          <a:cs typeface="Times New Roman"/>
                        </a:rPr>
                        <a:t>：</a:t>
                      </a:r>
                      <a:r>
                        <a:rPr lang="en-US" altLang="zh-CN" sz="1400" b="1" kern="100" baseline="0" dirty="0" smtClean="0">
                          <a:solidFill>
                            <a:schemeClr val="tx1"/>
                          </a:solidFill>
                          <a:effectLst/>
                          <a:latin typeface="Times New Roman"/>
                          <a:ea typeface="宋体"/>
                          <a:cs typeface="Times New Roman"/>
                        </a:rPr>
                        <a:t>30um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rgbClr val="FF0000"/>
                          </a:solidFill>
                          <a:effectLst/>
                          <a:latin typeface="Times New Roman"/>
                          <a:ea typeface="宋体"/>
                          <a:cs typeface="Times New Roman"/>
                        </a:rPr>
                        <a:t>140</a:t>
                      </a:r>
                      <a:endParaRPr lang="zh-CN" altLang="en-US" sz="1400" b="1" kern="100" dirty="0">
                        <a:solidFill>
                          <a:srgbClr val="FF0000"/>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Beam current </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ICT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2.5%@1nC-10nC</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42</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7040">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Beam profile</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YAG/OTR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smtClean="0">
                          <a:solidFill>
                            <a:schemeClr val="tx1"/>
                          </a:solidFill>
                          <a:effectLst/>
                          <a:latin typeface="Times New Roman"/>
                          <a:ea typeface="宋体"/>
                          <a:cs typeface="Times New Roman"/>
                        </a:rPr>
                        <a:t>Resolution:</a:t>
                      </a:r>
                      <a:r>
                        <a:rPr lang="en-US" altLang="zh-CN" sz="1400" b="1" kern="100" baseline="0" dirty="0" smtClean="0">
                          <a:solidFill>
                            <a:schemeClr val="tx1"/>
                          </a:solidFill>
                          <a:effectLst/>
                          <a:latin typeface="Times New Roman"/>
                          <a:ea typeface="宋体"/>
                          <a:cs typeface="Times New Roman"/>
                        </a:rPr>
                        <a:t> 30um</a:t>
                      </a:r>
                      <a:endParaRPr lang="zh-CN" altLang="en-US" sz="1400" b="1" kern="100" dirty="0" smtClean="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80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Beam </a:t>
                      </a:r>
                      <a:r>
                        <a:rPr lang="en-US" altLang="zh-CN" sz="1400" b="1" kern="100" dirty="0" err="1" smtClean="0">
                          <a:solidFill>
                            <a:schemeClr val="tx1"/>
                          </a:solidFill>
                          <a:effectLst/>
                          <a:latin typeface="Times New Roman"/>
                          <a:ea typeface="宋体"/>
                          <a:cs typeface="Times New Roman"/>
                        </a:rPr>
                        <a:t>emittance</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Q+PR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10%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Beam energy &amp; spread</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AM+PR</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0.1%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3</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rowSpan="3">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Damping ring</a:t>
                      </a:r>
                      <a:endParaRPr lang="zh-CN" altLang="en-US" sz="14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Average</a:t>
                      </a:r>
                      <a:r>
                        <a:rPr lang="en-US" altLang="zh-CN" sz="1400" b="1" kern="100" baseline="0" dirty="0" smtClean="0">
                          <a:solidFill>
                            <a:schemeClr val="tx1"/>
                          </a:solidFill>
                          <a:effectLst/>
                          <a:latin typeface="Times New Roman"/>
                          <a:ea typeface="宋体"/>
                          <a:cs typeface="Times New Roman"/>
                        </a:rPr>
                        <a:t> current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DCCT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Resolution</a:t>
                      </a:r>
                      <a:r>
                        <a:rPr lang="en-US" altLang="zh-CN" sz="1400" b="1" kern="100" baseline="0" dirty="0" smtClean="0">
                          <a:solidFill>
                            <a:schemeClr val="tx1"/>
                          </a:solidFill>
                          <a:effectLst/>
                          <a:latin typeface="Times New Roman"/>
                          <a:ea typeface="宋体"/>
                          <a:cs typeface="Times New Roman"/>
                        </a:rPr>
                        <a:t> :50uA@0.1mA-30mA</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Beam position</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Button BPM</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Resolution : 20um @ 5mA TBT</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40</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vMerge="1">
                  <a:txBody>
                    <a:bodyPr/>
                    <a:lstStyle/>
                    <a:p>
                      <a:pPr marL="0" marR="0" algn="just" defTabSz="914400" rtl="0" eaLnBrk="1" latinLnBrk="0" hangingPunct="1">
                        <a:lnSpc>
                          <a:spcPct val="115000"/>
                        </a:lnSpc>
                        <a:spcBef>
                          <a:spcPts val="120"/>
                        </a:spcBef>
                        <a:spcAft>
                          <a:spcPts val="120"/>
                        </a:spcAft>
                      </a:pPr>
                      <a:endParaRPr lang="zh-CN" altLang="en-US" sz="1200" b="1" kern="100" dirty="0">
                        <a:solidFill>
                          <a:schemeClr val="tx1"/>
                        </a:solidFill>
                        <a:effectLst/>
                        <a:latin typeface="Times New Roman"/>
                        <a:ea typeface="宋体"/>
                        <a:cs typeface="Times New Roman"/>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smtClean="0">
                          <a:effectLst/>
                          <a:latin typeface="Times New Roman"/>
                          <a:ea typeface="宋体"/>
                        </a:rPr>
                        <a:t>Tune 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effectLst/>
                          <a:latin typeface="Times New Roman"/>
                          <a:ea typeface="宋体"/>
                        </a:rPr>
                        <a:t>Frequency sweeping </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15000"/>
                        </a:lnSpc>
                        <a:spcBef>
                          <a:spcPts val="120"/>
                        </a:spcBef>
                        <a:spcAft>
                          <a:spcPts val="120"/>
                        </a:spcAft>
                        <a:buClrTx/>
                        <a:buSzTx/>
                        <a:buFontTx/>
                        <a:buNone/>
                        <a:tabLst/>
                        <a:defRPr/>
                      </a:pPr>
                      <a:r>
                        <a:rPr lang="en-US" altLang="zh-CN" sz="1400" b="1" kern="100" dirty="0" smtClean="0">
                          <a:effectLst/>
                          <a:latin typeface="Times New Roman"/>
                          <a:ea typeface="宋体"/>
                        </a:rPr>
                        <a:t>Resolution:0.001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defTabSz="914400" rtl="0" eaLnBrk="1" latinLnBrk="0" hangingPunct="1">
                        <a:lnSpc>
                          <a:spcPct val="115000"/>
                        </a:lnSpc>
                        <a:spcBef>
                          <a:spcPts val="120"/>
                        </a:spcBef>
                        <a:spcAft>
                          <a:spcPts val="120"/>
                        </a:spcAft>
                      </a:pPr>
                      <a:r>
                        <a:rPr lang="en-US" altLang="zh-CN" sz="1400" b="1" kern="100" dirty="0" smtClean="0">
                          <a:solidFill>
                            <a:schemeClr val="tx1"/>
                          </a:solidFill>
                          <a:effectLst/>
                          <a:latin typeface="Times New Roman"/>
                          <a:ea typeface="宋体"/>
                          <a:cs typeface="Times New Roman"/>
                        </a:rPr>
                        <a:t>1</a:t>
                      </a:r>
                      <a:endParaRPr lang="zh-CN" altLang="en-US" sz="1400" b="1" kern="100" dirty="0">
                        <a:solidFill>
                          <a:schemeClr val="tx1"/>
                        </a:solidFill>
                        <a:effectLst/>
                        <a:latin typeface="Times New Roman"/>
                        <a:ea typeface="宋体"/>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209987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520" y="3212976"/>
            <a:ext cx="8229600" cy="850900"/>
          </a:xfrm>
        </p:spPr>
        <p:txBody>
          <a:bodyPr/>
          <a:lstStyle/>
          <a:p>
            <a:r>
              <a:rPr lang="en-US" altLang="zh-CN" dirty="0" smtClean="0"/>
              <a:t>BACK UP</a:t>
            </a:r>
            <a:endParaRPr lang="zh-CN" altLang="en-US" dirty="0"/>
          </a:p>
        </p:txBody>
      </p:sp>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30</a:t>
            </a:fld>
            <a:endParaRPr lang="zh-CN" altLang="en-US"/>
          </a:p>
        </p:txBody>
      </p:sp>
    </p:spTree>
    <p:extLst>
      <p:ext uri="{BB962C8B-B14F-4D97-AF65-F5344CB8AC3E}">
        <p14:creationId xmlns:p14="http://schemas.microsoft.com/office/powerpoint/2010/main" val="1505007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p:txBody>
          <a:bodyPr/>
          <a:lstStyle/>
          <a:p>
            <a:pPr algn="l"/>
            <a:r>
              <a:rPr lang="en-US" altLang="zh-CN" dirty="0" smtClean="0"/>
              <a:t>Two topologies of FB design</a:t>
            </a:r>
            <a:endParaRPr lang="zh-CN" altLang="en-US" dirty="0" smtClean="0"/>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fld id="{22D4892D-A514-47FD-9F76-70F16DA0F923}" type="datetime1">
              <a:rPr lang="en-US" altLang="zh-CN" smtClean="0">
                <a:solidFill>
                  <a:srgbClr val="000000"/>
                </a:solidFill>
              </a:rPr>
              <a:t>11/10/2021</a:t>
            </a:fld>
            <a:endParaRPr lang="zh-CN" altLang="en-US">
              <a:solidFill>
                <a:srgbClr val="000000"/>
              </a:solidFill>
            </a:endParaRPr>
          </a:p>
        </p:txBody>
      </p:sp>
      <p:sp>
        <p:nvSpPr>
          <p:cNvPr id="5" name="灯片编号占位符 4"/>
          <p:cNvSpPr>
            <a:spLocks noGrp="1"/>
          </p:cNvSpPr>
          <p:nvPr>
            <p:ph type="sldNum" sz="quarter" idx="12"/>
          </p:nvPr>
        </p:nvSpPr>
        <p:spPr/>
        <p:txBody>
          <a:bodyPr/>
          <a:lstStyle/>
          <a:p>
            <a:fld id="{32913243-E730-472E-A005-6BE97143DD99}" type="slidenum">
              <a:rPr lang="zh-CN" altLang="en-US" smtClean="0">
                <a:solidFill>
                  <a:srgbClr val="000000"/>
                </a:solidFill>
              </a:rPr>
              <a:pPr/>
              <a:t>31</a:t>
            </a:fld>
            <a:endParaRPr lang="zh-CN" altLang="en-US">
              <a:solidFill>
                <a:srgbClr val="000000"/>
              </a:solidFill>
            </a:endParaRPr>
          </a:p>
        </p:txBody>
      </p:sp>
      <p:pic>
        <p:nvPicPr>
          <p:cNvPr id="6"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17638"/>
            <a:ext cx="5673725" cy="22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3"/>
          <a:stretch>
            <a:fillRect/>
          </a:stretch>
        </p:blipFill>
        <p:spPr>
          <a:xfrm>
            <a:off x="457200" y="3927293"/>
            <a:ext cx="5945610" cy="1877971"/>
          </a:xfrm>
          <a:prstGeom prst="rect">
            <a:avLst/>
          </a:prstGeom>
        </p:spPr>
      </p:pic>
      <p:sp>
        <p:nvSpPr>
          <p:cNvPr id="8" name="文本框 7"/>
          <p:cNvSpPr txBox="1"/>
          <p:nvPr/>
        </p:nvSpPr>
        <p:spPr>
          <a:xfrm>
            <a:off x="6402810" y="1412776"/>
            <a:ext cx="2555776" cy="2031325"/>
          </a:xfrm>
          <a:prstGeom prst="rect">
            <a:avLst/>
          </a:prstGeom>
          <a:noFill/>
        </p:spPr>
        <p:txBody>
          <a:bodyPr wrap="square" rtlCol="0">
            <a:spAutoFit/>
          </a:bodyPr>
          <a:lstStyle/>
          <a:p>
            <a:r>
              <a:rPr lang="en-US" altLang="zh-CN" dirty="0" smtClean="0">
                <a:solidFill>
                  <a:srgbClr val="FF0000"/>
                </a:solidFill>
              </a:rPr>
              <a:t>One BPM and One kicker, 90 degree phase shift and DC filter both are got in FPGA.</a:t>
            </a:r>
            <a:endParaRPr lang="en-US" altLang="zh-CN" dirty="0">
              <a:solidFill>
                <a:srgbClr val="FF0000"/>
              </a:solidFill>
            </a:endParaRPr>
          </a:p>
          <a:p>
            <a:r>
              <a:rPr lang="en-US" altLang="zh-CN" b="1" dirty="0" smtClean="0">
                <a:solidFill>
                  <a:srgbClr val="FF0000"/>
                </a:solidFill>
              </a:rPr>
              <a:t>The tap number is always more than 2.</a:t>
            </a:r>
            <a:endParaRPr lang="zh-CN" altLang="en-US" b="1" dirty="0">
              <a:solidFill>
                <a:srgbClr val="FF0000"/>
              </a:solidFill>
            </a:endParaRPr>
          </a:p>
        </p:txBody>
      </p:sp>
      <p:sp>
        <p:nvSpPr>
          <p:cNvPr id="9" name="文本框 8"/>
          <p:cNvSpPr txBox="1"/>
          <p:nvPr/>
        </p:nvSpPr>
        <p:spPr>
          <a:xfrm>
            <a:off x="6425118" y="3573016"/>
            <a:ext cx="2555776" cy="2308324"/>
          </a:xfrm>
          <a:prstGeom prst="rect">
            <a:avLst/>
          </a:prstGeom>
          <a:noFill/>
        </p:spPr>
        <p:txBody>
          <a:bodyPr wrap="square" rtlCol="0">
            <a:spAutoFit/>
          </a:bodyPr>
          <a:lstStyle/>
          <a:p>
            <a:r>
              <a:rPr lang="en-US" altLang="zh-CN" dirty="0" smtClean="0">
                <a:solidFill>
                  <a:srgbClr val="FF0000"/>
                </a:solidFill>
              </a:rPr>
              <a:t>Two BPMs and One kicker, 90 degree phase shift can got by adjusting the amplitude of two BPMs signal and DC filter are  got in FPGA.</a:t>
            </a:r>
            <a:endParaRPr lang="en-US" altLang="zh-CN" dirty="0">
              <a:solidFill>
                <a:srgbClr val="FF0000"/>
              </a:solidFill>
            </a:endParaRPr>
          </a:p>
          <a:p>
            <a:r>
              <a:rPr lang="en-US" altLang="zh-CN" b="1" dirty="0" smtClean="0">
                <a:solidFill>
                  <a:srgbClr val="FF0000"/>
                </a:solidFill>
              </a:rPr>
              <a:t>The tap number is 2.</a:t>
            </a:r>
            <a:endParaRPr lang="zh-CN" altLang="en-US" b="1" dirty="0">
              <a:solidFill>
                <a:srgbClr val="FF0000"/>
              </a:solidFill>
            </a:endParaRPr>
          </a:p>
        </p:txBody>
      </p:sp>
    </p:spTree>
    <p:extLst>
      <p:ext uri="{BB962C8B-B14F-4D97-AF65-F5344CB8AC3E}">
        <p14:creationId xmlns:p14="http://schemas.microsoft.com/office/powerpoint/2010/main" val="3487357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2"/>
          <a:stretch>
            <a:fillRect/>
          </a:stretch>
        </p:blipFill>
        <p:spPr>
          <a:xfrm>
            <a:off x="6631001" y="1567594"/>
            <a:ext cx="2441472" cy="1145736"/>
          </a:xfrm>
          <a:prstGeom prst="rect">
            <a:avLst/>
          </a:prstGeom>
        </p:spPr>
      </p:pic>
      <p:pic>
        <p:nvPicPr>
          <p:cNvPr id="93" name="图片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986" y="1266144"/>
            <a:ext cx="1905000" cy="1857375"/>
          </a:xfrm>
          <a:prstGeom prst="rect">
            <a:avLst/>
          </a:prstGeom>
        </p:spPr>
      </p:pic>
      <p:pic>
        <p:nvPicPr>
          <p:cNvPr id="91" name="图片 90" descr="D:\图片\IMG_20191029_1540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271" y="1559210"/>
            <a:ext cx="2256272" cy="1646654"/>
          </a:xfrm>
          <a:prstGeom prst="rect">
            <a:avLst/>
          </a:prstGeom>
          <a:noFill/>
          <a:ln>
            <a:noFill/>
          </a:ln>
        </p:spPr>
      </p:pic>
      <p:sp>
        <p:nvSpPr>
          <p:cNvPr id="2" name="椭圆 1"/>
          <p:cNvSpPr/>
          <p:nvPr/>
        </p:nvSpPr>
        <p:spPr>
          <a:xfrm>
            <a:off x="504022" y="3255974"/>
            <a:ext cx="900629" cy="908891"/>
          </a:xfrm>
          <a:prstGeom prst="ellipse">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BPM</a:t>
            </a:r>
            <a:endParaRPr lang="zh-CN" altLang="en-US" b="1" dirty="0">
              <a:solidFill>
                <a:schemeClr val="tx1"/>
              </a:solidFill>
            </a:endParaRPr>
          </a:p>
        </p:txBody>
      </p:sp>
      <p:sp>
        <p:nvSpPr>
          <p:cNvPr id="3" name="右箭头 2"/>
          <p:cNvSpPr/>
          <p:nvPr/>
        </p:nvSpPr>
        <p:spPr>
          <a:xfrm>
            <a:off x="1404650" y="3541035"/>
            <a:ext cx="434079" cy="338768"/>
          </a:xfrm>
          <a:prstGeom prst="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868134" y="3338598"/>
            <a:ext cx="1266981" cy="743639"/>
          </a:xfrm>
          <a:prstGeom prst="round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Front end electronics</a:t>
            </a:r>
            <a:endParaRPr lang="zh-CN" altLang="en-US" b="1" dirty="0">
              <a:solidFill>
                <a:schemeClr val="tx1"/>
              </a:solidFill>
            </a:endParaRPr>
          </a:p>
        </p:txBody>
      </p:sp>
      <p:sp>
        <p:nvSpPr>
          <p:cNvPr id="5" name="右箭头 4"/>
          <p:cNvSpPr/>
          <p:nvPr/>
        </p:nvSpPr>
        <p:spPr>
          <a:xfrm>
            <a:off x="3066218" y="3531322"/>
            <a:ext cx="463484" cy="338768"/>
          </a:xfrm>
          <a:prstGeom prst="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560089" y="3338598"/>
            <a:ext cx="1198085" cy="743639"/>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rPr>
              <a:t>Signal processor</a:t>
            </a:r>
            <a:endParaRPr lang="zh-CN" altLang="en-US" b="1" dirty="0">
              <a:solidFill>
                <a:srgbClr val="FF0000"/>
              </a:solidFill>
            </a:endParaRPr>
          </a:p>
        </p:txBody>
      </p:sp>
      <p:cxnSp>
        <p:nvCxnSpPr>
          <p:cNvPr id="10" name="肘形连接符 9"/>
          <p:cNvCxnSpPr>
            <a:stCxn id="6" idx="3"/>
            <a:endCxn id="23" idx="1"/>
          </p:cNvCxnSpPr>
          <p:nvPr/>
        </p:nvCxnSpPr>
        <p:spPr>
          <a:xfrm flipV="1">
            <a:off x="4758173" y="3158222"/>
            <a:ext cx="757547" cy="552195"/>
          </a:xfrm>
          <a:prstGeom prst="bent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24" idx="1"/>
          </p:cNvCxnSpPr>
          <p:nvPr/>
        </p:nvCxnSpPr>
        <p:spPr>
          <a:xfrm flipH="1">
            <a:off x="5139655" y="3505873"/>
            <a:ext cx="37606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肘形连接符 18"/>
          <p:cNvCxnSpPr>
            <a:endCxn id="26" idx="1"/>
          </p:cNvCxnSpPr>
          <p:nvPr/>
        </p:nvCxnSpPr>
        <p:spPr>
          <a:xfrm rot="16200000" flipH="1">
            <a:off x="5072577" y="3756792"/>
            <a:ext cx="510221" cy="37606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5139654" y="3872112"/>
            <a:ext cx="367805" cy="227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5515720" y="2995032"/>
            <a:ext cx="809740" cy="326381"/>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solidFill>
              </a:rPr>
              <a:t>AMP</a:t>
            </a:r>
            <a:endParaRPr lang="zh-CN" altLang="en-US" sz="1500" b="1" dirty="0">
              <a:solidFill>
                <a:schemeClr val="tx1"/>
              </a:solidFill>
            </a:endParaRPr>
          </a:p>
        </p:txBody>
      </p:sp>
      <p:sp>
        <p:nvSpPr>
          <p:cNvPr id="24" name="矩形 23"/>
          <p:cNvSpPr/>
          <p:nvPr/>
        </p:nvSpPr>
        <p:spPr>
          <a:xfrm>
            <a:off x="5515719" y="3342682"/>
            <a:ext cx="809740" cy="326381"/>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solidFill>
              </a:rPr>
              <a:t>AMP</a:t>
            </a:r>
            <a:endParaRPr lang="zh-CN" altLang="en-US" sz="1500" b="1" dirty="0">
              <a:solidFill>
                <a:schemeClr val="tx1"/>
              </a:solidFill>
            </a:endParaRPr>
          </a:p>
        </p:txBody>
      </p:sp>
      <p:sp>
        <p:nvSpPr>
          <p:cNvPr id="25" name="矩形 24"/>
          <p:cNvSpPr/>
          <p:nvPr/>
        </p:nvSpPr>
        <p:spPr>
          <a:xfrm>
            <a:off x="5515719" y="3689713"/>
            <a:ext cx="809740" cy="326381"/>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solidFill>
              </a:rPr>
              <a:t>AMP</a:t>
            </a:r>
            <a:endParaRPr lang="zh-CN" altLang="en-US" sz="1500" b="1" dirty="0">
              <a:solidFill>
                <a:schemeClr val="tx1"/>
              </a:solidFill>
            </a:endParaRPr>
          </a:p>
        </p:txBody>
      </p:sp>
      <p:sp>
        <p:nvSpPr>
          <p:cNvPr id="26" name="矩形 25"/>
          <p:cNvSpPr/>
          <p:nvPr/>
        </p:nvSpPr>
        <p:spPr>
          <a:xfrm>
            <a:off x="5515719" y="4036744"/>
            <a:ext cx="809740" cy="326381"/>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solidFill>
              </a:rPr>
              <a:t>AMP</a:t>
            </a:r>
            <a:endParaRPr lang="zh-CN" altLang="en-US" sz="1500" b="1" dirty="0">
              <a:solidFill>
                <a:schemeClr val="tx1"/>
              </a:solidFill>
            </a:endParaRPr>
          </a:p>
        </p:txBody>
      </p:sp>
      <p:cxnSp>
        <p:nvCxnSpPr>
          <p:cNvPr id="51" name="肘形连接符 50"/>
          <p:cNvCxnSpPr/>
          <p:nvPr/>
        </p:nvCxnSpPr>
        <p:spPr>
          <a:xfrm>
            <a:off x="6298643" y="3166507"/>
            <a:ext cx="1461458" cy="548806"/>
          </a:xfrm>
          <a:prstGeom prst="bent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肘形连接符 54"/>
          <p:cNvCxnSpPr>
            <a:stCxn id="26" idx="3"/>
          </p:cNvCxnSpPr>
          <p:nvPr/>
        </p:nvCxnSpPr>
        <p:spPr>
          <a:xfrm flipV="1">
            <a:off x="6325459" y="3710417"/>
            <a:ext cx="736581" cy="489518"/>
          </a:xfrm>
          <a:prstGeom prst="bentConnector3">
            <a:avLst>
              <a:gd name="adj1" fmla="val 95675"/>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a:off x="6325460" y="3531322"/>
            <a:ext cx="703912" cy="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6340882" y="3861049"/>
            <a:ext cx="688490" cy="90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7786918" y="3175408"/>
            <a:ext cx="1082324" cy="1063241"/>
          </a:xfrm>
          <a:prstGeom prst="ellipse">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Kicker</a:t>
            </a:r>
            <a:endParaRPr lang="zh-CN" altLang="en-US" b="1" dirty="0">
              <a:solidFill>
                <a:schemeClr val="tx1"/>
              </a:solidFill>
            </a:endParaRPr>
          </a:p>
        </p:txBody>
      </p:sp>
      <p:sp>
        <p:nvSpPr>
          <p:cNvPr id="62" name="圆角矩形 61"/>
          <p:cNvSpPr/>
          <p:nvPr/>
        </p:nvSpPr>
        <p:spPr>
          <a:xfrm>
            <a:off x="4714681" y="5006779"/>
            <a:ext cx="1198085" cy="743639"/>
          </a:xfrm>
          <a:prstGeom prst="round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Back end</a:t>
            </a:r>
            <a:endParaRPr lang="zh-CN" altLang="en-US" b="1" dirty="0">
              <a:solidFill>
                <a:schemeClr val="tx1"/>
              </a:solidFill>
            </a:endParaRPr>
          </a:p>
        </p:txBody>
      </p:sp>
      <p:cxnSp>
        <p:nvCxnSpPr>
          <p:cNvPr id="66" name="肘形连接符 65"/>
          <p:cNvCxnSpPr>
            <a:endCxn id="71" idx="1"/>
          </p:cNvCxnSpPr>
          <p:nvPr/>
        </p:nvCxnSpPr>
        <p:spPr>
          <a:xfrm>
            <a:off x="6079583" y="5377482"/>
            <a:ext cx="377793" cy="305969"/>
          </a:xfrm>
          <a:prstGeom prst="bentConnector3">
            <a:avLst>
              <a:gd name="adj1" fmla="val 367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6442557" y="4924372"/>
            <a:ext cx="809740" cy="326381"/>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solidFill>
              </a:rPr>
              <a:t>AMP</a:t>
            </a:r>
            <a:endParaRPr lang="zh-CN" altLang="en-US" sz="1500" b="1" dirty="0">
              <a:solidFill>
                <a:schemeClr val="tx1"/>
              </a:solidFill>
            </a:endParaRPr>
          </a:p>
        </p:txBody>
      </p:sp>
      <p:sp>
        <p:nvSpPr>
          <p:cNvPr id="71" name="矩形 70"/>
          <p:cNvSpPr/>
          <p:nvPr/>
        </p:nvSpPr>
        <p:spPr>
          <a:xfrm>
            <a:off x="6457376" y="5520260"/>
            <a:ext cx="809740" cy="326381"/>
          </a:xfrm>
          <a:prstGeom prst="rect">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solidFill>
                  <a:schemeClr val="tx1"/>
                </a:solidFill>
              </a:rPr>
              <a:t>AMP</a:t>
            </a:r>
            <a:endParaRPr lang="zh-CN" altLang="en-US" sz="1500" b="1" dirty="0">
              <a:solidFill>
                <a:schemeClr val="tx1"/>
              </a:solidFill>
            </a:endParaRPr>
          </a:p>
        </p:txBody>
      </p:sp>
      <p:cxnSp>
        <p:nvCxnSpPr>
          <p:cNvPr id="72" name="肘形连接符 71"/>
          <p:cNvCxnSpPr>
            <a:stCxn id="68" idx="3"/>
          </p:cNvCxnSpPr>
          <p:nvPr/>
        </p:nvCxnSpPr>
        <p:spPr>
          <a:xfrm>
            <a:off x="7252297" y="5087562"/>
            <a:ext cx="738778" cy="291036"/>
          </a:xfrm>
          <a:prstGeom prst="bent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肘形连接符 72"/>
          <p:cNvCxnSpPr>
            <a:stCxn id="71" idx="3"/>
          </p:cNvCxnSpPr>
          <p:nvPr/>
        </p:nvCxnSpPr>
        <p:spPr>
          <a:xfrm flipV="1">
            <a:off x="7267115" y="5300390"/>
            <a:ext cx="352986" cy="383061"/>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椭圆 75"/>
          <p:cNvSpPr/>
          <p:nvPr/>
        </p:nvSpPr>
        <p:spPr>
          <a:xfrm>
            <a:off x="7904026" y="4725145"/>
            <a:ext cx="1168446" cy="1201654"/>
          </a:xfrm>
          <a:prstGeom prst="ellipse">
            <a:avLst/>
          </a:prstGeom>
          <a:solidFill>
            <a:schemeClr val="bg1"/>
          </a:solidFill>
          <a:ln w="3810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Kicker</a:t>
            </a:r>
            <a:endParaRPr lang="zh-CN" altLang="en-US" b="1" dirty="0">
              <a:solidFill>
                <a:schemeClr val="tx1"/>
              </a:solidFill>
            </a:endParaRPr>
          </a:p>
        </p:txBody>
      </p:sp>
      <p:cxnSp>
        <p:nvCxnSpPr>
          <p:cNvPr id="77" name="肘形连接符 76"/>
          <p:cNvCxnSpPr>
            <a:endCxn id="68" idx="1"/>
          </p:cNvCxnSpPr>
          <p:nvPr/>
        </p:nvCxnSpPr>
        <p:spPr>
          <a:xfrm flipV="1">
            <a:off x="5912767" y="5087562"/>
            <a:ext cx="529790" cy="291036"/>
          </a:xfrm>
          <a:prstGeom prst="bentConnector3">
            <a:avLst>
              <a:gd name="adj1" fmla="val 33819"/>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直角上箭头 88"/>
          <p:cNvSpPr/>
          <p:nvPr/>
        </p:nvSpPr>
        <p:spPr>
          <a:xfrm rot="5400000">
            <a:off x="3689560" y="4495141"/>
            <a:ext cx="1438025" cy="612218"/>
          </a:xfrm>
          <a:prstGeom prst="bentUpArrow">
            <a:avLst>
              <a:gd name="adj1" fmla="val 28459"/>
              <a:gd name="adj2" fmla="val 25000"/>
              <a:gd name="adj3" fmla="val 3102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p:cNvPicPr/>
          <p:nvPr/>
        </p:nvPicPr>
        <p:blipFill>
          <a:blip r:embed="rId5" cstate="print">
            <a:extLst>
              <a:ext uri="{28A0092B-C50C-407E-A947-70E740481C1C}">
                <a14:useLocalDpi xmlns:a14="http://schemas.microsoft.com/office/drawing/2010/main" val="0"/>
              </a:ext>
            </a:extLst>
          </a:blip>
          <a:stretch>
            <a:fillRect/>
          </a:stretch>
        </p:blipFill>
        <p:spPr>
          <a:xfrm>
            <a:off x="713065" y="4274309"/>
            <a:ext cx="2500018" cy="1775202"/>
          </a:xfrm>
          <a:prstGeom prst="rect">
            <a:avLst/>
          </a:prstGeom>
        </p:spPr>
      </p:pic>
      <p:sp>
        <p:nvSpPr>
          <p:cNvPr id="92" name="标题 1"/>
          <p:cNvSpPr txBox="1">
            <a:spLocks/>
          </p:cNvSpPr>
          <p:nvPr/>
        </p:nvSpPr>
        <p:spPr>
          <a:xfrm>
            <a:off x="179512" y="114235"/>
            <a:ext cx="8496944"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200" b="1" dirty="0">
                <a:solidFill>
                  <a:srgbClr val="CC0000"/>
                </a:solidFill>
                <a:cs typeface="楷体_GB2312" charset="0"/>
              </a:rPr>
              <a:t>The Composition of feedback system</a:t>
            </a:r>
            <a:endParaRPr lang="zh-CN" altLang="en-US" sz="3200" b="1" dirty="0">
              <a:solidFill>
                <a:srgbClr val="CC0000"/>
              </a:solidFill>
              <a:cs typeface="楷体_GB2312" charset="0"/>
            </a:endParaRPr>
          </a:p>
        </p:txBody>
      </p:sp>
      <p:cxnSp>
        <p:nvCxnSpPr>
          <p:cNvPr id="102" name="直接箭头连接符 101"/>
          <p:cNvCxnSpPr/>
          <p:nvPr/>
        </p:nvCxnSpPr>
        <p:spPr>
          <a:xfrm flipH="1">
            <a:off x="2229489" y="3899821"/>
            <a:ext cx="411515" cy="7796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H="1" flipV="1">
            <a:off x="2582274" y="3035577"/>
            <a:ext cx="1436445" cy="2655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a:endCxn id="121" idx="2"/>
          </p:cNvCxnSpPr>
          <p:nvPr/>
        </p:nvCxnSpPr>
        <p:spPr>
          <a:xfrm flipH="1" flipV="1">
            <a:off x="5560167" y="2325128"/>
            <a:ext cx="352600" cy="7576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flipH="1" flipV="1">
            <a:off x="7904026" y="2581676"/>
            <a:ext cx="391532" cy="8006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 name="文本框 116"/>
          <p:cNvSpPr txBox="1"/>
          <p:nvPr/>
        </p:nvSpPr>
        <p:spPr>
          <a:xfrm>
            <a:off x="841532" y="4537374"/>
            <a:ext cx="1516656" cy="369332"/>
          </a:xfrm>
          <a:prstGeom prst="rect">
            <a:avLst/>
          </a:prstGeom>
          <a:noFill/>
        </p:spPr>
        <p:txBody>
          <a:bodyPr wrap="square" rtlCol="0">
            <a:spAutoFit/>
          </a:bodyPr>
          <a:lstStyle/>
          <a:p>
            <a:r>
              <a:rPr lang="en-US" altLang="zh-CN" b="1" dirty="0">
                <a:solidFill>
                  <a:schemeClr val="bg1"/>
                </a:solidFill>
              </a:rPr>
              <a:t>Home made</a:t>
            </a:r>
            <a:endParaRPr lang="zh-CN" altLang="en-US" b="1" dirty="0">
              <a:solidFill>
                <a:schemeClr val="bg1"/>
              </a:solidFill>
            </a:endParaRPr>
          </a:p>
        </p:txBody>
      </p:sp>
      <p:sp>
        <p:nvSpPr>
          <p:cNvPr id="121" name="文本框 120"/>
          <p:cNvSpPr txBox="1"/>
          <p:nvPr/>
        </p:nvSpPr>
        <p:spPr>
          <a:xfrm>
            <a:off x="5253127" y="1955796"/>
            <a:ext cx="614080" cy="369332"/>
          </a:xfrm>
          <a:prstGeom prst="rect">
            <a:avLst/>
          </a:prstGeom>
          <a:noFill/>
        </p:spPr>
        <p:txBody>
          <a:bodyPr wrap="square" rtlCol="0">
            <a:spAutoFit/>
          </a:bodyPr>
          <a:lstStyle/>
          <a:p>
            <a:r>
              <a:rPr lang="en-US" altLang="zh-CN" b="1" dirty="0"/>
              <a:t>AR</a:t>
            </a:r>
            <a:endParaRPr lang="zh-CN" altLang="en-US" b="1" dirty="0"/>
          </a:p>
        </p:txBody>
      </p:sp>
      <p:cxnSp>
        <p:nvCxnSpPr>
          <p:cNvPr id="124" name="直接箭头连接符 123"/>
          <p:cNvCxnSpPr/>
          <p:nvPr/>
        </p:nvCxnSpPr>
        <p:spPr>
          <a:xfrm flipH="1" flipV="1">
            <a:off x="2972807" y="5087563"/>
            <a:ext cx="1901013" cy="3352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568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hangingPunct="1">
              <a:lnSpc>
                <a:spcPct val="90000"/>
              </a:lnSpc>
            </a:pPr>
            <a:r>
              <a:rPr lang="en-US" altLang="zh-CN" kern="1200" dirty="0"/>
              <a:t>Transverse feedback </a:t>
            </a:r>
            <a:r>
              <a:rPr lang="en-US" altLang="zh-CN" kern="1200" dirty="0" smtClean="0"/>
              <a:t>on the booster</a:t>
            </a:r>
            <a:endParaRPr lang="zh-CN" altLang="en-US" kern="1200" dirty="0"/>
          </a:p>
        </p:txBody>
      </p:sp>
      <p:sp>
        <p:nvSpPr>
          <p:cNvPr id="10" name="内容占位符 9"/>
          <p:cNvSpPr>
            <a:spLocks noGrp="1"/>
          </p:cNvSpPr>
          <p:nvPr>
            <p:ph idx="1"/>
          </p:nvPr>
        </p:nvSpPr>
        <p:spPr/>
        <p:txBody>
          <a:bodyPr/>
          <a:lstStyle/>
          <a:p>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t>33</a:t>
            </a:fld>
            <a:endParaRPr lang="zh-CN"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14" y="1254644"/>
            <a:ext cx="3672408" cy="389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456645"/>
            <a:ext cx="2592288" cy="1080120"/>
          </a:xfrm>
          <a:prstGeom prst="rect">
            <a:avLst/>
          </a:prstGeom>
          <a:noFill/>
          <a:ln>
            <a:noFill/>
          </a:ln>
        </p:spPr>
      </p:pic>
      <p:pic>
        <p:nvPicPr>
          <p:cNvPr id="6" name="图片 5"/>
          <p:cNvPicPr/>
          <p:nvPr/>
        </p:nvPicPr>
        <p:blipFill>
          <a:blip r:embed="rId4" cstate="print"/>
          <a:srcRect/>
          <a:stretch>
            <a:fillRect/>
          </a:stretch>
        </p:blipFill>
        <p:spPr bwMode="auto">
          <a:xfrm>
            <a:off x="7185700" y="1508637"/>
            <a:ext cx="1562764" cy="868819"/>
          </a:xfrm>
          <a:prstGeom prst="rect">
            <a:avLst/>
          </a:prstGeom>
          <a:noFill/>
          <a:ln w="9525">
            <a:noFill/>
            <a:miter lim="800000"/>
            <a:headEnd/>
            <a:tailEnd/>
          </a:ln>
        </p:spPr>
      </p:pic>
      <p:sp>
        <p:nvSpPr>
          <p:cNvPr id="7" name="矩形 6"/>
          <p:cNvSpPr/>
          <p:nvPr/>
        </p:nvSpPr>
        <p:spPr>
          <a:xfrm>
            <a:off x="4067944" y="2638026"/>
            <a:ext cx="4878360" cy="1015663"/>
          </a:xfrm>
          <a:prstGeom prst="rect">
            <a:avLst/>
          </a:prstGeom>
        </p:spPr>
        <p:txBody>
          <a:bodyPr wrap="square">
            <a:spAutoFit/>
          </a:bodyPr>
          <a:lstStyle/>
          <a:p>
            <a:pPr indent="269875" algn="just">
              <a:lnSpc>
                <a:spcPct val="150000"/>
              </a:lnSpc>
              <a:spcBef>
                <a:spcPts val="300"/>
              </a:spcBef>
              <a:spcAft>
                <a:spcPts val="300"/>
              </a:spcAft>
            </a:pPr>
            <a:r>
              <a:rPr lang="en-US" altLang="zh-CN" sz="2000" i="1" kern="100" dirty="0" smtClean="0">
                <a:latin typeface="Times New Roman" panose="02020603050405020304" pitchFamily="18" charset="0"/>
                <a:cs typeface="Times New Roman" panose="02020603050405020304" pitchFamily="18" charset="0"/>
              </a:rPr>
              <a:t>E</a:t>
            </a:r>
            <a:r>
              <a:rPr lang="en-US" altLang="zh-CN" sz="2000" kern="100" dirty="0" smtClean="0">
                <a:latin typeface="Times New Roman" panose="02020603050405020304" pitchFamily="18" charset="0"/>
                <a:cs typeface="Times New Roman" panose="02020603050405020304" pitchFamily="18" charset="0"/>
              </a:rPr>
              <a:t>=10GeV</a:t>
            </a:r>
            <a:r>
              <a:rPr lang="zh-CN" altLang="en-US" sz="2000" kern="100" dirty="0" smtClean="0">
                <a:latin typeface="Times New Roman" panose="02020603050405020304" pitchFamily="18" charset="0"/>
                <a:cs typeface="Times New Roman" panose="02020603050405020304" pitchFamily="18" charset="0"/>
              </a:rPr>
              <a:t>，</a:t>
            </a:r>
            <a:r>
              <a:rPr lang="en-US" altLang="zh-CN" sz="2000" i="1" kern="100" dirty="0" smtClean="0">
                <a:latin typeface="Times New Roman" panose="02020603050405020304" pitchFamily="18" charset="0"/>
                <a:cs typeface="Times New Roman" panose="02020603050405020304" pitchFamily="18" charset="0"/>
              </a:rPr>
              <a:t>β</a:t>
            </a:r>
            <a:r>
              <a:rPr lang="en-US" altLang="zh-CN" sz="2000" i="1" kern="100" baseline="-25000" dirty="0" smtClean="0">
                <a:latin typeface="Times New Roman" panose="02020603050405020304" pitchFamily="18" charset="0"/>
                <a:cs typeface="Times New Roman" panose="02020603050405020304" pitchFamily="18" charset="0"/>
              </a:rPr>
              <a:t>m</a:t>
            </a:r>
            <a:r>
              <a:rPr lang="en-US" altLang="zh-CN" sz="2000" kern="100" dirty="0" smtClean="0">
                <a:latin typeface="Times New Roman" panose="02020603050405020304" pitchFamily="18" charset="0"/>
                <a:cs typeface="Times New Roman" panose="02020603050405020304" pitchFamily="18" charset="0"/>
              </a:rPr>
              <a:t>=</a:t>
            </a:r>
            <a:r>
              <a:rPr lang="en-US" altLang="zh-CN" sz="2000" i="1" kern="100" dirty="0" smtClean="0">
                <a:latin typeface="Times New Roman" panose="02020603050405020304" pitchFamily="18" charset="0"/>
                <a:cs typeface="Times New Roman" panose="02020603050405020304" pitchFamily="18" charset="0"/>
              </a:rPr>
              <a:t>β</a:t>
            </a:r>
            <a:r>
              <a:rPr lang="en-US" altLang="zh-CN" sz="2000" i="1" kern="100" baseline="-25000" dirty="0" smtClean="0">
                <a:latin typeface="Times New Roman" panose="02020603050405020304" pitchFamily="18" charset="0"/>
                <a:cs typeface="Times New Roman" panose="02020603050405020304" pitchFamily="18" charset="0"/>
              </a:rPr>
              <a:t>k</a:t>
            </a:r>
            <a:r>
              <a:rPr lang="en-US" altLang="zh-CN" sz="2000" kern="100" dirty="0" smtClean="0">
                <a:latin typeface="Times New Roman" panose="02020603050405020304" pitchFamily="18" charset="0"/>
                <a:cs typeface="Times New Roman" panose="02020603050405020304" pitchFamily="18" charset="0"/>
              </a:rPr>
              <a:t>=120m</a:t>
            </a:r>
            <a:r>
              <a:rPr lang="zh-CN" altLang="zh-CN" sz="2000" kern="100" dirty="0" smtClean="0">
                <a:latin typeface="Times New Roman" panose="02020603050405020304" pitchFamily="18" charset="0"/>
                <a:cs typeface="Times New Roman" panose="02020603050405020304" pitchFamily="18" charset="0"/>
              </a:rPr>
              <a:t>，</a:t>
            </a:r>
            <a:r>
              <a:rPr lang="en-US" altLang="zh-CN" sz="2000" kern="100" dirty="0" err="1" smtClean="0">
                <a:latin typeface="Times New Roman" panose="02020603050405020304" pitchFamily="18" charset="0"/>
                <a:cs typeface="Times New Roman" panose="02020603050405020304" pitchFamily="18" charset="0"/>
              </a:rPr>
              <a:t>Δ</a:t>
            </a:r>
            <a:r>
              <a:rPr lang="en-US" altLang="zh-CN" sz="2000" i="1" kern="100" dirty="0" err="1" smtClean="0">
                <a:latin typeface="Times New Roman" panose="02020603050405020304" pitchFamily="18" charset="0"/>
                <a:cs typeface="Times New Roman" panose="02020603050405020304" pitchFamily="18" charset="0"/>
              </a:rPr>
              <a:t>x</a:t>
            </a:r>
            <a:r>
              <a:rPr lang="en-US" altLang="zh-CN" sz="2000" kern="100" dirty="0" smtClean="0">
                <a:latin typeface="Times New Roman" panose="02020603050405020304" pitchFamily="18" charset="0"/>
                <a:cs typeface="Times New Roman" panose="02020603050405020304" pitchFamily="18" charset="0"/>
              </a:rPr>
              <a:t>=0.3mm, </a:t>
            </a:r>
            <a:r>
              <a:rPr lang="en-US" altLang="zh-CN" sz="2000" i="1" kern="100" dirty="0" err="1" smtClean="0">
                <a:latin typeface="Times New Roman" panose="02020603050405020304" pitchFamily="18" charset="0"/>
                <a:cs typeface="Times New Roman" panose="02020603050405020304" pitchFamily="18" charset="0"/>
              </a:rPr>
              <a:t>τ</a:t>
            </a:r>
            <a:r>
              <a:rPr lang="en-US" altLang="zh-CN" sz="2000" i="1" kern="100" baseline="-25000" dirty="0" err="1" smtClean="0">
                <a:latin typeface="Times New Roman" panose="02020603050405020304" pitchFamily="18" charset="0"/>
                <a:cs typeface="Times New Roman" panose="02020603050405020304" pitchFamily="18" charset="0"/>
              </a:rPr>
              <a:t>FB</a:t>
            </a:r>
            <a:r>
              <a:rPr lang="en-US" altLang="zh-CN" sz="2000" kern="100" dirty="0" smtClean="0">
                <a:latin typeface="Times New Roman" panose="02020603050405020304" pitchFamily="18" charset="0"/>
                <a:cs typeface="Times New Roman" panose="02020603050405020304" pitchFamily="18" charset="0"/>
              </a:rPr>
              <a:t> =1.45 </a:t>
            </a:r>
            <a:r>
              <a:rPr lang="en-US" altLang="zh-CN" sz="2000" kern="100" dirty="0" err="1" smtClean="0">
                <a:latin typeface="Times New Roman" panose="02020603050405020304" pitchFamily="18" charset="0"/>
                <a:cs typeface="Times New Roman" panose="02020603050405020304" pitchFamily="18" charset="0"/>
              </a:rPr>
              <a:t>ms</a:t>
            </a:r>
            <a:r>
              <a:rPr lang="zh-CN" altLang="zh-CN" sz="2000" kern="100" dirty="0" smtClean="0">
                <a:latin typeface="Times New Roman" panose="02020603050405020304" pitchFamily="18" charset="0"/>
                <a:cs typeface="Times New Roman" panose="02020603050405020304" pitchFamily="18" charset="0"/>
              </a:rPr>
              <a:t>，</a:t>
            </a:r>
            <a:r>
              <a:rPr lang="en-US" altLang="zh-CN" sz="2000" kern="100" dirty="0" smtClean="0">
                <a:latin typeface="Times New Roman" panose="02020603050405020304" pitchFamily="18" charset="0"/>
                <a:cs typeface="Times New Roman" panose="02020603050405020304" pitchFamily="18" charset="0"/>
              </a:rPr>
              <a:t>so  </a:t>
            </a:r>
            <a:r>
              <a:rPr lang="en-US" altLang="zh-CN" sz="2000" kern="100" dirty="0" smtClean="0">
                <a:solidFill>
                  <a:srgbClr val="FF0000"/>
                </a:solidFill>
                <a:latin typeface="Times New Roman" panose="02020603050405020304" pitchFamily="18" charset="0"/>
                <a:cs typeface="Times New Roman" panose="02020603050405020304" pitchFamily="18" charset="0"/>
              </a:rPr>
              <a:t>Δ</a:t>
            </a:r>
            <a:r>
              <a:rPr lang="en-US" altLang="zh-CN" sz="2000" i="1" kern="100" dirty="0" smtClean="0">
                <a:solidFill>
                  <a:srgbClr val="FF0000"/>
                </a:solidFill>
                <a:latin typeface="Times New Roman" panose="02020603050405020304" pitchFamily="18" charset="0"/>
                <a:cs typeface="Times New Roman" panose="02020603050405020304" pitchFamily="18" charset="0"/>
              </a:rPr>
              <a:t>V</a:t>
            </a:r>
            <a:r>
              <a:rPr lang="en-US" altLang="zh-CN" sz="2000" i="1" kern="100" baseline="-25000" dirty="0" smtClean="0">
                <a:solidFill>
                  <a:srgbClr val="FF0000"/>
                </a:solidFill>
                <a:latin typeface="Times New Roman" panose="02020603050405020304" pitchFamily="18" charset="0"/>
                <a:cs typeface="Times New Roman" panose="02020603050405020304" pitchFamily="18" charset="0"/>
              </a:rPr>
              <a:t>FB</a:t>
            </a:r>
            <a:r>
              <a:rPr lang="en-US" altLang="zh-CN" sz="2000" kern="100" baseline="-25000" dirty="0" smtClean="0">
                <a:solidFill>
                  <a:srgbClr val="FF0000"/>
                </a:solidFill>
                <a:latin typeface="Cambria Math" panose="02040503050406030204" pitchFamily="18" charset="0"/>
                <a:cs typeface="Cambria Math" panose="02040503050406030204" pitchFamily="18" charset="0"/>
              </a:rPr>
              <a:t>⊥</a:t>
            </a:r>
            <a:r>
              <a:rPr lang="zh-CN" altLang="zh-CN" sz="2000" kern="100" dirty="0" smtClean="0">
                <a:solidFill>
                  <a:srgbClr val="FF0000"/>
                </a:solidFill>
                <a:latin typeface="Times New Roman" panose="02020603050405020304" pitchFamily="18" charset="0"/>
                <a:cs typeface="Times New Roman" panose="02020603050405020304" pitchFamily="18" charset="0"/>
              </a:rPr>
              <a:t>＝</a:t>
            </a:r>
            <a:r>
              <a:rPr lang="en-US" altLang="zh-CN" sz="2000" kern="100" dirty="0" smtClean="0">
                <a:solidFill>
                  <a:srgbClr val="FF0000"/>
                </a:solidFill>
                <a:latin typeface="Times New Roman" panose="02020603050405020304" pitchFamily="18" charset="0"/>
                <a:cs typeface="Times New Roman" panose="02020603050405020304" pitchFamily="18" charset="0"/>
              </a:rPr>
              <a:t>9.27kV, P=344w. </a:t>
            </a:r>
          </a:p>
        </p:txBody>
      </p:sp>
      <p:pic>
        <p:nvPicPr>
          <p:cNvPr id="8" name="图片 7"/>
          <p:cNvPicPr>
            <a:picLocks noChangeAspect="1"/>
          </p:cNvPicPr>
          <p:nvPr/>
        </p:nvPicPr>
        <p:blipFill>
          <a:blip r:embed="rId5"/>
          <a:stretch>
            <a:fillRect/>
          </a:stretch>
        </p:blipFill>
        <p:spPr>
          <a:xfrm>
            <a:off x="4726360" y="3692473"/>
            <a:ext cx="3960440" cy="2871655"/>
          </a:xfrm>
          <a:prstGeom prst="rect">
            <a:avLst/>
          </a:prstGeom>
        </p:spPr>
      </p:pic>
      <p:sp>
        <p:nvSpPr>
          <p:cNvPr id="4" name="矩形 3"/>
          <p:cNvSpPr/>
          <p:nvPr/>
        </p:nvSpPr>
        <p:spPr>
          <a:xfrm>
            <a:off x="251520" y="5094966"/>
            <a:ext cx="4220075" cy="1528624"/>
          </a:xfrm>
          <a:prstGeom prst="rect">
            <a:avLst/>
          </a:prstGeom>
        </p:spPr>
        <p:txBody>
          <a:bodyPr wrap="square">
            <a:spAutoFit/>
          </a:bodyPr>
          <a:lstStyle/>
          <a:p>
            <a:pPr marL="285750" indent="-285750">
              <a:lnSpc>
                <a:spcPts val="2500"/>
              </a:lnSpc>
              <a:spcBef>
                <a:spcPts val="600"/>
              </a:spcBef>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4-tap filter was considered</a:t>
            </a:r>
          </a:p>
          <a:p>
            <a:pPr marL="285750" indent="-285750">
              <a:lnSpc>
                <a:spcPts val="2500"/>
              </a:lnSpc>
              <a:spcBef>
                <a:spcPts val="600"/>
              </a:spcBef>
              <a:buFont typeface="Arial" panose="020B0604020202020204" pitchFamily="34" charset="0"/>
              <a:buChar char="•"/>
            </a:pPr>
            <a:r>
              <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rPr>
              <a:t>One BPM and One kicker, 90 degree phase shift and DC rejection both are got in FPGA</a:t>
            </a:r>
            <a:r>
              <a:rPr lang="en-US" altLang="zh-CN" sz="1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285750" indent="-285750">
              <a:lnSpc>
                <a:spcPts val="2500"/>
              </a:lnSpc>
              <a:spcBef>
                <a:spcPts val="600"/>
              </a:spcBef>
              <a:buFont typeface="Arial" panose="020B0604020202020204" pitchFamily="34" charset="0"/>
              <a:buChar char="•"/>
            </a:pPr>
            <a:r>
              <a:rPr lang="en-US" altLang="zh-CN" sz="1600" dirty="0" smtClean="0">
                <a:solidFill>
                  <a:schemeClr val="tx1">
                    <a:lumMod val="95000"/>
                    <a:lumOff val="5000"/>
                  </a:schemeClr>
                </a:solidFill>
                <a:latin typeface="Times New Roman" panose="02020603050405020304" pitchFamily="18" charset="0"/>
                <a:cs typeface="Times New Roman" panose="02020603050405020304" pitchFamily="18" charset="0"/>
              </a:rPr>
              <a:t>2 amplifiers, 300W for each</a:t>
            </a:r>
            <a:endParaRPr lang="en-US" altLang="zh-CN" sz="1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110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520" y="53975"/>
            <a:ext cx="9145016" cy="1143000"/>
          </a:xfrm>
        </p:spPr>
        <p:txBody>
          <a:bodyPr/>
          <a:lstStyle/>
          <a:p>
            <a:pPr eaLnBrk="1" hangingPunct="1"/>
            <a:r>
              <a:rPr lang="en-US" altLang="zh-CN" dirty="0" smtClean="0"/>
              <a:t>Transverse feedback Kicker on the booster</a:t>
            </a:r>
          </a:p>
        </p:txBody>
      </p:sp>
      <p:sp>
        <p:nvSpPr>
          <p:cNvPr id="3" name="内容占位符 2"/>
          <p:cNvSpPr>
            <a:spLocks noGrp="1"/>
          </p:cNvSpPr>
          <p:nvPr>
            <p:ph idx="1"/>
          </p:nvPr>
        </p:nvSpPr>
        <p:spPr>
          <a:xfrm>
            <a:off x="611560" y="4077072"/>
            <a:ext cx="4176464" cy="1512168"/>
          </a:xfrm>
        </p:spPr>
        <p:txBody>
          <a:bodyPr/>
          <a:lstStyle/>
          <a:p>
            <a:pPr eaLnBrk="1" hangingPunct="1">
              <a:spcBef>
                <a:spcPts val="1800"/>
              </a:spcBef>
              <a:buNone/>
            </a:pPr>
            <a:r>
              <a:rPr lang="en-US" altLang="zh-CN" sz="2000" dirty="0" smtClean="0"/>
              <a:t>※ </a:t>
            </a:r>
            <a:r>
              <a:rPr lang="en-US" altLang="zh-CN" sz="2000" dirty="0" smtClean="0">
                <a:solidFill>
                  <a:srgbClr val="FF0000"/>
                </a:solidFill>
              </a:rPr>
              <a:t>shunt impedance </a:t>
            </a:r>
            <a:r>
              <a:rPr lang="en-US" altLang="zh-CN" sz="2000" i="1" dirty="0" err="1" smtClean="0">
                <a:solidFill>
                  <a:srgbClr val="FF0000"/>
                </a:solidFill>
              </a:rPr>
              <a:t>Rs</a:t>
            </a:r>
            <a:endParaRPr lang="en-US" altLang="zh-CN" sz="2000" i="1" dirty="0" smtClean="0">
              <a:solidFill>
                <a:srgbClr val="FF0000"/>
              </a:solidFill>
            </a:endParaRPr>
          </a:p>
          <a:p>
            <a:pPr eaLnBrk="1" hangingPunct="1">
              <a:spcBef>
                <a:spcPts val="1800"/>
              </a:spcBef>
              <a:buNone/>
            </a:pPr>
            <a:endParaRPr lang="en-US" altLang="zh-CN" sz="2000" dirty="0" smtClean="0">
              <a:solidFill>
                <a:srgbClr val="FF0000"/>
              </a:solidFill>
            </a:endParaRPr>
          </a:p>
          <a:p>
            <a:pPr eaLnBrk="1" hangingPunct="1">
              <a:spcBef>
                <a:spcPts val="3000"/>
              </a:spcBef>
              <a:buNone/>
            </a:pPr>
            <a:r>
              <a:rPr lang="en-US" altLang="zh-CN" sz="1200" i="1" dirty="0" smtClean="0">
                <a:solidFill>
                  <a:srgbClr val="000066"/>
                </a:solidFill>
                <a:latin typeface="Symbol" panose="05050102010706020507" pitchFamily="18" charset="2"/>
                <a:ea typeface="宋体" panose="02010600030101010101" pitchFamily="2" charset="-122"/>
                <a:cs typeface="Times New Roman" panose="02020603050405020304" pitchFamily="18" charset="0"/>
              </a:rPr>
              <a:t>Z</a:t>
            </a:r>
            <a:r>
              <a:rPr lang="en-US" altLang="zh-CN" sz="1200" i="1" dirty="0" smtClean="0">
                <a:solidFill>
                  <a:srgbClr val="000066"/>
                </a:solidFill>
                <a:latin typeface="华文楷体" pitchFamily="2" charset="-122"/>
                <a:ea typeface="华文楷体" pitchFamily="2" charset="-122"/>
              </a:rPr>
              <a:t>c </a:t>
            </a:r>
            <a:r>
              <a:rPr lang="en-US" altLang="zh-CN" sz="1200" i="1" dirty="0">
                <a:solidFill>
                  <a:srgbClr val="000066"/>
                </a:solidFill>
                <a:latin typeface="华文楷体" pitchFamily="2" charset="-122"/>
                <a:ea typeface="华文楷体" pitchFamily="2" charset="-122"/>
              </a:rPr>
              <a:t>:</a:t>
            </a:r>
            <a:r>
              <a:rPr lang="en-US" altLang="zh-CN" sz="1200" i="1" dirty="0" smtClean="0">
                <a:solidFill>
                  <a:srgbClr val="000066"/>
                </a:solidFill>
                <a:latin typeface="华文楷体" pitchFamily="2" charset="-122"/>
                <a:ea typeface="华文楷体" pitchFamily="2" charset="-122"/>
              </a:rPr>
              <a:t>Characteristic </a:t>
            </a:r>
            <a:r>
              <a:rPr lang="en-US" altLang="zh-CN" sz="1200" i="1" dirty="0">
                <a:solidFill>
                  <a:srgbClr val="000066"/>
                </a:solidFill>
                <a:latin typeface="华文楷体" pitchFamily="2" charset="-122"/>
                <a:ea typeface="华文楷体" pitchFamily="2" charset="-122"/>
              </a:rPr>
              <a:t>Impedance </a:t>
            </a:r>
            <a:r>
              <a:rPr lang="zh-CN" altLang="en-US" sz="1200" dirty="0" smtClean="0">
                <a:solidFill>
                  <a:srgbClr val="000066"/>
                </a:solidFill>
                <a:latin typeface="华文楷体" pitchFamily="2" charset="-122"/>
                <a:ea typeface="华文楷体" pitchFamily="2" charset="-122"/>
              </a:rPr>
              <a:t> </a:t>
            </a:r>
            <a:r>
              <a:rPr lang="en-US" altLang="zh-CN" sz="1200" dirty="0" smtClean="0">
                <a:solidFill>
                  <a:srgbClr val="000066"/>
                </a:solidFill>
                <a:latin typeface="Times New Roman" panose="02020603050405020304" pitchFamily="18" charset="0"/>
                <a:ea typeface="宋体" panose="02010600030101010101" pitchFamily="2" charset="-122"/>
                <a:cs typeface="Times New Roman" panose="02020603050405020304" pitchFamily="18" charset="0"/>
              </a:rPr>
              <a:t>50Ω;</a:t>
            </a:r>
            <a:r>
              <a:rPr lang="en-US" altLang="zh-CN" sz="1200" dirty="0" smtClean="0">
                <a:solidFill>
                  <a:srgbClr val="000066"/>
                </a:solidFill>
                <a:latin typeface="Symbol" panose="05050102010706020507" pitchFamily="18" charset="2"/>
                <a:ea typeface="宋体" panose="02010600030101010101" pitchFamily="2" charset="-122"/>
                <a:cs typeface="Times New Roman" panose="02020603050405020304" pitchFamily="18" charset="0"/>
              </a:rPr>
              <a:t> </a:t>
            </a:r>
            <a:r>
              <a:rPr lang="en-US" altLang="zh-CN" sz="1200" dirty="0" smtClean="0">
                <a:solidFill>
                  <a:srgbClr val="000066"/>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sz="1200" baseline="-25000" dirty="0" smtClean="0">
                <a:solidFill>
                  <a:srgbClr val="000066"/>
                </a:solidFill>
                <a:latin typeface="Times New Roman" panose="02020603050405020304" pitchFamily="18" charset="0"/>
                <a:ea typeface="宋体" panose="02010600030101010101" pitchFamily="2" charset="-122"/>
                <a:cs typeface="Times New Roman" panose="02020603050405020304" pitchFamily="18" charset="0"/>
              </a:rPr>
              <a:t>trans</a:t>
            </a:r>
            <a:r>
              <a:rPr lang="en-US" altLang="zh-CN" sz="1200" dirty="0" smtClean="0">
                <a:solidFill>
                  <a:srgbClr val="000066"/>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1200" i="1"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k </a:t>
            </a:r>
            <a:r>
              <a:rPr lang="en-US" altLang="zh-CN" sz="1200"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a:t>
            </a:r>
            <a:r>
              <a:rPr lang="en-US" altLang="zh-CN" sz="1200" i="1" dirty="0">
                <a:solidFill>
                  <a:srgbClr val="000066"/>
                </a:solidFill>
                <a:latin typeface="Symbol" panose="05050102010706020507" pitchFamily="18" charset="2"/>
                <a:ea typeface="宋体" panose="02010600030101010101" pitchFamily="2" charset="-122"/>
                <a:cs typeface="Times New Roman" panose="02020603050405020304" pitchFamily="18" charset="0"/>
              </a:rPr>
              <a:t>w / </a:t>
            </a:r>
            <a:r>
              <a:rPr lang="en-US" altLang="zh-CN" sz="1200" i="1"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c</a:t>
            </a:r>
          </a:p>
          <a:p>
            <a:pPr eaLnBrk="1" hangingPunct="1">
              <a:spcBef>
                <a:spcPts val="0"/>
              </a:spcBef>
              <a:buNone/>
            </a:pPr>
            <a:r>
              <a:rPr lang="en-US" altLang="zh-CN" sz="1200" i="1" dirty="0">
                <a:solidFill>
                  <a:srgbClr val="000066"/>
                </a:solidFill>
                <a:latin typeface="宋体" panose="02010600030101010101" pitchFamily="2" charset="-122"/>
                <a:ea typeface="宋体" panose="02010600030101010101" pitchFamily="2" charset="-122"/>
                <a:cs typeface="Times New Roman" panose="02020603050405020304" pitchFamily="18" charset="0"/>
              </a:rPr>
              <a:t> </a:t>
            </a:r>
            <a:r>
              <a:rPr lang="en-US" altLang="zh-CN" sz="1200" i="1"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    a: </a:t>
            </a:r>
            <a:r>
              <a:rPr lang="en-US" altLang="zh-CN" sz="1200"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radius; </a:t>
            </a:r>
            <a:r>
              <a:rPr lang="en-US" altLang="zh-CN" sz="1200" i="1"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l: </a:t>
            </a:r>
            <a:r>
              <a:rPr lang="en-US" altLang="zh-CN" sz="1200" dirty="0" smtClean="0">
                <a:solidFill>
                  <a:srgbClr val="000066"/>
                </a:solidFill>
                <a:latin typeface="宋体" panose="02010600030101010101" pitchFamily="2" charset="-122"/>
                <a:ea typeface="宋体" panose="02010600030101010101" pitchFamily="2" charset="-122"/>
                <a:cs typeface="Times New Roman" panose="02020603050405020304" pitchFamily="18" charset="0"/>
              </a:rPr>
              <a:t>length of strip line</a:t>
            </a:r>
            <a:endParaRPr lang="en-US" altLang="zh-CN" sz="1200" dirty="0" smtClean="0">
              <a:latin typeface="华文楷体" pitchFamily="2" charset="-122"/>
              <a:ea typeface="华文楷体" pitchFamily="2" charset="-122"/>
            </a:endParaRPr>
          </a:p>
        </p:txBody>
      </p:sp>
      <p:pic>
        <p:nvPicPr>
          <p:cNvPr id="5" name="图片 4"/>
          <p:cNvPicPr>
            <a:picLocks noChangeAspect="1"/>
          </p:cNvPicPr>
          <p:nvPr/>
        </p:nvPicPr>
        <p:blipFill>
          <a:blip r:embed="rId3"/>
          <a:stretch>
            <a:fillRect/>
          </a:stretch>
        </p:blipFill>
        <p:spPr>
          <a:xfrm>
            <a:off x="1043608" y="1124744"/>
            <a:ext cx="6624736" cy="2790362"/>
          </a:xfrm>
          <a:prstGeom prst="rect">
            <a:avLst/>
          </a:prstGeom>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Rectangle 4"/>
          <p:cNvSpPr>
            <a:spLocks noChangeArrowheads="1"/>
          </p:cNvSpPr>
          <p:nvPr/>
        </p:nvSpPr>
        <p:spPr bwMode="auto">
          <a:xfrm>
            <a:off x="1835695" y="5013175"/>
            <a:ext cx="103213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9" name="对象 8"/>
          <p:cNvGraphicFramePr>
            <a:graphicFrameLocks noChangeAspect="1"/>
          </p:cNvGraphicFramePr>
          <p:nvPr>
            <p:extLst>
              <p:ext uri="{D42A27DB-BD31-4B8C-83A1-F6EECF244321}">
                <p14:modId xmlns:p14="http://schemas.microsoft.com/office/powerpoint/2010/main" val="2764489362"/>
              </p:ext>
            </p:extLst>
          </p:nvPr>
        </p:nvGraphicFramePr>
        <p:xfrm>
          <a:off x="1016362" y="4409063"/>
          <a:ext cx="2655887" cy="647700"/>
        </p:xfrm>
        <a:graphic>
          <a:graphicData uri="http://schemas.openxmlformats.org/presentationml/2006/ole">
            <mc:AlternateContent xmlns:mc="http://schemas.openxmlformats.org/markup-compatibility/2006">
              <mc:Choice xmlns:v="urn:schemas-microsoft-com:vml" Requires="v">
                <p:oleObj spid="_x0000_s5188" name="公式" r:id="rId4" imgW="1688760" imgH="406080" progId="Equation.3">
                  <p:embed/>
                </p:oleObj>
              </mc:Choice>
              <mc:Fallback>
                <p:oleObj name="公式" r:id="rId4" imgW="1688760" imgH="406080" progId="Equation.3">
                  <p:embed/>
                  <p:pic>
                    <p:nvPicPr>
                      <p:cNvPr id="0" name=""/>
                      <p:cNvPicPr>
                        <a:picLocks noChangeAspect="1" noChangeArrowheads="1"/>
                      </p:cNvPicPr>
                      <p:nvPr/>
                    </p:nvPicPr>
                    <p:blipFill>
                      <a:blip r:embed="rId5"/>
                      <a:srcRect/>
                      <a:stretch>
                        <a:fillRect/>
                      </a:stretch>
                    </p:blipFill>
                    <p:spPr bwMode="auto">
                      <a:xfrm>
                        <a:off x="1016362" y="4409063"/>
                        <a:ext cx="2655887" cy="647700"/>
                      </a:xfrm>
                      <a:prstGeom prst="rect">
                        <a:avLst/>
                      </a:prstGeom>
                      <a:noFill/>
                    </p:spPr>
                  </p:pic>
                </p:oleObj>
              </mc:Fallback>
            </mc:AlternateContent>
          </a:graphicData>
        </a:graphic>
      </p:graphicFrame>
      <p:sp>
        <p:nvSpPr>
          <p:cNvPr id="27" name="Rectangle 22"/>
          <p:cNvSpPr>
            <a:spLocks noChangeArrowheads="1"/>
          </p:cNvSpPr>
          <p:nvPr/>
        </p:nvSpPr>
        <p:spPr bwMode="auto">
          <a:xfrm>
            <a:off x="395536" y="10527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2" name="图表 31"/>
          <p:cNvGraphicFramePr/>
          <p:nvPr>
            <p:extLst/>
          </p:nvPr>
        </p:nvGraphicFramePr>
        <p:xfrm>
          <a:off x="4355976" y="4103482"/>
          <a:ext cx="4572000" cy="263788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25912095"/>
      </p:ext>
    </p:extLst>
  </p:cSld>
  <p:clrMapOvr>
    <a:masterClrMapping/>
  </p:clrMapOvr>
  <mc:AlternateContent xmlns:mc="http://schemas.openxmlformats.org/markup-compatibility/2006" xmlns:p14="http://schemas.microsoft.com/office/powerpoint/2010/main">
    <mc:Choice Requires="p14">
      <p:transition spd="slow" p14:dur="2000" advTm="54023"/>
    </mc:Choice>
    <mc:Fallback xmlns="">
      <p:transition spd="slow" advTm="54023"/>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7208" y="89971"/>
            <a:ext cx="8229600" cy="922114"/>
          </a:xfrm>
        </p:spPr>
        <p:txBody>
          <a:bodyPr/>
          <a:lstStyle/>
          <a:p>
            <a:r>
              <a:rPr lang="en-US" altLang="zh-CN" dirty="0" smtClean="0">
                <a:latin typeface="Times New Roman" panose="02020603050405020304" pitchFamily="18" charset="0"/>
                <a:cs typeface="Times New Roman" panose="02020603050405020304" pitchFamily="18" charset="0"/>
              </a:rPr>
              <a:t>Longitudinal </a:t>
            </a:r>
            <a:r>
              <a:rPr lang="en-US" altLang="zh-CN" dirty="0">
                <a:latin typeface="Times New Roman" panose="02020603050405020304" pitchFamily="18" charset="0"/>
                <a:cs typeface="Times New Roman" panose="02020603050405020304" pitchFamily="18" charset="0"/>
              </a:rPr>
              <a:t>feedback status</a:t>
            </a:r>
            <a:endParaRPr lang="zh-CN"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40" y="1449714"/>
            <a:ext cx="407052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71800" y="3284984"/>
            <a:ext cx="1440160" cy="369332"/>
          </a:xfrm>
          <a:prstGeom prst="rect">
            <a:avLst/>
          </a:prstGeom>
          <a:noFill/>
        </p:spPr>
        <p:txBody>
          <a:bodyPr wrap="square" rtlCol="0">
            <a:spAutoFit/>
          </a:bodyPr>
          <a:lstStyle/>
          <a:p>
            <a:r>
              <a:rPr lang="zh-CN" altLang="en-US" dirty="0" smtClean="0">
                <a:solidFill>
                  <a:srgbClr val="FF0000"/>
                </a:solidFill>
                <a:sym typeface="Symbol"/>
              </a:rPr>
              <a:t> </a:t>
            </a:r>
            <a:r>
              <a:rPr lang="en-US" altLang="zh-CN" dirty="0" smtClean="0">
                <a:solidFill>
                  <a:srgbClr val="FF0000"/>
                </a:solidFill>
                <a:sym typeface="Symbol"/>
              </a:rPr>
              <a:t>65 </a:t>
            </a:r>
            <a:endParaRPr lang="zh-CN" altLang="en-US" dirty="0">
              <a:solidFill>
                <a:srgbClr val="FF0000"/>
              </a:solidFill>
            </a:endParaRPr>
          </a:p>
        </p:txBody>
      </p:sp>
      <p:pic>
        <p:nvPicPr>
          <p:cNvPr id="5" name="图片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008" y="1210628"/>
            <a:ext cx="1671800" cy="915215"/>
          </a:xfrm>
          <a:prstGeom prst="rect">
            <a:avLst/>
          </a:prstGeom>
          <a:noFill/>
          <a:ln>
            <a:noFill/>
          </a:ln>
        </p:spPr>
      </p:pic>
      <p:pic>
        <p:nvPicPr>
          <p:cNvPr id="6" name="图片 5"/>
          <p:cNvPicPr/>
          <p:nvPr/>
        </p:nvPicPr>
        <p:blipFill>
          <a:blip r:embed="rId4" cstate="print"/>
          <a:srcRect/>
          <a:stretch>
            <a:fillRect/>
          </a:stretch>
        </p:blipFill>
        <p:spPr bwMode="auto">
          <a:xfrm>
            <a:off x="7216003" y="1317598"/>
            <a:ext cx="1321793" cy="822121"/>
          </a:xfrm>
          <a:prstGeom prst="rect">
            <a:avLst/>
          </a:prstGeom>
          <a:noFill/>
          <a:ln w="9525">
            <a:noFill/>
            <a:miter lim="800000"/>
            <a:headEnd/>
            <a:tailEnd/>
          </a:ln>
        </p:spPr>
      </p:pic>
      <p:sp>
        <p:nvSpPr>
          <p:cNvPr id="4" name="矩形 3"/>
          <p:cNvSpPr/>
          <p:nvPr/>
        </p:nvSpPr>
        <p:spPr>
          <a:xfrm>
            <a:off x="4382264" y="2140177"/>
            <a:ext cx="4572000" cy="923330"/>
          </a:xfrm>
          <a:prstGeom prst="rect">
            <a:avLst/>
          </a:prstGeom>
        </p:spPr>
        <p:txBody>
          <a:bodyPr>
            <a:spAutoFit/>
          </a:bodyPr>
          <a:lstStyle/>
          <a:p>
            <a:pPr indent="269875" algn="just">
              <a:lnSpc>
                <a:spcPct val="150000"/>
              </a:lnSpc>
              <a:spcBef>
                <a:spcPts val="300"/>
              </a:spcBef>
              <a:spcAft>
                <a:spcPts val="300"/>
              </a:spcAft>
            </a:pPr>
            <a:r>
              <a:rPr lang="en-US" altLang="zh-CN" i="1" kern="100" dirty="0">
                <a:latin typeface="Times New Roman" panose="02020603050405020304" pitchFamily="18" charset="0"/>
                <a:cs typeface="Times New Roman" panose="02020603050405020304" pitchFamily="18" charset="0"/>
              </a:rPr>
              <a:t>E</a:t>
            </a:r>
            <a:r>
              <a:rPr lang="en-US" altLang="zh-CN" kern="100" dirty="0">
                <a:latin typeface="Times New Roman" panose="02020603050405020304" pitchFamily="18" charset="0"/>
                <a:cs typeface="Times New Roman" panose="02020603050405020304" pitchFamily="18" charset="0"/>
              </a:rPr>
              <a:t>=10GeV</a:t>
            </a:r>
            <a:r>
              <a:rPr lang="zh-CN" altLang="en-US" kern="100" dirty="0" smtClean="0">
                <a:latin typeface="Times New Roman" panose="02020603050405020304" pitchFamily="18" charset="0"/>
                <a:cs typeface="Times New Roman" panose="02020603050405020304" pitchFamily="18" charset="0"/>
              </a:rPr>
              <a:t>，</a:t>
            </a:r>
            <a:r>
              <a:rPr lang="el-GR" altLang="zh-CN" i="1" kern="100" dirty="0">
                <a:latin typeface="Times New Roman" panose="02020603050405020304" pitchFamily="18" charset="0"/>
                <a:cs typeface="Times New Roman" panose="02020603050405020304" pitchFamily="18" charset="0"/>
              </a:rPr>
              <a:t>α=0.0000244</a:t>
            </a:r>
            <a:r>
              <a:rPr lang="zh-CN" altLang="zh-CN" kern="100" dirty="0" smtClean="0">
                <a:latin typeface="Times New Roman" panose="02020603050405020304" pitchFamily="18" charset="0"/>
                <a:cs typeface="Times New Roman" panose="02020603050405020304" pitchFamily="18" charset="0"/>
              </a:rPr>
              <a:t>，</a:t>
            </a:r>
            <a:r>
              <a:rPr lang="el-GR" altLang="zh-CN" i="1" kern="100" dirty="0">
                <a:latin typeface="Times New Roman" panose="02020603050405020304" pitchFamily="18" charset="0"/>
              </a:rPr>
              <a:t> ν</a:t>
            </a:r>
            <a:r>
              <a:rPr lang="en-US" altLang="zh-CN" i="1" kern="100" dirty="0">
                <a:latin typeface="Times New Roman" panose="02020603050405020304" pitchFamily="18" charset="0"/>
              </a:rPr>
              <a:t>s</a:t>
            </a:r>
            <a:r>
              <a:rPr lang="en-US" altLang="zh-CN" kern="100" dirty="0">
                <a:latin typeface="Times New Roman" panose="02020603050405020304" pitchFamily="18" charset="0"/>
              </a:rPr>
              <a:t>=0.1</a:t>
            </a:r>
            <a:r>
              <a:rPr lang="en-US" altLang="zh-CN" kern="100" dirty="0" smtClean="0">
                <a:latin typeface="Times New Roman" panose="02020603050405020304" pitchFamily="18" charset="0"/>
                <a:cs typeface="Times New Roman" panose="02020603050405020304" pitchFamily="18" charset="0"/>
              </a:rPr>
              <a:t>, </a:t>
            </a:r>
            <a:r>
              <a:rPr lang="en-US" altLang="zh-CN" i="1" kern="100" dirty="0" err="1">
                <a:latin typeface="Times New Roman" panose="02020603050405020304" pitchFamily="18" charset="0"/>
                <a:cs typeface="Times New Roman" panose="02020603050405020304" pitchFamily="18" charset="0"/>
              </a:rPr>
              <a:t>τ</a:t>
            </a:r>
            <a:r>
              <a:rPr lang="en-US" altLang="zh-CN" i="1" kern="100" baseline="-25000" dirty="0" err="1">
                <a:latin typeface="Times New Roman" panose="02020603050405020304" pitchFamily="18" charset="0"/>
                <a:cs typeface="Times New Roman" panose="02020603050405020304" pitchFamily="18" charset="0"/>
              </a:rPr>
              <a:t>FB</a:t>
            </a:r>
            <a:r>
              <a:rPr lang="en-US" altLang="zh-CN" kern="100" dirty="0">
                <a:latin typeface="Times New Roman" panose="02020603050405020304" pitchFamily="18" charset="0"/>
                <a:cs typeface="Times New Roman" panose="02020603050405020304" pitchFamily="18" charset="0"/>
              </a:rPr>
              <a:t> </a:t>
            </a:r>
            <a:r>
              <a:rPr lang="en-US" altLang="zh-CN" kern="100" dirty="0" smtClean="0">
                <a:latin typeface="Times New Roman" panose="02020603050405020304" pitchFamily="18" charset="0"/>
                <a:cs typeface="Times New Roman" panose="02020603050405020304" pitchFamily="18" charset="0"/>
              </a:rPr>
              <a:t>=50 </a:t>
            </a:r>
            <a:r>
              <a:rPr lang="en-US" altLang="zh-CN" kern="100" dirty="0" err="1">
                <a:latin typeface="Times New Roman" panose="02020603050405020304" pitchFamily="18" charset="0"/>
                <a:cs typeface="Times New Roman" panose="02020603050405020304" pitchFamily="18" charset="0"/>
              </a:rPr>
              <a:t>ms</a:t>
            </a:r>
            <a:r>
              <a:rPr lang="zh-CN" altLang="zh-CN"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so </a:t>
            </a:r>
            <a:r>
              <a:rPr lang="el-GR" altLang="zh-CN" i="1" kern="100" dirty="0">
                <a:solidFill>
                  <a:srgbClr val="FF0000"/>
                </a:solidFill>
                <a:latin typeface="Times New Roman" panose="02020603050405020304" pitchFamily="18" charset="0"/>
              </a:rPr>
              <a:t>Δ</a:t>
            </a:r>
            <a:r>
              <a:rPr lang="en-US" altLang="zh-CN" i="1" kern="100" dirty="0">
                <a:solidFill>
                  <a:srgbClr val="FF0000"/>
                </a:solidFill>
                <a:latin typeface="Times New Roman" panose="02020603050405020304" pitchFamily="18" charset="0"/>
              </a:rPr>
              <a:t>V</a:t>
            </a:r>
            <a:r>
              <a:rPr lang="en-US" altLang="zh-CN" i="1" kern="100" baseline="-25000" dirty="0">
                <a:solidFill>
                  <a:srgbClr val="FF0000"/>
                </a:solidFill>
                <a:latin typeface="Times New Roman" panose="02020603050405020304" pitchFamily="18" charset="0"/>
              </a:rPr>
              <a:t>FB||</a:t>
            </a:r>
            <a:r>
              <a:rPr lang="zh-CN" altLang="en-US" i="1" kern="100" dirty="0">
                <a:solidFill>
                  <a:srgbClr val="FF0000"/>
                </a:solidFill>
                <a:latin typeface="Times New Roman" panose="02020603050405020304" pitchFamily="18" charset="0"/>
              </a:rPr>
              <a:t> </a:t>
            </a:r>
            <a:r>
              <a:rPr lang="zh-CN" altLang="en-US" kern="100" dirty="0">
                <a:solidFill>
                  <a:srgbClr val="FF0000"/>
                </a:solidFill>
                <a:latin typeface="Times New Roman" panose="02020603050405020304" pitchFamily="18" charset="0"/>
              </a:rPr>
              <a:t>＝</a:t>
            </a:r>
            <a:r>
              <a:rPr lang="en-US" altLang="zh-CN" kern="100" dirty="0">
                <a:solidFill>
                  <a:srgbClr val="FF0000"/>
                </a:solidFill>
                <a:latin typeface="Times New Roman" panose="02020603050405020304" pitchFamily="18" charset="0"/>
              </a:rPr>
              <a:t>2144V</a:t>
            </a:r>
            <a:r>
              <a:rPr lang="zh-CN" altLang="en-US" kern="100" dirty="0">
                <a:solidFill>
                  <a:srgbClr val="FF0000"/>
                </a:solidFill>
                <a:latin typeface="Times New Roman" panose="02020603050405020304" pitchFamily="18" charset="0"/>
              </a:rPr>
              <a:t>，</a:t>
            </a:r>
            <a:r>
              <a:rPr lang="en-US" altLang="zh-CN" kern="100" dirty="0">
                <a:solidFill>
                  <a:srgbClr val="FF0000"/>
                </a:solidFill>
                <a:latin typeface="Times New Roman" panose="02020603050405020304" pitchFamily="18" charset="0"/>
              </a:rPr>
              <a:t>P=884W</a:t>
            </a:r>
            <a:r>
              <a:rPr lang="en-US" altLang="zh-CN" kern="100" dirty="0" smtClean="0">
                <a:solidFill>
                  <a:srgbClr val="FF0000"/>
                </a:solidFill>
                <a:latin typeface="Times New Roman" panose="02020603050405020304" pitchFamily="18" charset="0"/>
                <a:cs typeface="Times New Roman" panose="02020603050405020304" pitchFamily="18" charset="0"/>
              </a:rPr>
              <a:t>. </a:t>
            </a:r>
            <a:endParaRPr lang="en-US" altLang="zh-CN" kern="100" dirty="0">
              <a:solidFill>
                <a:srgbClr val="FF0000"/>
              </a:solidFill>
              <a:latin typeface="Times New Roman" panose="020206030504050203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092" y="3159181"/>
            <a:ext cx="4002369" cy="356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444684" y="3753970"/>
            <a:ext cx="4176464" cy="2082878"/>
          </a:xfrm>
          <a:prstGeom prst="rect">
            <a:avLst/>
          </a:prstGeom>
        </p:spPr>
        <p:txBody>
          <a:bodyPr wrap="square">
            <a:spAutoFit/>
          </a:bodyPr>
          <a:lstStyle/>
          <a:p>
            <a:pPr marL="285750" indent="-285750">
              <a:lnSpc>
                <a:spcPts val="2800"/>
              </a:lnSpc>
              <a:spcBef>
                <a:spcPts val="600"/>
              </a:spcBef>
              <a:buFont typeface="Arial" panose="020B0604020202020204" pitchFamily="34" charset="0"/>
              <a:buChar char="•"/>
            </a:pPr>
            <a:r>
              <a:rPr lang="en-US" altLang="zh-CN" dirty="0" smtClean="0">
                <a:latin typeface="Times New Roman" panose="02020603050405020304" pitchFamily="18" charset="0"/>
                <a:cs typeface="Times New Roman" panose="02020603050405020304" pitchFamily="18" charset="0"/>
              </a:rPr>
              <a:t>20-tap </a:t>
            </a:r>
            <a:r>
              <a:rPr lang="en-US" altLang="zh-CN" dirty="0">
                <a:latin typeface="Times New Roman" panose="02020603050405020304" pitchFamily="18" charset="0"/>
                <a:cs typeface="Times New Roman" panose="02020603050405020304" pitchFamily="18" charset="0"/>
              </a:rPr>
              <a:t>filter was considered</a:t>
            </a:r>
          </a:p>
          <a:p>
            <a:pPr marL="285750" indent="-285750">
              <a:lnSpc>
                <a:spcPts val="2800"/>
              </a:lnSpc>
              <a:spcBef>
                <a:spcPts val="600"/>
              </a:spcBef>
              <a:buFont typeface="Arial" panose="020B0604020202020204" pitchFamily="34" charset="0"/>
              <a:buChar char="•"/>
            </a:pP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One BPM and One </a:t>
            </a: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kicker</a:t>
            </a:r>
          </a:p>
          <a:p>
            <a:pPr marL="285750" indent="-285750">
              <a:lnSpc>
                <a:spcPts val="2800"/>
              </a:lnSpc>
              <a:spcBef>
                <a:spcPts val="600"/>
              </a:spcBef>
              <a:buFont typeface="Arial" panose="020B0604020202020204" pitchFamily="34" charset="0"/>
              <a:buChar char="•"/>
            </a:pP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90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degree phase shift and DC rejection both are got in FPGA.</a:t>
            </a:r>
          </a:p>
          <a:p>
            <a:pPr marL="285750" indent="-285750">
              <a:lnSpc>
                <a:spcPts val="2800"/>
              </a:lnSpc>
              <a:spcBef>
                <a:spcPts val="600"/>
              </a:spcBef>
              <a:buFont typeface="Arial" panose="020B0604020202020204" pitchFamily="34" charset="0"/>
              <a:buChar char="•"/>
            </a:pP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4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amplifiers, </a:t>
            </a:r>
            <a:r>
              <a:rPr lang="en-US" altLang="zh-CN" dirty="0" smtClean="0">
                <a:solidFill>
                  <a:schemeClr val="tx1">
                    <a:lumMod val="95000"/>
                    <a:lumOff val="5000"/>
                  </a:schemeClr>
                </a:solidFill>
                <a:latin typeface="Times New Roman" panose="02020603050405020304" pitchFamily="18" charset="0"/>
                <a:cs typeface="Times New Roman" panose="02020603050405020304" pitchFamily="18" charset="0"/>
              </a:rPr>
              <a:t>250W </a:t>
            </a:r>
            <a:r>
              <a:rPr lang="en-US" altLang="zh-CN" dirty="0">
                <a:solidFill>
                  <a:schemeClr val="tx1">
                    <a:lumMod val="95000"/>
                    <a:lumOff val="5000"/>
                  </a:schemeClr>
                </a:solidFill>
                <a:latin typeface="Times New Roman" panose="02020603050405020304" pitchFamily="18" charset="0"/>
                <a:cs typeface="Times New Roman" panose="02020603050405020304" pitchFamily="18" charset="0"/>
              </a:rPr>
              <a:t>for each</a:t>
            </a:r>
          </a:p>
        </p:txBody>
      </p:sp>
      <p:sp>
        <p:nvSpPr>
          <p:cNvPr id="8" name="灯片编号占位符 7"/>
          <p:cNvSpPr>
            <a:spLocks noGrp="1"/>
          </p:cNvSpPr>
          <p:nvPr>
            <p:ph type="sldNum" sz="quarter" idx="12"/>
          </p:nvPr>
        </p:nvSpPr>
        <p:spPr/>
        <p:txBody>
          <a:bodyPr/>
          <a:lstStyle/>
          <a:p>
            <a:fld id="{0C913308-F349-4B6D-A68A-DD1791B4A57B}" type="slidenum">
              <a:rPr lang="zh-CN" altLang="en-US" smtClean="0"/>
              <a:t>35</a:t>
            </a:fld>
            <a:endParaRPr lang="zh-CN" altLang="en-US"/>
          </a:p>
        </p:txBody>
      </p:sp>
    </p:spTree>
    <p:extLst>
      <p:ext uri="{BB962C8B-B14F-4D97-AF65-F5344CB8AC3E}">
        <p14:creationId xmlns:p14="http://schemas.microsoft.com/office/powerpoint/2010/main" val="3020930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22D4892D-A514-47FD-9F76-70F16DA0F923}" type="datetime1">
              <a:rPr lang="en-US" altLang="zh-CN" smtClean="0">
                <a:solidFill>
                  <a:srgbClr val="000000"/>
                </a:solidFill>
              </a:rPr>
              <a:t>11/10/2021</a:t>
            </a:fld>
            <a:endParaRPr lang="zh-CN" altLang="en-US">
              <a:solidFill>
                <a:srgbClr val="000000"/>
              </a:solidFill>
            </a:endParaRPr>
          </a:p>
        </p:txBody>
      </p:sp>
      <p:sp>
        <p:nvSpPr>
          <p:cNvPr id="5" name="灯片编号占位符 4"/>
          <p:cNvSpPr>
            <a:spLocks noGrp="1"/>
          </p:cNvSpPr>
          <p:nvPr>
            <p:ph type="sldNum" sz="quarter" idx="12"/>
          </p:nvPr>
        </p:nvSpPr>
        <p:spPr/>
        <p:txBody>
          <a:bodyPr/>
          <a:lstStyle/>
          <a:p>
            <a:fld id="{32913243-E730-472E-A005-6BE97143DD99}" type="slidenum">
              <a:rPr lang="zh-CN" altLang="en-US" smtClean="0">
                <a:solidFill>
                  <a:srgbClr val="000000"/>
                </a:solidFill>
              </a:rPr>
              <a:pPr/>
              <a:t>36</a:t>
            </a:fld>
            <a:endParaRPr lang="zh-CN" altLang="en-US" dirty="0">
              <a:solidFill>
                <a:srgbClr val="000000"/>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2675328140"/>
              </p:ext>
            </p:extLst>
          </p:nvPr>
        </p:nvGraphicFramePr>
        <p:xfrm>
          <a:off x="1331640" y="1213263"/>
          <a:ext cx="6336705" cy="4043680"/>
        </p:xfrm>
        <a:graphic>
          <a:graphicData uri="http://schemas.openxmlformats.org/drawingml/2006/table">
            <a:tbl>
              <a:tblPr firstRow="1" bandRow="1">
                <a:tableStyleId>{5C22544A-7EE6-4342-B048-85BDC9FD1C3A}</a:tableStyleId>
              </a:tblPr>
              <a:tblGrid>
                <a:gridCol w="2664296"/>
                <a:gridCol w="936104"/>
                <a:gridCol w="1440160"/>
                <a:gridCol w="1296145"/>
              </a:tblGrid>
              <a:tr h="303694">
                <a:tc>
                  <a:txBody>
                    <a:bodyPr/>
                    <a:lstStyle/>
                    <a:p>
                      <a:r>
                        <a:rPr lang="en-US" altLang="zh-CN" dirty="0" smtClean="0">
                          <a:latin typeface="Times New Roman" panose="02020603050405020304" pitchFamily="18" charset="0"/>
                          <a:cs typeface="Times New Roman" panose="02020603050405020304" pitchFamily="18" charset="0"/>
                        </a:rPr>
                        <a:t>parameter</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Higgs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W</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Z</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r>
                        <a:rPr lang="en-US" altLang="zh-CN" dirty="0" smtClean="0">
                          <a:latin typeface="Times New Roman" panose="02020603050405020304" pitchFamily="18" charset="0"/>
                          <a:cs typeface="Times New Roman" panose="02020603050405020304" pitchFamily="18" charset="0"/>
                        </a:rPr>
                        <a:t>nus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0.065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0.04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0.028</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r>
                        <a:rPr lang="en-US" altLang="zh-CN" dirty="0" err="1" smtClean="0">
                          <a:latin typeface="Times New Roman" panose="02020603050405020304" pitchFamily="18" charset="0"/>
                          <a:cs typeface="Times New Roman" panose="02020603050405020304" pitchFamily="18" charset="0"/>
                        </a:rPr>
                        <a:t>Nux</a:t>
                      </a:r>
                      <a:r>
                        <a:rPr lang="en-US" altLang="zh-CN"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nuy</a:t>
                      </a:r>
                      <a:endParaRPr lang="zh-CN" altLang="en-US" dirty="0">
                        <a:latin typeface="Times New Roman" panose="02020603050405020304" pitchFamily="18" charset="0"/>
                        <a:cs typeface="Times New Roman" panose="02020603050405020304" pitchFamily="18" charset="0"/>
                      </a:endParaRPr>
                    </a:p>
                  </a:txBody>
                  <a:tcPr/>
                </a:tc>
                <a:tc gridSpan="3">
                  <a:txBody>
                    <a:bodyPr/>
                    <a:lstStyle/>
                    <a:p>
                      <a:pPr algn="ctr"/>
                      <a:r>
                        <a:rPr lang="en-US" altLang="zh-CN" dirty="0" smtClean="0">
                          <a:latin typeface="Times New Roman" panose="02020603050405020304" pitchFamily="18" charset="0"/>
                          <a:cs typeface="Times New Roman" panose="02020603050405020304" pitchFamily="18" charset="0"/>
                        </a:rPr>
                        <a:t>363.10 / 365.22</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endParaRPr lang="zh-CN" altLang="en-US"/>
                    </a:p>
                  </a:txBody>
                  <a:tcPr/>
                </a:tc>
                <a:tc hMerge="1">
                  <a:txBody>
                    <a:bodyPr/>
                    <a:lstStyle/>
                    <a:p>
                      <a:endParaRPr lang="zh-CN" altLang="en-US"/>
                    </a:p>
                  </a:txBody>
                  <a:tcPr/>
                </a:tc>
              </a:tr>
              <a:tr h="370840">
                <a:tc>
                  <a:txBody>
                    <a:bodyPr/>
                    <a:lstStyle/>
                    <a:p>
                      <a:r>
                        <a:rPr lang="en-US" altLang="zh-CN" dirty="0" smtClean="0">
                          <a:latin typeface="Times New Roman" panose="02020603050405020304" pitchFamily="18" charset="0"/>
                          <a:cs typeface="Times New Roman" panose="02020603050405020304" pitchFamily="18" charset="0"/>
                        </a:rPr>
                        <a:t>Energy</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GeV</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120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80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45.5</a:t>
                      </a:r>
                      <a:endParaRPr lang="zh-CN" altLang="en-US" dirty="0">
                        <a:latin typeface="Times New Roman" panose="02020603050405020304" pitchFamily="18" charset="0"/>
                        <a:cs typeface="Times New Roman" panose="02020603050405020304" pitchFamily="18" charset="0"/>
                      </a:endParaRPr>
                    </a:p>
                  </a:txBody>
                  <a:tcPr/>
                </a:tc>
              </a:tr>
              <a:tr h="370840">
                <a:tc>
                  <a:txBody>
                    <a:bodyPr/>
                    <a:lstStyle/>
                    <a:p>
                      <a:r>
                        <a:rPr lang="en-US" altLang="zh-CN" dirty="0" err="1" smtClean="0">
                          <a:latin typeface="Times New Roman" panose="02020603050405020304" pitchFamily="18" charset="0"/>
                          <a:cs typeface="Times New Roman" panose="02020603050405020304" pitchFamily="18" charset="0"/>
                        </a:rPr>
                        <a:t>alphp</a:t>
                      </a:r>
                      <a:endParaRPr lang="zh-CN" altLang="en-US" dirty="0">
                        <a:latin typeface="Times New Roman" panose="02020603050405020304" pitchFamily="18" charset="0"/>
                        <a:cs typeface="Times New Roman" panose="02020603050405020304" pitchFamily="18" charset="0"/>
                      </a:endParaRPr>
                    </a:p>
                  </a:txBody>
                  <a:tcPr/>
                </a:tc>
                <a:tc gridSpan="3">
                  <a:txBody>
                    <a:bodyPr/>
                    <a:lstStyle/>
                    <a:p>
                      <a:pPr algn="ctr"/>
                      <a:r>
                        <a:rPr lang="en-US" altLang="zh-CN" dirty="0" smtClean="0">
                          <a:latin typeface="Times New Roman" panose="02020603050405020304" pitchFamily="18" charset="0"/>
                          <a:cs typeface="Times New Roman" panose="02020603050405020304" pitchFamily="18" charset="0"/>
                        </a:rPr>
                        <a:t>1.11E-5</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endParaRPr lang="zh-CN" altLang="en-US"/>
                    </a:p>
                  </a:txBody>
                  <a:tcPr/>
                </a:tc>
                <a:tc hMerge="1">
                  <a:txBody>
                    <a:bodyPr/>
                    <a:lstStyle/>
                    <a:p>
                      <a:endParaRPr lang="zh-CN" altLang="en-US"/>
                    </a:p>
                  </a:txBody>
                  <a:tcPr/>
                </a:tc>
              </a:tr>
              <a:tr h="185420">
                <a:tc>
                  <a:txBody>
                    <a:bodyPr/>
                    <a:lstStyle/>
                    <a:p>
                      <a:r>
                        <a:rPr lang="en-US" altLang="zh-CN" dirty="0" smtClean="0">
                          <a:latin typeface="Times New Roman" panose="02020603050405020304" pitchFamily="18" charset="0"/>
                          <a:cs typeface="Times New Roman" panose="02020603050405020304" pitchFamily="18" charset="0"/>
                        </a:rPr>
                        <a:t>Rising time</a:t>
                      </a:r>
                      <a:r>
                        <a:rPr lang="zh-CN" altLang="en-US"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ms</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51.6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19.6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2.3</a:t>
                      </a:r>
                      <a:endParaRPr lang="zh-CN" altLang="en-US" dirty="0">
                        <a:latin typeface="Times New Roman" panose="02020603050405020304" pitchFamily="18" charset="0"/>
                        <a:cs typeface="Times New Roman" panose="02020603050405020304" pitchFamily="18" charset="0"/>
                      </a:endParaRPr>
                    </a:p>
                  </a:txBody>
                  <a:tcPr/>
                </a:tc>
              </a:tr>
              <a:tr h="185420">
                <a:tc>
                  <a:txBody>
                    <a:bodyPr/>
                    <a:lstStyle/>
                    <a:p>
                      <a:r>
                        <a:rPr lang="en-US" altLang="zh-CN" dirty="0" smtClean="0">
                          <a:latin typeface="Times New Roman" panose="02020603050405020304" pitchFamily="18" charset="0"/>
                          <a:cs typeface="Times New Roman" panose="02020603050405020304" pitchFamily="18" charset="0"/>
                        </a:rPr>
                        <a:t>Natural</a:t>
                      </a:r>
                      <a:r>
                        <a:rPr lang="en-US" altLang="zh-CN" baseline="0" dirty="0" smtClean="0">
                          <a:latin typeface="Times New Roman" panose="02020603050405020304" pitchFamily="18" charset="0"/>
                          <a:cs typeface="Times New Roman" panose="02020603050405020304" pitchFamily="18" charset="0"/>
                        </a:rPr>
                        <a:t> d</a:t>
                      </a:r>
                      <a:r>
                        <a:rPr lang="en-US" altLang="zh-CN" dirty="0" smtClean="0">
                          <a:latin typeface="Times New Roman" panose="02020603050405020304" pitchFamily="18" charset="0"/>
                          <a:cs typeface="Times New Roman" panose="02020603050405020304" pitchFamily="18" charset="0"/>
                        </a:rPr>
                        <a:t>amping time(</a:t>
                      </a:r>
                      <a:r>
                        <a:rPr lang="en-US" altLang="zh-CN" dirty="0" err="1" smtClean="0">
                          <a:latin typeface="Times New Roman" panose="02020603050405020304" pitchFamily="18" charset="0"/>
                          <a:cs typeface="Times New Roman" panose="02020603050405020304" pitchFamily="18" charset="0"/>
                        </a:rPr>
                        <a:t>ms</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46.5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156.4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850</a:t>
                      </a:r>
                      <a:endParaRPr lang="zh-CN" altLang="en-US" dirty="0">
                        <a:latin typeface="Times New Roman" panose="02020603050405020304" pitchFamily="18" charset="0"/>
                        <a:cs typeface="Times New Roman" panose="02020603050405020304" pitchFamily="18" charset="0"/>
                      </a:endParaRPr>
                    </a:p>
                  </a:txBody>
                  <a:tcPr/>
                </a:tc>
              </a:tr>
              <a:tr h="182880">
                <a:tc>
                  <a:txBody>
                    <a:bodyPr/>
                    <a:lstStyle/>
                    <a:p>
                      <a:r>
                        <a:rPr lang="en-US" altLang="zh-CN" dirty="0" smtClean="0">
                          <a:latin typeface="Times New Roman" panose="02020603050405020304" pitchFamily="18" charset="0"/>
                          <a:cs typeface="Times New Roman" panose="02020603050405020304" pitchFamily="18" charset="0"/>
                        </a:rPr>
                        <a:t>Revolution time</a:t>
                      </a:r>
                      <a:r>
                        <a:rPr lang="zh-CN" altLang="en-US"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ms</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gridSpan="3">
                  <a:txBody>
                    <a:bodyPr/>
                    <a:lstStyle/>
                    <a:p>
                      <a:pPr algn="ctr"/>
                      <a:r>
                        <a:rPr lang="en-US" altLang="zh-CN" dirty="0" smtClean="0">
                          <a:latin typeface="Times New Roman" panose="02020603050405020304" pitchFamily="18" charset="0"/>
                          <a:cs typeface="Times New Roman" panose="02020603050405020304" pitchFamily="18" charset="0"/>
                        </a:rPr>
                        <a:t>0.33</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endParaRPr lang="zh-CN" altLang="en-US"/>
                    </a:p>
                  </a:txBody>
                  <a:tcPr/>
                </a:tc>
                <a:tc hMerge="1">
                  <a:txBody>
                    <a:bodyPr/>
                    <a:lstStyle/>
                    <a:p>
                      <a:endParaRPr lang="zh-CN" altLang="en-US"/>
                    </a:p>
                  </a:txBody>
                  <a:tcPr/>
                </a:tc>
              </a:tr>
              <a:tr h="182880">
                <a:tc>
                  <a:txBody>
                    <a:bodyPr/>
                    <a:lstStyle/>
                    <a:p>
                      <a:r>
                        <a:rPr lang="en-US" altLang="zh-CN" dirty="0" smtClean="0">
                          <a:latin typeface="Times New Roman" panose="02020603050405020304" pitchFamily="18" charset="0"/>
                          <a:cs typeface="Times New Roman" panose="02020603050405020304" pitchFamily="18" charset="0"/>
                        </a:rPr>
                        <a:t>Bunch number</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242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1524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12000</a:t>
                      </a:r>
                      <a:endParaRPr lang="zh-CN" altLang="en-US" dirty="0">
                        <a:latin typeface="Times New Roman" panose="02020603050405020304" pitchFamily="18" charset="0"/>
                        <a:cs typeface="Times New Roman" panose="02020603050405020304" pitchFamily="18" charset="0"/>
                      </a:endParaRPr>
                    </a:p>
                  </a:txBody>
                  <a:tcPr/>
                </a:tc>
              </a:tr>
              <a:tr h="121920">
                <a:tc>
                  <a:txBody>
                    <a:bodyPr/>
                    <a:lstStyle/>
                    <a:p>
                      <a:r>
                        <a:rPr lang="en-US" altLang="zh-CN" dirty="0" smtClean="0">
                          <a:latin typeface="Times New Roman" panose="02020603050405020304" pitchFamily="18" charset="0"/>
                          <a:cs typeface="Times New Roman" panose="02020603050405020304" pitchFamily="18" charset="0"/>
                        </a:rPr>
                        <a:t>Bunch space</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ns</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680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210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25</a:t>
                      </a:r>
                      <a:endParaRPr lang="zh-CN" altLang="en-US" dirty="0">
                        <a:latin typeface="Times New Roman" panose="02020603050405020304" pitchFamily="18" charset="0"/>
                        <a:cs typeface="Times New Roman" panose="02020603050405020304" pitchFamily="18" charset="0"/>
                      </a:endParaRPr>
                    </a:p>
                  </a:txBody>
                  <a:tcPr/>
                </a:tc>
              </a:tr>
              <a:tr h="121920">
                <a:tc>
                  <a:txBody>
                    <a:bodyPr/>
                    <a:lstStyle/>
                    <a:p>
                      <a:r>
                        <a:rPr lang="en-US" altLang="zh-CN" dirty="0" smtClean="0">
                          <a:latin typeface="Times New Roman" panose="02020603050405020304" pitchFamily="18" charset="0"/>
                          <a:cs typeface="Times New Roman" panose="02020603050405020304" pitchFamily="18" charset="0"/>
                        </a:rPr>
                        <a:t>current</a:t>
                      </a:r>
                      <a:r>
                        <a:rPr lang="zh-CN" altLang="en-US"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mA</a:t>
                      </a:r>
                      <a:r>
                        <a:rPr lang="zh-CN" altLang="en-US"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17.4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88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smtClean="0">
                          <a:latin typeface="Times New Roman" panose="02020603050405020304" pitchFamily="18" charset="0"/>
                          <a:cs typeface="Times New Roman" panose="02020603050405020304" pitchFamily="18" charset="0"/>
                        </a:rPr>
                        <a:t>461</a:t>
                      </a:r>
                      <a:endParaRPr lang="zh-CN" altLang="en-US" dirty="0">
                        <a:latin typeface="Times New Roman" panose="02020603050405020304" pitchFamily="18" charset="0"/>
                        <a:cs typeface="Times New Roman" panose="02020603050405020304" pitchFamily="18" charset="0"/>
                      </a:endParaRPr>
                    </a:p>
                  </a:txBody>
                  <a:tcPr/>
                </a:tc>
              </a:tr>
            </a:tbl>
          </a:graphicData>
        </a:graphic>
      </p:graphicFrame>
      <p:sp>
        <p:nvSpPr>
          <p:cNvPr id="7" name="TextBox 3"/>
          <p:cNvSpPr txBox="1"/>
          <p:nvPr/>
        </p:nvSpPr>
        <p:spPr>
          <a:xfrm>
            <a:off x="1089336" y="5221649"/>
            <a:ext cx="7200800" cy="1015663"/>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smtClean="0">
                <a:latin typeface="Times New Roman" panose="02020603050405020304" pitchFamily="18" charset="0"/>
                <a:cs typeface="Times New Roman" panose="02020603050405020304" pitchFamily="18" charset="0"/>
              </a:rPr>
              <a:t>Z is the most </a:t>
            </a:r>
            <a:r>
              <a:rPr lang="en-US" altLang="zh-CN" sz="2000" dirty="0">
                <a:latin typeface="Times New Roman" panose="02020603050405020304" pitchFamily="18" charset="0"/>
                <a:cs typeface="Times New Roman" panose="02020603050405020304" pitchFamily="18" charset="0"/>
              </a:rPr>
              <a:t>dangerous </a:t>
            </a:r>
            <a:r>
              <a:rPr lang="en-US" altLang="zh-CN" sz="2000" dirty="0" smtClean="0">
                <a:latin typeface="Times New Roman" panose="02020603050405020304" pitchFamily="18" charset="0"/>
                <a:cs typeface="Times New Roman" panose="02020603050405020304" pitchFamily="18" charset="0"/>
              </a:rPr>
              <a:t>mode which need feedback system.</a:t>
            </a:r>
          </a:p>
          <a:p>
            <a:pPr marL="342900" indent="-342900">
              <a:buFont typeface="Arial" panose="020B0604020202020204" pitchFamily="34" charset="0"/>
              <a:buChar char="•"/>
            </a:pPr>
            <a:r>
              <a:rPr lang="en-US" altLang="zh-CN" sz="2000" dirty="0">
                <a:solidFill>
                  <a:schemeClr val="dk1"/>
                </a:solidFill>
                <a:latin typeface="Times New Roman" panose="02020603050405020304" pitchFamily="18" charset="0"/>
                <a:cs typeface="Times New Roman" panose="02020603050405020304" pitchFamily="18" charset="0"/>
              </a:rPr>
              <a:t>Fast beam ion instability </a:t>
            </a:r>
            <a:r>
              <a:rPr lang="en-US" altLang="zh-CN" sz="2000" dirty="0" smtClean="0">
                <a:latin typeface="Times New Roman" panose="02020603050405020304" pitchFamily="18" charset="0"/>
                <a:cs typeface="Times New Roman" panose="02020603050405020304" pitchFamily="18" charset="0"/>
              </a:rPr>
              <a:t>is dominant.</a:t>
            </a:r>
          </a:p>
          <a:p>
            <a:pPr marL="342900" indent="-342900">
              <a:buFont typeface="Arial" panose="020B0604020202020204" pitchFamily="34" charset="0"/>
              <a:buChar char="•"/>
            </a:pPr>
            <a:r>
              <a:rPr lang="en-US" altLang="zh-CN" sz="2000" dirty="0">
                <a:solidFill>
                  <a:srgbClr val="C00000"/>
                </a:solidFill>
                <a:latin typeface="Times New Roman" panose="02020603050405020304" pitchFamily="18" charset="0"/>
                <a:cs typeface="Times New Roman" panose="02020603050405020304" pitchFamily="18" charset="0"/>
              </a:rPr>
              <a:t>Damping time requirement for transverse feedback : </a:t>
            </a:r>
            <a:r>
              <a:rPr lang="en-US" altLang="zh-CN" sz="2000" dirty="0" smtClean="0">
                <a:solidFill>
                  <a:srgbClr val="C00000"/>
                </a:solidFill>
                <a:latin typeface="Times New Roman" panose="02020603050405020304" pitchFamily="18" charset="0"/>
                <a:cs typeface="Times New Roman" panose="02020603050405020304" pitchFamily="18" charset="0"/>
              </a:rPr>
              <a:t>&lt;2.3ms</a:t>
            </a:r>
            <a:endParaRPr lang="zh-CN" altLang="en-US" sz="2000" dirty="0">
              <a:solidFill>
                <a:srgbClr val="C00000"/>
              </a:solidFill>
              <a:latin typeface="Times New Roman" panose="02020603050405020304" pitchFamily="18" charset="0"/>
              <a:cs typeface="Times New Roman" panose="02020603050405020304" pitchFamily="18" charset="0"/>
            </a:endParaRPr>
          </a:p>
        </p:txBody>
      </p:sp>
      <p:sp>
        <p:nvSpPr>
          <p:cNvPr id="8" name="标题 1"/>
          <p:cNvSpPr>
            <a:spLocks noGrp="1"/>
          </p:cNvSpPr>
          <p:nvPr>
            <p:ph type="title"/>
          </p:nvPr>
        </p:nvSpPr>
        <p:spPr>
          <a:xfrm>
            <a:off x="457200" y="274638"/>
            <a:ext cx="8229600" cy="850900"/>
          </a:xfrm>
        </p:spPr>
        <p:txBody>
          <a:bodyPr/>
          <a:lstStyle/>
          <a:p>
            <a:r>
              <a:rPr lang="en-US" altLang="zh-CN" dirty="0" smtClean="0"/>
              <a:t>Parameters of the CEPC main ring</a:t>
            </a:r>
            <a:endParaRPr lang="zh-CN" altLang="en-US" dirty="0" smtClean="0"/>
          </a:p>
        </p:txBody>
      </p:sp>
    </p:spTree>
    <p:extLst>
      <p:ext uri="{BB962C8B-B14F-4D97-AF65-F5344CB8AC3E}">
        <p14:creationId xmlns:p14="http://schemas.microsoft.com/office/powerpoint/2010/main" val="692845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p:txBody>
          <a:bodyPr/>
          <a:lstStyle/>
          <a:p>
            <a:pPr algn="l"/>
            <a:r>
              <a:rPr lang="en-US" altLang="zh-CN" dirty="0" smtClean="0"/>
              <a:t>Calculation result of TFB on main ring</a:t>
            </a:r>
            <a:endParaRPr lang="zh-CN" altLang="en-US" dirty="0" smtClean="0"/>
          </a:p>
        </p:txBody>
      </p:sp>
      <p:sp>
        <p:nvSpPr>
          <p:cNvPr id="4" name="日期占位符 3"/>
          <p:cNvSpPr>
            <a:spLocks noGrp="1"/>
          </p:cNvSpPr>
          <p:nvPr>
            <p:ph type="dt" sz="half" idx="10"/>
          </p:nvPr>
        </p:nvSpPr>
        <p:spPr/>
        <p:txBody>
          <a:bodyPr/>
          <a:lstStyle/>
          <a:p>
            <a:fld id="{22D4892D-A514-47FD-9F76-70F16DA0F923}" type="datetime1">
              <a:rPr lang="en-US" altLang="zh-CN" smtClean="0">
                <a:solidFill>
                  <a:srgbClr val="000000"/>
                </a:solidFill>
              </a:rPr>
              <a:t>11/10/2021</a:t>
            </a:fld>
            <a:endParaRPr lang="zh-CN" altLang="en-US">
              <a:solidFill>
                <a:srgbClr val="000000"/>
              </a:solidFill>
            </a:endParaRPr>
          </a:p>
        </p:txBody>
      </p:sp>
      <p:sp>
        <p:nvSpPr>
          <p:cNvPr id="5" name="灯片编号占位符 4"/>
          <p:cNvSpPr>
            <a:spLocks noGrp="1"/>
          </p:cNvSpPr>
          <p:nvPr>
            <p:ph type="sldNum" sz="quarter" idx="12"/>
          </p:nvPr>
        </p:nvSpPr>
        <p:spPr/>
        <p:txBody>
          <a:bodyPr/>
          <a:lstStyle/>
          <a:p>
            <a:fld id="{32913243-E730-472E-A005-6BE97143DD99}" type="slidenum">
              <a:rPr lang="zh-CN" altLang="en-US" smtClean="0">
                <a:solidFill>
                  <a:srgbClr val="000000"/>
                </a:solidFill>
              </a:rPr>
              <a:pPr/>
              <a:t>37</a:t>
            </a:fld>
            <a:endParaRPr lang="zh-CN" altLang="en-US">
              <a:solidFill>
                <a:srgbClr val="000000"/>
              </a:solidFill>
            </a:endParaRPr>
          </a:p>
        </p:txBody>
      </p:sp>
      <p:sp>
        <p:nvSpPr>
          <p:cNvPr id="6" name="矩形 5"/>
          <p:cNvSpPr/>
          <p:nvPr/>
        </p:nvSpPr>
        <p:spPr>
          <a:xfrm>
            <a:off x="899592" y="1196752"/>
            <a:ext cx="7787208" cy="4370427"/>
          </a:xfrm>
          <a:prstGeom prst="rect">
            <a:avLst/>
          </a:prstGeom>
        </p:spPr>
        <p:txBody>
          <a:bodyPr wrap="square">
            <a:spAutoFit/>
          </a:bodyPr>
          <a:lstStyle/>
          <a:p>
            <a:pPr indent="269875" algn="just">
              <a:lnSpc>
                <a:spcPct val="150000"/>
              </a:lnSpc>
              <a:spcBef>
                <a:spcPts val="300"/>
              </a:spcBef>
              <a:spcAft>
                <a:spcPts val="300"/>
              </a:spcAft>
            </a:pPr>
            <a:r>
              <a:rPr lang="en-US" altLang="zh-CN" kern="100" dirty="0" smtClean="0">
                <a:latin typeface="Times New Roman" panose="02020603050405020304" pitchFamily="18" charset="0"/>
                <a:cs typeface="Times New Roman" panose="02020603050405020304" pitchFamily="18" charset="0"/>
              </a:rPr>
              <a:t>1</a:t>
            </a:r>
            <a:r>
              <a:rPr lang="zh-CN" altLang="en-US"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two BPMs, one kicker.</a:t>
            </a:r>
          </a:p>
          <a:p>
            <a:pPr indent="269875" algn="just">
              <a:lnSpc>
                <a:spcPct val="150000"/>
              </a:lnSpc>
              <a:spcBef>
                <a:spcPts val="300"/>
              </a:spcBef>
              <a:spcAft>
                <a:spcPts val="300"/>
              </a:spcAft>
            </a:pPr>
            <a:r>
              <a:rPr lang="en-US" altLang="zh-CN" kern="100" dirty="0" smtClean="0">
                <a:latin typeface="Times New Roman" panose="02020603050405020304" pitchFamily="18" charset="0"/>
                <a:cs typeface="Times New Roman" panose="02020603050405020304" pitchFamily="18" charset="0"/>
              </a:rPr>
              <a:t>2</a:t>
            </a:r>
            <a:r>
              <a:rPr lang="zh-CN" altLang="en-US"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2-tap </a:t>
            </a:r>
            <a:r>
              <a:rPr lang="en-US" altLang="zh-CN" kern="100" dirty="0">
                <a:latin typeface="Times New Roman" panose="02020603050405020304" pitchFamily="18" charset="0"/>
                <a:cs typeface="Times New Roman" panose="02020603050405020304" pitchFamily="18" charset="0"/>
              </a:rPr>
              <a:t>filter, </a:t>
            </a:r>
            <a:r>
              <a:rPr lang="en-US" altLang="zh-CN" kern="100" dirty="0" smtClean="0">
                <a:latin typeface="Times New Roman" panose="02020603050405020304" pitchFamily="18" charset="0"/>
                <a:cs typeface="Times New Roman" panose="02020603050405020304" pitchFamily="18" charset="0"/>
              </a:rPr>
              <a:t>total processing time is about 2 turn</a:t>
            </a:r>
            <a:r>
              <a:rPr lang="zh-CN" altLang="en-US"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0.66ms</a:t>
            </a:r>
          </a:p>
          <a:p>
            <a:pPr indent="269875" algn="just">
              <a:lnSpc>
                <a:spcPct val="150000"/>
              </a:lnSpc>
              <a:spcBef>
                <a:spcPts val="300"/>
              </a:spcBef>
              <a:spcAft>
                <a:spcPts val="300"/>
              </a:spcAft>
            </a:pPr>
            <a:r>
              <a:rPr lang="en-US" altLang="zh-CN" kern="100" dirty="0">
                <a:latin typeface="Times New Roman" panose="02020603050405020304" pitchFamily="18" charset="0"/>
                <a:cs typeface="Times New Roman" panose="02020603050405020304" pitchFamily="18" charset="0"/>
              </a:rPr>
              <a:t>3</a:t>
            </a:r>
            <a:r>
              <a:rPr lang="zh-CN" altLang="en-US"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Damping </a:t>
            </a:r>
            <a:r>
              <a:rPr lang="en-US" altLang="zh-CN" kern="100" dirty="0">
                <a:latin typeface="Times New Roman" panose="02020603050405020304" pitchFamily="18" charset="0"/>
                <a:cs typeface="Times New Roman" panose="02020603050405020304" pitchFamily="18" charset="0"/>
              </a:rPr>
              <a:t>time should be smaller than </a:t>
            </a:r>
            <a:r>
              <a:rPr lang="en-US" altLang="zh-CN" kern="100" dirty="0" smtClean="0">
                <a:latin typeface="Times New Roman" panose="02020603050405020304" pitchFamily="18" charset="0"/>
                <a:cs typeface="Times New Roman" panose="02020603050405020304" pitchFamily="18" charset="0"/>
              </a:rPr>
              <a:t>1.64ms.</a:t>
            </a:r>
          </a:p>
          <a:p>
            <a:pPr indent="269875" algn="just">
              <a:lnSpc>
                <a:spcPct val="150000"/>
              </a:lnSpc>
              <a:spcBef>
                <a:spcPts val="300"/>
              </a:spcBef>
              <a:spcAft>
                <a:spcPts val="300"/>
              </a:spcAft>
            </a:pPr>
            <a:endParaRPr lang="en-US" altLang="zh-CN" kern="100" dirty="0">
              <a:latin typeface="Times New Roman" panose="02020603050405020304" pitchFamily="18" charset="0"/>
              <a:cs typeface="Times New Roman" panose="02020603050405020304" pitchFamily="18" charset="0"/>
            </a:endParaRPr>
          </a:p>
          <a:p>
            <a:pPr indent="269875" algn="just">
              <a:lnSpc>
                <a:spcPct val="150000"/>
              </a:lnSpc>
              <a:spcBef>
                <a:spcPts val="300"/>
              </a:spcBef>
              <a:spcAft>
                <a:spcPts val="300"/>
              </a:spcAft>
            </a:pPr>
            <a:endParaRPr lang="en-US" altLang="zh-CN" kern="100" dirty="0">
              <a:latin typeface="Times New Roman" panose="02020603050405020304" pitchFamily="18" charset="0"/>
              <a:cs typeface="Times New Roman" panose="02020603050405020304" pitchFamily="18" charset="0"/>
            </a:endParaRPr>
          </a:p>
          <a:p>
            <a:pPr indent="269875" algn="just">
              <a:lnSpc>
                <a:spcPct val="150000"/>
              </a:lnSpc>
              <a:spcBef>
                <a:spcPts val="300"/>
              </a:spcBef>
              <a:spcAft>
                <a:spcPts val="300"/>
              </a:spcAft>
            </a:pPr>
            <a:r>
              <a:rPr lang="en-US" altLang="zh-CN" kern="100" dirty="0" smtClean="0">
                <a:latin typeface="Times New Roman" panose="02020603050405020304" pitchFamily="18" charset="0"/>
                <a:cs typeface="Times New Roman" panose="02020603050405020304" pitchFamily="18" charset="0"/>
              </a:rPr>
              <a:t>For CEPC main ring Z mode</a:t>
            </a:r>
            <a:r>
              <a:rPr lang="zh-CN" altLang="zh-CN" kern="100" dirty="0" smtClean="0">
                <a:latin typeface="Times New Roman" panose="02020603050405020304" pitchFamily="18" charset="0"/>
                <a:cs typeface="Times New Roman" panose="02020603050405020304" pitchFamily="18" charset="0"/>
              </a:rPr>
              <a:t>，</a:t>
            </a:r>
            <a:r>
              <a:rPr lang="en-US" altLang="zh-CN" i="1" kern="100" dirty="0" smtClean="0">
                <a:latin typeface="Times New Roman" panose="02020603050405020304" pitchFamily="18" charset="0"/>
                <a:cs typeface="Times New Roman" panose="02020603050405020304" pitchFamily="18" charset="0"/>
              </a:rPr>
              <a:t>E</a:t>
            </a:r>
            <a:r>
              <a:rPr lang="en-US" altLang="zh-CN" kern="100" dirty="0" smtClean="0">
                <a:latin typeface="Times New Roman" panose="02020603050405020304" pitchFamily="18" charset="0"/>
                <a:cs typeface="Times New Roman" panose="02020603050405020304" pitchFamily="18" charset="0"/>
              </a:rPr>
              <a:t>=45.5GeV</a:t>
            </a:r>
            <a:r>
              <a:rPr lang="zh-CN" altLang="en-US" kern="100" dirty="0" smtClean="0">
                <a:latin typeface="Times New Roman" panose="02020603050405020304" pitchFamily="18" charset="0"/>
                <a:cs typeface="Times New Roman" panose="02020603050405020304" pitchFamily="18" charset="0"/>
              </a:rPr>
              <a:t>，</a:t>
            </a:r>
            <a:r>
              <a:rPr lang="en-US" altLang="zh-CN" i="1" kern="100" dirty="0" smtClean="0">
                <a:latin typeface="Times New Roman" panose="02020603050405020304" pitchFamily="18" charset="0"/>
                <a:cs typeface="Times New Roman" panose="02020603050405020304" pitchFamily="18" charset="0"/>
              </a:rPr>
              <a:t>β</a:t>
            </a:r>
            <a:r>
              <a:rPr lang="en-US" altLang="zh-CN" i="1" kern="100" baseline="-25000" dirty="0" smtClean="0">
                <a:latin typeface="Times New Roman" panose="02020603050405020304" pitchFamily="18" charset="0"/>
                <a:cs typeface="Times New Roman" panose="02020603050405020304" pitchFamily="18" charset="0"/>
              </a:rPr>
              <a:t>m</a:t>
            </a:r>
            <a:r>
              <a:rPr lang="en-US" altLang="zh-CN" kern="100" dirty="0" smtClean="0">
                <a:latin typeface="Times New Roman" panose="02020603050405020304" pitchFamily="18" charset="0"/>
                <a:cs typeface="Times New Roman" panose="02020603050405020304" pitchFamily="18" charset="0"/>
              </a:rPr>
              <a:t>=225m</a:t>
            </a:r>
            <a:r>
              <a:rPr lang="zh-CN" altLang="zh-CN" kern="100" dirty="0">
                <a:latin typeface="Times New Roman" panose="02020603050405020304" pitchFamily="18" charset="0"/>
                <a:cs typeface="Times New Roman" panose="02020603050405020304" pitchFamily="18" charset="0"/>
              </a:rPr>
              <a:t>，</a:t>
            </a:r>
            <a:r>
              <a:rPr lang="en-US" altLang="zh-CN" i="1" kern="100" dirty="0" smtClean="0">
                <a:latin typeface="Times New Roman" panose="02020603050405020304" pitchFamily="18" charset="0"/>
                <a:cs typeface="Times New Roman" panose="02020603050405020304" pitchFamily="18" charset="0"/>
              </a:rPr>
              <a:t>β</a:t>
            </a:r>
            <a:r>
              <a:rPr lang="en-US" altLang="zh-CN" i="1" kern="100" baseline="-25000" dirty="0" smtClean="0">
                <a:latin typeface="Times New Roman" panose="02020603050405020304" pitchFamily="18" charset="0"/>
                <a:cs typeface="Times New Roman" panose="02020603050405020304" pitchFamily="18" charset="0"/>
              </a:rPr>
              <a:t>k</a:t>
            </a:r>
            <a:r>
              <a:rPr lang="en-US" altLang="zh-CN" kern="100" dirty="0" smtClean="0">
                <a:latin typeface="Times New Roman" panose="02020603050405020304" pitchFamily="18" charset="0"/>
                <a:cs typeface="Times New Roman" panose="02020603050405020304" pitchFamily="18" charset="0"/>
              </a:rPr>
              <a:t>=225m</a:t>
            </a:r>
            <a:r>
              <a:rPr lang="zh-CN" altLang="zh-CN" kern="100" dirty="0">
                <a:latin typeface="Times New Roman" panose="02020603050405020304" pitchFamily="18" charset="0"/>
                <a:cs typeface="Times New Roman" panose="02020603050405020304" pitchFamily="18" charset="0"/>
              </a:rPr>
              <a:t>，</a:t>
            </a:r>
            <a:r>
              <a:rPr lang="en-US" altLang="zh-CN" kern="100" dirty="0" err="1" smtClean="0">
                <a:latin typeface="Times New Roman" panose="02020603050405020304" pitchFamily="18" charset="0"/>
                <a:cs typeface="Times New Roman" panose="02020603050405020304" pitchFamily="18" charset="0"/>
              </a:rPr>
              <a:t>Δ</a:t>
            </a:r>
            <a:r>
              <a:rPr lang="en-US" altLang="zh-CN" i="1" kern="100" dirty="0" err="1" smtClean="0">
                <a:latin typeface="Times New Roman" panose="02020603050405020304" pitchFamily="18" charset="0"/>
                <a:cs typeface="Times New Roman" panose="02020603050405020304" pitchFamily="18" charset="0"/>
              </a:rPr>
              <a:t>x</a:t>
            </a:r>
            <a:r>
              <a:rPr lang="en-US" altLang="zh-CN" kern="100" dirty="0" smtClean="0">
                <a:latin typeface="Times New Roman" panose="02020603050405020304" pitchFamily="18" charset="0"/>
                <a:cs typeface="Times New Roman" panose="02020603050405020304" pitchFamily="18" charset="0"/>
              </a:rPr>
              <a:t>=0.2mm</a:t>
            </a:r>
            <a:r>
              <a:rPr lang="en-US" altLang="zh-CN" kern="100" dirty="0">
                <a:latin typeface="Times New Roman" panose="02020603050405020304" pitchFamily="18" charset="0"/>
                <a:cs typeface="Times New Roman" panose="02020603050405020304" pitchFamily="18" charset="0"/>
              </a:rPr>
              <a:t>, </a:t>
            </a:r>
            <a:r>
              <a:rPr lang="en-US" altLang="zh-CN" kern="100" dirty="0" smtClean="0">
                <a:latin typeface="Times New Roman" panose="02020603050405020304" pitchFamily="18" charset="0"/>
                <a:cs typeface="Times New Roman" panose="02020603050405020304" pitchFamily="18" charset="0"/>
              </a:rPr>
              <a:t>take </a:t>
            </a:r>
            <a:r>
              <a:rPr lang="en-US" altLang="zh-CN" i="1" kern="100" dirty="0" err="1" smtClean="0">
                <a:latin typeface="Times New Roman" panose="02020603050405020304" pitchFamily="18" charset="0"/>
                <a:cs typeface="Times New Roman" panose="02020603050405020304" pitchFamily="18" charset="0"/>
              </a:rPr>
              <a:t>τ</a:t>
            </a:r>
            <a:r>
              <a:rPr lang="en-US" altLang="zh-CN" i="1" kern="100" baseline="-25000" dirty="0" err="1" smtClean="0">
                <a:latin typeface="Times New Roman" panose="02020603050405020304" pitchFamily="18" charset="0"/>
                <a:cs typeface="Times New Roman" panose="02020603050405020304" pitchFamily="18" charset="0"/>
              </a:rPr>
              <a:t>FB</a:t>
            </a:r>
            <a:r>
              <a:rPr lang="en-US" altLang="zh-CN" kern="100" dirty="0" smtClean="0">
                <a:latin typeface="Times New Roman" panose="02020603050405020304" pitchFamily="18" charset="0"/>
                <a:cs typeface="Times New Roman" panose="02020603050405020304" pitchFamily="18" charset="0"/>
              </a:rPr>
              <a:t> =1.60ms</a:t>
            </a:r>
            <a:r>
              <a:rPr lang="zh-CN" altLang="zh-CN"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so  </a:t>
            </a:r>
            <a:r>
              <a:rPr lang="en-US" altLang="zh-CN" kern="100" dirty="0">
                <a:latin typeface="Times New Roman" panose="02020603050405020304" pitchFamily="18" charset="0"/>
                <a:cs typeface="Times New Roman" panose="02020603050405020304" pitchFamily="18" charset="0"/>
              </a:rPr>
              <a:t>Δ</a:t>
            </a:r>
            <a:r>
              <a:rPr lang="en-US" altLang="zh-CN" i="1" kern="100" dirty="0">
                <a:latin typeface="Times New Roman" panose="02020603050405020304" pitchFamily="18" charset="0"/>
                <a:cs typeface="Times New Roman" panose="02020603050405020304" pitchFamily="18" charset="0"/>
              </a:rPr>
              <a:t>V</a:t>
            </a:r>
            <a:r>
              <a:rPr lang="en-US" altLang="zh-CN" i="1" kern="100" baseline="-25000" dirty="0">
                <a:latin typeface="Times New Roman" panose="02020603050405020304" pitchFamily="18" charset="0"/>
                <a:cs typeface="Times New Roman" panose="02020603050405020304" pitchFamily="18" charset="0"/>
              </a:rPr>
              <a:t>FB</a:t>
            </a:r>
            <a:r>
              <a:rPr lang="en-US" altLang="zh-CN" kern="100" baseline="-25000" dirty="0">
                <a:latin typeface="Cambria Math" panose="02040503050406030204" pitchFamily="18" charset="0"/>
                <a:cs typeface="Cambria Math" panose="02040503050406030204" pitchFamily="18" charset="0"/>
              </a:rPr>
              <a:t>⊥</a:t>
            </a:r>
            <a:r>
              <a:rPr lang="zh-CN" altLang="zh-CN" kern="100" dirty="0" smtClean="0">
                <a:latin typeface="Times New Roman" panose="02020603050405020304" pitchFamily="18" charset="0"/>
                <a:cs typeface="Times New Roman" panose="02020603050405020304" pitchFamily="18" charset="0"/>
              </a:rPr>
              <a:t>＝</a:t>
            </a:r>
            <a:r>
              <a:rPr lang="en-US" altLang="zh-CN" kern="100" dirty="0" smtClean="0">
                <a:latin typeface="Times New Roman" panose="02020603050405020304" pitchFamily="18" charset="0"/>
                <a:cs typeface="Times New Roman" panose="02020603050405020304" pitchFamily="18" charset="0"/>
              </a:rPr>
              <a:t>16.7kV, P=898w. </a:t>
            </a:r>
          </a:p>
          <a:p>
            <a:pPr indent="269875" algn="just">
              <a:lnSpc>
                <a:spcPct val="150000"/>
              </a:lnSpc>
              <a:spcBef>
                <a:spcPts val="300"/>
              </a:spcBef>
              <a:spcAft>
                <a:spcPts val="300"/>
              </a:spcAft>
            </a:pPr>
            <a:r>
              <a:rPr lang="en-US" altLang="zh-CN" kern="100" dirty="0" smtClean="0">
                <a:latin typeface="Times New Roman" panose="02020603050405020304" pitchFamily="18" charset="0"/>
                <a:cs typeface="Times New Roman" panose="02020603050405020304" pitchFamily="18" charset="0"/>
              </a:rPr>
              <a:t>AR 500A250A, the output power is 500w.</a:t>
            </a:r>
          </a:p>
          <a:p>
            <a:pPr indent="269875" algn="just">
              <a:lnSpc>
                <a:spcPct val="150000"/>
              </a:lnSpc>
              <a:spcBef>
                <a:spcPts val="300"/>
              </a:spcBef>
              <a:spcAft>
                <a:spcPts val="300"/>
              </a:spcAft>
            </a:pPr>
            <a:r>
              <a:rPr lang="en-US" altLang="zh-CN" b="1" kern="100" dirty="0" smtClean="0">
                <a:solidFill>
                  <a:srgbClr val="FF0000"/>
                </a:solidFill>
                <a:latin typeface="Times New Roman" panose="02020603050405020304" pitchFamily="18" charset="0"/>
                <a:cs typeface="Times New Roman" panose="02020603050405020304" pitchFamily="18" charset="0"/>
              </a:rPr>
              <a:t>Optional choice</a:t>
            </a:r>
            <a:r>
              <a:rPr lang="zh-CN" altLang="en-US" b="1" kern="100" dirty="0" smtClean="0">
                <a:solidFill>
                  <a:srgbClr val="FF0000"/>
                </a:solidFill>
                <a:latin typeface="Times New Roman" panose="02020603050405020304" pitchFamily="18" charset="0"/>
                <a:cs typeface="Times New Roman" panose="02020603050405020304" pitchFamily="18" charset="0"/>
              </a:rPr>
              <a:t>：</a:t>
            </a:r>
            <a:r>
              <a:rPr lang="en-US" altLang="zh-CN" b="1" kern="100" dirty="0" smtClean="0">
                <a:solidFill>
                  <a:srgbClr val="FF0000"/>
                </a:solidFill>
                <a:latin typeface="Times New Roman" panose="02020603050405020304" pitchFamily="18" charset="0"/>
                <a:cs typeface="Times New Roman" panose="02020603050405020304" pitchFamily="18" charset="0"/>
              </a:rPr>
              <a:t>using multi-TFBs to shorter the damping time.</a:t>
            </a:r>
          </a:p>
        </p:txBody>
      </p:sp>
      <p:pic>
        <p:nvPicPr>
          <p:cNvPr id="7" name="图片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708920"/>
            <a:ext cx="2788979" cy="1022130"/>
          </a:xfrm>
          <a:prstGeom prst="rect">
            <a:avLst/>
          </a:prstGeom>
          <a:noFill/>
          <a:ln>
            <a:noFill/>
          </a:ln>
        </p:spPr>
      </p:pic>
      <p:pic>
        <p:nvPicPr>
          <p:cNvPr id="8" name="图片 7"/>
          <p:cNvPicPr/>
          <p:nvPr/>
        </p:nvPicPr>
        <p:blipFill>
          <a:blip r:embed="rId3" cstate="print"/>
          <a:srcRect/>
          <a:stretch>
            <a:fillRect/>
          </a:stretch>
        </p:blipFill>
        <p:spPr bwMode="auto">
          <a:xfrm>
            <a:off x="5796136" y="2708920"/>
            <a:ext cx="1512168" cy="882836"/>
          </a:xfrm>
          <a:prstGeom prst="rect">
            <a:avLst/>
          </a:prstGeom>
          <a:noFill/>
          <a:ln w="9525">
            <a:noFill/>
            <a:miter lim="800000"/>
            <a:headEnd/>
            <a:tailEnd/>
          </a:ln>
        </p:spPr>
      </p:pic>
    </p:spTree>
    <p:extLst>
      <p:ext uri="{BB962C8B-B14F-4D97-AF65-F5344CB8AC3E}">
        <p14:creationId xmlns:p14="http://schemas.microsoft.com/office/powerpoint/2010/main" val="25901257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E6CB598F-D7A1-4F11-AD1B-F0AEA958CC3D}"/>
              </a:ext>
            </a:extLst>
          </p:cNvPr>
          <p:cNvSpPr>
            <a:spLocks noGrp="1"/>
          </p:cNvSpPr>
          <p:nvPr>
            <p:ph type="title"/>
          </p:nvPr>
        </p:nvSpPr>
        <p:spPr>
          <a:xfrm>
            <a:off x="421201" y="217452"/>
            <a:ext cx="8229600" cy="850900"/>
          </a:xfrm>
        </p:spPr>
        <p:txBody>
          <a:bodyPr/>
          <a:lstStyle/>
          <a:p>
            <a:pPr>
              <a:lnSpc>
                <a:spcPct val="100000"/>
              </a:lnSpc>
            </a:pPr>
            <a:r>
              <a:rPr lang="en-US" altLang="zh-CN" dirty="0"/>
              <a:t>Analog Front End Board (AFE)</a:t>
            </a:r>
          </a:p>
        </p:txBody>
      </p:sp>
      <p:sp>
        <p:nvSpPr>
          <p:cNvPr id="5" name="内容占位符 4"/>
          <p:cNvSpPr>
            <a:spLocks noGrp="1"/>
          </p:cNvSpPr>
          <p:nvPr>
            <p:ph idx="1"/>
          </p:nvPr>
        </p:nvSpPr>
        <p:spPr/>
        <p:txBody>
          <a:bodyPr/>
          <a:lstStyle/>
          <a:p>
            <a:endParaRPr lang="zh-CN" altLang="en-US"/>
          </a:p>
        </p:txBody>
      </p:sp>
      <p:pic>
        <p:nvPicPr>
          <p:cNvPr id="82" name="图片 81">
            <a:extLst>
              <a:ext uri="{FF2B5EF4-FFF2-40B4-BE49-F238E27FC236}">
                <a16:creationId xmlns:a16="http://schemas.microsoft.com/office/drawing/2014/main" xmlns="" id="{92427CB2-ABE9-4D94-92D2-819F72F52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350" y="1349328"/>
            <a:ext cx="3725249" cy="4455690"/>
          </a:xfrm>
          <a:prstGeom prst="rect">
            <a:avLst/>
          </a:prstGeom>
        </p:spPr>
      </p:pic>
      <p:sp>
        <p:nvSpPr>
          <p:cNvPr id="83" name="矩形 82">
            <a:extLst>
              <a:ext uri="{FF2B5EF4-FFF2-40B4-BE49-F238E27FC236}">
                <a16:creationId xmlns:a16="http://schemas.microsoft.com/office/drawing/2014/main" xmlns="" id="{609C6BB2-B83E-4977-9B54-10A28520B175}"/>
              </a:ext>
            </a:extLst>
          </p:cNvPr>
          <p:cNvSpPr/>
          <p:nvPr/>
        </p:nvSpPr>
        <p:spPr>
          <a:xfrm>
            <a:off x="4825011" y="1077462"/>
            <a:ext cx="3977891" cy="2462213"/>
          </a:xfrm>
          <a:prstGeom prst="rect">
            <a:avLst/>
          </a:prstGeom>
        </p:spPr>
        <p:txBody>
          <a:bodyPr wrap="square">
            <a:spAutoFit/>
          </a:bodyPr>
          <a:lstStyle/>
          <a:p>
            <a:r>
              <a:rPr lang="zh-CN" altLang="en-US" sz="2800" b="1" dirty="0">
                <a:solidFill>
                  <a:srgbClr val="000099"/>
                </a:solidFill>
                <a:latin typeface="Arial Narrow" panose="020B0606020202030204" pitchFamily="34" charset="0"/>
              </a:rPr>
              <a:t>Performance Features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P1dB = +</a:t>
            </a:r>
            <a:r>
              <a:rPr lang="en-US" altLang="zh-CN" b="1" dirty="0">
                <a:latin typeface="Arial Narrow" panose="020B0606020202030204" pitchFamily="34" charset="0"/>
              </a:rPr>
              <a:t>18.5</a:t>
            </a:r>
            <a:r>
              <a:rPr lang="zh-CN" altLang="en-US" b="1" dirty="0">
                <a:latin typeface="Arial Narrow" panose="020B0606020202030204" pitchFamily="34" charset="0"/>
              </a:rPr>
              <a:t>dBm (at ADC Input)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IP3 = +</a:t>
            </a:r>
            <a:r>
              <a:rPr lang="en-US" altLang="zh-CN" b="1" dirty="0">
                <a:latin typeface="Arial Narrow" panose="020B0606020202030204" pitchFamily="34" charset="0"/>
              </a:rPr>
              <a:t>39 </a:t>
            </a:r>
            <a:r>
              <a:rPr lang="zh-CN" altLang="en-US" b="1" dirty="0">
                <a:latin typeface="Arial Narrow" panose="020B0606020202030204" pitchFamily="34" charset="0"/>
              </a:rPr>
              <a:t>dBm  (at ADC input)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NF =</a:t>
            </a:r>
            <a:r>
              <a:rPr lang="en-US" altLang="zh-CN" b="1" dirty="0">
                <a:latin typeface="Arial Narrow" panose="020B0606020202030204" pitchFamily="34" charset="0"/>
              </a:rPr>
              <a:t>6.0</a:t>
            </a:r>
            <a:r>
              <a:rPr lang="zh-CN" altLang="en-US" b="1" dirty="0">
                <a:latin typeface="Arial Narrow" panose="020B0606020202030204" pitchFamily="34" charset="0"/>
              </a:rPr>
              <a:t>dB (LPF and SAW Filter)   </a:t>
            </a:r>
          </a:p>
          <a:p>
            <a:pPr marL="342900" indent="-342900">
              <a:buClr>
                <a:srgbClr val="C00000"/>
              </a:buClr>
              <a:buFont typeface="Wingdings" panose="05000000000000000000" pitchFamily="2" charset="2"/>
              <a:buChar char="þ"/>
            </a:pPr>
            <a:r>
              <a:rPr lang="zh-CN" altLang="en-US" b="1" dirty="0">
                <a:latin typeface="Arial Narrow" panose="020B0606020202030204" pitchFamily="34" charset="0"/>
              </a:rPr>
              <a:t>Channel to Channel Isolation </a:t>
            </a:r>
            <a:r>
              <a:rPr lang="en-US" altLang="zh-CN" b="1" dirty="0">
                <a:latin typeface="Arial Narrow" panose="020B0606020202030204" pitchFamily="34" charset="0"/>
              </a:rPr>
              <a:t>&gt; </a:t>
            </a:r>
            <a:r>
              <a:rPr lang="en-US" altLang="zh-CN" b="1" dirty="0">
                <a:solidFill>
                  <a:srgbClr val="FF0000"/>
                </a:solidFill>
                <a:latin typeface="Arial Narrow" panose="020B0606020202030204" pitchFamily="34" charset="0"/>
              </a:rPr>
              <a:t>80</a:t>
            </a:r>
            <a:r>
              <a:rPr lang="zh-CN" altLang="en-US" b="1" dirty="0">
                <a:solidFill>
                  <a:srgbClr val="FF0000"/>
                </a:solidFill>
                <a:latin typeface="Arial Narrow" panose="020B0606020202030204" pitchFamily="34" charset="0"/>
              </a:rPr>
              <a:t>dB</a:t>
            </a:r>
            <a:endParaRPr lang="en-US" altLang="zh-CN" b="1" dirty="0">
              <a:solidFill>
                <a:srgbClr val="FF0000"/>
              </a:solidFill>
              <a:latin typeface="Arial Narrow" panose="020B0606020202030204" pitchFamily="34" charset="0"/>
            </a:endParaRPr>
          </a:p>
          <a:p>
            <a:pPr marL="342900" indent="-342900">
              <a:buClr>
                <a:srgbClr val="C00000"/>
              </a:buClr>
              <a:buFont typeface="Wingdings" panose="05000000000000000000" pitchFamily="2" charset="2"/>
              <a:buChar char="þ"/>
            </a:pPr>
            <a:r>
              <a:rPr lang="en-US" altLang="zh-CN" b="1" dirty="0">
                <a:latin typeface="Arial Narrow" panose="020B0606020202030204" pitchFamily="34" charset="0"/>
              </a:rPr>
              <a:t>Phase difference  &lt; 10°</a:t>
            </a:r>
          </a:p>
          <a:p>
            <a:pPr marL="342900" indent="-342900">
              <a:buClr>
                <a:srgbClr val="C00000"/>
              </a:buClr>
              <a:buFont typeface="Wingdings" panose="05000000000000000000" pitchFamily="2" charset="2"/>
              <a:buChar char="þ"/>
            </a:pPr>
            <a:r>
              <a:rPr lang="en-US" altLang="zh-CN" b="1" dirty="0">
                <a:latin typeface="Arial Narrow" panose="020B0606020202030204" pitchFamily="34" charset="0"/>
              </a:rPr>
              <a:t>Amplitude difference &lt; 5%</a:t>
            </a:r>
          </a:p>
          <a:p>
            <a:pPr marL="342900" indent="-342900">
              <a:buClr>
                <a:srgbClr val="C00000"/>
              </a:buClr>
              <a:buFont typeface="Wingdings" panose="05000000000000000000" pitchFamily="2" charset="2"/>
              <a:buChar char="þ"/>
            </a:pPr>
            <a:r>
              <a:rPr lang="en-US" altLang="zh-CN" b="1" dirty="0">
                <a:latin typeface="Arial Narrow" panose="020B0606020202030204" pitchFamily="34" charset="0"/>
              </a:rPr>
              <a:t>-3dB Bandwidth =25MHz</a:t>
            </a:r>
          </a:p>
        </p:txBody>
      </p:sp>
      <p:sp>
        <p:nvSpPr>
          <p:cNvPr id="84" name="矩形 83">
            <a:extLst>
              <a:ext uri="{FF2B5EF4-FFF2-40B4-BE49-F238E27FC236}">
                <a16:creationId xmlns:a16="http://schemas.microsoft.com/office/drawing/2014/main" xmlns="" id="{026FC463-E4D4-4B73-8E7C-ACBE9974C2EC}"/>
              </a:ext>
            </a:extLst>
          </p:cNvPr>
          <p:cNvSpPr/>
          <p:nvPr/>
        </p:nvSpPr>
        <p:spPr>
          <a:xfrm>
            <a:off x="4352568" y="3683856"/>
            <a:ext cx="784189" cy="400110"/>
          </a:xfrm>
          <a:prstGeom prst="rect">
            <a:avLst/>
          </a:prstGeom>
        </p:spPr>
        <p:txBody>
          <a:bodyPr wrap="non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ADF </a:t>
            </a:r>
          </a:p>
        </p:txBody>
      </p:sp>
      <p:sp>
        <p:nvSpPr>
          <p:cNvPr id="92" name="矩形 91">
            <a:extLst>
              <a:ext uri="{FF2B5EF4-FFF2-40B4-BE49-F238E27FC236}">
                <a16:creationId xmlns:a16="http://schemas.microsoft.com/office/drawing/2014/main" xmlns="" id="{C41622EA-F06A-4EB3-B868-671157114E65}"/>
              </a:ext>
            </a:extLst>
          </p:cNvPr>
          <p:cNvSpPr/>
          <p:nvPr/>
        </p:nvSpPr>
        <p:spPr>
          <a:xfrm>
            <a:off x="243203" y="2436856"/>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A </a:t>
            </a:r>
          </a:p>
        </p:txBody>
      </p:sp>
      <p:sp>
        <p:nvSpPr>
          <p:cNvPr id="93" name="矩形 92">
            <a:extLst>
              <a:ext uri="{FF2B5EF4-FFF2-40B4-BE49-F238E27FC236}">
                <a16:creationId xmlns:a16="http://schemas.microsoft.com/office/drawing/2014/main" xmlns="" id="{4EB4B2A9-71EE-4B8A-B605-096B371457FF}"/>
              </a:ext>
            </a:extLst>
          </p:cNvPr>
          <p:cNvSpPr/>
          <p:nvPr/>
        </p:nvSpPr>
        <p:spPr>
          <a:xfrm>
            <a:off x="288834" y="4383022"/>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B </a:t>
            </a:r>
          </a:p>
        </p:txBody>
      </p:sp>
      <p:sp>
        <p:nvSpPr>
          <p:cNvPr id="94" name="矩形 93">
            <a:extLst>
              <a:ext uri="{FF2B5EF4-FFF2-40B4-BE49-F238E27FC236}">
                <a16:creationId xmlns:a16="http://schemas.microsoft.com/office/drawing/2014/main" xmlns="" id="{76013E19-1EC0-44EF-83D2-9AC5CFD8B1AF}"/>
              </a:ext>
            </a:extLst>
          </p:cNvPr>
          <p:cNvSpPr/>
          <p:nvPr/>
        </p:nvSpPr>
        <p:spPr>
          <a:xfrm>
            <a:off x="243203" y="2935292"/>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C </a:t>
            </a:r>
          </a:p>
        </p:txBody>
      </p:sp>
      <p:sp>
        <p:nvSpPr>
          <p:cNvPr id="95" name="矩形 94">
            <a:extLst>
              <a:ext uri="{FF2B5EF4-FFF2-40B4-BE49-F238E27FC236}">
                <a16:creationId xmlns:a16="http://schemas.microsoft.com/office/drawing/2014/main" xmlns="" id="{6C378912-32B8-430E-BBDB-4294BB59E7EC}"/>
              </a:ext>
            </a:extLst>
          </p:cNvPr>
          <p:cNvSpPr/>
          <p:nvPr/>
        </p:nvSpPr>
        <p:spPr>
          <a:xfrm>
            <a:off x="280274" y="4875937"/>
            <a:ext cx="358429" cy="400110"/>
          </a:xfrm>
          <a:prstGeom prst="rect">
            <a:avLst/>
          </a:prstGeom>
        </p:spPr>
        <p:txBody>
          <a:bodyPr wrap="squar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D </a:t>
            </a:r>
          </a:p>
        </p:txBody>
      </p:sp>
      <p:sp>
        <p:nvSpPr>
          <p:cNvPr id="96" name="矩形 95">
            <a:extLst>
              <a:ext uri="{FF2B5EF4-FFF2-40B4-BE49-F238E27FC236}">
                <a16:creationId xmlns:a16="http://schemas.microsoft.com/office/drawing/2014/main" xmlns="" id="{7CF14F15-78BF-472B-B6A2-8A4893B4CF67}"/>
              </a:ext>
            </a:extLst>
          </p:cNvPr>
          <p:cNvSpPr/>
          <p:nvPr/>
        </p:nvSpPr>
        <p:spPr>
          <a:xfrm>
            <a:off x="27589" y="3875718"/>
            <a:ext cx="1336675" cy="337185"/>
          </a:xfrm>
          <a:prstGeom prst="rect">
            <a:avLst/>
          </a:prstGeom>
        </p:spPr>
        <p:txBody>
          <a:bodyPr wrap="square">
            <a:spAutoFit/>
          </a:bodyPr>
          <a:lstStyle/>
          <a:p>
            <a:pPr>
              <a:spcBef>
                <a:spcPct val="0"/>
              </a:spcBef>
              <a:buClrTx/>
              <a:buSzTx/>
              <a:buFontTx/>
              <a:buNone/>
            </a:pPr>
            <a:r>
              <a:rPr lang="en-US" altLang="zh-CN" sz="1600" b="1" dirty="0">
                <a:solidFill>
                  <a:srgbClr val="0000FF"/>
                </a:solidFill>
                <a:latin typeface="Arial Narrow" panose="020B0606020202030204" pitchFamily="34" charset="0"/>
                <a:ea typeface="微软雅黑" panose="020B0503020204020204" pitchFamily="34" charset="-122"/>
                <a:cs typeface="Arial" panose="020B0604020202020204" pitchFamily="34" charset="0"/>
              </a:rPr>
              <a:t>Pilot Tone </a:t>
            </a:r>
          </a:p>
        </p:txBody>
      </p:sp>
      <p:sp>
        <p:nvSpPr>
          <p:cNvPr id="98" name="矩形 97">
            <a:extLst>
              <a:ext uri="{FF2B5EF4-FFF2-40B4-BE49-F238E27FC236}">
                <a16:creationId xmlns:a16="http://schemas.microsoft.com/office/drawing/2014/main" xmlns="" id="{6CCBC946-DA3F-4191-BDB3-812334652F7B}"/>
              </a:ext>
            </a:extLst>
          </p:cNvPr>
          <p:cNvSpPr/>
          <p:nvPr/>
        </p:nvSpPr>
        <p:spPr>
          <a:xfrm>
            <a:off x="112176" y="3368415"/>
            <a:ext cx="767424" cy="337185"/>
          </a:xfrm>
          <a:prstGeom prst="rect">
            <a:avLst/>
          </a:prstGeom>
        </p:spPr>
        <p:txBody>
          <a:bodyPr wrap="square">
            <a:spAutoFit/>
          </a:bodyPr>
          <a:lstStyle/>
          <a:p>
            <a:pPr>
              <a:spcBef>
                <a:spcPct val="0"/>
              </a:spcBef>
              <a:buClrTx/>
              <a:buSzTx/>
              <a:buFontTx/>
              <a:buNone/>
            </a:pPr>
            <a:r>
              <a:rPr lang="en-US" altLang="zh-CN" sz="1600" b="1" dirty="0">
                <a:latin typeface="Arial Narrow" panose="020B0606020202030204" pitchFamily="34" charset="0"/>
                <a:ea typeface="微软雅黑" panose="020B0503020204020204" pitchFamily="34" charset="-122"/>
                <a:cs typeface="Arial" panose="020B0604020202020204" pitchFamily="34" charset="0"/>
              </a:rPr>
              <a:t>Trigger</a:t>
            </a:r>
          </a:p>
        </p:txBody>
      </p:sp>
      <p:sp>
        <p:nvSpPr>
          <p:cNvPr id="99" name="右大括号 98">
            <a:extLst>
              <a:ext uri="{FF2B5EF4-FFF2-40B4-BE49-F238E27FC236}">
                <a16:creationId xmlns:a16="http://schemas.microsoft.com/office/drawing/2014/main" xmlns="" id="{031027F1-BEE9-4D93-A5B0-34B9FA0FD2CB}"/>
              </a:ext>
            </a:extLst>
          </p:cNvPr>
          <p:cNvSpPr/>
          <p:nvPr/>
        </p:nvSpPr>
        <p:spPr>
          <a:xfrm>
            <a:off x="4233538" y="2922184"/>
            <a:ext cx="238061" cy="1953753"/>
          </a:xfrm>
          <a:prstGeom prst="rightBrace">
            <a:avLst>
              <a:gd name="adj1" fmla="val 39023"/>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cxnSp>
        <p:nvCxnSpPr>
          <p:cNvPr id="100" name="直接箭头连接符 99">
            <a:extLst>
              <a:ext uri="{FF2B5EF4-FFF2-40B4-BE49-F238E27FC236}">
                <a16:creationId xmlns:a16="http://schemas.microsoft.com/office/drawing/2014/main" xmlns="" id="{4B2D5092-A586-4193-B6C6-435EADF415CB}"/>
              </a:ext>
            </a:extLst>
          </p:cNvPr>
          <p:cNvCxnSpPr>
            <a:cxnSpLocks/>
          </p:cNvCxnSpPr>
          <p:nvPr/>
        </p:nvCxnSpPr>
        <p:spPr>
          <a:xfrm flipV="1">
            <a:off x="1948335" y="5508673"/>
            <a:ext cx="0" cy="512615"/>
          </a:xfrm>
          <a:prstGeom prst="straightConnector1">
            <a:avLst/>
          </a:prstGeom>
          <a:ln>
            <a:solidFill>
              <a:srgbClr val="0000FF"/>
            </a:solidFill>
            <a:tailEnd type="triangle"/>
          </a:ln>
        </p:spPr>
        <p:style>
          <a:lnRef idx="3">
            <a:schemeClr val="accent2"/>
          </a:lnRef>
          <a:fillRef idx="0">
            <a:schemeClr val="accent2"/>
          </a:fillRef>
          <a:effectRef idx="2">
            <a:schemeClr val="accent2"/>
          </a:effectRef>
          <a:fontRef idx="minor">
            <a:schemeClr val="tx1"/>
          </a:fontRef>
        </p:style>
      </p:cxnSp>
      <p:sp>
        <p:nvSpPr>
          <p:cNvPr id="101" name="TextBox 2">
            <a:extLst>
              <a:ext uri="{FF2B5EF4-FFF2-40B4-BE49-F238E27FC236}">
                <a16:creationId xmlns:a16="http://schemas.microsoft.com/office/drawing/2014/main" xmlns="" id="{D44A1F04-3662-4D98-938C-0C6ADA66920C}"/>
              </a:ext>
            </a:extLst>
          </p:cNvPr>
          <p:cNvSpPr txBox="1">
            <a:spLocks noChangeArrowheads="1"/>
          </p:cNvSpPr>
          <p:nvPr/>
        </p:nvSpPr>
        <p:spPr bwMode="auto">
          <a:xfrm>
            <a:off x="5012524" y="6197975"/>
            <a:ext cx="444754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Narrow" panose="020B0606020202030204" pitchFamily="34" charset="0"/>
                <a:ea typeface="Osaka" charset="-128"/>
                <a:cs typeface="Osaka" charset="-128"/>
              </a:defRPr>
            </a:lvl1pPr>
            <a:lvl2pPr marL="742950" indent="-285750" eaLnBrk="0" hangingPunct="0">
              <a:defRPr sz="2400">
                <a:solidFill>
                  <a:schemeClr val="tx1"/>
                </a:solidFill>
                <a:latin typeface="Arial Narrow" panose="020B0606020202030204" pitchFamily="34" charset="0"/>
                <a:ea typeface="Osaka" charset="-128"/>
                <a:cs typeface="Osaka" charset="-128"/>
              </a:defRPr>
            </a:lvl2pPr>
            <a:lvl3pPr marL="1143000" indent="-228600" eaLnBrk="0" hangingPunct="0">
              <a:defRPr sz="2400">
                <a:solidFill>
                  <a:schemeClr val="tx1"/>
                </a:solidFill>
                <a:latin typeface="Arial Narrow" panose="020B0606020202030204" pitchFamily="34" charset="0"/>
                <a:ea typeface="Osaka" charset="-128"/>
                <a:cs typeface="Osaka" charset="-128"/>
              </a:defRPr>
            </a:lvl3pPr>
            <a:lvl4pPr marL="1600200" indent="-228600" eaLnBrk="0" hangingPunct="0">
              <a:defRPr sz="2400">
                <a:solidFill>
                  <a:schemeClr val="tx1"/>
                </a:solidFill>
                <a:latin typeface="Arial Narrow" panose="020B0606020202030204" pitchFamily="34" charset="0"/>
                <a:ea typeface="Osaka" charset="-128"/>
                <a:cs typeface="Osaka" charset="-128"/>
              </a:defRPr>
            </a:lvl4pPr>
            <a:lvl5pPr marL="2057400" indent="-228600" eaLnBrk="0" hangingPunct="0">
              <a:defRPr sz="2400">
                <a:solidFill>
                  <a:schemeClr val="tx1"/>
                </a:solidFill>
                <a:latin typeface="Arial Narrow" panose="020B0606020202030204" pitchFamily="34" charset="0"/>
                <a:ea typeface="Osaka" charset="-128"/>
                <a:cs typeface="Osaka" charset="-128"/>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ea typeface="Osaka" charset="-128"/>
                <a:cs typeface="Osaka" charset="-128"/>
              </a:defRPr>
            </a:lvl9pPr>
          </a:lstStyle>
          <a:p>
            <a:pPr eaLnBrk="1" hangingPunct="1"/>
            <a:r>
              <a:rPr lang="en-US" altLang="en-US" sz="1800" b="1" dirty="0">
                <a:solidFill>
                  <a:srgbClr val="C00000"/>
                </a:solidFill>
              </a:rPr>
              <a:t>Receiver S-Parameter Characterization</a:t>
            </a:r>
          </a:p>
        </p:txBody>
      </p:sp>
      <p:pic>
        <p:nvPicPr>
          <p:cNvPr id="102" name="图片 101">
            <a:extLst>
              <a:ext uri="{FF2B5EF4-FFF2-40B4-BE49-F238E27FC236}">
                <a16:creationId xmlns:a16="http://schemas.microsoft.com/office/drawing/2014/main" xmlns="" id="{9BB3DE6D-37C2-4495-85F8-62387D4DA32F}"/>
              </a:ext>
            </a:extLst>
          </p:cNvPr>
          <p:cNvPicPr>
            <a:picLocks noChangeAspect="1"/>
          </p:cNvPicPr>
          <p:nvPr/>
        </p:nvPicPr>
        <p:blipFill>
          <a:blip r:embed="rId4"/>
          <a:stretch>
            <a:fillRect/>
          </a:stretch>
        </p:blipFill>
        <p:spPr>
          <a:xfrm>
            <a:off x="5105773" y="3705600"/>
            <a:ext cx="3416368" cy="2544243"/>
          </a:xfrm>
          <a:prstGeom prst="rect">
            <a:avLst/>
          </a:prstGeom>
        </p:spPr>
      </p:pic>
      <p:sp>
        <p:nvSpPr>
          <p:cNvPr id="103" name="矩形 102">
            <a:extLst>
              <a:ext uri="{FF2B5EF4-FFF2-40B4-BE49-F238E27FC236}">
                <a16:creationId xmlns:a16="http://schemas.microsoft.com/office/drawing/2014/main" xmlns="" id="{7D3B42BC-BB79-4E4E-9B5A-09957EF4C898}"/>
              </a:ext>
            </a:extLst>
          </p:cNvPr>
          <p:cNvSpPr/>
          <p:nvPr/>
        </p:nvSpPr>
        <p:spPr>
          <a:xfrm>
            <a:off x="263551" y="3622066"/>
            <a:ext cx="482799" cy="337185"/>
          </a:xfrm>
          <a:prstGeom prst="rect">
            <a:avLst/>
          </a:prstGeom>
        </p:spPr>
        <p:txBody>
          <a:bodyPr wrap="square">
            <a:spAutoFit/>
          </a:bodyPr>
          <a:lstStyle/>
          <a:p>
            <a:pPr>
              <a:spcBef>
                <a:spcPct val="0"/>
              </a:spcBef>
              <a:buClrTx/>
              <a:buSzTx/>
              <a:buFontTx/>
              <a:buNone/>
            </a:pPr>
            <a:r>
              <a:rPr lang="en-US" altLang="zh-CN" sz="1600" b="1" dirty="0">
                <a:latin typeface="Arial Narrow" panose="020B0606020202030204" pitchFamily="34" charset="0"/>
                <a:ea typeface="微软雅黑" panose="020B0503020204020204" pitchFamily="34" charset="-122"/>
                <a:cs typeface="Arial" panose="020B0604020202020204" pitchFamily="34" charset="0"/>
              </a:rPr>
              <a:t>MC</a:t>
            </a:r>
          </a:p>
        </p:txBody>
      </p:sp>
      <p:sp>
        <p:nvSpPr>
          <p:cNvPr id="104" name="矩形 103">
            <a:extLst>
              <a:ext uri="{FF2B5EF4-FFF2-40B4-BE49-F238E27FC236}">
                <a16:creationId xmlns:a16="http://schemas.microsoft.com/office/drawing/2014/main" xmlns="" id="{ABD75989-3ED6-44CB-819F-ECFFCCD087AC}"/>
              </a:ext>
            </a:extLst>
          </p:cNvPr>
          <p:cNvSpPr/>
          <p:nvPr/>
        </p:nvSpPr>
        <p:spPr>
          <a:xfrm>
            <a:off x="1556240" y="5982015"/>
            <a:ext cx="1552028" cy="400110"/>
          </a:xfrm>
          <a:prstGeom prst="rect">
            <a:avLst/>
          </a:prstGeom>
        </p:spPr>
        <p:txBody>
          <a:bodyPr wrap="none">
            <a:spAutoFit/>
          </a:bodyPr>
          <a:lstStyle/>
          <a:p>
            <a:pPr>
              <a:spcBef>
                <a:spcPct val="0"/>
              </a:spcBef>
              <a:buClrTx/>
              <a:buSzTx/>
              <a:buFontTx/>
              <a:buNone/>
            </a:pPr>
            <a:r>
              <a:rPr lang="en-US" altLang="zh-CN" sz="2000" b="1" dirty="0">
                <a:latin typeface="Arial" panose="020B0604020202020204" pitchFamily="34" charset="0"/>
                <a:ea typeface="微软雅黑" panose="020B0503020204020204" pitchFamily="34" charset="-122"/>
                <a:cs typeface="Arial" panose="020B0604020202020204" pitchFamily="34" charset="0"/>
              </a:rPr>
              <a:t>RF Circuits</a:t>
            </a:r>
          </a:p>
        </p:txBody>
      </p:sp>
    </p:spTree>
    <p:extLst>
      <p:ext uri="{BB962C8B-B14F-4D97-AF65-F5344CB8AC3E}">
        <p14:creationId xmlns:p14="http://schemas.microsoft.com/office/powerpoint/2010/main" val="446840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t>AFE RF Channel Signal Chain Design</a:t>
            </a:r>
          </a:p>
        </p:txBody>
      </p:sp>
      <p:sp>
        <p:nvSpPr>
          <p:cNvPr id="9" name="内容占位符 8"/>
          <p:cNvSpPr>
            <a:spLocks noGrp="1"/>
          </p:cNvSpPr>
          <p:nvPr>
            <p:ph idx="1"/>
          </p:nvPr>
        </p:nvSpPr>
        <p:spPr/>
        <p:txBody>
          <a:bodyPr/>
          <a:lstStyle/>
          <a:p>
            <a:endParaRPr lang="zh-CN" altLang="en-US"/>
          </a:p>
        </p:txBody>
      </p:sp>
      <p:pic>
        <p:nvPicPr>
          <p:cNvPr id="4" name="图片 3"/>
          <p:cNvPicPr>
            <a:picLocks noChangeAspect="1"/>
          </p:cNvPicPr>
          <p:nvPr/>
        </p:nvPicPr>
        <p:blipFill>
          <a:blip r:embed="rId3"/>
          <a:stretch>
            <a:fillRect/>
          </a:stretch>
        </p:blipFill>
        <p:spPr>
          <a:xfrm>
            <a:off x="167367" y="1252943"/>
            <a:ext cx="5154769" cy="2396184"/>
          </a:xfrm>
          <a:prstGeom prst="rect">
            <a:avLst/>
          </a:prstGeom>
        </p:spPr>
      </p:pic>
      <p:pic>
        <p:nvPicPr>
          <p:cNvPr id="5" name="图片 4"/>
          <p:cNvPicPr>
            <a:picLocks noChangeAspect="1"/>
          </p:cNvPicPr>
          <p:nvPr/>
        </p:nvPicPr>
        <p:blipFill>
          <a:blip r:embed="rId4"/>
          <a:stretch>
            <a:fillRect/>
          </a:stretch>
        </p:blipFill>
        <p:spPr>
          <a:xfrm>
            <a:off x="5692999" y="1084433"/>
            <a:ext cx="3187464" cy="2760241"/>
          </a:xfrm>
          <a:prstGeom prst="rect">
            <a:avLst/>
          </a:prstGeom>
        </p:spPr>
      </p:pic>
      <p:pic>
        <p:nvPicPr>
          <p:cNvPr id="6" name="图片 5"/>
          <p:cNvPicPr/>
          <p:nvPr/>
        </p:nvPicPr>
        <p:blipFill>
          <a:blip r:embed="rId5" cstate="print">
            <a:extLst>
              <a:ext uri="{28A0092B-C50C-407E-A947-70E740481C1C}">
                <a14:useLocalDpi xmlns:a14="http://schemas.microsoft.com/office/drawing/2010/main" val="0"/>
              </a:ext>
            </a:extLst>
          </a:blip>
          <a:stretch>
            <a:fillRect/>
          </a:stretch>
        </p:blipFill>
        <p:spPr>
          <a:xfrm>
            <a:off x="199073" y="3727917"/>
            <a:ext cx="5433691" cy="1652494"/>
          </a:xfrm>
          <a:prstGeom prst="rect">
            <a:avLst/>
          </a:prstGeom>
        </p:spPr>
      </p:pic>
      <p:sp>
        <p:nvSpPr>
          <p:cNvPr id="2" name="矩形 1"/>
          <p:cNvSpPr/>
          <p:nvPr/>
        </p:nvSpPr>
        <p:spPr>
          <a:xfrm>
            <a:off x="1198149" y="5808304"/>
            <a:ext cx="4012884" cy="646331"/>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a:spcBef>
                <a:spcPct val="30000"/>
              </a:spcBef>
            </a:pPr>
            <a:r>
              <a:rPr kumimoji="1" lang="en-US" altLang="zh-CN" b="1" dirty="0">
                <a:solidFill>
                  <a:srgbClr val="7030A0"/>
                </a:solidFill>
                <a:latin typeface="Arial Narrow" panose="020B0606020202030204" pitchFamily="34" charset="0"/>
                <a:ea typeface="微软雅黑" panose="020B0503020204020204" pitchFamily="34" charset="-122"/>
                <a:cs typeface="Arial" panose="020B0604020202020204" pitchFamily="34" charset="0"/>
              </a:rPr>
              <a:t>The performance of RF circuits is the key of excellent performance of digital BPM</a:t>
            </a:r>
            <a:r>
              <a:rPr kumimoji="1" lang="zh-CN" altLang="en-US" b="1" dirty="0">
                <a:solidFill>
                  <a:srgbClr val="7030A0"/>
                </a:solidFill>
                <a:latin typeface="Arial Narrow" panose="020B0606020202030204" pitchFamily="34" charset="0"/>
                <a:ea typeface="微软雅黑" panose="020B0503020204020204" pitchFamily="34" charset="-122"/>
                <a:cs typeface="Arial" panose="020B0604020202020204" pitchFamily="34" charset="0"/>
              </a:rPr>
              <a:t>！</a:t>
            </a:r>
            <a:endParaRPr kumimoji="1" lang="en-US" altLang="zh-CN" b="1" dirty="0">
              <a:solidFill>
                <a:srgbClr val="0000FF"/>
              </a:solidFill>
              <a:latin typeface="Arial Narrow" panose="020B0606020202030204" pitchFamily="34" charset="0"/>
              <a:ea typeface="微软雅黑" panose="020B0503020204020204" pitchFamily="34" charset="-122"/>
              <a:cs typeface="Arial" panose="020B0604020202020204" pitchFamily="34" charset="0"/>
            </a:endParaRPr>
          </a:p>
        </p:txBody>
      </p:sp>
      <p:pic>
        <p:nvPicPr>
          <p:cNvPr id="7" name="图片 6"/>
          <p:cNvPicPr>
            <a:picLocks noChangeAspect="1"/>
          </p:cNvPicPr>
          <p:nvPr/>
        </p:nvPicPr>
        <p:blipFill>
          <a:blip r:embed="rId6"/>
          <a:stretch>
            <a:fillRect/>
          </a:stretch>
        </p:blipFill>
        <p:spPr>
          <a:xfrm>
            <a:off x="313382" y="5415058"/>
            <a:ext cx="894755" cy="300038"/>
          </a:xfrm>
          <a:prstGeom prst="rect">
            <a:avLst/>
          </a:prstGeom>
        </p:spPr>
      </p:pic>
      <p:sp>
        <p:nvSpPr>
          <p:cNvPr id="8" name="文本框 7"/>
          <p:cNvSpPr txBox="1"/>
          <p:nvPr/>
        </p:nvSpPr>
        <p:spPr>
          <a:xfrm>
            <a:off x="5586823" y="5921176"/>
            <a:ext cx="3298944" cy="33855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pPr algn="ctr">
              <a:lnSpc>
                <a:spcPts val="1920"/>
              </a:lnSpc>
            </a:pPr>
            <a:r>
              <a:rPr kumimoji="1" lang="en-US" altLang="zh-CN" sz="1600" b="1" dirty="0">
                <a:solidFill>
                  <a:schemeClr val="bg1"/>
                </a:solidFill>
                <a:effectLst>
                  <a:outerShdw blurRad="38100" dist="38100" dir="2700000" algn="tl">
                    <a:srgbClr val="000000">
                      <a:alpha val="43137"/>
                    </a:srgbClr>
                  </a:outerShdw>
                </a:effectLst>
                <a:latin typeface="Arial Narrow" panose="020B0606020202030204" pitchFamily="34" charset="0"/>
                <a:ea typeface="微软雅黑" panose="020B0503020204020204" pitchFamily="34" charset="-122"/>
                <a:sym typeface="+mn-ea"/>
              </a:rPr>
              <a:t>Low noise &amp; Impedance matching</a:t>
            </a:r>
            <a:endParaRPr kumimoji="1" lang="zh-CN" altLang="en-US" sz="1600" b="1" dirty="0">
              <a:solidFill>
                <a:schemeClr val="bg1"/>
              </a:solidFill>
              <a:effectLst>
                <a:outerShdw blurRad="38100" dist="38100" dir="2700000" algn="tl">
                  <a:srgbClr val="000000">
                    <a:alpha val="43137"/>
                  </a:srgbClr>
                </a:outerShdw>
              </a:effectLst>
              <a:latin typeface="Arial Narrow" panose="020B0606020202030204" pitchFamily="34" charset="0"/>
              <a:ea typeface="微软雅黑" panose="020B0503020204020204" pitchFamily="34" charset="-122"/>
              <a:sym typeface="+mn-ea"/>
            </a:endParaRPr>
          </a:p>
        </p:txBody>
      </p:sp>
      <p:sp>
        <p:nvSpPr>
          <p:cNvPr id="10" name="矩形 9">
            <a:extLst>
              <a:ext uri="{FF2B5EF4-FFF2-40B4-BE49-F238E27FC236}">
                <a16:creationId xmlns:a16="http://schemas.microsoft.com/office/drawing/2014/main" xmlns="" id="{BA0FF462-8464-40DC-834A-E5CA58528AEE}"/>
              </a:ext>
            </a:extLst>
          </p:cNvPr>
          <p:cNvSpPr/>
          <p:nvPr/>
        </p:nvSpPr>
        <p:spPr>
          <a:xfrm>
            <a:off x="1259632" y="5380411"/>
            <a:ext cx="3560142" cy="369332"/>
          </a:xfrm>
          <a:prstGeom prst="rect">
            <a:avLst/>
          </a:prstGeom>
        </p:spPr>
        <p:txBody>
          <a:bodyPr wrap="none">
            <a:spAutoFit/>
          </a:bodyPr>
          <a:lstStyle/>
          <a:p>
            <a:pPr algn="ctr">
              <a:spcBef>
                <a:spcPct val="30000"/>
              </a:spcBef>
            </a:pPr>
            <a:r>
              <a:rPr kumimoji="1" lang="en-US" altLang="zh-CN" b="1" dirty="0">
                <a:solidFill>
                  <a:srgbClr val="003399"/>
                </a:solidFill>
                <a:effectLst>
                  <a:outerShdw blurRad="38100" dist="38100" dir="2700000" algn="tl">
                    <a:srgbClr val="000000">
                      <a:alpha val="43137"/>
                    </a:srgbClr>
                  </a:outerShdw>
                </a:effectLst>
                <a:latin typeface="Arial Narrow" panose="020B0606020202030204" pitchFamily="34" charset="0"/>
                <a:ea typeface="微软雅黑" panose="020B0503020204020204" pitchFamily="34" charset="-122"/>
                <a:cs typeface="Arial" panose="020B0604020202020204" pitchFamily="34" charset="0"/>
                <a:sym typeface="+mn-ea"/>
              </a:rPr>
              <a:t>Simulate in Advanced Design System</a:t>
            </a:r>
            <a:endParaRPr kumimoji="1" lang="zh-CN" altLang="en-US" b="1" dirty="0">
              <a:solidFill>
                <a:srgbClr val="003399"/>
              </a:solidFill>
              <a:effectLst>
                <a:outerShdw blurRad="38100" dist="38100" dir="2700000" algn="tl">
                  <a:srgbClr val="000000">
                    <a:alpha val="43137"/>
                  </a:srgbClr>
                </a:outerShdw>
              </a:effectLst>
              <a:latin typeface="Arial Narrow" panose="020B0606020202030204" pitchFamily="34" charset="0"/>
              <a:ea typeface="微软雅黑" panose="020B0503020204020204" pitchFamily="34" charset="-122"/>
              <a:cs typeface="Arial" panose="020B0604020202020204" pitchFamily="34" charset="0"/>
              <a:sym typeface="+mn-ea"/>
            </a:endParaRPr>
          </a:p>
        </p:txBody>
      </p:sp>
      <p:sp>
        <p:nvSpPr>
          <p:cNvPr id="11" name="矩形 10">
            <a:extLst>
              <a:ext uri="{FF2B5EF4-FFF2-40B4-BE49-F238E27FC236}">
                <a16:creationId xmlns:a16="http://schemas.microsoft.com/office/drawing/2014/main" xmlns="" id="{D6403F14-5EDA-49B8-B4CE-E19EB3628EC4}"/>
              </a:ext>
            </a:extLst>
          </p:cNvPr>
          <p:cNvSpPr/>
          <p:nvPr/>
        </p:nvSpPr>
        <p:spPr>
          <a:xfrm>
            <a:off x="5615260" y="3982307"/>
            <a:ext cx="3329667" cy="1791260"/>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a:spAutoFit/>
          </a:bodyPr>
          <a:lstStyle/>
          <a:p>
            <a:pPr marL="285750" indent="-285750">
              <a:spcBef>
                <a:spcPct val="30000"/>
              </a:spcBef>
              <a:buFont typeface="Wingdings" panose="05000000000000000000" pitchFamily="2" charset="2"/>
              <a:buChar char="l"/>
            </a:pPr>
            <a:r>
              <a:rPr lang="en-US" altLang="zh-CN" sz="1600" b="1" dirty="0">
                <a:solidFill>
                  <a:srgbClr val="003399"/>
                </a:solidFill>
                <a:latin typeface="Arial Narrow" panose="020B0606020202030204" pitchFamily="34" charset="0"/>
              </a:rPr>
              <a:t>RF 499.8MHz signals are extracted by SAW BPF(~30 MHz BW).</a:t>
            </a:r>
          </a:p>
          <a:p>
            <a:pPr marL="285750" indent="-285750">
              <a:spcBef>
                <a:spcPct val="30000"/>
              </a:spcBef>
              <a:buFont typeface="Wingdings" panose="05000000000000000000" pitchFamily="2" charset="2"/>
              <a:buChar char="l"/>
            </a:pPr>
            <a:r>
              <a:rPr lang="en-US" altLang="zh-CN" sz="1600" b="1" dirty="0">
                <a:solidFill>
                  <a:srgbClr val="003399"/>
                </a:solidFill>
                <a:latin typeface="Arial Narrow" panose="020B0606020202030204" pitchFamily="34" charset="0"/>
              </a:rPr>
              <a:t>RF Amplifiers Gain &gt; 40dB;</a:t>
            </a:r>
          </a:p>
          <a:p>
            <a:pPr marL="285750" indent="-285750">
              <a:spcBef>
                <a:spcPct val="30000"/>
              </a:spcBef>
              <a:buFont typeface="Wingdings" panose="05000000000000000000" pitchFamily="2" charset="2"/>
              <a:buChar char="l"/>
            </a:pPr>
            <a:r>
              <a:rPr lang="en-US" altLang="zh-CN" sz="1600" b="1" dirty="0">
                <a:solidFill>
                  <a:srgbClr val="003399"/>
                </a:solidFill>
                <a:latin typeface="Arial Narrow" panose="020B0606020202030204" pitchFamily="34" charset="0"/>
              </a:rPr>
              <a:t>Attenuators :0~31.5dB(0.5dB step);</a:t>
            </a:r>
          </a:p>
          <a:p>
            <a:pPr marL="285750" indent="-285750">
              <a:spcBef>
                <a:spcPct val="30000"/>
              </a:spcBef>
              <a:buFont typeface="Wingdings" panose="05000000000000000000" pitchFamily="2" charset="2"/>
              <a:buChar char="l"/>
            </a:pPr>
            <a:r>
              <a:rPr lang="en-US" altLang="zh-CN" sz="1600" b="1" dirty="0">
                <a:solidFill>
                  <a:srgbClr val="003399"/>
                </a:solidFill>
                <a:latin typeface="Arial Narrow" panose="020B0606020202030204" pitchFamily="34" charset="0"/>
              </a:rPr>
              <a:t>The signal level is adjusted by step attenuators and amplifiers.</a:t>
            </a:r>
          </a:p>
        </p:txBody>
      </p:sp>
      <p:pic>
        <p:nvPicPr>
          <p:cNvPr id="12" name="图片 11">
            <a:extLst>
              <a:ext uri="{FF2B5EF4-FFF2-40B4-BE49-F238E27FC236}">
                <a16:creationId xmlns:a16="http://schemas.microsoft.com/office/drawing/2014/main" xmlns="" id="{3E51E822-ACF0-4859-B497-A7F347C8DF0E}"/>
              </a:ext>
            </a:extLst>
          </p:cNvPr>
          <p:cNvPicPr>
            <a:picLocks noChangeAspect="1"/>
          </p:cNvPicPr>
          <p:nvPr/>
        </p:nvPicPr>
        <p:blipFill>
          <a:blip r:embed="rId7"/>
          <a:stretch>
            <a:fillRect/>
          </a:stretch>
        </p:blipFill>
        <p:spPr>
          <a:xfrm>
            <a:off x="534090" y="5763514"/>
            <a:ext cx="659239" cy="653879"/>
          </a:xfrm>
          <a:prstGeom prst="rect">
            <a:avLst/>
          </a:prstGeom>
        </p:spPr>
      </p:pic>
    </p:spTree>
    <p:extLst>
      <p:ext uri="{BB962C8B-B14F-4D97-AF65-F5344CB8AC3E}">
        <p14:creationId xmlns:p14="http://schemas.microsoft.com/office/powerpoint/2010/main" val="3136613860"/>
      </p:ext>
    </p:extLst>
  </p:cSld>
  <p:clrMapOvr>
    <a:masterClrMapping/>
  </p:clrMapOvr>
  <mc:AlternateContent xmlns:mc="http://schemas.openxmlformats.org/markup-compatibility/2006" xmlns:p14="http://schemas.microsoft.com/office/powerpoint/2010/main">
    <mc:Choice Requires="p14">
      <p:transition spd="slow" p14:dur="2000" advTm="16006"/>
    </mc:Choice>
    <mc:Fallback xmlns="">
      <p:transition spd="slow" advTm="1600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179512" y="-171400"/>
            <a:ext cx="8856984"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a:lstStyle>
          <a:p>
            <a:pPr algn="l">
              <a:defRPr/>
            </a:pPr>
            <a:r>
              <a:rPr kumimoji="1" lang="en-US" altLang="zh-CN" kern="0" dirty="0">
                <a:latin typeface="Comic Sans MS"/>
              </a:rPr>
              <a:t>The beam instrumentation in CEPC </a:t>
            </a:r>
            <a:r>
              <a:rPr kumimoji="1" lang="en-US" altLang="zh-CN" kern="0" dirty="0" smtClean="0">
                <a:latin typeface="Comic Sans MS"/>
              </a:rPr>
              <a:t>booster</a:t>
            </a:r>
            <a:endParaRPr kumimoji="1" lang="zh-CN" altLang="en-US" kern="0" dirty="0">
              <a:latin typeface="Comic Sans MS"/>
            </a:endParaRPr>
          </a:p>
        </p:txBody>
      </p:sp>
      <p:graphicFrame>
        <p:nvGraphicFramePr>
          <p:cNvPr id="7" name="表格 6"/>
          <p:cNvGraphicFramePr>
            <a:graphicFrameLocks noGrp="1"/>
          </p:cNvGraphicFramePr>
          <p:nvPr>
            <p:extLst>
              <p:ext uri="{D42A27DB-BD31-4B8C-83A1-F6EECF244321}">
                <p14:modId xmlns:p14="http://schemas.microsoft.com/office/powerpoint/2010/main" val="1323973846"/>
              </p:ext>
            </p:extLst>
          </p:nvPr>
        </p:nvGraphicFramePr>
        <p:xfrm>
          <a:off x="251520" y="476672"/>
          <a:ext cx="8568952" cy="6242370"/>
        </p:xfrm>
        <a:graphic>
          <a:graphicData uri="http://schemas.openxmlformats.org/drawingml/2006/table">
            <a:tbl>
              <a:tblPr firstRow="1" firstCol="1" lastRow="1" lastCol="1" bandRow="1" bandCol="1"/>
              <a:tblGrid>
                <a:gridCol w="816092"/>
                <a:gridCol w="897699"/>
                <a:gridCol w="897699"/>
                <a:gridCol w="1938396"/>
                <a:gridCol w="2993720"/>
                <a:gridCol w="1025346"/>
              </a:tblGrid>
              <a:tr h="451433">
                <a:tc>
                  <a:txBody>
                    <a:bodyPr/>
                    <a:lstStyle/>
                    <a:p>
                      <a:pPr marL="0" marR="0" algn="ctr">
                        <a:lnSpc>
                          <a:spcPct val="115000"/>
                        </a:lnSpc>
                        <a:spcBef>
                          <a:spcPts val="0"/>
                        </a:spcBef>
                        <a:spcAft>
                          <a:spcPts val="0"/>
                        </a:spcAft>
                      </a:pPr>
                      <a:r>
                        <a:rPr lang="en-US" sz="900" kern="100" dirty="0">
                          <a:effectLst/>
                          <a:latin typeface="Times New Roman"/>
                          <a:ea typeface="宋体"/>
                        </a:rPr>
                        <a:t> </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Item</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Method</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Parameter</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Amounts</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7933">
                <a:tc rowSpan="11">
                  <a:txBody>
                    <a:bodyPr/>
                    <a:lstStyle/>
                    <a:p>
                      <a:pPr marL="0" marR="0" algn="ctr">
                        <a:lnSpc>
                          <a:spcPct val="115000"/>
                        </a:lnSpc>
                        <a:spcBef>
                          <a:spcPts val="0"/>
                        </a:spcBef>
                        <a:spcAft>
                          <a:spcPts val="0"/>
                        </a:spcAft>
                      </a:pPr>
                      <a:r>
                        <a:rPr lang="en-US" sz="1600" b="1" kern="100" dirty="0" smtClean="0">
                          <a:effectLst/>
                          <a:latin typeface="Times New Roman"/>
                          <a:ea typeface="宋体"/>
                        </a:rPr>
                        <a:t>Booster</a:t>
                      </a:r>
                      <a:endParaRPr lang="en-US" sz="16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effectLst/>
                          <a:latin typeface="Times New Roman"/>
                          <a:ea typeface="宋体"/>
                        </a:rPr>
                        <a:t>Beam position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Turn</a:t>
                      </a:r>
                      <a:r>
                        <a:rPr lang="en-US" sz="1200" b="1" kern="100" baseline="0" dirty="0" smtClean="0">
                          <a:effectLst/>
                          <a:latin typeface="Times New Roman"/>
                          <a:ea typeface="宋体"/>
                        </a:rPr>
                        <a:t> by turn</a:t>
                      </a:r>
                      <a:endParaRPr lang="en-US" sz="1200" b="1" kern="100" dirty="0">
                        <a:effectLst/>
                        <a:latin typeface="Times New Roman"/>
                        <a:ea typeface="宋体"/>
                      </a:endParaRP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srgbClr val="000000"/>
                          </a:solidFill>
                          <a:effectLst/>
                          <a:uLnTx/>
                          <a:uFillTx/>
                          <a:latin typeface="Times New Roman"/>
                          <a:ea typeface="宋体"/>
                          <a:cs typeface="+mn-cs"/>
                        </a:rPr>
                        <a:t>Button electrode BPM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Measurement area (x </a:t>
                      </a:r>
                      <a:r>
                        <a:rPr lang="en-US" sz="1200" b="1" kern="100" dirty="0" smtClean="0">
                          <a:effectLst/>
                          <a:latin typeface="Times New Roman"/>
                          <a:ea typeface="宋体"/>
                          <a:cs typeface="Times New Roman"/>
                          <a:sym typeface="Symbol"/>
                        </a:rPr>
                        <a:t></a:t>
                      </a:r>
                      <a:r>
                        <a:rPr lang="en-US" sz="1200" b="1" kern="100" dirty="0" smtClean="0">
                          <a:effectLst/>
                          <a:latin typeface="Times New Roman"/>
                          <a:ea typeface="宋体"/>
                          <a:cs typeface="Times New Roman"/>
                        </a:rPr>
                        <a:t> y)</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±20mm×±10mm</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Resolution</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&lt;0.02mm</a:t>
                      </a:r>
                      <a:endParaRPr lang="en-US" sz="1200" b="1" dirty="0" smtClean="0">
                        <a:effectLst/>
                        <a:latin typeface="+mn-lt"/>
                        <a:ea typeface="宋体"/>
                        <a:cs typeface="Times New Roman"/>
                      </a:endParaRPr>
                    </a:p>
                    <a:p>
                      <a:r>
                        <a:rPr lang="en-US" sz="1200" b="1" kern="100" dirty="0" smtClean="0">
                          <a:effectLst/>
                          <a:latin typeface="Times New Roman"/>
                          <a:ea typeface="宋体"/>
                        </a:rPr>
                        <a:t>Measurement time of COD</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rPr>
                        <a:t>&lt; 4 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smtClean="0">
                          <a:solidFill>
                            <a:schemeClr val="tx1"/>
                          </a:solidFill>
                          <a:effectLst/>
                          <a:latin typeface="Times New Roman"/>
                          <a:ea typeface="宋体"/>
                        </a:rPr>
                        <a:t>1808</a:t>
                      </a:r>
                      <a:endParaRPr lang="en-US" sz="1200" b="1" kern="100" dirty="0">
                        <a:solidFill>
                          <a:schemeClr val="tx1"/>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8466">
                <a:tc vMerge="1">
                  <a:txBody>
                    <a:bodyPr/>
                    <a:lstStyle/>
                    <a:p>
                      <a:endParaRPr lang="en-US"/>
                    </a:p>
                  </a:txBody>
                  <a:tcPr/>
                </a:tc>
                <a:tc vMerge="1">
                  <a:txBody>
                    <a:bodyPr/>
                    <a:lstStyle/>
                    <a:p>
                      <a:pPr marL="0" marR="0" algn="ctr">
                        <a:lnSpc>
                          <a:spcPct val="115000"/>
                        </a:lnSpc>
                        <a:spcBef>
                          <a:spcPts val="0"/>
                        </a:spcBef>
                        <a:spcAft>
                          <a:spcPts val="0"/>
                        </a:spcAft>
                      </a:pPr>
                      <a:endParaRPr lang="en-US" sz="8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Bunch by bunch</a:t>
                      </a:r>
                      <a:endParaRPr lang="en-US" sz="1200" b="1" kern="100" dirty="0">
                        <a:effectLst/>
                        <a:latin typeface="Times New Roman"/>
                        <a:ea typeface="宋体"/>
                      </a:endParaRP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Button electrode BPM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Measurement area (x </a:t>
                      </a:r>
                      <a:r>
                        <a:rPr lang="en-US" sz="1200" b="1" kern="100" dirty="0" smtClean="0">
                          <a:effectLst/>
                          <a:latin typeface="Times New Roman"/>
                          <a:ea typeface="宋体"/>
                          <a:cs typeface="Times New Roman"/>
                          <a:sym typeface="Symbol"/>
                        </a:rPr>
                        <a:t></a:t>
                      </a:r>
                      <a:r>
                        <a:rPr lang="en-US" sz="1200" b="1" kern="100" dirty="0" smtClean="0">
                          <a:effectLst/>
                          <a:latin typeface="Times New Roman"/>
                          <a:ea typeface="宋体"/>
                          <a:cs typeface="Times New Roman"/>
                        </a:rPr>
                        <a:t> y)</a:t>
                      </a:r>
                      <a:r>
                        <a:rPr lang="zh-CN" altLang="en-US" sz="1200" b="1" kern="100" dirty="0" smtClean="0">
                          <a:effectLst/>
                          <a:latin typeface="Times New Roman"/>
                          <a:ea typeface="宋体"/>
                          <a:cs typeface="Times New Roman"/>
                        </a:rPr>
                        <a:t>：</a:t>
                      </a:r>
                      <a:r>
                        <a:rPr lang="en-GB"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40mm</a:t>
                      </a:r>
                      <a:r>
                        <a:rPr lang="en-GB"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20mm</a:t>
                      </a:r>
                      <a:endParaRPr lang="en-US" sz="1200" b="1" dirty="0" smtClean="0">
                        <a:effectLst/>
                        <a:latin typeface="+mn-lt"/>
                        <a:ea typeface="宋体"/>
                        <a:cs typeface="Times New Roman"/>
                      </a:endParaRPr>
                    </a:p>
                    <a:p>
                      <a:r>
                        <a:rPr lang="en-US" sz="1200" b="1" kern="100" dirty="0" smtClean="0">
                          <a:effectLst/>
                          <a:latin typeface="Times New Roman"/>
                          <a:ea typeface="宋体"/>
                        </a:rPr>
                        <a:t>Resolution</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rPr>
                        <a:t>0.1mm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619">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Bunch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BCM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Measurement range</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10mA / per bunch</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Relatively </a:t>
                      </a:r>
                      <a:r>
                        <a:rPr lang="en-US" sz="1200" b="1" kern="100" dirty="0" smtClean="0">
                          <a:solidFill>
                            <a:srgbClr val="000000"/>
                          </a:solidFill>
                          <a:effectLst/>
                          <a:latin typeface="Times New Roman"/>
                          <a:ea typeface="宋体"/>
                          <a:cs typeface="Times New Roman"/>
                        </a:rPr>
                        <a:t>precision</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1/4095</a:t>
                      </a:r>
                      <a:endParaRPr lang="en-US" sz="1200" b="1" dirty="0" smtClean="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9197">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Average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DCCT</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Dynamic measurement range</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0.0~1.5A</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Resolution:50uA@0.6-8mA</a:t>
                      </a: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Linearity</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0.1 %</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Zero drift: &lt;0.05mA</a:t>
                      </a:r>
                      <a:endParaRPr lang="en-US" sz="1200" b="1" dirty="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2505">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Beam </a:t>
                      </a:r>
                      <a:r>
                        <a:rPr lang="en-US" sz="1200" b="1" kern="100" dirty="0" smtClean="0">
                          <a:effectLst/>
                          <a:latin typeface="Times New Roman"/>
                          <a:ea typeface="宋体"/>
                        </a:rPr>
                        <a:t>size</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Double </a:t>
                      </a:r>
                      <a:r>
                        <a:rPr lang="en-US" sz="1200" b="1" kern="100" dirty="0">
                          <a:effectLst/>
                          <a:latin typeface="Times New Roman"/>
                          <a:ea typeface="宋体"/>
                        </a:rPr>
                        <a:t>slit interferometer </a:t>
                      </a:r>
                      <a:endParaRPr lang="en-US" sz="1200" b="1" kern="100" dirty="0" smtClean="0">
                        <a:effectLst/>
                        <a:latin typeface="Times New Roman"/>
                        <a:ea typeface="宋体"/>
                      </a:endParaRPr>
                    </a:p>
                    <a:p>
                      <a:pPr marL="0" marR="0" algn="ctr">
                        <a:lnSpc>
                          <a:spcPct val="115000"/>
                        </a:lnSpc>
                        <a:spcBef>
                          <a:spcPts val="0"/>
                        </a:spcBef>
                        <a:spcAft>
                          <a:spcPts val="0"/>
                        </a:spcAft>
                      </a:pPr>
                      <a:r>
                        <a:rPr lang="en-US" sz="1200" b="1" kern="100" dirty="0" smtClean="0">
                          <a:effectLst/>
                          <a:latin typeface="Times New Roman"/>
                          <a:ea typeface="宋体"/>
                        </a:rPr>
                        <a:t>x </a:t>
                      </a:r>
                      <a:r>
                        <a:rPr lang="en-US" sz="1200" b="1" kern="100" dirty="0">
                          <a:effectLst/>
                          <a:latin typeface="Times New Roman"/>
                          <a:ea typeface="宋体"/>
                        </a:rPr>
                        <a:t>ray pin hole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Resolution:0.2 </a:t>
                      </a:r>
                      <a:r>
                        <a:rPr lang="en-US" sz="1200" b="1" kern="100" dirty="0" smtClean="0">
                          <a:effectLst/>
                          <a:latin typeface="Times New Roman"/>
                          <a:ea typeface="宋体"/>
                        </a:rPr>
                        <a:t>µ</a:t>
                      </a:r>
                      <a:r>
                        <a:rPr lang="en-US" sz="1200" b="1" kern="0" dirty="0" smtClean="0">
                          <a:effectLst/>
                          <a:latin typeface="Times New Roman"/>
                          <a:ea typeface="宋体"/>
                        </a:rPr>
                        <a:t>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8763">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smtClean="0">
                          <a:effectLst/>
                          <a:latin typeface="Times New Roman"/>
                          <a:ea typeface="宋体"/>
                        </a:rPr>
                        <a:t>B</a:t>
                      </a:r>
                      <a:r>
                        <a:rPr lang="en-US" altLang="zh-CN" sz="1200" b="1" kern="100" dirty="0" smtClean="0">
                          <a:effectLst/>
                          <a:latin typeface="Times New Roman"/>
                          <a:ea typeface="宋体"/>
                        </a:rPr>
                        <a:t>unch</a:t>
                      </a:r>
                      <a:r>
                        <a:rPr lang="en-US" sz="1200" b="1" kern="100" dirty="0" smtClean="0">
                          <a:effectLst/>
                          <a:latin typeface="Times New Roman"/>
                          <a:ea typeface="宋体"/>
                        </a:rPr>
                        <a:t> </a:t>
                      </a:r>
                      <a:r>
                        <a:rPr lang="en-US" sz="1200" b="1" kern="100" dirty="0">
                          <a:effectLst/>
                          <a:latin typeface="Times New Roman"/>
                          <a:ea typeface="宋体"/>
                        </a:rPr>
                        <a:t>length</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Streak </a:t>
                      </a:r>
                      <a:r>
                        <a:rPr lang="en-US" sz="1200" b="1" kern="100" dirty="0" smtClean="0">
                          <a:effectLst/>
                          <a:latin typeface="Times New Roman"/>
                          <a:ea typeface="宋体"/>
                        </a:rPr>
                        <a:t>camera</a:t>
                      </a:r>
                    </a:p>
                    <a:p>
                      <a:pPr marL="0" marR="0" algn="ctr">
                        <a:lnSpc>
                          <a:spcPct val="115000"/>
                        </a:lnSpc>
                        <a:spcBef>
                          <a:spcPts val="0"/>
                        </a:spcBef>
                        <a:spcAft>
                          <a:spcPts val="0"/>
                        </a:spcAft>
                      </a:pPr>
                      <a:r>
                        <a:rPr lang="en-US" altLang="zh-CN" sz="1200" b="1" dirty="0" smtClean="0"/>
                        <a:t>Two photon intensity interferometer</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0" dirty="0" smtClean="0">
                          <a:effectLst/>
                          <a:latin typeface="Times New Roman"/>
                          <a:ea typeface="宋体"/>
                        </a:rPr>
                        <a:t>Resolution:1 </a:t>
                      </a:r>
                      <a:r>
                        <a:rPr lang="en-US" sz="1200" b="1" kern="0" dirty="0" err="1" smtClean="0">
                          <a:effectLst/>
                          <a:latin typeface="Times New Roman"/>
                          <a:ea typeface="宋体"/>
                        </a:rPr>
                        <a:t>ps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306">
                <a:tc vMerge="1">
                  <a:txBody>
                    <a:bodyPr/>
                    <a:lstStyle/>
                    <a:p>
                      <a:endParaRPr lang="en-US"/>
                    </a:p>
                  </a:txBody>
                  <a:tcPr/>
                </a:tc>
                <a:tc rowSpan="2" gridSpan="2">
                  <a:txBody>
                    <a:bodyPr/>
                    <a:lstStyle/>
                    <a:p>
                      <a:pPr marL="0" marR="0" algn="ctr">
                        <a:lnSpc>
                          <a:spcPct val="115000"/>
                        </a:lnSpc>
                        <a:spcBef>
                          <a:spcPts val="0"/>
                        </a:spcBef>
                        <a:spcAft>
                          <a:spcPts val="0"/>
                        </a:spcAft>
                      </a:pPr>
                      <a:r>
                        <a:rPr lang="en-US" sz="1200" b="1" kern="100" dirty="0" smtClean="0">
                          <a:effectLst/>
                          <a:latin typeface="Times New Roman"/>
                          <a:ea typeface="宋体"/>
                        </a:rPr>
                        <a:t>Tune </a:t>
                      </a:r>
                      <a:r>
                        <a:rPr lang="en-US" sz="1200" b="1" kern="100" dirty="0">
                          <a:effectLst/>
                          <a:latin typeface="Times New Roman"/>
                          <a:ea typeface="宋体"/>
                        </a:rPr>
                        <a:t>measurement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Frequency sweeping 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smtClean="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6253">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DDD</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505173">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Beam loss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altLang="zh-CN" sz="1200" b="1" kern="100" dirty="0" smtClean="0">
                          <a:solidFill>
                            <a:schemeClr val="tx1"/>
                          </a:solidFill>
                          <a:effectLst/>
                          <a:latin typeface="Times New Roman"/>
                          <a:ea typeface="宋体"/>
                          <a:cs typeface="+mn-cs"/>
                        </a:rPr>
                        <a:t>optical</a:t>
                      </a:r>
                      <a:r>
                        <a:rPr lang="en-GB" altLang="zh-CN" sz="1200" b="1" kern="100" dirty="0" smtClean="0">
                          <a:solidFill>
                            <a:schemeClr val="tx1"/>
                          </a:solidFill>
                          <a:effectLst/>
                          <a:latin typeface="Times New Roman"/>
                          <a:ea typeface="宋体"/>
                          <a:cs typeface="+mn-cs"/>
                        </a:rPr>
                        <a:t> </a:t>
                      </a:r>
                      <a:r>
                        <a:rPr lang="en-GB" altLang="zh-CN" sz="1200" b="1" kern="100" dirty="0" err="1" smtClean="0">
                          <a:solidFill>
                            <a:schemeClr val="tx1"/>
                          </a:solidFill>
                          <a:effectLst/>
                          <a:latin typeface="Times New Roman"/>
                          <a:ea typeface="宋体"/>
                          <a:cs typeface="+mn-cs"/>
                        </a:rPr>
                        <a:t>fiber</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smtClean="0">
                          <a:solidFill>
                            <a:schemeClr val="tx1"/>
                          </a:solidFill>
                          <a:effectLst/>
                          <a:latin typeface="Times New Roman"/>
                          <a:ea typeface="宋体"/>
                        </a:rPr>
                        <a:t>Space resolution</a:t>
                      </a:r>
                      <a:r>
                        <a:rPr lang="en-US" sz="1200" b="1" kern="100" baseline="0" dirty="0" smtClean="0">
                          <a:solidFill>
                            <a:schemeClr val="tx1"/>
                          </a:solidFill>
                          <a:effectLst/>
                          <a:latin typeface="Times New Roman"/>
                          <a:ea typeface="宋体"/>
                        </a:rPr>
                        <a:t>:0.6m</a:t>
                      </a:r>
                      <a:endParaRPr lang="en-US" sz="1200" b="1" kern="100" dirty="0">
                        <a:solidFill>
                          <a:schemeClr val="tx1"/>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solidFill>
                            <a:schemeClr val="tx1"/>
                          </a:solidFill>
                          <a:effectLst/>
                          <a:latin typeface="Times New Roman"/>
                          <a:ea typeface="宋体"/>
                        </a:rPr>
                        <a:t>400</a:t>
                      </a:r>
                      <a:endParaRPr lang="en-US" sz="1200" b="1" kern="100" dirty="0">
                        <a:solidFill>
                          <a:schemeClr val="tx1"/>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624">
                <a:tc vMerge="1">
                  <a:txBody>
                    <a:bodyPr/>
                    <a:lstStyle/>
                    <a:p>
                      <a:pPr marL="0" marR="0" algn="ctr">
                        <a:lnSpc>
                          <a:spcPct val="115000"/>
                        </a:lnSpc>
                        <a:spcBef>
                          <a:spcPts val="0"/>
                        </a:spcBef>
                        <a:spcAft>
                          <a:spcPts val="0"/>
                        </a:spcAft>
                      </a:pPr>
                      <a:endParaRPr lang="en-US" sz="9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1200" b="1" kern="100" dirty="0" smtClean="0">
                          <a:effectLst/>
                          <a:latin typeface="Times New Roman"/>
                          <a:ea typeface="宋体"/>
                        </a:rPr>
                        <a:t>Feedback system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TFB</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Damping time</a:t>
                      </a:r>
                      <a:r>
                        <a:rPr lang="en-US" sz="1200" b="1" kern="100" dirty="0" smtClean="0">
                          <a:effectLst/>
                          <a:latin typeface="Times New Roman"/>
                          <a:ea typeface="宋体"/>
                        </a:rPr>
                        <a:t>&lt;=3ms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60">
                <a:tc vMerge="1">
                  <a:txBody>
                    <a:bodyPr/>
                    <a:lstStyle/>
                    <a:p>
                      <a:pPr marL="0" marR="0" algn="ctr">
                        <a:lnSpc>
                          <a:spcPct val="115000"/>
                        </a:lnSpc>
                        <a:spcBef>
                          <a:spcPts val="0"/>
                        </a:spcBef>
                        <a:spcAft>
                          <a:spcPts val="0"/>
                        </a:spcAft>
                      </a:pPr>
                      <a:endParaRPr lang="en-US" sz="16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altLang="zh-CN" sz="1200" b="1" kern="100" dirty="0" smtClean="0">
                          <a:effectLst/>
                          <a:latin typeface="+mn-lt"/>
                          <a:ea typeface="+mn-ea"/>
                        </a:rPr>
                        <a:t>Feedback system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LFB</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altLang="zh-CN" sz="1200" b="1" kern="100" dirty="0" smtClean="0">
                          <a:solidFill>
                            <a:schemeClr val="tx1"/>
                          </a:solidFill>
                          <a:effectLst/>
                          <a:latin typeface="+mn-lt"/>
                          <a:ea typeface="+mn-ea"/>
                        </a:rPr>
                        <a:t>Damping time&lt;=35ms</a:t>
                      </a:r>
                      <a:r>
                        <a:rPr lang="zh-CN" altLang="en-US" sz="1200" b="1" kern="100" dirty="0" smtClean="0">
                          <a:effectLst/>
                          <a:latin typeface="+mn-lt"/>
                          <a:ea typeface="+mn-ea"/>
                        </a:rPr>
                        <a:t>（</a:t>
                      </a:r>
                      <a:r>
                        <a:rPr lang="en-US" altLang="zh-CN" sz="1200" b="1" kern="100" dirty="0" smtClean="0">
                          <a:effectLst/>
                          <a:latin typeface="+mn-lt"/>
                          <a:ea typeface="+mn-ea"/>
                        </a:rPr>
                        <a:t>50ms</a:t>
                      </a:r>
                      <a:r>
                        <a:rPr lang="zh-CN" altLang="en-US" sz="1200" b="1" kern="100" dirty="0" smtClean="0">
                          <a:effectLst/>
                          <a:latin typeface="+mn-lt"/>
                          <a:ea typeface="+mn-ea"/>
                        </a:rPr>
                        <a:t>）</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9194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471EFBF-84EB-478A-99F7-CCC1AFD4EE5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7703" y="1102659"/>
            <a:ext cx="4360068" cy="5214983"/>
          </a:xfrm>
          <a:prstGeom prst="rect">
            <a:avLst/>
          </a:prstGeom>
        </p:spPr>
      </p:pic>
      <p:sp>
        <p:nvSpPr>
          <p:cNvPr id="3" name="标题 2"/>
          <p:cNvSpPr>
            <a:spLocks noGrp="1"/>
          </p:cNvSpPr>
          <p:nvPr>
            <p:ph type="title"/>
          </p:nvPr>
        </p:nvSpPr>
        <p:spPr/>
        <p:txBody>
          <a:bodyPr/>
          <a:lstStyle/>
          <a:p>
            <a:r>
              <a:rPr lang="en-US" altLang="zh-CN" dirty="0"/>
              <a:t>Clock Circuit design and jitter Testing</a:t>
            </a:r>
            <a:endParaRPr lang="zh-CN" altLang="en-US" dirty="0"/>
          </a:p>
        </p:txBody>
      </p:sp>
      <p:pic>
        <p:nvPicPr>
          <p:cNvPr id="6" name="图片 5"/>
          <p:cNvPicPr>
            <a:picLocks noChangeAspect="1"/>
          </p:cNvPicPr>
          <p:nvPr/>
        </p:nvPicPr>
        <p:blipFill>
          <a:blip r:embed="rId4"/>
          <a:stretch>
            <a:fillRect/>
          </a:stretch>
        </p:blipFill>
        <p:spPr>
          <a:xfrm>
            <a:off x="4514670" y="3435234"/>
            <a:ext cx="2130117" cy="1819393"/>
          </a:xfrm>
          <a:prstGeom prst="rect">
            <a:avLst/>
          </a:prstGeom>
        </p:spPr>
      </p:pic>
      <p:sp>
        <p:nvSpPr>
          <p:cNvPr id="13" name="矩形 12"/>
          <p:cNvSpPr/>
          <p:nvPr/>
        </p:nvSpPr>
        <p:spPr>
          <a:xfrm>
            <a:off x="4713946" y="5121198"/>
            <a:ext cx="1731564" cy="265457"/>
          </a:xfrm>
          <a:prstGeom prst="rect">
            <a:avLst/>
          </a:prstGeom>
        </p:spPr>
        <p:txBody>
          <a:bodyPr wrap="none">
            <a:spAutoFit/>
          </a:bodyPr>
          <a:lstStyle/>
          <a:p>
            <a:r>
              <a:rPr lang="en-US" altLang="zh-CN" sz="1125" b="1" dirty="0">
                <a:solidFill>
                  <a:srgbClr val="FF0000"/>
                </a:solidFill>
              </a:rPr>
              <a:t>Hole space: </a:t>
            </a:r>
            <a:r>
              <a:rPr lang="zh-CN" altLang="en-US" sz="1125" b="1" i="1" dirty="0">
                <a:solidFill>
                  <a:srgbClr val="FF0000"/>
                </a:solidFill>
              </a:rPr>
              <a:t>S ≈ 4D to 10D </a:t>
            </a:r>
          </a:p>
        </p:txBody>
      </p:sp>
      <p:sp>
        <p:nvSpPr>
          <p:cNvPr id="15" name="矩形 14"/>
          <p:cNvSpPr/>
          <p:nvPr/>
        </p:nvSpPr>
        <p:spPr>
          <a:xfrm>
            <a:off x="4460488" y="5254627"/>
            <a:ext cx="4624928" cy="1200329"/>
          </a:xfrm>
          <a:prstGeom prst="rect">
            <a:avLst/>
          </a:prstGeom>
        </p:spPr>
        <p:txBody>
          <a:bodyPr wrap="square">
            <a:spAutoFit/>
          </a:bodyPr>
          <a:lstStyle/>
          <a:p>
            <a:pPr marL="192881" indent="-192881">
              <a:buFont typeface="Wingdings" panose="05000000000000000000" pitchFamily="2" charset="2"/>
              <a:buChar char="è"/>
            </a:pP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More than 2 rows Ground Via needed; </a:t>
            </a:r>
            <a:r>
              <a:rPr lang="zh-CN" altLang="en-US"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  </a:t>
            </a:r>
          </a:p>
          <a:p>
            <a:pPr marL="192881" indent="-192881">
              <a:buFont typeface="Wingdings" panose="05000000000000000000" pitchFamily="2" charset="2"/>
              <a:buChar char="è"/>
            </a:pP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Vias on Adjacent rows are interlaced placed; </a:t>
            </a:r>
          </a:p>
          <a:p>
            <a:pPr marL="192881" indent="-192881">
              <a:buFont typeface="Wingdings" panose="05000000000000000000" pitchFamily="2" charset="2"/>
              <a:buChar char="è"/>
            </a:pP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Less </a:t>
            </a:r>
            <a:r>
              <a:rPr lang="zh-CN" altLang="en-US"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λ /</a:t>
            </a:r>
            <a:r>
              <a:rPr lang="en-US" altLang="zh-CN" b="1" dirty="0">
                <a:solidFill>
                  <a:srgbClr val="7030A0"/>
                </a:solidFill>
                <a:latin typeface="Arial Narrow" panose="020B0606020202030204" pitchFamily="34" charset="0"/>
                <a:ea typeface="微软雅黑" panose="020B0503020204020204" pitchFamily="34" charset="-122"/>
                <a:cs typeface="Times New Roman" panose="02020603050405020304" pitchFamily="18" charset="0"/>
              </a:rPr>
              <a:t>4  Via to Via space in one row.</a:t>
            </a:r>
          </a:p>
          <a:p>
            <a:pPr marL="192881" indent="-192881">
              <a:buFont typeface="Wingdings" panose="05000000000000000000" pitchFamily="2" charset="2"/>
              <a:buChar char="è"/>
            </a:pPr>
            <a:r>
              <a:rPr lang="en-US" altLang="zh-CN"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Clock Power Supply factors cannot be ignored</a:t>
            </a:r>
            <a:r>
              <a:rPr lang="zh-CN" altLang="en-US" b="1" dirty="0">
                <a:solidFill>
                  <a:srgbClr val="C00000"/>
                </a:solidFill>
                <a:latin typeface="Arial Narrow" panose="020B0606020202030204" pitchFamily="34" charset="0"/>
                <a:ea typeface="微软雅黑" panose="020B0503020204020204" pitchFamily="34" charset="-122"/>
                <a:cs typeface="Times New Roman" panose="02020603050405020304" pitchFamily="18" charset="0"/>
              </a:rPr>
              <a:t>！</a:t>
            </a:r>
          </a:p>
        </p:txBody>
      </p:sp>
      <p:pic>
        <p:nvPicPr>
          <p:cNvPr id="14" name="内容占位符 4">
            <a:extLst>
              <a:ext uri="{FF2B5EF4-FFF2-40B4-BE49-F238E27FC236}">
                <a16:creationId xmlns:a16="http://schemas.microsoft.com/office/drawing/2014/main" xmlns="" id="{C56F7663-1B6E-45D1-B060-391877E2B852}"/>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987457" y="1169949"/>
            <a:ext cx="3799577" cy="2374737"/>
          </a:xfrm>
        </p:spPr>
      </p:pic>
      <p:cxnSp>
        <p:nvCxnSpPr>
          <p:cNvPr id="10" name="直接箭头连接符 9"/>
          <p:cNvCxnSpPr>
            <a:cxnSpLocks/>
            <a:endCxn id="6" idx="1"/>
          </p:cNvCxnSpPr>
          <p:nvPr/>
        </p:nvCxnSpPr>
        <p:spPr>
          <a:xfrm>
            <a:off x="2504551" y="4015754"/>
            <a:ext cx="2010119" cy="329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圆角 8">
            <a:extLst>
              <a:ext uri="{FF2B5EF4-FFF2-40B4-BE49-F238E27FC236}">
                <a16:creationId xmlns:a16="http://schemas.microsoft.com/office/drawing/2014/main" xmlns="" id="{B9BFCBB2-987E-40F6-B905-DA4265F80F58}"/>
              </a:ext>
            </a:extLst>
          </p:cNvPr>
          <p:cNvSpPr/>
          <p:nvPr/>
        </p:nvSpPr>
        <p:spPr>
          <a:xfrm>
            <a:off x="1979712" y="3808118"/>
            <a:ext cx="524839" cy="5228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椭圆 15">
            <a:extLst>
              <a:ext uri="{FF2B5EF4-FFF2-40B4-BE49-F238E27FC236}">
                <a16:creationId xmlns:a16="http://schemas.microsoft.com/office/drawing/2014/main" xmlns="" id="{9C256DA9-C288-492A-B982-FF2845BDE65E}"/>
              </a:ext>
            </a:extLst>
          </p:cNvPr>
          <p:cNvSpPr/>
          <p:nvPr/>
        </p:nvSpPr>
        <p:spPr>
          <a:xfrm>
            <a:off x="8388424" y="3172551"/>
            <a:ext cx="398610" cy="233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9" name="矩形 18">
            <a:extLst>
              <a:ext uri="{FF2B5EF4-FFF2-40B4-BE49-F238E27FC236}">
                <a16:creationId xmlns:a16="http://schemas.microsoft.com/office/drawing/2014/main" xmlns="" id="{4C3F035B-B8C8-48E4-81C0-2A342BDA85B7}"/>
              </a:ext>
            </a:extLst>
          </p:cNvPr>
          <p:cNvSpPr/>
          <p:nvPr/>
        </p:nvSpPr>
        <p:spPr>
          <a:xfrm>
            <a:off x="8148634" y="3405719"/>
            <a:ext cx="87818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tLang="zh-CN" b="1" i="1" dirty="0">
                <a:solidFill>
                  <a:srgbClr val="FF0000"/>
                </a:solidFill>
              </a:rPr>
              <a:t>366.7fs</a:t>
            </a:r>
            <a:endParaRPr lang="zh-CN" altLang="en-US" dirty="0"/>
          </a:p>
        </p:txBody>
      </p:sp>
      <p:pic>
        <p:nvPicPr>
          <p:cNvPr id="23" name="图片 22">
            <a:extLst>
              <a:ext uri="{FF2B5EF4-FFF2-40B4-BE49-F238E27FC236}">
                <a16:creationId xmlns:a16="http://schemas.microsoft.com/office/drawing/2014/main" xmlns="" id="{D43AD7D8-3028-4C8A-80C5-433A86834F13}"/>
              </a:ext>
            </a:extLst>
          </p:cNvPr>
          <p:cNvPicPr>
            <a:picLocks noChangeAspect="1"/>
          </p:cNvPicPr>
          <p:nvPr/>
        </p:nvPicPr>
        <p:blipFill>
          <a:blip r:embed="rId6"/>
          <a:stretch>
            <a:fillRect/>
          </a:stretch>
        </p:blipFill>
        <p:spPr>
          <a:xfrm>
            <a:off x="6772952" y="3884343"/>
            <a:ext cx="2169500" cy="591997"/>
          </a:xfrm>
          <a:prstGeom prst="rect">
            <a:avLst/>
          </a:prstGeom>
        </p:spPr>
      </p:pic>
    </p:spTree>
    <p:extLst>
      <p:ext uri="{BB962C8B-B14F-4D97-AF65-F5344CB8AC3E}">
        <p14:creationId xmlns:p14="http://schemas.microsoft.com/office/powerpoint/2010/main" val="39766759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ADC</a:t>
            </a:r>
            <a:r>
              <a:rPr lang="zh-CN" altLang="en-US" dirty="0"/>
              <a:t> </a:t>
            </a:r>
            <a:r>
              <a:rPr lang="en-US" altLang="zh-CN" dirty="0"/>
              <a:t>Performance Analysis </a:t>
            </a:r>
            <a:endParaRPr lang="zh-CN" altLang="en-US" dirty="0"/>
          </a:p>
        </p:txBody>
      </p:sp>
      <p:sp>
        <p:nvSpPr>
          <p:cNvPr id="6" name="Rectangle 4"/>
          <p:cNvSpPr>
            <a:spLocks noChangeArrowheads="1"/>
          </p:cNvSpPr>
          <p:nvPr/>
        </p:nvSpPr>
        <p:spPr bwMode="auto">
          <a:xfrm>
            <a:off x="1143001" y="1396281"/>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spAutoFit/>
          </a:bodyPr>
          <a:lstStyle/>
          <a:p>
            <a:endParaRPr lang="zh-CN" altLang="en-US" sz="1013"/>
          </a:p>
        </p:txBody>
      </p:sp>
      <p:pic>
        <p:nvPicPr>
          <p:cNvPr id="8" name="图片 7"/>
          <p:cNvPicPr>
            <a:picLocks noChangeAspect="1"/>
          </p:cNvPicPr>
          <p:nvPr/>
        </p:nvPicPr>
        <p:blipFill>
          <a:blip r:embed="rId4"/>
          <a:stretch>
            <a:fillRect/>
          </a:stretch>
        </p:blipFill>
        <p:spPr>
          <a:xfrm>
            <a:off x="109695" y="1105994"/>
            <a:ext cx="4633167" cy="3555947"/>
          </a:xfrm>
          <a:prstGeom prst="rect">
            <a:avLst/>
          </a:prstGeom>
        </p:spPr>
      </p:pic>
      <p:graphicFrame>
        <p:nvGraphicFramePr>
          <p:cNvPr id="9" name="表格 8"/>
          <p:cNvGraphicFramePr>
            <a:graphicFrameLocks noGrp="1"/>
          </p:cNvGraphicFramePr>
          <p:nvPr>
            <p:custDataLst>
              <p:tags r:id="rId1"/>
            </p:custDataLst>
            <p:extLst/>
          </p:nvPr>
        </p:nvGraphicFramePr>
        <p:xfrm>
          <a:off x="277526" y="5067143"/>
          <a:ext cx="4571652" cy="789152"/>
        </p:xfrm>
        <a:graphic>
          <a:graphicData uri="http://schemas.openxmlformats.org/drawingml/2006/table">
            <a:tbl>
              <a:tblPr firstRow="1" firstCol="1" bandRow="1">
                <a:tableStyleId>{5C22544A-7EE6-4342-B048-85BDC9FD1C3A}</a:tableStyleId>
              </a:tblPr>
              <a:tblGrid>
                <a:gridCol w="761808">
                  <a:extLst>
                    <a:ext uri="{9D8B030D-6E8A-4147-A177-3AD203B41FA5}">
                      <a16:colId xmlns:a16="http://schemas.microsoft.com/office/drawing/2014/main" xmlns="" val="20000"/>
                    </a:ext>
                  </a:extLst>
                </a:gridCol>
                <a:gridCol w="761808">
                  <a:extLst>
                    <a:ext uri="{9D8B030D-6E8A-4147-A177-3AD203B41FA5}">
                      <a16:colId xmlns:a16="http://schemas.microsoft.com/office/drawing/2014/main" xmlns="" val="20001"/>
                    </a:ext>
                  </a:extLst>
                </a:gridCol>
                <a:gridCol w="761808">
                  <a:extLst>
                    <a:ext uri="{9D8B030D-6E8A-4147-A177-3AD203B41FA5}">
                      <a16:colId xmlns:a16="http://schemas.microsoft.com/office/drawing/2014/main" xmlns="" val="20002"/>
                    </a:ext>
                  </a:extLst>
                </a:gridCol>
                <a:gridCol w="761808">
                  <a:extLst>
                    <a:ext uri="{9D8B030D-6E8A-4147-A177-3AD203B41FA5}">
                      <a16:colId xmlns:a16="http://schemas.microsoft.com/office/drawing/2014/main" xmlns="" val="20003"/>
                    </a:ext>
                  </a:extLst>
                </a:gridCol>
                <a:gridCol w="761808">
                  <a:extLst>
                    <a:ext uri="{9D8B030D-6E8A-4147-A177-3AD203B41FA5}">
                      <a16:colId xmlns:a16="http://schemas.microsoft.com/office/drawing/2014/main" xmlns="" val="20004"/>
                    </a:ext>
                  </a:extLst>
                </a:gridCol>
                <a:gridCol w="762612">
                  <a:extLst>
                    <a:ext uri="{9D8B030D-6E8A-4147-A177-3AD203B41FA5}">
                      <a16:colId xmlns:a16="http://schemas.microsoft.com/office/drawing/2014/main" xmlns="" val="20005"/>
                    </a:ext>
                  </a:extLst>
                </a:gridCol>
              </a:tblGrid>
              <a:tr h="394444">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 </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SNR</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ENOB</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SFDR</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SINAD</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THD</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extLst>
                  <a:ext uri="{0D108BD9-81ED-4DB2-BD59-A6C34878D82A}">
                    <a16:rowId xmlns:a16="http://schemas.microsoft.com/office/drawing/2014/main" xmlns="" val="10000"/>
                  </a:ext>
                </a:extLst>
              </a:tr>
              <a:tr h="394708">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ADC</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a:effectLst/>
                          <a:latin typeface="Arial" panose="020B0604020202020204" pitchFamily="34" charset="0"/>
                          <a:cs typeface="Arial" panose="020B0604020202020204" pitchFamily="34" charset="0"/>
                        </a:rPr>
                        <a:t>60.3</a:t>
                      </a:r>
                      <a:endParaRPr lang="zh-CN" sz="900" kern="10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12.2</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75.5</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52.2</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tc>
                  <a:txBody>
                    <a:bodyPr/>
                    <a:lstStyle/>
                    <a:p>
                      <a:pPr algn="ctr">
                        <a:lnSpc>
                          <a:spcPct val="150000"/>
                        </a:lnSpc>
                        <a:spcAft>
                          <a:spcPts val="0"/>
                        </a:spcAft>
                      </a:pPr>
                      <a:r>
                        <a:rPr lang="en-US" sz="900" kern="100" dirty="0">
                          <a:effectLst/>
                          <a:latin typeface="Arial" panose="020B0604020202020204" pitchFamily="34" charset="0"/>
                          <a:cs typeface="Arial" panose="020B0604020202020204" pitchFamily="34" charset="0"/>
                        </a:rPr>
                        <a:t>-56.1</a:t>
                      </a:r>
                      <a:endParaRPr lang="zh-CN" sz="900" kern="100" dirty="0">
                        <a:effectLst/>
                        <a:latin typeface="Arial" panose="020B0604020202020204" pitchFamily="34" charset="0"/>
                        <a:ea typeface="宋体" panose="02010600030101010101" pitchFamily="2" charset="-122"/>
                        <a:cs typeface="Arial" panose="020B0604020202020204" pitchFamily="34" charset="0"/>
                      </a:endParaRPr>
                    </a:p>
                  </a:txBody>
                  <a:tcPr marL="38576" marR="38576" marT="0" marB="0" anchor="ctr"/>
                </a:tc>
                <a:extLst>
                  <a:ext uri="{0D108BD9-81ED-4DB2-BD59-A6C34878D82A}">
                    <a16:rowId xmlns:a16="http://schemas.microsoft.com/office/drawing/2014/main" xmlns="" val="10001"/>
                  </a:ext>
                </a:extLst>
              </a:tr>
            </a:tbl>
          </a:graphicData>
        </a:graphic>
      </p:graphicFrame>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6709" y="3645024"/>
            <a:ext cx="4007387" cy="2470600"/>
          </a:xfrm>
          <a:prstGeom prst="rect">
            <a:avLst/>
          </a:prstGeom>
        </p:spPr>
      </p:pic>
      <p:sp>
        <p:nvSpPr>
          <p:cNvPr id="2" name="文本框 1"/>
          <p:cNvSpPr txBox="1"/>
          <p:nvPr/>
        </p:nvSpPr>
        <p:spPr>
          <a:xfrm>
            <a:off x="5716015" y="3882729"/>
            <a:ext cx="260008" cy="248209"/>
          </a:xfrm>
          <a:prstGeom prst="rect">
            <a:avLst/>
          </a:prstGeom>
          <a:noFill/>
        </p:spPr>
        <p:txBody>
          <a:bodyPr wrap="none" rtlCol="0">
            <a:spAutoFit/>
          </a:bodyPr>
          <a:lstStyle/>
          <a:p>
            <a:r>
              <a:rPr lang="en-US" altLang="zh-CN" sz="1013" dirty="0">
                <a:solidFill>
                  <a:srgbClr val="0000FF"/>
                </a:solidFill>
              </a:rPr>
              <a:t>A</a:t>
            </a:r>
            <a:endParaRPr lang="zh-CN" altLang="en-US" sz="1013" dirty="0">
              <a:solidFill>
                <a:srgbClr val="0000FF"/>
              </a:solidFill>
            </a:endParaRPr>
          </a:p>
        </p:txBody>
      </p:sp>
      <p:sp>
        <p:nvSpPr>
          <p:cNvPr id="11" name="文本框 10"/>
          <p:cNvSpPr txBox="1"/>
          <p:nvPr/>
        </p:nvSpPr>
        <p:spPr>
          <a:xfrm>
            <a:off x="7805303" y="3882729"/>
            <a:ext cx="255198" cy="248209"/>
          </a:xfrm>
          <a:prstGeom prst="rect">
            <a:avLst/>
          </a:prstGeom>
          <a:noFill/>
        </p:spPr>
        <p:txBody>
          <a:bodyPr wrap="none" rtlCol="0">
            <a:spAutoFit/>
          </a:bodyPr>
          <a:lstStyle/>
          <a:p>
            <a:r>
              <a:rPr lang="en-US" altLang="zh-CN" sz="1013" dirty="0">
                <a:solidFill>
                  <a:srgbClr val="0000FF"/>
                </a:solidFill>
              </a:rPr>
              <a:t>B</a:t>
            </a:r>
            <a:endParaRPr lang="zh-CN" altLang="en-US" sz="1013" dirty="0">
              <a:solidFill>
                <a:srgbClr val="0000FF"/>
              </a:solidFill>
            </a:endParaRPr>
          </a:p>
        </p:txBody>
      </p:sp>
      <p:sp>
        <p:nvSpPr>
          <p:cNvPr id="12" name="文本框 11"/>
          <p:cNvSpPr txBox="1"/>
          <p:nvPr/>
        </p:nvSpPr>
        <p:spPr>
          <a:xfrm>
            <a:off x="5716015" y="5126777"/>
            <a:ext cx="178715" cy="248209"/>
          </a:xfrm>
          <a:prstGeom prst="rect">
            <a:avLst/>
          </a:prstGeom>
          <a:noFill/>
        </p:spPr>
        <p:txBody>
          <a:bodyPr wrap="square" rtlCol="0">
            <a:spAutoFit/>
          </a:bodyPr>
          <a:lstStyle/>
          <a:p>
            <a:r>
              <a:rPr lang="en-US" altLang="zh-CN" sz="1013" dirty="0">
                <a:solidFill>
                  <a:srgbClr val="0000FF"/>
                </a:solidFill>
              </a:rPr>
              <a:t>C</a:t>
            </a:r>
            <a:endParaRPr lang="zh-CN" altLang="en-US" sz="1013" dirty="0">
              <a:solidFill>
                <a:srgbClr val="0000FF"/>
              </a:solidFill>
            </a:endParaRPr>
          </a:p>
        </p:txBody>
      </p:sp>
      <p:sp>
        <p:nvSpPr>
          <p:cNvPr id="13" name="文本框 12"/>
          <p:cNvSpPr txBox="1"/>
          <p:nvPr/>
        </p:nvSpPr>
        <p:spPr>
          <a:xfrm>
            <a:off x="7765726" y="5099640"/>
            <a:ext cx="264816" cy="248209"/>
          </a:xfrm>
          <a:prstGeom prst="rect">
            <a:avLst/>
          </a:prstGeom>
          <a:noFill/>
        </p:spPr>
        <p:txBody>
          <a:bodyPr wrap="none" rtlCol="0">
            <a:spAutoFit/>
          </a:bodyPr>
          <a:lstStyle/>
          <a:p>
            <a:r>
              <a:rPr lang="en-US" altLang="zh-CN" sz="1013" dirty="0">
                <a:solidFill>
                  <a:srgbClr val="0000FF"/>
                </a:solidFill>
              </a:rPr>
              <a:t>D</a:t>
            </a:r>
            <a:endParaRPr lang="zh-CN" altLang="en-US" sz="1013" dirty="0">
              <a:solidFill>
                <a:srgbClr val="0000FF"/>
              </a:solidFill>
            </a:endParaRPr>
          </a:p>
        </p:txBody>
      </p:sp>
      <p:sp>
        <p:nvSpPr>
          <p:cNvPr id="14" name="矩形 7"/>
          <p:cNvSpPr>
            <a:spLocks noChangeArrowheads="1"/>
          </p:cNvSpPr>
          <p:nvPr/>
        </p:nvSpPr>
        <p:spPr bwMode="auto">
          <a:xfrm>
            <a:off x="6372200" y="6089429"/>
            <a:ext cx="1387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rPr>
              <a:t>histogram</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xmlns="" id="{40BAFAAB-B0DE-4FFC-8BB9-63322ED4C262}"/>
              </a:ext>
            </a:extLst>
          </p:cNvPr>
          <p:cNvPicPr>
            <a:picLocks noChangeAspect="1"/>
          </p:cNvPicPr>
          <p:nvPr/>
        </p:nvPicPr>
        <p:blipFill>
          <a:blip r:embed="rId6"/>
          <a:stretch>
            <a:fillRect/>
          </a:stretch>
        </p:blipFill>
        <p:spPr>
          <a:xfrm>
            <a:off x="5269555" y="1059447"/>
            <a:ext cx="3592628" cy="2271083"/>
          </a:xfrm>
          <a:prstGeom prst="rect">
            <a:avLst/>
          </a:prstGeom>
        </p:spPr>
      </p:pic>
      <p:sp>
        <p:nvSpPr>
          <p:cNvPr id="16" name="矩形 7">
            <a:extLst>
              <a:ext uri="{FF2B5EF4-FFF2-40B4-BE49-F238E27FC236}">
                <a16:creationId xmlns:a16="http://schemas.microsoft.com/office/drawing/2014/main" xmlns="" id="{8196B05E-C190-4AE2-8BF1-F2D80BD53844}"/>
              </a:ext>
            </a:extLst>
          </p:cNvPr>
          <p:cNvSpPr>
            <a:spLocks noChangeArrowheads="1"/>
          </p:cNvSpPr>
          <p:nvPr/>
        </p:nvSpPr>
        <p:spPr bwMode="auto">
          <a:xfrm>
            <a:off x="5387969" y="3332769"/>
            <a:ext cx="34973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rPr>
              <a:t>SNR vs Input Frequency vs Clock Jitter</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a16="http://schemas.microsoft.com/office/drawing/2014/main" xmlns="" id="{BACAA997-2230-40AB-B5F0-451012ACBFF7}"/>
              </a:ext>
            </a:extLst>
          </p:cNvPr>
          <p:cNvPicPr>
            <a:picLocks noChangeAspect="1"/>
          </p:cNvPicPr>
          <p:nvPr/>
        </p:nvPicPr>
        <p:blipFill>
          <a:blip r:embed="rId7"/>
          <a:stretch>
            <a:fillRect/>
          </a:stretch>
        </p:blipFill>
        <p:spPr>
          <a:xfrm>
            <a:off x="5657502" y="2649186"/>
            <a:ext cx="1473225" cy="402002"/>
          </a:xfrm>
          <a:prstGeom prst="rect">
            <a:avLst/>
          </a:prstGeom>
        </p:spPr>
      </p:pic>
      <p:sp>
        <p:nvSpPr>
          <p:cNvPr id="18" name="矩形 7">
            <a:extLst>
              <a:ext uri="{FF2B5EF4-FFF2-40B4-BE49-F238E27FC236}">
                <a16:creationId xmlns:a16="http://schemas.microsoft.com/office/drawing/2014/main" xmlns="" id="{87289508-8341-4A16-B30E-7EB14C2A968A}"/>
              </a:ext>
            </a:extLst>
          </p:cNvPr>
          <p:cNvSpPr>
            <a:spLocks noChangeArrowheads="1"/>
          </p:cNvSpPr>
          <p:nvPr/>
        </p:nvSpPr>
        <p:spPr bwMode="auto">
          <a:xfrm>
            <a:off x="2078131" y="5961735"/>
            <a:ext cx="1387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test results</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sp>
        <p:nvSpPr>
          <p:cNvPr id="19" name="矩形 7">
            <a:extLst>
              <a:ext uri="{FF2B5EF4-FFF2-40B4-BE49-F238E27FC236}">
                <a16:creationId xmlns:a16="http://schemas.microsoft.com/office/drawing/2014/main" xmlns="" id="{FBF6F397-E817-4E2E-AE02-C9C854060EAB}"/>
              </a:ext>
            </a:extLst>
          </p:cNvPr>
          <p:cNvSpPr>
            <a:spLocks noChangeArrowheads="1"/>
          </p:cNvSpPr>
          <p:nvPr/>
        </p:nvSpPr>
        <p:spPr bwMode="auto">
          <a:xfrm>
            <a:off x="2170007" y="4572547"/>
            <a:ext cx="1203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Raw ADC</a:t>
            </a:r>
            <a:r>
              <a:rPr lang="zh-CN" altLang="en-US" sz="1400" b="1" dirty="0">
                <a:latin typeface="Arial Narrow" panose="020B0606020202030204" pitchFamily="34" charset="0"/>
                <a:ea typeface="微软雅黑" panose="020B0503020204020204" pitchFamily="34" charset="-122"/>
                <a:cs typeface="Times New Roman" panose="02020603050405020304" pitchFamily="18" charset="0"/>
              </a:rPr>
              <a:t> </a:t>
            </a:r>
            <a:r>
              <a:rPr lang="en-US" altLang="zh-CN" sz="1400" b="1" dirty="0">
                <a:latin typeface="Arial Narrow" panose="020B0606020202030204" pitchFamily="34" charset="0"/>
                <a:ea typeface="微软雅黑" panose="020B0503020204020204" pitchFamily="34" charset="-122"/>
                <a:cs typeface="Times New Roman" panose="02020603050405020304" pitchFamily="18" charset="0"/>
              </a:rPr>
              <a:t>FFT</a:t>
            </a:r>
            <a:endParaRPr lang="zh-CN" altLang="en-US" sz="1400" b="1" dirty="0">
              <a:latin typeface="Arial Narrow" panose="020B060602020203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30968962"/>
      </p:ext>
    </p:extLst>
  </p:cSld>
  <p:clrMapOvr>
    <a:masterClrMapping/>
  </p:clrMapOvr>
  <mc:AlternateContent xmlns:mc="http://schemas.openxmlformats.org/markup-compatibility/2006" xmlns:p14="http://schemas.microsoft.com/office/powerpoint/2010/main">
    <mc:Choice Requires="p14">
      <p:transition spd="slow" p14:dur="2000" advTm="7178"/>
    </mc:Choice>
    <mc:Fallback xmlns="">
      <p:transition spd="slow" advTm="7178"/>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front-end electronics of BPM</a:t>
            </a:r>
            <a:endParaRPr lang="zh-CN" altLang="en-US" dirty="0"/>
          </a:p>
        </p:txBody>
      </p:sp>
      <p:sp>
        <p:nvSpPr>
          <p:cNvPr id="3" name="内容占位符 2"/>
          <p:cNvSpPr>
            <a:spLocks noGrp="1"/>
          </p:cNvSpPr>
          <p:nvPr>
            <p:ph idx="1"/>
          </p:nvPr>
        </p:nvSpPr>
        <p:spPr>
          <a:xfrm>
            <a:off x="180691" y="1268760"/>
            <a:ext cx="8507288" cy="4319810"/>
          </a:xfrm>
        </p:spPr>
        <p:txBody>
          <a:bodyPr/>
          <a:lstStyle/>
          <a:p>
            <a:r>
              <a:rPr lang="en-US" altLang="zh-CN" dirty="0" smtClean="0"/>
              <a:t>8 versions </a:t>
            </a:r>
            <a:r>
              <a:rPr lang="en-US" altLang="zh-CN" dirty="0"/>
              <a:t>of </a:t>
            </a:r>
            <a:r>
              <a:rPr lang="en-US" altLang="zh-CN" dirty="0" smtClean="0"/>
              <a:t>AFE electronics have been developed to improve the performance in the past six years.</a:t>
            </a:r>
          </a:p>
          <a:p>
            <a:r>
              <a:rPr lang="en-US" altLang="zh-CN" dirty="0" smtClean="0"/>
              <a:t>The </a:t>
            </a:r>
            <a:r>
              <a:rPr lang="en-US" altLang="zh-CN" dirty="0"/>
              <a:t>front-end electronics </a:t>
            </a:r>
            <a:r>
              <a:rPr lang="en-US" altLang="zh-CN" dirty="0" smtClean="0"/>
              <a:t>cross talk is better than -80dB and the dynamic range is 60dB in the latest version.</a:t>
            </a:r>
            <a:endParaRPr lang="zh-CN" alt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42</a:t>
            </a:fld>
            <a:endParaRPr lang="zh-CN" altLang="en-US"/>
          </a:p>
        </p:txBody>
      </p:sp>
      <p:pic>
        <p:nvPicPr>
          <p:cNvPr id="30" name="图片 29"/>
          <p:cNvPicPr>
            <a:picLocks noChangeAspect="1"/>
          </p:cNvPicPr>
          <p:nvPr/>
        </p:nvPicPr>
        <p:blipFill>
          <a:blip r:embed="rId2"/>
          <a:stretch>
            <a:fillRect/>
          </a:stretch>
        </p:blipFill>
        <p:spPr>
          <a:xfrm>
            <a:off x="216115" y="2852936"/>
            <a:ext cx="8711789" cy="3868539"/>
          </a:xfrm>
          <a:prstGeom prst="rect">
            <a:avLst/>
          </a:prstGeom>
        </p:spPr>
      </p:pic>
    </p:spTree>
    <p:extLst>
      <p:ext uri="{BB962C8B-B14F-4D97-AF65-F5344CB8AC3E}">
        <p14:creationId xmlns:p14="http://schemas.microsoft.com/office/powerpoint/2010/main" val="28827311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AC7EC2B-6001-476E-81B8-6C6AB6AF6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468" y="1045462"/>
            <a:ext cx="4109297" cy="5429666"/>
          </a:xfrm>
          <a:prstGeom prst="rect">
            <a:avLst/>
          </a:prstGeom>
        </p:spPr>
      </p:pic>
      <p:sp>
        <p:nvSpPr>
          <p:cNvPr id="119" name="CustomShape 3"/>
          <p:cNvSpPr/>
          <p:nvPr/>
        </p:nvSpPr>
        <p:spPr>
          <a:xfrm>
            <a:off x="5009585" y="3717032"/>
            <a:ext cx="138479" cy="1160573"/>
          </a:xfrm>
          <a:prstGeom prst="leftBrace">
            <a:avLst>
              <a:gd name="adj1" fmla="val 61901"/>
              <a:gd name="adj2" fmla="val 49685"/>
            </a:avLst>
          </a:prstGeom>
          <a:noFill/>
          <a:ln w="6480">
            <a:solidFill>
              <a:srgbClr val="000000"/>
            </a:solidFill>
            <a:round/>
          </a:ln>
        </p:spPr>
      </p:sp>
      <p:sp>
        <p:nvSpPr>
          <p:cNvPr id="120" name="CustomShape 4"/>
          <p:cNvSpPr/>
          <p:nvPr/>
        </p:nvSpPr>
        <p:spPr>
          <a:xfrm>
            <a:off x="4623196" y="4223343"/>
            <a:ext cx="488335" cy="147950"/>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4 SFP +</a:t>
            </a:r>
            <a:endParaRPr sz="800" dirty="0">
              <a:latin typeface="Arial Narrow" panose="020B0606020202030204" pitchFamily="34" charset="0"/>
            </a:endParaRPr>
          </a:p>
        </p:txBody>
      </p:sp>
      <p:sp>
        <p:nvSpPr>
          <p:cNvPr id="121" name="CustomShape 5"/>
          <p:cNvSpPr/>
          <p:nvPr/>
        </p:nvSpPr>
        <p:spPr>
          <a:xfrm>
            <a:off x="4745937" y="1952272"/>
            <a:ext cx="418076" cy="294104"/>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Gigabit Ethernet</a:t>
            </a:r>
            <a:endParaRPr sz="800" dirty="0">
              <a:latin typeface="Arial Narrow" panose="020B0606020202030204" pitchFamily="34" charset="0"/>
            </a:endParaRPr>
          </a:p>
        </p:txBody>
      </p:sp>
      <p:sp>
        <p:nvSpPr>
          <p:cNvPr id="122" name="CustomShape 6"/>
          <p:cNvSpPr/>
          <p:nvPr/>
        </p:nvSpPr>
        <p:spPr>
          <a:xfrm>
            <a:off x="4752021" y="1720556"/>
            <a:ext cx="477183" cy="149322"/>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RS-232-C</a:t>
            </a:r>
            <a:endParaRPr sz="800" dirty="0">
              <a:latin typeface="Arial Narrow" panose="020B0606020202030204" pitchFamily="34" charset="0"/>
            </a:endParaRPr>
          </a:p>
        </p:txBody>
      </p:sp>
      <p:sp>
        <p:nvSpPr>
          <p:cNvPr id="123" name="CustomShape 7"/>
          <p:cNvSpPr/>
          <p:nvPr/>
        </p:nvSpPr>
        <p:spPr>
          <a:xfrm>
            <a:off x="4763633" y="3201393"/>
            <a:ext cx="414395" cy="218852"/>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JTAG</a:t>
            </a:r>
            <a:endParaRPr sz="800" dirty="0">
              <a:latin typeface="Arial Narrow" panose="020B0606020202030204" pitchFamily="34" charset="0"/>
            </a:endParaRPr>
          </a:p>
        </p:txBody>
      </p:sp>
      <p:sp>
        <p:nvSpPr>
          <p:cNvPr id="124" name="CustomShape 8"/>
          <p:cNvSpPr/>
          <p:nvPr/>
        </p:nvSpPr>
        <p:spPr>
          <a:xfrm>
            <a:off x="5292080" y="6165304"/>
            <a:ext cx="792088" cy="216024"/>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+12V Power Input</a:t>
            </a:r>
            <a:endParaRPr sz="800" dirty="0">
              <a:latin typeface="Arial Narrow" panose="020B0606020202030204" pitchFamily="34" charset="0"/>
            </a:endParaRPr>
          </a:p>
        </p:txBody>
      </p:sp>
      <p:sp>
        <p:nvSpPr>
          <p:cNvPr id="125" name="CustomShape 9"/>
          <p:cNvSpPr/>
          <p:nvPr/>
        </p:nvSpPr>
        <p:spPr>
          <a:xfrm flipH="1">
            <a:off x="8433100" y="2237992"/>
            <a:ext cx="193962" cy="2236630"/>
          </a:xfrm>
          <a:prstGeom prst="leftBrace">
            <a:avLst>
              <a:gd name="adj1" fmla="val 94198"/>
              <a:gd name="adj2" fmla="val 49685"/>
            </a:avLst>
          </a:prstGeom>
          <a:noFill/>
          <a:ln w="3240">
            <a:solidFill>
              <a:srgbClr val="000000"/>
            </a:solidFill>
            <a:round/>
          </a:ln>
        </p:spPr>
      </p:sp>
      <p:sp>
        <p:nvSpPr>
          <p:cNvPr id="126" name="CustomShape 10"/>
          <p:cNvSpPr/>
          <p:nvPr/>
        </p:nvSpPr>
        <p:spPr>
          <a:xfrm>
            <a:off x="8609567" y="3201393"/>
            <a:ext cx="550281" cy="255758"/>
          </a:xfrm>
          <a:prstGeom prst="rect">
            <a:avLst/>
          </a:prstGeom>
          <a:noFill/>
          <a:ln>
            <a:noFill/>
          </a:ln>
        </p:spPr>
        <p:txBody>
          <a:bodyPr lIns="50625" tIns="25313" rIns="50625" bIns="25313"/>
          <a:lstStyle/>
          <a:p>
            <a:pPr>
              <a:lnSpc>
                <a:spcPct val="100000"/>
              </a:lnSpc>
            </a:pPr>
            <a:r>
              <a:rPr lang="en-US" sz="800" dirty="0">
                <a:solidFill>
                  <a:srgbClr val="000000"/>
                </a:solidFill>
                <a:latin typeface="Arial"/>
                <a:ea typeface="Osaka"/>
              </a:rPr>
              <a:t>ADF Interface</a:t>
            </a:r>
            <a:endParaRPr sz="800" dirty="0"/>
          </a:p>
        </p:txBody>
      </p:sp>
      <p:sp>
        <p:nvSpPr>
          <p:cNvPr id="127" name="CustomShape 11"/>
          <p:cNvSpPr/>
          <p:nvPr/>
        </p:nvSpPr>
        <p:spPr>
          <a:xfrm>
            <a:off x="6156176" y="1211272"/>
            <a:ext cx="951798" cy="199576"/>
          </a:xfrm>
          <a:prstGeom prst="rect">
            <a:avLst/>
          </a:prstGeom>
          <a:noFill/>
          <a:ln>
            <a:noFill/>
          </a:ln>
        </p:spPr>
        <p:txBody>
          <a:bodyPr lIns="50625" tIns="25313" rIns="50625" bIns="25313"/>
          <a:lstStyle/>
          <a:p>
            <a:pPr>
              <a:lnSpc>
                <a:spcPct val="100000"/>
              </a:lnSpc>
            </a:pPr>
            <a:r>
              <a:rPr lang="en-US" sz="800" dirty="0">
                <a:solidFill>
                  <a:srgbClr val="000000"/>
                </a:solidFill>
                <a:latin typeface="Arial"/>
                <a:ea typeface="Osaka"/>
              </a:rPr>
              <a:t>2 </a:t>
            </a:r>
            <a:r>
              <a:rPr lang="en-US" sz="800" dirty="0" err="1">
                <a:solidFill>
                  <a:srgbClr val="000000"/>
                </a:solidFill>
                <a:latin typeface="Arial"/>
                <a:ea typeface="Osaka"/>
              </a:rPr>
              <a:t>Gbytes</a:t>
            </a:r>
            <a:r>
              <a:rPr lang="en-US" sz="800" dirty="0">
                <a:solidFill>
                  <a:srgbClr val="000000"/>
                </a:solidFill>
                <a:latin typeface="Arial"/>
                <a:ea typeface="Osaka"/>
              </a:rPr>
              <a:t> DDR3</a:t>
            </a:r>
            <a:endParaRPr sz="800" dirty="0"/>
          </a:p>
        </p:txBody>
      </p:sp>
      <p:sp>
        <p:nvSpPr>
          <p:cNvPr id="128" name="Line 12"/>
          <p:cNvSpPr/>
          <p:nvPr/>
        </p:nvSpPr>
        <p:spPr>
          <a:xfrm flipH="1">
            <a:off x="6503336" y="1410848"/>
            <a:ext cx="12880" cy="1303051"/>
          </a:xfrm>
          <a:prstGeom prst="line">
            <a:avLst/>
          </a:prstGeom>
          <a:ln>
            <a:tailEnd type="triangle" w="med" len="med"/>
          </a:ln>
        </p:spPr>
        <p:style>
          <a:lnRef idx="3">
            <a:schemeClr val="accent2"/>
          </a:lnRef>
          <a:fillRef idx="0">
            <a:schemeClr val="accent2"/>
          </a:fillRef>
          <a:effectRef idx="2">
            <a:schemeClr val="accent2"/>
          </a:effectRef>
          <a:fontRef idx="minor">
            <a:schemeClr val="tx1"/>
          </a:fontRef>
        </p:style>
      </p:sp>
      <p:sp>
        <p:nvSpPr>
          <p:cNvPr id="4" name="标题 3">
            <a:extLst>
              <a:ext uri="{FF2B5EF4-FFF2-40B4-BE49-F238E27FC236}">
                <a16:creationId xmlns:a16="http://schemas.microsoft.com/office/drawing/2014/main" xmlns="" id="{05E1A1E7-728C-475B-B240-C08927B16034}"/>
              </a:ext>
            </a:extLst>
          </p:cNvPr>
          <p:cNvSpPr>
            <a:spLocks noGrp="1"/>
          </p:cNvSpPr>
          <p:nvPr>
            <p:ph type="title"/>
          </p:nvPr>
        </p:nvSpPr>
        <p:spPr/>
        <p:txBody>
          <a:bodyPr>
            <a:normAutofit/>
          </a:bodyPr>
          <a:lstStyle/>
          <a:p>
            <a:r>
              <a:rPr lang="en-US" altLang="zh-CN" dirty="0"/>
              <a:t>Digital Front End Board (</a:t>
            </a:r>
            <a:r>
              <a:rPr lang="en-US" altLang="zh-CN" dirty="0" smtClean="0"/>
              <a:t>DFE</a:t>
            </a:r>
            <a:endParaRPr lang="zh-CN" altLang="en-US" dirty="0">
              <a:solidFill>
                <a:srgbClr val="0000FF"/>
              </a:solidFill>
            </a:endParaRPr>
          </a:p>
        </p:txBody>
      </p:sp>
      <p:sp>
        <p:nvSpPr>
          <p:cNvPr id="18" name="CustomShape 7"/>
          <p:cNvSpPr/>
          <p:nvPr/>
        </p:nvSpPr>
        <p:spPr>
          <a:xfrm>
            <a:off x="4752021" y="2395265"/>
            <a:ext cx="440874" cy="193089"/>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SD Card</a:t>
            </a:r>
            <a:endParaRPr sz="800" dirty="0">
              <a:latin typeface="Arial Narrow" panose="020B0606020202030204" pitchFamily="34" charset="0"/>
            </a:endParaRPr>
          </a:p>
        </p:txBody>
      </p:sp>
      <p:sp>
        <p:nvSpPr>
          <p:cNvPr id="26" name="CustomShape 7">
            <a:extLst>
              <a:ext uri="{FF2B5EF4-FFF2-40B4-BE49-F238E27FC236}">
                <a16:creationId xmlns:a16="http://schemas.microsoft.com/office/drawing/2014/main" xmlns="" id="{548B26F6-4F86-4ECB-92A6-DE2E8C7041F9}"/>
              </a:ext>
            </a:extLst>
          </p:cNvPr>
          <p:cNvSpPr/>
          <p:nvPr/>
        </p:nvSpPr>
        <p:spPr>
          <a:xfrm>
            <a:off x="4521251" y="2658604"/>
            <a:ext cx="590280" cy="193089"/>
          </a:xfrm>
          <a:prstGeom prst="rect">
            <a:avLst/>
          </a:prstGeom>
          <a:noFill/>
          <a:ln>
            <a:noFill/>
          </a:ln>
        </p:spPr>
        <p:txBody>
          <a:bodyPr lIns="50625" tIns="25313" rIns="50625" bIns="25313"/>
          <a:lstStyle/>
          <a:p>
            <a:pPr>
              <a:lnSpc>
                <a:spcPct val="100000"/>
              </a:lnSpc>
            </a:pPr>
            <a:r>
              <a:rPr lang="en-US" sz="800" dirty="0" err="1">
                <a:solidFill>
                  <a:srgbClr val="000000"/>
                </a:solidFill>
                <a:latin typeface="Arial Narrow" panose="020B0606020202030204" pitchFamily="34" charset="0"/>
                <a:ea typeface="Osaka"/>
              </a:rPr>
              <a:t>I</a:t>
            </a:r>
            <a:r>
              <a:rPr lang="en-US" altLang="zh-CN" sz="800" dirty="0" err="1">
                <a:solidFill>
                  <a:srgbClr val="000000"/>
                </a:solidFill>
                <a:latin typeface="Arial Narrow" panose="020B0606020202030204" pitchFamily="34" charset="0"/>
                <a:ea typeface="Osaka"/>
              </a:rPr>
              <a:t>nterLock</a:t>
            </a:r>
            <a:r>
              <a:rPr lang="en-US" altLang="zh-CN" sz="800" dirty="0">
                <a:solidFill>
                  <a:srgbClr val="000000"/>
                </a:solidFill>
                <a:latin typeface="Arial Narrow" panose="020B0606020202030204" pitchFamily="34" charset="0"/>
                <a:ea typeface="Osaka"/>
              </a:rPr>
              <a:t> IN</a:t>
            </a:r>
            <a:endParaRPr sz="800" dirty="0">
              <a:latin typeface="Arial Narrow" panose="020B0606020202030204" pitchFamily="34" charset="0"/>
            </a:endParaRPr>
          </a:p>
        </p:txBody>
      </p:sp>
      <p:sp>
        <p:nvSpPr>
          <p:cNvPr id="28" name="CustomShape 7">
            <a:extLst>
              <a:ext uri="{FF2B5EF4-FFF2-40B4-BE49-F238E27FC236}">
                <a16:creationId xmlns:a16="http://schemas.microsoft.com/office/drawing/2014/main" xmlns="" id="{730D8095-BD43-4742-8E23-0BFEE4F13B45}"/>
              </a:ext>
            </a:extLst>
          </p:cNvPr>
          <p:cNvSpPr/>
          <p:nvPr/>
        </p:nvSpPr>
        <p:spPr>
          <a:xfrm>
            <a:off x="4521250" y="2841509"/>
            <a:ext cx="656777" cy="193089"/>
          </a:xfrm>
          <a:prstGeom prst="rect">
            <a:avLst/>
          </a:prstGeom>
          <a:noFill/>
          <a:ln>
            <a:noFill/>
          </a:ln>
        </p:spPr>
        <p:txBody>
          <a:bodyPr lIns="50625" tIns="25313" rIns="50625" bIns="25313"/>
          <a:lstStyle/>
          <a:p>
            <a:pPr>
              <a:lnSpc>
                <a:spcPct val="100000"/>
              </a:lnSpc>
            </a:pPr>
            <a:r>
              <a:rPr lang="en-US" sz="800" dirty="0" err="1">
                <a:solidFill>
                  <a:srgbClr val="000000"/>
                </a:solidFill>
                <a:latin typeface="Arial Narrow" panose="020B0606020202030204" pitchFamily="34" charset="0"/>
                <a:ea typeface="Osaka"/>
              </a:rPr>
              <a:t>I</a:t>
            </a:r>
            <a:r>
              <a:rPr lang="en-US" altLang="zh-CN" sz="800" dirty="0" err="1">
                <a:solidFill>
                  <a:srgbClr val="000000"/>
                </a:solidFill>
                <a:latin typeface="Arial Narrow" panose="020B0606020202030204" pitchFamily="34" charset="0"/>
                <a:ea typeface="Osaka"/>
              </a:rPr>
              <a:t>nterLock</a:t>
            </a:r>
            <a:r>
              <a:rPr lang="en-US" altLang="zh-CN" sz="800" dirty="0">
                <a:solidFill>
                  <a:srgbClr val="000000"/>
                </a:solidFill>
                <a:latin typeface="Arial Narrow" panose="020B0606020202030204" pitchFamily="34" charset="0"/>
                <a:ea typeface="Osaka"/>
              </a:rPr>
              <a:t> OUT</a:t>
            </a:r>
            <a:endParaRPr sz="800" dirty="0">
              <a:latin typeface="Arial Narrow" panose="020B0606020202030204" pitchFamily="34" charset="0"/>
            </a:endParaRPr>
          </a:p>
        </p:txBody>
      </p:sp>
      <p:sp>
        <p:nvSpPr>
          <p:cNvPr id="29" name="CustomShape 4">
            <a:extLst>
              <a:ext uri="{FF2B5EF4-FFF2-40B4-BE49-F238E27FC236}">
                <a16:creationId xmlns:a16="http://schemas.microsoft.com/office/drawing/2014/main" xmlns="" id="{EB0E7AAD-5DB7-4D98-9080-63B0373C0B95}"/>
              </a:ext>
            </a:extLst>
          </p:cNvPr>
          <p:cNvSpPr/>
          <p:nvPr/>
        </p:nvSpPr>
        <p:spPr>
          <a:xfrm>
            <a:off x="4521250" y="5056374"/>
            <a:ext cx="590281" cy="147950"/>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M</a:t>
            </a:r>
            <a:r>
              <a:rPr lang="en-US" altLang="zh-CN" sz="800" dirty="0">
                <a:solidFill>
                  <a:srgbClr val="000000"/>
                </a:solidFill>
                <a:latin typeface="Arial Narrow" panose="020B0606020202030204" pitchFamily="34" charset="0"/>
                <a:ea typeface="Osaka"/>
              </a:rPr>
              <a:t>achine </a:t>
            </a:r>
            <a:r>
              <a:rPr lang="en-US" sz="800" dirty="0" err="1">
                <a:solidFill>
                  <a:srgbClr val="000000"/>
                </a:solidFill>
                <a:latin typeface="Arial Narrow" panose="020B0606020202030204" pitchFamily="34" charset="0"/>
                <a:ea typeface="Osaka"/>
              </a:rPr>
              <a:t>C</a:t>
            </a:r>
            <a:r>
              <a:rPr lang="en-US" altLang="zh-CN" sz="800" dirty="0" err="1">
                <a:solidFill>
                  <a:srgbClr val="000000"/>
                </a:solidFill>
                <a:latin typeface="Arial Narrow" panose="020B0606020202030204" pitchFamily="34" charset="0"/>
                <a:ea typeface="Osaka"/>
              </a:rPr>
              <a:t>lk</a:t>
            </a:r>
            <a:endParaRPr sz="800" dirty="0">
              <a:latin typeface="Arial Narrow" panose="020B0606020202030204" pitchFamily="34" charset="0"/>
            </a:endParaRPr>
          </a:p>
        </p:txBody>
      </p:sp>
      <p:sp>
        <p:nvSpPr>
          <p:cNvPr id="30" name="CustomShape 4">
            <a:extLst>
              <a:ext uri="{FF2B5EF4-FFF2-40B4-BE49-F238E27FC236}">
                <a16:creationId xmlns:a16="http://schemas.microsoft.com/office/drawing/2014/main" xmlns="" id="{38DECB00-A2AC-458C-8C13-499A10408539}"/>
              </a:ext>
            </a:extLst>
          </p:cNvPr>
          <p:cNvSpPr/>
          <p:nvPr/>
        </p:nvSpPr>
        <p:spPr>
          <a:xfrm>
            <a:off x="4521250" y="5249583"/>
            <a:ext cx="590281" cy="147950"/>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T</a:t>
            </a:r>
            <a:r>
              <a:rPr lang="en-US" altLang="zh-CN" sz="800" dirty="0">
                <a:solidFill>
                  <a:srgbClr val="000000"/>
                </a:solidFill>
                <a:latin typeface="Arial Narrow" panose="020B0606020202030204" pitchFamily="34" charset="0"/>
                <a:ea typeface="Osaka"/>
              </a:rPr>
              <a:t>rigger IN</a:t>
            </a:r>
            <a:endParaRPr sz="800" dirty="0">
              <a:latin typeface="Arial Narrow" panose="020B0606020202030204" pitchFamily="34" charset="0"/>
            </a:endParaRPr>
          </a:p>
        </p:txBody>
      </p:sp>
      <p:sp>
        <p:nvSpPr>
          <p:cNvPr id="31" name="CustomShape 4">
            <a:extLst>
              <a:ext uri="{FF2B5EF4-FFF2-40B4-BE49-F238E27FC236}">
                <a16:creationId xmlns:a16="http://schemas.microsoft.com/office/drawing/2014/main" xmlns="" id="{6AB49381-E8F7-4BAB-AF3A-D25167803B96}"/>
              </a:ext>
            </a:extLst>
          </p:cNvPr>
          <p:cNvSpPr/>
          <p:nvPr/>
        </p:nvSpPr>
        <p:spPr>
          <a:xfrm>
            <a:off x="4632047" y="5432814"/>
            <a:ext cx="479484" cy="157927"/>
          </a:xfrm>
          <a:prstGeom prst="rect">
            <a:avLst/>
          </a:prstGeom>
          <a:noFill/>
          <a:ln>
            <a:noFill/>
          </a:ln>
        </p:spPr>
        <p:txBody>
          <a:bodyPr lIns="50625" tIns="25313" rIns="50625" bIns="25313"/>
          <a:lstStyle/>
          <a:p>
            <a:pPr>
              <a:lnSpc>
                <a:spcPct val="100000"/>
              </a:lnSpc>
            </a:pPr>
            <a:r>
              <a:rPr lang="en-US" sz="800" dirty="0">
                <a:solidFill>
                  <a:srgbClr val="000000"/>
                </a:solidFill>
                <a:latin typeface="Arial Narrow" panose="020B0606020202030204" pitchFamily="34" charset="0"/>
                <a:ea typeface="Osaka"/>
              </a:rPr>
              <a:t>SYNC</a:t>
            </a:r>
            <a:endParaRPr sz="800" dirty="0">
              <a:latin typeface="Arial Narrow" panose="020B0606020202030204" pitchFamily="34" charset="0"/>
            </a:endParaRPr>
          </a:p>
        </p:txBody>
      </p:sp>
      <p:sp>
        <p:nvSpPr>
          <p:cNvPr id="32" name="CustomShape 11">
            <a:extLst>
              <a:ext uri="{FF2B5EF4-FFF2-40B4-BE49-F238E27FC236}">
                <a16:creationId xmlns:a16="http://schemas.microsoft.com/office/drawing/2014/main" xmlns="" id="{278E0E60-3539-4108-92B5-1C09BAEE0E5C}"/>
              </a:ext>
            </a:extLst>
          </p:cNvPr>
          <p:cNvSpPr/>
          <p:nvPr/>
        </p:nvSpPr>
        <p:spPr>
          <a:xfrm>
            <a:off x="6998759" y="1211272"/>
            <a:ext cx="741593" cy="129496"/>
          </a:xfrm>
          <a:prstGeom prst="rect">
            <a:avLst/>
          </a:prstGeom>
          <a:noFill/>
          <a:ln>
            <a:noFill/>
          </a:ln>
        </p:spPr>
        <p:txBody>
          <a:bodyPr lIns="50625" tIns="25313" rIns="50625" bIns="25313"/>
          <a:lstStyle/>
          <a:p>
            <a:pPr>
              <a:lnSpc>
                <a:spcPct val="100000"/>
              </a:lnSpc>
            </a:pPr>
            <a:r>
              <a:rPr lang="en-US" sz="800" b="1" dirty="0">
                <a:solidFill>
                  <a:srgbClr val="000000"/>
                </a:solidFill>
                <a:latin typeface="Arial"/>
                <a:ea typeface="Osaka"/>
              </a:rPr>
              <a:t>ZYNQ 7Z100</a:t>
            </a:r>
            <a:endParaRPr sz="800" b="1" dirty="0"/>
          </a:p>
        </p:txBody>
      </p:sp>
      <p:sp>
        <p:nvSpPr>
          <p:cNvPr id="33" name="Line 12">
            <a:extLst>
              <a:ext uri="{FF2B5EF4-FFF2-40B4-BE49-F238E27FC236}">
                <a16:creationId xmlns:a16="http://schemas.microsoft.com/office/drawing/2014/main" xmlns="" id="{3DD42458-FF4E-4A7E-8448-1919231F022D}"/>
              </a:ext>
            </a:extLst>
          </p:cNvPr>
          <p:cNvSpPr/>
          <p:nvPr/>
        </p:nvSpPr>
        <p:spPr>
          <a:xfrm flipH="1">
            <a:off x="6889724" y="1373494"/>
            <a:ext cx="209402" cy="1767474"/>
          </a:xfrm>
          <a:prstGeom prst="line">
            <a:avLst/>
          </a:prstGeom>
          <a:ln>
            <a:tailEnd type="triangle" w="med" len="med"/>
          </a:ln>
        </p:spPr>
        <p:style>
          <a:lnRef idx="3">
            <a:schemeClr val="accent2"/>
          </a:lnRef>
          <a:fillRef idx="0">
            <a:schemeClr val="accent2"/>
          </a:fillRef>
          <a:effectRef idx="2">
            <a:schemeClr val="accent2"/>
          </a:effectRef>
          <a:fontRef idx="minor">
            <a:schemeClr val="tx1"/>
          </a:fontRef>
        </p:style>
      </p:sp>
      <p:sp>
        <p:nvSpPr>
          <p:cNvPr id="34" name="TextShape 2">
            <a:extLst>
              <a:ext uri="{FF2B5EF4-FFF2-40B4-BE49-F238E27FC236}">
                <a16:creationId xmlns:a16="http://schemas.microsoft.com/office/drawing/2014/main" xmlns="" id="{E44B467F-CF85-43C4-AF36-1C8118E82F28}"/>
              </a:ext>
            </a:extLst>
          </p:cNvPr>
          <p:cNvSpPr txBox="1"/>
          <p:nvPr/>
        </p:nvSpPr>
        <p:spPr>
          <a:xfrm>
            <a:off x="107853" y="1211272"/>
            <a:ext cx="4708538" cy="5263856"/>
          </a:xfrm>
          <a:prstGeom prst="rect">
            <a:avLst/>
          </a:prstGeom>
        </p:spPr>
        <p:txBody>
          <a:bodyPr lIns="50828" tIns="24908" rIns="50828" bIns="24908"/>
          <a:lstStyle/>
          <a:p>
            <a:r>
              <a:rPr lang="en-US" b="1" dirty="0">
                <a:solidFill>
                  <a:srgbClr val="000000"/>
                </a:solidFill>
                <a:latin typeface="Arial" panose="020B0604020202020204" pitchFamily="34" charset="0"/>
                <a:ea typeface="Osaka"/>
                <a:cs typeface="Arial" panose="020B0604020202020204" pitchFamily="34" charset="0"/>
              </a:rPr>
              <a:t>Features:</a:t>
            </a:r>
          </a:p>
          <a:p>
            <a:endParaRPr lang="en-US" b="1" dirty="0">
              <a:solidFill>
                <a:srgbClr val="000000"/>
              </a:solidFill>
              <a:latin typeface="Arial Narrow"/>
              <a:ea typeface="Osaka"/>
            </a:endParaRP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Xilinx ZYNQ FPGA (XZ7100)</a:t>
            </a:r>
          </a:p>
          <a:p>
            <a:pPr marL="353616" lvl="1" indent="-96441">
              <a:lnSpc>
                <a:spcPct val="150000"/>
              </a:lnSpc>
              <a:buSzPct val="135000"/>
              <a:buFont typeface="Arial" charset="0"/>
              <a:buChar char="•"/>
            </a:pPr>
            <a:r>
              <a:rPr lang="en-US" altLang="zh-CN" sz="1600" b="1" dirty="0">
                <a:solidFill>
                  <a:srgbClr val="000000"/>
                </a:solidFill>
                <a:latin typeface="Arial Narrow" panose="020B0606020202030204" pitchFamily="34" charset="0"/>
              </a:rPr>
              <a:t>Hard dual-core ARM A9 processor</a:t>
            </a:r>
            <a:endParaRPr lang="en-US" sz="1600" b="1" dirty="0">
              <a:solidFill>
                <a:srgbClr val="000000"/>
              </a:solidFill>
              <a:latin typeface="Arial Narrow" panose="020B0606020202030204" pitchFamily="34" charset="0"/>
            </a:endParaRPr>
          </a:p>
          <a:p>
            <a:pPr marL="160735" lvl="1" indent="-160735">
              <a:lnSpc>
                <a:spcPct val="150000"/>
              </a:lnSpc>
              <a:buSzPct val="135000"/>
              <a:buFont typeface="Wingdings" charset="2"/>
              <a:buChar char="Ø"/>
            </a:pPr>
            <a:r>
              <a:rPr lang="en-US" sz="1600" b="1" dirty="0">
                <a:solidFill>
                  <a:srgbClr val="000000"/>
                </a:solidFill>
                <a:latin typeface="Arial Narrow" panose="020B0606020202030204" pitchFamily="34" charset="0"/>
              </a:rPr>
              <a:t>Beam signal processing </a:t>
            </a:r>
            <a:r>
              <a:rPr lang="en-US" altLang="zh-CN" sz="1600" b="1" dirty="0">
                <a:solidFill>
                  <a:srgbClr val="000000"/>
                </a:solidFill>
                <a:latin typeface="Arial Narrow" panose="020B0606020202030204" pitchFamily="34" charset="0"/>
              </a:rPr>
              <a:t>with </a:t>
            </a:r>
            <a:r>
              <a:rPr lang="en-US" sz="1600" b="1" dirty="0">
                <a:solidFill>
                  <a:srgbClr val="000000"/>
                </a:solidFill>
                <a:latin typeface="Arial Narrow" panose="020B0606020202030204" pitchFamily="34" charset="0"/>
              </a:rPr>
              <a:t>DDC+CIC+FIR</a:t>
            </a:r>
          </a:p>
          <a:p>
            <a:pPr marL="160735" lvl="1" indent="-160735">
              <a:lnSpc>
                <a:spcPct val="150000"/>
              </a:lnSpc>
              <a:buSzPct val="135000"/>
              <a:buFont typeface="Wingdings" charset="2"/>
              <a:buChar char="Ø"/>
            </a:pPr>
            <a:r>
              <a:rPr lang="en-US" altLang="zh-CN" sz="1600" b="1" dirty="0">
                <a:solidFill>
                  <a:srgbClr val="000000"/>
                </a:solidFill>
                <a:latin typeface="Arial Narrow" panose="020B0606020202030204" pitchFamily="34" charset="0"/>
              </a:rPr>
              <a:t>Runs standard </a:t>
            </a:r>
            <a:r>
              <a:rPr lang="en-US" altLang="zh-CN" sz="1600" b="1" dirty="0">
                <a:solidFill>
                  <a:srgbClr val="0000FF"/>
                </a:solidFill>
                <a:latin typeface="Arial Narrow" panose="020B0606020202030204" pitchFamily="34" charset="0"/>
              </a:rPr>
              <a:t>Debian</a:t>
            </a:r>
            <a:r>
              <a:rPr lang="en-US" altLang="zh-CN" sz="1600" b="1" dirty="0">
                <a:solidFill>
                  <a:srgbClr val="000000"/>
                </a:solidFill>
                <a:latin typeface="Arial Narrow" panose="020B0606020202030204" pitchFamily="34" charset="0"/>
              </a:rPr>
              <a:t> based Linux Operating System</a:t>
            </a:r>
          </a:p>
          <a:p>
            <a:pPr marL="160735" lvl="1" indent="-160735">
              <a:lnSpc>
                <a:spcPct val="150000"/>
              </a:lnSpc>
              <a:buSzPct val="135000"/>
              <a:buFont typeface="Wingdings" charset="2"/>
              <a:buChar char="Ø"/>
            </a:pPr>
            <a:r>
              <a:rPr lang="en-US" altLang="zh-CN" sz="1600" b="1" dirty="0">
                <a:solidFill>
                  <a:srgbClr val="000000"/>
                </a:solidFill>
                <a:latin typeface="Arial Narrow" panose="020B0606020202030204" pitchFamily="34" charset="0"/>
              </a:rPr>
              <a:t>Embedded IOC </a:t>
            </a:r>
          </a:p>
          <a:p>
            <a:pPr marL="160735" indent="-160735">
              <a:lnSpc>
                <a:spcPct val="150000"/>
              </a:lnSpc>
              <a:buSzPct val="135000"/>
              <a:buFont typeface="Wingdings" charset="2"/>
              <a:buChar char="Ø"/>
            </a:pPr>
            <a:r>
              <a:rPr lang="en-US" altLang="zh-CN" sz="1600" b="1" dirty="0">
                <a:solidFill>
                  <a:srgbClr val="000000"/>
                </a:solidFill>
                <a:latin typeface="Arial Narrow" panose="020B0606020202030204" pitchFamily="34" charset="0"/>
              </a:rPr>
              <a:t>Boot via 32Gbyte micro SD-Card</a:t>
            </a: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Gigabit Ethernet </a:t>
            </a:r>
            <a:endParaRPr sz="1600" b="1" dirty="0">
              <a:latin typeface="Arial Narrow" panose="020B0606020202030204" pitchFamily="34" charset="0"/>
            </a:endParaRP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2Gbyte DDR3 Memory (SO-DIMM Module)</a:t>
            </a:r>
            <a:endParaRPr sz="1600" b="1" dirty="0">
              <a:latin typeface="Arial Narrow" panose="020B0606020202030204" pitchFamily="34" charset="0"/>
            </a:endParaRPr>
          </a:p>
          <a:p>
            <a:pPr marL="160735" lvl="1" indent="-160735">
              <a:lnSpc>
                <a:spcPct val="150000"/>
              </a:lnSpc>
              <a:buSzPct val="135000"/>
              <a:buFont typeface="Wingdings" charset="2"/>
              <a:buChar char="Ø"/>
            </a:pPr>
            <a:r>
              <a:rPr lang="en-US" sz="1600" b="1" dirty="0">
                <a:solidFill>
                  <a:srgbClr val="000000"/>
                </a:solidFill>
                <a:latin typeface="Arial Narrow" panose="020B0606020202030204" pitchFamily="34" charset="0"/>
              </a:rPr>
              <a:t>F</a:t>
            </a:r>
            <a:r>
              <a:rPr lang="en-US" altLang="zh-CN" sz="1600" b="1" dirty="0">
                <a:solidFill>
                  <a:srgbClr val="000000"/>
                </a:solidFill>
                <a:latin typeface="Arial Narrow" panose="020B0606020202030204" pitchFamily="34" charset="0"/>
              </a:rPr>
              <a:t>our</a:t>
            </a:r>
            <a:r>
              <a:rPr lang="en-US" sz="1600" b="1" dirty="0">
                <a:solidFill>
                  <a:srgbClr val="000000"/>
                </a:solidFill>
                <a:latin typeface="Arial Narrow" panose="020B0606020202030204" pitchFamily="34" charset="0"/>
              </a:rPr>
              <a:t> 6.6Gbps SFP modules</a:t>
            </a:r>
          </a:p>
          <a:p>
            <a:pPr marL="353616" lvl="1" indent="-96441">
              <a:lnSpc>
                <a:spcPct val="150000"/>
              </a:lnSpc>
              <a:buFont typeface="Arial" charset="0"/>
              <a:buChar char="•"/>
            </a:pPr>
            <a:r>
              <a:rPr lang="en-US" sz="1600" b="1" dirty="0">
                <a:solidFill>
                  <a:srgbClr val="000000"/>
                </a:solidFill>
                <a:latin typeface="Arial Narrow" panose="020B0606020202030204" pitchFamily="34" charset="0"/>
                <a:ea typeface="Osaka"/>
              </a:rPr>
              <a:t>Embedded Event Receiver</a:t>
            </a:r>
            <a:endParaRPr sz="1600" b="1" dirty="0">
              <a:latin typeface="Arial Narrow" panose="020B0606020202030204" pitchFamily="34" charset="0"/>
            </a:endParaRPr>
          </a:p>
          <a:p>
            <a:pPr marL="353616" lvl="1" indent="-96441">
              <a:lnSpc>
                <a:spcPct val="150000"/>
              </a:lnSpc>
              <a:buFont typeface="Arial" charset="0"/>
              <a:buChar char="•"/>
            </a:pPr>
            <a:r>
              <a:rPr lang="en-US" sz="1600" b="1" dirty="0">
                <a:solidFill>
                  <a:srgbClr val="000000"/>
                </a:solidFill>
                <a:latin typeface="Arial Narrow" panose="020B0606020202030204" pitchFamily="34" charset="0"/>
                <a:ea typeface="Osaka"/>
              </a:rPr>
              <a:t>Fast Orbit Feedback</a:t>
            </a:r>
            <a:endParaRPr sz="1600" b="1" dirty="0">
              <a:latin typeface="Arial Narrow" panose="020B0606020202030204" pitchFamily="34" charset="0"/>
            </a:endParaRPr>
          </a:p>
          <a:p>
            <a:pPr marL="160735" indent="-160735">
              <a:lnSpc>
                <a:spcPct val="150000"/>
              </a:lnSpc>
              <a:buSzPct val="135000"/>
              <a:buFont typeface="Wingdings" charset="2"/>
              <a:buChar char="Ø"/>
            </a:pPr>
            <a:r>
              <a:rPr lang="en-US" sz="1600" b="1" dirty="0">
                <a:solidFill>
                  <a:srgbClr val="000000"/>
                </a:solidFill>
                <a:latin typeface="Arial Narrow" panose="020B0606020202030204" pitchFamily="34" charset="0"/>
                <a:ea typeface="Osaka"/>
              </a:rPr>
              <a:t> </a:t>
            </a:r>
            <a:r>
              <a:rPr lang="en-US" altLang="zh-CN" sz="1600" b="1" dirty="0">
                <a:solidFill>
                  <a:srgbClr val="000000"/>
                </a:solidFill>
                <a:latin typeface="Arial Narrow" panose="020B0606020202030204" pitchFamily="34" charset="0"/>
                <a:ea typeface="Osaka"/>
              </a:rPr>
              <a:t>32M</a:t>
            </a:r>
            <a:r>
              <a:rPr lang="en-US" sz="1600" b="1" dirty="0">
                <a:solidFill>
                  <a:srgbClr val="000000"/>
                </a:solidFill>
                <a:latin typeface="Arial Narrow" panose="020B0606020202030204" pitchFamily="34" charset="0"/>
                <a:ea typeface="Osaka"/>
              </a:rPr>
              <a:t>bit FLASH memory</a:t>
            </a:r>
            <a:endParaRPr sz="1600" b="1" dirty="0">
              <a:latin typeface="Arial Narrow" panose="020B0606020202030204" pitchFamily="34" charset="0"/>
            </a:endParaRPr>
          </a:p>
        </p:txBody>
      </p:sp>
    </p:spTree>
    <p:extLst>
      <p:ext uri="{BB962C8B-B14F-4D97-AF65-F5344CB8AC3E}">
        <p14:creationId xmlns:p14="http://schemas.microsoft.com/office/powerpoint/2010/main" val="17141830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EF4142DE-0C0E-4B5E-94BD-9CF13E567038}"/>
              </a:ext>
            </a:extLst>
          </p:cNvPr>
          <p:cNvSpPr>
            <a:spLocks noGrp="1"/>
          </p:cNvSpPr>
          <p:nvPr>
            <p:ph type="title"/>
          </p:nvPr>
        </p:nvSpPr>
        <p:spPr/>
        <p:txBody>
          <a:bodyPr/>
          <a:lstStyle/>
          <a:p>
            <a:r>
              <a:rPr lang="en-US" altLang="zh-CN" dirty="0"/>
              <a:t>Digital Signal Processing Block </a:t>
            </a:r>
            <a:endParaRPr lang="zh-CN" altLang="en-US" dirty="0"/>
          </a:p>
        </p:txBody>
      </p:sp>
      <p:sp>
        <p:nvSpPr>
          <p:cNvPr id="85" name="矩形 84">
            <a:extLst>
              <a:ext uri="{FF2B5EF4-FFF2-40B4-BE49-F238E27FC236}">
                <a16:creationId xmlns:a16="http://schemas.microsoft.com/office/drawing/2014/main" xmlns="" id="{A29B59B0-3BE8-4FB6-8E98-6C15CB65147F}"/>
              </a:ext>
            </a:extLst>
          </p:cNvPr>
          <p:cNvSpPr/>
          <p:nvPr/>
        </p:nvSpPr>
        <p:spPr>
          <a:xfrm>
            <a:off x="280247" y="4306431"/>
            <a:ext cx="3428244" cy="1077218"/>
          </a:xfrm>
          <a:prstGeom prst="rect">
            <a:avLst/>
          </a:prstGeom>
        </p:spPr>
        <p:txBody>
          <a:bodyPr wrap="square">
            <a:spAutoFit/>
          </a:bodyPr>
          <a:lstStyle/>
          <a:p>
            <a:r>
              <a:rPr lang="en-US" altLang="zh-CN" sz="1600" dirty="0">
                <a:latin typeface="Arial Narrow" panose="020B0606020202030204" pitchFamily="34" charset="0"/>
                <a:cs typeface="Arial" panose="020B0604020202020204" pitchFamily="34" charset="0"/>
              </a:rPr>
              <a:t>LFSR: Linear Feed-back Shift-Register</a:t>
            </a:r>
          </a:p>
          <a:p>
            <a:r>
              <a:rPr lang="en-US" altLang="zh-CN" sz="1600" dirty="0">
                <a:latin typeface="Arial Narrow" panose="020B0606020202030204" pitchFamily="34" charset="0"/>
                <a:cs typeface="Arial" panose="020B0604020202020204" pitchFamily="34" charset="0"/>
              </a:rPr>
              <a:t>FIR filter : Finite Impulse Response filter</a:t>
            </a:r>
          </a:p>
          <a:p>
            <a:r>
              <a:rPr lang="en-US" altLang="zh-CN" sz="1600" dirty="0">
                <a:latin typeface="Arial Narrow" panose="020B0606020202030204" pitchFamily="34" charset="0"/>
                <a:cs typeface="Arial" panose="020B0604020202020204" pitchFamily="34" charset="0"/>
              </a:rPr>
              <a:t>CIC filter : Cascaded Integrator-Comb filter</a:t>
            </a:r>
          </a:p>
          <a:p>
            <a:r>
              <a:rPr lang="en-US" altLang="zh-CN" sz="1600" dirty="0">
                <a:latin typeface="Arial Narrow" panose="020B0606020202030204" pitchFamily="34" charset="0"/>
                <a:cs typeface="Arial" panose="020B0604020202020204" pitchFamily="34" charset="0"/>
              </a:rPr>
              <a:t>DDS : Direct Digital Synthesis</a:t>
            </a:r>
            <a:endParaRPr lang="zh-CN" altLang="en-US" sz="1600" dirty="0">
              <a:latin typeface="Arial Narrow" panose="020B0606020202030204" pitchFamily="34" charset="0"/>
              <a:cs typeface="Arial" panose="020B0604020202020204" pitchFamily="34" charset="0"/>
            </a:endParaRPr>
          </a:p>
        </p:txBody>
      </p:sp>
      <p:grpSp>
        <p:nvGrpSpPr>
          <p:cNvPr id="92" name="组合 91">
            <a:extLst>
              <a:ext uri="{FF2B5EF4-FFF2-40B4-BE49-F238E27FC236}">
                <a16:creationId xmlns:a16="http://schemas.microsoft.com/office/drawing/2014/main" xmlns="" id="{FF24FDEC-B4D7-44EE-A20E-1E0D29C2B023}"/>
              </a:ext>
            </a:extLst>
          </p:cNvPr>
          <p:cNvGrpSpPr/>
          <p:nvPr/>
        </p:nvGrpSpPr>
        <p:grpSpPr>
          <a:xfrm>
            <a:off x="395536" y="1196752"/>
            <a:ext cx="8585590" cy="3449985"/>
            <a:chOff x="1516645" y="2132781"/>
            <a:chExt cx="6116900" cy="2177106"/>
          </a:xfrm>
        </p:grpSpPr>
        <p:grpSp>
          <p:nvGrpSpPr>
            <p:cNvPr id="91" name="组合 90">
              <a:extLst>
                <a:ext uri="{FF2B5EF4-FFF2-40B4-BE49-F238E27FC236}">
                  <a16:creationId xmlns:a16="http://schemas.microsoft.com/office/drawing/2014/main" xmlns="" id="{60A2B32F-9FCE-4766-B1D0-7A4B96FA4FBA}"/>
                </a:ext>
              </a:extLst>
            </p:cNvPr>
            <p:cNvGrpSpPr/>
            <p:nvPr/>
          </p:nvGrpSpPr>
          <p:grpSpPr>
            <a:xfrm>
              <a:off x="1692273" y="2187871"/>
              <a:ext cx="5941272" cy="1893016"/>
              <a:chOff x="1692273" y="2187871"/>
              <a:chExt cx="5941272" cy="1893016"/>
            </a:xfrm>
          </p:grpSpPr>
          <p:sp>
            <p:nvSpPr>
              <p:cNvPr id="6" name="矩形 5">
                <a:extLst>
                  <a:ext uri="{FF2B5EF4-FFF2-40B4-BE49-F238E27FC236}">
                    <a16:creationId xmlns:a16="http://schemas.microsoft.com/office/drawing/2014/main" xmlns="" id="{C82F3540-FB63-4D96-BBA5-B10D68352811}"/>
                  </a:ext>
                </a:extLst>
              </p:cNvPr>
              <p:cNvSpPr/>
              <p:nvPr/>
            </p:nvSpPr>
            <p:spPr>
              <a:xfrm>
                <a:off x="1692273" y="2646971"/>
                <a:ext cx="364696"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200" dirty="0">
                    <a:solidFill>
                      <a:schemeClr val="bg1"/>
                    </a:solidFill>
                    <a:latin typeface="Arial Narrow" panose="020B0606020202030204" pitchFamily="34" charset="0"/>
                    <a:cs typeface="Arial" panose="020B0604020202020204" pitchFamily="34" charset="0"/>
                  </a:rPr>
                  <a:t>RAW</a:t>
                </a:r>
              </a:p>
              <a:p>
                <a:pPr algn="ctr"/>
                <a:r>
                  <a:rPr lang="en-US" altLang="zh-CN" sz="1200" dirty="0">
                    <a:solidFill>
                      <a:schemeClr val="bg1"/>
                    </a:solidFill>
                    <a:latin typeface="Arial Narrow" panose="020B0606020202030204" pitchFamily="34" charset="0"/>
                    <a:cs typeface="Arial" panose="020B0604020202020204" pitchFamily="34" charset="0"/>
                  </a:rPr>
                  <a:t>ADC</a:t>
                </a:r>
                <a:endParaRPr lang="zh-CN" altLang="en-US" sz="1200" dirty="0">
                  <a:solidFill>
                    <a:schemeClr val="bg1"/>
                  </a:solidFill>
                  <a:latin typeface="Arial Narrow" panose="020B0606020202030204" pitchFamily="34" charset="0"/>
                  <a:cs typeface="Arial" panose="020B0604020202020204" pitchFamily="34" charset="0"/>
                </a:endParaRPr>
              </a:p>
            </p:txBody>
          </p:sp>
          <p:sp>
            <p:nvSpPr>
              <p:cNvPr id="8" name="流程图: 接点 7">
                <a:extLst>
                  <a:ext uri="{FF2B5EF4-FFF2-40B4-BE49-F238E27FC236}">
                    <a16:creationId xmlns:a16="http://schemas.microsoft.com/office/drawing/2014/main" xmlns="" id="{A1C8BD8D-32E1-40AB-BF64-4F527A765637}"/>
                  </a:ext>
                </a:extLst>
              </p:cNvPr>
              <p:cNvSpPr/>
              <p:nvPr/>
            </p:nvSpPr>
            <p:spPr>
              <a:xfrm>
                <a:off x="2910927" y="2646972"/>
                <a:ext cx="303166" cy="274296"/>
              </a:xfrm>
              <a:prstGeom prst="flowChartConnector">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2400" dirty="0">
                    <a:solidFill>
                      <a:schemeClr val="bg1"/>
                    </a:solidFill>
                    <a:latin typeface="Arial Narrow" panose="020B0606020202030204" pitchFamily="34" charset="0"/>
                    <a:cs typeface="Arial" panose="020B0604020202020204" pitchFamily="34" charset="0"/>
                  </a:rPr>
                  <a:t>×</a:t>
                </a:r>
                <a:endParaRPr lang="zh-CN" altLang="en-US" sz="2400" dirty="0">
                  <a:solidFill>
                    <a:schemeClr val="bg1"/>
                  </a:solidFill>
                  <a:latin typeface="Arial Narrow" panose="020B0606020202030204" pitchFamily="34" charset="0"/>
                  <a:cs typeface="Arial" panose="020B0604020202020204" pitchFamily="34" charset="0"/>
                </a:endParaRPr>
              </a:p>
            </p:txBody>
          </p:sp>
          <p:sp>
            <p:nvSpPr>
              <p:cNvPr id="9" name="矩形 8">
                <a:extLst>
                  <a:ext uri="{FF2B5EF4-FFF2-40B4-BE49-F238E27FC236}">
                    <a16:creationId xmlns:a16="http://schemas.microsoft.com/office/drawing/2014/main" xmlns="" id="{98FAFA37-B0E2-453D-B319-7FBABA3608A5}"/>
                  </a:ext>
                </a:extLst>
              </p:cNvPr>
              <p:cNvSpPr/>
              <p:nvPr/>
            </p:nvSpPr>
            <p:spPr>
              <a:xfrm>
                <a:off x="2284671" y="2187871"/>
                <a:ext cx="453185"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200" dirty="0">
                    <a:solidFill>
                      <a:schemeClr val="bg1"/>
                    </a:solidFill>
                    <a:latin typeface="Arial Narrow" panose="020B0606020202030204" pitchFamily="34" charset="0"/>
                    <a:cs typeface="Arial" panose="020B0604020202020204" pitchFamily="34" charset="0"/>
                  </a:rPr>
                  <a:t>DDS</a:t>
                </a:r>
                <a:endParaRPr lang="zh-CN" altLang="en-US" sz="1200" dirty="0">
                  <a:solidFill>
                    <a:schemeClr val="bg1"/>
                  </a:solidFill>
                  <a:latin typeface="Arial Narrow" panose="020B0606020202030204" pitchFamily="34" charset="0"/>
                  <a:cs typeface="Arial" panose="020B0604020202020204" pitchFamily="34" charset="0"/>
                </a:endParaRPr>
              </a:p>
            </p:txBody>
          </p:sp>
          <p:sp>
            <p:nvSpPr>
              <p:cNvPr id="10" name="矩形 9">
                <a:extLst>
                  <a:ext uri="{FF2B5EF4-FFF2-40B4-BE49-F238E27FC236}">
                    <a16:creationId xmlns:a16="http://schemas.microsoft.com/office/drawing/2014/main" xmlns="" id="{9F1778F7-92F0-4428-9D8F-198AAE8B8EA6}"/>
                  </a:ext>
                </a:extLst>
              </p:cNvPr>
              <p:cNvSpPr/>
              <p:nvPr/>
            </p:nvSpPr>
            <p:spPr>
              <a:xfrm>
                <a:off x="3370242" y="2646972"/>
                <a:ext cx="430808"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100" dirty="0">
                    <a:solidFill>
                      <a:schemeClr val="bg1"/>
                    </a:solidFill>
                    <a:latin typeface="Arial Narrow" panose="020B0606020202030204" pitchFamily="34" charset="0"/>
                    <a:cs typeface="Arial" panose="020B0604020202020204" pitchFamily="34" charset="0"/>
                  </a:rPr>
                  <a:t>IQ Data</a:t>
                </a:r>
                <a:endParaRPr lang="zh-CN" altLang="en-US" sz="1100" dirty="0">
                  <a:solidFill>
                    <a:schemeClr val="bg1"/>
                  </a:solidFill>
                  <a:latin typeface="Arial Narrow" panose="020B0606020202030204" pitchFamily="34" charset="0"/>
                  <a:cs typeface="Arial" panose="020B0604020202020204" pitchFamily="34" charset="0"/>
                </a:endParaRPr>
              </a:p>
            </p:txBody>
          </p:sp>
          <p:sp>
            <p:nvSpPr>
              <p:cNvPr id="11" name="矩形 10">
                <a:extLst>
                  <a:ext uri="{FF2B5EF4-FFF2-40B4-BE49-F238E27FC236}">
                    <a16:creationId xmlns:a16="http://schemas.microsoft.com/office/drawing/2014/main" xmlns="" id="{EEBB2E75-7424-48B6-A127-E7684E01BE43}"/>
                  </a:ext>
                </a:extLst>
              </p:cNvPr>
              <p:cNvSpPr/>
              <p:nvPr/>
            </p:nvSpPr>
            <p:spPr>
              <a:xfrm>
                <a:off x="2281262" y="2646972"/>
                <a:ext cx="453185"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900" dirty="0">
                    <a:solidFill>
                      <a:schemeClr val="bg1"/>
                    </a:solidFill>
                    <a:latin typeface="Arial Narrow" panose="020B0606020202030204" pitchFamily="34" charset="0"/>
                    <a:cs typeface="Arial" panose="020B0604020202020204" pitchFamily="34" charset="0"/>
                  </a:rPr>
                  <a:t>FIR Filter</a:t>
                </a:r>
              </a:p>
              <a:p>
                <a:pPr algn="ctr"/>
                <a:r>
                  <a:rPr lang="en-US" altLang="zh-CN" sz="900" dirty="0">
                    <a:solidFill>
                      <a:schemeClr val="bg1"/>
                    </a:solidFill>
                    <a:latin typeface="Arial Narrow" panose="020B0606020202030204" pitchFamily="34" charset="0"/>
                    <a:cs typeface="Arial" panose="020B0604020202020204" pitchFamily="34" charset="0"/>
                  </a:rPr>
                  <a:t>Bandpass</a:t>
                </a:r>
                <a:endParaRPr lang="zh-CN" altLang="en-US" sz="900" dirty="0">
                  <a:solidFill>
                    <a:schemeClr val="bg1"/>
                  </a:solidFill>
                  <a:latin typeface="Arial Narrow" panose="020B0606020202030204" pitchFamily="34" charset="0"/>
                  <a:cs typeface="Arial" panose="020B0604020202020204" pitchFamily="34" charset="0"/>
                </a:endParaRPr>
              </a:p>
            </p:txBody>
          </p:sp>
          <p:sp>
            <p:nvSpPr>
              <p:cNvPr id="12" name="矩形 11">
                <a:extLst>
                  <a:ext uri="{FF2B5EF4-FFF2-40B4-BE49-F238E27FC236}">
                    <a16:creationId xmlns:a16="http://schemas.microsoft.com/office/drawing/2014/main" xmlns="" id="{C2FC5FA0-F8DA-4285-B881-8C72D598236A}"/>
                  </a:ext>
                </a:extLst>
              </p:cNvPr>
              <p:cNvSpPr/>
              <p:nvPr/>
            </p:nvSpPr>
            <p:spPr>
              <a:xfrm>
                <a:off x="4252162" y="2642579"/>
                <a:ext cx="629666"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b="1" dirty="0">
                    <a:solidFill>
                      <a:schemeClr val="bg1"/>
                    </a:solidFill>
                    <a:latin typeface="Arial Narrow" panose="020B0606020202030204" pitchFamily="34" charset="0"/>
                    <a:cs typeface="Arial" panose="020B0604020202020204" pitchFamily="34" charset="0"/>
                  </a:rPr>
                  <a:t>CIC Filter</a:t>
                </a:r>
              </a:p>
              <a:p>
                <a:pPr algn="ctr"/>
                <a:r>
                  <a:rPr lang="en-US" altLang="zh-CN" sz="1100" b="1" dirty="0">
                    <a:solidFill>
                      <a:schemeClr val="bg1"/>
                    </a:solidFill>
                    <a:latin typeface="Arial Narrow" panose="020B0606020202030204" pitchFamily="34" charset="0"/>
                    <a:cs typeface="Arial" panose="020B0604020202020204" pitchFamily="34" charset="0"/>
                  </a:rPr>
                  <a:t>Decimator</a:t>
                </a:r>
                <a:endParaRPr lang="zh-CN" altLang="en-US" sz="1100" b="1" dirty="0">
                  <a:solidFill>
                    <a:schemeClr val="bg1"/>
                  </a:solidFill>
                  <a:latin typeface="Arial Narrow" panose="020B0606020202030204" pitchFamily="34" charset="0"/>
                  <a:cs typeface="Arial" panose="020B0604020202020204" pitchFamily="34" charset="0"/>
                </a:endParaRPr>
              </a:p>
            </p:txBody>
          </p:sp>
          <p:sp>
            <p:nvSpPr>
              <p:cNvPr id="13" name="矩形 12">
                <a:extLst>
                  <a:ext uri="{FF2B5EF4-FFF2-40B4-BE49-F238E27FC236}">
                    <a16:creationId xmlns:a16="http://schemas.microsoft.com/office/drawing/2014/main" xmlns="" id="{71C3BA19-1A89-4EBC-8245-E9DADAADAF13}"/>
                  </a:ext>
                </a:extLst>
              </p:cNvPr>
              <p:cNvSpPr/>
              <p:nvPr/>
            </p:nvSpPr>
            <p:spPr>
              <a:xfrm>
                <a:off x="5037976" y="2642579"/>
                <a:ext cx="653132"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Compensating</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14" name="矩形 13">
                <a:extLst>
                  <a:ext uri="{FF2B5EF4-FFF2-40B4-BE49-F238E27FC236}">
                    <a16:creationId xmlns:a16="http://schemas.microsoft.com/office/drawing/2014/main" xmlns="" id="{8076F454-83FE-4AEB-B622-65717F274BB3}"/>
                  </a:ext>
                </a:extLst>
              </p:cNvPr>
              <p:cNvSpPr/>
              <p:nvPr/>
            </p:nvSpPr>
            <p:spPr>
              <a:xfrm>
                <a:off x="5847256" y="2642579"/>
                <a:ext cx="597032"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b="1" dirty="0">
                    <a:solidFill>
                      <a:schemeClr val="bg1"/>
                    </a:solidFill>
                    <a:latin typeface="Arial Narrow" panose="020B0606020202030204" pitchFamily="34" charset="0"/>
                    <a:cs typeface="Arial" panose="020B0604020202020204" pitchFamily="34" charset="0"/>
                  </a:rPr>
                  <a:t>CORDIC</a:t>
                </a:r>
              </a:p>
            </p:txBody>
          </p:sp>
          <p:sp>
            <p:nvSpPr>
              <p:cNvPr id="15" name="矩形 14">
                <a:extLst>
                  <a:ext uri="{FF2B5EF4-FFF2-40B4-BE49-F238E27FC236}">
                    <a16:creationId xmlns:a16="http://schemas.microsoft.com/office/drawing/2014/main" xmlns="" id="{99114F76-851F-45B2-9E9C-AD611A91D457}"/>
                  </a:ext>
                </a:extLst>
              </p:cNvPr>
              <p:cNvSpPr/>
              <p:nvPr/>
            </p:nvSpPr>
            <p:spPr>
              <a:xfrm>
                <a:off x="4252162" y="3224586"/>
                <a:ext cx="632386"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200" b="1" dirty="0">
                    <a:solidFill>
                      <a:schemeClr val="bg1"/>
                    </a:solidFill>
                    <a:latin typeface="Arial Narrow" panose="020B0606020202030204" pitchFamily="34" charset="0"/>
                    <a:cs typeface="Arial" panose="020B0604020202020204" pitchFamily="34" charset="0"/>
                  </a:rPr>
                  <a:t>CIC Filter</a:t>
                </a:r>
              </a:p>
              <a:p>
                <a:pPr algn="ctr"/>
                <a:r>
                  <a:rPr lang="en-US" altLang="zh-CN" sz="1200" b="1" dirty="0">
                    <a:solidFill>
                      <a:schemeClr val="bg1"/>
                    </a:solidFill>
                    <a:latin typeface="Arial Narrow" panose="020B0606020202030204" pitchFamily="34" charset="0"/>
                    <a:cs typeface="Arial" panose="020B0604020202020204" pitchFamily="34" charset="0"/>
                  </a:rPr>
                  <a:t>Decimator</a:t>
                </a:r>
                <a:endParaRPr lang="zh-CN" altLang="en-US" sz="1200" b="1" dirty="0">
                  <a:solidFill>
                    <a:schemeClr val="bg1"/>
                  </a:solidFill>
                  <a:latin typeface="Arial Narrow" panose="020B0606020202030204" pitchFamily="34" charset="0"/>
                  <a:cs typeface="Arial" panose="020B0604020202020204" pitchFamily="34" charset="0"/>
                </a:endParaRPr>
              </a:p>
            </p:txBody>
          </p:sp>
          <p:sp>
            <p:nvSpPr>
              <p:cNvPr id="16" name="矩形 15">
                <a:extLst>
                  <a:ext uri="{FF2B5EF4-FFF2-40B4-BE49-F238E27FC236}">
                    <a16:creationId xmlns:a16="http://schemas.microsoft.com/office/drawing/2014/main" xmlns="" id="{2FCBB28A-686F-4164-A9DA-005EABCECB95}"/>
                  </a:ext>
                </a:extLst>
              </p:cNvPr>
              <p:cNvSpPr/>
              <p:nvPr/>
            </p:nvSpPr>
            <p:spPr>
              <a:xfrm>
                <a:off x="5037976" y="3224586"/>
                <a:ext cx="653132"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Compensating</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17" name="矩形 16">
                <a:extLst>
                  <a:ext uri="{FF2B5EF4-FFF2-40B4-BE49-F238E27FC236}">
                    <a16:creationId xmlns:a16="http://schemas.microsoft.com/office/drawing/2014/main" xmlns="" id="{323627FB-B05B-49CF-89A2-7520B9EE98E7}"/>
                  </a:ext>
                </a:extLst>
              </p:cNvPr>
              <p:cNvSpPr/>
              <p:nvPr/>
            </p:nvSpPr>
            <p:spPr>
              <a:xfrm>
                <a:off x="5819912" y="3224586"/>
                <a:ext cx="653132"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Programmable</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18" name="矩形 17">
                <a:extLst>
                  <a:ext uri="{FF2B5EF4-FFF2-40B4-BE49-F238E27FC236}">
                    <a16:creationId xmlns:a16="http://schemas.microsoft.com/office/drawing/2014/main" xmlns="" id="{4E18C968-31BF-4365-A2C7-BCBB798E6C94}"/>
                  </a:ext>
                </a:extLst>
              </p:cNvPr>
              <p:cNvSpPr/>
              <p:nvPr/>
            </p:nvSpPr>
            <p:spPr>
              <a:xfrm>
                <a:off x="4252162" y="3806591"/>
                <a:ext cx="632386"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200" b="1" dirty="0">
                    <a:solidFill>
                      <a:schemeClr val="bg1"/>
                    </a:solidFill>
                    <a:latin typeface="Arial Narrow" panose="020B0606020202030204" pitchFamily="34" charset="0"/>
                    <a:cs typeface="Arial" panose="020B0604020202020204" pitchFamily="34" charset="0"/>
                  </a:rPr>
                  <a:t>CIC Filter</a:t>
                </a:r>
              </a:p>
              <a:p>
                <a:pPr algn="ctr"/>
                <a:r>
                  <a:rPr lang="en-US" altLang="zh-CN" sz="1200" b="1" dirty="0">
                    <a:solidFill>
                      <a:schemeClr val="bg1"/>
                    </a:solidFill>
                    <a:latin typeface="Arial Narrow" panose="020B0606020202030204" pitchFamily="34" charset="0"/>
                    <a:cs typeface="Arial" panose="020B0604020202020204" pitchFamily="34" charset="0"/>
                  </a:rPr>
                  <a:t>Decimator</a:t>
                </a:r>
                <a:endParaRPr lang="zh-CN" altLang="en-US" sz="1200" b="1" dirty="0">
                  <a:solidFill>
                    <a:schemeClr val="bg1"/>
                  </a:solidFill>
                  <a:latin typeface="Arial Narrow" panose="020B0606020202030204" pitchFamily="34" charset="0"/>
                  <a:cs typeface="Arial" panose="020B0604020202020204" pitchFamily="34" charset="0"/>
                </a:endParaRPr>
              </a:p>
            </p:txBody>
          </p:sp>
          <p:sp>
            <p:nvSpPr>
              <p:cNvPr id="19" name="矩形 18">
                <a:extLst>
                  <a:ext uri="{FF2B5EF4-FFF2-40B4-BE49-F238E27FC236}">
                    <a16:creationId xmlns:a16="http://schemas.microsoft.com/office/drawing/2014/main" xmlns="" id="{94896132-3E8A-45F0-9C59-5C13A1369E0C}"/>
                  </a:ext>
                </a:extLst>
              </p:cNvPr>
              <p:cNvSpPr/>
              <p:nvPr/>
            </p:nvSpPr>
            <p:spPr>
              <a:xfrm>
                <a:off x="5037976" y="3806591"/>
                <a:ext cx="653132"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Compensating</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20" name="矩形 19">
                <a:extLst>
                  <a:ext uri="{FF2B5EF4-FFF2-40B4-BE49-F238E27FC236}">
                    <a16:creationId xmlns:a16="http://schemas.microsoft.com/office/drawing/2014/main" xmlns="" id="{F2EF7BAB-485B-4023-A14F-96EE3F57EAEF}"/>
                  </a:ext>
                </a:extLst>
              </p:cNvPr>
              <p:cNvSpPr/>
              <p:nvPr/>
            </p:nvSpPr>
            <p:spPr>
              <a:xfrm>
                <a:off x="5818526" y="3806591"/>
                <a:ext cx="653132"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Programmable</a:t>
                </a:r>
              </a:p>
              <a:p>
                <a:pPr algn="ctr"/>
                <a:r>
                  <a:rPr lang="en-US" altLang="zh-CN" sz="1000" b="1" dirty="0">
                    <a:solidFill>
                      <a:schemeClr val="bg1"/>
                    </a:solidFill>
                    <a:latin typeface="Arial Narrow" panose="020B0606020202030204" pitchFamily="34" charset="0"/>
                    <a:cs typeface="Arial" panose="020B0604020202020204" pitchFamily="34" charset="0"/>
                  </a:rPr>
                  <a:t>FIR Filter</a:t>
                </a:r>
                <a:endParaRPr lang="zh-CN" altLang="en-US" sz="1000" b="1" dirty="0">
                  <a:solidFill>
                    <a:schemeClr val="bg1"/>
                  </a:solidFill>
                  <a:latin typeface="Arial Narrow" panose="020B0606020202030204" pitchFamily="34" charset="0"/>
                  <a:cs typeface="Arial" panose="020B0604020202020204" pitchFamily="34" charset="0"/>
                </a:endParaRPr>
              </a:p>
            </p:txBody>
          </p:sp>
          <p:sp>
            <p:nvSpPr>
              <p:cNvPr id="21" name="矩形 20">
                <a:extLst>
                  <a:ext uri="{FF2B5EF4-FFF2-40B4-BE49-F238E27FC236}">
                    <a16:creationId xmlns:a16="http://schemas.microsoft.com/office/drawing/2014/main" xmlns="" id="{135044BC-2126-4462-900A-3AFC973A9D07}"/>
                  </a:ext>
                </a:extLst>
              </p:cNvPr>
              <p:cNvSpPr/>
              <p:nvPr/>
            </p:nvSpPr>
            <p:spPr>
              <a:xfrm>
                <a:off x="2284671" y="3106074"/>
                <a:ext cx="430807" cy="274296"/>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zh-CN" sz="1200" dirty="0">
                    <a:solidFill>
                      <a:schemeClr val="bg1"/>
                    </a:solidFill>
                    <a:latin typeface="Arial Narrow" panose="020B0606020202030204" pitchFamily="34" charset="0"/>
                    <a:cs typeface="Arial" panose="020B0604020202020204" pitchFamily="34" charset="0"/>
                  </a:rPr>
                  <a:t>LFSR</a:t>
                </a:r>
                <a:endParaRPr lang="zh-CN" altLang="en-US" sz="1200" dirty="0">
                  <a:solidFill>
                    <a:schemeClr val="bg1"/>
                  </a:solidFill>
                  <a:latin typeface="Arial Narrow" panose="020B0606020202030204" pitchFamily="34" charset="0"/>
                  <a:cs typeface="Arial" panose="020B0604020202020204" pitchFamily="34" charset="0"/>
                </a:endParaRPr>
              </a:p>
            </p:txBody>
          </p:sp>
          <p:cxnSp>
            <p:nvCxnSpPr>
              <p:cNvPr id="23" name="连接符: 肘形 22">
                <a:extLst>
                  <a:ext uri="{FF2B5EF4-FFF2-40B4-BE49-F238E27FC236}">
                    <a16:creationId xmlns:a16="http://schemas.microsoft.com/office/drawing/2014/main" xmlns="" id="{D15DED1A-D31B-43F7-A1F0-B18A248D4784}"/>
                  </a:ext>
                </a:extLst>
              </p:cNvPr>
              <p:cNvCxnSpPr>
                <a:cxnSpLocks/>
                <a:stCxn id="9" idx="3"/>
                <a:endCxn id="8" idx="0"/>
              </p:cNvCxnSpPr>
              <p:nvPr/>
            </p:nvCxnSpPr>
            <p:spPr>
              <a:xfrm>
                <a:off x="2737856" y="2325019"/>
                <a:ext cx="324654" cy="321953"/>
              </a:xfrm>
              <a:prstGeom prst="bentConnector2">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25" name="连接符: 肘形 24">
                <a:extLst>
                  <a:ext uri="{FF2B5EF4-FFF2-40B4-BE49-F238E27FC236}">
                    <a16:creationId xmlns:a16="http://schemas.microsoft.com/office/drawing/2014/main" xmlns="" id="{AFDF0761-80FA-4ACF-96C8-C457F2D9656B}"/>
                  </a:ext>
                </a:extLst>
              </p:cNvPr>
              <p:cNvCxnSpPr>
                <a:cxnSpLocks/>
                <a:stCxn id="21" idx="3"/>
                <a:endCxn id="8" idx="4"/>
              </p:cNvCxnSpPr>
              <p:nvPr/>
            </p:nvCxnSpPr>
            <p:spPr>
              <a:xfrm flipV="1">
                <a:off x="2715478" y="2921267"/>
                <a:ext cx="347033" cy="321955"/>
              </a:xfrm>
              <a:prstGeom prst="bentConnector2">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0" name="直接箭头连接符 29">
                <a:extLst>
                  <a:ext uri="{FF2B5EF4-FFF2-40B4-BE49-F238E27FC236}">
                    <a16:creationId xmlns:a16="http://schemas.microsoft.com/office/drawing/2014/main" xmlns="" id="{8EDED156-8784-4FD4-85BF-D001F88B3F45}"/>
                  </a:ext>
                </a:extLst>
              </p:cNvPr>
              <p:cNvCxnSpPr>
                <a:cxnSpLocks/>
                <a:stCxn id="11" idx="3"/>
                <a:endCxn id="8" idx="2"/>
              </p:cNvCxnSpPr>
              <p:nvPr/>
            </p:nvCxnSpPr>
            <p:spPr>
              <a:xfrm>
                <a:off x="2734447" y="2784120"/>
                <a:ext cx="176480" cy="0"/>
              </a:xfrm>
              <a:prstGeom prst="straightConnector1">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2" name="直接箭头连接符 31">
                <a:extLst>
                  <a:ext uri="{FF2B5EF4-FFF2-40B4-BE49-F238E27FC236}">
                    <a16:creationId xmlns:a16="http://schemas.microsoft.com/office/drawing/2014/main" xmlns="" id="{862A1787-6073-4696-9618-A7BB737CDEC5}"/>
                  </a:ext>
                </a:extLst>
              </p:cNvPr>
              <p:cNvCxnSpPr>
                <a:cxnSpLocks/>
                <a:stCxn id="8" idx="6"/>
                <a:endCxn id="10" idx="1"/>
              </p:cNvCxnSpPr>
              <p:nvPr/>
            </p:nvCxnSpPr>
            <p:spPr>
              <a:xfrm>
                <a:off x="3214093" y="2784120"/>
                <a:ext cx="156149" cy="0"/>
              </a:xfrm>
              <a:prstGeom prst="straightConnector1">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4" name="直接箭头连接符 33">
                <a:extLst>
                  <a:ext uri="{FF2B5EF4-FFF2-40B4-BE49-F238E27FC236}">
                    <a16:creationId xmlns:a16="http://schemas.microsoft.com/office/drawing/2014/main" xmlns="" id="{EDF4A8D6-0737-40A2-9548-9309DA9D7F2A}"/>
                  </a:ext>
                </a:extLst>
              </p:cNvPr>
              <p:cNvCxnSpPr>
                <a:stCxn id="6" idx="3"/>
                <a:endCxn id="11" idx="1"/>
              </p:cNvCxnSpPr>
              <p:nvPr/>
            </p:nvCxnSpPr>
            <p:spPr>
              <a:xfrm>
                <a:off x="2056969" y="2784120"/>
                <a:ext cx="224293" cy="0"/>
              </a:xfrm>
              <a:prstGeom prst="straightConnector1">
                <a:avLst/>
              </a:prstGeom>
              <a:ln w="19050">
                <a:tailEnd type="triangle"/>
              </a:ln>
            </p:spPr>
            <p:style>
              <a:lnRef idx="1">
                <a:schemeClr val="accent4"/>
              </a:lnRef>
              <a:fillRef idx="3">
                <a:schemeClr val="accent4"/>
              </a:fillRef>
              <a:effectRef idx="2">
                <a:schemeClr val="accent4"/>
              </a:effectRef>
              <a:fontRef idx="minor">
                <a:schemeClr val="lt1"/>
              </a:fontRef>
            </p:style>
          </p:cxnSp>
          <p:cxnSp>
            <p:nvCxnSpPr>
              <p:cNvPr id="37" name="直接箭头连接符 36">
                <a:extLst>
                  <a:ext uri="{FF2B5EF4-FFF2-40B4-BE49-F238E27FC236}">
                    <a16:creationId xmlns:a16="http://schemas.microsoft.com/office/drawing/2014/main" xmlns="" id="{5022B30E-66EC-4FB8-A511-B8454D5626C6}"/>
                  </a:ext>
                </a:extLst>
              </p:cNvPr>
              <p:cNvCxnSpPr>
                <a:stCxn id="10" idx="3"/>
                <a:endCxn id="12" idx="1"/>
              </p:cNvCxnSpPr>
              <p:nvPr/>
            </p:nvCxnSpPr>
            <p:spPr>
              <a:xfrm flipV="1">
                <a:off x="3801049" y="2779727"/>
                <a:ext cx="451113" cy="4393"/>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sp>
            <p:nvSpPr>
              <p:cNvPr id="38" name="矩形 37">
                <a:extLst>
                  <a:ext uri="{FF2B5EF4-FFF2-40B4-BE49-F238E27FC236}">
                    <a16:creationId xmlns:a16="http://schemas.microsoft.com/office/drawing/2014/main" xmlns="" id="{CEF0200E-FE65-43E5-8DC6-983DCA0C600D}"/>
                  </a:ext>
                </a:extLst>
              </p:cNvPr>
              <p:cNvSpPr/>
              <p:nvPr/>
            </p:nvSpPr>
            <p:spPr>
              <a:xfrm>
                <a:off x="6600436" y="2642579"/>
                <a:ext cx="505909" cy="27429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100" b="1" dirty="0">
                    <a:solidFill>
                      <a:schemeClr val="bg1"/>
                    </a:solidFill>
                    <a:latin typeface="Arial Narrow" panose="020B0606020202030204" pitchFamily="34" charset="0"/>
                    <a:cs typeface="Arial" panose="020B0604020202020204" pitchFamily="34" charset="0"/>
                  </a:rPr>
                  <a:t>BPM Calc.</a:t>
                </a:r>
              </a:p>
            </p:txBody>
          </p:sp>
          <p:sp>
            <p:nvSpPr>
              <p:cNvPr id="39" name="矩形 38">
                <a:extLst>
                  <a:ext uri="{FF2B5EF4-FFF2-40B4-BE49-F238E27FC236}">
                    <a16:creationId xmlns:a16="http://schemas.microsoft.com/office/drawing/2014/main" xmlns="" id="{516B1604-1074-4C31-8C07-E6D067181163}"/>
                  </a:ext>
                </a:extLst>
              </p:cNvPr>
              <p:cNvSpPr/>
              <p:nvPr/>
            </p:nvSpPr>
            <p:spPr>
              <a:xfrm>
                <a:off x="6600436" y="3224586"/>
                <a:ext cx="505909" cy="274296"/>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BPM Calc.</a:t>
                </a:r>
              </a:p>
            </p:txBody>
          </p:sp>
          <p:sp>
            <p:nvSpPr>
              <p:cNvPr id="40" name="矩形 39">
                <a:extLst>
                  <a:ext uri="{FF2B5EF4-FFF2-40B4-BE49-F238E27FC236}">
                    <a16:creationId xmlns:a16="http://schemas.microsoft.com/office/drawing/2014/main" xmlns="" id="{4ABBC4AD-1CC7-4FB3-B3C2-00ECD3B8AF67}"/>
                  </a:ext>
                </a:extLst>
              </p:cNvPr>
              <p:cNvSpPr/>
              <p:nvPr/>
            </p:nvSpPr>
            <p:spPr>
              <a:xfrm>
                <a:off x="6600436" y="3806591"/>
                <a:ext cx="505909" cy="274296"/>
              </a:xfrm>
              <a:prstGeom prst="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sz="1000" b="1" dirty="0">
                    <a:solidFill>
                      <a:schemeClr val="bg1"/>
                    </a:solidFill>
                    <a:latin typeface="Arial Narrow" panose="020B0606020202030204" pitchFamily="34" charset="0"/>
                    <a:cs typeface="Arial" panose="020B0604020202020204" pitchFamily="34" charset="0"/>
                  </a:rPr>
                  <a:t>BPM Calc.</a:t>
                </a:r>
              </a:p>
            </p:txBody>
          </p:sp>
          <p:cxnSp>
            <p:nvCxnSpPr>
              <p:cNvPr id="42" name="直接箭头连接符 41">
                <a:extLst>
                  <a:ext uri="{FF2B5EF4-FFF2-40B4-BE49-F238E27FC236}">
                    <a16:creationId xmlns:a16="http://schemas.microsoft.com/office/drawing/2014/main" xmlns="" id="{9CBE714D-4895-496E-BC1B-76FCFA470FF2}"/>
                  </a:ext>
                </a:extLst>
              </p:cNvPr>
              <p:cNvCxnSpPr>
                <a:cxnSpLocks/>
                <a:stCxn id="12" idx="3"/>
                <a:endCxn id="13" idx="1"/>
              </p:cNvCxnSpPr>
              <p:nvPr/>
            </p:nvCxnSpPr>
            <p:spPr>
              <a:xfrm>
                <a:off x="4881828" y="2779727"/>
                <a:ext cx="156148" cy="0"/>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44" name="直接箭头连接符 43">
                <a:extLst>
                  <a:ext uri="{FF2B5EF4-FFF2-40B4-BE49-F238E27FC236}">
                    <a16:creationId xmlns:a16="http://schemas.microsoft.com/office/drawing/2014/main" xmlns="" id="{0D315FAC-38E2-4C96-B6E1-14C2D53FFB2D}"/>
                  </a:ext>
                </a:extLst>
              </p:cNvPr>
              <p:cNvCxnSpPr>
                <a:cxnSpLocks/>
                <a:stCxn id="13" idx="3"/>
                <a:endCxn id="14" idx="1"/>
              </p:cNvCxnSpPr>
              <p:nvPr/>
            </p:nvCxnSpPr>
            <p:spPr>
              <a:xfrm>
                <a:off x="5691108" y="2779727"/>
                <a:ext cx="156148" cy="0"/>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46" name="直接箭头连接符 45">
                <a:extLst>
                  <a:ext uri="{FF2B5EF4-FFF2-40B4-BE49-F238E27FC236}">
                    <a16:creationId xmlns:a16="http://schemas.microsoft.com/office/drawing/2014/main" xmlns="" id="{AD415EC3-B4AD-4B80-944B-23AB13B1D9B4}"/>
                  </a:ext>
                </a:extLst>
              </p:cNvPr>
              <p:cNvCxnSpPr>
                <a:stCxn id="14" idx="3"/>
                <a:endCxn id="38" idx="1"/>
              </p:cNvCxnSpPr>
              <p:nvPr/>
            </p:nvCxnSpPr>
            <p:spPr>
              <a:xfrm>
                <a:off x="6444288" y="2779727"/>
                <a:ext cx="156147" cy="0"/>
              </a:xfrm>
              <a:prstGeom prst="straightConnector1">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48" name="连接符: 肘形 47">
                <a:extLst>
                  <a:ext uri="{FF2B5EF4-FFF2-40B4-BE49-F238E27FC236}">
                    <a16:creationId xmlns:a16="http://schemas.microsoft.com/office/drawing/2014/main" xmlns="" id="{33C623C1-5ECF-4DAB-B5E3-7C7661EF56DC}"/>
                  </a:ext>
                </a:extLst>
              </p:cNvPr>
              <p:cNvCxnSpPr>
                <a:stCxn id="14" idx="2"/>
                <a:endCxn id="15" idx="1"/>
              </p:cNvCxnSpPr>
              <p:nvPr/>
            </p:nvCxnSpPr>
            <p:spPr>
              <a:xfrm rot="5400000">
                <a:off x="4976539" y="2192499"/>
                <a:ext cx="444858" cy="1893610"/>
              </a:xfrm>
              <a:prstGeom prst="bentConnector4">
                <a:avLst>
                  <a:gd name="adj1" fmla="val 34585"/>
                  <a:gd name="adj2" fmla="val 107068"/>
                </a:avLst>
              </a:prstGeom>
              <a:ln w="19050">
                <a:tailEnd type="triangle"/>
              </a:ln>
            </p:spPr>
            <p:style>
              <a:lnRef idx="1">
                <a:schemeClr val="accent1"/>
              </a:lnRef>
              <a:fillRef idx="3">
                <a:schemeClr val="accent1"/>
              </a:fillRef>
              <a:effectRef idx="2">
                <a:schemeClr val="accent1"/>
              </a:effectRef>
              <a:fontRef idx="minor">
                <a:schemeClr val="lt1"/>
              </a:fontRef>
            </p:style>
          </p:cxnSp>
          <p:cxnSp>
            <p:nvCxnSpPr>
              <p:cNvPr id="50" name="直接箭头连接符 49">
                <a:extLst>
                  <a:ext uri="{FF2B5EF4-FFF2-40B4-BE49-F238E27FC236}">
                    <a16:creationId xmlns:a16="http://schemas.microsoft.com/office/drawing/2014/main" xmlns="" id="{6CDB423E-3A1D-4A45-9F14-A327C81D2007}"/>
                  </a:ext>
                </a:extLst>
              </p:cNvPr>
              <p:cNvCxnSpPr>
                <a:cxnSpLocks/>
                <a:stCxn id="15" idx="3"/>
                <a:endCxn id="16" idx="1"/>
              </p:cNvCxnSpPr>
              <p:nvPr/>
            </p:nvCxnSpPr>
            <p:spPr>
              <a:xfrm>
                <a:off x="4884548" y="3361734"/>
                <a:ext cx="153428" cy="0"/>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52" name="直接箭头连接符 51">
                <a:extLst>
                  <a:ext uri="{FF2B5EF4-FFF2-40B4-BE49-F238E27FC236}">
                    <a16:creationId xmlns:a16="http://schemas.microsoft.com/office/drawing/2014/main" xmlns="" id="{938EB6B3-D283-44BF-9338-37400B1232A4}"/>
                  </a:ext>
                </a:extLst>
              </p:cNvPr>
              <p:cNvCxnSpPr>
                <a:cxnSpLocks/>
                <a:stCxn id="16" idx="3"/>
                <a:endCxn id="17" idx="1"/>
              </p:cNvCxnSpPr>
              <p:nvPr/>
            </p:nvCxnSpPr>
            <p:spPr>
              <a:xfrm>
                <a:off x="5691108" y="3361734"/>
                <a:ext cx="128804" cy="0"/>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54" name="直接箭头连接符 53">
                <a:extLst>
                  <a:ext uri="{FF2B5EF4-FFF2-40B4-BE49-F238E27FC236}">
                    <a16:creationId xmlns:a16="http://schemas.microsoft.com/office/drawing/2014/main" xmlns="" id="{D9DBEE37-35DA-4523-A6FE-C07414B11472}"/>
                  </a:ext>
                </a:extLst>
              </p:cNvPr>
              <p:cNvCxnSpPr>
                <a:cxnSpLocks/>
                <a:stCxn id="17" idx="3"/>
                <a:endCxn id="39" idx="1"/>
              </p:cNvCxnSpPr>
              <p:nvPr/>
            </p:nvCxnSpPr>
            <p:spPr>
              <a:xfrm>
                <a:off x="6473044" y="3361734"/>
                <a:ext cx="127392" cy="0"/>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56" name="直接箭头连接符 55">
                <a:extLst>
                  <a:ext uri="{FF2B5EF4-FFF2-40B4-BE49-F238E27FC236}">
                    <a16:creationId xmlns:a16="http://schemas.microsoft.com/office/drawing/2014/main" xmlns="" id="{6BFC12FD-2EED-470E-8190-131137F8CA9F}"/>
                  </a:ext>
                </a:extLst>
              </p:cNvPr>
              <p:cNvCxnSpPr>
                <a:cxnSpLocks/>
                <a:stCxn id="18" idx="3"/>
                <a:endCxn id="19" idx="1"/>
              </p:cNvCxnSpPr>
              <p:nvPr/>
            </p:nvCxnSpPr>
            <p:spPr>
              <a:xfrm>
                <a:off x="4884548" y="3943739"/>
                <a:ext cx="153428" cy="0"/>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cxnSp>
            <p:nvCxnSpPr>
              <p:cNvPr id="58" name="直接箭头连接符 57">
                <a:extLst>
                  <a:ext uri="{FF2B5EF4-FFF2-40B4-BE49-F238E27FC236}">
                    <a16:creationId xmlns:a16="http://schemas.microsoft.com/office/drawing/2014/main" xmlns="" id="{C45C149F-8879-4A26-9DA5-37AC33CADC56}"/>
                  </a:ext>
                </a:extLst>
              </p:cNvPr>
              <p:cNvCxnSpPr>
                <a:cxnSpLocks/>
                <a:stCxn id="19" idx="3"/>
                <a:endCxn id="20" idx="1"/>
              </p:cNvCxnSpPr>
              <p:nvPr/>
            </p:nvCxnSpPr>
            <p:spPr>
              <a:xfrm>
                <a:off x="5691108" y="3943739"/>
                <a:ext cx="127418" cy="0"/>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cxnSp>
            <p:nvCxnSpPr>
              <p:cNvPr id="61" name="直接箭头连接符 60">
                <a:extLst>
                  <a:ext uri="{FF2B5EF4-FFF2-40B4-BE49-F238E27FC236}">
                    <a16:creationId xmlns:a16="http://schemas.microsoft.com/office/drawing/2014/main" xmlns="" id="{3A206420-1882-419B-B0EB-2A0C09E57067}"/>
                  </a:ext>
                </a:extLst>
              </p:cNvPr>
              <p:cNvCxnSpPr>
                <a:cxnSpLocks/>
                <a:stCxn id="20" idx="3"/>
                <a:endCxn id="40" idx="1"/>
              </p:cNvCxnSpPr>
              <p:nvPr/>
            </p:nvCxnSpPr>
            <p:spPr>
              <a:xfrm>
                <a:off x="6471658" y="3943739"/>
                <a:ext cx="128778" cy="0"/>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cxnSp>
            <p:nvCxnSpPr>
              <p:cNvPr id="65" name="连接符: 肘形 64">
                <a:extLst>
                  <a:ext uri="{FF2B5EF4-FFF2-40B4-BE49-F238E27FC236}">
                    <a16:creationId xmlns:a16="http://schemas.microsoft.com/office/drawing/2014/main" xmlns="" id="{328CC73A-2C18-4040-8709-B445039D231F}"/>
                  </a:ext>
                </a:extLst>
              </p:cNvPr>
              <p:cNvCxnSpPr>
                <a:cxnSpLocks/>
                <a:stCxn id="16" idx="2"/>
                <a:endCxn id="18" idx="1"/>
              </p:cNvCxnSpPr>
              <p:nvPr/>
            </p:nvCxnSpPr>
            <p:spPr>
              <a:xfrm rot="5400000">
                <a:off x="4585923" y="3165120"/>
                <a:ext cx="444858" cy="1112380"/>
              </a:xfrm>
              <a:prstGeom prst="bentConnector4">
                <a:avLst>
                  <a:gd name="adj1" fmla="val 34585"/>
                  <a:gd name="adj2" fmla="val 110942"/>
                </a:avLst>
              </a:prstGeom>
              <a:ln w="19050">
                <a:tailEnd type="triangle"/>
              </a:ln>
            </p:spPr>
            <p:style>
              <a:lnRef idx="1">
                <a:schemeClr val="accent5"/>
              </a:lnRef>
              <a:fillRef idx="3">
                <a:schemeClr val="accent5"/>
              </a:fillRef>
              <a:effectRef idx="2">
                <a:schemeClr val="accent5"/>
              </a:effectRef>
              <a:fontRef idx="minor">
                <a:schemeClr val="lt1"/>
              </a:fontRef>
            </p:style>
          </p:cxnSp>
          <p:sp>
            <p:nvSpPr>
              <p:cNvPr id="71" name="文本框 70">
                <a:extLst>
                  <a:ext uri="{FF2B5EF4-FFF2-40B4-BE49-F238E27FC236}">
                    <a16:creationId xmlns:a16="http://schemas.microsoft.com/office/drawing/2014/main" xmlns="" id="{023F2313-38FE-4147-8C9B-B5651E2E6E18}"/>
                  </a:ext>
                </a:extLst>
              </p:cNvPr>
              <p:cNvSpPr txBox="1"/>
              <p:nvPr/>
            </p:nvSpPr>
            <p:spPr>
              <a:xfrm>
                <a:off x="7117509" y="2638452"/>
                <a:ext cx="516036" cy="174800"/>
              </a:xfrm>
              <a:prstGeom prst="rect">
                <a:avLst/>
              </a:prstGeom>
              <a:noFill/>
            </p:spPr>
            <p:txBody>
              <a:bodyPr wrap="none" rtlCol="0">
                <a:spAutoFit/>
              </a:bodyPr>
              <a:lstStyle/>
              <a:p>
                <a:r>
                  <a:rPr lang="en-US" altLang="zh-CN" sz="1200" dirty="0">
                    <a:latin typeface="Arial Narrow" panose="020B0606020202030204" pitchFamily="34" charset="0"/>
                  </a:rPr>
                  <a:t>TBT </a:t>
                </a:r>
                <a:r>
                  <a:rPr lang="en-US" altLang="zh-CN" sz="1200" dirty="0" smtClean="0">
                    <a:latin typeface="Arial Narrow" panose="020B0606020202030204" pitchFamily="34" charset="0"/>
                  </a:rPr>
                  <a:t>Data</a:t>
                </a:r>
                <a:endParaRPr lang="en-US" altLang="zh-CN" sz="1200" dirty="0">
                  <a:latin typeface="Arial Narrow" panose="020B0606020202030204" pitchFamily="34" charset="0"/>
                </a:endParaRPr>
              </a:p>
            </p:txBody>
          </p:sp>
          <p:cxnSp>
            <p:nvCxnSpPr>
              <p:cNvPr id="67" name="直接箭头连接符 66">
                <a:extLst>
                  <a:ext uri="{FF2B5EF4-FFF2-40B4-BE49-F238E27FC236}">
                    <a16:creationId xmlns:a16="http://schemas.microsoft.com/office/drawing/2014/main" xmlns="" id="{318F4FF9-486C-4E0F-9F9A-3F0D6F8DAB8F}"/>
                  </a:ext>
                </a:extLst>
              </p:cNvPr>
              <p:cNvCxnSpPr/>
              <p:nvPr/>
            </p:nvCxnSpPr>
            <p:spPr>
              <a:xfrm>
                <a:off x="7097930" y="2779727"/>
                <a:ext cx="379431" cy="4393"/>
              </a:xfrm>
              <a:prstGeom prst="straightConnector1">
                <a:avLst/>
              </a:prstGeom>
              <a:ln w="12700">
                <a:tailEnd type="triangle"/>
              </a:ln>
            </p:spPr>
            <p:style>
              <a:lnRef idx="1">
                <a:schemeClr val="accent1"/>
              </a:lnRef>
              <a:fillRef idx="3">
                <a:schemeClr val="accent1"/>
              </a:fillRef>
              <a:effectRef idx="2">
                <a:schemeClr val="accent1"/>
              </a:effectRef>
              <a:fontRef idx="minor">
                <a:schemeClr val="lt1"/>
              </a:fontRef>
            </p:style>
          </p:cxnSp>
          <p:sp>
            <p:nvSpPr>
              <p:cNvPr id="72" name="文本框 71">
                <a:extLst>
                  <a:ext uri="{FF2B5EF4-FFF2-40B4-BE49-F238E27FC236}">
                    <a16:creationId xmlns:a16="http://schemas.microsoft.com/office/drawing/2014/main" xmlns="" id="{1897845A-ED8F-44EC-AFF8-A4DB82C77191}"/>
                  </a:ext>
                </a:extLst>
              </p:cNvPr>
              <p:cNvSpPr txBox="1"/>
              <p:nvPr/>
            </p:nvSpPr>
            <p:spPr>
              <a:xfrm>
                <a:off x="7069608" y="3205117"/>
                <a:ext cx="452902" cy="174800"/>
              </a:xfrm>
              <a:prstGeom prst="rect">
                <a:avLst/>
              </a:prstGeom>
              <a:noFill/>
            </p:spPr>
            <p:txBody>
              <a:bodyPr wrap="none" rtlCol="0">
                <a:spAutoFit/>
              </a:bodyPr>
              <a:lstStyle/>
              <a:p>
                <a:r>
                  <a:rPr lang="en-US" altLang="zh-CN" sz="1200" dirty="0">
                    <a:latin typeface="Arial Narrow" panose="020B0606020202030204" pitchFamily="34" charset="0"/>
                  </a:rPr>
                  <a:t>FA </a:t>
                </a:r>
                <a:r>
                  <a:rPr lang="en-US" altLang="zh-CN" sz="1200" dirty="0" smtClean="0">
                    <a:latin typeface="Arial Narrow" panose="020B0606020202030204" pitchFamily="34" charset="0"/>
                  </a:rPr>
                  <a:t>Data</a:t>
                </a:r>
                <a:endParaRPr lang="en-US" altLang="zh-CN" sz="1200" dirty="0">
                  <a:latin typeface="Arial Narrow" panose="020B0606020202030204" pitchFamily="34" charset="0"/>
                </a:endParaRPr>
              </a:p>
            </p:txBody>
          </p:sp>
          <p:sp>
            <p:nvSpPr>
              <p:cNvPr id="73" name="文本框 72">
                <a:extLst>
                  <a:ext uri="{FF2B5EF4-FFF2-40B4-BE49-F238E27FC236}">
                    <a16:creationId xmlns:a16="http://schemas.microsoft.com/office/drawing/2014/main" xmlns="" id="{E879525B-0BA8-4573-A7FA-53474A1F8E10}"/>
                  </a:ext>
                </a:extLst>
              </p:cNvPr>
              <p:cNvSpPr txBox="1"/>
              <p:nvPr/>
            </p:nvSpPr>
            <p:spPr>
              <a:xfrm>
                <a:off x="7084029" y="3798484"/>
                <a:ext cx="463547" cy="174800"/>
              </a:xfrm>
              <a:prstGeom prst="rect">
                <a:avLst/>
              </a:prstGeom>
              <a:noFill/>
            </p:spPr>
            <p:txBody>
              <a:bodyPr wrap="none" rtlCol="0">
                <a:spAutoFit/>
              </a:bodyPr>
              <a:lstStyle/>
              <a:p>
                <a:r>
                  <a:rPr lang="en-US" altLang="zh-CN" sz="1200" dirty="0">
                    <a:latin typeface="Arial Narrow" panose="020B0606020202030204" pitchFamily="34" charset="0"/>
                  </a:rPr>
                  <a:t>SA </a:t>
                </a:r>
                <a:r>
                  <a:rPr lang="en-US" altLang="zh-CN" sz="1200" dirty="0" smtClean="0">
                    <a:latin typeface="Arial Narrow" panose="020B0606020202030204" pitchFamily="34" charset="0"/>
                  </a:rPr>
                  <a:t>Data</a:t>
                </a:r>
                <a:endParaRPr lang="en-US" altLang="zh-CN" sz="1200" dirty="0">
                  <a:latin typeface="Arial Narrow" panose="020B0606020202030204" pitchFamily="34" charset="0"/>
                </a:endParaRPr>
              </a:p>
            </p:txBody>
          </p:sp>
          <p:cxnSp>
            <p:nvCxnSpPr>
              <p:cNvPr id="68" name="直接箭头连接符 67">
                <a:extLst>
                  <a:ext uri="{FF2B5EF4-FFF2-40B4-BE49-F238E27FC236}">
                    <a16:creationId xmlns:a16="http://schemas.microsoft.com/office/drawing/2014/main" xmlns="" id="{5FA7B0FD-3D82-4691-B3B5-4962BA023211}"/>
                  </a:ext>
                </a:extLst>
              </p:cNvPr>
              <p:cNvCxnSpPr/>
              <p:nvPr/>
            </p:nvCxnSpPr>
            <p:spPr>
              <a:xfrm>
                <a:off x="7106344" y="3360183"/>
                <a:ext cx="379431" cy="4393"/>
              </a:xfrm>
              <a:prstGeom prst="straightConnector1">
                <a:avLst/>
              </a:prstGeom>
              <a:ln w="19050">
                <a:tailEnd type="triangle"/>
              </a:ln>
            </p:spPr>
            <p:style>
              <a:lnRef idx="1">
                <a:schemeClr val="accent5"/>
              </a:lnRef>
              <a:fillRef idx="3">
                <a:schemeClr val="accent5"/>
              </a:fillRef>
              <a:effectRef idx="2">
                <a:schemeClr val="accent5"/>
              </a:effectRef>
              <a:fontRef idx="minor">
                <a:schemeClr val="lt1"/>
              </a:fontRef>
            </p:style>
          </p:cxnSp>
          <p:cxnSp>
            <p:nvCxnSpPr>
              <p:cNvPr id="69" name="直接箭头连接符 68">
                <a:extLst>
                  <a:ext uri="{FF2B5EF4-FFF2-40B4-BE49-F238E27FC236}">
                    <a16:creationId xmlns:a16="http://schemas.microsoft.com/office/drawing/2014/main" xmlns="" id="{C3CE9C4C-0A93-43B3-A10F-A038DBBE91DC}"/>
                  </a:ext>
                </a:extLst>
              </p:cNvPr>
              <p:cNvCxnSpPr/>
              <p:nvPr/>
            </p:nvCxnSpPr>
            <p:spPr>
              <a:xfrm>
                <a:off x="7106344" y="3940641"/>
                <a:ext cx="379431" cy="4393"/>
              </a:xfrm>
              <a:prstGeom prst="straightConnector1">
                <a:avLst/>
              </a:prstGeom>
              <a:ln w="19050">
                <a:tailEnd type="triangle"/>
              </a:ln>
            </p:spPr>
            <p:style>
              <a:lnRef idx="1">
                <a:schemeClr val="accent2"/>
              </a:lnRef>
              <a:fillRef idx="3">
                <a:schemeClr val="accent2"/>
              </a:fillRef>
              <a:effectRef idx="2">
                <a:schemeClr val="accent2"/>
              </a:effectRef>
              <a:fontRef idx="minor">
                <a:schemeClr val="lt1"/>
              </a:fontRef>
            </p:style>
          </p:cxnSp>
        </p:grpSp>
        <p:sp>
          <p:nvSpPr>
            <p:cNvPr id="86" name="矩形 85">
              <a:extLst>
                <a:ext uri="{FF2B5EF4-FFF2-40B4-BE49-F238E27FC236}">
                  <a16:creationId xmlns:a16="http://schemas.microsoft.com/office/drawing/2014/main" xmlns="" id="{441CFAEE-C10A-4701-9C05-856AA8E943DF}"/>
                </a:ext>
              </a:extLst>
            </p:cNvPr>
            <p:cNvSpPr/>
            <p:nvPr/>
          </p:nvSpPr>
          <p:spPr>
            <a:xfrm>
              <a:off x="1516645" y="2132858"/>
              <a:ext cx="2438680" cy="1334339"/>
            </a:xfrm>
            <a:prstGeom prst="rect">
              <a:avLst/>
            </a:pr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7" name="矩形 86">
              <a:extLst>
                <a:ext uri="{FF2B5EF4-FFF2-40B4-BE49-F238E27FC236}">
                  <a16:creationId xmlns:a16="http://schemas.microsoft.com/office/drawing/2014/main" xmlns="" id="{3D5E2C2F-1CC5-426E-97D6-689E454522C4}"/>
                </a:ext>
              </a:extLst>
            </p:cNvPr>
            <p:cNvSpPr/>
            <p:nvPr/>
          </p:nvSpPr>
          <p:spPr>
            <a:xfrm>
              <a:off x="4050519" y="2132857"/>
              <a:ext cx="3497057" cy="2177030"/>
            </a:xfrm>
            <a:prstGeom prst="rect">
              <a:avLst/>
            </a:prstGeom>
            <a:noFill/>
            <a:ln w="190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sp>
          <p:nvSpPr>
            <p:cNvPr id="88" name="矩形 87">
              <a:extLst>
                <a:ext uri="{FF2B5EF4-FFF2-40B4-BE49-F238E27FC236}">
                  <a16:creationId xmlns:a16="http://schemas.microsoft.com/office/drawing/2014/main" xmlns="" id="{6828EAAC-5ABC-459F-8B2F-A87943605E3E}"/>
                </a:ext>
              </a:extLst>
            </p:cNvPr>
            <p:cNvSpPr/>
            <p:nvPr/>
          </p:nvSpPr>
          <p:spPr>
            <a:xfrm>
              <a:off x="5555934" y="2194764"/>
              <a:ext cx="966427" cy="174800"/>
            </a:xfrm>
            <a:prstGeom prst="rect">
              <a:avLst/>
            </a:prstGeom>
          </p:spPr>
          <p:txBody>
            <a:bodyPr wrap="none">
              <a:spAutoFit/>
            </a:bodyPr>
            <a:lstStyle/>
            <a:p>
              <a:r>
                <a:rPr lang="en-US" altLang="zh-CN" sz="1200" b="1" dirty="0">
                  <a:latin typeface="Arial" panose="020B0604020202020204" pitchFamily="34" charset="0"/>
                  <a:cs typeface="Arial" panose="020B0604020202020204" pitchFamily="34" charset="0"/>
                </a:rPr>
                <a:t>COD BPM block</a:t>
              </a:r>
              <a:endParaRPr lang="zh-CN" altLang="en-US" sz="1200" b="1" dirty="0"/>
            </a:p>
          </p:txBody>
        </p:sp>
        <p:sp>
          <p:nvSpPr>
            <p:cNvPr id="89" name="矩形 88">
              <a:extLst>
                <a:ext uri="{FF2B5EF4-FFF2-40B4-BE49-F238E27FC236}">
                  <a16:creationId xmlns:a16="http://schemas.microsoft.com/office/drawing/2014/main" xmlns="" id="{C22D810C-7185-4EAB-AC0F-94978C440EB9}"/>
                </a:ext>
              </a:extLst>
            </p:cNvPr>
            <p:cNvSpPr/>
            <p:nvPr/>
          </p:nvSpPr>
          <p:spPr>
            <a:xfrm>
              <a:off x="2905084" y="2132781"/>
              <a:ext cx="959574" cy="174800"/>
            </a:xfrm>
            <a:prstGeom prst="rect">
              <a:avLst/>
            </a:prstGeom>
          </p:spPr>
          <p:txBody>
            <a:bodyPr wrap="none">
              <a:spAutoFit/>
            </a:bodyPr>
            <a:lstStyle/>
            <a:p>
              <a:r>
                <a:rPr lang="en-US" altLang="zh-CN" sz="1200" b="1" dirty="0">
                  <a:latin typeface="Arial" panose="020B0604020202020204" pitchFamily="34" charset="0"/>
                  <a:cs typeface="Arial" panose="020B0604020202020204" pitchFamily="34" charset="0"/>
                </a:rPr>
                <a:t>DDC BPM block</a:t>
              </a:r>
              <a:endParaRPr lang="zh-CN" altLang="en-US" sz="1200" b="1" dirty="0"/>
            </a:p>
          </p:txBody>
        </p:sp>
      </p:grpSp>
      <p:sp>
        <p:nvSpPr>
          <p:cNvPr id="143" name="矩形 142">
            <a:extLst>
              <a:ext uri="{FF2B5EF4-FFF2-40B4-BE49-F238E27FC236}">
                <a16:creationId xmlns:a16="http://schemas.microsoft.com/office/drawing/2014/main" xmlns="" id="{D69CFB4C-08C5-45C8-9255-FF99FBF3F3B0}"/>
              </a:ext>
            </a:extLst>
          </p:cNvPr>
          <p:cNvSpPr/>
          <p:nvPr/>
        </p:nvSpPr>
        <p:spPr>
          <a:xfrm>
            <a:off x="3918479" y="4707287"/>
            <a:ext cx="5156933" cy="1477328"/>
          </a:xfrm>
          <a:prstGeom prst="rect">
            <a:avLst/>
          </a:prstGeom>
        </p:spPr>
        <p:txBody>
          <a:bodyPr wrap="square">
            <a:spAutoFit/>
          </a:bodyPr>
          <a:lstStyle/>
          <a:p>
            <a:r>
              <a:rPr lang="en-US" altLang="zh-CN" b="1" dirty="0">
                <a:latin typeface="Arial Narrow" panose="020B0606020202030204" pitchFamily="34" charset="0"/>
              </a:rPr>
              <a:t>DDC BPM Block generates IQ data with NCO&amp;ADC</a:t>
            </a:r>
          </a:p>
          <a:p>
            <a:r>
              <a:rPr lang="en-US" altLang="zh-CN" b="1" dirty="0">
                <a:latin typeface="Arial Narrow" panose="020B0606020202030204" pitchFamily="34" charset="0"/>
              </a:rPr>
              <a:t>The purpose of band-pass filter is to remove the baseline of ADC;</a:t>
            </a:r>
          </a:p>
          <a:p>
            <a:r>
              <a:rPr lang="en-US" altLang="zh-CN" b="1" dirty="0">
                <a:solidFill>
                  <a:srgbClr val="FF0000"/>
                </a:solidFill>
                <a:latin typeface="Arial Narrow" panose="020B0606020202030204" pitchFamily="34" charset="0"/>
              </a:rPr>
              <a:t>COD BPM Block </a:t>
            </a:r>
            <a:r>
              <a:rPr lang="en-US" altLang="zh-CN" b="1" dirty="0" smtClean="0">
                <a:solidFill>
                  <a:srgbClr val="FF0000"/>
                </a:solidFill>
                <a:latin typeface="Arial Narrow" panose="020B0606020202030204" pitchFamily="34" charset="0"/>
              </a:rPr>
              <a:t>generates </a:t>
            </a:r>
            <a:r>
              <a:rPr lang="en-US" altLang="zh-CN" b="1" dirty="0" err="1" smtClean="0">
                <a:solidFill>
                  <a:srgbClr val="FF0000"/>
                </a:solidFill>
                <a:latin typeface="Arial Narrow" panose="020B0606020202030204" pitchFamily="34" charset="0"/>
              </a:rPr>
              <a:t>TbT</a:t>
            </a:r>
            <a:r>
              <a:rPr lang="en-US" altLang="zh-CN" b="1" dirty="0" smtClean="0">
                <a:solidFill>
                  <a:srgbClr val="FF0000"/>
                </a:solidFill>
                <a:latin typeface="Arial Narrow" panose="020B0606020202030204" pitchFamily="34" charset="0"/>
              </a:rPr>
              <a:t>, FA, </a:t>
            </a:r>
            <a:r>
              <a:rPr lang="en-US" altLang="zh-CN" b="1" dirty="0">
                <a:solidFill>
                  <a:srgbClr val="FF0000"/>
                </a:solidFill>
                <a:latin typeface="Arial Narrow" panose="020B0606020202030204" pitchFamily="34" charset="0"/>
              </a:rPr>
              <a:t>and SA (10 Hz) data. </a:t>
            </a:r>
          </a:p>
          <a:p>
            <a:r>
              <a:rPr lang="en-US" altLang="zh-CN" b="1" dirty="0">
                <a:solidFill>
                  <a:srgbClr val="FF0000"/>
                </a:solidFill>
                <a:latin typeface="Arial Narrow" panose="020B0606020202030204" pitchFamily="34" charset="0"/>
              </a:rPr>
              <a:t>DSP filter = CIC+FIR for </a:t>
            </a:r>
            <a:r>
              <a:rPr lang="en-US" altLang="zh-CN" b="1" dirty="0" err="1">
                <a:solidFill>
                  <a:srgbClr val="FF0000"/>
                </a:solidFill>
                <a:latin typeface="Arial Narrow" panose="020B0606020202030204" pitchFamily="34" charset="0"/>
              </a:rPr>
              <a:t>LowPass</a:t>
            </a:r>
            <a:r>
              <a:rPr lang="en-US" altLang="zh-CN" b="1" dirty="0">
                <a:solidFill>
                  <a:srgbClr val="FF0000"/>
                </a:solidFill>
                <a:latin typeface="Arial Narrow" panose="020B0606020202030204" pitchFamily="34" charset="0"/>
              </a:rPr>
              <a:t> Filter and Decimator;</a:t>
            </a:r>
            <a:endParaRPr lang="zh-CN" altLang="en-US"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123561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3404" y="1063791"/>
            <a:ext cx="8229600" cy="4840303"/>
          </a:xfrm>
        </p:spPr>
        <p:txBody>
          <a:bodyPr/>
          <a:lstStyle/>
          <a:p>
            <a:pPr>
              <a:lnSpc>
                <a:spcPct val="150000"/>
              </a:lnSpc>
            </a:pPr>
            <a:r>
              <a:rPr lang="en-US" altLang="zh-CN" b="1" dirty="0">
                <a:latin typeface="Arial Narrow" panose="020B0606020202030204" pitchFamily="34" charset="0"/>
              </a:rPr>
              <a:t>SA Data Acquisition function block</a:t>
            </a:r>
            <a:r>
              <a:rPr lang="en-US" altLang="zh-CN" b="1" dirty="0"/>
              <a:t>.</a:t>
            </a:r>
          </a:p>
          <a:p>
            <a:pPr lvl="1">
              <a:lnSpc>
                <a:spcPct val="150000"/>
              </a:lnSpc>
            </a:pPr>
            <a:r>
              <a:rPr lang="en-US" altLang="zh-CN" sz="2000" b="1" dirty="0">
                <a:latin typeface="Arial Narrow" panose="020B0606020202030204" pitchFamily="34" charset="0"/>
              </a:rPr>
              <a:t>Data Acquisition control logic</a:t>
            </a:r>
          </a:p>
          <a:p>
            <a:pPr lvl="1">
              <a:lnSpc>
                <a:spcPct val="150000"/>
              </a:lnSpc>
            </a:pPr>
            <a:r>
              <a:rPr lang="en-US" altLang="zh-CN" sz="2000" b="1" dirty="0">
                <a:latin typeface="Arial Narrow" panose="020B0606020202030204" pitchFamily="34" charset="0"/>
              </a:rPr>
              <a:t>Write/Read CSV file logic</a:t>
            </a:r>
          </a:p>
          <a:p>
            <a:pPr lvl="1">
              <a:lnSpc>
                <a:spcPct val="150000"/>
              </a:lnSpc>
            </a:pPr>
            <a:r>
              <a:rPr lang="en-US" altLang="zh-CN" sz="2000" b="1" dirty="0">
                <a:latin typeface="Arial Narrow" panose="020B0606020202030204" pitchFamily="34" charset="0"/>
              </a:rPr>
              <a:t>EPICS IOC Logic</a:t>
            </a:r>
          </a:p>
          <a:p>
            <a:pPr lvl="1">
              <a:lnSpc>
                <a:spcPct val="150000"/>
              </a:lnSpc>
            </a:pPr>
            <a:r>
              <a:rPr lang="en-US" altLang="zh-CN" sz="2000" b="1" dirty="0">
                <a:latin typeface="Arial Narrow" panose="020B0606020202030204" pitchFamily="34" charset="0"/>
              </a:rPr>
              <a:t>Data base logic</a:t>
            </a:r>
          </a:p>
          <a:p>
            <a:pPr lvl="1">
              <a:lnSpc>
                <a:spcPct val="150000"/>
              </a:lnSpc>
            </a:pPr>
            <a:r>
              <a:rPr lang="en-US" altLang="zh-CN" sz="2000" b="1" dirty="0">
                <a:latin typeface="Arial Narrow" panose="020B0606020202030204" pitchFamily="34" charset="0"/>
              </a:rPr>
              <a:t>Graphical User Interface</a:t>
            </a:r>
          </a:p>
          <a:p>
            <a:pPr lvl="1">
              <a:lnSpc>
                <a:spcPct val="150000"/>
              </a:lnSpc>
            </a:pPr>
            <a:r>
              <a:rPr lang="en-US" altLang="zh-CN" b="1" dirty="0">
                <a:latin typeface="Arial Narrow" panose="020B0606020202030204" pitchFamily="34" charset="0"/>
              </a:rPr>
              <a:t>…</a:t>
            </a:r>
            <a:endParaRPr lang="zh-CN" altLang="en-US" b="1" dirty="0">
              <a:latin typeface="Arial Narrow" panose="020B0606020202030204" pitchFamily="34" charset="0"/>
            </a:endParaRPr>
          </a:p>
        </p:txBody>
      </p:sp>
      <p:sp>
        <p:nvSpPr>
          <p:cNvPr id="4" name="标题 3">
            <a:extLst>
              <a:ext uri="{FF2B5EF4-FFF2-40B4-BE49-F238E27FC236}">
                <a16:creationId xmlns:a16="http://schemas.microsoft.com/office/drawing/2014/main" xmlns="" id="{5FB680CD-8616-4D6A-BB23-42138152A116}"/>
              </a:ext>
            </a:extLst>
          </p:cNvPr>
          <p:cNvSpPr>
            <a:spLocks noGrp="1"/>
          </p:cNvSpPr>
          <p:nvPr>
            <p:ph type="title"/>
          </p:nvPr>
        </p:nvSpPr>
        <p:spPr/>
        <p:txBody>
          <a:bodyPr/>
          <a:lstStyle/>
          <a:p>
            <a:r>
              <a:rPr lang="en-US" altLang="zh-CN" dirty="0">
                <a:solidFill>
                  <a:srgbClr val="C00000"/>
                </a:solidFill>
              </a:rPr>
              <a:t>Data Acquisition Module</a:t>
            </a:r>
            <a:endParaRPr lang="zh-CN" altLang="en-US" dirty="0"/>
          </a:p>
        </p:txBody>
      </p:sp>
      <p:grpSp>
        <p:nvGrpSpPr>
          <p:cNvPr id="6" name="Group 4">
            <a:extLst>
              <a:ext uri="{FF2B5EF4-FFF2-40B4-BE49-F238E27FC236}">
                <a16:creationId xmlns:a16="http://schemas.microsoft.com/office/drawing/2014/main" xmlns="" id="{C5C1BB40-B4C0-4627-835A-FA10212680E8}"/>
              </a:ext>
            </a:extLst>
          </p:cNvPr>
          <p:cNvGrpSpPr>
            <a:grpSpLocks noChangeAspect="1"/>
          </p:cNvGrpSpPr>
          <p:nvPr/>
        </p:nvGrpSpPr>
        <p:grpSpPr bwMode="auto">
          <a:xfrm>
            <a:off x="4355976" y="2098262"/>
            <a:ext cx="4081462" cy="3954463"/>
            <a:chOff x="3107" y="1248"/>
            <a:chExt cx="2571" cy="2491"/>
          </a:xfrm>
        </p:grpSpPr>
        <p:sp>
          <p:nvSpPr>
            <p:cNvPr id="7" name="AutoShape 3">
              <a:extLst>
                <a:ext uri="{FF2B5EF4-FFF2-40B4-BE49-F238E27FC236}">
                  <a16:creationId xmlns:a16="http://schemas.microsoft.com/office/drawing/2014/main" xmlns="" id="{D5FC77FF-DE76-424F-B768-15DDCBAF7B59}"/>
                </a:ext>
              </a:extLst>
            </p:cNvPr>
            <p:cNvSpPr>
              <a:spLocks noChangeAspect="1" noChangeArrowheads="1" noTextEdit="1"/>
            </p:cNvSpPr>
            <p:nvPr/>
          </p:nvSpPr>
          <p:spPr bwMode="auto">
            <a:xfrm>
              <a:off x="3107" y="1253"/>
              <a:ext cx="2567" cy="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Rectangle 5">
              <a:extLst>
                <a:ext uri="{FF2B5EF4-FFF2-40B4-BE49-F238E27FC236}">
                  <a16:creationId xmlns:a16="http://schemas.microsoft.com/office/drawing/2014/main" xmlns="" id="{B5EC7E8A-B162-41A1-BDCC-C1DB51EEE05B}"/>
                </a:ext>
              </a:extLst>
            </p:cNvPr>
            <p:cNvSpPr>
              <a:spLocks noChangeArrowheads="1"/>
            </p:cNvSpPr>
            <p:nvPr/>
          </p:nvSpPr>
          <p:spPr bwMode="auto">
            <a:xfrm>
              <a:off x="3124" y="1743"/>
              <a:ext cx="1103" cy="220"/>
            </a:xfrm>
            <a:prstGeom prst="rect">
              <a:avLst/>
            </a:prstGeom>
            <a:solidFill>
              <a:srgbClr val="E5B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Rectangle 6">
              <a:extLst>
                <a:ext uri="{FF2B5EF4-FFF2-40B4-BE49-F238E27FC236}">
                  <a16:creationId xmlns:a16="http://schemas.microsoft.com/office/drawing/2014/main" xmlns="" id="{C859DD9E-1662-42A7-BEE0-B6BAD250E916}"/>
                </a:ext>
              </a:extLst>
            </p:cNvPr>
            <p:cNvSpPr>
              <a:spLocks noChangeArrowheads="1"/>
            </p:cNvSpPr>
            <p:nvPr/>
          </p:nvSpPr>
          <p:spPr bwMode="auto">
            <a:xfrm>
              <a:off x="3124" y="1743"/>
              <a:ext cx="1103" cy="220"/>
            </a:xfrm>
            <a:prstGeom prst="rect">
              <a:avLst/>
            </a:pr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Rectangle 7">
              <a:extLst>
                <a:ext uri="{FF2B5EF4-FFF2-40B4-BE49-F238E27FC236}">
                  <a16:creationId xmlns:a16="http://schemas.microsoft.com/office/drawing/2014/main" xmlns="" id="{85958131-A7F2-4462-B4CD-C62CBD44328F}"/>
                </a:ext>
              </a:extLst>
            </p:cNvPr>
            <p:cNvSpPr>
              <a:spLocks noChangeArrowheads="1"/>
            </p:cNvSpPr>
            <p:nvPr/>
          </p:nvSpPr>
          <p:spPr bwMode="auto">
            <a:xfrm>
              <a:off x="3241" y="1794"/>
              <a:ext cx="95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Data Acquisition</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1" name="Line 8">
              <a:extLst>
                <a:ext uri="{FF2B5EF4-FFF2-40B4-BE49-F238E27FC236}">
                  <a16:creationId xmlns:a16="http://schemas.microsoft.com/office/drawing/2014/main" xmlns="" id="{59DAE59F-6873-47E2-91C1-403E255576DE}"/>
                </a:ext>
              </a:extLst>
            </p:cNvPr>
            <p:cNvSpPr>
              <a:spLocks noChangeShapeType="1"/>
            </p:cNvSpPr>
            <p:nvPr/>
          </p:nvSpPr>
          <p:spPr bwMode="auto">
            <a:xfrm>
              <a:off x="3678" y="1609"/>
              <a:ext cx="0" cy="4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9">
              <a:extLst>
                <a:ext uri="{FF2B5EF4-FFF2-40B4-BE49-F238E27FC236}">
                  <a16:creationId xmlns:a16="http://schemas.microsoft.com/office/drawing/2014/main" xmlns="" id="{7149D129-4043-41CE-A9AD-25054F7C8CCB}"/>
                </a:ext>
              </a:extLst>
            </p:cNvPr>
            <p:cNvSpPr>
              <a:spLocks/>
            </p:cNvSpPr>
            <p:nvPr/>
          </p:nvSpPr>
          <p:spPr bwMode="auto">
            <a:xfrm>
              <a:off x="3646" y="1523"/>
              <a:ext cx="63" cy="94"/>
            </a:xfrm>
            <a:custGeom>
              <a:avLst/>
              <a:gdLst>
                <a:gd name="T0" fmla="*/ 0 w 63"/>
                <a:gd name="T1" fmla="*/ 94 h 94"/>
                <a:gd name="T2" fmla="*/ 32 w 63"/>
                <a:gd name="T3" fmla="*/ 0 h 94"/>
                <a:gd name="T4" fmla="*/ 63 w 63"/>
                <a:gd name="T5" fmla="*/ 94 h 94"/>
                <a:gd name="T6" fmla="*/ 0 w 63"/>
                <a:gd name="T7" fmla="*/ 94 h 94"/>
              </a:gdLst>
              <a:ahLst/>
              <a:cxnLst>
                <a:cxn ang="0">
                  <a:pos x="T0" y="T1"/>
                </a:cxn>
                <a:cxn ang="0">
                  <a:pos x="T2" y="T3"/>
                </a:cxn>
                <a:cxn ang="0">
                  <a:pos x="T4" y="T5"/>
                </a:cxn>
                <a:cxn ang="0">
                  <a:pos x="T6" y="T7"/>
                </a:cxn>
              </a:cxnLst>
              <a:rect l="0" t="0" r="r" b="b"/>
              <a:pathLst>
                <a:path w="63" h="94">
                  <a:moveTo>
                    <a:pt x="0" y="94"/>
                  </a:moveTo>
                  <a:lnTo>
                    <a:pt x="32" y="0"/>
                  </a:lnTo>
                  <a:lnTo>
                    <a:pt x="63" y="94"/>
                  </a:lnTo>
                  <a:lnTo>
                    <a:pt x="0"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0">
              <a:extLst>
                <a:ext uri="{FF2B5EF4-FFF2-40B4-BE49-F238E27FC236}">
                  <a16:creationId xmlns:a16="http://schemas.microsoft.com/office/drawing/2014/main" xmlns="" id="{803F1258-476B-4352-8573-7A5C407F305E}"/>
                </a:ext>
              </a:extLst>
            </p:cNvPr>
            <p:cNvSpPr>
              <a:spLocks/>
            </p:cNvSpPr>
            <p:nvPr/>
          </p:nvSpPr>
          <p:spPr bwMode="auto">
            <a:xfrm>
              <a:off x="3646" y="1650"/>
              <a:ext cx="63" cy="93"/>
            </a:xfrm>
            <a:custGeom>
              <a:avLst/>
              <a:gdLst>
                <a:gd name="T0" fmla="*/ 63 w 63"/>
                <a:gd name="T1" fmla="*/ 0 h 93"/>
                <a:gd name="T2" fmla="*/ 32 w 63"/>
                <a:gd name="T3" fmla="*/ 93 h 93"/>
                <a:gd name="T4" fmla="*/ 0 w 63"/>
                <a:gd name="T5" fmla="*/ 0 h 93"/>
                <a:gd name="T6" fmla="*/ 63 w 63"/>
                <a:gd name="T7" fmla="*/ 0 h 93"/>
              </a:gdLst>
              <a:ahLst/>
              <a:cxnLst>
                <a:cxn ang="0">
                  <a:pos x="T0" y="T1"/>
                </a:cxn>
                <a:cxn ang="0">
                  <a:pos x="T2" y="T3"/>
                </a:cxn>
                <a:cxn ang="0">
                  <a:pos x="T4" y="T5"/>
                </a:cxn>
                <a:cxn ang="0">
                  <a:pos x="T6" y="T7"/>
                </a:cxn>
              </a:cxnLst>
              <a:rect l="0" t="0" r="r" b="b"/>
              <a:pathLst>
                <a:path w="63" h="93">
                  <a:moveTo>
                    <a:pt x="63" y="0"/>
                  </a:moveTo>
                  <a:lnTo>
                    <a:pt x="32" y="93"/>
                  </a:lnTo>
                  <a:lnTo>
                    <a:pt x="0" y="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Rectangle 11">
              <a:extLst>
                <a:ext uri="{FF2B5EF4-FFF2-40B4-BE49-F238E27FC236}">
                  <a16:creationId xmlns:a16="http://schemas.microsoft.com/office/drawing/2014/main" xmlns="" id="{E5A89DAA-9419-4561-BBF9-7EB1694832AC}"/>
                </a:ext>
              </a:extLst>
            </p:cNvPr>
            <p:cNvSpPr>
              <a:spLocks noChangeArrowheads="1"/>
            </p:cNvSpPr>
            <p:nvPr/>
          </p:nvSpPr>
          <p:spPr bwMode="auto">
            <a:xfrm>
              <a:off x="4447" y="1743"/>
              <a:ext cx="1210" cy="22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Rectangle 12">
              <a:extLst>
                <a:ext uri="{FF2B5EF4-FFF2-40B4-BE49-F238E27FC236}">
                  <a16:creationId xmlns:a16="http://schemas.microsoft.com/office/drawing/2014/main" xmlns="" id="{8C08700C-0B8C-4CE2-85A7-9543A3CBA7EC}"/>
                </a:ext>
              </a:extLst>
            </p:cNvPr>
            <p:cNvSpPr>
              <a:spLocks noChangeArrowheads="1"/>
            </p:cNvSpPr>
            <p:nvPr/>
          </p:nvSpPr>
          <p:spPr bwMode="auto">
            <a:xfrm>
              <a:off x="4447" y="1743"/>
              <a:ext cx="1210" cy="220"/>
            </a:xfrm>
            <a:prstGeom prst="rect">
              <a:avLst/>
            </a:pr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Rectangle 13">
              <a:extLst>
                <a:ext uri="{FF2B5EF4-FFF2-40B4-BE49-F238E27FC236}">
                  <a16:creationId xmlns:a16="http://schemas.microsoft.com/office/drawing/2014/main" xmlns="" id="{3EC11F9F-BC57-4CBF-92A3-14CFC3AB3B90}"/>
                </a:ext>
              </a:extLst>
            </p:cNvPr>
            <p:cNvSpPr>
              <a:spLocks noChangeArrowheads="1"/>
            </p:cNvSpPr>
            <p:nvPr/>
          </p:nvSpPr>
          <p:spPr bwMode="auto">
            <a:xfrm>
              <a:off x="4666" y="1794"/>
              <a:ext cx="27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CSV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xmlns="" id="{39ADDA7F-2ACF-4487-82F7-5D1BDA8749CC}"/>
                </a:ext>
              </a:extLst>
            </p:cNvPr>
            <p:cNvSpPr>
              <a:spLocks noChangeArrowheads="1"/>
            </p:cNvSpPr>
            <p:nvPr/>
          </p:nvSpPr>
          <p:spPr bwMode="auto">
            <a:xfrm>
              <a:off x="4887" y="1794"/>
              <a:ext cx="16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18" name="Rectangle 15">
              <a:extLst>
                <a:ext uri="{FF2B5EF4-FFF2-40B4-BE49-F238E27FC236}">
                  <a16:creationId xmlns:a16="http://schemas.microsoft.com/office/drawing/2014/main" xmlns="" id="{B4791A2D-A145-47DF-B076-AD791513FA27}"/>
                </a:ext>
              </a:extLst>
            </p:cNvPr>
            <p:cNvSpPr>
              <a:spLocks noChangeArrowheads="1"/>
            </p:cNvSpPr>
            <p:nvPr/>
          </p:nvSpPr>
          <p:spPr bwMode="auto">
            <a:xfrm>
              <a:off x="4998" y="1794"/>
              <a:ext cx="50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dirty="0">
                  <a:ln>
                    <a:noFill/>
                  </a:ln>
                  <a:solidFill>
                    <a:srgbClr val="000000"/>
                  </a:solidFill>
                  <a:effectLst/>
                  <a:latin typeface="宋体" panose="02010600030101010101" pitchFamily="2" charset="-122"/>
                  <a:ea typeface="宋体" panose="02010600030101010101" pitchFamily="2" charset="-122"/>
                </a:rPr>
                <a:t>txt File</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19" name="Rectangle 16">
              <a:extLst>
                <a:ext uri="{FF2B5EF4-FFF2-40B4-BE49-F238E27FC236}">
                  <a16:creationId xmlns:a16="http://schemas.microsoft.com/office/drawing/2014/main" xmlns="" id="{B84DA4BC-9241-451F-B4D6-0482F55E1F55}"/>
                </a:ext>
              </a:extLst>
            </p:cNvPr>
            <p:cNvSpPr>
              <a:spLocks noChangeArrowheads="1"/>
            </p:cNvSpPr>
            <p:nvPr/>
          </p:nvSpPr>
          <p:spPr bwMode="auto">
            <a:xfrm>
              <a:off x="3126" y="2183"/>
              <a:ext cx="1103" cy="220"/>
            </a:xfrm>
            <a:prstGeom prst="rect">
              <a:avLst/>
            </a:prstGeom>
            <a:solidFill>
              <a:srgbClr val="F9C4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17">
              <a:extLst>
                <a:ext uri="{FF2B5EF4-FFF2-40B4-BE49-F238E27FC236}">
                  <a16:creationId xmlns:a16="http://schemas.microsoft.com/office/drawing/2014/main" xmlns="" id="{C603626D-027B-4051-8BA8-71E185BFE374}"/>
                </a:ext>
              </a:extLst>
            </p:cNvPr>
            <p:cNvSpPr>
              <a:spLocks noChangeArrowheads="1"/>
            </p:cNvSpPr>
            <p:nvPr/>
          </p:nvSpPr>
          <p:spPr bwMode="auto">
            <a:xfrm>
              <a:off x="3126" y="2183"/>
              <a:ext cx="1103" cy="220"/>
            </a:xfrm>
            <a:prstGeom prst="rect">
              <a:avLst/>
            </a:pr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Rectangle 18">
              <a:extLst>
                <a:ext uri="{FF2B5EF4-FFF2-40B4-BE49-F238E27FC236}">
                  <a16:creationId xmlns:a16="http://schemas.microsoft.com/office/drawing/2014/main" xmlns="" id="{6504ABBD-1559-4D1F-9A28-09EF2A61F851}"/>
                </a:ext>
              </a:extLst>
            </p:cNvPr>
            <p:cNvSpPr>
              <a:spLocks noChangeArrowheads="1"/>
            </p:cNvSpPr>
            <p:nvPr/>
          </p:nvSpPr>
          <p:spPr bwMode="auto">
            <a:xfrm>
              <a:off x="3485" y="2230"/>
              <a:ext cx="44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SoftIOC</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2" name="Freeform 19">
              <a:extLst>
                <a:ext uri="{FF2B5EF4-FFF2-40B4-BE49-F238E27FC236}">
                  <a16:creationId xmlns:a16="http://schemas.microsoft.com/office/drawing/2014/main" xmlns="" id="{54F541C0-9B3C-4D5F-ABE6-6CCED60A91E8}"/>
                </a:ext>
              </a:extLst>
            </p:cNvPr>
            <p:cNvSpPr>
              <a:spLocks/>
            </p:cNvSpPr>
            <p:nvPr/>
          </p:nvSpPr>
          <p:spPr bwMode="auto">
            <a:xfrm>
              <a:off x="4458" y="2586"/>
              <a:ext cx="1199" cy="266"/>
            </a:xfrm>
            <a:custGeom>
              <a:avLst/>
              <a:gdLst>
                <a:gd name="T0" fmla="*/ 0 w 3295"/>
                <a:gd name="T1" fmla="*/ 630 h 731"/>
                <a:gd name="T2" fmla="*/ 0 w 3295"/>
                <a:gd name="T3" fmla="*/ 101 h 731"/>
                <a:gd name="T4" fmla="*/ 3295 w 3295"/>
                <a:gd name="T5" fmla="*/ 101 h 731"/>
                <a:gd name="T6" fmla="*/ 3295 w 3295"/>
                <a:gd name="T7" fmla="*/ 101 h 731"/>
                <a:gd name="T8" fmla="*/ 3295 w 3295"/>
                <a:gd name="T9" fmla="*/ 630 h 731"/>
                <a:gd name="T10" fmla="*/ 0 w 3295"/>
                <a:gd name="T11" fmla="*/ 630 h 731"/>
              </a:gdLst>
              <a:ahLst/>
              <a:cxnLst>
                <a:cxn ang="0">
                  <a:pos x="T0" y="T1"/>
                </a:cxn>
                <a:cxn ang="0">
                  <a:pos x="T2" y="T3"/>
                </a:cxn>
                <a:cxn ang="0">
                  <a:pos x="T4" y="T5"/>
                </a:cxn>
                <a:cxn ang="0">
                  <a:pos x="T6" y="T7"/>
                </a:cxn>
                <a:cxn ang="0">
                  <a:pos x="T8" y="T9"/>
                </a:cxn>
                <a:cxn ang="0">
                  <a:pos x="T10" y="T11"/>
                </a:cxn>
              </a:cxnLst>
              <a:rect l="0" t="0" r="r" b="b"/>
              <a:pathLst>
                <a:path w="3295" h="731">
                  <a:moveTo>
                    <a:pt x="0" y="630"/>
                  </a:moveTo>
                  <a:lnTo>
                    <a:pt x="0" y="101"/>
                  </a:lnTo>
                  <a:cubicBezTo>
                    <a:pt x="1096" y="0"/>
                    <a:pt x="2199" y="0"/>
                    <a:pt x="3295" y="101"/>
                  </a:cubicBezTo>
                  <a:lnTo>
                    <a:pt x="3295" y="101"/>
                  </a:lnTo>
                  <a:lnTo>
                    <a:pt x="3295" y="630"/>
                  </a:lnTo>
                  <a:cubicBezTo>
                    <a:pt x="2199" y="731"/>
                    <a:pt x="1096" y="731"/>
                    <a:pt x="0" y="630"/>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23" name="Freeform 20">
              <a:extLst>
                <a:ext uri="{FF2B5EF4-FFF2-40B4-BE49-F238E27FC236}">
                  <a16:creationId xmlns:a16="http://schemas.microsoft.com/office/drawing/2014/main" xmlns="" id="{C2215FB1-B504-48D4-A8F0-802C31D79F20}"/>
                </a:ext>
              </a:extLst>
            </p:cNvPr>
            <p:cNvSpPr>
              <a:spLocks/>
            </p:cNvSpPr>
            <p:nvPr/>
          </p:nvSpPr>
          <p:spPr bwMode="auto">
            <a:xfrm>
              <a:off x="4458" y="2586"/>
              <a:ext cx="1199" cy="266"/>
            </a:xfrm>
            <a:custGeom>
              <a:avLst/>
              <a:gdLst>
                <a:gd name="T0" fmla="*/ 0 w 3295"/>
                <a:gd name="T1" fmla="*/ 630 h 731"/>
                <a:gd name="T2" fmla="*/ 0 w 3295"/>
                <a:gd name="T3" fmla="*/ 101 h 731"/>
                <a:gd name="T4" fmla="*/ 3295 w 3295"/>
                <a:gd name="T5" fmla="*/ 101 h 731"/>
                <a:gd name="T6" fmla="*/ 3295 w 3295"/>
                <a:gd name="T7" fmla="*/ 101 h 731"/>
                <a:gd name="T8" fmla="*/ 3295 w 3295"/>
                <a:gd name="T9" fmla="*/ 630 h 731"/>
                <a:gd name="T10" fmla="*/ 0 w 3295"/>
                <a:gd name="T11" fmla="*/ 630 h 731"/>
              </a:gdLst>
              <a:ahLst/>
              <a:cxnLst>
                <a:cxn ang="0">
                  <a:pos x="T0" y="T1"/>
                </a:cxn>
                <a:cxn ang="0">
                  <a:pos x="T2" y="T3"/>
                </a:cxn>
                <a:cxn ang="0">
                  <a:pos x="T4" y="T5"/>
                </a:cxn>
                <a:cxn ang="0">
                  <a:pos x="T6" y="T7"/>
                </a:cxn>
                <a:cxn ang="0">
                  <a:pos x="T8" y="T9"/>
                </a:cxn>
                <a:cxn ang="0">
                  <a:pos x="T10" y="T11"/>
                </a:cxn>
              </a:cxnLst>
              <a:rect l="0" t="0" r="r" b="b"/>
              <a:pathLst>
                <a:path w="3295" h="731">
                  <a:moveTo>
                    <a:pt x="0" y="630"/>
                  </a:moveTo>
                  <a:lnTo>
                    <a:pt x="0" y="101"/>
                  </a:lnTo>
                  <a:cubicBezTo>
                    <a:pt x="1096" y="0"/>
                    <a:pt x="2199" y="0"/>
                    <a:pt x="3295" y="101"/>
                  </a:cubicBezTo>
                  <a:lnTo>
                    <a:pt x="3295" y="101"/>
                  </a:lnTo>
                  <a:lnTo>
                    <a:pt x="3295" y="630"/>
                  </a:lnTo>
                  <a:cubicBezTo>
                    <a:pt x="2199" y="731"/>
                    <a:pt x="1096" y="731"/>
                    <a:pt x="0" y="630"/>
                  </a:cubicBezTo>
                </a:path>
              </a:pathLst>
            </a:cu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
              <a:extLst>
                <a:ext uri="{FF2B5EF4-FFF2-40B4-BE49-F238E27FC236}">
                  <a16:creationId xmlns:a16="http://schemas.microsoft.com/office/drawing/2014/main" xmlns="" id="{0DD17708-04E7-45C2-825B-157AC2811345}"/>
                </a:ext>
              </a:extLst>
            </p:cNvPr>
            <p:cNvSpPr>
              <a:spLocks/>
            </p:cNvSpPr>
            <p:nvPr/>
          </p:nvSpPr>
          <p:spPr bwMode="auto">
            <a:xfrm>
              <a:off x="4458" y="2623"/>
              <a:ext cx="1199" cy="36"/>
            </a:xfrm>
            <a:custGeom>
              <a:avLst/>
              <a:gdLst>
                <a:gd name="T0" fmla="*/ 0 w 1199"/>
                <a:gd name="T1" fmla="*/ 0 h 36"/>
                <a:gd name="T2" fmla="*/ 1199 w 1199"/>
                <a:gd name="T3" fmla="*/ 0 h 36"/>
              </a:gdLst>
              <a:ahLst/>
              <a:cxnLst>
                <a:cxn ang="0">
                  <a:pos x="T0" y="T1"/>
                </a:cxn>
                <a:cxn ang="0">
                  <a:pos x="T2" y="T3"/>
                </a:cxn>
              </a:cxnLst>
              <a:rect l="0" t="0" r="r" b="b"/>
              <a:pathLst>
                <a:path w="1199" h="36">
                  <a:moveTo>
                    <a:pt x="0" y="0"/>
                  </a:moveTo>
                  <a:cubicBezTo>
                    <a:pt x="399" y="36"/>
                    <a:pt x="800" y="36"/>
                    <a:pt x="1199" y="0"/>
                  </a:cubicBezTo>
                </a:path>
              </a:pathLst>
            </a:cu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Rectangle 22">
              <a:extLst>
                <a:ext uri="{FF2B5EF4-FFF2-40B4-BE49-F238E27FC236}">
                  <a16:creationId xmlns:a16="http://schemas.microsoft.com/office/drawing/2014/main" xmlns="" id="{7C7F7FFE-1660-4619-9027-9C4A37CD4E56}"/>
                </a:ext>
              </a:extLst>
            </p:cNvPr>
            <p:cNvSpPr>
              <a:spLocks noChangeArrowheads="1"/>
            </p:cNvSpPr>
            <p:nvPr/>
          </p:nvSpPr>
          <p:spPr bwMode="auto">
            <a:xfrm>
              <a:off x="4678" y="2696"/>
              <a:ext cx="84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MySQL database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6" name="Rectangle 23">
              <a:extLst>
                <a:ext uri="{FF2B5EF4-FFF2-40B4-BE49-F238E27FC236}">
                  <a16:creationId xmlns:a16="http://schemas.microsoft.com/office/drawing/2014/main" xmlns="" id="{B6314C4C-BC5D-4F2D-9E6C-8DA5574FB17A}"/>
                </a:ext>
              </a:extLst>
            </p:cNvPr>
            <p:cNvSpPr>
              <a:spLocks noChangeArrowheads="1"/>
            </p:cNvSpPr>
            <p:nvPr/>
          </p:nvSpPr>
          <p:spPr bwMode="auto">
            <a:xfrm>
              <a:off x="3128" y="2623"/>
              <a:ext cx="1102" cy="219"/>
            </a:xfrm>
            <a:prstGeom prst="rect">
              <a:avLst/>
            </a:prstGeom>
            <a:solidFill>
              <a:srgbClr val="B7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Rectangle 24">
              <a:extLst>
                <a:ext uri="{FF2B5EF4-FFF2-40B4-BE49-F238E27FC236}">
                  <a16:creationId xmlns:a16="http://schemas.microsoft.com/office/drawing/2014/main" xmlns="" id="{9658CF6A-9D55-467D-B55E-CFBC34867F62}"/>
                </a:ext>
              </a:extLst>
            </p:cNvPr>
            <p:cNvSpPr>
              <a:spLocks noChangeArrowheads="1"/>
            </p:cNvSpPr>
            <p:nvPr/>
          </p:nvSpPr>
          <p:spPr bwMode="auto">
            <a:xfrm>
              <a:off x="3128" y="2623"/>
              <a:ext cx="1102" cy="219"/>
            </a:xfrm>
            <a:prstGeom prst="rect">
              <a:avLst/>
            </a:pr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Rectangle 25">
              <a:extLst>
                <a:ext uri="{FF2B5EF4-FFF2-40B4-BE49-F238E27FC236}">
                  <a16:creationId xmlns:a16="http://schemas.microsoft.com/office/drawing/2014/main" xmlns="" id="{786028A7-419F-47CF-A3F9-BCD0EB40BFD6}"/>
                </a:ext>
              </a:extLst>
            </p:cNvPr>
            <p:cNvSpPr>
              <a:spLocks noChangeArrowheads="1"/>
            </p:cNvSpPr>
            <p:nvPr/>
          </p:nvSpPr>
          <p:spPr bwMode="auto">
            <a:xfrm>
              <a:off x="3485" y="2672"/>
              <a:ext cx="44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CSS OPI</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9" name="Line 26">
              <a:extLst>
                <a:ext uri="{FF2B5EF4-FFF2-40B4-BE49-F238E27FC236}">
                  <a16:creationId xmlns:a16="http://schemas.microsoft.com/office/drawing/2014/main" xmlns="" id="{1C81D667-EE19-454B-BA75-B8F6EE4056C4}"/>
                </a:ext>
              </a:extLst>
            </p:cNvPr>
            <p:cNvSpPr>
              <a:spLocks noChangeShapeType="1"/>
            </p:cNvSpPr>
            <p:nvPr/>
          </p:nvSpPr>
          <p:spPr bwMode="auto">
            <a:xfrm>
              <a:off x="3678" y="2049"/>
              <a:ext cx="0" cy="48"/>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7">
              <a:extLst>
                <a:ext uri="{FF2B5EF4-FFF2-40B4-BE49-F238E27FC236}">
                  <a16:creationId xmlns:a16="http://schemas.microsoft.com/office/drawing/2014/main" xmlns="" id="{CB9576AF-9F18-4078-9249-BD7F8B8603F7}"/>
                </a:ext>
              </a:extLst>
            </p:cNvPr>
            <p:cNvSpPr>
              <a:spLocks/>
            </p:cNvSpPr>
            <p:nvPr/>
          </p:nvSpPr>
          <p:spPr bwMode="auto">
            <a:xfrm>
              <a:off x="3646" y="1963"/>
              <a:ext cx="63" cy="93"/>
            </a:xfrm>
            <a:custGeom>
              <a:avLst/>
              <a:gdLst>
                <a:gd name="T0" fmla="*/ 0 w 63"/>
                <a:gd name="T1" fmla="*/ 93 h 93"/>
                <a:gd name="T2" fmla="*/ 32 w 63"/>
                <a:gd name="T3" fmla="*/ 0 h 93"/>
                <a:gd name="T4" fmla="*/ 63 w 63"/>
                <a:gd name="T5" fmla="*/ 93 h 93"/>
                <a:gd name="T6" fmla="*/ 0 w 63"/>
                <a:gd name="T7" fmla="*/ 93 h 93"/>
              </a:gdLst>
              <a:ahLst/>
              <a:cxnLst>
                <a:cxn ang="0">
                  <a:pos x="T0" y="T1"/>
                </a:cxn>
                <a:cxn ang="0">
                  <a:pos x="T2" y="T3"/>
                </a:cxn>
                <a:cxn ang="0">
                  <a:pos x="T4" y="T5"/>
                </a:cxn>
                <a:cxn ang="0">
                  <a:pos x="T6" y="T7"/>
                </a:cxn>
              </a:cxnLst>
              <a:rect l="0" t="0" r="r" b="b"/>
              <a:pathLst>
                <a:path w="63" h="93">
                  <a:moveTo>
                    <a:pt x="0" y="93"/>
                  </a:moveTo>
                  <a:lnTo>
                    <a:pt x="32" y="0"/>
                  </a:lnTo>
                  <a:lnTo>
                    <a:pt x="63" y="93"/>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8">
              <a:extLst>
                <a:ext uri="{FF2B5EF4-FFF2-40B4-BE49-F238E27FC236}">
                  <a16:creationId xmlns:a16="http://schemas.microsoft.com/office/drawing/2014/main" xmlns="" id="{0835F301-E0AE-4F3C-B078-D26ED6659A75}"/>
                </a:ext>
              </a:extLst>
            </p:cNvPr>
            <p:cNvSpPr>
              <a:spLocks/>
            </p:cNvSpPr>
            <p:nvPr/>
          </p:nvSpPr>
          <p:spPr bwMode="auto">
            <a:xfrm>
              <a:off x="3646" y="2089"/>
              <a:ext cx="63" cy="94"/>
            </a:xfrm>
            <a:custGeom>
              <a:avLst/>
              <a:gdLst>
                <a:gd name="T0" fmla="*/ 63 w 63"/>
                <a:gd name="T1" fmla="*/ 0 h 94"/>
                <a:gd name="T2" fmla="*/ 32 w 63"/>
                <a:gd name="T3" fmla="*/ 94 h 94"/>
                <a:gd name="T4" fmla="*/ 0 w 63"/>
                <a:gd name="T5" fmla="*/ 0 h 94"/>
                <a:gd name="T6" fmla="*/ 63 w 63"/>
                <a:gd name="T7" fmla="*/ 0 h 94"/>
              </a:gdLst>
              <a:ahLst/>
              <a:cxnLst>
                <a:cxn ang="0">
                  <a:pos x="T0" y="T1"/>
                </a:cxn>
                <a:cxn ang="0">
                  <a:pos x="T2" y="T3"/>
                </a:cxn>
                <a:cxn ang="0">
                  <a:pos x="T4" y="T5"/>
                </a:cxn>
                <a:cxn ang="0">
                  <a:pos x="T6" y="T7"/>
                </a:cxn>
              </a:cxnLst>
              <a:rect l="0" t="0" r="r" b="b"/>
              <a:pathLst>
                <a:path w="63" h="94">
                  <a:moveTo>
                    <a:pt x="63" y="0"/>
                  </a:moveTo>
                  <a:lnTo>
                    <a:pt x="32" y="94"/>
                  </a:lnTo>
                  <a:lnTo>
                    <a:pt x="0" y="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56" name="Line 29">
              <a:extLst>
                <a:ext uri="{FF2B5EF4-FFF2-40B4-BE49-F238E27FC236}">
                  <a16:creationId xmlns:a16="http://schemas.microsoft.com/office/drawing/2014/main" xmlns="" id="{DA35EAD8-1011-4168-9CA9-9C7D17432121}"/>
                </a:ext>
              </a:extLst>
            </p:cNvPr>
            <p:cNvSpPr>
              <a:spLocks noChangeShapeType="1"/>
            </p:cNvSpPr>
            <p:nvPr/>
          </p:nvSpPr>
          <p:spPr bwMode="auto">
            <a:xfrm>
              <a:off x="3678" y="2488"/>
              <a:ext cx="0" cy="49"/>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57" name="Freeform 30">
              <a:extLst>
                <a:ext uri="{FF2B5EF4-FFF2-40B4-BE49-F238E27FC236}">
                  <a16:creationId xmlns:a16="http://schemas.microsoft.com/office/drawing/2014/main" xmlns="" id="{1B806056-1946-4F4F-9DD1-1A94F0ABE6FB}"/>
                </a:ext>
              </a:extLst>
            </p:cNvPr>
            <p:cNvSpPr>
              <a:spLocks/>
            </p:cNvSpPr>
            <p:nvPr/>
          </p:nvSpPr>
          <p:spPr bwMode="auto">
            <a:xfrm>
              <a:off x="3646" y="2403"/>
              <a:ext cx="63" cy="93"/>
            </a:xfrm>
            <a:custGeom>
              <a:avLst/>
              <a:gdLst>
                <a:gd name="T0" fmla="*/ 0 w 63"/>
                <a:gd name="T1" fmla="*/ 93 h 93"/>
                <a:gd name="T2" fmla="*/ 32 w 63"/>
                <a:gd name="T3" fmla="*/ 0 h 93"/>
                <a:gd name="T4" fmla="*/ 63 w 63"/>
                <a:gd name="T5" fmla="*/ 93 h 93"/>
                <a:gd name="T6" fmla="*/ 0 w 63"/>
                <a:gd name="T7" fmla="*/ 93 h 93"/>
              </a:gdLst>
              <a:ahLst/>
              <a:cxnLst>
                <a:cxn ang="0">
                  <a:pos x="T0" y="T1"/>
                </a:cxn>
                <a:cxn ang="0">
                  <a:pos x="T2" y="T3"/>
                </a:cxn>
                <a:cxn ang="0">
                  <a:pos x="T4" y="T5"/>
                </a:cxn>
                <a:cxn ang="0">
                  <a:pos x="T6" y="T7"/>
                </a:cxn>
              </a:cxnLst>
              <a:rect l="0" t="0" r="r" b="b"/>
              <a:pathLst>
                <a:path w="63" h="93">
                  <a:moveTo>
                    <a:pt x="0" y="93"/>
                  </a:moveTo>
                  <a:lnTo>
                    <a:pt x="32" y="0"/>
                  </a:lnTo>
                  <a:lnTo>
                    <a:pt x="63" y="93"/>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58" name="Freeform 31">
              <a:extLst>
                <a:ext uri="{FF2B5EF4-FFF2-40B4-BE49-F238E27FC236}">
                  <a16:creationId xmlns:a16="http://schemas.microsoft.com/office/drawing/2014/main" xmlns="" id="{3AAA5440-AB01-4D35-8789-04F52EC422BF}"/>
                </a:ext>
              </a:extLst>
            </p:cNvPr>
            <p:cNvSpPr>
              <a:spLocks/>
            </p:cNvSpPr>
            <p:nvPr/>
          </p:nvSpPr>
          <p:spPr bwMode="auto">
            <a:xfrm>
              <a:off x="3646" y="2529"/>
              <a:ext cx="63" cy="94"/>
            </a:xfrm>
            <a:custGeom>
              <a:avLst/>
              <a:gdLst>
                <a:gd name="T0" fmla="*/ 63 w 63"/>
                <a:gd name="T1" fmla="*/ 0 h 94"/>
                <a:gd name="T2" fmla="*/ 32 w 63"/>
                <a:gd name="T3" fmla="*/ 94 h 94"/>
                <a:gd name="T4" fmla="*/ 0 w 63"/>
                <a:gd name="T5" fmla="*/ 0 h 94"/>
                <a:gd name="T6" fmla="*/ 63 w 63"/>
                <a:gd name="T7" fmla="*/ 0 h 94"/>
              </a:gdLst>
              <a:ahLst/>
              <a:cxnLst>
                <a:cxn ang="0">
                  <a:pos x="T0" y="T1"/>
                </a:cxn>
                <a:cxn ang="0">
                  <a:pos x="T2" y="T3"/>
                </a:cxn>
                <a:cxn ang="0">
                  <a:pos x="T4" y="T5"/>
                </a:cxn>
                <a:cxn ang="0">
                  <a:pos x="T6" y="T7"/>
                </a:cxn>
              </a:cxnLst>
              <a:rect l="0" t="0" r="r" b="b"/>
              <a:pathLst>
                <a:path w="63" h="94">
                  <a:moveTo>
                    <a:pt x="63" y="0"/>
                  </a:moveTo>
                  <a:lnTo>
                    <a:pt x="32" y="94"/>
                  </a:lnTo>
                  <a:lnTo>
                    <a:pt x="0" y="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60" name="Line 32">
              <a:extLst>
                <a:ext uri="{FF2B5EF4-FFF2-40B4-BE49-F238E27FC236}">
                  <a16:creationId xmlns:a16="http://schemas.microsoft.com/office/drawing/2014/main" xmlns="" id="{CA077C7A-598E-4723-A363-E5895E881020}"/>
                </a:ext>
              </a:extLst>
            </p:cNvPr>
            <p:cNvSpPr>
              <a:spLocks noChangeShapeType="1"/>
            </p:cNvSpPr>
            <p:nvPr/>
          </p:nvSpPr>
          <p:spPr bwMode="auto">
            <a:xfrm>
              <a:off x="4316" y="2732"/>
              <a:ext cx="57"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61" name="Freeform 33">
              <a:extLst>
                <a:ext uri="{FF2B5EF4-FFF2-40B4-BE49-F238E27FC236}">
                  <a16:creationId xmlns:a16="http://schemas.microsoft.com/office/drawing/2014/main" xmlns="" id="{ADAF91A8-F060-450F-B96B-F8B9C203CA3F}"/>
                </a:ext>
              </a:extLst>
            </p:cNvPr>
            <p:cNvSpPr>
              <a:spLocks/>
            </p:cNvSpPr>
            <p:nvPr/>
          </p:nvSpPr>
          <p:spPr bwMode="auto">
            <a:xfrm>
              <a:off x="4230" y="2701"/>
              <a:ext cx="94" cy="63"/>
            </a:xfrm>
            <a:custGeom>
              <a:avLst/>
              <a:gdLst>
                <a:gd name="T0" fmla="*/ 94 w 94"/>
                <a:gd name="T1" fmla="*/ 63 h 63"/>
                <a:gd name="T2" fmla="*/ 0 w 94"/>
                <a:gd name="T3" fmla="*/ 31 h 63"/>
                <a:gd name="T4" fmla="*/ 94 w 94"/>
                <a:gd name="T5" fmla="*/ 0 h 63"/>
                <a:gd name="T6" fmla="*/ 94 w 94"/>
                <a:gd name="T7" fmla="*/ 63 h 63"/>
              </a:gdLst>
              <a:ahLst/>
              <a:cxnLst>
                <a:cxn ang="0">
                  <a:pos x="T0" y="T1"/>
                </a:cxn>
                <a:cxn ang="0">
                  <a:pos x="T2" y="T3"/>
                </a:cxn>
                <a:cxn ang="0">
                  <a:pos x="T4" y="T5"/>
                </a:cxn>
                <a:cxn ang="0">
                  <a:pos x="T6" y="T7"/>
                </a:cxn>
              </a:cxnLst>
              <a:rect l="0" t="0" r="r" b="b"/>
              <a:pathLst>
                <a:path w="94" h="63">
                  <a:moveTo>
                    <a:pt x="94" y="63"/>
                  </a:moveTo>
                  <a:lnTo>
                    <a:pt x="0" y="31"/>
                  </a:lnTo>
                  <a:lnTo>
                    <a:pt x="94" y="0"/>
                  </a:lnTo>
                  <a:lnTo>
                    <a:pt x="9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62" name="Freeform 34">
              <a:extLst>
                <a:ext uri="{FF2B5EF4-FFF2-40B4-BE49-F238E27FC236}">
                  <a16:creationId xmlns:a16="http://schemas.microsoft.com/office/drawing/2014/main" xmlns="" id="{77DAEB34-781F-4748-9572-0A65832DCB37}"/>
                </a:ext>
              </a:extLst>
            </p:cNvPr>
            <p:cNvSpPr>
              <a:spLocks/>
            </p:cNvSpPr>
            <p:nvPr/>
          </p:nvSpPr>
          <p:spPr bwMode="auto">
            <a:xfrm>
              <a:off x="4365" y="2701"/>
              <a:ext cx="93" cy="63"/>
            </a:xfrm>
            <a:custGeom>
              <a:avLst/>
              <a:gdLst>
                <a:gd name="T0" fmla="*/ 0 w 93"/>
                <a:gd name="T1" fmla="*/ 0 h 63"/>
                <a:gd name="T2" fmla="*/ 93 w 93"/>
                <a:gd name="T3" fmla="*/ 31 h 63"/>
                <a:gd name="T4" fmla="*/ 0 w 93"/>
                <a:gd name="T5" fmla="*/ 63 h 63"/>
                <a:gd name="T6" fmla="*/ 0 w 93"/>
                <a:gd name="T7" fmla="*/ 0 h 63"/>
              </a:gdLst>
              <a:ahLst/>
              <a:cxnLst>
                <a:cxn ang="0">
                  <a:pos x="T0" y="T1"/>
                </a:cxn>
                <a:cxn ang="0">
                  <a:pos x="T2" y="T3"/>
                </a:cxn>
                <a:cxn ang="0">
                  <a:pos x="T4" y="T5"/>
                </a:cxn>
                <a:cxn ang="0">
                  <a:pos x="T6" y="T7"/>
                </a:cxn>
              </a:cxnLst>
              <a:rect l="0" t="0" r="r" b="b"/>
              <a:pathLst>
                <a:path w="93" h="63">
                  <a:moveTo>
                    <a:pt x="0" y="0"/>
                  </a:moveTo>
                  <a:lnTo>
                    <a:pt x="93" y="31"/>
                  </a:lnTo>
                  <a:lnTo>
                    <a:pt x="0" y="6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63" name="Line 35">
              <a:extLst>
                <a:ext uri="{FF2B5EF4-FFF2-40B4-BE49-F238E27FC236}">
                  <a16:creationId xmlns:a16="http://schemas.microsoft.com/office/drawing/2014/main" xmlns="" id="{A41B7831-EE67-4195-8342-C466B73DB275}"/>
                </a:ext>
              </a:extLst>
            </p:cNvPr>
            <p:cNvSpPr>
              <a:spLocks noChangeShapeType="1"/>
            </p:cNvSpPr>
            <p:nvPr/>
          </p:nvSpPr>
          <p:spPr bwMode="auto">
            <a:xfrm>
              <a:off x="4313" y="1853"/>
              <a:ext cx="56"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64" name="Freeform 36">
              <a:extLst>
                <a:ext uri="{FF2B5EF4-FFF2-40B4-BE49-F238E27FC236}">
                  <a16:creationId xmlns:a16="http://schemas.microsoft.com/office/drawing/2014/main" xmlns="" id="{7F2DE682-1A34-4D24-B748-38A0015BB4D8}"/>
                </a:ext>
              </a:extLst>
            </p:cNvPr>
            <p:cNvSpPr>
              <a:spLocks/>
            </p:cNvSpPr>
            <p:nvPr/>
          </p:nvSpPr>
          <p:spPr bwMode="auto">
            <a:xfrm>
              <a:off x="4227" y="1822"/>
              <a:ext cx="94" cy="62"/>
            </a:xfrm>
            <a:custGeom>
              <a:avLst/>
              <a:gdLst>
                <a:gd name="T0" fmla="*/ 94 w 94"/>
                <a:gd name="T1" fmla="*/ 62 h 62"/>
                <a:gd name="T2" fmla="*/ 0 w 94"/>
                <a:gd name="T3" fmla="*/ 31 h 62"/>
                <a:gd name="T4" fmla="*/ 94 w 94"/>
                <a:gd name="T5" fmla="*/ 0 h 62"/>
                <a:gd name="T6" fmla="*/ 94 w 94"/>
                <a:gd name="T7" fmla="*/ 62 h 62"/>
              </a:gdLst>
              <a:ahLst/>
              <a:cxnLst>
                <a:cxn ang="0">
                  <a:pos x="T0" y="T1"/>
                </a:cxn>
                <a:cxn ang="0">
                  <a:pos x="T2" y="T3"/>
                </a:cxn>
                <a:cxn ang="0">
                  <a:pos x="T4" y="T5"/>
                </a:cxn>
                <a:cxn ang="0">
                  <a:pos x="T6" y="T7"/>
                </a:cxn>
              </a:cxnLst>
              <a:rect l="0" t="0" r="r" b="b"/>
              <a:pathLst>
                <a:path w="94" h="62">
                  <a:moveTo>
                    <a:pt x="94" y="62"/>
                  </a:moveTo>
                  <a:lnTo>
                    <a:pt x="0" y="31"/>
                  </a:lnTo>
                  <a:lnTo>
                    <a:pt x="94" y="0"/>
                  </a:lnTo>
                  <a:lnTo>
                    <a:pt x="9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65" name="Freeform 37">
              <a:extLst>
                <a:ext uri="{FF2B5EF4-FFF2-40B4-BE49-F238E27FC236}">
                  <a16:creationId xmlns:a16="http://schemas.microsoft.com/office/drawing/2014/main" xmlns="" id="{BFDED8AB-6FE2-44AB-8FEC-602335394A7D}"/>
                </a:ext>
              </a:extLst>
            </p:cNvPr>
            <p:cNvSpPr>
              <a:spLocks/>
            </p:cNvSpPr>
            <p:nvPr/>
          </p:nvSpPr>
          <p:spPr bwMode="auto">
            <a:xfrm>
              <a:off x="4362" y="1822"/>
              <a:ext cx="93" cy="62"/>
            </a:xfrm>
            <a:custGeom>
              <a:avLst/>
              <a:gdLst>
                <a:gd name="T0" fmla="*/ 0 w 93"/>
                <a:gd name="T1" fmla="*/ 0 h 62"/>
                <a:gd name="T2" fmla="*/ 93 w 93"/>
                <a:gd name="T3" fmla="*/ 31 h 62"/>
                <a:gd name="T4" fmla="*/ 0 w 93"/>
                <a:gd name="T5" fmla="*/ 62 h 62"/>
                <a:gd name="T6" fmla="*/ 0 w 93"/>
                <a:gd name="T7" fmla="*/ 0 h 62"/>
              </a:gdLst>
              <a:ahLst/>
              <a:cxnLst>
                <a:cxn ang="0">
                  <a:pos x="T0" y="T1"/>
                </a:cxn>
                <a:cxn ang="0">
                  <a:pos x="T2" y="T3"/>
                </a:cxn>
                <a:cxn ang="0">
                  <a:pos x="T4" y="T5"/>
                </a:cxn>
                <a:cxn ang="0">
                  <a:pos x="T6" y="T7"/>
                </a:cxn>
              </a:cxnLst>
              <a:rect l="0" t="0" r="r" b="b"/>
              <a:pathLst>
                <a:path w="93" h="62">
                  <a:moveTo>
                    <a:pt x="0" y="0"/>
                  </a:moveTo>
                  <a:lnTo>
                    <a:pt x="93" y="31"/>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66" name="Rectangle 38">
              <a:extLst>
                <a:ext uri="{FF2B5EF4-FFF2-40B4-BE49-F238E27FC236}">
                  <a16:creationId xmlns:a16="http://schemas.microsoft.com/office/drawing/2014/main" xmlns="" id="{65A94457-34BE-4FAD-BB29-98F14664C11F}"/>
                </a:ext>
              </a:extLst>
            </p:cNvPr>
            <p:cNvSpPr>
              <a:spLocks noChangeArrowheads="1"/>
            </p:cNvSpPr>
            <p:nvPr/>
          </p:nvSpPr>
          <p:spPr bwMode="auto">
            <a:xfrm>
              <a:off x="4447" y="2183"/>
              <a:ext cx="1210" cy="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67" name="Rectangle 39">
              <a:extLst>
                <a:ext uri="{FF2B5EF4-FFF2-40B4-BE49-F238E27FC236}">
                  <a16:creationId xmlns:a16="http://schemas.microsoft.com/office/drawing/2014/main" xmlns="" id="{7E56DD9C-6683-4AF7-9503-A1539EC240A1}"/>
                </a:ext>
              </a:extLst>
            </p:cNvPr>
            <p:cNvSpPr>
              <a:spLocks noChangeArrowheads="1"/>
            </p:cNvSpPr>
            <p:nvPr/>
          </p:nvSpPr>
          <p:spPr bwMode="auto">
            <a:xfrm>
              <a:off x="4447" y="2183"/>
              <a:ext cx="1210" cy="220"/>
            </a:xfrm>
            <a:prstGeom prst="rect">
              <a:avLst/>
            </a:pr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68" name="Rectangle 40">
              <a:extLst>
                <a:ext uri="{FF2B5EF4-FFF2-40B4-BE49-F238E27FC236}">
                  <a16:creationId xmlns:a16="http://schemas.microsoft.com/office/drawing/2014/main" xmlns="" id="{C0E5A325-59E8-44D0-BFC9-8925E9348729}"/>
                </a:ext>
              </a:extLst>
            </p:cNvPr>
            <p:cNvSpPr>
              <a:spLocks noChangeArrowheads="1"/>
            </p:cNvSpPr>
            <p:nvPr/>
          </p:nvSpPr>
          <p:spPr bwMode="auto">
            <a:xfrm>
              <a:off x="4503" y="2230"/>
              <a:ext cx="1175"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Archiver Engineering</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5069" name="Line 41">
              <a:extLst>
                <a:ext uri="{FF2B5EF4-FFF2-40B4-BE49-F238E27FC236}">
                  <a16:creationId xmlns:a16="http://schemas.microsoft.com/office/drawing/2014/main" xmlns="" id="{F77F3844-34C2-4DDE-BC7E-6D641CB6FB56}"/>
                </a:ext>
              </a:extLst>
            </p:cNvPr>
            <p:cNvSpPr>
              <a:spLocks noChangeShapeType="1"/>
            </p:cNvSpPr>
            <p:nvPr/>
          </p:nvSpPr>
          <p:spPr bwMode="auto">
            <a:xfrm>
              <a:off x="5058" y="2488"/>
              <a:ext cx="0" cy="21"/>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70" name="Freeform 42">
              <a:extLst>
                <a:ext uri="{FF2B5EF4-FFF2-40B4-BE49-F238E27FC236}">
                  <a16:creationId xmlns:a16="http://schemas.microsoft.com/office/drawing/2014/main" xmlns="" id="{ECCA07B3-7337-4328-9AFA-DA0C860B895E}"/>
                </a:ext>
              </a:extLst>
            </p:cNvPr>
            <p:cNvSpPr>
              <a:spLocks/>
            </p:cNvSpPr>
            <p:nvPr/>
          </p:nvSpPr>
          <p:spPr bwMode="auto">
            <a:xfrm>
              <a:off x="5026" y="2403"/>
              <a:ext cx="63" cy="93"/>
            </a:xfrm>
            <a:custGeom>
              <a:avLst/>
              <a:gdLst>
                <a:gd name="T0" fmla="*/ 0 w 63"/>
                <a:gd name="T1" fmla="*/ 93 h 93"/>
                <a:gd name="T2" fmla="*/ 32 w 63"/>
                <a:gd name="T3" fmla="*/ 0 h 93"/>
                <a:gd name="T4" fmla="*/ 63 w 63"/>
                <a:gd name="T5" fmla="*/ 93 h 93"/>
                <a:gd name="T6" fmla="*/ 0 w 63"/>
                <a:gd name="T7" fmla="*/ 93 h 93"/>
              </a:gdLst>
              <a:ahLst/>
              <a:cxnLst>
                <a:cxn ang="0">
                  <a:pos x="T0" y="T1"/>
                </a:cxn>
                <a:cxn ang="0">
                  <a:pos x="T2" y="T3"/>
                </a:cxn>
                <a:cxn ang="0">
                  <a:pos x="T4" y="T5"/>
                </a:cxn>
                <a:cxn ang="0">
                  <a:pos x="T6" y="T7"/>
                </a:cxn>
              </a:cxnLst>
              <a:rect l="0" t="0" r="r" b="b"/>
              <a:pathLst>
                <a:path w="63" h="93">
                  <a:moveTo>
                    <a:pt x="0" y="93"/>
                  </a:moveTo>
                  <a:lnTo>
                    <a:pt x="32" y="0"/>
                  </a:lnTo>
                  <a:lnTo>
                    <a:pt x="63" y="93"/>
                  </a:lnTo>
                  <a:lnTo>
                    <a:pt x="0"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71" name="Freeform 43">
              <a:extLst>
                <a:ext uri="{FF2B5EF4-FFF2-40B4-BE49-F238E27FC236}">
                  <a16:creationId xmlns:a16="http://schemas.microsoft.com/office/drawing/2014/main" xmlns="" id="{D3030095-9E4A-4DA7-8336-B0B7B033D3C7}"/>
                </a:ext>
              </a:extLst>
            </p:cNvPr>
            <p:cNvSpPr>
              <a:spLocks/>
            </p:cNvSpPr>
            <p:nvPr/>
          </p:nvSpPr>
          <p:spPr bwMode="auto">
            <a:xfrm>
              <a:off x="5026" y="2501"/>
              <a:ext cx="63" cy="94"/>
            </a:xfrm>
            <a:custGeom>
              <a:avLst/>
              <a:gdLst>
                <a:gd name="T0" fmla="*/ 63 w 63"/>
                <a:gd name="T1" fmla="*/ 0 h 94"/>
                <a:gd name="T2" fmla="*/ 32 w 63"/>
                <a:gd name="T3" fmla="*/ 94 h 94"/>
                <a:gd name="T4" fmla="*/ 0 w 63"/>
                <a:gd name="T5" fmla="*/ 0 h 94"/>
                <a:gd name="T6" fmla="*/ 63 w 63"/>
                <a:gd name="T7" fmla="*/ 0 h 94"/>
              </a:gdLst>
              <a:ahLst/>
              <a:cxnLst>
                <a:cxn ang="0">
                  <a:pos x="T0" y="T1"/>
                </a:cxn>
                <a:cxn ang="0">
                  <a:pos x="T2" y="T3"/>
                </a:cxn>
                <a:cxn ang="0">
                  <a:pos x="T4" y="T5"/>
                </a:cxn>
                <a:cxn ang="0">
                  <a:pos x="T6" y="T7"/>
                </a:cxn>
              </a:cxnLst>
              <a:rect l="0" t="0" r="r" b="b"/>
              <a:pathLst>
                <a:path w="63" h="94">
                  <a:moveTo>
                    <a:pt x="63" y="0"/>
                  </a:moveTo>
                  <a:lnTo>
                    <a:pt x="32" y="94"/>
                  </a:lnTo>
                  <a:lnTo>
                    <a:pt x="0" y="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72" name="Line 44">
              <a:extLst>
                <a:ext uri="{FF2B5EF4-FFF2-40B4-BE49-F238E27FC236}">
                  <a16:creationId xmlns:a16="http://schemas.microsoft.com/office/drawing/2014/main" xmlns="" id="{4397B241-B9F7-495B-B60C-8BBF4468F78C}"/>
                </a:ext>
              </a:extLst>
            </p:cNvPr>
            <p:cNvSpPr>
              <a:spLocks noChangeShapeType="1"/>
            </p:cNvSpPr>
            <p:nvPr/>
          </p:nvSpPr>
          <p:spPr bwMode="auto">
            <a:xfrm>
              <a:off x="4315" y="2293"/>
              <a:ext cx="56" cy="0"/>
            </a:xfrm>
            <a:prstGeom prst="line">
              <a:avLst/>
            </a:prstGeom>
            <a:noFill/>
            <a:ln w="19050"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73" name="Freeform 45">
              <a:extLst>
                <a:ext uri="{FF2B5EF4-FFF2-40B4-BE49-F238E27FC236}">
                  <a16:creationId xmlns:a16="http://schemas.microsoft.com/office/drawing/2014/main" xmlns="" id="{A6AF7E55-A683-40D0-8128-6A6CDFE4C269}"/>
                </a:ext>
              </a:extLst>
            </p:cNvPr>
            <p:cNvSpPr>
              <a:spLocks/>
            </p:cNvSpPr>
            <p:nvPr/>
          </p:nvSpPr>
          <p:spPr bwMode="auto">
            <a:xfrm>
              <a:off x="4229" y="2261"/>
              <a:ext cx="93" cy="63"/>
            </a:xfrm>
            <a:custGeom>
              <a:avLst/>
              <a:gdLst>
                <a:gd name="T0" fmla="*/ 93 w 93"/>
                <a:gd name="T1" fmla="*/ 63 h 63"/>
                <a:gd name="T2" fmla="*/ 0 w 93"/>
                <a:gd name="T3" fmla="*/ 32 h 63"/>
                <a:gd name="T4" fmla="*/ 93 w 93"/>
                <a:gd name="T5" fmla="*/ 0 h 63"/>
                <a:gd name="T6" fmla="*/ 93 w 93"/>
                <a:gd name="T7" fmla="*/ 63 h 63"/>
              </a:gdLst>
              <a:ahLst/>
              <a:cxnLst>
                <a:cxn ang="0">
                  <a:pos x="T0" y="T1"/>
                </a:cxn>
                <a:cxn ang="0">
                  <a:pos x="T2" y="T3"/>
                </a:cxn>
                <a:cxn ang="0">
                  <a:pos x="T4" y="T5"/>
                </a:cxn>
                <a:cxn ang="0">
                  <a:pos x="T6" y="T7"/>
                </a:cxn>
              </a:cxnLst>
              <a:rect l="0" t="0" r="r" b="b"/>
              <a:pathLst>
                <a:path w="93" h="63">
                  <a:moveTo>
                    <a:pt x="93" y="63"/>
                  </a:moveTo>
                  <a:lnTo>
                    <a:pt x="0" y="32"/>
                  </a:lnTo>
                  <a:lnTo>
                    <a:pt x="93" y="0"/>
                  </a:lnTo>
                  <a:lnTo>
                    <a:pt x="93"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74" name="Freeform 46">
              <a:extLst>
                <a:ext uri="{FF2B5EF4-FFF2-40B4-BE49-F238E27FC236}">
                  <a16:creationId xmlns:a16="http://schemas.microsoft.com/office/drawing/2014/main" xmlns="" id="{FFBA50E7-35EA-4609-88DC-8A427A08ECCC}"/>
                </a:ext>
              </a:extLst>
            </p:cNvPr>
            <p:cNvSpPr>
              <a:spLocks/>
            </p:cNvSpPr>
            <p:nvPr/>
          </p:nvSpPr>
          <p:spPr bwMode="auto">
            <a:xfrm>
              <a:off x="4363" y="2261"/>
              <a:ext cx="94" cy="63"/>
            </a:xfrm>
            <a:custGeom>
              <a:avLst/>
              <a:gdLst>
                <a:gd name="T0" fmla="*/ 0 w 94"/>
                <a:gd name="T1" fmla="*/ 0 h 63"/>
                <a:gd name="T2" fmla="*/ 94 w 94"/>
                <a:gd name="T3" fmla="*/ 32 h 63"/>
                <a:gd name="T4" fmla="*/ 0 w 94"/>
                <a:gd name="T5" fmla="*/ 63 h 63"/>
                <a:gd name="T6" fmla="*/ 0 w 94"/>
                <a:gd name="T7" fmla="*/ 0 h 63"/>
              </a:gdLst>
              <a:ahLst/>
              <a:cxnLst>
                <a:cxn ang="0">
                  <a:pos x="T0" y="T1"/>
                </a:cxn>
                <a:cxn ang="0">
                  <a:pos x="T2" y="T3"/>
                </a:cxn>
                <a:cxn ang="0">
                  <a:pos x="T4" y="T5"/>
                </a:cxn>
                <a:cxn ang="0">
                  <a:pos x="T6" y="T7"/>
                </a:cxn>
              </a:cxnLst>
              <a:rect l="0" t="0" r="r" b="b"/>
              <a:pathLst>
                <a:path w="94" h="63">
                  <a:moveTo>
                    <a:pt x="0" y="0"/>
                  </a:moveTo>
                  <a:lnTo>
                    <a:pt x="94" y="32"/>
                  </a:lnTo>
                  <a:lnTo>
                    <a:pt x="0" y="6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75" name="Rectangle 47">
              <a:extLst>
                <a:ext uri="{FF2B5EF4-FFF2-40B4-BE49-F238E27FC236}">
                  <a16:creationId xmlns:a16="http://schemas.microsoft.com/office/drawing/2014/main" xmlns="" id="{2DF12586-9611-47EE-9E62-A7060B0B1A8F}"/>
                </a:ext>
              </a:extLst>
            </p:cNvPr>
            <p:cNvSpPr>
              <a:spLocks noChangeArrowheads="1"/>
            </p:cNvSpPr>
            <p:nvPr/>
          </p:nvSpPr>
          <p:spPr bwMode="auto">
            <a:xfrm>
              <a:off x="3898" y="3062"/>
              <a:ext cx="1102" cy="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76" name="Rectangle 48">
              <a:extLst>
                <a:ext uri="{FF2B5EF4-FFF2-40B4-BE49-F238E27FC236}">
                  <a16:creationId xmlns:a16="http://schemas.microsoft.com/office/drawing/2014/main" xmlns="" id="{E5E22762-C29E-4A4E-9AB1-FEE7FFEC9DCB}"/>
                </a:ext>
              </a:extLst>
            </p:cNvPr>
            <p:cNvSpPr>
              <a:spLocks noChangeArrowheads="1"/>
            </p:cNvSpPr>
            <p:nvPr/>
          </p:nvSpPr>
          <p:spPr bwMode="auto">
            <a:xfrm>
              <a:off x="3898" y="3062"/>
              <a:ext cx="1102" cy="220"/>
            </a:xfrm>
            <a:prstGeom prst="rect">
              <a:avLst/>
            </a:prstGeom>
            <a:noFill/>
            <a:ln w="26988"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77" name="Rectangle 49">
              <a:extLst>
                <a:ext uri="{FF2B5EF4-FFF2-40B4-BE49-F238E27FC236}">
                  <a16:creationId xmlns:a16="http://schemas.microsoft.com/office/drawing/2014/main" xmlns="" id="{DBF10E43-2A71-430E-968B-F709BD4A4D82}"/>
                </a:ext>
              </a:extLst>
            </p:cNvPr>
            <p:cNvSpPr>
              <a:spLocks noChangeArrowheads="1"/>
            </p:cNvSpPr>
            <p:nvPr/>
          </p:nvSpPr>
          <p:spPr bwMode="auto">
            <a:xfrm>
              <a:off x="3927" y="3109"/>
              <a:ext cx="1123"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7F7F7F"/>
                  </a:solidFill>
                  <a:effectLst/>
                  <a:latin typeface="宋体" panose="02010600030101010101" pitchFamily="2" charset="-122"/>
                  <a:ea typeface="宋体" panose="02010600030101010101" pitchFamily="2" charset="-122"/>
                </a:rPr>
                <a:t>Measurement Display</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5078" name="Rectangle 50">
              <a:extLst>
                <a:ext uri="{FF2B5EF4-FFF2-40B4-BE49-F238E27FC236}">
                  <a16:creationId xmlns:a16="http://schemas.microsoft.com/office/drawing/2014/main" xmlns="" id="{BC3427CA-29CB-4564-95DE-0CA43E9FEEA0}"/>
                </a:ext>
              </a:extLst>
            </p:cNvPr>
            <p:cNvSpPr>
              <a:spLocks noChangeArrowheads="1"/>
            </p:cNvSpPr>
            <p:nvPr/>
          </p:nvSpPr>
          <p:spPr bwMode="auto">
            <a:xfrm>
              <a:off x="3898" y="3502"/>
              <a:ext cx="1102" cy="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79" name="Rectangle 51">
              <a:extLst>
                <a:ext uri="{FF2B5EF4-FFF2-40B4-BE49-F238E27FC236}">
                  <a16:creationId xmlns:a16="http://schemas.microsoft.com/office/drawing/2014/main" xmlns="" id="{EF27958E-28C6-43E9-9CA7-A7DA2DEA0E3D}"/>
                </a:ext>
              </a:extLst>
            </p:cNvPr>
            <p:cNvSpPr>
              <a:spLocks noChangeArrowheads="1"/>
            </p:cNvSpPr>
            <p:nvPr/>
          </p:nvSpPr>
          <p:spPr bwMode="auto">
            <a:xfrm>
              <a:off x="3898" y="3502"/>
              <a:ext cx="1102" cy="220"/>
            </a:xfrm>
            <a:prstGeom prst="rect">
              <a:avLst/>
            </a:prstGeom>
            <a:noFill/>
            <a:ln w="26988"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80" name="Rectangle 52">
              <a:extLst>
                <a:ext uri="{FF2B5EF4-FFF2-40B4-BE49-F238E27FC236}">
                  <a16:creationId xmlns:a16="http://schemas.microsoft.com/office/drawing/2014/main" xmlns="" id="{12BE2006-BF81-4C5C-A7C7-C5CC0855EC24}"/>
                </a:ext>
              </a:extLst>
            </p:cNvPr>
            <p:cNvSpPr>
              <a:spLocks noChangeArrowheads="1"/>
            </p:cNvSpPr>
            <p:nvPr/>
          </p:nvSpPr>
          <p:spPr bwMode="auto">
            <a:xfrm>
              <a:off x="4038" y="3551"/>
              <a:ext cx="89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dirty="0">
                  <a:ln>
                    <a:noFill/>
                  </a:ln>
                  <a:solidFill>
                    <a:srgbClr val="7F7F7F"/>
                  </a:solidFill>
                  <a:effectLst/>
                  <a:latin typeface="宋体" panose="02010600030101010101" pitchFamily="2" charset="-122"/>
                  <a:ea typeface="宋体" panose="02010600030101010101" pitchFamily="2" charset="-122"/>
                </a:rPr>
                <a:t>Picture Storage</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5081" name="Freeform 53">
              <a:extLst>
                <a:ext uri="{FF2B5EF4-FFF2-40B4-BE49-F238E27FC236}">
                  <a16:creationId xmlns:a16="http://schemas.microsoft.com/office/drawing/2014/main" xmlns="" id="{A4F5F49D-BD00-47A6-8F0E-F959430849F3}"/>
                </a:ext>
              </a:extLst>
            </p:cNvPr>
            <p:cNvSpPr>
              <a:spLocks/>
            </p:cNvSpPr>
            <p:nvPr/>
          </p:nvSpPr>
          <p:spPr bwMode="auto">
            <a:xfrm>
              <a:off x="3678" y="2842"/>
              <a:ext cx="220" cy="330"/>
            </a:xfrm>
            <a:custGeom>
              <a:avLst/>
              <a:gdLst>
                <a:gd name="T0" fmla="*/ 0 w 220"/>
                <a:gd name="T1" fmla="*/ 0 h 330"/>
                <a:gd name="T2" fmla="*/ 0 w 220"/>
                <a:gd name="T3" fmla="*/ 330 h 330"/>
                <a:gd name="T4" fmla="*/ 220 w 220"/>
                <a:gd name="T5" fmla="*/ 330 h 330"/>
              </a:gdLst>
              <a:ahLst/>
              <a:cxnLst>
                <a:cxn ang="0">
                  <a:pos x="T0" y="T1"/>
                </a:cxn>
                <a:cxn ang="0">
                  <a:pos x="T2" y="T3"/>
                </a:cxn>
                <a:cxn ang="0">
                  <a:pos x="T4" y="T5"/>
                </a:cxn>
              </a:cxnLst>
              <a:rect l="0" t="0" r="r" b="b"/>
              <a:pathLst>
                <a:path w="220" h="330">
                  <a:moveTo>
                    <a:pt x="0" y="0"/>
                  </a:moveTo>
                  <a:lnTo>
                    <a:pt x="0" y="330"/>
                  </a:lnTo>
                  <a:lnTo>
                    <a:pt x="220" y="330"/>
                  </a:lnTo>
                </a:path>
              </a:pathLst>
            </a:custGeom>
            <a:noFill/>
            <a:ln w="26988"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82" name="Freeform 54">
              <a:extLst>
                <a:ext uri="{FF2B5EF4-FFF2-40B4-BE49-F238E27FC236}">
                  <a16:creationId xmlns:a16="http://schemas.microsoft.com/office/drawing/2014/main" xmlns="" id="{28983D7D-5D25-4B2F-9B98-E4E4DC6C14BD}"/>
                </a:ext>
              </a:extLst>
            </p:cNvPr>
            <p:cNvSpPr>
              <a:spLocks/>
            </p:cNvSpPr>
            <p:nvPr/>
          </p:nvSpPr>
          <p:spPr bwMode="auto">
            <a:xfrm>
              <a:off x="3678" y="3172"/>
              <a:ext cx="220" cy="440"/>
            </a:xfrm>
            <a:custGeom>
              <a:avLst/>
              <a:gdLst>
                <a:gd name="T0" fmla="*/ 0 w 220"/>
                <a:gd name="T1" fmla="*/ 0 h 440"/>
                <a:gd name="T2" fmla="*/ 0 w 220"/>
                <a:gd name="T3" fmla="*/ 440 h 440"/>
                <a:gd name="T4" fmla="*/ 220 w 220"/>
                <a:gd name="T5" fmla="*/ 440 h 440"/>
              </a:gdLst>
              <a:ahLst/>
              <a:cxnLst>
                <a:cxn ang="0">
                  <a:pos x="T0" y="T1"/>
                </a:cxn>
                <a:cxn ang="0">
                  <a:pos x="T2" y="T3"/>
                </a:cxn>
                <a:cxn ang="0">
                  <a:pos x="T4" y="T5"/>
                </a:cxn>
              </a:cxnLst>
              <a:rect l="0" t="0" r="r" b="b"/>
              <a:pathLst>
                <a:path w="220" h="440">
                  <a:moveTo>
                    <a:pt x="0" y="0"/>
                  </a:moveTo>
                  <a:lnTo>
                    <a:pt x="0" y="440"/>
                  </a:lnTo>
                  <a:lnTo>
                    <a:pt x="220" y="440"/>
                  </a:lnTo>
                </a:path>
              </a:pathLst>
            </a:custGeom>
            <a:noFill/>
            <a:ln w="26988"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83" name="Line 55">
              <a:extLst>
                <a:ext uri="{FF2B5EF4-FFF2-40B4-BE49-F238E27FC236}">
                  <a16:creationId xmlns:a16="http://schemas.microsoft.com/office/drawing/2014/main" xmlns="" id="{CC2A3B88-7891-48EE-BB5B-7A9AA10EB93B}"/>
                </a:ext>
              </a:extLst>
            </p:cNvPr>
            <p:cNvSpPr>
              <a:spLocks noChangeShapeType="1"/>
            </p:cNvSpPr>
            <p:nvPr/>
          </p:nvSpPr>
          <p:spPr bwMode="auto">
            <a:xfrm>
              <a:off x="3678" y="3172"/>
              <a:ext cx="118" cy="0"/>
            </a:xfrm>
            <a:prstGeom prst="line">
              <a:avLst/>
            </a:prstGeom>
            <a:noFill/>
            <a:ln w="26988"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84" name="Freeform 56">
              <a:extLst>
                <a:ext uri="{FF2B5EF4-FFF2-40B4-BE49-F238E27FC236}">
                  <a16:creationId xmlns:a16="http://schemas.microsoft.com/office/drawing/2014/main" xmlns="" id="{8FF2171F-3170-4CA6-BE2C-B3BD69D5C090}"/>
                </a:ext>
              </a:extLst>
            </p:cNvPr>
            <p:cNvSpPr>
              <a:spLocks/>
            </p:cNvSpPr>
            <p:nvPr/>
          </p:nvSpPr>
          <p:spPr bwMode="auto">
            <a:xfrm>
              <a:off x="3786" y="3135"/>
              <a:ext cx="112" cy="74"/>
            </a:xfrm>
            <a:custGeom>
              <a:avLst/>
              <a:gdLst>
                <a:gd name="T0" fmla="*/ 0 w 112"/>
                <a:gd name="T1" fmla="*/ 0 h 74"/>
                <a:gd name="T2" fmla="*/ 112 w 112"/>
                <a:gd name="T3" fmla="*/ 37 h 74"/>
                <a:gd name="T4" fmla="*/ 0 w 112"/>
                <a:gd name="T5" fmla="*/ 74 h 74"/>
                <a:gd name="T6" fmla="*/ 0 w 112"/>
                <a:gd name="T7" fmla="*/ 0 h 74"/>
              </a:gdLst>
              <a:ahLst/>
              <a:cxnLst>
                <a:cxn ang="0">
                  <a:pos x="T0" y="T1"/>
                </a:cxn>
                <a:cxn ang="0">
                  <a:pos x="T2" y="T3"/>
                </a:cxn>
                <a:cxn ang="0">
                  <a:pos x="T4" y="T5"/>
                </a:cxn>
                <a:cxn ang="0">
                  <a:pos x="T6" y="T7"/>
                </a:cxn>
              </a:cxnLst>
              <a:rect l="0" t="0" r="r" b="b"/>
              <a:pathLst>
                <a:path w="112" h="74">
                  <a:moveTo>
                    <a:pt x="0" y="0"/>
                  </a:moveTo>
                  <a:lnTo>
                    <a:pt x="112" y="37"/>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85" name="Line 57">
              <a:extLst>
                <a:ext uri="{FF2B5EF4-FFF2-40B4-BE49-F238E27FC236}">
                  <a16:creationId xmlns:a16="http://schemas.microsoft.com/office/drawing/2014/main" xmlns="" id="{71E5845E-456B-48BD-8C4D-76F6E9C2D7A3}"/>
                </a:ext>
              </a:extLst>
            </p:cNvPr>
            <p:cNvSpPr>
              <a:spLocks noChangeShapeType="1"/>
            </p:cNvSpPr>
            <p:nvPr/>
          </p:nvSpPr>
          <p:spPr bwMode="auto">
            <a:xfrm>
              <a:off x="3678" y="3612"/>
              <a:ext cx="118" cy="0"/>
            </a:xfrm>
            <a:prstGeom prst="line">
              <a:avLst/>
            </a:prstGeom>
            <a:noFill/>
            <a:ln w="26988"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86" name="Freeform 58">
              <a:extLst>
                <a:ext uri="{FF2B5EF4-FFF2-40B4-BE49-F238E27FC236}">
                  <a16:creationId xmlns:a16="http://schemas.microsoft.com/office/drawing/2014/main" xmlns="" id="{6624F640-7EF7-4969-B88E-55742E8F18CB}"/>
                </a:ext>
              </a:extLst>
            </p:cNvPr>
            <p:cNvSpPr>
              <a:spLocks/>
            </p:cNvSpPr>
            <p:nvPr/>
          </p:nvSpPr>
          <p:spPr bwMode="auto">
            <a:xfrm>
              <a:off x="3786" y="3575"/>
              <a:ext cx="112" cy="74"/>
            </a:xfrm>
            <a:custGeom>
              <a:avLst/>
              <a:gdLst>
                <a:gd name="T0" fmla="*/ 0 w 112"/>
                <a:gd name="T1" fmla="*/ 0 h 74"/>
                <a:gd name="T2" fmla="*/ 112 w 112"/>
                <a:gd name="T3" fmla="*/ 37 h 74"/>
                <a:gd name="T4" fmla="*/ 0 w 112"/>
                <a:gd name="T5" fmla="*/ 74 h 74"/>
                <a:gd name="T6" fmla="*/ 0 w 112"/>
                <a:gd name="T7" fmla="*/ 0 h 74"/>
              </a:gdLst>
              <a:ahLst/>
              <a:cxnLst>
                <a:cxn ang="0">
                  <a:pos x="T0" y="T1"/>
                </a:cxn>
                <a:cxn ang="0">
                  <a:pos x="T2" y="T3"/>
                </a:cxn>
                <a:cxn ang="0">
                  <a:pos x="T4" y="T5"/>
                </a:cxn>
                <a:cxn ang="0">
                  <a:pos x="T6" y="T7"/>
                </a:cxn>
              </a:cxnLst>
              <a:rect l="0" t="0" r="r" b="b"/>
              <a:pathLst>
                <a:path w="112" h="74">
                  <a:moveTo>
                    <a:pt x="0" y="0"/>
                  </a:moveTo>
                  <a:lnTo>
                    <a:pt x="112" y="37"/>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87" name="Rectangle 59">
              <a:extLst>
                <a:ext uri="{FF2B5EF4-FFF2-40B4-BE49-F238E27FC236}">
                  <a16:creationId xmlns:a16="http://schemas.microsoft.com/office/drawing/2014/main" xmlns="" id="{2C1BD73E-750F-4EFE-B409-1A50C84EC996}"/>
                </a:ext>
              </a:extLst>
            </p:cNvPr>
            <p:cNvSpPr>
              <a:spLocks noChangeArrowheads="1"/>
            </p:cNvSpPr>
            <p:nvPr/>
          </p:nvSpPr>
          <p:spPr bwMode="auto">
            <a:xfrm>
              <a:off x="3759" y="1585"/>
              <a:ext cx="45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400" b="1" i="1" u="none" strike="noStrike" cap="none" normalizeH="0" baseline="0" dirty="0">
                  <a:ln>
                    <a:noFill/>
                  </a:ln>
                  <a:solidFill>
                    <a:srgbClr val="0000FF"/>
                  </a:solidFill>
                  <a:effectLst/>
                  <a:latin typeface="宋体" panose="02010600030101010101" pitchFamily="2" charset="-122"/>
                  <a:ea typeface="宋体" panose="02010600030101010101" pitchFamily="2" charset="-122"/>
                </a:rPr>
                <a:t>TCP </a:t>
              </a:r>
              <a:r>
                <a:rPr kumimoji="0" lang="zh-CN" altLang="zh-CN" sz="1400" b="1" i="1" u="none" strike="noStrike" cap="none" normalizeH="0" baseline="0" dirty="0">
                  <a:ln>
                    <a:noFill/>
                  </a:ln>
                  <a:solidFill>
                    <a:srgbClr val="0000FF"/>
                  </a:solidFill>
                  <a:effectLst/>
                  <a:latin typeface="宋体" panose="02010600030101010101" pitchFamily="2" charset="-122"/>
                  <a:ea typeface="宋体" panose="02010600030101010101" pitchFamily="2" charset="-122"/>
                </a:rPr>
                <a:t>GbE </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sp>
          <p:nvSpPr>
            <p:cNvPr id="45088" name="Rectangle 60">
              <a:extLst>
                <a:ext uri="{FF2B5EF4-FFF2-40B4-BE49-F238E27FC236}">
                  <a16:creationId xmlns:a16="http://schemas.microsoft.com/office/drawing/2014/main" xmlns="" id="{0B44C577-BD7D-4F2E-9523-488E9704DC1B}"/>
                </a:ext>
              </a:extLst>
            </p:cNvPr>
            <p:cNvSpPr>
              <a:spLocks noChangeArrowheads="1"/>
            </p:cNvSpPr>
            <p:nvPr/>
          </p:nvSpPr>
          <p:spPr bwMode="auto">
            <a:xfrm>
              <a:off x="5138" y="2446"/>
              <a:ext cx="44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1" u="none" strike="noStrike" cap="none" normalizeH="0" baseline="0">
                  <a:ln>
                    <a:noFill/>
                  </a:ln>
                  <a:solidFill>
                    <a:srgbClr val="0000FF"/>
                  </a:solidFill>
                  <a:effectLst/>
                  <a:latin typeface="宋体" panose="02010600030101010101" pitchFamily="2" charset="-122"/>
                  <a:ea typeface="宋体" panose="02010600030101010101" pitchFamily="2" charset="-122"/>
                </a:rPr>
                <a:t>SA Data</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45089" name="Freeform 61">
              <a:extLst>
                <a:ext uri="{FF2B5EF4-FFF2-40B4-BE49-F238E27FC236}">
                  <a16:creationId xmlns:a16="http://schemas.microsoft.com/office/drawing/2014/main" xmlns="" id="{8CF421DC-74A6-40BD-954D-1AD41ADA31A5}"/>
                </a:ext>
              </a:extLst>
            </p:cNvPr>
            <p:cNvSpPr>
              <a:spLocks/>
            </p:cNvSpPr>
            <p:nvPr/>
          </p:nvSpPr>
          <p:spPr bwMode="auto">
            <a:xfrm>
              <a:off x="3128" y="1248"/>
              <a:ext cx="1099" cy="275"/>
            </a:xfrm>
            <a:custGeom>
              <a:avLst/>
              <a:gdLst>
                <a:gd name="T0" fmla="*/ 3024 w 3024"/>
                <a:gd name="T1" fmla="*/ 757 h 757"/>
                <a:gd name="T2" fmla="*/ 3024 w 3024"/>
                <a:gd name="T3" fmla="*/ 95 h 757"/>
                <a:gd name="T4" fmla="*/ 2016 w 3024"/>
                <a:gd name="T5" fmla="*/ 227 h 757"/>
                <a:gd name="T6" fmla="*/ 1179 w 3024"/>
                <a:gd name="T7" fmla="*/ 192 h 757"/>
                <a:gd name="T8" fmla="*/ 0 w 3024"/>
                <a:gd name="T9" fmla="*/ 95 h 757"/>
                <a:gd name="T10" fmla="*/ 0 w 3024"/>
                <a:gd name="T11" fmla="*/ 757 h 757"/>
                <a:gd name="T12" fmla="*/ 3024 w 3024"/>
                <a:gd name="T13" fmla="*/ 757 h 757"/>
              </a:gdLst>
              <a:ahLst/>
              <a:cxnLst>
                <a:cxn ang="0">
                  <a:pos x="T0" y="T1"/>
                </a:cxn>
                <a:cxn ang="0">
                  <a:pos x="T2" y="T3"/>
                </a:cxn>
                <a:cxn ang="0">
                  <a:pos x="T4" y="T5"/>
                </a:cxn>
                <a:cxn ang="0">
                  <a:pos x="T6" y="T7"/>
                </a:cxn>
                <a:cxn ang="0">
                  <a:pos x="T8" y="T9"/>
                </a:cxn>
                <a:cxn ang="0">
                  <a:pos x="T10" y="T11"/>
                </a:cxn>
                <a:cxn ang="0">
                  <a:pos x="T12" y="T13"/>
                </a:cxn>
              </a:cxnLst>
              <a:rect l="0" t="0" r="r" b="b"/>
              <a:pathLst>
                <a:path w="3024" h="757">
                  <a:moveTo>
                    <a:pt x="3024" y="757"/>
                  </a:moveTo>
                  <a:lnTo>
                    <a:pt x="3024" y="95"/>
                  </a:lnTo>
                  <a:cubicBezTo>
                    <a:pt x="2644" y="48"/>
                    <a:pt x="2360" y="184"/>
                    <a:pt x="2016" y="227"/>
                  </a:cubicBezTo>
                  <a:cubicBezTo>
                    <a:pt x="1750" y="261"/>
                    <a:pt x="1448" y="239"/>
                    <a:pt x="1179" y="192"/>
                  </a:cubicBezTo>
                  <a:cubicBezTo>
                    <a:pt x="789" y="123"/>
                    <a:pt x="469" y="0"/>
                    <a:pt x="0" y="95"/>
                  </a:cubicBezTo>
                  <a:lnTo>
                    <a:pt x="0" y="757"/>
                  </a:lnTo>
                  <a:lnTo>
                    <a:pt x="3024" y="757"/>
                  </a:lnTo>
                  <a:close/>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5090" name="Freeform 62">
              <a:extLst>
                <a:ext uri="{FF2B5EF4-FFF2-40B4-BE49-F238E27FC236}">
                  <a16:creationId xmlns:a16="http://schemas.microsoft.com/office/drawing/2014/main" xmlns="" id="{C0EE14EB-9362-451B-8A35-5F534296CD5F}"/>
                </a:ext>
              </a:extLst>
            </p:cNvPr>
            <p:cNvSpPr>
              <a:spLocks/>
            </p:cNvSpPr>
            <p:nvPr/>
          </p:nvSpPr>
          <p:spPr bwMode="auto">
            <a:xfrm>
              <a:off x="3128" y="1248"/>
              <a:ext cx="1099" cy="275"/>
            </a:xfrm>
            <a:custGeom>
              <a:avLst/>
              <a:gdLst>
                <a:gd name="T0" fmla="*/ 3024 w 3024"/>
                <a:gd name="T1" fmla="*/ 757 h 757"/>
                <a:gd name="T2" fmla="*/ 3024 w 3024"/>
                <a:gd name="T3" fmla="*/ 95 h 757"/>
                <a:gd name="T4" fmla="*/ 2016 w 3024"/>
                <a:gd name="T5" fmla="*/ 227 h 757"/>
                <a:gd name="T6" fmla="*/ 1179 w 3024"/>
                <a:gd name="T7" fmla="*/ 192 h 757"/>
                <a:gd name="T8" fmla="*/ 0 w 3024"/>
                <a:gd name="T9" fmla="*/ 95 h 757"/>
                <a:gd name="T10" fmla="*/ 0 w 3024"/>
                <a:gd name="T11" fmla="*/ 757 h 757"/>
                <a:gd name="T12" fmla="*/ 3024 w 3024"/>
                <a:gd name="T13" fmla="*/ 757 h 757"/>
              </a:gdLst>
              <a:ahLst/>
              <a:cxnLst>
                <a:cxn ang="0">
                  <a:pos x="T0" y="T1"/>
                </a:cxn>
                <a:cxn ang="0">
                  <a:pos x="T2" y="T3"/>
                </a:cxn>
                <a:cxn ang="0">
                  <a:pos x="T4" y="T5"/>
                </a:cxn>
                <a:cxn ang="0">
                  <a:pos x="T6" y="T7"/>
                </a:cxn>
                <a:cxn ang="0">
                  <a:pos x="T8" y="T9"/>
                </a:cxn>
                <a:cxn ang="0">
                  <a:pos x="T10" y="T11"/>
                </a:cxn>
                <a:cxn ang="0">
                  <a:pos x="T12" y="T13"/>
                </a:cxn>
              </a:cxnLst>
              <a:rect l="0" t="0" r="r" b="b"/>
              <a:pathLst>
                <a:path w="3024" h="757">
                  <a:moveTo>
                    <a:pt x="3024" y="757"/>
                  </a:moveTo>
                  <a:lnTo>
                    <a:pt x="3024" y="95"/>
                  </a:lnTo>
                  <a:cubicBezTo>
                    <a:pt x="2644" y="48"/>
                    <a:pt x="2360" y="184"/>
                    <a:pt x="2016" y="227"/>
                  </a:cubicBezTo>
                  <a:cubicBezTo>
                    <a:pt x="1750" y="261"/>
                    <a:pt x="1448" y="239"/>
                    <a:pt x="1179" y="192"/>
                  </a:cubicBezTo>
                  <a:cubicBezTo>
                    <a:pt x="789" y="123"/>
                    <a:pt x="469" y="0"/>
                    <a:pt x="0" y="95"/>
                  </a:cubicBezTo>
                  <a:lnTo>
                    <a:pt x="0" y="757"/>
                  </a:lnTo>
                  <a:lnTo>
                    <a:pt x="3024" y="757"/>
                  </a:lnTo>
                  <a:close/>
                </a:path>
              </a:pathLst>
            </a:custGeom>
            <a:noFill/>
            <a:ln w="2698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5091" name="Rectangle 63">
              <a:extLst>
                <a:ext uri="{FF2B5EF4-FFF2-40B4-BE49-F238E27FC236}">
                  <a16:creationId xmlns:a16="http://schemas.microsoft.com/office/drawing/2014/main" xmlns="" id="{D7D3D6DE-3148-423A-B479-340A00630B07}"/>
                </a:ext>
              </a:extLst>
            </p:cNvPr>
            <p:cNvSpPr>
              <a:spLocks noChangeArrowheads="1"/>
            </p:cNvSpPr>
            <p:nvPr/>
          </p:nvSpPr>
          <p:spPr bwMode="auto">
            <a:xfrm>
              <a:off x="3264" y="1335"/>
              <a:ext cx="89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000000"/>
                  </a:solidFill>
                  <a:effectLst/>
                  <a:latin typeface="宋体" panose="02010600030101010101" pitchFamily="2" charset="-122"/>
                  <a:ea typeface="宋体" panose="02010600030101010101" pitchFamily="2" charset="-122"/>
                </a:rPr>
                <a:t>DBPM DFE Module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21709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467544" y="-99392"/>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CC0000"/>
                </a:solidFill>
                <a:latin typeface="+mj-lt"/>
                <a:ea typeface="+mj-ea"/>
                <a:cs typeface="楷体_GB2312" charset="0"/>
              </a:defRPr>
            </a:lvl1pPr>
            <a:lvl2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2pPr>
            <a:lvl3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3pPr>
            <a:lvl4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4pPr>
            <a:lvl5pPr algn="ctr" rtl="0" eaLnBrk="0" fontAlgn="base" hangingPunct="0">
              <a:spcBef>
                <a:spcPct val="0"/>
              </a:spcBef>
              <a:spcAft>
                <a:spcPct val="0"/>
              </a:spcAft>
              <a:defRPr sz="3200" b="1">
                <a:solidFill>
                  <a:srgbClr val="CC0000"/>
                </a:solidFill>
                <a:latin typeface="Comic Sans MS" pitchFamily="66" charset="0"/>
                <a:ea typeface="楷体_GB2312" pitchFamily="49" charset="-122"/>
                <a:cs typeface="楷体_GB2312" charset="0"/>
              </a:defRPr>
            </a:lvl5pPr>
            <a:lvl6pPr marL="4572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6pPr>
            <a:lvl7pPr marL="9144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7pPr>
            <a:lvl8pPr marL="13716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8pPr>
            <a:lvl9pPr marL="1828800" algn="ctr" rtl="0" eaLnBrk="1" fontAlgn="base" hangingPunct="1">
              <a:spcBef>
                <a:spcPct val="0"/>
              </a:spcBef>
              <a:spcAft>
                <a:spcPct val="0"/>
              </a:spcAft>
              <a:defRPr sz="3200" b="1">
                <a:solidFill>
                  <a:srgbClr val="CC0000"/>
                </a:solidFill>
                <a:latin typeface="Comic Sans MS" pitchFamily="66" charset="0"/>
                <a:ea typeface="楷体_GB2312" pitchFamily="49" charset="-122"/>
              </a:defRPr>
            </a:lvl9pPr>
          </a:lstStyle>
          <a:p>
            <a:pPr algn="l">
              <a:defRPr/>
            </a:pPr>
            <a:r>
              <a:rPr kumimoji="1" lang="en-US" altLang="zh-CN" kern="0" dirty="0" smtClean="0">
                <a:latin typeface="Comic Sans MS"/>
              </a:rPr>
              <a:t>The beam instrumentation in CEPC ring</a:t>
            </a:r>
            <a:endParaRPr kumimoji="1" lang="zh-CN" altLang="en-US" kern="0" dirty="0" smtClean="0">
              <a:latin typeface="Comic Sans MS"/>
            </a:endParaRPr>
          </a:p>
        </p:txBody>
      </p:sp>
      <p:graphicFrame>
        <p:nvGraphicFramePr>
          <p:cNvPr id="7" name="表格 6"/>
          <p:cNvGraphicFramePr>
            <a:graphicFrameLocks noGrp="1"/>
          </p:cNvGraphicFramePr>
          <p:nvPr>
            <p:extLst>
              <p:ext uri="{D42A27DB-BD31-4B8C-83A1-F6EECF244321}">
                <p14:modId xmlns:p14="http://schemas.microsoft.com/office/powerpoint/2010/main" val="3688654787"/>
              </p:ext>
            </p:extLst>
          </p:nvPr>
        </p:nvGraphicFramePr>
        <p:xfrm>
          <a:off x="107504" y="764704"/>
          <a:ext cx="8928992" cy="5831183"/>
        </p:xfrm>
        <a:graphic>
          <a:graphicData uri="http://schemas.openxmlformats.org/drawingml/2006/table">
            <a:tbl>
              <a:tblPr firstRow="1" firstCol="1" lastRow="1" lastCol="1" bandRow="1" bandCol="1"/>
              <a:tblGrid>
                <a:gridCol w="829807"/>
                <a:gridCol w="912787"/>
                <a:gridCol w="912787"/>
                <a:gridCol w="2157498"/>
                <a:gridCol w="2904323"/>
                <a:gridCol w="1211790"/>
              </a:tblGrid>
              <a:tr h="422511">
                <a:tc>
                  <a:txBody>
                    <a:bodyPr/>
                    <a:lstStyle/>
                    <a:p>
                      <a:pPr marL="0" marR="0" algn="ctr">
                        <a:lnSpc>
                          <a:spcPct val="115000"/>
                        </a:lnSpc>
                        <a:spcBef>
                          <a:spcPts val="0"/>
                        </a:spcBef>
                        <a:spcAft>
                          <a:spcPts val="0"/>
                        </a:spcAft>
                      </a:pPr>
                      <a:r>
                        <a:rPr lang="en-US" sz="900" kern="100" dirty="0">
                          <a:effectLst/>
                          <a:latin typeface="Times New Roman"/>
                          <a:ea typeface="宋体"/>
                        </a:rPr>
                        <a:t> </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Item</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Method</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Parameter</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914400" rtl="0" eaLnBrk="1" latinLnBrk="0" hangingPunct="1">
                        <a:lnSpc>
                          <a:spcPct val="115000"/>
                        </a:lnSpc>
                        <a:spcBef>
                          <a:spcPts val="0"/>
                        </a:spcBef>
                        <a:spcAft>
                          <a:spcPts val="0"/>
                        </a:spcAft>
                      </a:pPr>
                      <a:r>
                        <a:rPr lang="en-US" sz="1800" b="1" kern="1200" dirty="0" smtClean="0">
                          <a:solidFill>
                            <a:srgbClr val="3333FF"/>
                          </a:solidFill>
                          <a:latin typeface="+mn-lt"/>
                          <a:ea typeface="+mn-ea"/>
                          <a:cs typeface="+mn-cs"/>
                        </a:rPr>
                        <a:t>Amounts</a:t>
                      </a:r>
                      <a:endParaRPr lang="en-US" sz="1800" b="1" kern="1200" dirty="0">
                        <a:solidFill>
                          <a:srgbClr val="3333FF"/>
                        </a:solidFill>
                        <a:latin typeface="+mn-lt"/>
                        <a:ea typeface="+mn-ea"/>
                        <a:cs typeface="+mn-cs"/>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3609">
                <a:tc rowSpan="11">
                  <a:txBody>
                    <a:bodyPr/>
                    <a:lstStyle/>
                    <a:p>
                      <a:pPr marL="0" marR="0" algn="ctr">
                        <a:lnSpc>
                          <a:spcPct val="115000"/>
                        </a:lnSpc>
                        <a:spcBef>
                          <a:spcPts val="0"/>
                        </a:spcBef>
                        <a:spcAft>
                          <a:spcPts val="0"/>
                        </a:spcAft>
                      </a:pPr>
                      <a:r>
                        <a:rPr lang="en-US" sz="1600" b="1" kern="100" dirty="0">
                          <a:effectLst/>
                          <a:latin typeface="Times New Roman"/>
                          <a:ea typeface="宋体"/>
                        </a:rPr>
                        <a:t>Storage ring</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a:effectLst/>
                          <a:latin typeface="Times New Roman"/>
                          <a:ea typeface="宋体"/>
                        </a:rPr>
                        <a:t>Beam position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Closed orbit</a:t>
                      </a:r>
                      <a:endParaRPr lang="en-US" sz="1200" b="1" kern="100" dirty="0">
                        <a:effectLst/>
                        <a:latin typeface="Times New Roman"/>
                        <a:ea typeface="宋体"/>
                      </a:endParaRP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00" cap="none" spc="0" normalizeH="0" baseline="0" noProof="0" dirty="0" smtClean="0">
                          <a:ln>
                            <a:noFill/>
                          </a:ln>
                          <a:solidFill>
                            <a:srgbClr val="000000"/>
                          </a:solidFill>
                          <a:effectLst/>
                          <a:uLnTx/>
                          <a:uFillTx/>
                          <a:latin typeface="Times New Roman"/>
                          <a:ea typeface="宋体"/>
                          <a:cs typeface="+mn-cs"/>
                        </a:rPr>
                        <a:t>Button electrode BPM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Measurement area (x </a:t>
                      </a:r>
                      <a:r>
                        <a:rPr lang="en-US" sz="1200" b="1" kern="100" dirty="0" smtClean="0">
                          <a:effectLst/>
                          <a:latin typeface="Times New Roman"/>
                          <a:ea typeface="宋体"/>
                          <a:cs typeface="Times New Roman"/>
                          <a:sym typeface="Symbol"/>
                        </a:rPr>
                        <a:t></a:t>
                      </a:r>
                      <a:r>
                        <a:rPr lang="en-US" sz="1200" b="1" kern="100" dirty="0" smtClean="0">
                          <a:effectLst/>
                          <a:latin typeface="Times New Roman"/>
                          <a:ea typeface="宋体"/>
                          <a:cs typeface="Times New Roman"/>
                        </a:rPr>
                        <a:t> y)</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±20mm×±10mm</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Resolution</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&lt;0.6um</a:t>
                      </a:r>
                      <a:endParaRPr lang="en-US" sz="1200" b="1" dirty="0" smtClean="0">
                        <a:effectLst/>
                        <a:latin typeface="+mn-lt"/>
                        <a:ea typeface="宋体"/>
                        <a:cs typeface="Times New Roman"/>
                      </a:endParaRPr>
                    </a:p>
                    <a:p>
                      <a:r>
                        <a:rPr lang="en-US" sz="1200" b="1" kern="100" dirty="0" smtClean="0">
                          <a:effectLst/>
                          <a:latin typeface="Times New Roman"/>
                          <a:ea typeface="宋体"/>
                        </a:rPr>
                        <a:t>Measurement time of COD</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rPr>
                        <a:t>&lt; 4 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smtClean="0">
                          <a:solidFill>
                            <a:schemeClr val="tx1"/>
                          </a:solidFill>
                          <a:effectLst/>
                          <a:latin typeface="Times New Roman"/>
                          <a:ea typeface="宋体"/>
                        </a:rPr>
                        <a:t>2900</a:t>
                      </a:r>
                      <a:endParaRPr lang="en-US" sz="1200" b="1" kern="100" dirty="0">
                        <a:solidFill>
                          <a:schemeClr val="tx1"/>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9484">
                <a:tc vMerge="1">
                  <a:txBody>
                    <a:bodyPr/>
                    <a:lstStyle/>
                    <a:p>
                      <a:endParaRPr lang="en-US"/>
                    </a:p>
                  </a:txBody>
                  <a:tcPr/>
                </a:tc>
                <a:tc vMerge="1">
                  <a:txBody>
                    <a:bodyPr/>
                    <a:lstStyle/>
                    <a:p>
                      <a:pPr marL="0" marR="0" algn="ctr">
                        <a:lnSpc>
                          <a:spcPct val="115000"/>
                        </a:lnSpc>
                        <a:spcBef>
                          <a:spcPts val="0"/>
                        </a:spcBef>
                        <a:spcAft>
                          <a:spcPts val="0"/>
                        </a:spcAft>
                      </a:pPr>
                      <a:endParaRPr lang="en-US" sz="8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Bunch by bunch</a:t>
                      </a:r>
                      <a:endParaRPr lang="en-US" sz="1200" b="1" kern="100" dirty="0">
                        <a:effectLst/>
                        <a:latin typeface="Times New Roman"/>
                        <a:ea typeface="宋体"/>
                      </a:endParaRPr>
                    </a:p>
                  </a:txBody>
                  <a:tcPr marL="48988" marR="48988"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Button electrode BPM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Measurement area (x </a:t>
                      </a:r>
                      <a:r>
                        <a:rPr lang="en-US" sz="1200" b="1" kern="100" dirty="0" smtClean="0">
                          <a:effectLst/>
                          <a:latin typeface="Times New Roman"/>
                          <a:ea typeface="宋体"/>
                          <a:cs typeface="Times New Roman"/>
                          <a:sym typeface="Symbol"/>
                        </a:rPr>
                        <a:t></a:t>
                      </a:r>
                      <a:r>
                        <a:rPr lang="en-US" sz="1200" b="1" kern="100" dirty="0" smtClean="0">
                          <a:effectLst/>
                          <a:latin typeface="Times New Roman"/>
                          <a:ea typeface="宋体"/>
                          <a:cs typeface="Times New Roman"/>
                        </a:rPr>
                        <a:t> y)</a:t>
                      </a:r>
                      <a:r>
                        <a:rPr lang="zh-CN" altLang="en-US" sz="1200" b="1" kern="100" dirty="0" smtClean="0">
                          <a:effectLst/>
                          <a:latin typeface="Times New Roman"/>
                          <a:ea typeface="宋体"/>
                          <a:cs typeface="Times New Roman"/>
                        </a:rPr>
                        <a:t>：</a:t>
                      </a:r>
                      <a:r>
                        <a:rPr lang="en-GB"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40mm</a:t>
                      </a:r>
                      <a:r>
                        <a:rPr lang="en-GB"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20mm</a:t>
                      </a:r>
                      <a:endParaRPr lang="en-US" sz="1200" b="1" dirty="0" smtClean="0">
                        <a:effectLst/>
                        <a:latin typeface="+mn-lt"/>
                        <a:ea typeface="宋体"/>
                        <a:cs typeface="Times New Roman"/>
                      </a:endParaRPr>
                    </a:p>
                    <a:p>
                      <a:r>
                        <a:rPr lang="en-US" sz="1200" b="1" kern="100" dirty="0" smtClean="0">
                          <a:effectLst/>
                          <a:latin typeface="Times New Roman"/>
                          <a:ea typeface="宋体"/>
                        </a:rPr>
                        <a:t>Resolution</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rPr>
                        <a:t>0.1mm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15000"/>
                        </a:lnSpc>
                        <a:spcBef>
                          <a:spcPts val="0"/>
                        </a:spcBef>
                        <a:spcAft>
                          <a:spcPts val="0"/>
                        </a:spcAft>
                      </a:pPr>
                      <a:endParaRPr lang="en-US" sz="1200" b="1" kern="100" dirty="0">
                        <a:solidFill>
                          <a:srgbClr val="FF0000"/>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035">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Bunch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BCM</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Measurement range</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10mA / per bunch</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Relatively </a:t>
                      </a:r>
                      <a:r>
                        <a:rPr lang="en-US" sz="1200" b="1" kern="100" dirty="0" smtClean="0">
                          <a:solidFill>
                            <a:srgbClr val="000000"/>
                          </a:solidFill>
                          <a:effectLst/>
                          <a:latin typeface="Times New Roman"/>
                          <a:ea typeface="宋体"/>
                          <a:cs typeface="Times New Roman"/>
                        </a:rPr>
                        <a:t>precision</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1/4095</a:t>
                      </a:r>
                      <a:endParaRPr lang="en-US" sz="1200" b="1" dirty="0" smtClean="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292">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Average current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DCCT</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120"/>
                        </a:spcBef>
                        <a:spcAft>
                          <a:spcPts val="120"/>
                        </a:spcAft>
                      </a:pPr>
                      <a:r>
                        <a:rPr lang="en-US" sz="1200" b="1" kern="100" dirty="0" smtClean="0">
                          <a:effectLst/>
                          <a:latin typeface="Times New Roman"/>
                          <a:ea typeface="宋体"/>
                          <a:cs typeface="Times New Roman"/>
                        </a:rPr>
                        <a:t>Dynamic measurement range</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0.0~1.5A</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Linearity</a:t>
                      </a:r>
                      <a:r>
                        <a:rPr lang="zh-CN" altLang="en-US" sz="1200" b="1" kern="100" dirty="0" smtClean="0">
                          <a:effectLst/>
                          <a:latin typeface="Times New Roman"/>
                          <a:ea typeface="宋体"/>
                          <a:cs typeface="Times New Roman"/>
                        </a:rPr>
                        <a:t>：</a:t>
                      </a:r>
                      <a:r>
                        <a:rPr lang="en-US" sz="1200" b="1" kern="100" dirty="0" smtClean="0">
                          <a:effectLst/>
                          <a:latin typeface="Times New Roman"/>
                          <a:ea typeface="宋体"/>
                          <a:cs typeface="Times New Roman"/>
                        </a:rPr>
                        <a:t>0.1 %</a:t>
                      </a:r>
                      <a:endParaRPr lang="en-US" sz="1200" b="1" dirty="0" smtClean="0">
                        <a:effectLst/>
                        <a:latin typeface="+mn-lt"/>
                        <a:ea typeface="宋体"/>
                        <a:cs typeface="Times New Roman"/>
                      </a:endParaRPr>
                    </a:p>
                    <a:p>
                      <a:pPr marL="0" marR="0" algn="just">
                        <a:lnSpc>
                          <a:spcPct val="115000"/>
                        </a:lnSpc>
                        <a:spcBef>
                          <a:spcPts val="120"/>
                        </a:spcBef>
                        <a:spcAft>
                          <a:spcPts val="120"/>
                        </a:spcAft>
                      </a:pPr>
                      <a:r>
                        <a:rPr lang="en-US" sz="1200" b="1" kern="100" dirty="0" smtClean="0">
                          <a:effectLst/>
                          <a:latin typeface="Times New Roman"/>
                          <a:ea typeface="宋体"/>
                          <a:cs typeface="Times New Roman"/>
                        </a:rPr>
                        <a:t>Zero drift: &lt;0.05mA</a:t>
                      </a:r>
                      <a:endParaRPr lang="en-US" sz="1200" b="1" dirty="0">
                        <a:effectLst/>
                        <a:latin typeface="+mn-lt"/>
                        <a:ea typeface="宋体"/>
                        <a:cs typeface="Times New Roman"/>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9419">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Beam </a:t>
                      </a:r>
                      <a:r>
                        <a:rPr lang="en-US" sz="1200" b="1" kern="100" dirty="0" smtClean="0">
                          <a:effectLst/>
                          <a:latin typeface="Times New Roman"/>
                          <a:ea typeface="宋体"/>
                        </a:rPr>
                        <a:t>size</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Double </a:t>
                      </a:r>
                      <a:r>
                        <a:rPr lang="en-US" sz="1200" b="1" kern="100" dirty="0">
                          <a:effectLst/>
                          <a:latin typeface="Times New Roman"/>
                          <a:ea typeface="宋体"/>
                        </a:rPr>
                        <a:t>slit interferometer </a:t>
                      </a:r>
                      <a:endParaRPr lang="en-US" sz="1200" b="1" kern="100" dirty="0" smtClean="0">
                        <a:effectLst/>
                        <a:latin typeface="Times New Roman"/>
                        <a:ea typeface="宋体"/>
                      </a:endParaRPr>
                    </a:p>
                    <a:p>
                      <a:pPr marL="0" marR="0" algn="ctr">
                        <a:lnSpc>
                          <a:spcPct val="115000"/>
                        </a:lnSpc>
                        <a:spcBef>
                          <a:spcPts val="0"/>
                        </a:spcBef>
                        <a:spcAft>
                          <a:spcPts val="0"/>
                        </a:spcAft>
                      </a:pPr>
                      <a:r>
                        <a:rPr lang="en-US" sz="1200" b="1" kern="100" dirty="0" smtClean="0">
                          <a:effectLst/>
                          <a:latin typeface="Times New Roman"/>
                          <a:ea typeface="宋体"/>
                        </a:rPr>
                        <a:t>x </a:t>
                      </a:r>
                      <a:r>
                        <a:rPr lang="en-US" sz="1200" b="1" kern="100" dirty="0">
                          <a:effectLst/>
                          <a:latin typeface="Times New Roman"/>
                          <a:ea typeface="宋体"/>
                        </a:rPr>
                        <a:t>ray pin hole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Resolution:0.2 </a:t>
                      </a:r>
                      <a:r>
                        <a:rPr lang="en-US" sz="1200" b="1" kern="100" dirty="0" smtClean="0">
                          <a:effectLst/>
                          <a:latin typeface="Times New Roman"/>
                          <a:ea typeface="宋体"/>
                        </a:rPr>
                        <a:t>µ</a:t>
                      </a:r>
                      <a:r>
                        <a:rPr lang="en-US" sz="1200" b="1" kern="0" dirty="0" smtClean="0">
                          <a:effectLst/>
                          <a:latin typeface="Times New Roman"/>
                          <a:ea typeface="宋体"/>
                        </a:rPr>
                        <a:t>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4</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9122">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smtClean="0">
                          <a:effectLst/>
                          <a:latin typeface="Times New Roman"/>
                          <a:ea typeface="宋体"/>
                        </a:rPr>
                        <a:t>B</a:t>
                      </a:r>
                      <a:r>
                        <a:rPr lang="en-US" altLang="zh-CN" sz="1200" b="1" kern="100" dirty="0" smtClean="0">
                          <a:effectLst/>
                          <a:latin typeface="Times New Roman"/>
                          <a:ea typeface="宋体"/>
                        </a:rPr>
                        <a:t>unch</a:t>
                      </a:r>
                      <a:r>
                        <a:rPr lang="en-US" sz="1200" b="1" kern="100" dirty="0" smtClean="0">
                          <a:effectLst/>
                          <a:latin typeface="Times New Roman"/>
                          <a:ea typeface="宋体"/>
                        </a:rPr>
                        <a:t> </a:t>
                      </a:r>
                      <a:r>
                        <a:rPr lang="en-US" sz="1200" b="1" kern="100" dirty="0">
                          <a:effectLst/>
                          <a:latin typeface="Times New Roman"/>
                          <a:ea typeface="宋体"/>
                        </a:rPr>
                        <a:t>length</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Streak </a:t>
                      </a:r>
                      <a:r>
                        <a:rPr lang="en-US" sz="1200" b="1" kern="100" dirty="0" smtClean="0">
                          <a:effectLst/>
                          <a:latin typeface="Times New Roman"/>
                          <a:ea typeface="宋体"/>
                        </a:rPr>
                        <a:t>camera</a:t>
                      </a:r>
                    </a:p>
                    <a:p>
                      <a:pPr marL="0" marR="0" algn="ctr">
                        <a:lnSpc>
                          <a:spcPct val="115000"/>
                        </a:lnSpc>
                        <a:spcBef>
                          <a:spcPts val="0"/>
                        </a:spcBef>
                        <a:spcAft>
                          <a:spcPts val="0"/>
                        </a:spcAft>
                      </a:pPr>
                      <a:r>
                        <a:rPr lang="en-US" altLang="zh-CN" sz="1200" b="1" dirty="0" smtClean="0"/>
                        <a:t>Two photon intensity interferometer</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0" dirty="0" smtClean="0">
                          <a:effectLst/>
                          <a:latin typeface="Times New Roman"/>
                          <a:ea typeface="宋体"/>
                        </a:rPr>
                        <a:t>Resolution:1ps@10ps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68">
                <a:tc vMerge="1">
                  <a:txBody>
                    <a:bodyPr/>
                    <a:lstStyle/>
                    <a:p>
                      <a:endParaRPr lang="en-US"/>
                    </a:p>
                  </a:txBody>
                  <a:tcPr/>
                </a:tc>
                <a:tc rowSpan="2" gridSpan="2">
                  <a:txBody>
                    <a:bodyPr/>
                    <a:lstStyle/>
                    <a:p>
                      <a:pPr marL="0" marR="0" algn="ctr">
                        <a:lnSpc>
                          <a:spcPct val="115000"/>
                        </a:lnSpc>
                        <a:spcBef>
                          <a:spcPts val="0"/>
                        </a:spcBef>
                        <a:spcAft>
                          <a:spcPts val="0"/>
                        </a:spcAft>
                      </a:pPr>
                      <a:r>
                        <a:rPr lang="en-US" sz="1200" b="1" kern="100" dirty="0" smtClean="0">
                          <a:effectLst/>
                          <a:latin typeface="Times New Roman"/>
                          <a:ea typeface="宋体"/>
                        </a:rPr>
                        <a:t>Tune </a:t>
                      </a:r>
                      <a:r>
                        <a:rPr lang="en-US" sz="1200" b="1" kern="100" dirty="0">
                          <a:effectLst/>
                          <a:latin typeface="Times New Roman"/>
                          <a:ea typeface="宋体"/>
                        </a:rPr>
                        <a:t>measurement</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Frequency sweeping method</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b="1" kern="100" dirty="0" smtClean="0">
                          <a:effectLst/>
                          <a:latin typeface="Times New Roman"/>
                          <a:ea typeface="宋体"/>
                        </a:rPr>
                        <a:t>2</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40">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DDD</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a:effectLst/>
                          <a:latin typeface="Times New Roman"/>
                          <a:ea typeface="宋体"/>
                        </a:rPr>
                        <a:t>Resolution:0.001</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472810">
                <a:tc vMerge="1">
                  <a:txBody>
                    <a:bodyPr/>
                    <a:lstStyle/>
                    <a:p>
                      <a:endParaRPr lang="en-US"/>
                    </a:p>
                  </a:txBody>
                  <a:tcPr/>
                </a:tc>
                <a:tc gridSpan="2">
                  <a:txBody>
                    <a:bodyPr/>
                    <a:lstStyle/>
                    <a:p>
                      <a:pPr marL="0" marR="0" algn="ctr">
                        <a:lnSpc>
                          <a:spcPct val="115000"/>
                        </a:lnSpc>
                        <a:spcBef>
                          <a:spcPts val="0"/>
                        </a:spcBef>
                        <a:spcAft>
                          <a:spcPts val="0"/>
                        </a:spcAft>
                      </a:pPr>
                      <a:r>
                        <a:rPr lang="en-US" sz="1200" b="1" kern="100" dirty="0">
                          <a:effectLst/>
                          <a:latin typeface="Times New Roman"/>
                          <a:ea typeface="宋体"/>
                        </a:rPr>
                        <a:t>Beam loss monitor</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b="1" kern="100" dirty="0">
                          <a:effectLst/>
                          <a:latin typeface="Times New Roman"/>
                          <a:ea typeface="宋体"/>
                        </a:rPr>
                        <a:t>PIN-diode</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Dynamic range:120 dB</a:t>
                      </a:r>
                    </a:p>
                    <a:p>
                      <a:pPr marL="0" marR="0" algn="ctr">
                        <a:lnSpc>
                          <a:spcPct val="115000"/>
                        </a:lnSpc>
                        <a:spcBef>
                          <a:spcPts val="0"/>
                        </a:spcBef>
                        <a:spcAft>
                          <a:spcPts val="0"/>
                        </a:spcAft>
                      </a:pPr>
                      <a:r>
                        <a:rPr lang="en-US" sz="1200" b="1" kern="100" dirty="0">
                          <a:effectLst/>
                          <a:latin typeface="Times New Roman"/>
                          <a:ea typeface="宋体"/>
                        </a:rPr>
                        <a:t>Maximum counting rates≥10 MHz</a:t>
                      </a: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solidFill>
                            <a:schemeClr val="tx1"/>
                          </a:solidFill>
                          <a:effectLst/>
                          <a:latin typeface="Times New Roman"/>
                          <a:ea typeface="宋体"/>
                        </a:rPr>
                        <a:t>5800</a:t>
                      </a:r>
                      <a:endParaRPr lang="en-US" sz="1200" b="1" kern="100" dirty="0">
                        <a:solidFill>
                          <a:schemeClr val="tx1"/>
                        </a:solidFill>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68">
                <a:tc vMerge="1">
                  <a:txBody>
                    <a:bodyPr/>
                    <a:lstStyle/>
                    <a:p>
                      <a:pPr marL="0" marR="0" algn="ctr">
                        <a:lnSpc>
                          <a:spcPct val="115000"/>
                        </a:lnSpc>
                        <a:spcBef>
                          <a:spcPts val="0"/>
                        </a:spcBef>
                        <a:spcAft>
                          <a:spcPts val="0"/>
                        </a:spcAft>
                      </a:pPr>
                      <a:endParaRPr lang="en-US" sz="9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marR="0" algn="ctr">
                        <a:lnSpc>
                          <a:spcPct val="115000"/>
                        </a:lnSpc>
                        <a:spcBef>
                          <a:spcPts val="0"/>
                        </a:spcBef>
                        <a:spcAft>
                          <a:spcPts val="0"/>
                        </a:spcAft>
                      </a:pPr>
                      <a:r>
                        <a:rPr lang="en-US" sz="1200" b="1" kern="100" dirty="0" smtClean="0">
                          <a:effectLst/>
                          <a:latin typeface="Times New Roman"/>
                          <a:ea typeface="宋体"/>
                        </a:rPr>
                        <a:t>Feedback system</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TFB</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effectLst/>
                          <a:latin typeface="Times New Roman"/>
                          <a:ea typeface="宋体"/>
                        </a:rPr>
                        <a:t>Damping time</a:t>
                      </a:r>
                      <a:r>
                        <a:rPr lang="en-US" sz="1200" b="1" kern="100" dirty="0" smtClean="0">
                          <a:effectLst/>
                          <a:latin typeface="Times New Roman"/>
                          <a:ea typeface="宋体"/>
                        </a:rPr>
                        <a:t>&lt;=47ms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768">
                <a:tc vMerge="1">
                  <a:txBody>
                    <a:bodyPr/>
                    <a:lstStyle/>
                    <a:p>
                      <a:pPr marL="0" marR="0" algn="ctr">
                        <a:lnSpc>
                          <a:spcPct val="115000"/>
                        </a:lnSpc>
                        <a:spcBef>
                          <a:spcPts val="0"/>
                        </a:spcBef>
                        <a:spcAft>
                          <a:spcPts val="0"/>
                        </a:spcAft>
                      </a:pPr>
                      <a:endParaRPr lang="en-US" sz="9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pPr marL="0" marR="0" algn="ctr">
                        <a:lnSpc>
                          <a:spcPct val="115000"/>
                        </a:lnSpc>
                        <a:spcBef>
                          <a:spcPts val="0"/>
                        </a:spcBef>
                        <a:spcAft>
                          <a:spcPts val="0"/>
                        </a:spcAft>
                      </a:pPr>
                      <a:endParaRPr lang="en-US" sz="900"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vMerge="1">
                  <a:txBody>
                    <a:bodyPr/>
                    <a:lstStyle/>
                    <a:p>
                      <a:endParaRPr lang="en-US"/>
                    </a:p>
                  </a:txBody>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LFB</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800"/>
                        </a:lnSpc>
                        <a:spcBef>
                          <a:spcPts val="0"/>
                        </a:spcBef>
                        <a:spcAft>
                          <a:spcPts val="0"/>
                        </a:spcAft>
                      </a:pPr>
                      <a:r>
                        <a:rPr lang="en-US" sz="1200" b="1" kern="100" dirty="0">
                          <a:solidFill>
                            <a:schemeClr val="tx1"/>
                          </a:solidFill>
                          <a:effectLst/>
                          <a:latin typeface="Times New Roman"/>
                          <a:ea typeface="宋体"/>
                        </a:rPr>
                        <a:t>Damping time</a:t>
                      </a:r>
                      <a:r>
                        <a:rPr lang="en-US" sz="1200" b="1" kern="100" dirty="0" smtClean="0">
                          <a:solidFill>
                            <a:schemeClr val="tx1"/>
                          </a:solidFill>
                          <a:effectLst/>
                          <a:latin typeface="Times New Roman"/>
                          <a:ea typeface="宋体"/>
                        </a:rPr>
                        <a:t>&lt;=100ms</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kern="100" dirty="0" smtClean="0">
                          <a:effectLst/>
                          <a:latin typeface="Times New Roman"/>
                          <a:ea typeface="宋体"/>
                        </a:rPr>
                        <a:t>2</a:t>
                      </a:r>
                      <a:endParaRPr lang="en-US" sz="1200" b="1" kern="100" dirty="0">
                        <a:effectLst/>
                        <a:latin typeface="Times New Roman"/>
                        <a:ea typeface="宋体"/>
                      </a:endParaRPr>
                    </a:p>
                  </a:txBody>
                  <a:tcPr marL="48988" marR="489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2358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611560" y="2348880"/>
            <a:ext cx="7772400" cy="1362075"/>
          </a:xfrm>
        </p:spPr>
        <p:txBody>
          <a:bodyPr/>
          <a:lstStyle/>
          <a:p>
            <a:r>
              <a:rPr lang="en-US" altLang="zh-CN" sz="3600" dirty="0"/>
              <a:t>Beam instrumentation R&amp;D </a:t>
            </a:r>
            <a:r>
              <a:rPr lang="en-US" altLang="zh-CN" dirty="0"/>
              <a:t/>
            </a:r>
            <a:br>
              <a:rPr lang="en-US" altLang="zh-CN" dirty="0"/>
            </a:br>
            <a:endParaRPr lang="zh-CN" altLang="en-US" dirty="0"/>
          </a:p>
        </p:txBody>
      </p:sp>
      <p:sp>
        <p:nvSpPr>
          <p:cNvPr id="4" name="日期占位符 3"/>
          <p:cNvSpPr>
            <a:spLocks noGrp="1"/>
          </p:cNvSpPr>
          <p:nvPr>
            <p:ph type="dt" sz="half" idx="10"/>
          </p:nvPr>
        </p:nvSpPr>
        <p:spPr/>
        <p:txBody>
          <a:bodyPr/>
          <a:lstStyle/>
          <a:p>
            <a:fld id="{B245D528-5DC1-43AE-A3BF-8656839858CE}" type="datetime1">
              <a:rPr lang="en-US" altLang="zh-CN" smtClean="0"/>
              <a:t>11/10/2021</a:t>
            </a:fld>
            <a:endParaRPr lang="zh-CN" altLang="en-US"/>
          </a:p>
        </p:txBody>
      </p:sp>
      <p:sp>
        <p:nvSpPr>
          <p:cNvPr id="5" name="灯片编号占位符 4"/>
          <p:cNvSpPr>
            <a:spLocks noGrp="1"/>
          </p:cNvSpPr>
          <p:nvPr>
            <p:ph type="sldNum" sz="quarter" idx="12"/>
          </p:nvPr>
        </p:nvSpPr>
        <p:spPr/>
        <p:txBody>
          <a:bodyPr/>
          <a:lstStyle/>
          <a:p>
            <a:fld id="{32913243-E730-472E-A005-6BE97143DD99}" type="slidenum">
              <a:rPr lang="zh-CN" altLang="en-US" smtClean="0"/>
              <a:pPr/>
              <a:t>6</a:t>
            </a:fld>
            <a:endParaRPr lang="zh-CN" altLang="en-US"/>
          </a:p>
        </p:txBody>
      </p:sp>
    </p:spTree>
    <p:extLst>
      <p:ext uri="{BB962C8B-B14F-4D97-AF65-F5344CB8AC3E}">
        <p14:creationId xmlns:p14="http://schemas.microsoft.com/office/powerpoint/2010/main" val="1139032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R&amp;D Motivation</a:t>
            </a:r>
            <a:endParaRPr lang="zh-CN" altLang="en-US" dirty="0"/>
          </a:p>
        </p:txBody>
      </p:sp>
      <p:sp>
        <p:nvSpPr>
          <p:cNvPr id="3" name="内容占位符 2"/>
          <p:cNvSpPr>
            <a:spLocks noGrp="1"/>
          </p:cNvSpPr>
          <p:nvPr>
            <p:ph idx="1"/>
          </p:nvPr>
        </p:nvSpPr>
        <p:spPr>
          <a:xfrm>
            <a:off x="467544" y="1340768"/>
            <a:ext cx="8229600" cy="4525962"/>
          </a:xfrm>
        </p:spPr>
        <p:txBody>
          <a:bodyPr/>
          <a:lstStyle/>
          <a:p>
            <a:r>
              <a:rPr lang="en-US" altLang="zh-CN" sz="2400" b="0" dirty="0" smtClean="0"/>
              <a:t>To reduce the budget of BI system</a:t>
            </a:r>
            <a:r>
              <a:rPr lang="en-US" altLang="zh-CN" dirty="0"/>
              <a:t>,</a:t>
            </a:r>
            <a:r>
              <a:rPr lang="en-US" altLang="zh-CN" dirty="0" smtClean="0"/>
              <a:t> </a:t>
            </a:r>
            <a:r>
              <a:rPr lang="en-US" altLang="zh-CN" dirty="0"/>
              <a:t>d</a:t>
            </a:r>
            <a:r>
              <a:rPr lang="en-US" altLang="zh-CN" sz="2400" b="0" dirty="0" smtClean="0"/>
              <a:t>ue to </a:t>
            </a:r>
            <a:r>
              <a:rPr lang="en-US" altLang="zh-CN" sz="2400" b="0" dirty="0"/>
              <a:t> a large number </a:t>
            </a:r>
            <a:r>
              <a:rPr lang="en-US" altLang="zh-CN" sz="2400" b="0" dirty="0" smtClean="0"/>
              <a:t>of monitors and the high price of </a:t>
            </a:r>
            <a:r>
              <a:rPr lang="en-US" altLang="zh-CN" sz="2400" b="0" dirty="0"/>
              <a:t> </a:t>
            </a:r>
            <a:r>
              <a:rPr lang="en-US" altLang="zh-CN" sz="2400" b="0" dirty="0" smtClean="0"/>
              <a:t>commercial products. Such as  BPM and beam loss monitor</a:t>
            </a:r>
          </a:p>
          <a:p>
            <a:r>
              <a:rPr lang="en-US" altLang="zh-CN" dirty="0" smtClean="0"/>
              <a:t>Key technologies of beam diagnostics. Beam instrument at IP and beam feed back syste</a:t>
            </a:r>
            <a:r>
              <a:rPr lang="en-US" altLang="zh-CN" dirty="0"/>
              <a:t>m</a:t>
            </a:r>
            <a:endParaRPr lang="en-US" altLang="zh-CN" sz="2400" b="0" dirty="0" smtClean="0"/>
          </a:p>
          <a:p>
            <a:r>
              <a:rPr lang="en-US" altLang="zh-CN" sz="2400" b="0" dirty="0" smtClean="0"/>
              <a:t>Easy </a:t>
            </a:r>
            <a:r>
              <a:rPr lang="en-US" altLang="zh-CN" sz="2400" b="0" dirty="0"/>
              <a:t>to </a:t>
            </a:r>
            <a:r>
              <a:rPr lang="en-US" altLang="zh-CN" sz="2400" b="0" dirty="0" smtClean="0"/>
              <a:t>maintain and upgrade</a:t>
            </a:r>
            <a:endParaRPr lang="zh-CN" altLang="en-US" sz="2400" b="0" dirty="0"/>
          </a:p>
        </p:txBody>
      </p:sp>
    </p:spTree>
    <p:extLst>
      <p:ext uri="{BB962C8B-B14F-4D97-AF65-F5344CB8AC3E}">
        <p14:creationId xmlns:p14="http://schemas.microsoft.com/office/powerpoint/2010/main" val="660522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0"/>
            <a:ext cx="9108504" cy="850900"/>
          </a:xfrm>
        </p:spPr>
        <p:txBody>
          <a:bodyPr/>
          <a:lstStyle/>
          <a:p>
            <a:r>
              <a:rPr lang="en-US" altLang="zh-CN" dirty="0"/>
              <a:t>Status of CEPC beam </a:t>
            </a:r>
            <a:r>
              <a:rPr lang="en-US" altLang="zh-CN" dirty="0" smtClean="0"/>
              <a:t>instrumentation R&amp;D </a:t>
            </a:r>
            <a:endParaRPr lang="zh-CN" altLang="en-US" dirty="0"/>
          </a:p>
        </p:txBody>
      </p:sp>
      <p:graphicFrame>
        <p:nvGraphicFramePr>
          <p:cNvPr id="6" name="内容占位符 5"/>
          <p:cNvGraphicFramePr>
            <a:graphicFrameLocks noGrp="1"/>
          </p:cNvGraphicFramePr>
          <p:nvPr>
            <p:ph idx="1"/>
            <p:extLst/>
          </p:nvPr>
        </p:nvGraphicFramePr>
        <p:xfrm>
          <a:off x="14666" y="850900"/>
          <a:ext cx="9129334" cy="5975360"/>
        </p:xfrm>
        <a:graphic>
          <a:graphicData uri="http://schemas.openxmlformats.org/drawingml/2006/table">
            <a:tbl>
              <a:tblPr firstRow="1" bandRow="1">
                <a:tableStyleId>{21E4AEA4-8DFA-4A89-87EB-49C32662AFE0}</a:tableStyleId>
              </a:tblPr>
              <a:tblGrid>
                <a:gridCol w="2160241"/>
                <a:gridCol w="792087"/>
                <a:gridCol w="1584176"/>
                <a:gridCol w="1152128"/>
                <a:gridCol w="3440702"/>
              </a:tblGrid>
              <a:tr h="504056">
                <a:tc rowSpan="2">
                  <a:txBody>
                    <a:bodyPr/>
                    <a:lstStyle/>
                    <a:p>
                      <a:r>
                        <a:rPr lang="en-US" altLang="zh-CN" dirty="0" smtClean="0"/>
                        <a:t>System</a:t>
                      </a:r>
                      <a:endParaRPr lang="zh-CN" altLang="en-US" dirty="0"/>
                    </a:p>
                  </a:txBody>
                  <a:tcPr/>
                </a:tc>
                <a:tc gridSpan="3">
                  <a:txBody>
                    <a:bodyPr/>
                    <a:lstStyle/>
                    <a:p>
                      <a:pPr algn="ctr"/>
                      <a:r>
                        <a:rPr lang="en-US" altLang="zh-CN" dirty="0" smtClean="0"/>
                        <a:t>R&amp;D Work</a:t>
                      </a:r>
                      <a:r>
                        <a:rPr lang="en-US" altLang="zh-CN" baseline="0" dirty="0" smtClean="0"/>
                        <a:t> supported by</a:t>
                      </a:r>
                      <a:endParaRPr lang="zh-CN" altLang="en-US" dirty="0"/>
                    </a:p>
                  </a:txBody>
                  <a:tcPr/>
                </a:tc>
                <a:tc hMerge="1">
                  <a:txBody>
                    <a:bodyPr/>
                    <a:lstStyle/>
                    <a:p>
                      <a:endParaRPr lang="zh-CN" altLang="en-US" dirty="0"/>
                    </a:p>
                  </a:txBody>
                  <a:tcPr/>
                </a:tc>
                <a:tc hMerge="1">
                  <a:txBody>
                    <a:bodyPr/>
                    <a:lstStyle/>
                    <a:p>
                      <a:endParaRPr lang="zh-CN" altLang="en-US" dirty="0"/>
                    </a:p>
                  </a:txBody>
                  <a:tcPr/>
                </a:tc>
                <a:tc rowSpan="2">
                  <a:txBody>
                    <a:bodyPr/>
                    <a:lstStyle/>
                    <a:p>
                      <a:r>
                        <a:rPr lang="en-US" altLang="zh-CN" dirty="0" smtClean="0"/>
                        <a:t>Work to be done</a:t>
                      </a:r>
                      <a:endParaRPr lang="zh-CN" altLang="en-US" dirty="0"/>
                    </a:p>
                  </a:txBody>
                  <a:tcPr/>
                </a:tc>
              </a:tr>
              <a:tr h="360040">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BEPCII</a:t>
                      </a:r>
                      <a:endParaRPr lang="zh-CN" altLang="en-US" dirty="0" smtClean="0"/>
                    </a:p>
                    <a:p>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HEPS/HEPS TF</a:t>
                      </a:r>
                      <a:endParaRPr lang="zh-CN" alt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Funding</a:t>
                      </a:r>
                      <a:endParaRPr lang="zh-CN" altLang="en-US" dirty="0" smtClean="0"/>
                    </a:p>
                  </a:txBody>
                  <a:tcPr/>
                </a:tc>
                <a:tc vMerge="1">
                  <a:txBody>
                    <a:bodyPr/>
                    <a:lstStyle/>
                    <a:p>
                      <a:endParaRPr lang="zh-CN" altLang="en-US"/>
                    </a:p>
                  </a:txBody>
                  <a:tcPr/>
                </a:tc>
              </a:tr>
              <a:tr h="575968">
                <a:tc>
                  <a:txBody>
                    <a:bodyPr/>
                    <a:lstStyle/>
                    <a:p>
                      <a:r>
                        <a:rPr lang="en-US" altLang="zh-CN" sz="1600" dirty="0" smtClean="0"/>
                        <a:t>BPM electronics</a:t>
                      </a:r>
                      <a:endParaRPr lang="zh-CN" altLang="en-US" sz="1600" dirty="0"/>
                    </a:p>
                  </a:txBody>
                  <a:tcPr/>
                </a:tc>
                <a:tc>
                  <a:txBody>
                    <a:bodyPr/>
                    <a:lstStyle/>
                    <a:p>
                      <a:r>
                        <a:rPr lang="zh-CN" altLang="en-US" sz="1600" dirty="0" smtClean="0"/>
                        <a:t>√</a:t>
                      </a:r>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r>
                        <a:rPr lang="en-US" altLang="zh-CN" sz="1600" dirty="0" smtClean="0"/>
                        <a:t>Radiation hardness</a:t>
                      </a:r>
                    </a:p>
                    <a:p>
                      <a:r>
                        <a:rPr lang="en-US" altLang="zh-CN" sz="1600" dirty="0" smtClean="0"/>
                        <a:t>Industrialization</a:t>
                      </a:r>
                    </a:p>
                  </a:txBody>
                  <a:tcPr/>
                </a:tc>
              </a:tr>
              <a:tr h="619456">
                <a:tc>
                  <a:txBody>
                    <a:bodyPr/>
                    <a:lstStyle/>
                    <a:p>
                      <a:r>
                        <a:rPr lang="en-US" altLang="zh-CN" sz="1600" dirty="0" smtClean="0"/>
                        <a:t>Beam position monitor fabrication</a:t>
                      </a:r>
                      <a:endParaRPr lang="zh-CN" altLang="en-US" sz="1600" dirty="0"/>
                    </a:p>
                  </a:txBody>
                  <a:tcPr/>
                </a:tc>
                <a:tc>
                  <a:txBody>
                    <a:bodyPr/>
                    <a:lstStyle/>
                    <a:p>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p>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r>
                        <a:rPr lang="en-US" altLang="zh-CN" sz="1600" dirty="0" smtClean="0"/>
                        <a:t>Feed through</a:t>
                      </a:r>
                      <a:r>
                        <a:rPr lang="en-US" altLang="zh-CN" sz="1600" baseline="0" dirty="0" smtClean="0"/>
                        <a:t> product and </a:t>
                      </a:r>
                      <a:r>
                        <a:rPr lang="en-US" altLang="zh-CN" sz="1600" b="0" i="0" kern="1200" dirty="0" smtClean="0">
                          <a:solidFill>
                            <a:schemeClr val="dk1"/>
                          </a:solidFill>
                          <a:effectLst/>
                          <a:latin typeface="+mn-lt"/>
                          <a:ea typeface="+mn-ea"/>
                          <a:cs typeface="+mn-cs"/>
                        </a:rPr>
                        <a:t> </a:t>
                      </a:r>
                      <a:r>
                        <a:rPr lang="en-US" altLang="zh-CN" sz="1600" b="0" i="0" u="none" strike="noStrike" kern="1200" dirty="0" smtClean="0">
                          <a:solidFill>
                            <a:schemeClr val="dk1"/>
                          </a:solidFill>
                          <a:effectLst/>
                          <a:latin typeface="+mn-lt"/>
                          <a:ea typeface="+mn-ea"/>
                          <a:cs typeface="+mn-cs"/>
                        </a:rPr>
                        <a:t>detection;</a:t>
                      </a:r>
                    </a:p>
                    <a:p>
                      <a:r>
                        <a:rPr lang="en-US" altLang="zh-CN" sz="1600" dirty="0" smtClean="0"/>
                        <a:t>BPM pick-up design,</a:t>
                      </a:r>
                      <a:endParaRPr lang="zh-CN" altLang="en-US" sz="1600" dirty="0"/>
                    </a:p>
                  </a:txBody>
                  <a:tcPr/>
                </a:tc>
              </a:tr>
              <a:tr h="57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Longitudinal </a:t>
                      </a:r>
                      <a:r>
                        <a:rPr lang="en-US" altLang="zh-CN" sz="1600" kern="1200" dirty="0" smtClean="0">
                          <a:solidFill>
                            <a:schemeClr val="dk1"/>
                          </a:solidFill>
                          <a:latin typeface="+mn-lt"/>
                          <a:ea typeface="+mn-ea"/>
                          <a:cs typeface="+mn-cs"/>
                        </a:rPr>
                        <a:t>feedback system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endParaRPr lang="zh-CN" altLang="en-US" sz="1600"/>
                    </a:p>
                  </a:txBody>
                  <a:tcPr/>
                </a:tc>
                <a:tc>
                  <a:txBody>
                    <a:bodyPr/>
                    <a:lstStyle/>
                    <a:p>
                      <a:r>
                        <a:rPr lang="en-US" altLang="zh-CN" sz="1600" dirty="0" smtClean="0"/>
                        <a:t>Electronics development</a:t>
                      </a:r>
                    </a:p>
                  </a:txBody>
                  <a:tcPr/>
                </a:tc>
              </a:tr>
              <a:tr h="57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smtClean="0">
                          <a:solidFill>
                            <a:schemeClr val="dk1"/>
                          </a:solidFill>
                          <a:latin typeface="+mn-lt"/>
                          <a:ea typeface="+mn-ea"/>
                          <a:cs typeface="+mn-cs"/>
                        </a:rPr>
                        <a:t>Transverse feedback system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endParaRPr lang="zh-CN" altLang="en-US" sz="1600" dirty="0"/>
                    </a:p>
                  </a:txBody>
                  <a:tcPr/>
                </a:tc>
                <a:tc>
                  <a:txBody>
                    <a:bodyPr/>
                    <a:lstStyle/>
                    <a:p>
                      <a:r>
                        <a:rPr lang="en-US" altLang="zh-CN" sz="1600" dirty="0" smtClean="0"/>
                        <a:t>Electronics development</a:t>
                      </a:r>
                    </a:p>
                    <a:p>
                      <a:r>
                        <a:rPr lang="en-US" altLang="zh-CN" sz="1600" dirty="0" smtClean="0"/>
                        <a:t>Longer kicker design</a:t>
                      </a:r>
                      <a:endParaRPr lang="zh-CN" altLang="en-US" sz="1600" dirty="0"/>
                    </a:p>
                  </a:txBody>
                  <a:tcPr/>
                </a:tc>
              </a:tr>
              <a:tr h="737048">
                <a:tc>
                  <a:txBody>
                    <a:bodyPr/>
                    <a:lstStyle/>
                    <a:p>
                      <a:r>
                        <a:rPr lang="en-US" altLang="zh-CN" sz="1600" dirty="0" smtClean="0"/>
                        <a:t>Synchrotron radiation monitor</a:t>
                      </a:r>
                      <a:endParaRPr lang="zh-CN" altLang="en-US" sz="1600" dirty="0"/>
                    </a:p>
                  </a:txBody>
                  <a:tcPr/>
                </a:tc>
                <a:tc>
                  <a:txBody>
                    <a:bodyPr/>
                    <a:lstStyle/>
                    <a:p>
                      <a:endParaRPr lang="zh-CN" altLang="en-US" sz="1600"/>
                    </a:p>
                  </a:txBody>
                  <a:tcPr/>
                </a:tc>
                <a:tc>
                  <a:txBody>
                    <a:bodyPr/>
                    <a:lstStyle/>
                    <a:p>
                      <a:endParaRPr lang="zh-CN" altLang="en-US" sz="1600"/>
                    </a:p>
                  </a:txBody>
                  <a:tcPr/>
                </a:tc>
                <a:tc>
                  <a:txBody>
                    <a:bodyPr/>
                    <a:lstStyle/>
                    <a:p>
                      <a:endParaRPr lang="zh-CN" altLang="en-US" sz="1600" dirty="0"/>
                    </a:p>
                  </a:txBody>
                  <a:tcPr/>
                </a:tc>
                <a:tc>
                  <a:txBody>
                    <a:bodyPr/>
                    <a:lstStyle/>
                    <a:p>
                      <a:r>
                        <a:rPr lang="en-US" altLang="zh-CN" sz="1600" dirty="0" smtClean="0"/>
                        <a:t>Cooling of SR extraction mirror; </a:t>
                      </a:r>
                    </a:p>
                    <a:p>
                      <a:r>
                        <a:rPr lang="en-US" altLang="zh-CN" sz="1600" dirty="0" smtClean="0"/>
                        <a:t>X-ray interferometer; Gas jet scanner</a:t>
                      </a:r>
                    </a:p>
                  </a:txBody>
                  <a:tcPr/>
                </a:tc>
              </a:tr>
              <a:tr h="233088">
                <a:tc>
                  <a:txBody>
                    <a:bodyPr/>
                    <a:lstStyle/>
                    <a:p>
                      <a:r>
                        <a:rPr lang="en-US" altLang="zh-CN" sz="1600" baseline="0" dirty="0" smtClean="0"/>
                        <a:t>BI at the i</a:t>
                      </a:r>
                      <a:r>
                        <a:rPr lang="en-US" altLang="zh-CN" sz="1600" dirty="0" smtClean="0"/>
                        <a:t>nteraction</a:t>
                      </a:r>
                      <a:r>
                        <a:rPr lang="en-US" altLang="zh-CN" sz="1600" baseline="0" dirty="0" smtClean="0"/>
                        <a:t> point</a:t>
                      </a:r>
                      <a:endParaRPr lang="zh-CN" altLang="en-US" sz="1600" dirty="0"/>
                    </a:p>
                  </a:txBody>
                  <a:tcPr/>
                </a:tc>
                <a:tc>
                  <a:txBody>
                    <a:bodyPr/>
                    <a:lstStyle/>
                    <a:p>
                      <a:endParaRPr lang="zh-CN" altLang="en-US" sz="1600"/>
                    </a:p>
                  </a:txBody>
                  <a:tcPr/>
                </a:tc>
                <a:tc>
                  <a:txBody>
                    <a:bodyPr/>
                    <a:lstStyle/>
                    <a:p>
                      <a:endParaRPr lang="zh-CN" alt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r>
                        <a:rPr lang="en-US" altLang="zh-CN" sz="1600" smtClean="0"/>
                        <a:t>Special </a:t>
                      </a:r>
                      <a:r>
                        <a:rPr lang="en-US" altLang="zh-CN" sz="1600" dirty="0" smtClean="0"/>
                        <a:t>beam monitor design at IP</a:t>
                      </a:r>
                      <a:endParaRPr lang="zh-CN" altLang="en-US" sz="1600" dirty="0"/>
                    </a:p>
                  </a:txBody>
                  <a:tcPr/>
                </a:tc>
              </a:tr>
              <a:tr h="0">
                <a:tc>
                  <a:txBody>
                    <a:bodyPr/>
                    <a:lstStyle/>
                    <a:p>
                      <a:r>
                        <a:rPr lang="en-US" altLang="zh-CN" sz="1600" dirty="0" smtClean="0"/>
                        <a:t>Bunch current monitor </a:t>
                      </a:r>
                      <a:endParaRPr lang="zh-CN" altLang="en-US" sz="1600" dirty="0"/>
                    </a:p>
                  </a:txBody>
                  <a:tcPr/>
                </a:tc>
                <a:tc>
                  <a:txBody>
                    <a:bodyPr/>
                    <a:lstStyle/>
                    <a:p>
                      <a:endParaRPr lang="zh-CN" altLang="en-US" sz="16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600" dirty="0" smtClean="0"/>
                    </a:p>
                  </a:txBody>
                  <a:tcPr/>
                </a:tc>
                <a:tc>
                  <a:txBody>
                    <a:bodyPr/>
                    <a:lstStyle/>
                    <a:p>
                      <a:r>
                        <a:rPr lang="en-US" altLang="zh-CN" sz="1600" dirty="0" smtClean="0"/>
                        <a:t>BBB electronics R&amp;D based</a:t>
                      </a:r>
                      <a:r>
                        <a:rPr lang="en-US" altLang="zh-CN" sz="1600" baseline="0" dirty="0" smtClean="0"/>
                        <a:t> </a:t>
                      </a:r>
                      <a:r>
                        <a:rPr lang="en-US" altLang="zh-CN" sz="1600" dirty="0" smtClean="0"/>
                        <a:t>home-developed and company</a:t>
                      </a:r>
                      <a:endParaRPr lang="zh-CN" altLang="en-US" sz="1600" dirty="0"/>
                    </a:p>
                  </a:txBody>
                  <a:tcPr/>
                </a:tc>
              </a:tr>
              <a:tr h="0">
                <a:tc>
                  <a:txBody>
                    <a:bodyPr/>
                    <a:lstStyle/>
                    <a:p>
                      <a:r>
                        <a:rPr lang="en-US" altLang="zh-CN" sz="1600" dirty="0" smtClean="0"/>
                        <a:t>Beam loss monitor</a:t>
                      </a:r>
                      <a:endParaRPr lang="zh-CN" altLang="en-US" sz="1600" dirty="0"/>
                    </a:p>
                  </a:txBody>
                  <a:tcPr/>
                </a:tc>
                <a:tc>
                  <a:txBody>
                    <a:bodyPr/>
                    <a:lstStyle/>
                    <a:p>
                      <a:endParaRPr lang="zh-CN" altLang="en-US" sz="16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smtClean="0"/>
                        <a:t>√</a:t>
                      </a:r>
                    </a:p>
                  </a:txBody>
                  <a:tcPr/>
                </a:tc>
                <a:tc>
                  <a:txBody>
                    <a:bodyPr/>
                    <a:lstStyle/>
                    <a:p>
                      <a:r>
                        <a:rPr lang="en-US" altLang="zh-CN" sz="1600" dirty="0" smtClean="0"/>
                        <a:t>beam loss detector</a:t>
                      </a:r>
                      <a:r>
                        <a:rPr lang="en-US" altLang="zh-CN" sz="1600" baseline="0" dirty="0" smtClean="0"/>
                        <a:t> R&amp;D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t>Industrialization</a:t>
                      </a:r>
                    </a:p>
                  </a:txBody>
                  <a:tcPr/>
                </a:tc>
              </a:tr>
            </a:tbl>
          </a:graphicData>
        </a:graphic>
      </p:graphicFrame>
    </p:spTree>
    <p:extLst>
      <p:ext uri="{BB962C8B-B14F-4D97-AF65-F5344CB8AC3E}">
        <p14:creationId xmlns:p14="http://schemas.microsoft.com/office/powerpoint/2010/main" val="1415420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标题 1"/>
          <p:cNvSpPr>
            <a:spLocks noGrp="1"/>
          </p:cNvSpPr>
          <p:nvPr>
            <p:ph type="title"/>
          </p:nvPr>
        </p:nvSpPr>
        <p:spPr/>
        <p:txBody>
          <a:bodyPr/>
          <a:lstStyle/>
          <a:p>
            <a:r>
              <a:rPr lang="en-US" altLang="zh-CN" dirty="0"/>
              <a:t>CEPC beam instrumentation R&amp;D</a:t>
            </a:r>
          </a:p>
        </p:txBody>
      </p:sp>
      <p:sp>
        <p:nvSpPr>
          <p:cNvPr id="35842" name="内容占位符 2"/>
          <p:cNvSpPr>
            <a:spLocks noGrp="1"/>
          </p:cNvSpPr>
          <p:nvPr>
            <p:ph idx="1"/>
          </p:nvPr>
        </p:nvSpPr>
        <p:spPr>
          <a:xfrm>
            <a:off x="457200" y="1341438"/>
            <a:ext cx="8867328" cy="4525962"/>
          </a:xfrm>
        </p:spPr>
        <p:txBody>
          <a:bodyPr/>
          <a:lstStyle/>
          <a:p>
            <a:r>
              <a:rPr lang="en-US" altLang="zh-CN" dirty="0" smtClean="0"/>
              <a:t>Beam position monitor system </a:t>
            </a:r>
          </a:p>
          <a:p>
            <a:pPr lvl="1"/>
            <a:r>
              <a:rPr lang="en-US" altLang="zh-CN" dirty="0" smtClean="0"/>
              <a:t>BPM electronics</a:t>
            </a:r>
          </a:p>
          <a:p>
            <a:pPr lvl="1"/>
            <a:r>
              <a:rPr lang="en-US" altLang="zh-CN" dirty="0" smtClean="0"/>
              <a:t>Feed through R&amp;D</a:t>
            </a:r>
          </a:p>
          <a:p>
            <a:pPr lvl="1"/>
            <a:r>
              <a:rPr lang="en-US" altLang="zh-CN" dirty="0" smtClean="0"/>
              <a:t>BPM at interaction point</a:t>
            </a:r>
            <a:r>
              <a:rPr lang="zh-CN" altLang="en-US" dirty="0" smtClean="0"/>
              <a:t>（</a:t>
            </a:r>
            <a:r>
              <a:rPr lang="en-US" altLang="zh-CN" dirty="0" smtClean="0"/>
              <a:t>IP</a:t>
            </a:r>
            <a:r>
              <a:rPr lang="zh-CN" altLang="en-US" dirty="0" smtClean="0"/>
              <a:t>）</a:t>
            </a:r>
            <a:endParaRPr lang="en-US" altLang="zh-CN" dirty="0" smtClean="0"/>
          </a:p>
          <a:p>
            <a:r>
              <a:rPr lang="en-US" altLang="zh-CN" dirty="0" smtClean="0"/>
              <a:t>Feedback systems</a:t>
            </a:r>
          </a:p>
        </p:txBody>
      </p:sp>
      <p:sp>
        <p:nvSpPr>
          <p:cNvPr id="2" name="日期占位符 1"/>
          <p:cNvSpPr>
            <a:spLocks noGrp="1"/>
          </p:cNvSpPr>
          <p:nvPr>
            <p:ph type="dt" sz="half" idx="10"/>
          </p:nvPr>
        </p:nvSpPr>
        <p:spPr/>
        <p:txBody>
          <a:bodyPr/>
          <a:lstStyle/>
          <a:p>
            <a:fld id="{C11DC60C-B9C6-44B7-8DA7-250664AFD096}" type="datetime1">
              <a:rPr lang="en-US" altLang="zh-CN" smtClean="0"/>
              <a:t>11/10/2021</a:t>
            </a:fld>
            <a:endParaRPr lang="zh-CN" altLang="en-US"/>
          </a:p>
        </p:txBody>
      </p:sp>
      <p:sp>
        <p:nvSpPr>
          <p:cNvPr id="3" name="灯片编号占位符 2"/>
          <p:cNvSpPr>
            <a:spLocks noGrp="1"/>
          </p:cNvSpPr>
          <p:nvPr>
            <p:ph type="sldNum" sz="quarter" idx="12"/>
          </p:nvPr>
        </p:nvSpPr>
        <p:spPr/>
        <p:txBody>
          <a:bodyPr/>
          <a:lstStyle/>
          <a:p>
            <a:fld id="{32913243-E730-472E-A005-6BE97143DD99}" type="slidenum">
              <a:rPr lang="zh-CN" altLang="en-US" smtClean="0"/>
              <a:pPr/>
              <a:t>9</a:t>
            </a:fld>
            <a:endParaRPr lang="zh-CN"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e71e0310-f24c-48d3-a5fa-f5865c3d20c8}"/>
</p:tagLst>
</file>

<file path=ppt/theme/theme1.xml><?xml version="1.0" encoding="utf-8"?>
<a:theme xmlns:a="http://schemas.openxmlformats.org/drawingml/2006/main" name="IHEP1">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Comic Sans MS"/>
        <a:ea typeface="楷体_GB2312"/>
        <a:cs typeface=""/>
      </a:majorFont>
      <a:minorFont>
        <a:latin typeface="Calibri"/>
        <a:ea typeface="仿宋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HEP1">
  <a:themeElements>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Comic Sans MS"/>
        <a:ea typeface="楷体_GB2312"/>
        <a:cs typeface=""/>
      </a:majorFont>
      <a:minorFont>
        <a:latin typeface="Calibri"/>
        <a:ea typeface="仿宋_GB2312"/>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IHEP1</Template>
  <TotalTime>30418</TotalTime>
  <Words>2578</Words>
  <Application>Microsoft Office PowerPoint</Application>
  <PresentationFormat>全屏显示(4:3)</PresentationFormat>
  <Paragraphs>631</Paragraphs>
  <Slides>45</Slides>
  <Notes>8</Notes>
  <HiddenSlides>0</HiddenSlides>
  <MMClips>0</MMClips>
  <ScaleCrop>false</ScaleCrop>
  <HeadingPairs>
    <vt:vector size="8" baseType="variant">
      <vt:variant>
        <vt:lpstr>已用的字体</vt:lpstr>
      </vt:variant>
      <vt:variant>
        <vt:i4>18</vt:i4>
      </vt:variant>
      <vt:variant>
        <vt:lpstr>主题</vt:lpstr>
      </vt:variant>
      <vt:variant>
        <vt:i4>3</vt:i4>
      </vt:variant>
      <vt:variant>
        <vt:lpstr>嵌入 OLE 服务器</vt:lpstr>
      </vt:variant>
      <vt:variant>
        <vt:i4>2</vt:i4>
      </vt:variant>
      <vt:variant>
        <vt:lpstr>幻灯片标题</vt:lpstr>
      </vt:variant>
      <vt:variant>
        <vt:i4>45</vt:i4>
      </vt:variant>
    </vt:vector>
  </HeadingPairs>
  <TitlesOfParts>
    <vt:vector size="68" baseType="lpstr">
      <vt:lpstr>DotumChe</vt:lpstr>
      <vt:lpstr>Osaka</vt:lpstr>
      <vt:lpstr>SegoeUI</vt:lpstr>
      <vt:lpstr>仿宋_GB2312</vt:lpstr>
      <vt:lpstr>黑体</vt:lpstr>
      <vt:lpstr>华文楷体</vt:lpstr>
      <vt:lpstr>楷体_GB2312</vt:lpstr>
      <vt:lpstr>宋体</vt:lpstr>
      <vt:lpstr>微软雅黑</vt:lpstr>
      <vt:lpstr>Arial</vt:lpstr>
      <vt:lpstr>Arial Narrow</vt:lpstr>
      <vt:lpstr>Calibri</vt:lpstr>
      <vt:lpstr>Calibri Light</vt:lpstr>
      <vt:lpstr>Cambria Math</vt:lpstr>
      <vt:lpstr>Comic Sans MS</vt:lpstr>
      <vt:lpstr>Symbol</vt:lpstr>
      <vt:lpstr>Times New Roman</vt:lpstr>
      <vt:lpstr>Wingdings</vt:lpstr>
      <vt:lpstr>IHEP1</vt:lpstr>
      <vt:lpstr>1_IHEP1</vt:lpstr>
      <vt:lpstr>Office 主题</vt:lpstr>
      <vt:lpstr>Microsoft Visio 绘图</vt:lpstr>
      <vt:lpstr>公式</vt:lpstr>
      <vt:lpstr>CEPC Beam Instrumentation R&amp;D</vt:lpstr>
      <vt:lpstr>Outline</vt:lpstr>
      <vt:lpstr>The beam instrumentation in CEPC Linac</vt:lpstr>
      <vt:lpstr>PowerPoint 演示文稿</vt:lpstr>
      <vt:lpstr>PowerPoint 演示文稿</vt:lpstr>
      <vt:lpstr>Beam instrumentation R&amp;D  </vt:lpstr>
      <vt:lpstr>R&amp;D Motivation</vt:lpstr>
      <vt:lpstr>Status of CEPC beam instrumentation R&amp;D </vt:lpstr>
      <vt:lpstr>CEPC beam instrumentation R&amp;D</vt:lpstr>
      <vt:lpstr>Overview of the BPM electronics R&amp;D</vt:lpstr>
      <vt:lpstr>Overview of the BPM electronics </vt:lpstr>
      <vt:lpstr>BPM TbT/FA/SA resolution test in lab</vt:lpstr>
      <vt:lpstr>Beam test in BEPCII</vt:lpstr>
      <vt:lpstr>Home made products VS commercial products</vt:lpstr>
      <vt:lpstr>Long time stability（1 hour）</vt:lpstr>
      <vt:lpstr>Long time stability（7 days）</vt:lpstr>
      <vt:lpstr>Application of BPM electronics in BEPCII</vt:lpstr>
      <vt:lpstr>Bunch by bunch BPM electronics R&amp;D</vt:lpstr>
      <vt:lpstr>Bunch by bunch BPM electronics</vt:lpstr>
      <vt:lpstr>Bunch by bunch BPM electronics</vt:lpstr>
      <vt:lpstr>Bunch by bunch BPM electronics</vt:lpstr>
      <vt:lpstr>Bunch by bunch BPM electronics</vt:lpstr>
      <vt:lpstr>Feed-through R&amp;D</vt:lpstr>
      <vt:lpstr>Feed-through R&amp;D</vt:lpstr>
      <vt:lpstr>Feed-through R&amp;D</vt:lpstr>
      <vt:lpstr>The beam instrumentation of IP</vt:lpstr>
      <vt:lpstr>Feedback system R&amp;D</vt:lpstr>
      <vt:lpstr>Summary</vt:lpstr>
      <vt:lpstr>PowerPoint 演示文稿</vt:lpstr>
      <vt:lpstr>BACK UP</vt:lpstr>
      <vt:lpstr>Two topologies of FB design</vt:lpstr>
      <vt:lpstr>PowerPoint 演示文稿</vt:lpstr>
      <vt:lpstr>Transverse feedback on the booster</vt:lpstr>
      <vt:lpstr>Transverse feedback Kicker on the booster</vt:lpstr>
      <vt:lpstr>Longitudinal feedback status</vt:lpstr>
      <vt:lpstr>Parameters of the CEPC main ring</vt:lpstr>
      <vt:lpstr>Calculation result of TFB on main ring</vt:lpstr>
      <vt:lpstr>Analog Front End Board (AFE)</vt:lpstr>
      <vt:lpstr>AFE RF Channel Signal Chain Design</vt:lpstr>
      <vt:lpstr>Clock Circuit design and jitter Testing</vt:lpstr>
      <vt:lpstr>ADC Performance Analysis </vt:lpstr>
      <vt:lpstr>The front-end electronics of BPM</vt:lpstr>
      <vt:lpstr>Digital Front End Board (DFE</vt:lpstr>
      <vt:lpstr>Digital Signal Processing Block </vt:lpstr>
      <vt:lpstr>Data Acquisition Module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BEPCII Current Status</dc:title>
  <dc:creator>MC SYSTEM</dc:creator>
  <cp:lastModifiedBy>[随艳峰]</cp:lastModifiedBy>
  <cp:revision>945</cp:revision>
  <dcterms:created xsi:type="dcterms:W3CDTF">2011-11-19T17:44:44Z</dcterms:created>
  <dcterms:modified xsi:type="dcterms:W3CDTF">2021-11-10T00:56:13Z</dcterms:modified>
</cp:coreProperties>
</file>