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33" r:id="rId2"/>
  </p:sldMasterIdLst>
  <p:notesMasterIdLst>
    <p:notesMasterId r:id="rId44"/>
  </p:notesMasterIdLst>
  <p:handoutMasterIdLst>
    <p:handoutMasterId r:id="rId45"/>
  </p:handoutMasterIdLst>
  <p:sldIdLst>
    <p:sldId id="256" r:id="rId3"/>
    <p:sldId id="765" r:id="rId4"/>
    <p:sldId id="1890" r:id="rId5"/>
    <p:sldId id="2114" r:id="rId6"/>
    <p:sldId id="795" r:id="rId7"/>
    <p:sldId id="2192" r:id="rId8"/>
    <p:sldId id="2104" r:id="rId9"/>
    <p:sldId id="2175" r:id="rId10"/>
    <p:sldId id="259" r:id="rId11"/>
    <p:sldId id="2123" r:id="rId12"/>
    <p:sldId id="2170" r:id="rId13"/>
    <p:sldId id="2177" r:id="rId14"/>
    <p:sldId id="2093" r:id="rId15"/>
    <p:sldId id="2153" r:id="rId16"/>
    <p:sldId id="2156" r:id="rId17"/>
    <p:sldId id="2158" r:id="rId18"/>
    <p:sldId id="2171" r:id="rId19"/>
    <p:sldId id="2155" r:id="rId20"/>
    <p:sldId id="2159" r:id="rId21"/>
    <p:sldId id="2178" r:id="rId22"/>
    <p:sldId id="2169" r:id="rId23"/>
    <p:sldId id="2179" r:id="rId24"/>
    <p:sldId id="2180" r:id="rId25"/>
    <p:sldId id="2181" r:id="rId26"/>
    <p:sldId id="2185" r:id="rId27"/>
    <p:sldId id="2187" r:id="rId28"/>
    <p:sldId id="2188" r:id="rId29"/>
    <p:sldId id="2183" r:id="rId30"/>
    <p:sldId id="2186" r:id="rId31"/>
    <p:sldId id="2182" r:id="rId32"/>
    <p:sldId id="2162" r:id="rId33"/>
    <p:sldId id="2163" r:id="rId34"/>
    <p:sldId id="2184" r:id="rId35"/>
    <p:sldId id="2193" r:id="rId36"/>
    <p:sldId id="2174" r:id="rId37"/>
    <p:sldId id="2139" r:id="rId38"/>
    <p:sldId id="1919" r:id="rId39"/>
    <p:sldId id="2112" r:id="rId40"/>
    <p:sldId id="2189" r:id="rId41"/>
    <p:sldId id="2151" r:id="rId42"/>
    <p:sldId id="219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i" initials="Z" lastIdx="1" clrIdx="0">
    <p:extLst>
      <p:ext uri="{19B8F6BF-5375-455C-9EA6-DF929625EA0E}">
        <p15:presenceInfo xmlns:p15="http://schemas.microsoft.com/office/powerpoint/2012/main" userId="Zh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57B7D1"/>
    <a:srgbClr val="53CCC5"/>
    <a:srgbClr val="61D2CB"/>
    <a:srgbClr val="3EC297"/>
    <a:srgbClr val="39BB6D"/>
    <a:srgbClr val="3AB94B"/>
    <a:srgbClr val="47B037"/>
    <a:srgbClr val="6DB040"/>
    <a:srgbClr val="0C1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59" autoAdjust="0"/>
    <p:restoredTop sz="95320" autoAdjust="0"/>
  </p:normalViewPr>
  <p:slideViewPr>
    <p:cSldViewPr snapToGrid="0">
      <p:cViewPr varScale="1">
        <p:scale>
          <a:sx n="118" d="100"/>
          <a:sy n="118" d="100"/>
        </p:scale>
        <p:origin x="717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94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4CD8AC9-4B4A-486B-BB8B-F28CC5C96C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3EA120-72F7-43A6-8FA5-05E43E64A6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BC009-40F3-4D87-90F4-73F8B6EA5B8E}" type="datetimeFigureOut">
              <a:rPr lang="zh-CN" altLang="en-US" smtClean="0"/>
              <a:t>2021-11-9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79223-966F-48F5-8C50-69712E2A40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C868E2-1D0E-417E-A2E5-59DF0EFC95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E4222-BDB8-4F58-9DD9-9E5BD836C1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96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793DD-4408-48F4-BBBA-BC4C9EA2C80F}" type="datetimeFigureOut">
              <a:rPr lang="zh-CN" altLang="en-US" smtClean="0"/>
              <a:t>2021-11-9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83BDC-27CA-42FB-8B7B-BE3EC115C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7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83BDC-27CA-42FB-8B7B-BE3EC115C9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922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83BDC-27CA-42FB-8B7B-BE3EC115C9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5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DA952-D8B1-4776-9C46-FCA45430CE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42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83BDC-27CA-42FB-8B7B-BE3EC115C9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9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48F89-3204-44D7-8F11-B75486C1B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1EC6CEE-6CA1-441D-B332-A04DF095C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0904C7-2480-4DC2-90D6-11AE01EA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4E3E45-6624-4C07-97B5-F08C3625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498063-3CB9-4F99-860E-1C53C0BD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7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0FF89-AE35-4CD9-BD5E-02212843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76D564-B42F-4DC3-8F4D-777D4B84C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E60AC8-CD34-4197-A0B9-6AC5C7CB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B6BA1-E04F-4223-A1B4-F7C3B774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FE6D9-060C-43EC-8A9E-629A1623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67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EE080C-D0AE-4C4F-8760-B613CB516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FE25D5-CEC7-4ABB-904A-48247682E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2E31E0-2D2B-4A3B-85AF-B22E113AE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E8114E-160C-417A-987C-C1D2486B0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3C3E01-3205-4080-9A60-9475371B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9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200" b="1" baseline="0">
                <a:solidFill>
                  <a:srgbClr val="004B85"/>
                </a:solidFill>
                <a:effectLst/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1049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CB2D-21BD-4ED5-A0F2-15DF873F7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B1148A-B6DF-4857-B7ED-3E609578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defRPr sz="1600"/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25C67-BD25-4A4A-9648-3D2A3804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B447CB-B923-4F26-91DE-4A95550F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16B4FD-A619-4153-B97E-0C968FEF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9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AD8DE-ECD6-4228-B411-8AEAF4CD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49159-B47D-4211-B307-471E30688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7959A-D410-4027-AC49-0E27275B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FE8889-E688-438D-B385-8A98766F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30793-11E2-4D60-BFD7-5F554F6D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87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5A2CE-3C57-4D6E-A3EA-1F55E9CA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A9D020-0194-44C6-B20F-6E8845F20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B69F9E-4165-49EC-BC33-E9FA5DE05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F1B432-5155-4C26-A0F4-358DEEA6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EBE352-F5EC-4097-9913-E1F68855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8621B-DCB9-4916-A6BF-83ED2E18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7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ED38C-F2C7-4B60-97AC-5A1C0242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6825CB-F228-4AFF-80FF-24E9098AB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14FE01-4A53-482E-89CF-5D9800888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1669A2-A948-4770-AF98-B8A45993E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437EC0E-7394-43F7-BEBE-A573271D7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D873B4-681E-4F77-B7CD-BE19D369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9521980-2FA5-449B-A4DF-45B9F527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1DA5EC5-3E4A-49D1-A70D-E823CE0F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8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73282-0DFB-4E85-8C76-0A225DB0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F01497-5D00-485F-B4A1-4C832737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859340-2779-459E-B4DE-9A317A75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170EE3-EB72-4FFB-ADF5-012C66B1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96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8FA83E-38AC-4EB8-B3B1-ECE342F1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79CC3F-004B-46BF-BA6A-C2988DED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0987EE-9BCB-47ED-BDD7-EBA4696C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13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71F18B-FBCF-44E5-8AF6-F5AA2D18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48DFA8-094B-407F-B61F-3BD51BC5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A67B4C-F942-4372-A25D-2DC695C3C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3D8191-A3CB-468A-99DC-7909923A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0DDA3-2359-4DF2-8D72-33F88F0B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8E13FC-52DC-4CD7-87FA-4013BAD4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3711EF-1D08-445E-8825-964EF6DAA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824738-557F-47C1-A473-4E1725EF4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02553C-8296-478F-BD20-4F929FCA3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67E007-DC2A-4A94-B004-2DB2C194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95819C-2DA3-47B7-9C31-BCB0DAD4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5EB138-8EFA-4BC7-B2E6-87A6EE0A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12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0A7F6F2-DF64-4791-8C13-447B07AA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F2C0F-6106-491A-A1A2-4E13BC02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372E17-3703-4631-AB83-5EB03FC9E2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878AAF-9340-4A1E-8CF3-1CEB0146B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2607A-7D39-4CF5-843C-9C3969A13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1A5892-4DC8-4C24-8E36-6364759EFE9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8 May 2020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1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image" Target="../media/image32.jpeg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0" Type="http://schemas.openxmlformats.org/officeDocument/2006/relationships/image" Target="../media/image8.png"/><Relationship Id="rId4" Type="http://schemas.openxmlformats.org/officeDocument/2006/relationships/image" Target="../media/image33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2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1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6.jpeg"/><Relationship Id="rId11" Type="http://schemas.openxmlformats.org/officeDocument/2006/relationships/image" Target="../media/image150.jpeg"/><Relationship Id="rId5" Type="http://schemas.openxmlformats.org/officeDocument/2006/relationships/image" Target="../media/image145.jpeg"/><Relationship Id="rId10" Type="http://schemas.openxmlformats.org/officeDocument/2006/relationships/image" Target="../media/image127.png"/><Relationship Id="rId4" Type="http://schemas.openxmlformats.org/officeDocument/2006/relationships/image" Target="../media/image144.png"/><Relationship Id="rId9" Type="http://schemas.openxmlformats.org/officeDocument/2006/relationships/image" Target="../media/image1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E6A2B-46E8-4E85-ADEF-CAD991F5B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52358"/>
            <a:ext cx="12192000" cy="13924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4400" dirty="0">
                <a:ea typeface="微软雅黑" panose="020B0503020204020204" pitchFamily="34" charset="-122"/>
              </a:rPr>
              <a:t>Progress of CEPC SCRF System R&amp;D</a:t>
            </a:r>
            <a:endParaRPr lang="zh-CN" altLang="en-US" sz="48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C2FC6A8-B1F1-455E-9DC6-27854902C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59150"/>
            <a:ext cx="12192000" cy="28496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Jiyuan Zhai (IHEP)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/>
              <a:t>On behalf of CEPC SRF Team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altLang="zh-CN" sz="20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/>
              <a:t>2021 International Workshop on the High Energy Circular Electron Positron Collider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November 9, 2021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052D24-2AEE-4EA5-8E29-FAFCC4F56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236057"/>
            <a:ext cx="3243263" cy="61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3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7AD5C07C-F27D-41A0-B689-3BCA3521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669" y="2353160"/>
            <a:ext cx="3348792" cy="132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993D008-BD30-4E71-AC04-92A638080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102"/>
            <a:ext cx="12192000" cy="1325563"/>
          </a:xfrm>
        </p:spPr>
        <p:txBody>
          <a:bodyPr/>
          <a:lstStyle/>
          <a:p>
            <a:r>
              <a:rPr lang="en-US" altLang="zh-CN" dirty="0"/>
              <a:t>CEPC 650 MHz High Power Variable Coupler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43F791-21BF-42EC-A7AE-B435986C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95400"/>
            <a:ext cx="11553825" cy="4881564"/>
          </a:xfrm>
        </p:spPr>
        <p:txBody>
          <a:bodyPr/>
          <a:lstStyle/>
          <a:p>
            <a:r>
              <a:rPr lang="en-US" altLang="zh-CN" sz="1800" dirty="0"/>
              <a:t>650 MHz </a:t>
            </a:r>
            <a:r>
              <a:rPr lang="en-US" altLang="zh-CN" sz="1800" b="1" dirty="0"/>
              <a:t>variable couplers</a:t>
            </a:r>
            <a:r>
              <a:rPr lang="en-US" altLang="zh-CN" sz="1800" dirty="0"/>
              <a:t> tested to CW </a:t>
            </a:r>
            <a:r>
              <a:rPr lang="en-US" altLang="zh-CN" sz="1800" dirty="0">
                <a:solidFill>
                  <a:srgbClr val="FF0000"/>
                </a:solidFill>
              </a:rPr>
              <a:t>TW 150 kW </a:t>
            </a:r>
            <a:r>
              <a:rPr lang="en-US" altLang="zh-CN" sz="1800" dirty="0"/>
              <a:t>(SSA power limit), </a:t>
            </a:r>
            <a:r>
              <a:rPr lang="en-US" altLang="zh-CN" sz="1800" dirty="0">
                <a:solidFill>
                  <a:srgbClr val="FF0000"/>
                </a:solidFill>
              </a:rPr>
              <a:t>SW 100 kW </a:t>
            </a:r>
            <a:r>
              <a:rPr lang="en-US" altLang="zh-CN" sz="1800" dirty="0"/>
              <a:t>(corresponding to </a:t>
            </a:r>
            <a:r>
              <a:rPr lang="en-US" altLang="zh-CN" sz="1800" dirty="0">
                <a:solidFill>
                  <a:srgbClr val="FF0000"/>
                </a:solidFill>
              </a:rPr>
              <a:t>400 kW TW power at the window</a:t>
            </a:r>
            <a:r>
              <a:rPr lang="en-US" altLang="zh-CN" sz="1800" dirty="0"/>
              <a:t>, exceeds CEPC spec 300 kW). One of the world highest variable couplers. </a:t>
            </a:r>
          </a:p>
          <a:p>
            <a:r>
              <a:rPr lang="en-US" altLang="zh-CN" sz="1800" dirty="0"/>
              <a:t>High power test with CEPC 800 kW klystron soon (need high power circulator) </a:t>
            </a:r>
          </a:p>
          <a:p>
            <a:endParaRPr lang="zh-CN" altLang="en-US" dirty="0"/>
          </a:p>
        </p:txBody>
      </p:sp>
      <p:pic>
        <p:nvPicPr>
          <p:cNvPr id="10" name="Picture 2" descr="IMG_20201009_085657">
            <a:extLst>
              <a:ext uri="{FF2B5EF4-FFF2-40B4-BE49-F238E27FC236}">
                <a16:creationId xmlns:a16="http://schemas.microsoft.com/office/drawing/2014/main" id="{27F32457-F4CF-4AAE-B820-EA3A24A0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9813" y="2453701"/>
            <a:ext cx="2150111" cy="161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15A2134C-5924-4C45-BF7E-560E2CC7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1728" y="2453701"/>
            <a:ext cx="2162454" cy="161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 descr="IMG_20200915_104138">
            <a:extLst>
              <a:ext uri="{FF2B5EF4-FFF2-40B4-BE49-F238E27FC236}">
                <a16:creationId xmlns:a16="http://schemas.microsoft.com/office/drawing/2014/main" id="{BE454B91-7594-4466-B1AF-A72BD3F5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723" y="2453701"/>
            <a:ext cx="2150549" cy="1612582"/>
          </a:xfrm>
          <a:prstGeom prst="rect">
            <a:avLst/>
          </a:prstGeom>
          <a:noFill/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AF3A66CC-BA0E-4B12-8310-8984CABDF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085" y="4240103"/>
            <a:ext cx="3290699" cy="21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DE98B2-B6A4-40E0-8CEA-EE6AB0F008C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565" y="4208488"/>
            <a:ext cx="3500179" cy="20659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2D32A5B-9B96-49F0-8A4C-16AD4DCDA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069" y="4117884"/>
            <a:ext cx="3531319" cy="212263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E80D79C-92F0-44B1-931B-145778AFFD1E}"/>
              </a:ext>
            </a:extLst>
          </p:cNvPr>
          <p:cNvSpPr txBox="1"/>
          <p:nvPr/>
        </p:nvSpPr>
        <p:spPr>
          <a:xfrm>
            <a:off x="4311728" y="6371904"/>
            <a:ext cx="2541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Window SW field and power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1081E5-0DCE-402D-98E5-7454B3630D5C}"/>
              </a:ext>
            </a:extLst>
          </p:cNvPr>
          <p:cNvSpPr txBox="1"/>
          <p:nvPr/>
        </p:nvSpPr>
        <p:spPr>
          <a:xfrm>
            <a:off x="8180845" y="6345087"/>
            <a:ext cx="3297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Window SW field and temperature rise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DDA727-B337-408C-B7D3-A61DFD217179}"/>
              </a:ext>
            </a:extLst>
          </p:cNvPr>
          <p:cNvSpPr txBox="1"/>
          <p:nvPr/>
        </p:nvSpPr>
        <p:spPr>
          <a:xfrm>
            <a:off x="825909" y="6376250"/>
            <a:ext cx="2665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TW high power test to 150 kW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F41F18-B69C-4D11-BE2B-5D201EF79AE6}"/>
              </a:ext>
            </a:extLst>
          </p:cNvPr>
          <p:cNvSpPr txBox="1"/>
          <p:nvPr/>
        </p:nvSpPr>
        <p:spPr>
          <a:xfrm>
            <a:off x="728813" y="3601144"/>
            <a:ext cx="303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Bellow on inner conductor. Inner conductor water cooling. Outer conductor He gas cooling.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646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64257-C978-4C5A-9890-CC848903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93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CEPC HOM Absorber High Power Test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D1CB3B1-1E24-4393-A2E8-3B4ECC277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7122" y="2493339"/>
            <a:ext cx="5471654" cy="3863011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6FFB6A-8035-419F-9C4E-E77DF68C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DC4EE3-6B98-433D-83D9-3865BB91B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028" y="4595529"/>
            <a:ext cx="2358960" cy="1769220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2" descr="E:\工作文件2018\高频平台项目\650MHz高阶模吸收器\平台组元650MHz高阶模吸收器研制照片\IMG_20190114_170545.jpg">
            <a:extLst>
              <a:ext uri="{FF2B5EF4-FFF2-40B4-BE49-F238E27FC236}">
                <a16:creationId xmlns:a16="http://schemas.microsoft.com/office/drawing/2014/main" id="{8DD9F80B-34A7-46A8-8B88-8DA6BC367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0928" y="4565260"/>
            <a:ext cx="1625029" cy="182975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id="{1374E753-B821-4B6E-807E-4049232A204A}"/>
              </a:ext>
            </a:extLst>
          </p:cNvPr>
          <p:cNvSpPr txBox="1"/>
          <p:nvPr/>
        </p:nvSpPr>
        <p:spPr>
          <a:xfrm>
            <a:off x="3962542" y="4024386"/>
            <a:ext cx="2624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SiC+AlN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composite bricks brazed  on copper and then on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kovar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plate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E:\工作文件2018\高频平台项目\650MHz高阶模吸收器\平台组元650MHz高阶模吸收器研制照片\IMG_20190104_113422.jpg">
            <a:extLst>
              <a:ext uri="{FF2B5EF4-FFF2-40B4-BE49-F238E27FC236}">
                <a16:creationId xmlns:a16="http://schemas.microsoft.com/office/drawing/2014/main" id="{A410BEAB-7345-4261-AE4E-29D9C0DA5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0842" y="2404443"/>
            <a:ext cx="694798" cy="12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工作文件2018\高频平台项目\650MHz高阶模吸收器\平台组元650MHz高阶模吸收器研制照片\IMG_20190103_145129.jpg">
            <a:extLst>
              <a:ext uri="{FF2B5EF4-FFF2-40B4-BE49-F238E27FC236}">
                <a16:creationId xmlns:a16="http://schemas.microsoft.com/office/drawing/2014/main" id="{994F6803-146E-470E-B427-91AB9A20F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936180" y="2371154"/>
            <a:ext cx="1231689" cy="12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594045E0-C2EB-48CF-8AE6-A860631C672A}"/>
              </a:ext>
            </a:extLst>
          </p:cNvPr>
          <p:cNvSpPr/>
          <p:nvPr/>
        </p:nvSpPr>
        <p:spPr>
          <a:xfrm>
            <a:off x="590152" y="1540693"/>
            <a:ext cx="10658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Due to short bunch length thus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HOM frequency range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SiC+AlN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composite is chosen for cavity HOM absorbing material.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kW high power test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show high absorbing efficiency,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CEPC spec.</a:t>
            </a:r>
            <a:endParaRPr lang="zh-CN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E:\工作文件2018\高频平台项目\650MHz高阶模吸收器\平台组元650MHz高阶模吸收器研制照片\IMG_20190103_145759.jpg">
            <a:extLst>
              <a:ext uri="{FF2B5EF4-FFF2-40B4-BE49-F238E27FC236}">
                <a16:creationId xmlns:a16="http://schemas.microsoft.com/office/drawing/2014/main" id="{783705A6-D0C4-4BC4-97E4-352BE932D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2114" y="3685323"/>
            <a:ext cx="2171966" cy="28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013F79-B118-45E3-99A6-A39CA3479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43" y="2438283"/>
            <a:ext cx="3053335" cy="14511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4362FE-72FD-42C9-A0A2-BD378FDD2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29" y="4565260"/>
            <a:ext cx="1737850" cy="19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83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8B47DB-B1B5-4FB4-8DDB-3F7A8208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554"/>
            <a:ext cx="12192000" cy="742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CEPC 650 MHz Test Cryomodule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51F068-C439-4811-9308-D4C450BD3EF7}"/>
              </a:ext>
            </a:extLst>
          </p:cNvPr>
          <p:cNvSpPr txBox="1"/>
          <p:nvPr/>
        </p:nvSpPr>
        <p:spPr>
          <a:xfrm>
            <a:off x="803355" y="5061584"/>
            <a:ext cx="7320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Cavity string and module assembly in March to May 2021.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Modul installation in beamline, 2 K cool down test and RT coupler conditioning in May to July. Horizontal and beam test soon.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IR laser output to 116 W. Photo-cathode QE to 5 %. DC gun vacuum to 1.5E-10 Pa, voltage to 350 kV. Buncher cavity high power tested.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AE299F9-135B-4EE2-98CB-4517BC31739C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0F3E800-73E1-43F5-8E0A-82A5C7863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432" y="1503367"/>
            <a:ext cx="3149018" cy="21063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595D63E-5671-4311-A71E-5F9089787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194" y="3952321"/>
            <a:ext cx="3149018" cy="23617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85A69BA-4800-4884-933A-A9C197EE0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128" y="1503367"/>
            <a:ext cx="6947322" cy="33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65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8B47DB-B1B5-4FB4-8DDB-3F7A8208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716"/>
            <a:ext cx="12192000" cy="1162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CEPC 650 MHz Test Cryomodule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D1F43F92-0105-4A71-AE45-3223FC8FC4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423" y="5287130"/>
            <a:ext cx="1560068" cy="115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内容占位符 3">
            <a:extLst>
              <a:ext uri="{FF2B5EF4-FFF2-40B4-BE49-F238E27FC236}">
                <a16:creationId xmlns:a16="http://schemas.microsoft.com/office/drawing/2014/main" id="{FCC30D4D-27EF-4817-881E-3DAEAA6F7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5303678"/>
            <a:ext cx="2343150" cy="11185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D088BA8-B84A-4FE8-9306-528667612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848783"/>
            <a:ext cx="2343150" cy="1349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C7507F-4FC6-49AF-BCE5-F505337D1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820" y="3848783"/>
            <a:ext cx="1603390" cy="1325563"/>
          </a:xfrm>
          <a:prstGeom prst="rect">
            <a:avLst/>
          </a:prstGeom>
        </p:spPr>
      </p:pic>
      <p:pic>
        <p:nvPicPr>
          <p:cNvPr id="17" name="Picture 2" descr="E:\工作文件2018\高频平台项目\650MHz高阶模吸收器\平台组元650MHz高阶模吸收器研制照片\IMG_20190114_170545.jpg">
            <a:extLst>
              <a:ext uri="{FF2B5EF4-FFF2-40B4-BE49-F238E27FC236}">
                <a16:creationId xmlns:a16="http://schemas.microsoft.com/office/drawing/2014/main" id="{5D83F2BE-1693-4DF6-ADC6-7E2A55A9C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1764" y="5300430"/>
            <a:ext cx="1011560" cy="113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72E849E-E182-4073-A455-D9F5AD7486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02" y="1407411"/>
            <a:ext cx="4376949" cy="22085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2B84B7A-2AD1-45B8-B7F6-EDA1C5C56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879" y="3848783"/>
            <a:ext cx="1125445" cy="1326774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4D507BEE-E86F-4E00-82C8-D92899F37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0153" y="1376144"/>
            <a:ext cx="4953333" cy="218991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02C9FB3-1367-4DCB-92C9-E9C2646F8B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75" y="3848783"/>
            <a:ext cx="3829450" cy="258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9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060CA9-2C21-4423-B283-BB47B828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149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2 x 2-cell Cavity String Assembly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5B65EC-AC04-46DB-B953-A041E422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D7634A1-CDF6-40FB-B42B-E3C3AC12725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66" y="3843173"/>
            <a:ext cx="3034634" cy="22759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DEE0B3-008E-402D-B655-3DE6BCC71F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5252" y="1672695"/>
            <a:ext cx="2192868" cy="16446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7970793-80EF-4098-9FD3-95E96194F3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9258" y="1672696"/>
            <a:ext cx="2192866" cy="16446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5CD21D2-C7FE-4BCC-9C14-9DBFFE6283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523" y="1389282"/>
            <a:ext cx="2923821" cy="21928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182E17C-C74E-4EB5-8211-E75D40DE89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84" y="1389282"/>
            <a:ext cx="2923822" cy="219286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7D47BB7-E56C-48B5-B33B-589FE13C5F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52719" y="1670143"/>
            <a:ext cx="2185150" cy="163886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1325A18-8C29-43B3-9378-50281B76A0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0063" y="4128375"/>
            <a:ext cx="2281612" cy="171120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5FA28D9-8597-4EE3-BAF5-FCAA6F36EC4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967" y="3833868"/>
            <a:ext cx="3034633" cy="22759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31BC9BF-BDCF-4119-8CCA-B09FC476E0F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093" y="3828230"/>
            <a:ext cx="3034633" cy="22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8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50D5F-4CE6-432C-B83D-80CE96BFF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Test Cryomodule Assembly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EFC9F517-16E3-4A76-B090-516E0A538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58" y="1416488"/>
            <a:ext cx="2729442" cy="204708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C74FA1-866A-4376-B113-3DCC36E9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F338F8-B557-4A33-8C4E-54D9D21EAA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634" y="1416487"/>
            <a:ext cx="2729442" cy="2047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629C44E-568D-486A-A51A-0168C68B6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40402" y="1693891"/>
            <a:ext cx="2047083" cy="15353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A0583D-33C2-47D7-942C-5734B8A390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72126" y="1544082"/>
            <a:ext cx="2047082" cy="17918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C976A18-89F8-4E2A-9EFA-E3F21A299C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38928" y="1693890"/>
            <a:ext cx="2047083" cy="15353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BA0633B-782B-4310-AFDB-F9BBDE7DCE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55885" y="3874945"/>
            <a:ext cx="2238996" cy="167924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BDC24D-C452-49E0-A40C-B18ADD2A59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45569" y="3874943"/>
            <a:ext cx="2238997" cy="167924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A983999-4678-4AA9-B11E-26415C63B9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93" y="3595069"/>
            <a:ext cx="2985329" cy="22389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13C6526-31D4-4726-A9CC-F3C84ECEF42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433" y="3874944"/>
            <a:ext cx="2238996" cy="167924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2D2484C-C853-447E-A707-44CB07188F0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128" y="3595068"/>
            <a:ext cx="3058584" cy="22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5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98FFE-1CF8-4913-812D-D2C24713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Test Cryomodule Assembly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A081CFF-ADD8-4056-BED8-E466466A1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250" y="3836987"/>
            <a:ext cx="2861733" cy="214630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B752F8-2F5A-4A2E-AACA-96416383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A9D75E-C0DE-4435-AAC2-3A2BD4405B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143" y="1548728"/>
            <a:ext cx="2861733" cy="21463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255390-C405-49F3-928F-57381B87DE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818" y="3838476"/>
            <a:ext cx="2861734" cy="21448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EE75A0-F568-407C-834F-3B34BCB23E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91" y="3836988"/>
            <a:ext cx="2861732" cy="21462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3802A8-060A-4DDA-840C-7FE9DBA4E2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8616" y="4109242"/>
            <a:ext cx="2178051" cy="1633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AA467D0-87AA-4D7C-8D8E-2C80258605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887" y="1548728"/>
            <a:ext cx="2861733" cy="2146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6A0F6B-E737-4896-94F8-D889D84C78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9111" y="1815131"/>
            <a:ext cx="2146299" cy="16097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6BB849-B740-4D58-B6F8-A3E10E64360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21" y="1530174"/>
            <a:ext cx="2911211" cy="21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79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D7322DD-2631-4597-BEDA-3B3E3D82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652"/>
            <a:ext cx="12192000" cy="72547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Magnetic Shielding and Compensating 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56116-F231-4F05-AC7E-CB329D1CD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366823"/>
            <a:ext cx="2056105" cy="269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7219EA9-4DFA-4170-B6E6-802B84F95DF8}"/>
              </a:ext>
            </a:extLst>
          </p:cNvPr>
          <p:cNvCxnSpPr>
            <a:cxnSpLocks/>
          </p:cNvCxnSpPr>
          <p:nvPr/>
        </p:nvCxnSpPr>
        <p:spPr>
          <a:xfrm flipV="1">
            <a:off x="2298688" y="2962275"/>
            <a:ext cx="3" cy="4574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A8EFC1FC-43BE-4EF3-8C23-1AA53DCEA8C9}"/>
              </a:ext>
            </a:extLst>
          </p:cNvPr>
          <p:cNvSpPr txBox="1"/>
          <p:nvPr/>
        </p:nvSpPr>
        <p:spPr>
          <a:xfrm rot="16200000">
            <a:off x="2137366" y="2456239"/>
            <a:ext cx="461665" cy="7723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dirty="0"/>
              <a:t>North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C7B5FBB-A13B-4D24-88CC-E7AA8DDBE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878" y="1366823"/>
            <a:ext cx="3275855" cy="18581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89F23B-E4DB-43CE-BC73-F89065421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246" y="1366823"/>
            <a:ext cx="5107081" cy="28565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E3BCBE5-191D-4769-B97E-015A44D60CB3}"/>
              </a:ext>
            </a:extLst>
          </p:cNvPr>
          <p:cNvSpPr txBox="1"/>
          <p:nvPr/>
        </p:nvSpPr>
        <p:spPr>
          <a:xfrm>
            <a:off x="2831075" y="3272125"/>
            <a:ext cx="3893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Because of beam direction and larger beam pipe than 1.3 GHz,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can reach the magnetic field requirement of high Q 650 MHz cavity: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cavity (2 K local) shield and module (RT global) shield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BAF831D-534A-4327-A41A-B5BD87663B79}"/>
                  </a:ext>
                </a:extLst>
              </p:cNvPr>
              <p:cNvSpPr txBox="1"/>
              <p:nvPr/>
            </p:nvSpPr>
            <p:spPr>
              <a:xfrm>
                <a:off x="1772284" y="4371666"/>
                <a:ext cx="4018917" cy="4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𝑎𝑔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l-GR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)∙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ext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tc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</m:rad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BAF831D-534A-4327-A41A-B5BD87663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284" y="4371666"/>
                <a:ext cx="4018917" cy="437043"/>
              </a:xfrm>
              <a:prstGeom prst="rect">
                <a:avLst/>
              </a:prstGeom>
              <a:blipFill>
                <a:blip r:embed="rId6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FC6E93FE-D6EF-4970-AB2A-2DB34A742FE6}"/>
              </a:ext>
            </a:extLst>
          </p:cNvPr>
          <p:cNvSpPr txBox="1"/>
          <p:nvPr/>
        </p:nvSpPr>
        <p:spPr>
          <a:xfrm>
            <a:off x="471001" y="4930820"/>
            <a:ext cx="625364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Flux trapping ratio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grain size, high-T annealing, fast cold down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Magnetic sensitivity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mean free path and other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Remnant magnetic field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 demagnetization, magnetic shield, magnetic compensation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altLang="zh-CN" sz="1600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Thermocurrent</a:t>
            </a: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induced magnetic field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EF56998A-2A49-4BD0-BA1D-C345945DD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6404" y="4363330"/>
            <a:ext cx="2216139" cy="183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7CCE9BD-8E94-4519-8AA8-52A4CB025698}"/>
              </a:ext>
            </a:extLst>
          </p:cNvPr>
          <p:cNvSpPr txBox="1"/>
          <p:nvPr/>
        </p:nvSpPr>
        <p:spPr>
          <a:xfrm>
            <a:off x="6863247" y="6329125"/>
            <a:ext cx="5038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Magnetic compensation with coils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F566652-2510-4746-9A7B-8B3057E371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246" y="4366396"/>
            <a:ext cx="2475177" cy="18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2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0EFBD6E-B085-42F0-892F-952F80B9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287315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Magnetic Shield of the 650 MHz CM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94CF0E-60E7-4F50-98A8-9881C0D5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264" y="1406722"/>
            <a:ext cx="3345480" cy="21485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647014-F336-4243-A4C7-5436B5D575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75" y="1406722"/>
            <a:ext cx="3412732" cy="21317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A8A9C44-5EDC-4774-8769-C232F64BD4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54" y="1406722"/>
            <a:ext cx="3394283" cy="45257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B13CA-8BDB-47D4-B858-6CFED10FF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58" r="10017"/>
          <a:stretch/>
        </p:blipFill>
        <p:spPr>
          <a:xfrm>
            <a:off x="572274" y="3718266"/>
            <a:ext cx="3412731" cy="2185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1D6783-9303-4192-B84A-9873017A7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264" y="3746992"/>
            <a:ext cx="3451295" cy="21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9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0FED65-9BB1-4F35-9445-103AE5CC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819127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Test Cryomodule Assembly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C5F09B-4A7F-4A4D-8868-106A90F9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FC16B78-CB02-457F-B0A7-AAFFB7B7A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46" y="2241548"/>
            <a:ext cx="3732214" cy="316706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37CE79B-9E28-4F50-A251-02F10C6471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736" y="2241548"/>
            <a:ext cx="4222751" cy="31670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1B387F-0751-4651-839D-46C2C60F5F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963" y="2241548"/>
            <a:ext cx="2375297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9D1EC-7DF9-4D0C-B478-77738D43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1" y="285119"/>
            <a:ext cx="11660188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/>
              <a:t>Outline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A2896-290D-454E-B556-5DDAEFCB2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578429"/>
            <a:ext cx="9702802" cy="204969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CEPC SRF system design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CEPC SRF R&amp;D progress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PAPS SRF infrastructure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01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37C24-4880-45CC-989F-79287C6F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02" y="16699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Module Transport (IHEP to PAPS 80 km)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43C4C7-52BB-4A1C-AD40-B342F1DF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1594" y="6348559"/>
            <a:ext cx="2743200" cy="365125"/>
          </a:xfrm>
        </p:spPr>
        <p:txBody>
          <a:bodyPr/>
          <a:lstStyle/>
          <a:p>
            <a:fld id="{D81A5892-4DC8-4C24-8E36-6364759EFE91}" type="slidenum">
              <a:rPr lang="zh-CN" altLang="en-US" smtClean="0"/>
              <a:t>20</a:t>
            </a:fld>
            <a:endParaRPr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A726DD9-5063-4A6F-A252-038B307C9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556"/>
            <a:ext cx="10515600" cy="4684407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Module transport on</a:t>
            </a:r>
            <a:r>
              <a:rPr lang="zh-CN" altLang="en-US" sz="2000" dirty="0"/>
              <a:t> </a:t>
            </a:r>
            <a:r>
              <a:rPr lang="en-US" altLang="zh-CN" sz="2000" dirty="0"/>
              <a:t>a frame with isolator springs. Three accelerometers attached.</a:t>
            </a:r>
          </a:p>
          <a:p>
            <a:r>
              <a:rPr lang="en-US" altLang="zh-CN" sz="2000" dirty="0"/>
              <a:t>Max acceleration 0.4 g (average 0.1 g) in the whole process (&lt; 1.5 g spec)</a:t>
            </a:r>
            <a:endParaRPr lang="zh-CN" altLang="en-US" sz="2000" dirty="0"/>
          </a:p>
          <a:p>
            <a:r>
              <a:rPr lang="en-US" altLang="zh-CN" sz="2000" dirty="0"/>
              <a:t>Cavity string vacuum monitored with cold gauge (powered by UPS). No leak. 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D2192EF-FFC8-4329-8A4A-DAF47665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45" y="2859652"/>
            <a:ext cx="2975262" cy="34031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01D5165-2C25-43B3-BE56-514C9A8D89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086" y="3343860"/>
            <a:ext cx="2893477" cy="217010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F759E2A-27E6-440F-B228-1A967128EF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31101" y="3343859"/>
            <a:ext cx="2893478" cy="217010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0565B3-EF9A-4C50-847E-59BFE0248D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801" y="2982175"/>
            <a:ext cx="2110655" cy="289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3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F3874C-813F-42E4-9109-48D17F25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21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Module Beamline Installation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2DC89-417E-4950-ABF7-42A14B24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21</a:t>
            </a:fld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2C24977-B1F8-482C-8DE6-BA302C92B1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220" y="2173746"/>
            <a:ext cx="3558178" cy="26686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E41D14E-B789-44B9-98BE-E7928387A8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54459" y="2173746"/>
            <a:ext cx="3558178" cy="266863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A6B50B0-4C73-44BF-B968-3D31E5105D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38527" y="2173746"/>
            <a:ext cx="3558178" cy="266863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C1B8FB7-D0DF-40C0-BB35-81746503C8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79847" y="2173747"/>
            <a:ext cx="3558179" cy="266863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A40C241A-6AB4-447C-8CB7-9751DBFE4879}"/>
              </a:ext>
            </a:extLst>
          </p:cNvPr>
          <p:cNvSpPr txBox="1"/>
          <p:nvPr/>
        </p:nvSpPr>
        <p:spPr>
          <a:xfrm>
            <a:off x="461620" y="5378183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Upstream gate valve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48DC651-1289-401B-A523-38F2DFAA38E8}"/>
              </a:ext>
            </a:extLst>
          </p:cNvPr>
          <p:cNvSpPr txBox="1"/>
          <p:nvPr/>
        </p:nvSpPr>
        <p:spPr>
          <a:xfrm>
            <a:off x="3286706" y="5376586"/>
            <a:ext cx="274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Downstream HOM absorber, taper, ion pump, gate valve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B5FB309-A760-4B78-B684-771B69092AE6}"/>
              </a:ext>
            </a:extLst>
          </p:cNvPr>
          <p:cNvSpPr txBox="1"/>
          <p:nvPr/>
        </p:nvSpPr>
        <p:spPr>
          <a:xfrm>
            <a:off x="6178979" y="5376586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Upstream beamline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connection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C31DD7D1-9AEB-4677-8997-5692673D3F88}"/>
              </a:ext>
            </a:extLst>
          </p:cNvPr>
          <p:cNvSpPr txBox="1"/>
          <p:nvPr/>
        </p:nvSpPr>
        <p:spPr>
          <a:xfrm>
            <a:off x="9025435" y="5376586"/>
            <a:ext cx="262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Downstream beamline and valve box connection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1635D7-39AB-4DDE-9B8F-816137EA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75" y="60286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Module Beamline Installation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A8CC722-CF54-4525-8FC2-77ACE1CD8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11" y="1891053"/>
            <a:ext cx="4744237" cy="355817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3B2A58-E6B2-4CF1-9C46-40A06FE9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0915346-E04A-4CEF-9C74-5CAC416028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1891053"/>
            <a:ext cx="4744237" cy="355817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916EE72-B5AC-43FA-81AD-740640064DD1}"/>
              </a:ext>
            </a:extLst>
          </p:cNvPr>
          <p:cNvSpPr txBox="1"/>
          <p:nvPr/>
        </p:nvSpPr>
        <p:spPr>
          <a:xfrm>
            <a:off x="1058061" y="5590224"/>
            <a:ext cx="510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Input coupler warm part, doorknob, waveguide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48DB97-639F-4E58-A906-816148F42564}"/>
              </a:ext>
            </a:extLst>
          </p:cNvPr>
          <p:cNvSpPr txBox="1"/>
          <p:nvPr/>
        </p:nvSpPr>
        <p:spPr>
          <a:xfrm>
            <a:off x="6385318" y="5590224"/>
            <a:ext cx="510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Module in the beamline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83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F3874C-813F-42E4-9109-48D17F25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95052"/>
            <a:ext cx="10515600" cy="9786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Module 2 K Cool Down Test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C1A74E-4552-487A-BDCD-B7100FEC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55155"/>
            <a:ext cx="10429875" cy="270779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sz="1600" dirty="0"/>
              <a:t>Cavity vacuum @ 2 K: 6E-7 Pa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Cryogenics lines no leak. Most temperatures OK. Input coupler helium gas cooling test (need further optimize). 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Frequency: CAV#1 649.856 MHz, CAV#2 649.816 </a:t>
            </a:r>
            <a:r>
              <a:rPr lang="en-US" altLang="zh-CN" sz="1600" dirty="0" err="1"/>
              <a:t>MHz.</a:t>
            </a:r>
            <a:r>
              <a:rPr lang="en-US" altLang="zh-CN" sz="1600" dirty="0"/>
              <a:t> Tuners stretch the cavities ~150 kHz to 650 </a:t>
            </a:r>
            <a:r>
              <a:rPr lang="en-US" altLang="zh-CN" sz="1600" dirty="0" err="1"/>
              <a:t>MHz.</a:t>
            </a:r>
            <a:endParaRPr lang="en-US" altLang="zh-CN" sz="1600" dirty="0"/>
          </a:p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US" altLang="zh-CN" sz="1600" dirty="0"/>
              <a:t>Input coupler Qin: </a:t>
            </a:r>
          </a:p>
          <a:p>
            <a:pPr lvl="1">
              <a:lnSpc>
                <a:spcPct val="90000"/>
              </a:lnSpc>
            </a:pPr>
            <a:r>
              <a:rPr lang="en-US" altLang="zh-CN" sz="1200" dirty="0"/>
              <a:t>CAV#1: 1.2E6 (HT 35 kW@13 MV/m, Beam Test 49 kW@9.7 MV/m, 10 mA)</a:t>
            </a:r>
          </a:p>
          <a:p>
            <a:pPr lvl="1">
              <a:lnSpc>
                <a:spcPct val="90000"/>
              </a:lnSpc>
            </a:pPr>
            <a:r>
              <a:rPr lang="en-US" altLang="zh-CN" sz="1200" dirty="0"/>
              <a:t>CAV#2: 1.8E6 (HT 35 kW@16 MV/m, Beam Test 76 kW@15 MV/m, 10 mA)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CN" sz="1600" dirty="0"/>
              <a:t>HOM couplers fundamental mode </a:t>
            </a:r>
            <a:r>
              <a:rPr lang="en-US" altLang="zh-CN" sz="1600" dirty="0" err="1"/>
              <a:t>Qe</a:t>
            </a:r>
            <a:r>
              <a:rPr lang="en-US" altLang="zh-CN" sz="1600" dirty="0"/>
              <a:t> (double notch, tuning not needed): #1 6.8E13, #2 1.9E13. #3 2.1E12.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Flux gates on cavity wall in the helium vessel: &lt; 3 </a:t>
            </a:r>
            <a:r>
              <a:rPr lang="en-US" altLang="zh-CN" sz="1600" dirty="0" err="1"/>
              <a:t>mG</a:t>
            </a:r>
            <a:r>
              <a:rPr lang="en-US" altLang="zh-CN" sz="1600" dirty="0"/>
              <a:t> (with cavity local and vacuum vessel global shields)</a:t>
            </a:r>
          </a:p>
          <a:p>
            <a:pPr>
              <a:lnSpc>
                <a:spcPct val="90000"/>
              </a:lnSpc>
            </a:pPr>
            <a:r>
              <a:rPr lang="en-US" altLang="zh-CN" sz="1600" dirty="0"/>
              <a:t>Warm up for couplers RT conditioning (up to 35 kW full reflection limited by the SSA). 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2DC89-417E-4950-ABF7-42A14B24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23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D10F2D-B611-4797-988E-70D69C3F7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965" y="1232107"/>
            <a:ext cx="4556212" cy="2601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998B59D-FAE9-4CA8-A5CF-B19FD66325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61" y="1232107"/>
            <a:ext cx="4043363" cy="26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1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588195-6FD3-431D-92C5-C7EC5DD5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650 MHz HLRF and LLRF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D970A5-121E-4EDF-9B33-AC8034709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40" y="1625202"/>
            <a:ext cx="3552824" cy="4551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150 kW (total) solid state amplifier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LLRF and timing system for 650 MHz module, laser, DC-Gun and buncher.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39388-E16E-4B7C-AEAC-DF236934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7AE299F9-135B-4EE2-98CB-4517BC31739C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/>
              <a:t>24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1236466-79C6-4E5E-B27C-F007D7EAA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571821"/>
            <a:ext cx="3206240" cy="43682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E3EEB2-1E3B-4DEC-87D0-94E9D126EF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525" y="1571821"/>
            <a:ext cx="4071974" cy="21449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58857A-35A2-427E-8C8A-CC574FE81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91" y="3880130"/>
            <a:ext cx="4986974" cy="20598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AEB956-3440-4D80-B611-09BEEE8DB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761" y="3880130"/>
            <a:ext cx="2746529" cy="20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127583-2381-422A-8758-5C6F5583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8" y="293473"/>
            <a:ext cx="10515600" cy="9846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High Q Cryomodule (8x9-cell)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D2034E-1881-40BF-9C8F-D469C3FF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90" y="1771650"/>
            <a:ext cx="10552510" cy="43005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CEPC booster 1.3 GHz SRF technology R&amp;D and industrialization in synergy with domestic CW FEL projects.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4C785C-5EF4-4057-974C-0BA969CB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5F42AD-3950-4363-A32D-C97F8FF00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71" y="2834453"/>
            <a:ext cx="5028010" cy="1464944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7B8F9F16-E5BF-4C7F-BAE2-0F1D242A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205" y="2645925"/>
            <a:ext cx="6142534" cy="36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4AD5DFE-BB66-49FF-95F7-2B3DFF45E521}"/>
              </a:ext>
            </a:extLst>
          </p:cNvPr>
          <p:cNvSpPr/>
          <p:nvPr/>
        </p:nvSpPr>
        <p:spPr>
          <a:xfrm>
            <a:off x="380865" y="4462517"/>
            <a:ext cx="546296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1.3 GHz 8x9-cell high Q cryomodule prototype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Component fabrication in 2021 to mid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Assemble and horizontal test in 2022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Ship to Dalian in 2023</a:t>
            </a:r>
          </a:p>
        </p:txBody>
      </p:sp>
    </p:spTree>
    <p:extLst>
      <p:ext uri="{BB962C8B-B14F-4D97-AF65-F5344CB8AC3E}">
        <p14:creationId xmlns:p14="http://schemas.microsoft.com/office/powerpoint/2010/main" val="2310843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BA86C-DF52-4FCD-BC3E-1DFA21D6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9" y="136525"/>
            <a:ext cx="1115543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Cavity, Input Coupler and</a:t>
            </a:r>
            <a:r>
              <a:rPr lang="zh-CN" altLang="en-US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Tuner Production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5AB4939-C690-46EB-AC46-963A04F1D2CC}"/>
              </a:ext>
            </a:extLst>
          </p:cNvPr>
          <p:cNvSpPr/>
          <p:nvPr/>
        </p:nvSpPr>
        <p:spPr>
          <a:xfrm>
            <a:off x="549689" y="1503691"/>
            <a:ext cx="10337573" cy="136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Eight 1.3 GHz 9-cell cavities production (test at PAPS in late 2021 to early 2022).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Eight 1.3 GHz input couplers production (conditioning at PAPS in early 2022).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1.3 GHz tuner prototyping.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5B8DB9AA-E67C-47CE-8881-DB717F75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E299F9-135B-4EE2-98CB-4517BC3173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内容占位符 9">
            <a:extLst>
              <a:ext uri="{FF2B5EF4-FFF2-40B4-BE49-F238E27FC236}">
                <a16:creationId xmlns:a16="http://schemas.microsoft.com/office/drawing/2014/main" id="{4A460E02-8C98-44F8-9235-72C07848D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2898" y="3549649"/>
            <a:ext cx="2062216" cy="2406359"/>
          </a:xfr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B23CFC-7D4C-4F86-A0D5-EB2D8D3CC7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22" y="3549650"/>
            <a:ext cx="3584616" cy="240635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0565965F-E002-4940-84F6-F7E0CE750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817" y="2619781"/>
            <a:ext cx="3584999" cy="6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CF650C-8AEF-46F9-B051-2B4BF310E9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758" y="4837617"/>
            <a:ext cx="1493924" cy="112000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3A2A7D-966B-4439-B433-B2CB858DBDB4}"/>
              </a:ext>
            </a:extLst>
          </p:cNvPr>
          <p:cNvGrpSpPr/>
          <p:nvPr/>
        </p:nvGrpSpPr>
        <p:grpSpPr>
          <a:xfrm>
            <a:off x="1014398" y="3549649"/>
            <a:ext cx="3033284" cy="1171448"/>
            <a:chOff x="1640337" y="3601514"/>
            <a:chExt cx="6549304" cy="241920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B72486-F751-49D0-9882-4F93956E0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0337" y="3601514"/>
              <a:ext cx="3219695" cy="241477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343A97A-B45E-494E-9B8A-48B38DE8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4040" y="3601514"/>
              <a:ext cx="3225601" cy="2419201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F7D9B1C-9F43-4B31-901A-13DA2BD46B5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8" y="4837617"/>
            <a:ext cx="1491190" cy="111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51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ACB1E-AE83-4E21-8021-B195AFE7A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8" y="136524"/>
            <a:ext cx="1166336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RF Measurement and Tuning Machine for Mass Production</a:t>
            </a:r>
            <a:endParaRPr lang="zh-CN" altLang="en-US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5582EC-3D4D-4BBE-B283-A050E3DDD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4488"/>
            <a:ext cx="10972800" cy="4511676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New automatic half-cell/dumbbell frequency measurement machine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Improvement of the pre-tuning machine (ongoing)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656EF7-D1F7-411D-9902-2DE9A4DC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0D864CD-0988-41D8-821A-CE51F879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637" y="2967037"/>
            <a:ext cx="3007651" cy="31587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8636F0-F154-4841-95EA-ACDF08F70D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38443" y="3360674"/>
            <a:ext cx="3158743" cy="23690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D33098E-758D-42B2-A9C0-993BC5F5B6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7063" y="3360678"/>
            <a:ext cx="3158741" cy="23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3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AE82-9E8D-4D93-9A1B-A74C7F221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43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Input Coupler Conditioning at PAPS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902B98-BDC2-42B4-B9BE-3AE91050D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994"/>
            <a:ext cx="10515600" cy="4575969"/>
          </a:xfrm>
        </p:spPr>
        <p:txBody>
          <a:bodyPr/>
          <a:lstStyle/>
          <a:p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input couplers high power conditioned in the cleanroom at PAPS. One coupler installed to the horizontal test cavity.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CF34C1-24D7-42CA-B77B-A8064A45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5" name="内容占位符 13">
            <a:extLst>
              <a:ext uri="{FF2B5EF4-FFF2-40B4-BE49-F238E27FC236}">
                <a16:creationId xmlns:a16="http://schemas.microsoft.com/office/drawing/2014/main" id="{17390206-9A3F-4100-8E94-8E0BBE721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734" y="2615966"/>
            <a:ext cx="4079591" cy="3221635"/>
          </a:xfrm>
          <a:prstGeom prst="rect">
            <a:avLst/>
          </a:prstGeom>
        </p:spPr>
      </p:pic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D063ABA-96DB-4E0B-A9D8-B2FE5FB95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21"/>
          <a:stretch/>
        </p:blipFill>
        <p:spPr>
          <a:xfrm>
            <a:off x="5791199" y="2499471"/>
            <a:ext cx="3739768" cy="1727313"/>
          </a:xfrm>
          <a:prstGeom prst="rect">
            <a:avLst/>
          </a:prstGeom>
        </p:spPr>
      </p:pic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2ED2028-4DE7-41D2-A03D-C2DDFE666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22" b="-1"/>
          <a:stretch/>
        </p:blipFill>
        <p:spPr>
          <a:xfrm>
            <a:off x="5791199" y="4406171"/>
            <a:ext cx="3739768" cy="156911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620CA13-3A44-4DBC-BCD8-10E5C23509C3}"/>
              </a:ext>
            </a:extLst>
          </p:cNvPr>
          <p:cNvSpPr/>
          <p:nvPr/>
        </p:nvSpPr>
        <p:spPr>
          <a:xfrm>
            <a:off x="9696450" y="2246967"/>
            <a:ext cx="234051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kW TW</a:t>
            </a: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5.8~7 kW SW at two positions (1/8 WG wave length apart)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1025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86CCA-62F2-4061-80FE-F4544DAB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12" y="531675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Cryomodule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45CA5-0C53-483E-919B-ED2FCD62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10515600" cy="4271963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Cryomodule from Wuxi, similar to SHINE, LCLS-II and Euro-XFEL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F567E0-CA6B-4A0A-9D40-4F88341A8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8" name="Picture 3" descr="\\10.40.2.3\sinap\huweicheng\硬线项目提供\硬线提供内容\2019年提供\2019-03-15—SHINE模组工装组装完成资料图片—选\20190315-_DSC7015.jpg">
            <a:extLst>
              <a:ext uri="{FF2B5EF4-FFF2-40B4-BE49-F238E27FC236}">
                <a16:creationId xmlns:a16="http://schemas.microsoft.com/office/drawing/2014/main" id="{04B8EC2A-5753-4CF7-B15D-D0E057B6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8551" y="3812722"/>
            <a:ext cx="3231631" cy="2150868"/>
          </a:xfrm>
          <a:prstGeom prst="rect">
            <a:avLst/>
          </a:prstGeom>
          <a:noFill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90039D0-FD14-41BD-ABC1-D388A7E2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3812722"/>
            <a:ext cx="2879225" cy="214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EE4F15D-4E6C-4AE4-95BB-D12953AAB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780" y="3821218"/>
            <a:ext cx="4460353" cy="21423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1038FAC-3A61-4F44-8044-70E405FD9B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364" y="2653714"/>
            <a:ext cx="4842336" cy="6381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575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59367" y="81492"/>
            <a:ext cx="10356321" cy="1110141"/>
          </a:xfrm>
        </p:spPr>
        <p:txBody>
          <a:bodyPr>
            <a:normAutofit/>
          </a:bodyPr>
          <a:lstStyle/>
          <a:p>
            <a:r>
              <a:rPr lang="en-US" altLang="zh-CN" dirty="0"/>
              <a:t>CEPC CDR SRF Layout and Parameters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24494"/>
              </p:ext>
            </p:extLst>
          </p:nvPr>
        </p:nvGraphicFramePr>
        <p:xfrm>
          <a:off x="6386540" y="1557774"/>
          <a:ext cx="5076000" cy="4753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32704705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88197817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626430571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185895502"/>
                    </a:ext>
                  </a:extLst>
                </a:gridCol>
              </a:tblGrid>
              <a:tr h="340083">
                <a:tc>
                  <a:txBody>
                    <a:bodyPr/>
                    <a:lstStyle/>
                    <a:p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430131"/>
                  </a:ext>
                </a:extLst>
              </a:tr>
              <a:tr h="340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Collider Ring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</a:t>
                      </a:r>
                      <a:r>
                        <a:rPr lang="zh-CN" altLang="en-US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2-cell cavity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541478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/ IP (10</a:t>
                      </a:r>
                      <a:r>
                        <a:rPr lang="en-US" altLang="zh-CN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altLang="zh-CN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  <a:r>
                        <a:rPr lang="en-US" altLang="zh-CN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32.1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2208437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(GV)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2.17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0.47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934849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 (mA)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 x 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1085336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power / beam (MW)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0622999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x 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x 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308899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at max gradient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zh-CN" sz="11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E10 @ </a:t>
                      </a:r>
                      <a:r>
                        <a:rPr lang="en-US" altLang="zh-CN" sz="1100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  <a:r>
                        <a:rPr lang="en-US" altLang="zh-CN" sz="1100" kern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MV/m (vertical test)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1.5E10 @ 20 MV/m (long term operation)</a:t>
                      </a:r>
                      <a:endParaRPr lang="zh-CN" altLang="en-US" sz="11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CN" altLang="en-US"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5976761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</a:t>
                      </a:r>
                      <a:r>
                        <a:rPr lang="en-US" altLang="zh-CN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cavity wall loss (kW)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3927373"/>
                  </a:ext>
                </a:extLst>
              </a:tr>
              <a:tr h="340083">
                <a:tc>
                  <a:txBody>
                    <a:bodyPr/>
                    <a:lstStyle/>
                    <a:p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Booster Ring </a:t>
                      </a:r>
                      <a:r>
                        <a:rPr lang="en-US" altLang="zh-CN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(extraction)</a:t>
                      </a:r>
                      <a:endParaRPr lang="zh-CN" altLang="en-US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r>
                        <a:rPr lang="en-US" altLang="zh-CN" sz="12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GHz 9-cell cavity</a:t>
                      </a:r>
                      <a:endParaRPr lang="zh-CN" alt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279953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voltage (GV)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1.97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0.585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0.287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715916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  <a:r>
                        <a:rPr lang="en-US" altLang="zh-CN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(mA) peak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6.91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5619021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number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zh-CN" alt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8215599"/>
                  </a:ext>
                </a:extLst>
              </a:tr>
              <a:tr h="3199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200" kern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at max gradient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3E10 @ 24 MV/m (vertical</a:t>
                      </a:r>
                      <a:r>
                        <a:rPr lang="en-US" altLang="zh-CN" sz="11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</a:t>
                      </a:r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 @ 20 MV/m (long term operation)</a:t>
                      </a:r>
                      <a:endParaRPr lang="zh-CN" alt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798461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450C2354-C3CB-401A-848F-0E1AE273B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99" y="1456365"/>
            <a:ext cx="4830252" cy="4955885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3DC8E88-DB6C-4C52-864A-AB046239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61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58F5D1-E0A8-4AA1-BA73-14819B82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61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25CCFD-22A9-4F3C-AA36-773900EC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471614"/>
            <a:ext cx="11334751" cy="50768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1a: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vertical test antenna (self excitation mode) at IHEP campus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Low Q0 (unknow heat load?) , abnormal HOM notch change (HOM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anchor?)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Flux gates and thermal sensors on cavity outside wall in helium vessel, double-layer magnetic shield and foils, thermal straps (HOM coupler, beam pipe), fast cool down and flux expulsion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1b: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vertical test antenna (self excitation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Successful, similar Q0 as vertical test,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abnormal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frequency and field flatness change (bellow support, overpressure)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Add thermal intercepts for cables, Q0 measurement comparison (mass-flow vs RF), input coupler flange heating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2: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input coupler (self excitation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, got high Q0 but unstable for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time at high gradient (coupler outgassing? )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Input coupler thermal sensors, interlocks, thermal straps, RT online conditioning, cavity active pumping </a:t>
            </a:r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Step 3: </a:t>
            </a: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 with input coupler and tuner (GDR mode) at PAPS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Tuner, LLRF, microphonics …</a:t>
            </a: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41A53-BECD-4FDB-AA5C-CAB1CB59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637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BEA0-882F-4D51-A926-57C8BB22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52" y="641300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0C87E6-0CEE-471C-BD85-B6A2D029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5D4D3-CDA3-4030-A904-EA4DB867E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422" y="1789740"/>
            <a:ext cx="2480071" cy="200051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2EC10D6-A0FE-4D16-BC3B-67B44BAE8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76" y="3957194"/>
            <a:ext cx="3764280" cy="21567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0E63CFC-3C96-46B1-B662-24152BF431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876" y="1789905"/>
            <a:ext cx="2658667" cy="200051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D9C1031-014C-4D37-AAB2-9EE3C292C0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372" y="1789740"/>
            <a:ext cx="1500384" cy="20005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9F8B0A-86F5-4E99-8B4F-5CE1CFDD77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05" y="1789740"/>
            <a:ext cx="3257045" cy="43427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FA4C1A-8ED4-493D-8F4B-543C643A04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6" y="3957194"/>
            <a:ext cx="2900362" cy="21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8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8EE20-19CE-4D75-A087-88E4FDBE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23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High Q Mid-T Cavity Horizontal Test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2449AF24-66CD-4BC7-B763-11915A439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64" y="1829808"/>
            <a:ext cx="5319712" cy="4292532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595AA-B684-42B1-9BD4-FFE91A29A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32</a:t>
            </a:fld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523ACBD-68CA-4154-A304-BC6B5A740F4E}"/>
              </a:ext>
            </a:extLst>
          </p:cNvPr>
          <p:cNvCxnSpPr>
            <a:cxnSpLocks/>
          </p:cNvCxnSpPr>
          <p:nvPr/>
        </p:nvCxnSpPr>
        <p:spPr>
          <a:xfrm>
            <a:off x="1933575" y="2528888"/>
            <a:ext cx="152401" cy="4381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45E1E1B4-24E2-48EE-94EB-DE4250DD0122}"/>
              </a:ext>
            </a:extLst>
          </p:cNvPr>
          <p:cNvSpPr txBox="1"/>
          <p:nvPr/>
        </p:nvSpPr>
        <p:spPr>
          <a:xfrm>
            <a:off x="1251347" y="1978918"/>
            <a:ext cx="16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test with VT antenna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流程图: 摘录 14">
            <a:extLst>
              <a:ext uri="{FF2B5EF4-FFF2-40B4-BE49-F238E27FC236}">
                <a16:creationId xmlns:a16="http://schemas.microsoft.com/office/drawing/2014/main" id="{77FED1D3-D24E-4736-A7BC-A37CD9C4436D}"/>
              </a:ext>
            </a:extLst>
          </p:cNvPr>
          <p:cNvSpPr/>
          <p:nvPr/>
        </p:nvSpPr>
        <p:spPr>
          <a:xfrm>
            <a:off x="3974753" y="3059658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5F6F493-90C9-4099-9193-B25432B2BC1C}"/>
              </a:ext>
            </a:extLst>
          </p:cNvPr>
          <p:cNvSpPr txBox="1"/>
          <p:nvPr/>
        </p:nvSpPr>
        <p:spPr>
          <a:xfrm>
            <a:off x="1691545" y="3198868"/>
            <a:ext cx="1900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test with input coupler</a:t>
            </a:r>
          </a:p>
          <a:p>
            <a:r>
              <a:rPr lang="en-US" altLang="zh-CN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(preliminary)</a:t>
            </a:r>
            <a:endParaRPr lang="zh-CN" alt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2017C5F-6E77-4382-8A02-B141F08AE26A}"/>
              </a:ext>
            </a:extLst>
          </p:cNvPr>
          <p:cNvCxnSpPr>
            <a:cxnSpLocks/>
          </p:cNvCxnSpPr>
          <p:nvPr/>
        </p:nvCxnSpPr>
        <p:spPr>
          <a:xfrm flipV="1">
            <a:off x="3271581" y="3188248"/>
            <a:ext cx="645655" cy="1733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">
            <a:extLst>
              <a:ext uri="{FF2B5EF4-FFF2-40B4-BE49-F238E27FC236}">
                <a16:creationId xmlns:a16="http://schemas.microsoft.com/office/drawing/2014/main" id="{90B62CEA-DD95-4E6E-B97B-FC06FACC7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76"/>
          <a:stretch/>
        </p:blipFill>
        <p:spPr bwMode="auto">
          <a:xfrm>
            <a:off x="6191673" y="1829808"/>
            <a:ext cx="5381202" cy="437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514E9D73-D85E-4CBF-8F09-53A8A5F7B727}"/>
              </a:ext>
            </a:extLst>
          </p:cNvPr>
          <p:cNvSpPr/>
          <p:nvPr/>
        </p:nvSpPr>
        <p:spPr>
          <a:xfrm>
            <a:off x="10329863" y="3195648"/>
            <a:ext cx="890587" cy="20478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6FB66D3-9A70-423F-A159-75B9C2A1B497}"/>
              </a:ext>
            </a:extLst>
          </p:cNvPr>
          <p:cNvCxnSpPr>
            <a:stCxn id="22" idx="2"/>
          </p:cNvCxnSpPr>
          <p:nvPr/>
        </p:nvCxnSpPr>
        <p:spPr>
          <a:xfrm flipH="1" flipV="1">
            <a:off x="9848850" y="3257555"/>
            <a:ext cx="481013" cy="40484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558FA6D2-09B8-4252-BED6-11E75D907BB8}"/>
              </a:ext>
            </a:extLst>
          </p:cNvPr>
          <p:cNvSpPr txBox="1"/>
          <p:nvPr/>
        </p:nvSpPr>
        <p:spPr>
          <a:xfrm>
            <a:off x="1160860" y="1542291"/>
            <a:ext cx="4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IHEP 1.3 GHz 9-cell Cavity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Test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3C75919-06E4-45D1-BA12-C25032A0C801}"/>
              </a:ext>
            </a:extLst>
          </p:cNvPr>
          <p:cNvSpPr txBox="1"/>
          <p:nvPr/>
        </p:nvSpPr>
        <p:spPr>
          <a:xfrm>
            <a:off x="6918722" y="1536799"/>
            <a:ext cx="4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IHEP 1.3 GHz 9-cell Cavity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FEB5B946-93B2-4004-93DC-31B8A1CC748E}"/>
              </a:ext>
            </a:extLst>
          </p:cNvPr>
          <p:cNvSpPr/>
          <p:nvPr/>
        </p:nvSpPr>
        <p:spPr>
          <a:xfrm>
            <a:off x="5007478" y="3035646"/>
            <a:ext cx="159287" cy="173330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0F2728-D665-4D52-8FC9-6E8DB66B3F25}"/>
              </a:ext>
            </a:extLst>
          </p:cNvPr>
          <p:cNvSpPr txBox="1"/>
          <p:nvPr/>
        </p:nvSpPr>
        <p:spPr>
          <a:xfrm>
            <a:off x="5234281" y="2980556"/>
            <a:ext cx="102490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CEPC spec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流程图: 摘录 17">
            <a:extLst>
              <a:ext uri="{FF2B5EF4-FFF2-40B4-BE49-F238E27FC236}">
                <a16:creationId xmlns:a16="http://schemas.microsoft.com/office/drawing/2014/main" id="{13C568C5-AE3C-4DB9-B617-05040B36BE24}"/>
              </a:ext>
            </a:extLst>
          </p:cNvPr>
          <p:cNvSpPr/>
          <p:nvPr/>
        </p:nvSpPr>
        <p:spPr>
          <a:xfrm>
            <a:off x="4677092" y="3271841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流程图: 摘录 18">
            <a:extLst>
              <a:ext uri="{FF2B5EF4-FFF2-40B4-BE49-F238E27FC236}">
                <a16:creationId xmlns:a16="http://schemas.microsoft.com/office/drawing/2014/main" id="{A0B1E387-4426-4DCA-AEEB-6A9E99DD909A}"/>
              </a:ext>
            </a:extLst>
          </p:cNvPr>
          <p:cNvSpPr/>
          <p:nvPr/>
        </p:nvSpPr>
        <p:spPr>
          <a:xfrm>
            <a:off x="2917371" y="2912894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流程图: 摘录 22">
            <a:extLst>
              <a:ext uri="{FF2B5EF4-FFF2-40B4-BE49-F238E27FC236}">
                <a16:creationId xmlns:a16="http://schemas.microsoft.com/office/drawing/2014/main" id="{A53E098F-04DB-4C41-B1BB-A36F38E10AC7}"/>
              </a:ext>
            </a:extLst>
          </p:cNvPr>
          <p:cNvSpPr/>
          <p:nvPr/>
        </p:nvSpPr>
        <p:spPr>
          <a:xfrm>
            <a:off x="3271581" y="2907057"/>
            <a:ext cx="124619" cy="128589"/>
          </a:xfrm>
          <a:prstGeom prst="flowChartExtra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62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8C6B42-092F-46C3-AD7E-1BF8DE3F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4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 GHz HLRF and LLRF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2F09465-AF79-4F4A-8057-F87F5EC3A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32610"/>
            <a:ext cx="2447627" cy="4351338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B49523-F534-4EFF-9AA7-21A9B4D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B35AF2B-40A4-420A-9F91-E30928C65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363" y="5025708"/>
            <a:ext cx="3901440" cy="11582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F5BF5D-7C3C-41D0-87AA-5DFC46C468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9930" y="4227298"/>
            <a:ext cx="3236711" cy="1962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8A085C4-7824-4783-B48A-E1BE9B9EC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774" y="2234418"/>
            <a:ext cx="3846029" cy="21394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252C0D-04E4-49CD-86D2-C4B672CB7E2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930" y="1832292"/>
            <a:ext cx="3236711" cy="228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E08A22B-FA52-4A2B-908C-5485A0BD1FEB}"/>
              </a:ext>
            </a:extLst>
          </p:cNvPr>
          <p:cNvSpPr txBox="1"/>
          <p:nvPr/>
        </p:nvSpPr>
        <p:spPr>
          <a:xfrm>
            <a:off x="8675259" y="2049752"/>
            <a:ext cx="2180255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A/A: 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±0.03% (p-p)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4A2752-6F19-4573-8D5F-D8FD1E1B6AF2}"/>
              </a:ext>
            </a:extLst>
          </p:cNvPr>
          <p:cNvSpPr txBox="1"/>
          <p:nvPr/>
        </p:nvSpPr>
        <p:spPr>
          <a:xfrm>
            <a:off x="8695274" y="3335460"/>
            <a:ext cx="2180255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lvl="0" algn="ctr"/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   :</a:t>
            </a:r>
            <a:r>
              <a:rPr lang="zh-CN" altLang="en-US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±0.02°  (p-p)</a:t>
            </a:r>
          </a:p>
        </p:txBody>
      </p:sp>
    </p:spTree>
    <p:extLst>
      <p:ext uri="{BB962C8B-B14F-4D97-AF65-F5344CB8AC3E}">
        <p14:creationId xmlns:p14="http://schemas.microsoft.com/office/powerpoint/2010/main" val="2598936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9D1EC-7DF9-4D0C-B478-77738D43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1" y="285119"/>
            <a:ext cx="11660188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/>
              <a:t>Outline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A2896-290D-454E-B556-5DDAEFCB2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578429"/>
            <a:ext cx="9702802" cy="204969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CEPC SRF system design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CEPC SRF R&amp;D progress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ea typeface="微软雅黑" panose="020B0503020204020204" pitchFamily="34" charset="-122"/>
              </a:rPr>
              <a:t>PAPS SRF infrastructure</a:t>
            </a:r>
            <a:endParaRPr lang="zh-CN" altLang="en-US" sz="28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A5892-4DC8-4C24-8E36-6364759EF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22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DBCCA1-F369-4D21-BB5F-22B84BCDF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A3B365-E30D-4CD4-B50C-8908A324D8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538" y="1266824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76FCBF-ECC9-48C1-90B6-F51D612F5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580" y="142857"/>
            <a:ext cx="2184840" cy="8604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4514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D2EF29-5DC4-48B1-A71D-9DE4711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1327FB4C-5449-4FCC-AEE7-6B6B342FE728}"/>
              </a:ext>
            </a:extLst>
          </p:cNvPr>
          <p:cNvSpPr txBox="1">
            <a:spLocks/>
          </p:cNvSpPr>
          <p:nvPr/>
        </p:nvSpPr>
        <p:spPr>
          <a:xfrm>
            <a:off x="2114551" y="95565"/>
            <a:ext cx="9482137" cy="101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New SRF Facility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6AE82ED-615C-4C1B-9B4E-5272C5B83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735" y="162416"/>
            <a:ext cx="1453334" cy="5723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AB6284C-1302-4C54-B2A8-25447711A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" y="1220634"/>
            <a:ext cx="3435112" cy="25763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76A3659-D8B3-4D54-B5F9-DCEA9529A4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60" y="1220634"/>
            <a:ext cx="3435112" cy="25763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52BDE7-92DF-4A2A-A300-411A4B1889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260" y="1220634"/>
            <a:ext cx="3435112" cy="257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1015C9-1980-49AC-A095-A51B911823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" y="3955869"/>
            <a:ext cx="4076700" cy="22931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DB5E929-DFB8-47CA-9C5D-3DFF1B37FF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372" y="3955869"/>
            <a:ext cx="3048000" cy="2286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290C8F8-364C-4B48-A521-6FA951C2D6C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372" y="3955869"/>
            <a:ext cx="312785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3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30EDC2-583B-425B-8BF4-1D0E8190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6" y="341628"/>
            <a:ext cx="9482137" cy="10177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SRF Facility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30BB4ED-803D-442F-9514-93FE05ED2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10" y="408479"/>
            <a:ext cx="1453334" cy="572368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459D848-A59F-4445-8AF1-92D67AD7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E34186-6261-44C0-B8FA-6FA0E83650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429" y="1464504"/>
            <a:ext cx="3106366" cy="23297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C40733-7037-452C-B20F-22A4B6F000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457" y="1464503"/>
            <a:ext cx="3106366" cy="23297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3B6F26-F9D2-4D0C-9458-ACA74041F8B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09" y="1464505"/>
            <a:ext cx="3106366" cy="23297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371279C-9A48-4B4E-82CB-940E70DC63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436" y="1464504"/>
            <a:ext cx="1747331" cy="2329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C19A4D3-A38D-4D74-8956-00E25D0215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429" y="3917956"/>
            <a:ext cx="3106366" cy="23275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8FA76D4-8AE0-4FC2-81A6-B465010264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9398" y="3917956"/>
            <a:ext cx="3106365" cy="23297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F412282-02EE-4600-AA96-09787BC5E93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961" y="3906392"/>
            <a:ext cx="3257806" cy="232977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2EFE14-AEC0-4C7A-952A-C67A36D54C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6575" y="4302274"/>
            <a:ext cx="2323915" cy="15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2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07FF3A5B-492A-410D-A210-D969DF828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559" y="1398184"/>
            <a:ext cx="1745598" cy="186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70D611-AD80-43A7-9C64-C466554D6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5" y="1385885"/>
            <a:ext cx="2490788" cy="18680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B605BEB-A7AE-425B-91CD-0F7377A57D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650" y="1398184"/>
            <a:ext cx="1997163" cy="1868091"/>
          </a:xfrm>
          <a:prstGeom prst="rect">
            <a:avLst/>
          </a:prstGeom>
        </p:spPr>
      </p:pic>
      <p:pic>
        <p:nvPicPr>
          <p:cNvPr id="15" name="内容占位符 4">
            <a:extLst>
              <a:ext uri="{FF2B5EF4-FFF2-40B4-BE49-F238E27FC236}">
                <a16:creationId xmlns:a16="http://schemas.microsoft.com/office/drawing/2014/main" id="{32844261-EA70-41E8-B022-3C0FF741E8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4954" y="1385885"/>
            <a:ext cx="2490788" cy="18430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9DF4650-D312-4A20-9895-D158367117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3306" y="1398387"/>
            <a:ext cx="2210155" cy="184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EF6CC17-8FAC-4B00-9EAC-9E4756AD9E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057" y="3878460"/>
            <a:ext cx="1922891" cy="183345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FF80C06-072B-4B7B-A054-06B763AD9C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66" y="3878460"/>
            <a:ext cx="2444605" cy="183345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4A0DF64-8A80-4CF6-B930-4245B8C862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027" y="3882036"/>
            <a:ext cx="1372408" cy="1829878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34A85AF5-E2FE-4A1A-943A-874B1B93FB55}"/>
              </a:ext>
            </a:extLst>
          </p:cNvPr>
          <p:cNvSpPr txBox="1">
            <a:spLocks/>
          </p:cNvSpPr>
          <p:nvPr/>
        </p:nvSpPr>
        <p:spPr>
          <a:xfrm>
            <a:off x="1921669" y="53979"/>
            <a:ext cx="99202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New SRF Facility</a:t>
            </a:r>
            <a:endParaRPr lang="zh-CN" alt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AA762A0-78BD-4BFF-A0E5-2C33E6041A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755" y="302375"/>
            <a:ext cx="1453334" cy="57236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4A17882-A270-4556-823F-B57EB17D7EB3}"/>
              </a:ext>
            </a:extLst>
          </p:cNvPr>
          <p:cNvSpPr txBox="1"/>
          <p:nvPr/>
        </p:nvSpPr>
        <p:spPr>
          <a:xfrm>
            <a:off x="381000" y="3296577"/>
            <a:ext cx="11572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Vacuum furnace (doping &amp; annealing)           Nb3Sn furnace             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/Cu sputtering device     Cavity inspection camera and grinder    9-cell cavity pre-tuning machine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E21EAF1-3233-482C-B468-FC5163CBDF96}"/>
              </a:ext>
            </a:extLst>
          </p:cNvPr>
          <p:cNvSpPr txBox="1"/>
          <p:nvPr/>
        </p:nvSpPr>
        <p:spPr>
          <a:xfrm>
            <a:off x="573210" y="5802925"/>
            <a:ext cx="192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Temperature &amp; X-ray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mapping system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85CA3C-F932-4B83-BD92-73315D81CAAC}"/>
              </a:ext>
            </a:extLst>
          </p:cNvPr>
          <p:cNvSpPr/>
          <p:nvPr/>
        </p:nvSpPr>
        <p:spPr>
          <a:xfrm>
            <a:off x="3065057" y="5775239"/>
            <a:ext cx="1922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Second sound cavity quench detection system</a:t>
            </a:r>
            <a:endParaRPr lang="zh-CN" altLang="en-US" sz="12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0D0B347-6410-4BAC-A2EE-1C0D6A6519B2}"/>
              </a:ext>
            </a:extLst>
          </p:cNvPr>
          <p:cNvSpPr/>
          <p:nvPr/>
        </p:nvSpPr>
        <p:spPr>
          <a:xfrm>
            <a:off x="5269026" y="5791295"/>
            <a:ext cx="146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Helmholtz coil for cavity vertical test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2F449DE-D416-4FDF-91F9-53113B167F05}"/>
              </a:ext>
            </a:extLst>
          </p:cNvPr>
          <p:cNvSpPr/>
          <p:nvPr/>
        </p:nvSpPr>
        <p:spPr>
          <a:xfrm>
            <a:off x="6866572" y="5854121"/>
            <a:ext cx="1975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SSA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AF50CD-31E0-4EAD-8422-0D7EEF445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17F9CE51-39AD-4E6C-B7AE-30FF23AEB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347" y="5802925"/>
            <a:ext cx="2561394" cy="258532"/>
          </a:xfr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LLRF for cavity &amp; coupler testing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0ABD8040-BE2D-4469-A857-C0DC449D4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760" y="4700246"/>
            <a:ext cx="2556981" cy="922207"/>
          </a:xfrm>
          <a:prstGeom prst="rect">
            <a:avLst/>
          </a:prstGeom>
          <a:ln w="28575">
            <a:noFill/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2B0A79-3395-47E9-B229-277121C3F8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761" y="3875009"/>
            <a:ext cx="2561394" cy="766192"/>
          </a:xfrm>
          <a:prstGeom prst="rect">
            <a:avLst/>
          </a:prstGeom>
          <a:ln w="28575">
            <a:noFill/>
          </a:ln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067E2FF-B31B-4B92-B195-60B5329F6CE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1812" y="3875009"/>
            <a:ext cx="1975724" cy="179139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669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20427F-470A-45E4-AE07-F984717F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PAPS SRF Lab in Full Operation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BEBC1989-A110-4676-BAD1-5FA6E08B7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77" y="1329238"/>
            <a:ext cx="4072729" cy="229091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C9CAE8-9BEA-4840-898A-685798CB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AE299F9-135B-4EE2-98CB-4517BC31739C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1A17AE-5A46-4897-8FFE-35A4503957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578" y="3888839"/>
            <a:ext cx="4072729" cy="229091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FCBD7A-A252-4A2E-9ABD-F3EAF7DFF9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17" y="3892514"/>
            <a:ext cx="4072728" cy="22909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A99FBC0-2D7F-48CE-8198-40F84BEAA4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153" y="1321889"/>
            <a:ext cx="1723021" cy="22982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A7DBC7B-E48B-4D85-9882-4D3738E079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279" y="3885164"/>
            <a:ext cx="1723695" cy="22982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4B900D-051A-42B9-B254-7314635D8C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417" y="1332912"/>
            <a:ext cx="4064413" cy="22909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2A7489-7840-4A5F-AC5B-04630ECE35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17" y="292850"/>
            <a:ext cx="1453334" cy="5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6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5C5F5B-6993-4BED-8CA5-F65380FC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9" y="89692"/>
            <a:ext cx="11210924" cy="1325563"/>
          </a:xfrm>
        </p:spPr>
        <p:txBody>
          <a:bodyPr/>
          <a:lstStyle/>
          <a:p>
            <a:r>
              <a:rPr lang="en-US" altLang="zh-CN" dirty="0"/>
              <a:t>CEPC SRF System TDR Status and Plan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A6B32B-652C-429A-BA8E-05D4DAE5F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426583"/>
            <a:ext cx="11420476" cy="5245300"/>
          </a:xfrm>
        </p:spPr>
        <p:txBody>
          <a:bodyPr>
            <a:normAutofit/>
          </a:bodyPr>
          <a:lstStyle/>
          <a:p>
            <a:pPr marL="0" indent="0" eaLnBrk="0" hangingPunct="0">
              <a:lnSpc>
                <a:spcPct val="120000"/>
              </a:lnSpc>
              <a:buNone/>
            </a:pPr>
            <a:r>
              <a:rPr lang="en-US" altLang="zh-CN" sz="2000" b="1" u="sng" dirty="0"/>
              <a:t>TDR Phase 1:</a:t>
            </a:r>
            <a:r>
              <a:rPr lang="zh-CN" altLang="en-US" sz="2000" b="1" u="sng" dirty="0"/>
              <a:t> </a:t>
            </a:r>
            <a:r>
              <a:rPr lang="en-US" altLang="zh-CN" sz="2000" b="1" u="sng" dirty="0"/>
              <a:t>2019-2021 (Components Prototyping)</a:t>
            </a:r>
          </a:p>
          <a:p>
            <a:pPr eaLnBrk="0" hangingPunct="0">
              <a:lnSpc>
                <a:spcPct val="12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sz="1800" dirty="0"/>
              <a:t> SRF system TDR design and optimization (</a:t>
            </a:r>
            <a:r>
              <a:rPr lang="en-US" altLang="zh-CN" sz="1800" dirty="0">
                <a:solidFill>
                  <a:srgbClr val="C00000"/>
                </a:solidFill>
              </a:rPr>
              <a:t>RF staging and bypass scheme proposed</a:t>
            </a:r>
            <a:r>
              <a:rPr lang="en-US" altLang="zh-CN" sz="1800" dirty="0"/>
              <a:t>)</a:t>
            </a:r>
          </a:p>
          <a:p>
            <a:pPr eaLnBrk="0" hangingPunct="0">
              <a:lnSpc>
                <a:spcPct val="12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sz="1800" dirty="0"/>
              <a:t> High Q, high gradient cavity, high power components and other key technology R&amp;D</a:t>
            </a:r>
          </a:p>
          <a:p>
            <a:pPr eaLnBrk="0" hangingPunct="0">
              <a:lnSpc>
                <a:spcPct val="12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sz="1800" dirty="0"/>
              <a:t> 650 MHz test cryomodule integration</a:t>
            </a:r>
          </a:p>
          <a:p>
            <a:pPr eaLnBrk="0" hangingPunct="0">
              <a:lnSpc>
                <a:spcPct val="12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altLang="zh-CN" sz="1800" dirty="0"/>
              <a:t> PAPS SRF facility construction</a:t>
            </a:r>
          </a:p>
          <a:p>
            <a:pPr marL="0" indent="0" eaLnBrk="0" hangingPunc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CN" sz="2000" b="1" u="sng" dirty="0">
                <a:ea typeface="微软雅黑" panose="020B0503020204020204" pitchFamily="34" charset="-122"/>
              </a:rPr>
              <a:t>TDR Phase 2: 2021-2023 (System TDR Design, Cryomodule Prototyping)</a:t>
            </a:r>
          </a:p>
          <a:p>
            <a:pPr eaLnBrk="0" hangingPunct="0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ea typeface="微软雅黑" panose="020B0503020204020204" pitchFamily="34" charset="-122"/>
              </a:rPr>
              <a:t> SRF system TDR design optimization</a:t>
            </a:r>
          </a:p>
          <a:p>
            <a:pPr eaLnBrk="0" hangingPunct="0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ea typeface="微软雅黑" panose="020B0503020204020204" pitchFamily="34" charset="-122"/>
              </a:rPr>
              <a:t> 650 MHz test cryomodule operation and improvement</a:t>
            </a:r>
          </a:p>
          <a:p>
            <a:pPr eaLnBrk="0" hangingPunct="0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ea typeface="微软雅黑" panose="020B0503020204020204" pitchFamily="34" charset="-122"/>
              </a:rPr>
              <a:t> 1.3 GHz high Q full cryomodule prototyping</a:t>
            </a:r>
          </a:p>
          <a:p>
            <a:pPr eaLnBrk="0" hangingPunct="0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ea typeface="微软雅黑" panose="020B0503020204020204" pitchFamily="34" charset="-122"/>
              </a:rPr>
              <a:t> SRF facility (PAPS commissioning, operation and upgrade)</a:t>
            </a:r>
          </a:p>
          <a:p>
            <a:pPr eaLnBrk="0" hangingPunct="0">
              <a:lnSpc>
                <a:spcPct val="120000"/>
              </a:lnSpc>
              <a:buClr>
                <a:srgbClr val="0070C0"/>
              </a:buClr>
              <a:buFont typeface="Wingdings" panose="05000000000000000000" pitchFamily="2" charset="2"/>
              <a:buChar char="p"/>
            </a:pPr>
            <a:r>
              <a:rPr lang="en-US" altLang="zh-CN" sz="1800" dirty="0">
                <a:ea typeface="微软雅黑" panose="020B0503020204020204" pitchFamily="34" charset="-122"/>
              </a:rPr>
              <a:t> Industrialization (in synergy with other SRF projects in China)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08F551-0C49-4F98-921C-0EBC6E92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089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617FF-AD87-4338-A81B-EC28ABF16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856" y="197485"/>
            <a:ext cx="841516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600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Beam Test Facility (future extension)</a:t>
            </a:r>
            <a:endParaRPr lang="zh-CN" altLang="en-US" sz="3600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4624D2-6984-43EA-A8C6-1B5B2398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C6B11D-D4F7-4D66-8613-40BFA55DE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522" y="473993"/>
            <a:ext cx="1453334" cy="5723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FE1C390-ABC7-4ACD-A9E8-E8D98027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6" y="1589742"/>
            <a:ext cx="10314408" cy="46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2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89FF6B-6D73-4878-8912-AA15EE02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D35D4045-DA7B-44D5-8E44-8439D90E2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13" y="0"/>
            <a:ext cx="12341226" cy="6858000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58BE53-5282-42CF-8065-05C18960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99F9-135B-4EE2-98CB-4517BC31739C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B0E0D0-8E53-4E1C-B08E-AECC2734C3A0}"/>
              </a:ext>
            </a:extLst>
          </p:cNvPr>
          <p:cNvSpPr txBox="1"/>
          <p:nvPr/>
        </p:nvSpPr>
        <p:spPr>
          <a:xfrm>
            <a:off x="3856489" y="2842895"/>
            <a:ext cx="438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i="1" dirty="0">
                <a:solidFill>
                  <a:schemeClr val="bg1"/>
                </a:solidFill>
                <a:latin typeface="Arial" panose="020B0604020202020204" pitchFamily="34" charset="0"/>
                <a:ea typeface="HGHUATI_CNKI" panose="02000500000000000000" pitchFamily="2" charset="-122"/>
                <a:cs typeface="Arial" panose="020B0604020202020204" pitchFamily="34" charset="0"/>
              </a:rPr>
              <a:t>Thank  you</a:t>
            </a:r>
            <a:endParaRPr lang="zh-CN" altLang="en-US" sz="4400" i="1" dirty="0">
              <a:solidFill>
                <a:schemeClr val="bg1"/>
              </a:solidFill>
              <a:latin typeface="Arial" panose="020B0604020202020204" pitchFamily="34" charset="0"/>
              <a:ea typeface="HGHUATI_CNKI" panose="02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82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4161"/>
            <a:ext cx="10515600" cy="894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CEPC SRF Hardware Specifications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488A-81DB-4A5F-B4BA-D0957D335647}" type="slidenum">
              <a:rPr lang="zh-CN" altLang="en-US" smtClean="0"/>
              <a:t>5</a:t>
            </a:fld>
            <a:endParaRPr lang="zh-CN" altLang="en-US"/>
          </a:p>
        </p:txBody>
      </p:sp>
      <p:graphicFrame>
        <p:nvGraphicFramePr>
          <p:cNvPr id="5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295493"/>
              </p:ext>
            </p:extLst>
          </p:nvPr>
        </p:nvGraphicFramePr>
        <p:xfrm>
          <a:off x="673099" y="1352835"/>
          <a:ext cx="10845801" cy="5082071"/>
        </p:xfrm>
        <a:graphic>
          <a:graphicData uri="http://schemas.openxmlformats.org/drawingml/2006/table">
            <a:tbl>
              <a:tblPr firstRow="1" bandRow="1"/>
              <a:tblGrid>
                <a:gridCol w="31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Hardware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Qualification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Normal Operation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zh-C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Operation</a:t>
                      </a:r>
                      <a:endParaRPr lang="zh-CN" alt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3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2-cell Cavity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 4E10 @ 22 MV/m</a:t>
                      </a:r>
                    </a:p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 2E10 @ 20 MV/m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1.5E10 @ 20 MV/m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2E10 @ 20 MV/m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 9-cell Cavity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 3E10 @ 24 MV/m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1E10 @ 20 MV/m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2E10 @ 23 MV/m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Coupler (variable)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HPT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300 kW </a:t>
                      </a:r>
                      <a:r>
                        <a:rPr lang="en-US" altLang="zh-CN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280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 GHz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Coupler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(variable)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HPT 20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 peak, </a:t>
                      </a:r>
                    </a:p>
                    <a:p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kW </a:t>
                      </a:r>
                      <a:r>
                        <a:rPr lang="en-US" altLang="zh-CN" sz="16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avr</a:t>
                      </a:r>
                      <a:r>
                        <a:rPr lang="en-US" altLang="zh-CN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20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 peak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kW peak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HOM Coupler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 test at RT and 2 K: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4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HOM Absorber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power test at RT: </a:t>
                      </a:r>
                    </a:p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kW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MHz </a:t>
                      </a:r>
                      <a:r>
                        <a:rPr lang="en-US" altLang="zh-CN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Cryomodule</a:t>
                      </a:r>
                      <a:endParaRPr lang="en-US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(six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2-cell cavities)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loss 5 W @ 2 K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loss 8 W @ 2 K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loss 10 W @ 2 K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43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Tuner (Collider &amp; Booster)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tuning range </a:t>
                      </a:r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 400 kHz / 1 Hz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kHz / 1 Hz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kHz / 1 Hz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0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F9D1EC-7DF9-4D0C-B478-77738D43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81" y="285119"/>
            <a:ext cx="11660188" cy="1325563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dirty="0"/>
              <a:t>Outline</a:t>
            </a:r>
            <a:endParaRPr lang="zh-CN" altLang="en-US" sz="36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A2896-290D-454E-B556-5DDAEFCB2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578429"/>
            <a:ext cx="9702802" cy="204969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CEPC SRF system design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ea typeface="微软雅黑" panose="020B0503020204020204" pitchFamily="34" charset="-122"/>
              </a:rPr>
              <a:t>CEPC SRF R&amp;D progress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altLang="zh-CN" sz="2800" dirty="0">
                <a:ea typeface="微软雅黑" panose="020B0503020204020204" pitchFamily="34" charset="-122"/>
              </a:rPr>
              <a:t>PAPS SRF infrastructure</a:t>
            </a:r>
            <a:endParaRPr lang="zh-CN" altLang="en-US" sz="2800" dirty="0"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97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E128F9-27CD-4798-BA92-698FFE7E9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9616"/>
            <a:ext cx="12192000" cy="1055729"/>
          </a:xfrm>
        </p:spPr>
        <p:txBody>
          <a:bodyPr/>
          <a:lstStyle/>
          <a:p>
            <a:r>
              <a:rPr lang="en-US" altLang="zh-CN" dirty="0"/>
              <a:t>High Gradient High Q 1.3 GHz and 650 MHz Cavity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C2110F-6295-46A8-89F5-B247FB26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1A5892-4DC8-4C24-8E36-6364759EF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4B3DBA47-87FF-4112-AB56-44E099AD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27" y="1638666"/>
            <a:ext cx="5197097" cy="46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CD71FA0-6AD0-4461-964C-93297C374699}"/>
              </a:ext>
            </a:extLst>
          </p:cNvPr>
          <p:cNvSpPr txBox="1"/>
          <p:nvPr/>
        </p:nvSpPr>
        <p:spPr>
          <a:xfrm>
            <a:off x="8610600" y="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Peng Sha’s talk in this workshop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9791068-170B-4EA4-895F-D4A731D66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7" t="3800" r="-273" b="20566"/>
          <a:stretch/>
        </p:blipFill>
        <p:spPr>
          <a:xfrm>
            <a:off x="5736248" y="1998642"/>
            <a:ext cx="6356692" cy="405163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D9EF339-A2B6-43DF-A135-EA7CCC49D0FA}"/>
              </a:ext>
            </a:extLst>
          </p:cNvPr>
          <p:cNvSpPr txBox="1"/>
          <p:nvPr/>
        </p:nvSpPr>
        <p:spPr>
          <a:xfrm>
            <a:off x="5995834" y="1690866"/>
            <a:ext cx="4576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IHEP 650 MHz 1-cell Cavities Vertical Test at 2 K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B3B61B-FB01-4795-AD9D-1D88F8E86710}"/>
              </a:ext>
            </a:extLst>
          </p:cNvPr>
          <p:cNvSpPr txBox="1"/>
          <p:nvPr/>
        </p:nvSpPr>
        <p:spPr>
          <a:xfrm>
            <a:off x="5910754" y="6161495"/>
            <a:ext cx="5104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BCP/FP/EP FG &amp; LG cavities. See Peng Sha’s talk for details, also for N-infusion and Mid-T treated 650 MHz cavities.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EE46C9-7F77-40AE-82A4-77D9D1884B27}"/>
              </a:ext>
            </a:extLst>
          </p:cNvPr>
          <p:cNvSpPr txBox="1"/>
          <p:nvPr/>
        </p:nvSpPr>
        <p:spPr>
          <a:xfrm>
            <a:off x="247650" y="6161773"/>
            <a:ext cx="5498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EP+75C+120C, Mid-T furnace baking 1.3 GHz 9-cell cavities.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(Mid-T furnace baking recipe first reported by K.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Umemori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of KEK).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0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046017B-8AD2-4749-B4A5-8FC423CDC5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394" y="1536709"/>
            <a:ext cx="5052469" cy="386633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C282CB0-24F8-485D-9AD6-E916F021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7" y="542003"/>
            <a:ext cx="12124266" cy="8394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CEPC 650 MHz 2-cell Cavity Vertical Test with HOM Couplers</a:t>
            </a:r>
            <a:endParaRPr lang="zh-CN" altLang="en-US" b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A2DB739-CD2E-49F9-AFD3-C165DC8BB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957" y="1768766"/>
            <a:ext cx="2576002" cy="33488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0405949-221E-418B-A3B2-9A715226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66" y="1768766"/>
            <a:ext cx="2393066" cy="175750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BDEFBF4-BAD2-4FAF-B338-EDEEAE7E41B4}"/>
              </a:ext>
            </a:extLst>
          </p:cNvPr>
          <p:cNvSpPr txBox="1"/>
          <p:nvPr/>
        </p:nvSpPr>
        <p:spPr>
          <a:xfrm>
            <a:off x="790353" y="5432192"/>
            <a:ext cx="1114151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BCP 650 MHz 2-cell cavities: 2.8E10@22 MV/m (CEPC VT spec: 4E10@22 MV/m)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no change after install HOM coupler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Cavity #4 and #6 installed into the 650 MHz test cryomodule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CBF938A-C61A-4E99-9226-962096CEB3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699" y="3659953"/>
            <a:ext cx="1236433" cy="1457617"/>
          </a:xfrm>
          <a:prstGeom prst="rect">
            <a:avLst/>
          </a:prstGeom>
        </p:spPr>
      </p:pic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4E915607-4B05-46DC-B192-E8801F52B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"/>
          <a:stretch/>
        </p:blipFill>
        <p:spPr>
          <a:xfrm>
            <a:off x="855662" y="3659953"/>
            <a:ext cx="958262" cy="145761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E07F3C1-570F-4197-BD49-8F17CBFF18EC}"/>
              </a:ext>
            </a:extLst>
          </p:cNvPr>
          <p:cNvSpPr txBox="1"/>
          <p:nvPr/>
        </p:nvSpPr>
        <p:spPr>
          <a:xfrm>
            <a:off x="7547992" y="2493627"/>
            <a:ext cx="69003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A5892-4DC8-4C24-8E36-6364759EFE91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689276-A4E1-4630-A627-DF470E5AF00B}"/>
              </a:ext>
            </a:extLst>
          </p:cNvPr>
          <p:cNvSpPr/>
          <p:nvPr/>
        </p:nvSpPr>
        <p:spPr>
          <a:xfrm>
            <a:off x="8805704" y="3008919"/>
            <a:ext cx="2429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Q=3E10@20 MV/m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Eacc = 28 MV/m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C8EEBA-77B2-42F3-B143-D4B21E308D6B}"/>
              </a:ext>
            </a:extLst>
          </p:cNvPr>
          <p:cNvSpPr txBox="1"/>
          <p:nvPr/>
        </p:nvSpPr>
        <p:spPr>
          <a:xfrm>
            <a:off x="7010400" y="0"/>
            <a:ext cx="518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Peng Sha’s and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Hongjuan’s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talk in this workshop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1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82CB0-24F8-485D-9AD6-E916F021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341" y="527707"/>
            <a:ext cx="10515600" cy="839461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CEPC HOM Coupler High Power </a:t>
            </a:r>
            <a:r>
              <a:rPr lang="en-US" altLang="zh-CN" dirty="0"/>
              <a:t>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AA864C-3896-4D0B-81C5-B590FC6A93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15" y="1658840"/>
            <a:ext cx="6085397" cy="45640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22ECA5-0DE5-482B-BAFE-5426BC2A36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891" y="1672568"/>
            <a:ext cx="3984050" cy="1995777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C91D8D2C-5EA5-4FFC-A687-922C0823880F}"/>
              </a:ext>
            </a:extLst>
          </p:cNvPr>
          <p:cNvCxnSpPr/>
          <p:nvPr/>
        </p:nvCxnSpPr>
        <p:spPr>
          <a:xfrm>
            <a:off x="1833657" y="3227236"/>
            <a:ext cx="0" cy="5903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F31ECB0-A9A6-4B40-A4D3-E129A9BD496B}"/>
              </a:ext>
            </a:extLst>
          </p:cNvPr>
          <p:cNvSpPr txBox="1"/>
          <p:nvPr/>
        </p:nvSpPr>
        <p:spPr>
          <a:xfrm>
            <a:off x="1404287" y="2821450"/>
            <a:ext cx="1041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F1D9AAF-2E4F-4782-B9FC-7F0DA32A7B1B}"/>
              </a:ext>
            </a:extLst>
          </p:cNvPr>
          <p:cNvCxnSpPr>
            <a:cxnSpLocks/>
          </p:cNvCxnSpPr>
          <p:nvPr/>
        </p:nvCxnSpPr>
        <p:spPr>
          <a:xfrm flipH="1">
            <a:off x="2598308" y="4183626"/>
            <a:ext cx="245164" cy="32774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4E89144A-1DBA-4211-931C-D3EEC733AEC4}"/>
              </a:ext>
            </a:extLst>
          </p:cNvPr>
          <p:cNvSpPr txBox="1"/>
          <p:nvPr/>
        </p:nvSpPr>
        <p:spPr>
          <a:xfrm>
            <a:off x="1925096" y="3721961"/>
            <a:ext cx="236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 coupler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80C0F38-0615-4EB6-BFA4-4D4615BB97B8}"/>
              </a:ext>
            </a:extLst>
          </p:cNvPr>
          <p:cNvSpPr txBox="1"/>
          <p:nvPr/>
        </p:nvSpPr>
        <p:spPr>
          <a:xfrm>
            <a:off x="4073273" y="5062504"/>
            <a:ext cx="2896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1.3GHz solid state power source</a:t>
            </a:r>
            <a:endParaRPr lang="zh-CN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F5445F4-0A20-4A2D-9C6B-F0EBB7A013E0}"/>
              </a:ext>
            </a:extLst>
          </p:cNvPr>
          <p:cNvCxnSpPr>
            <a:cxnSpLocks/>
          </p:cNvCxnSpPr>
          <p:nvPr/>
        </p:nvCxnSpPr>
        <p:spPr>
          <a:xfrm flipV="1">
            <a:off x="6342044" y="3147723"/>
            <a:ext cx="1057526" cy="106207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27117009-36C6-4A7F-9D1D-A10D96DA4604}"/>
              </a:ext>
            </a:extLst>
          </p:cNvPr>
          <p:cNvSpPr txBox="1"/>
          <p:nvPr/>
        </p:nvSpPr>
        <p:spPr>
          <a:xfrm>
            <a:off x="7351858" y="4048229"/>
            <a:ext cx="4715570" cy="205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power: 1.3 kW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power: 8.6 W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Room temperature: 20.5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Temperature on HOM coupler pick up: 29.4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℃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CEPC spec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 Cold test planned.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9D90A8-B7C9-4627-B84B-DA88C1DD88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187" y="1856958"/>
            <a:ext cx="2337857" cy="1808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D84F9D3-F440-4724-BE59-B9F5649ACF1B}"/>
              </a:ext>
            </a:extLst>
          </p:cNvPr>
          <p:cNvSpPr txBox="1"/>
          <p:nvPr/>
        </p:nvSpPr>
        <p:spPr>
          <a:xfrm>
            <a:off x="7880350" y="0"/>
            <a:ext cx="43116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Hongjuan Zheng’s talk in this workshop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28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15957</TotalTime>
  <Words>1997</Words>
  <Application>Microsoft Office PowerPoint</Application>
  <PresentationFormat>宽屏</PresentationFormat>
  <Paragraphs>304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5" baseType="lpstr">
      <vt:lpstr>HGHUATI_CNKI</vt:lpstr>
      <vt:lpstr>等线</vt:lpstr>
      <vt:lpstr>等线 Light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主题​​</vt:lpstr>
      <vt:lpstr>2_Office 主题</vt:lpstr>
      <vt:lpstr>Progress of CEPC SCRF System R&amp;D</vt:lpstr>
      <vt:lpstr>Outline</vt:lpstr>
      <vt:lpstr>CEPC CDR SRF Layout and Parameters</vt:lpstr>
      <vt:lpstr>CEPC SRF System TDR Status and Plan</vt:lpstr>
      <vt:lpstr>CEPC SRF Hardware Specifications</vt:lpstr>
      <vt:lpstr>Outline</vt:lpstr>
      <vt:lpstr>High Gradient High Q 1.3 GHz and 650 MHz Cavity</vt:lpstr>
      <vt:lpstr>CEPC 650 MHz 2-cell Cavity Vertical Test with HOM Couplers</vt:lpstr>
      <vt:lpstr>CEPC HOM Coupler High Power Test</vt:lpstr>
      <vt:lpstr>CEPC 650 MHz High Power Variable Coupler</vt:lpstr>
      <vt:lpstr>CEPC HOM Absorber High Power Test</vt:lpstr>
      <vt:lpstr>CEPC 650 MHz Test Cryomodule</vt:lpstr>
      <vt:lpstr>CEPC 650 MHz Test Cryomodule</vt:lpstr>
      <vt:lpstr>650 MHz 2 x 2-cell Cavity String Assembly</vt:lpstr>
      <vt:lpstr>650 MHz Test Cryomodule Assembly</vt:lpstr>
      <vt:lpstr>650 MHz Test Cryomodule Assembly</vt:lpstr>
      <vt:lpstr>Magnetic Shielding and Compensating </vt:lpstr>
      <vt:lpstr>Global Magnetic Shield of the 650 MHz CM</vt:lpstr>
      <vt:lpstr>650 MHz Test Cryomodule Assembly</vt:lpstr>
      <vt:lpstr>650 MHz Module Transport (IHEP to PAPS 80 km)</vt:lpstr>
      <vt:lpstr>650 MHz Module Beamline Installation</vt:lpstr>
      <vt:lpstr>650 MHz Module Beamline Installation</vt:lpstr>
      <vt:lpstr>650 MHz Module 2 K Cool Down Test</vt:lpstr>
      <vt:lpstr>650 MHz HLRF and LLRF</vt:lpstr>
      <vt:lpstr>1.3 GHz High Q Cryomodule (8x9-cell)</vt:lpstr>
      <vt:lpstr>1.3 GHz Cavity, Input Coupler and Tuner Production</vt:lpstr>
      <vt:lpstr>RF Measurement and Tuning Machine for Mass Production</vt:lpstr>
      <vt:lpstr>1.3 GHz Input Coupler Conditioning at PAPS</vt:lpstr>
      <vt:lpstr>1.3 GHz Cryomodule</vt:lpstr>
      <vt:lpstr>1.3 GHz High Q Mid-T Cavity Horizontal Test</vt:lpstr>
      <vt:lpstr>1.3 GHz High Q Mid-T Cavity Horizontal Test</vt:lpstr>
      <vt:lpstr>1.3 GHz High Q Mid-T Cavity Horizontal Test</vt:lpstr>
      <vt:lpstr>1.3 GHz HLRF and LLRF</vt:lpstr>
      <vt:lpstr>Outline</vt:lpstr>
      <vt:lpstr>PowerPoint 演示文稿</vt:lpstr>
      <vt:lpstr>PowerPoint 演示文稿</vt:lpstr>
      <vt:lpstr>New SRF Facility</vt:lpstr>
      <vt:lpstr>PowerPoint 演示文稿</vt:lpstr>
      <vt:lpstr>PAPS SRF Lab in Full Operation</vt:lpstr>
      <vt:lpstr>Beam Test Facility (future extension)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Zhai</dc:creator>
  <cp:lastModifiedBy>User</cp:lastModifiedBy>
  <cp:revision>3228</cp:revision>
  <dcterms:created xsi:type="dcterms:W3CDTF">2019-10-17T08:38:03Z</dcterms:created>
  <dcterms:modified xsi:type="dcterms:W3CDTF">2021-11-09T02:01:00Z</dcterms:modified>
</cp:coreProperties>
</file>