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4"/>
  </p:notesMasterIdLst>
  <p:handoutMasterIdLst>
    <p:handoutMasterId r:id="rId37"/>
  </p:handoutMasterIdLst>
  <p:sldIdLst>
    <p:sldId id="257" r:id="rId3"/>
    <p:sldId id="260" r:id="rId5"/>
    <p:sldId id="258" r:id="rId6"/>
    <p:sldId id="381" r:id="rId7"/>
    <p:sldId id="343" r:id="rId8"/>
    <p:sldId id="259" r:id="rId9"/>
    <p:sldId id="403" r:id="rId10"/>
    <p:sldId id="404" r:id="rId11"/>
    <p:sldId id="405" r:id="rId12"/>
    <p:sldId id="406" r:id="rId13"/>
    <p:sldId id="331" r:id="rId14"/>
    <p:sldId id="344" r:id="rId15"/>
    <p:sldId id="440" r:id="rId16"/>
    <p:sldId id="441" r:id="rId17"/>
    <p:sldId id="442" r:id="rId18"/>
    <p:sldId id="443" r:id="rId19"/>
    <p:sldId id="444" r:id="rId20"/>
    <p:sldId id="445" r:id="rId21"/>
    <p:sldId id="446" r:id="rId22"/>
    <p:sldId id="447" r:id="rId23"/>
    <p:sldId id="448" r:id="rId24"/>
    <p:sldId id="455" r:id="rId25"/>
    <p:sldId id="456" r:id="rId26"/>
    <p:sldId id="457" r:id="rId27"/>
    <p:sldId id="458" r:id="rId28"/>
    <p:sldId id="449" r:id="rId29"/>
    <p:sldId id="450" r:id="rId30"/>
    <p:sldId id="453" r:id="rId31"/>
    <p:sldId id="472" r:id="rId32"/>
    <p:sldId id="473" r:id="rId33"/>
    <p:sldId id="474" r:id="rId34"/>
    <p:sldId id="345" r:id="rId35"/>
    <p:sldId id="280" r:id="rId36"/>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5" d="100"/>
          <a:sy n="105" d="100"/>
        </p:scale>
        <p:origin x="-730" y="-77"/>
      </p:cViewPr>
      <p:guideLst>
        <p:guide orient="horz" pos="1484"/>
        <p:guide pos="289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0" Type="http://schemas.openxmlformats.org/officeDocument/2006/relationships/tableStyles" Target="tableStyles.xml"/><Relationship Id="rId4" Type="http://schemas.openxmlformats.org/officeDocument/2006/relationships/notesMaster" Target="notesMasters/notesMaster1.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handoutMaster" Target="handoutMasters/handoutMaster1.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A92A551-5CF9-4FAE-AD8F-C4D6D3DE1100}"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F1B5E1D-7400-426C-8EA5-0FC93DBED285}" type="slidenum">
              <a:rPr lang="zh-CN" altLang="en-US" smtClean="0"/>
            </a:fld>
            <a:endParaRPr lang="zh-CN" altLang="en-US"/>
          </a:p>
        </p:txBody>
      </p:sp>
    </p:spTree>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9DF2650-B695-4B62-B164-1303FFE77B35}"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3E61C8-A1F2-44DF-B380-F72D70FF8677}" type="slidenum">
              <a:rPr lang="zh-CN" altLang="en-US" smtClean="0"/>
            </a:fld>
            <a:endParaRPr lang="zh-CN" altLang="en-US"/>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B3E61C8-A1F2-44DF-B380-F72D70FF8677}"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B3E61C8-A1F2-44DF-B380-F72D70FF8677}"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DB3E61C8-A1F2-44DF-B380-F72D70FF8677}"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DB3E61C8-A1F2-44DF-B380-F72D70FF8677}"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B3E61C8-A1F2-44DF-B380-F72D70FF8677}"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B3E61C8-A1F2-44DF-B380-F72D70FF8677}"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21"/>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457200" y="4869675"/>
            <a:ext cx="2133600" cy="273844"/>
          </a:xfrm>
        </p:spPr>
        <p:txBody>
          <a:bodyPr/>
          <a:lstStyle/>
          <a:p>
            <a:fld id="{3B6FED4B-787F-4D7A-AD33-F89965F50EF9}" type="datetimeFigureOut">
              <a:rPr lang="zh-CN" altLang="en-US" smtClean="0"/>
            </a:fld>
            <a:endParaRPr lang="zh-CN" altLang="en-US"/>
          </a:p>
        </p:txBody>
      </p:sp>
      <p:sp>
        <p:nvSpPr>
          <p:cNvPr id="5" name="页脚占位符 4"/>
          <p:cNvSpPr>
            <a:spLocks noGrp="1"/>
          </p:cNvSpPr>
          <p:nvPr>
            <p:ph type="ftr" sz="quarter" idx="11"/>
          </p:nvPr>
        </p:nvSpPr>
        <p:spPr>
          <a:xfrm>
            <a:off x="3124200" y="4869675"/>
            <a:ext cx="2895600" cy="273844"/>
          </a:xfrm>
        </p:spPr>
        <p:txBody>
          <a:bodyPr/>
          <a:lstStyle/>
          <a:p>
            <a:endParaRPr lang="zh-CN" altLang="en-US" dirty="0"/>
          </a:p>
        </p:txBody>
      </p:sp>
      <p:sp>
        <p:nvSpPr>
          <p:cNvPr id="6" name="灯片编号占位符 5"/>
          <p:cNvSpPr>
            <a:spLocks noGrp="1"/>
          </p:cNvSpPr>
          <p:nvPr>
            <p:ph type="sldNum" sz="quarter" idx="12"/>
          </p:nvPr>
        </p:nvSpPr>
        <p:spPr>
          <a:xfrm>
            <a:off x="6653242" y="4869675"/>
            <a:ext cx="2133600" cy="273844"/>
          </a:xfrm>
        </p:spPr>
        <p:txBody>
          <a:bodyPr/>
          <a:lstStyle/>
          <a:p>
            <a:fld id="{C25CD7DF-9098-4717-8A12-8CD5845B8991}" type="slidenum">
              <a:rPr lang="zh-CN" altLang="en-US" smtClean="0"/>
            </a:fld>
            <a:endParaRPr lang="zh-CN" altLang="en-US"/>
          </a:p>
        </p:txBody>
      </p:sp>
      <p:cxnSp>
        <p:nvCxnSpPr>
          <p:cNvPr id="16" name="直接连接符 15"/>
          <p:cNvCxnSpPr/>
          <p:nvPr userDrawn="1"/>
        </p:nvCxnSpPr>
        <p:spPr>
          <a:xfrm>
            <a:off x="0" y="4928013"/>
            <a:ext cx="9144000" cy="1191"/>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B6FED4B-787F-4D7A-AD33-F89965F50EF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5CD7DF-9098-4717-8A12-8CD5845B8991}"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1"/>
            <a:ext cx="2057400" cy="329088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54781"/>
            <a:ext cx="6019800" cy="329088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B6FED4B-787F-4D7A-AD33-F89965F50EF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5CD7DF-9098-4717-8A12-8CD5845B8991}"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1" y="0"/>
            <a:ext cx="9135879" cy="5143500"/>
          </a:xfrm>
          <a:prstGeom prst="rect">
            <a:avLst/>
          </a:prstGeom>
        </p:spPr>
      </p:pic>
      <p:sp>
        <p:nvSpPr>
          <p:cNvPr id="4" name="Date Placeholder 3"/>
          <p:cNvSpPr>
            <a:spLocks noGrp="1"/>
          </p:cNvSpPr>
          <p:nvPr>
            <p:ph type="dt" sz="half" idx="10"/>
          </p:nvPr>
        </p:nvSpPr>
        <p:spPr/>
        <p:txBody>
          <a:bodyPr/>
          <a:lstStyle/>
          <a:p>
            <a:pPr>
              <a:defRPr/>
            </a:pPr>
            <a:endParaRPr lang="en-US" altLang="zh-CN"/>
          </a:p>
        </p:txBody>
      </p:sp>
      <p:sp>
        <p:nvSpPr>
          <p:cNvPr id="5" name="Footer Placeholder 4"/>
          <p:cNvSpPr>
            <a:spLocks noGrp="1"/>
          </p:cNvSpPr>
          <p:nvPr>
            <p:ph type="ftr" sz="quarter" idx="11"/>
          </p:nvPr>
        </p:nvSpPr>
        <p:spPr/>
        <p:txBody>
          <a:bodyPr/>
          <a:lstStyle/>
          <a:p>
            <a:pPr>
              <a:defRPr/>
            </a:pPr>
            <a:endParaRPr lang="en-US" altLang="zh-CN"/>
          </a:p>
        </p:txBody>
      </p:sp>
      <p:sp>
        <p:nvSpPr>
          <p:cNvPr id="6" name="Slide Number Placeholder 5"/>
          <p:cNvSpPr>
            <a:spLocks noGrp="1"/>
          </p:cNvSpPr>
          <p:nvPr>
            <p:ph type="sldNum" sz="quarter" idx="12"/>
          </p:nvPr>
        </p:nvSpPr>
        <p:spPr/>
        <p:txBody>
          <a:bodyPr/>
          <a:lstStyle/>
          <a:p>
            <a:pPr>
              <a:defRPr/>
            </a:pPr>
            <a:fld id="{74EDC005-4915-433C-9BC5-F7006BD464C7}" type="slidenum">
              <a:rPr lang="en-US" altLang="zh-CN" smtClean="0"/>
            </a:fld>
            <a:endParaRPr lang="en-US" altLang="zh-CN"/>
          </a:p>
        </p:txBody>
      </p:sp>
      <p:sp>
        <p:nvSpPr>
          <p:cNvPr id="7" name="Rectangle 2"/>
          <p:cNvSpPr>
            <a:spLocks noChangeArrowheads="1"/>
          </p:cNvSpPr>
          <p:nvPr userDrawn="1"/>
        </p:nvSpPr>
        <p:spPr bwMode="auto">
          <a:xfrm>
            <a:off x="628650" y="357504"/>
            <a:ext cx="7886700" cy="108012"/>
          </a:xfrm>
          <a:prstGeom prst="rect">
            <a:avLst/>
          </a:prstGeom>
          <a:gradFill rotWithShape="0">
            <a:gsLst>
              <a:gs pos="0">
                <a:srgbClr val="78A3CE"/>
              </a:gs>
              <a:gs pos="50000">
                <a:srgbClr val="FFFFFF"/>
              </a:gs>
              <a:gs pos="100000">
                <a:srgbClr val="78A3CE"/>
              </a:gs>
            </a:gsLst>
            <a:lin ang="0" scaled="1"/>
          </a:gradFill>
          <a:ln w="9525">
            <a:solidFill>
              <a:srgbClr val="FFFFFF"/>
            </a:solidFill>
            <a:miter lim="800000"/>
          </a:ln>
        </p:spPr>
        <p:txBody>
          <a:bodyPr wrap="none" anchor="ctr"/>
          <a:lstStyle/>
          <a:p>
            <a:pPr>
              <a:defRPr/>
            </a:pPr>
            <a:endParaRPr lang="zh-CN" altLang="en-US" sz="1350">
              <a:ea typeface="宋体" panose="02010600030101010101" pitchFamily="2" charset="-122"/>
            </a:endParaRPr>
          </a:p>
        </p:txBody>
      </p:sp>
      <p:sp>
        <p:nvSpPr>
          <p:cNvPr id="11" name="Text Box 6"/>
          <p:cNvSpPr txBox="1">
            <a:spLocks noChangeArrowheads="1"/>
          </p:cNvSpPr>
          <p:nvPr userDrawn="1"/>
        </p:nvSpPr>
        <p:spPr bwMode="auto">
          <a:xfrm>
            <a:off x="0" y="324011"/>
            <a:ext cx="762000" cy="246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None/>
              <a:defRPr/>
            </a:pPr>
            <a:r>
              <a:rPr lang="zh-CN" altLang="en-US" sz="1000" dirty="0">
                <a:solidFill>
                  <a:schemeClr val="accent1">
                    <a:lumMod val="25000"/>
                  </a:schemeClr>
                </a:solidFill>
                <a:latin typeface="CG Times" pitchFamily="18" charset="0"/>
                <a:ea typeface="华文行楷" panose="02010800040101010101" pitchFamily="2" charset="-122"/>
              </a:rPr>
              <a:t>合肥聚能</a:t>
            </a:r>
            <a:endParaRPr lang="zh-CN" altLang="en-US" sz="1000" dirty="0">
              <a:solidFill>
                <a:schemeClr val="accent1">
                  <a:lumMod val="25000"/>
                </a:schemeClr>
              </a:solidFill>
              <a:latin typeface="CG Times" pitchFamily="18" charset="0"/>
              <a:ea typeface="华文行楷" panose="02010800040101010101" pitchFamily="2" charset="-122"/>
            </a:endParaRPr>
          </a:p>
        </p:txBody>
      </p:sp>
      <p:pic>
        <p:nvPicPr>
          <p:cNvPr id="12" name="Picture 20" descr="聚能标志"/>
          <p:cNvPicPr>
            <a:picLocks noChangeAspect="1" noChangeArrowheads="1"/>
          </p:cNvPicPr>
          <p:nvPr userDrawn="1"/>
        </p:nvPicPr>
        <p:blipFill>
          <a:blip r:embed="rId3" cstate="print"/>
          <a:srcRect/>
          <a:stretch>
            <a:fillRect/>
          </a:stretch>
        </p:blipFill>
        <p:spPr bwMode="auto">
          <a:xfrm>
            <a:off x="114300" y="51470"/>
            <a:ext cx="495300" cy="301823"/>
          </a:xfrm>
          <a:prstGeom prst="rect">
            <a:avLst/>
          </a:prstGeom>
          <a:noFill/>
          <a:ln w="9525">
            <a:noFill/>
            <a:miter lim="800000"/>
            <a:headEnd/>
            <a:tailEnd/>
          </a:ln>
        </p:spPr>
      </p:pic>
      <p:pic>
        <p:nvPicPr>
          <p:cNvPr id="13" name="Picture 9" descr="院徽"/>
          <p:cNvPicPr>
            <a:picLocks noChangeAspect="1" noChangeArrowheads="1"/>
          </p:cNvPicPr>
          <p:nvPr userDrawn="1"/>
        </p:nvPicPr>
        <p:blipFill>
          <a:blip r:embed="rId4" cstate="print"/>
          <a:srcRect/>
          <a:stretch>
            <a:fillRect/>
          </a:stretch>
        </p:blipFill>
        <p:spPr bwMode="auto">
          <a:xfrm>
            <a:off x="8558563" y="51469"/>
            <a:ext cx="538163" cy="518753"/>
          </a:xfrm>
          <a:prstGeom prst="rect">
            <a:avLst/>
          </a:prstGeom>
          <a:noFill/>
          <a:ln w="9525">
            <a:noFill/>
            <a:miter lim="800000"/>
            <a:headEnd/>
            <a:tailEnd/>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B6FED4B-787F-4D7A-AD33-F89965F50EF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5CD7DF-9098-4717-8A12-8CD5845B8991}"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3B6FED4B-787F-4D7A-AD33-F89965F50EF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5CD7DF-9098-4717-8A12-8CD5845B8991}"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3B6FED4B-787F-4D7A-AD33-F89965F50EF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25CD7DF-9098-4717-8A12-8CD5845B8991}"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30"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3B6FED4B-787F-4D7A-AD33-F89965F50EF9}"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25CD7DF-9098-4717-8A12-8CD5845B8991}"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3B6FED4B-787F-4D7A-AD33-F89965F50EF9}"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25CD7DF-9098-4717-8A12-8CD5845B8991}"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B6FED4B-787F-4D7A-AD33-F89965F50EF9}"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25CD7DF-9098-4717-8A12-8CD5845B8991}"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3"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3"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3B6FED4B-787F-4D7A-AD33-F89965F50EF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25CD7DF-9098-4717-8A12-8CD5845B8991}"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3B6FED4B-787F-4D7A-AD33-F89965F50EF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25CD7DF-9098-4717-8A12-8CD5845B8991}"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media/image3.png"/><Relationship Id="rId13" Type="http://schemas.openxmlformats.org/officeDocument/2006/relationships/image" Target="../media/image2.jpe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B6FED4B-787F-4D7A-AD33-F89965F50EF9}" type="datetimeFigureOut">
              <a:rPr lang="zh-CN" altLang="en-US" smtClean="0"/>
            </a:fld>
            <a:endParaRPr lang="zh-CN" altLang="en-US"/>
          </a:p>
        </p:txBody>
      </p:sp>
      <p:sp>
        <p:nvSpPr>
          <p:cNvPr id="5" name="页脚占位符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25CD7DF-9098-4717-8A12-8CD5845B8991}" type="slidenum">
              <a:rPr lang="zh-CN" altLang="en-US" smtClean="0"/>
            </a:fld>
            <a:endParaRPr lang="zh-CN" altLang="en-US"/>
          </a:p>
        </p:txBody>
      </p:sp>
      <p:sp>
        <p:nvSpPr>
          <p:cNvPr id="7" name="Rectangle 7"/>
          <p:cNvSpPr>
            <a:spLocks noChangeArrowheads="1"/>
          </p:cNvSpPr>
          <p:nvPr userDrawn="1"/>
        </p:nvSpPr>
        <p:spPr bwMode="auto">
          <a:xfrm>
            <a:off x="609602" y="357188"/>
            <a:ext cx="8355013" cy="100013"/>
          </a:xfrm>
          <a:prstGeom prst="rect">
            <a:avLst/>
          </a:prstGeom>
          <a:gradFill rotWithShape="0">
            <a:gsLst>
              <a:gs pos="0">
                <a:srgbClr val="78A3CE"/>
              </a:gs>
              <a:gs pos="50000">
                <a:srgbClr val="78A3CE">
                  <a:gamma/>
                  <a:tint val="0"/>
                  <a:invGamma/>
                </a:srgbClr>
              </a:gs>
              <a:gs pos="100000">
                <a:srgbClr val="78A3CE"/>
              </a:gs>
            </a:gsLst>
            <a:lin ang="0" scaled="1"/>
          </a:gradFill>
          <a:ln w="9525">
            <a:solidFill>
              <a:srgbClr val="FFFFFF"/>
            </a:solidFill>
            <a:miter lim="800000"/>
          </a:ln>
          <a:effectLst/>
        </p:spPr>
        <p:txBody>
          <a:bodyPr wrap="none" anchor="ctr"/>
          <a:lstStyle/>
          <a:p>
            <a:pPr algn="ctr" fontAlgn="auto">
              <a:spcBef>
                <a:spcPts val="0"/>
              </a:spcBef>
              <a:spcAft>
                <a:spcPts val="0"/>
              </a:spcAft>
              <a:defRPr/>
            </a:pPr>
            <a:endParaRPr lang="en-GB">
              <a:latin typeface="+mn-lt"/>
              <a:ea typeface="+mn-ea"/>
            </a:endParaRPr>
          </a:p>
        </p:txBody>
      </p:sp>
      <p:sp>
        <p:nvSpPr>
          <p:cNvPr id="8" name="Text Box 6"/>
          <p:cNvSpPr txBox="1">
            <a:spLocks noChangeArrowheads="1"/>
          </p:cNvSpPr>
          <p:nvPr userDrawn="1"/>
        </p:nvSpPr>
        <p:spPr bwMode="auto">
          <a:xfrm>
            <a:off x="0" y="386843"/>
            <a:ext cx="762000" cy="246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None/>
              <a:defRPr/>
            </a:pPr>
            <a:r>
              <a:rPr lang="zh-CN" altLang="en-US" sz="1000" dirty="0" smtClean="0">
                <a:solidFill>
                  <a:schemeClr val="accent1">
                    <a:lumMod val="25000"/>
                  </a:schemeClr>
                </a:solidFill>
                <a:latin typeface="CG Times" pitchFamily="18" charset="0"/>
                <a:ea typeface="华文行楷" panose="02010800040101010101" pitchFamily="2" charset="-122"/>
              </a:rPr>
              <a:t>合肥聚能</a:t>
            </a:r>
            <a:endParaRPr lang="zh-CN" altLang="en-US" sz="1000" dirty="0" smtClean="0">
              <a:solidFill>
                <a:schemeClr val="accent1">
                  <a:lumMod val="25000"/>
                </a:schemeClr>
              </a:solidFill>
              <a:latin typeface="CG Times" pitchFamily="18" charset="0"/>
              <a:ea typeface="华文行楷" panose="02010800040101010101" pitchFamily="2" charset="-122"/>
            </a:endParaRPr>
          </a:p>
        </p:txBody>
      </p:sp>
      <p:pic>
        <p:nvPicPr>
          <p:cNvPr id="9" name="Picture 20" descr="聚能标志"/>
          <p:cNvPicPr>
            <a:picLocks noChangeAspect="1" noChangeArrowheads="1"/>
          </p:cNvPicPr>
          <p:nvPr userDrawn="1"/>
        </p:nvPicPr>
        <p:blipFill>
          <a:blip r:embed="rId13" cstate="print"/>
          <a:srcRect/>
          <a:stretch>
            <a:fillRect/>
          </a:stretch>
        </p:blipFill>
        <p:spPr bwMode="auto">
          <a:xfrm>
            <a:off x="114300" y="114302"/>
            <a:ext cx="495300" cy="301823"/>
          </a:xfrm>
          <a:prstGeom prst="rect">
            <a:avLst/>
          </a:prstGeom>
          <a:noFill/>
          <a:ln w="9525">
            <a:noFill/>
            <a:miter lim="800000"/>
            <a:headEnd/>
            <a:tailEnd/>
          </a:ln>
        </p:spPr>
      </p:pic>
      <p:pic>
        <p:nvPicPr>
          <p:cNvPr id="10" name="Picture 9" descr="院徽"/>
          <p:cNvPicPr>
            <a:picLocks noChangeAspect="1" noChangeArrowheads="1"/>
          </p:cNvPicPr>
          <p:nvPr userDrawn="1"/>
        </p:nvPicPr>
        <p:blipFill>
          <a:blip r:embed="rId14"/>
          <a:srcRect/>
          <a:stretch>
            <a:fillRect/>
          </a:stretch>
        </p:blipFill>
        <p:spPr bwMode="auto">
          <a:xfrm>
            <a:off x="8534403" y="114301"/>
            <a:ext cx="538163" cy="38858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image" Target="../media/image73.png"/></Relationships>
</file>

<file path=ppt/slides/_rels/slide11.xml.rels><?xml version="1.0" encoding="UTF-8" standalone="yes"?>
<Relationships xmlns="http://schemas.openxmlformats.org/package/2006/relationships"><Relationship Id="rId9" Type="http://schemas.openxmlformats.org/officeDocument/2006/relationships/image" Target="../media/image85.jpeg"/><Relationship Id="rId8" Type="http://schemas.openxmlformats.org/officeDocument/2006/relationships/image" Target="../media/image63.jpeg"/><Relationship Id="rId7" Type="http://schemas.openxmlformats.org/officeDocument/2006/relationships/image" Target="../media/image84.jpeg"/><Relationship Id="rId6" Type="http://schemas.openxmlformats.org/officeDocument/2006/relationships/image" Target="../media/image83.jpeg"/><Relationship Id="rId5" Type="http://schemas.openxmlformats.org/officeDocument/2006/relationships/image" Target="../media/image82.png"/><Relationship Id="rId4" Type="http://schemas.openxmlformats.org/officeDocument/2006/relationships/image" Target="../media/image81.jpeg"/><Relationship Id="rId3" Type="http://schemas.openxmlformats.org/officeDocument/2006/relationships/image" Target="../media/image80.jpeg"/><Relationship Id="rId2" Type="http://schemas.openxmlformats.org/officeDocument/2006/relationships/image" Target="../media/image79.jpeg"/><Relationship Id="rId13" Type="http://schemas.openxmlformats.org/officeDocument/2006/relationships/notesSlide" Target="../notesSlides/notesSlide6.xml"/><Relationship Id="rId12" Type="http://schemas.openxmlformats.org/officeDocument/2006/relationships/slideLayout" Target="../slideLayouts/slideLayout1.xml"/><Relationship Id="rId11" Type="http://schemas.openxmlformats.org/officeDocument/2006/relationships/image" Target="../media/image62.jpeg"/><Relationship Id="rId10" Type="http://schemas.openxmlformats.org/officeDocument/2006/relationships/image" Target="../media/image86.png"/><Relationship Id="rId1" Type="http://schemas.openxmlformats.org/officeDocument/2006/relationships/image" Target="../media/image78.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slide" Target="slide1.xml"/></Relationships>
</file>

<file path=ppt/slides/_rels/slide13.xml.rels><?xml version="1.0" encoding="UTF-8" standalone="yes"?>
<Relationships xmlns="http://schemas.openxmlformats.org/package/2006/relationships"><Relationship Id="rId9" Type="http://schemas.openxmlformats.org/officeDocument/2006/relationships/image" Target="../media/image95.jpeg"/><Relationship Id="rId8" Type="http://schemas.openxmlformats.org/officeDocument/2006/relationships/image" Target="../media/image94.jpeg"/><Relationship Id="rId7" Type="http://schemas.openxmlformats.org/officeDocument/2006/relationships/image" Target="../media/image93.jpeg"/><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 Id="rId3" Type="http://schemas.openxmlformats.org/officeDocument/2006/relationships/image" Target="../media/image89.jpeg"/><Relationship Id="rId2" Type="http://schemas.openxmlformats.org/officeDocument/2006/relationships/image" Target="../media/image88.jpeg"/><Relationship Id="rId13" Type="http://schemas.openxmlformats.org/officeDocument/2006/relationships/slideLayout" Target="../slideLayouts/slideLayout2.xml"/><Relationship Id="rId12" Type="http://schemas.openxmlformats.org/officeDocument/2006/relationships/tags" Target="../tags/tag1.xml"/><Relationship Id="rId11" Type="http://schemas.openxmlformats.org/officeDocument/2006/relationships/image" Target="../media/image97.png"/><Relationship Id="rId10" Type="http://schemas.openxmlformats.org/officeDocument/2006/relationships/image" Target="../media/image96.png"/><Relationship Id="rId1" Type="http://schemas.openxmlformats.org/officeDocument/2006/relationships/image" Target="../media/image87.jpeg"/></Relationships>
</file>

<file path=ppt/slides/_rels/slide14.xml.rels><?xml version="1.0" encoding="UTF-8" standalone="yes"?>
<Relationships xmlns="http://schemas.openxmlformats.org/package/2006/relationships"><Relationship Id="rId9" Type="http://schemas.openxmlformats.org/officeDocument/2006/relationships/image" Target="../media/image104.jpeg"/><Relationship Id="rId8" Type="http://schemas.openxmlformats.org/officeDocument/2006/relationships/image" Target="../media/image103.jpeg"/><Relationship Id="rId7" Type="http://schemas.openxmlformats.org/officeDocument/2006/relationships/image" Target="../media/image102.png"/><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 Id="rId3" Type="http://schemas.openxmlformats.org/officeDocument/2006/relationships/image" Target="../media/image98.png"/><Relationship Id="rId2" Type="http://schemas.openxmlformats.org/officeDocument/2006/relationships/tags" Target="../tags/tag3.xml"/><Relationship Id="rId19" Type="http://schemas.openxmlformats.org/officeDocument/2006/relationships/slideLayout" Target="../slideLayouts/slideLayout1.xml"/><Relationship Id="rId18" Type="http://schemas.openxmlformats.org/officeDocument/2006/relationships/image" Target="../media/image96.png"/><Relationship Id="rId17" Type="http://schemas.openxmlformats.org/officeDocument/2006/relationships/image" Target="../media/image107.png"/><Relationship Id="rId16" Type="http://schemas.openxmlformats.org/officeDocument/2006/relationships/image" Target="../media/image97.png"/><Relationship Id="rId15" Type="http://schemas.openxmlformats.org/officeDocument/2006/relationships/tags" Target="../tags/tag4.xml"/><Relationship Id="rId14" Type="http://schemas.openxmlformats.org/officeDocument/2006/relationships/image" Target="../media/image89.jpeg"/><Relationship Id="rId13" Type="http://schemas.openxmlformats.org/officeDocument/2006/relationships/image" Target="../media/image95.jpeg"/><Relationship Id="rId12" Type="http://schemas.openxmlformats.org/officeDocument/2006/relationships/image" Target="../media/image94.jpeg"/><Relationship Id="rId11" Type="http://schemas.openxmlformats.org/officeDocument/2006/relationships/image" Target="../media/image106.jpeg"/><Relationship Id="rId10" Type="http://schemas.openxmlformats.org/officeDocument/2006/relationships/image" Target="../media/image105.jpeg"/><Relationship Id="rId1" Type="http://schemas.openxmlformats.org/officeDocument/2006/relationships/tags" Target="../tags/tag2.xml"/></Relationships>
</file>

<file path=ppt/slides/_rels/slide15.xml.rels><?xml version="1.0" encoding="UTF-8" standalone="yes"?>
<Relationships xmlns="http://schemas.openxmlformats.org/package/2006/relationships"><Relationship Id="rId9" Type="http://schemas.openxmlformats.org/officeDocument/2006/relationships/image" Target="../media/image91.jpeg"/><Relationship Id="rId8" Type="http://schemas.openxmlformats.org/officeDocument/2006/relationships/image" Target="../media/image90.jpeg"/><Relationship Id="rId7" Type="http://schemas.openxmlformats.org/officeDocument/2006/relationships/image" Target="../media/image114.jpeg"/><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 Id="rId3" Type="http://schemas.openxmlformats.org/officeDocument/2006/relationships/image" Target="../media/image110.jpeg"/><Relationship Id="rId2" Type="http://schemas.openxmlformats.org/officeDocument/2006/relationships/image" Target="../media/image109.jpeg"/><Relationship Id="rId15" Type="http://schemas.openxmlformats.org/officeDocument/2006/relationships/slideLayout" Target="../slideLayouts/slideLayout1.xml"/><Relationship Id="rId14" Type="http://schemas.openxmlformats.org/officeDocument/2006/relationships/image" Target="../media/image116.png"/><Relationship Id="rId13" Type="http://schemas.openxmlformats.org/officeDocument/2006/relationships/tags" Target="../tags/tag5.xml"/><Relationship Id="rId12" Type="http://schemas.openxmlformats.org/officeDocument/2006/relationships/image" Target="../media/image115.jpeg"/><Relationship Id="rId11" Type="http://schemas.openxmlformats.org/officeDocument/2006/relationships/image" Target="../media/image93.jpeg"/><Relationship Id="rId10" Type="http://schemas.openxmlformats.org/officeDocument/2006/relationships/image" Target="../media/image92.jpeg"/><Relationship Id="rId1" Type="http://schemas.openxmlformats.org/officeDocument/2006/relationships/image" Target="../media/image108.jpeg"/></Relationships>
</file>

<file path=ppt/slides/_rels/slide16.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image" Target="../media/image124.jpeg"/><Relationship Id="rId7" Type="http://schemas.openxmlformats.org/officeDocument/2006/relationships/image" Target="../media/image123.png"/><Relationship Id="rId6" Type="http://schemas.openxmlformats.org/officeDocument/2006/relationships/image" Target="../media/image122.png"/><Relationship Id="rId5" Type="http://schemas.openxmlformats.org/officeDocument/2006/relationships/image" Target="../media/image121.jpeg"/><Relationship Id="rId4" Type="http://schemas.openxmlformats.org/officeDocument/2006/relationships/image" Target="../media/image120.jpeg"/><Relationship Id="rId3" Type="http://schemas.openxmlformats.org/officeDocument/2006/relationships/image" Target="../media/image119.jpeg"/><Relationship Id="rId2" Type="http://schemas.openxmlformats.org/officeDocument/2006/relationships/image" Target="../media/image118.jpeg"/><Relationship Id="rId10" Type="http://schemas.openxmlformats.org/officeDocument/2006/relationships/slideLayout" Target="../slideLayouts/slideLayout2.xml"/><Relationship Id="rId1" Type="http://schemas.openxmlformats.org/officeDocument/2006/relationships/image" Target="../media/image117.jpeg"/></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7.x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8.png"/><Relationship Id="rId3" Type="http://schemas.openxmlformats.org/officeDocument/2006/relationships/image" Target="../media/image127.png"/><Relationship Id="rId2" Type="http://schemas.openxmlformats.org/officeDocument/2006/relationships/image" Target="../media/image126.jpeg"/><Relationship Id="rId1" Type="http://schemas.openxmlformats.org/officeDocument/2006/relationships/image" Target="../media/image125.jpe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image" Target="../media/image133.jpeg"/><Relationship Id="rId2" Type="http://schemas.openxmlformats.org/officeDocument/2006/relationships/image" Target="../media/image132.png"/><Relationship Id="rId1" Type="http://schemas.openxmlformats.org/officeDocument/2006/relationships/image" Target="../media/image131.jpeg"/></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0.xml"/><Relationship Id="rId4" Type="http://schemas.openxmlformats.org/officeDocument/2006/relationships/image" Target="../media/image137.jpeg"/><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image" Target="../media/image134.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slide" Target="slide3.xml"/></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41.png"/><Relationship Id="rId4" Type="http://schemas.openxmlformats.org/officeDocument/2006/relationships/tags" Target="../tags/tag11.xml"/><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image" Target="../media/image138.pn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2.xml"/><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image" Target="../media/image142.jpeg"/></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3.xml"/><Relationship Id="rId4" Type="http://schemas.openxmlformats.org/officeDocument/2006/relationships/image" Target="../media/image147.png"/><Relationship Id="rId3" Type="http://schemas.openxmlformats.org/officeDocument/2006/relationships/image" Target="../media/image146.jpeg"/><Relationship Id="rId2" Type="http://schemas.openxmlformats.org/officeDocument/2006/relationships/image" Target="../media/image145.png"/><Relationship Id="rId1" Type="http://schemas.openxmlformats.org/officeDocument/2006/relationships/image" Target="../media/image121.jpeg"/></Relationships>
</file>

<file path=ppt/slides/_rels/slide23.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14.xml"/><Relationship Id="rId7" Type="http://schemas.openxmlformats.org/officeDocument/2006/relationships/image" Target="../media/image154.png"/><Relationship Id="rId6" Type="http://schemas.openxmlformats.org/officeDocument/2006/relationships/image" Target="../media/image153.jpeg"/><Relationship Id="rId5" Type="http://schemas.openxmlformats.org/officeDocument/2006/relationships/image" Target="../media/image152.png"/><Relationship Id="rId4" Type="http://schemas.openxmlformats.org/officeDocument/2006/relationships/image" Target="../media/image151.jpeg"/><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image" Target="../media/image148.jpeg"/></Relationships>
</file>

<file path=ppt/slides/_rels/slide2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62.png"/><Relationship Id="rId7" Type="http://schemas.openxmlformats.org/officeDocument/2006/relationships/image" Target="../media/image161.png"/><Relationship Id="rId6" Type="http://schemas.openxmlformats.org/officeDocument/2006/relationships/image" Target="../media/image160.png"/><Relationship Id="rId5" Type="http://schemas.openxmlformats.org/officeDocument/2006/relationships/image" Target="../media/image159.jpeg"/><Relationship Id="rId4" Type="http://schemas.openxmlformats.org/officeDocument/2006/relationships/image" Target="../media/image158.jpeg"/><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image" Target="../media/image155.pn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image" Target="../media/image163.jpeg"/></Relationships>
</file>

<file path=ppt/slides/_rels/slide26.xml.rels><?xml version="1.0" encoding="UTF-8" standalone="yes"?>
<Relationships xmlns="http://schemas.openxmlformats.org/package/2006/relationships"><Relationship Id="rId9" Type="http://schemas.openxmlformats.org/officeDocument/2006/relationships/image" Target="../media/image174.png"/><Relationship Id="rId8" Type="http://schemas.openxmlformats.org/officeDocument/2006/relationships/image" Target="../media/image173.jpeg"/><Relationship Id="rId7" Type="http://schemas.openxmlformats.org/officeDocument/2006/relationships/image" Target="../media/image172.jpeg"/><Relationship Id="rId6" Type="http://schemas.openxmlformats.org/officeDocument/2006/relationships/image" Target="../media/image171.jpeg"/><Relationship Id="rId5" Type="http://schemas.openxmlformats.org/officeDocument/2006/relationships/image" Target="../media/image170.jpeg"/><Relationship Id="rId4" Type="http://schemas.openxmlformats.org/officeDocument/2006/relationships/image" Target="../media/image169.jpeg"/><Relationship Id="rId3" Type="http://schemas.openxmlformats.org/officeDocument/2006/relationships/image" Target="../media/image168.jpeg"/><Relationship Id="rId2" Type="http://schemas.openxmlformats.org/officeDocument/2006/relationships/image" Target="../media/image167.jpeg"/><Relationship Id="rId11" Type="http://schemas.openxmlformats.org/officeDocument/2006/relationships/slideLayout" Target="../slideLayouts/slideLayout2.xml"/><Relationship Id="rId10" Type="http://schemas.openxmlformats.org/officeDocument/2006/relationships/tags" Target="../tags/tag15.xml"/><Relationship Id="rId1" Type="http://schemas.openxmlformats.org/officeDocument/2006/relationships/image" Target="../media/image166.jpeg"/></Relationships>
</file>

<file path=ppt/slides/_rels/slide27.xml.rels><?xml version="1.0" encoding="UTF-8" standalone="yes"?>
<Relationships xmlns="http://schemas.openxmlformats.org/package/2006/relationships"><Relationship Id="rId9" Type="http://schemas.openxmlformats.org/officeDocument/2006/relationships/tags" Target="../tags/tag20.xml"/><Relationship Id="rId8" Type="http://schemas.openxmlformats.org/officeDocument/2006/relationships/image" Target="../media/image178.jpeg"/><Relationship Id="rId7" Type="http://schemas.openxmlformats.org/officeDocument/2006/relationships/tags" Target="../tags/tag19.xml"/><Relationship Id="rId6" Type="http://schemas.openxmlformats.org/officeDocument/2006/relationships/image" Target="../media/image177.jpeg"/><Relationship Id="rId5" Type="http://schemas.openxmlformats.org/officeDocument/2006/relationships/tags" Target="../tags/tag18.xml"/><Relationship Id="rId4" Type="http://schemas.openxmlformats.org/officeDocument/2006/relationships/image" Target="../media/image176.jpeg"/><Relationship Id="rId3" Type="http://schemas.openxmlformats.org/officeDocument/2006/relationships/tags" Target="../tags/tag17.xml"/><Relationship Id="rId2" Type="http://schemas.openxmlformats.org/officeDocument/2006/relationships/image" Target="../media/image175.jpeg"/><Relationship Id="rId15" Type="http://schemas.openxmlformats.org/officeDocument/2006/relationships/notesSlide" Target="../notesSlides/notesSlide8.xml"/><Relationship Id="rId14" Type="http://schemas.openxmlformats.org/officeDocument/2006/relationships/slideLayout" Target="../slideLayouts/slideLayout2.xml"/><Relationship Id="rId13" Type="http://schemas.openxmlformats.org/officeDocument/2006/relationships/image" Target="../media/image181.jpeg"/><Relationship Id="rId12" Type="http://schemas.openxmlformats.org/officeDocument/2006/relationships/image" Target="../media/image172.jpeg"/><Relationship Id="rId11" Type="http://schemas.openxmlformats.org/officeDocument/2006/relationships/image" Target="../media/image180.jpeg"/><Relationship Id="rId10" Type="http://schemas.openxmlformats.org/officeDocument/2006/relationships/image" Target="../media/image179.jpeg"/><Relationship Id="rId1" Type="http://schemas.openxmlformats.org/officeDocument/2006/relationships/tags" Target="../tags/tag16.xml"/></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84.jpeg"/><Relationship Id="rId3" Type="http://schemas.openxmlformats.org/officeDocument/2006/relationships/image" Target="../media/image183.jpeg"/><Relationship Id="rId2" Type="http://schemas.openxmlformats.org/officeDocument/2006/relationships/tags" Target="../tags/tag21.xml"/><Relationship Id="rId1" Type="http://schemas.openxmlformats.org/officeDocument/2006/relationships/image" Target="../media/image182.jpeg"/></Relationships>
</file>

<file path=ppt/slides/_rels/slide29.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image" Target="../media/image186.jpeg"/><Relationship Id="rId3" Type="http://schemas.openxmlformats.org/officeDocument/2006/relationships/tags" Target="../tags/tag23.xml"/><Relationship Id="rId2" Type="http://schemas.openxmlformats.org/officeDocument/2006/relationships/image" Target="../media/image185.jpeg"/><Relationship Id="rId1" Type="http://schemas.openxmlformats.org/officeDocument/2006/relationships/tags" Target="../tags/tag22.xml"/></Relationships>
</file>

<file path=ppt/slides/_rels/slide3.xml.rels><?xml version="1.0" encoding="UTF-8" standalone="yes"?>
<Relationships xmlns="http://schemas.openxmlformats.org/package/2006/relationships"><Relationship Id="rId9" Type="http://schemas.openxmlformats.org/officeDocument/2006/relationships/image" Target="../media/image18.jpeg"/><Relationship Id="rId8" Type="http://schemas.openxmlformats.org/officeDocument/2006/relationships/image" Target="../media/image17.jpeg"/><Relationship Id="rId7" Type="http://schemas.openxmlformats.org/officeDocument/2006/relationships/image" Target="../media/image16.jpeg"/><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0" Type="http://schemas.openxmlformats.org/officeDocument/2006/relationships/slideLayout" Target="../slideLayouts/slideLayout2.xml"/><Relationship Id="rId1" Type="http://schemas.openxmlformats.org/officeDocument/2006/relationships/image" Target="../media/image10.jpeg"/></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2.xml"/><Relationship Id="rId2" Type="http://schemas.openxmlformats.org/officeDocument/2006/relationships/image" Target="../media/image188.jpeg"/><Relationship Id="rId1" Type="http://schemas.openxmlformats.org/officeDocument/2006/relationships/image" Target="../media/image187.jpeg"/></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2.xml"/><Relationship Id="rId3" Type="http://schemas.openxmlformats.org/officeDocument/2006/relationships/tags" Target="../tags/tag25.xml"/><Relationship Id="rId2" Type="http://schemas.openxmlformats.org/officeDocument/2006/relationships/image" Target="../media/image189.png"/><Relationship Id="rId1" Type="http://schemas.openxmlformats.org/officeDocument/2006/relationships/tags" Target="../tags/tag2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0.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slide" Target="slide6.xml"/></Relationships>
</file>

<file path=ppt/slides/_rels/slide6.xml.rels><?xml version="1.0" encoding="UTF-8" standalone="yes"?>
<Relationships xmlns="http://schemas.openxmlformats.org/package/2006/relationships"><Relationship Id="rId9" Type="http://schemas.openxmlformats.org/officeDocument/2006/relationships/image" Target="../media/image30.jpeg"/><Relationship Id="rId8" Type="http://schemas.openxmlformats.org/officeDocument/2006/relationships/image" Target="../media/image29.png"/><Relationship Id="rId7" Type="http://schemas.openxmlformats.org/officeDocument/2006/relationships/image" Target="../media/image28.png"/><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 Id="rId3" Type="http://schemas.openxmlformats.org/officeDocument/2006/relationships/image" Target="../media/image24.jpeg"/><Relationship Id="rId21" Type="http://schemas.openxmlformats.org/officeDocument/2006/relationships/slideLayout" Target="../slideLayouts/slideLayout2.xml"/><Relationship Id="rId20" Type="http://schemas.openxmlformats.org/officeDocument/2006/relationships/image" Target="../media/image41.png"/><Relationship Id="rId2" Type="http://schemas.openxmlformats.org/officeDocument/2006/relationships/image" Target="../media/image23.png"/><Relationship Id="rId19" Type="http://schemas.openxmlformats.org/officeDocument/2006/relationships/image" Target="../media/image40.png"/><Relationship Id="rId18" Type="http://schemas.openxmlformats.org/officeDocument/2006/relationships/image" Target="../media/image39.png"/><Relationship Id="rId17" Type="http://schemas.openxmlformats.org/officeDocument/2006/relationships/image" Target="../media/image38.jpeg"/><Relationship Id="rId16" Type="http://schemas.openxmlformats.org/officeDocument/2006/relationships/image" Target="../media/image37.jpeg"/><Relationship Id="rId15" Type="http://schemas.openxmlformats.org/officeDocument/2006/relationships/image" Target="../media/image36.jpeg"/><Relationship Id="rId14" Type="http://schemas.openxmlformats.org/officeDocument/2006/relationships/image" Target="../media/image35.jpeg"/><Relationship Id="rId13" Type="http://schemas.openxmlformats.org/officeDocument/2006/relationships/image" Target="../media/image34.jpeg"/><Relationship Id="rId12" Type="http://schemas.openxmlformats.org/officeDocument/2006/relationships/image" Target="../media/image33.jpeg"/><Relationship Id="rId11" Type="http://schemas.openxmlformats.org/officeDocument/2006/relationships/image" Target="../media/image32.jpeg"/><Relationship Id="rId10" Type="http://schemas.openxmlformats.org/officeDocument/2006/relationships/image" Target="../media/image31.jpeg"/><Relationship Id="rId1" Type="http://schemas.openxmlformats.org/officeDocument/2006/relationships/image" Target="../media/image22.jpeg"/></Relationships>
</file>

<file path=ppt/slides/_rels/slide7.xml.rels><?xml version="1.0" encoding="UTF-8" standalone="yes"?>
<Relationships xmlns="http://schemas.openxmlformats.org/package/2006/relationships"><Relationship Id="rId9" Type="http://schemas.openxmlformats.org/officeDocument/2006/relationships/image" Target="../media/image50.png"/><Relationship Id="rId8" Type="http://schemas.openxmlformats.org/officeDocument/2006/relationships/image" Target="../media/image49.jpeg"/><Relationship Id="rId7" Type="http://schemas.openxmlformats.org/officeDocument/2006/relationships/image" Target="../media/image48.jpeg"/><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3" Type="http://schemas.openxmlformats.org/officeDocument/2006/relationships/image" Target="../media/image44.jpeg"/><Relationship Id="rId2" Type="http://schemas.openxmlformats.org/officeDocument/2006/relationships/image" Target="../media/image43.png"/><Relationship Id="rId12" Type="http://schemas.openxmlformats.org/officeDocument/2006/relationships/notesSlide" Target="../notesSlides/notesSlide4.xml"/><Relationship Id="rId11" Type="http://schemas.openxmlformats.org/officeDocument/2006/relationships/slideLayout" Target="../slideLayouts/slideLayout2.xml"/><Relationship Id="rId10" Type="http://schemas.openxmlformats.org/officeDocument/2006/relationships/image" Target="../media/image51.jpeg"/><Relationship Id="rId1" Type="http://schemas.openxmlformats.org/officeDocument/2006/relationships/image" Target="../media/image42.jpeg"/></Relationships>
</file>

<file path=ppt/slides/_rels/slide8.xml.rels><?xml version="1.0" encoding="UTF-8" standalone="yes"?>
<Relationships xmlns="http://schemas.openxmlformats.org/package/2006/relationships"><Relationship Id="rId9" Type="http://schemas.openxmlformats.org/officeDocument/2006/relationships/image" Target="../media/image60.jpeg"/><Relationship Id="rId8" Type="http://schemas.openxmlformats.org/officeDocument/2006/relationships/image" Target="../media/image59.jpeg"/><Relationship Id="rId7" Type="http://schemas.openxmlformats.org/officeDocument/2006/relationships/image" Target="../media/image58.jpeg"/><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jpeg"/><Relationship Id="rId3" Type="http://schemas.openxmlformats.org/officeDocument/2006/relationships/image" Target="../media/image54.jpeg"/><Relationship Id="rId2" Type="http://schemas.openxmlformats.org/officeDocument/2006/relationships/image" Target="../media/image53.jpeg"/><Relationship Id="rId19" Type="http://schemas.openxmlformats.org/officeDocument/2006/relationships/notesSlide" Target="../notesSlides/notesSlide5.xml"/><Relationship Id="rId18" Type="http://schemas.openxmlformats.org/officeDocument/2006/relationships/slideLayout" Target="../slideLayouts/slideLayout2.xml"/><Relationship Id="rId17" Type="http://schemas.openxmlformats.org/officeDocument/2006/relationships/image" Target="../media/image68.png"/><Relationship Id="rId16" Type="http://schemas.openxmlformats.org/officeDocument/2006/relationships/image" Target="../media/image67.jpeg"/><Relationship Id="rId15" Type="http://schemas.openxmlformats.org/officeDocument/2006/relationships/image" Target="../media/image66.jpeg"/><Relationship Id="rId14" Type="http://schemas.openxmlformats.org/officeDocument/2006/relationships/image" Target="../media/image65.png"/><Relationship Id="rId13" Type="http://schemas.openxmlformats.org/officeDocument/2006/relationships/image" Target="../media/image64.png"/><Relationship Id="rId12" Type="http://schemas.openxmlformats.org/officeDocument/2006/relationships/image" Target="../media/image63.jpeg"/><Relationship Id="rId11" Type="http://schemas.openxmlformats.org/officeDocument/2006/relationships/image" Target="../media/image62.jpeg"/><Relationship Id="rId10" Type="http://schemas.openxmlformats.org/officeDocument/2006/relationships/image" Target="../media/image61.png"/><Relationship Id="rId1" Type="http://schemas.openxmlformats.org/officeDocument/2006/relationships/image" Target="../media/image52.jpe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72.png"/><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image" Target="../media/image6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760681" y="-1923"/>
            <a:ext cx="4724400" cy="398780"/>
          </a:xfrm>
          <a:prstGeom prst="rect">
            <a:avLst/>
          </a:prstGeom>
          <a:noFill/>
          <a:effectLst>
            <a:glow rad="101600">
              <a:schemeClr val="accent1">
                <a:satMod val="175000"/>
                <a:alpha val="40000"/>
              </a:schemeClr>
            </a:glow>
            <a:outerShdw blurRad="50800" dist="38100" dir="2700000" algn="tl" rotWithShape="0">
              <a:prstClr val="black">
                <a:alpha val="40000"/>
              </a:prstClr>
            </a:outerShdw>
          </a:effectLst>
        </p:spPr>
        <p:txBody>
          <a:bodyPr wrap="square" rtlCol="0">
            <a:spAutoFit/>
          </a:bodyPr>
          <a:lstStyle/>
          <a:p>
            <a:r>
              <a:rPr lang="zh-CN" altLang="en-US" sz="2000" b="1" dirty="0">
                <a:solidFill>
                  <a:schemeClr val="accent6">
                    <a:lumMod val="75000"/>
                  </a:schemeClr>
                </a:solidFill>
                <a:latin typeface="楷体" panose="02010609060101010101" pitchFamily="49" charset="-122"/>
                <a:ea typeface="楷体" panose="02010609060101010101" pitchFamily="49" charset="-122"/>
              </a:rPr>
              <a:t>聚 科 技 之 力   创 未 来 之 能</a:t>
            </a:r>
            <a:endParaRPr lang="zh-CN" altLang="en-US" sz="2000" b="1" dirty="0">
              <a:solidFill>
                <a:schemeClr val="accent6">
                  <a:lumMod val="75000"/>
                </a:schemeClr>
              </a:solidFill>
              <a:latin typeface="楷体" panose="02010609060101010101" pitchFamily="49" charset="-122"/>
              <a:ea typeface="楷体" panose="02010609060101010101" pitchFamily="49" charset="-122"/>
            </a:endParaRPr>
          </a:p>
        </p:txBody>
      </p:sp>
      <p:sp>
        <p:nvSpPr>
          <p:cNvPr id="8" name="TextBox 7"/>
          <p:cNvSpPr txBox="1"/>
          <p:nvPr/>
        </p:nvSpPr>
        <p:spPr>
          <a:xfrm>
            <a:off x="0" y="4795381"/>
            <a:ext cx="4214842" cy="276999"/>
          </a:xfrm>
          <a:prstGeom prst="rect">
            <a:avLst/>
          </a:prstGeom>
          <a:noFill/>
        </p:spPr>
        <p:txBody>
          <a:bodyPr wrap="square" rtlCol="0">
            <a:spAutoFit/>
          </a:bodyPr>
          <a:lstStyle/>
          <a:p>
            <a:r>
              <a:rPr lang="en-US" altLang="zh-CN" sz="1200" u="sng" dirty="0" smtClean="0">
                <a:solidFill>
                  <a:srgbClr val="0070C0"/>
                </a:solidFill>
                <a:latin typeface="Times New Roman" panose="02020603050405020304" pitchFamily="18" charset="0"/>
                <a:ea typeface="楷体" panose="02010609060101010101" pitchFamily="49" charset="-122"/>
                <a:cs typeface="Times New Roman" panose="02020603050405020304" pitchFamily="18" charset="0"/>
              </a:rPr>
              <a:t>http://www.hfjuneng.com/</a:t>
            </a:r>
            <a:endParaRPr lang="zh-CN" altLang="en-US" sz="1200" u="sng" dirty="0">
              <a:solidFill>
                <a:srgbClr val="0070C0"/>
              </a:solidFill>
              <a:latin typeface="Times New Roman" panose="02020603050405020304" pitchFamily="18" charset="0"/>
              <a:ea typeface="楷体" panose="02010609060101010101" pitchFamily="49" charset="-122"/>
              <a:cs typeface="Times New Roman" panose="02020603050405020304" pitchFamily="18" charset="0"/>
            </a:endParaRPr>
          </a:p>
        </p:txBody>
      </p:sp>
      <p:grpSp>
        <p:nvGrpSpPr>
          <p:cNvPr id="12" name="组合 5"/>
          <p:cNvGrpSpPr/>
          <p:nvPr/>
        </p:nvGrpSpPr>
        <p:grpSpPr>
          <a:xfrm>
            <a:off x="0" y="857250"/>
            <a:ext cx="9144000" cy="1947545"/>
            <a:chOff x="-323816" y="2314569"/>
            <a:chExt cx="9467816" cy="2830983"/>
          </a:xfrm>
          <a:gradFill>
            <a:gsLst>
              <a:gs pos="0">
                <a:srgbClr val="E30000"/>
              </a:gs>
              <a:gs pos="100000">
                <a:srgbClr val="760303"/>
              </a:gs>
            </a:gsLst>
            <a:lin ang="5400000" scaled="0"/>
          </a:gradFill>
        </p:grpSpPr>
        <p:pic>
          <p:nvPicPr>
            <p:cNvPr id="13" name="Picture 6"/>
            <p:cNvPicPr>
              <a:picLocks noChangeAspect="1" noChangeArrowheads="1"/>
            </p:cNvPicPr>
            <p:nvPr/>
          </p:nvPicPr>
          <p:blipFill>
            <a:blip r:embed="rId1" cstate="print"/>
            <a:srcRect/>
            <a:stretch>
              <a:fillRect/>
            </a:stretch>
          </p:blipFill>
          <p:spPr bwMode="auto">
            <a:xfrm>
              <a:off x="-309530" y="2314569"/>
              <a:ext cx="9453530" cy="257175"/>
            </a:xfrm>
            <a:prstGeom prst="rect">
              <a:avLst/>
            </a:prstGeom>
            <a:grpFill/>
            <a:ln w="9525">
              <a:noFill/>
              <a:miter lim="800000"/>
              <a:headEnd/>
              <a:tailEnd/>
            </a:ln>
            <a:effectLst/>
          </p:spPr>
        </p:pic>
        <p:pic>
          <p:nvPicPr>
            <p:cNvPr id="14" name="Picture 7"/>
            <p:cNvPicPr>
              <a:picLocks noChangeAspect="1" noChangeArrowheads="1"/>
            </p:cNvPicPr>
            <p:nvPr/>
          </p:nvPicPr>
          <p:blipFill>
            <a:blip r:embed="rId2" cstate="print"/>
            <a:srcRect/>
            <a:stretch>
              <a:fillRect/>
            </a:stretch>
          </p:blipFill>
          <p:spPr bwMode="auto">
            <a:xfrm>
              <a:off x="-323816" y="2500390"/>
              <a:ext cx="9467816" cy="2645162"/>
            </a:xfrm>
            <a:prstGeom prst="rect">
              <a:avLst/>
            </a:prstGeom>
            <a:grpFill/>
            <a:ln w="9525">
              <a:noFill/>
              <a:miter lim="800000"/>
              <a:headEnd/>
              <a:tailEnd/>
            </a:ln>
            <a:effectLst/>
          </p:spPr>
        </p:pic>
      </p:grpSp>
      <p:sp>
        <p:nvSpPr>
          <p:cNvPr id="5" name="文本框 4"/>
          <p:cNvSpPr txBox="1"/>
          <p:nvPr/>
        </p:nvSpPr>
        <p:spPr>
          <a:xfrm>
            <a:off x="408305" y="1185545"/>
            <a:ext cx="8327390" cy="1290955"/>
          </a:xfrm>
          <a:prstGeom prst="rect">
            <a:avLst/>
          </a:prstGeom>
          <a:noFill/>
        </p:spPr>
        <p:txBody>
          <a:bodyPr wrap="square" rtlCol="0" anchor="t">
            <a:spAutoFit/>
          </a:bodyPr>
          <a:lstStyle/>
          <a:p>
            <a:pPr algn="ctr">
              <a:lnSpc>
                <a:spcPct val="130000"/>
              </a:lnSpc>
            </a:pPr>
            <a:r>
              <a:rPr lang="zh-CN" altLang="en-US" sz="3600" b="1" kern="1500" dirty="0" smtClean="0">
                <a:solidFill>
                  <a:schemeClr val="bg1"/>
                </a:solidFill>
                <a:uFillTx/>
                <a:latin typeface="+mn-ea"/>
                <a:sym typeface="+mn-ea"/>
              </a:rPr>
              <a:t>聚科技之力 创未来之能</a:t>
            </a:r>
            <a:endParaRPr lang="zh-CN" altLang="en-US" sz="3600" b="1" kern="1500" dirty="0" smtClean="0">
              <a:solidFill>
                <a:schemeClr val="bg1"/>
              </a:solidFill>
              <a:uFillTx/>
              <a:latin typeface="+mn-ea"/>
              <a:sym typeface="+mn-ea"/>
            </a:endParaRPr>
          </a:p>
          <a:p>
            <a:pPr algn="ctr">
              <a:lnSpc>
                <a:spcPct val="130000"/>
              </a:lnSpc>
            </a:pPr>
            <a:r>
              <a:rPr lang="en-US" altLang="zh-CN" sz="2400" b="1" kern="1500" dirty="0" smtClean="0">
                <a:solidFill>
                  <a:schemeClr val="bg1"/>
                </a:solidFill>
                <a:uFillTx/>
                <a:latin typeface="+mn-ea"/>
                <a:sym typeface="+mn-ea"/>
              </a:rPr>
              <a:t>  </a:t>
            </a:r>
            <a:r>
              <a:rPr lang="en-US" altLang="zh-CN" sz="2000" b="1" kern="1500" dirty="0" smtClean="0">
                <a:solidFill>
                  <a:schemeClr val="bg1"/>
                </a:solidFill>
                <a:uFillTx/>
                <a:latin typeface="+mn-ea"/>
                <a:sym typeface="+mn-ea"/>
              </a:rPr>
              <a:t>——</a:t>
            </a:r>
            <a:r>
              <a:rPr lang="zh-CN" altLang="en-US" sz="2000" b="1" kern="1500" dirty="0" smtClean="0">
                <a:solidFill>
                  <a:schemeClr val="bg1"/>
                </a:solidFill>
                <a:uFillTx/>
                <a:latin typeface="+mn-ea"/>
                <a:sym typeface="+mn-ea"/>
              </a:rPr>
              <a:t>合肥聚能电物理高技术开发有限公司简介</a:t>
            </a:r>
            <a:endParaRPr lang="zh-CN" altLang="en-US" sz="2000" b="1" kern="1500" dirty="0" smtClean="0">
              <a:solidFill>
                <a:schemeClr val="bg1"/>
              </a:solidFill>
              <a:uFillTx/>
              <a:latin typeface="+mn-ea"/>
              <a:sym typeface="+mn-ea"/>
            </a:endParaRPr>
          </a:p>
        </p:txBody>
      </p:sp>
      <p:pic>
        <p:nvPicPr>
          <p:cNvPr id="16" name="图片 15" descr="u=3030854283,2180400329&amp;fm=27&amp;gp=0.jpg"/>
          <p:cNvPicPr>
            <a:picLocks noChangeAspect="1"/>
          </p:cNvPicPr>
          <p:nvPr/>
        </p:nvPicPr>
        <p:blipFill>
          <a:blip r:embed="rId3"/>
          <a:srcRect l="4688" t="7049" b="8364"/>
          <a:stretch>
            <a:fillRect/>
          </a:stretch>
        </p:blipFill>
        <p:spPr>
          <a:xfrm>
            <a:off x="6974205" y="2635250"/>
            <a:ext cx="2169795" cy="1151890"/>
          </a:xfrm>
          <a:prstGeom prst="rect">
            <a:avLst/>
          </a:prstGeom>
        </p:spPr>
      </p:pic>
      <p:pic>
        <p:nvPicPr>
          <p:cNvPr id="17" name="Picture 2" descr="http://www.sasac.gov.cn/n2588025/n2588124/c3994605/part/3994606.jpg"/>
          <p:cNvPicPr>
            <a:picLocks noChangeArrowheads="1"/>
          </p:cNvPicPr>
          <p:nvPr/>
        </p:nvPicPr>
        <p:blipFill>
          <a:blip r:embed="rId4"/>
          <a:srcRect l="7500" r="17499"/>
          <a:stretch>
            <a:fillRect/>
          </a:stretch>
        </p:blipFill>
        <p:spPr bwMode="auto">
          <a:xfrm>
            <a:off x="4636135" y="2635250"/>
            <a:ext cx="2338070" cy="1151255"/>
          </a:xfrm>
          <a:prstGeom prst="rect">
            <a:avLst/>
          </a:prstGeom>
          <a:noFill/>
        </p:spPr>
      </p:pic>
      <p:sp>
        <p:nvSpPr>
          <p:cNvPr id="18" name="Rectangle 3"/>
          <p:cNvSpPr txBox="1">
            <a:spLocks noChangeArrowheads="1"/>
          </p:cNvSpPr>
          <p:nvPr/>
        </p:nvSpPr>
        <p:spPr>
          <a:xfrm>
            <a:off x="1502070" y="4166964"/>
            <a:ext cx="6400800" cy="915590"/>
          </a:xfrm>
          <a:prstGeom prst="rect">
            <a:avLst/>
          </a:prstGeom>
        </p:spPr>
        <p:txBody>
          <a:bodyPr vert="horz" lIns="91440" tIns="45720" rIns="91440" bIns="45720" rtlCol="0">
            <a:noAutofit/>
          </a:bodyPr>
          <a:lstStyle/>
          <a:p>
            <a:pPr marL="342900" marR="0" lvl="0" indent="-342900" algn="ctr" defTabSz="914400" rtl="0" eaLnBrk="1" fontAlgn="auto" latinLnBrk="0" hangingPunct="1">
              <a:lnSpc>
                <a:spcPct val="100000"/>
              </a:lnSpc>
              <a:spcBef>
                <a:spcPct val="20000"/>
              </a:spcBef>
              <a:spcAft>
                <a:spcPts val="0"/>
              </a:spcAft>
              <a:buClrTx/>
              <a:buSzTx/>
              <a:defRPr/>
            </a:pPr>
            <a:endParaRPr lang="zh-CN" altLang="en-US" sz="1600" noProof="0" dirty="0" smtClean="0">
              <a:ln>
                <a:noFill/>
              </a:ln>
              <a:effectLst/>
              <a:uLnTx/>
              <a:uFillTx/>
              <a:latin typeface="楷体" panose="02010609060101010101" pitchFamily="49" charset="-122"/>
              <a:ea typeface="楷体" panose="02010609060101010101" pitchFamily="49" charset="-122"/>
              <a:sym typeface="+mn-ea"/>
            </a:endParaRPr>
          </a:p>
          <a:p>
            <a:pPr marL="342900" marR="0" lvl="0" indent="-342900" algn="ctr" defTabSz="914400" rtl="0" eaLnBrk="1" fontAlgn="auto" latinLnBrk="0" hangingPunct="1">
              <a:lnSpc>
                <a:spcPct val="100000"/>
              </a:lnSpc>
              <a:spcBef>
                <a:spcPct val="20000"/>
              </a:spcBef>
              <a:spcAft>
                <a:spcPts val="0"/>
              </a:spcAft>
              <a:buClrTx/>
              <a:buSzTx/>
              <a:defRPr/>
            </a:pPr>
            <a:r>
              <a:rPr lang="zh-CN" altLang="en-US" sz="1600" noProof="0" dirty="0" smtClean="0">
                <a:ln>
                  <a:noFill/>
                </a:ln>
                <a:effectLst/>
                <a:uLnTx/>
                <a:uFillTx/>
                <a:latin typeface="楷体" panose="02010609060101010101" pitchFamily="49" charset="-122"/>
                <a:ea typeface="楷体" panose="02010609060101010101" pitchFamily="49" charset="-122"/>
                <a:sym typeface="+mn-ea"/>
              </a:rPr>
              <a:t>中科院等离子体物理研究所研制中心</a:t>
            </a:r>
            <a:endParaRPr kumimoji="0" lang="zh-CN" altLang="en-US" sz="1600" b="0" i="0" u="none" strike="noStrike" kern="1200" cap="none" spc="0" normalizeH="0" baseline="0" noProof="0" dirty="0" smtClean="0">
              <a:ln>
                <a:noFill/>
              </a:ln>
              <a:solidFill>
                <a:schemeClr val="tx1"/>
              </a:solidFill>
              <a:effectLst/>
              <a:uLnTx/>
              <a:uFillTx/>
              <a:latin typeface="楷体" panose="02010609060101010101" pitchFamily="49" charset="-122"/>
              <a:ea typeface="楷体" panose="02010609060101010101" pitchFamily="49" charset="-122"/>
              <a:cs typeface="+mn-cs"/>
            </a:endParaRPr>
          </a:p>
          <a:p>
            <a:pPr marL="342900" marR="0" lvl="0" indent="-342900" algn="ctr" defTabSz="914400" rtl="0" eaLnBrk="1" fontAlgn="auto" latinLnBrk="0" hangingPunct="1">
              <a:lnSpc>
                <a:spcPct val="100000"/>
              </a:lnSpc>
              <a:spcBef>
                <a:spcPct val="20000"/>
              </a:spcBef>
              <a:spcAft>
                <a:spcPts val="0"/>
              </a:spcAft>
              <a:buClrTx/>
              <a:buSzTx/>
              <a:defRPr/>
            </a:pPr>
            <a:r>
              <a:rPr kumimoji="0" lang="zh-CN" altLang="en-US" sz="1600" b="0" i="0" u="none" strike="noStrike" kern="1200" cap="none" spc="0" normalizeH="0" baseline="0" noProof="0" dirty="0" smtClean="0">
                <a:ln>
                  <a:noFill/>
                </a:ln>
                <a:solidFill>
                  <a:schemeClr val="tx1"/>
                </a:solidFill>
                <a:effectLst/>
                <a:uLnTx/>
                <a:uFillTx/>
                <a:latin typeface="楷体" panose="02010609060101010101" pitchFamily="49" charset="-122"/>
                <a:ea typeface="楷体" panose="02010609060101010101" pitchFamily="49" charset="-122"/>
                <a:cs typeface="+mn-cs"/>
              </a:rPr>
              <a:t>合肥聚能电物理高技术开发有限公司</a:t>
            </a:r>
            <a:endParaRPr kumimoji="0" lang="en-US" altLang="zh-CN" b="0" i="0" u="none" strike="noStrike" kern="1200" cap="none" spc="0" normalizeH="0" baseline="0" noProof="0" dirty="0" smtClean="0">
              <a:ln>
                <a:noFill/>
              </a:ln>
              <a:solidFill>
                <a:schemeClr val="tx1"/>
              </a:solidFill>
              <a:effectLst/>
              <a:uLnTx/>
              <a:uFillTx/>
              <a:latin typeface="楷体" panose="02010609060101010101" pitchFamily="49" charset="-122"/>
              <a:ea typeface="楷体" panose="02010609060101010101" pitchFamily="49" charset="-122"/>
              <a:cs typeface="+mn-cs"/>
            </a:endParaRPr>
          </a:p>
          <a:p>
            <a:pPr marL="342900" marR="0" lvl="0" indent="-342900" algn="ctr" defTabSz="914400" rtl="0" eaLnBrk="1" fontAlgn="auto" latinLnBrk="0" hangingPunct="1">
              <a:lnSpc>
                <a:spcPct val="150000"/>
              </a:lnSpc>
              <a:spcBef>
                <a:spcPct val="20000"/>
              </a:spcBef>
              <a:spcAft>
                <a:spcPts val="0"/>
              </a:spcAft>
              <a:buClrTx/>
              <a:buSzTx/>
              <a:defRPr/>
            </a:pPr>
            <a:endParaRPr kumimoji="0" lang="zh-CN" altLang="zh-CN" b="0" i="0" u="none" strike="noStrike" kern="1200" cap="none" spc="0" normalizeH="0" baseline="0" noProof="0" dirty="0" smtClean="0">
              <a:ln>
                <a:noFill/>
              </a:ln>
              <a:solidFill>
                <a:schemeClr val="tx1"/>
              </a:solidFill>
              <a:effectLst/>
              <a:uLnTx/>
              <a:uFillTx/>
              <a:latin typeface="楷体" panose="02010609060101010101" pitchFamily="49" charset="-122"/>
              <a:ea typeface="楷体" panose="02010609060101010101" pitchFamily="49" charset="-122"/>
              <a:cs typeface="+mn-cs"/>
            </a:endParaRPr>
          </a:p>
        </p:txBody>
      </p:sp>
      <p:cxnSp>
        <p:nvCxnSpPr>
          <p:cNvPr id="2" name="直接连接符 1"/>
          <p:cNvCxnSpPr/>
          <p:nvPr/>
        </p:nvCxnSpPr>
        <p:spPr bwMode="auto">
          <a:xfrm>
            <a:off x="13970" y="5070497"/>
            <a:ext cx="9144000" cy="1588"/>
          </a:xfrm>
          <a:prstGeom prst="line">
            <a:avLst/>
          </a:prstGeom>
          <a:solidFill>
            <a:srgbClr val="00FFFF"/>
          </a:solidFill>
          <a:ln w="12700" cap="flat" cmpd="sng" algn="ctr">
            <a:solidFill>
              <a:srgbClr val="000080"/>
            </a:solidFill>
            <a:prstDash val="solid"/>
            <a:round/>
            <a:headEnd type="none" w="med" len="med"/>
            <a:tailEnd type="none" w="med" len="med"/>
          </a:ln>
        </p:spPr>
      </p:cxnSp>
      <p:pic>
        <p:nvPicPr>
          <p:cNvPr id="3" name="图片 2" descr="微信图片_20181228130620"/>
          <p:cNvPicPr>
            <a:picLocks noChangeAspect="1"/>
          </p:cNvPicPr>
          <p:nvPr/>
        </p:nvPicPr>
        <p:blipFill>
          <a:blip r:embed="rId5"/>
          <a:stretch>
            <a:fillRect/>
          </a:stretch>
        </p:blipFill>
        <p:spPr>
          <a:xfrm>
            <a:off x="2329180" y="2626995"/>
            <a:ext cx="2306955" cy="1167765"/>
          </a:xfrm>
          <a:prstGeom prst="rect">
            <a:avLst/>
          </a:prstGeom>
        </p:spPr>
      </p:pic>
      <p:pic>
        <p:nvPicPr>
          <p:cNvPr id="4" name="图片 3"/>
          <p:cNvPicPr>
            <a:picLocks noChangeAspect="1"/>
          </p:cNvPicPr>
          <p:nvPr/>
        </p:nvPicPr>
        <p:blipFill>
          <a:blip r:embed="rId6"/>
          <a:stretch>
            <a:fillRect/>
          </a:stretch>
        </p:blipFill>
        <p:spPr>
          <a:xfrm>
            <a:off x="-3175" y="2627630"/>
            <a:ext cx="2332355" cy="116141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矩形 44"/>
          <p:cNvSpPr/>
          <p:nvPr/>
        </p:nvSpPr>
        <p:spPr>
          <a:xfrm>
            <a:off x="207169" y="608330"/>
            <a:ext cx="3864769" cy="402590"/>
          </a:xfrm>
          <a:prstGeom prst="rect">
            <a:avLst/>
          </a:prstGeom>
        </p:spPr>
        <p:txBody>
          <a:bodyPr>
            <a:spAutoFit/>
          </a:bodyPr>
          <a:lstStyle/>
          <a:p>
            <a:pPr marL="285750" indent="-285750">
              <a:lnSpc>
                <a:spcPct val="150000"/>
              </a:lnSpc>
              <a:buFont typeface="Wingdings" panose="05000000000000000000" charset="0"/>
              <a:buChar char="Ø"/>
              <a:defRPr/>
            </a:pPr>
            <a:r>
              <a:rPr lang="zh-CN" altLang="en-US" sz="1350" b="1" u="sng" kern="100" dirty="0">
                <a:solidFill>
                  <a:srgbClr val="000000"/>
                </a:solidFill>
                <a:latin typeface="Calibri" panose="020F0502020204030204" charset="0"/>
                <a:cs typeface="Times New Roman" panose="02020603050405020304" pitchFamily="18" charset="0"/>
              </a:rPr>
              <a:t>窄间隙</a:t>
            </a:r>
            <a:r>
              <a:rPr lang="en-US" altLang="zh-CN" sz="1350" b="1" u="sng" kern="100" dirty="0">
                <a:solidFill>
                  <a:srgbClr val="000000"/>
                </a:solidFill>
                <a:latin typeface="Calibri" panose="020F0502020204030204" charset="0"/>
                <a:cs typeface="Times New Roman" panose="02020603050405020304" pitchFamily="18" charset="0"/>
              </a:rPr>
              <a:t>&amp;</a:t>
            </a:r>
            <a:r>
              <a:rPr lang="zh-CN" altLang="en-US" sz="1350" b="1" u="sng" kern="100" dirty="0">
                <a:solidFill>
                  <a:srgbClr val="000000"/>
                </a:solidFill>
                <a:latin typeface="Calibri" panose="020F0502020204030204" charset="0"/>
                <a:cs typeface="Times New Roman" panose="02020603050405020304" pitchFamily="18" charset="0"/>
              </a:rPr>
              <a:t>热等静压</a:t>
            </a:r>
            <a:r>
              <a:rPr lang="en-US" altLang="zh-CN" sz="1350" b="1" u="sng" kern="100" dirty="0">
                <a:solidFill>
                  <a:srgbClr val="000000"/>
                </a:solidFill>
                <a:latin typeface="Calibri" panose="020F0502020204030204" charset="0"/>
                <a:cs typeface="Times New Roman" panose="02020603050405020304" pitchFamily="18" charset="0"/>
              </a:rPr>
              <a:t>&amp;</a:t>
            </a:r>
            <a:r>
              <a:rPr lang="zh-CN" altLang="en-US" sz="1350" b="1" u="sng" kern="100" dirty="0">
                <a:solidFill>
                  <a:srgbClr val="000000"/>
                </a:solidFill>
                <a:latin typeface="Calibri" panose="020F0502020204030204" charset="0"/>
                <a:cs typeface="Times New Roman" panose="02020603050405020304" pitchFamily="18" charset="0"/>
              </a:rPr>
              <a:t>真空钎焊</a:t>
            </a:r>
            <a:r>
              <a:rPr lang="en-US" altLang="zh-CN" sz="1350" b="1" u="sng" kern="100" dirty="0">
                <a:solidFill>
                  <a:srgbClr val="000000"/>
                </a:solidFill>
                <a:latin typeface="Calibri" panose="020F0502020204030204" charset="0"/>
                <a:cs typeface="Times New Roman" panose="02020603050405020304" pitchFamily="18" charset="0"/>
              </a:rPr>
              <a:t> </a:t>
            </a:r>
            <a:endParaRPr lang="en-US" altLang="zh-CN" sz="1350" kern="100" dirty="0">
              <a:solidFill>
                <a:srgbClr val="000000"/>
              </a:solidFill>
              <a:latin typeface="宋体" panose="02010600030101010101" pitchFamily="2" charset="-122"/>
              <a:ea typeface="宋体" panose="02010600030101010101" pitchFamily="2" charset="-122"/>
              <a:cs typeface="Times New Roman" panose="02020603050405020304" pitchFamily="18" charset="0"/>
            </a:endParaRPr>
          </a:p>
        </p:txBody>
      </p:sp>
      <p:sp>
        <p:nvSpPr>
          <p:cNvPr id="3" name="TextBox 101"/>
          <p:cNvSpPr>
            <a:spLocks noChangeArrowheads="1"/>
          </p:cNvSpPr>
          <p:nvPr/>
        </p:nvSpPr>
        <p:spPr bwMode="auto">
          <a:xfrm>
            <a:off x="2980997" y="-33356"/>
            <a:ext cx="3714776" cy="460375"/>
          </a:xfrm>
          <a:prstGeom prst="rect">
            <a:avLst/>
          </a:prstGeom>
          <a:noFill/>
          <a:ln w="9525">
            <a:noFill/>
            <a:miter lim="800000"/>
          </a:ln>
        </p:spPr>
        <p:txBody>
          <a:bodyPr wrap="square">
            <a:spAutoFit/>
          </a:bodyPr>
          <a:p>
            <a:r>
              <a:rPr lang="zh-CN" altLang="en-US" sz="24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 二、</a:t>
            </a:r>
            <a:r>
              <a:rPr lang="zh-CN" altLang="en-US" sz="2400" b="1" dirty="0" smtClean="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技 术 力 量 和 资 源</a:t>
            </a:r>
            <a:endParaRPr lang="zh-CN" altLang="en-US" sz="2400" dirty="0"/>
          </a:p>
        </p:txBody>
      </p:sp>
      <p:sp>
        <p:nvSpPr>
          <p:cNvPr id="27" name="AutoShape 526"/>
          <p:cNvSpPr>
            <a:spLocks noChangeArrowheads="1"/>
          </p:cNvSpPr>
          <p:nvPr/>
        </p:nvSpPr>
        <p:spPr bwMode="auto">
          <a:xfrm>
            <a:off x="212090" y="1009650"/>
            <a:ext cx="8823325" cy="1870075"/>
          </a:xfrm>
          <a:prstGeom prst="roundRect">
            <a:avLst>
              <a:gd name="adj" fmla="val 1803"/>
            </a:avLst>
          </a:prstGeom>
          <a:solidFill>
            <a:schemeClr val="accent6">
              <a:lumMod val="20000"/>
              <a:lumOff val="80000"/>
            </a:schemeClr>
          </a:solidFill>
          <a:ln>
            <a:solidFill>
              <a:schemeClr val="tx1"/>
            </a:solidFill>
          </a:ln>
        </p:spPr>
        <p:txBody>
          <a:bodyPr wrap="none" anchor="ctr"/>
          <a:p>
            <a:pPr eaLnBrk="1" latinLnBrk="1" hangingPunct="1">
              <a:defRPr/>
            </a:pPr>
            <a:r>
              <a:rPr kumimoji="1" lang="en-US" altLang="ko-KR" dirty="0" smtClean="0">
                <a:solidFill>
                  <a:srgbClr val="000000"/>
                </a:solidFill>
                <a:latin typeface="Gulim" panose="020B0600000101010101" pitchFamily="34" charset="-127"/>
                <a:ea typeface="Gulim" panose="020B0600000101010101" pitchFamily="34" charset="-127"/>
              </a:rPr>
              <a:t>                                                                                                                                               </a:t>
            </a:r>
            <a:endParaRPr kumimoji="1" lang="ko-KR" altLang="en-US" dirty="0">
              <a:solidFill>
                <a:srgbClr val="000000"/>
              </a:solidFill>
              <a:latin typeface="Gulim" panose="020B0600000101010101" pitchFamily="34" charset="-127"/>
              <a:ea typeface="Gulim" panose="020B0600000101010101" pitchFamily="34" charset="-127"/>
            </a:endParaRPr>
          </a:p>
        </p:txBody>
      </p:sp>
      <p:cxnSp>
        <p:nvCxnSpPr>
          <p:cNvPr id="12" name="直接连接符 11"/>
          <p:cNvCxnSpPr/>
          <p:nvPr/>
        </p:nvCxnSpPr>
        <p:spPr>
          <a:xfrm>
            <a:off x="5481320" y="1027430"/>
            <a:ext cx="0" cy="1868805"/>
          </a:xfrm>
          <a:prstGeom prst="line">
            <a:avLst/>
          </a:prstGeom>
          <a:ln w="12700"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18" name="上箭头标注 17"/>
          <p:cNvSpPr/>
          <p:nvPr/>
        </p:nvSpPr>
        <p:spPr>
          <a:xfrm>
            <a:off x="660400" y="2896235"/>
            <a:ext cx="2030095" cy="1786890"/>
          </a:xfrm>
          <a:prstGeom prst="upArrowCallout">
            <a:avLst>
              <a:gd name="adj1" fmla="val 8952"/>
              <a:gd name="adj2" fmla="val 14545"/>
              <a:gd name="adj3" fmla="val 7784"/>
              <a:gd name="adj4" fmla="val 88499"/>
            </a:avLst>
          </a:prstGeom>
          <a:noFill/>
          <a:ln w="12700" cmpd="sng">
            <a:solidFill>
              <a:schemeClr val="accent1">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上箭头标注 19"/>
          <p:cNvSpPr/>
          <p:nvPr/>
        </p:nvSpPr>
        <p:spPr>
          <a:xfrm>
            <a:off x="3224530" y="2887345"/>
            <a:ext cx="2328545" cy="1796415"/>
          </a:xfrm>
          <a:prstGeom prst="upArrowCallout">
            <a:avLst>
              <a:gd name="adj1" fmla="val 8952"/>
              <a:gd name="adj2" fmla="val 14545"/>
              <a:gd name="adj3" fmla="val 7784"/>
              <a:gd name="adj4" fmla="val 88499"/>
            </a:avLst>
          </a:prstGeom>
          <a:noFill/>
          <a:ln w="12700" cmpd="sng">
            <a:solidFill>
              <a:schemeClr val="accent1">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267" name="直接连接符 266"/>
          <p:cNvCxnSpPr/>
          <p:nvPr/>
        </p:nvCxnSpPr>
        <p:spPr>
          <a:xfrm>
            <a:off x="0" y="4875626"/>
            <a:ext cx="9144000" cy="1191"/>
          </a:xfrm>
          <a:prstGeom prst="line">
            <a:avLst/>
          </a:prstGeom>
        </p:spPr>
        <p:style>
          <a:lnRef idx="1">
            <a:schemeClr val="accent1"/>
          </a:lnRef>
          <a:fillRef idx="0">
            <a:schemeClr val="accent1"/>
          </a:fillRef>
          <a:effectRef idx="0">
            <a:schemeClr val="accent1"/>
          </a:effectRef>
          <a:fontRef idx="minor">
            <a:schemeClr val="tx1"/>
          </a:fontRef>
        </p:style>
      </p:cxnSp>
      <p:pic>
        <p:nvPicPr>
          <p:cNvPr id="15379" name="图片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02260" y="1083310"/>
            <a:ext cx="2047875" cy="1623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图片 1"/>
          <p:cNvPicPr>
            <a:picLocks noChangeAspect="1" noChangeArrowheads="1"/>
          </p:cNvPicPr>
          <p:nvPr/>
        </p:nvPicPr>
        <p:blipFill>
          <a:blip r:embed="rId2">
            <a:extLst>
              <a:ext uri="{28A0092B-C50C-407E-A947-70E740481C1C}">
                <a14:useLocalDpi xmlns:a14="http://schemas.microsoft.com/office/drawing/2010/main" val="0"/>
              </a:ext>
            </a:extLst>
          </a:blip>
          <a:srcRect l="17468"/>
          <a:stretch>
            <a:fillRect/>
          </a:stretch>
        </p:blipFill>
        <p:spPr bwMode="auto">
          <a:xfrm>
            <a:off x="2350135" y="1083310"/>
            <a:ext cx="1179195" cy="1624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p:cNvPicPr/>
          <p:nvPr/>
        </p:nvPicPr>
        <p:blipFill>
          <a:blip r:embed="rId3" cstate="print"/>
          <a:stretch>
            <a:fillRect/>
          </a:stretch>
        </p:blipFill>
        <p:spPr>
          <a:xfrm>
            <a:off x="3585210" y="1083310"/>
            <a:ext cx="1838960" cy="1629410"/>
          </a:xfrm>
          <a:prstGeom prst="rect">
            <a:avLst/>
          </a:prstGeom>
          <a:noFill/>
          <a:ln>
            <a:noFill/>
          </a:ln>
        </p:spPr>
      </p:pic>
      <p:sp>
        <p:nvSpPr>
          <p:cNvPr id="5" name="矩形 4"/>
          <p:cNvSpPr/>
          <p:nvPr/>
        </p:nvSpPr>
        <p:spPr>
          <a:xfrm>
            <a:off x="660153" y="3108643"/>
            <a:ext cx="2320528" cy="1337945"/>
          </a:xfrm>
          <a:prstGeom prst="rect">
            <a:avLst/>
          </a:prstGeom>
          <a:ln w="12700">
            <a:noFill/>
          </a:ln>
        </p:spPr>
        <p:txBody>
          <a:bodyPr wrap="square">
            <a:spAutoFit/>
          </a:bodyPr>
          <a:p>
            <a:pPr marL="171450" indent="-171450" algn="just" eaLnBrk="1" fontAlgn="auto" hangingPunct="1">
              <a:lnSpc>
                <a:spcPct val="150000"/>
              </a:lnSpc>
              <a:spcBef>
                <a:spcPts val="0"/>
              </a:spcBef>
              <a:spcAft>
                <a:spcPts val="0"/>
              </a:spcAft>
              <a:buFont typeface="Wingdings" panose="05000000000000000000" charset="0"/>
              <a:buChar char="ü"/>
              <a:defRPr/>
            </a:pPr>
            <a:r>
              <a:rPr lang="zh-CN" altLang="zh-CN" sz="900" b="1" kern="100" dirty="0">
                <a:solidFill>
                  <a:srgbClr val="000000"/>
                </a:solidFill>
                <a:latin typeface="宋体" panose="02010600030101010101" pitchFamily="2" charset="-122"/>
                <a:ea typeface="宋体" panose="02010600030101010101" pitchFamily="2" charset="-122"/>
                <a:cs typeface="Times New Roman" panose="02020603050405020304" pitchFamily="18" charset="0"/>
                <a:sym typeface="+mn-ea"/>
              </a:rPr>
              <a:t>主要参数</a:t>
            </a:r>
            <a:endParaRPr lang="zh-CN" altLang="zh-CN" sz="900" dirty="0">
              <a:solidFill>
                <a:srgbClr val="000000"/>
              </a:solidFill>
              <a:latin typeface="宋体" panose="02010600030101010101" pitchFamily="2" charset="-122"/>
              <a:ea typeface="宋体" panose="02010600030101010101" pitchFamily="2" charset="-122"/>
            </a:endParaRPr>
          </a:p>
          <a:p>
            <a:pPr algn="just" eaLnBrk="1" fontAlgn="auto" hangingPunct="1">
              <a:lnSpc>
                <a:spcPct val="150000"/>
              </a:lnSpc>
              <a:spcBef>
                <a:spcPts val="0"/>
              </a:spcBef>
              <a:spcAft>
                <a:spcPts val="0"/>
              </a:spcAft>
              <a:defRPr/>
            </a:pPr>
            <a:r>
              <a:rPr lang="zh-CN" altLang="zh-CN" sz="900" dirty="0">
                <a:solidFill>
                  <a:srgbClr val="000000"/>
                </a:solidFill>
                <a:latin typeface="宋体" panose="02010600030101010101" pitchFamily="2" charset="-122"/>
                <a:ea typeface="宋体" panose="02010600030101010101" pitchFamily="2" charset="-122"/>
              </a:rPr>
              <a:t>暂载率</a:t>
            </a:r>
            <a:r>
              <a:rPr lang="en-US" altLang="zh-CN" sz="900" dirty="0">
                <a:solidFill>
                  <a:srgbClr val="000000"/>
                </a:solidFill>
                <a:latin typeface="宋体" panose="02010600030101010101" pitchFamily="2" charset="-122"/>
                <a:ea typeface="宋体" panose="02010600030101010101" pitchFamily="2" charset="-122"/>
              </a:rPr>
              <a:t>              400A@60%</a:t>
            </a:r>
            <a:endParaRPr lang="zh-CN" altLang="zh-CN" sz="900" dirty="0">
              <a:solidFill>
                <a:srgbClr val="000000"/>
              </a:solidFill>
              <a:latin typeface="宋体" panose="02010600030101010101" pitchFamily="2" charset="-122"/>
              <a:ea typeface="宋体" panose="02010600030101010101" pitchFamily="2" charset="-122"/>
            </a:endParaRPr>
          </a:p>
          <a:p>
            <a:pPr algn="just" eaLnBrk="1" fontAlgn="auto" hangingPunct="1">
              <a:lnSpc>
                <a:spcPct val="150000"/>
              </a:lnSpc>
              <a:spcBef>
                <a:spcPts val="0"/>
              </a:spcBef>
              <a:spcAft>
                <a:spcPts val="0"/>
              </a:spcAft>
              <a:defRPr/>
            </a:pPr>
            <a:r>
              <a:rPr lang="en-US" altLang="zh-CN" sz="900" dirty="0">
                <a:solidFill>
                  <a:srgbClr val="000000"/>
                </a:solidFill>
                <a:latin typeface="宋体" panose="02010600030101010101" pitchFamily="2" charset="-122"/>
                <a:ea typeface="宋体" panose="02010600030101010101" pitchFamily="2" charset="-122"/>
              </a:rPr>
              <a:t>                    300A@100%</a:t>
            </a:r>
            <a:endParaRPr lang="en-US" altLang="zh-CN" sz="900" dirty="0">
              <a:solidFill>
                <a:srgbClr val="000000"/>
              </a:solidFill>
              <a:latin typeface="宋体" panose="02010600030101010101" pitchFamily="2" charset="-122"/>
              <a:ea typeface="宋体" panose="02010600030101010101" pitchFamily="2" charset="-122"/>
            </a:endParaRPr>
          </a:p>
          <a:p>
            <a:pPr algn="just" eaLnBrk="1" fontAlgn="auto" hangingPunct="1">
              <a:lnSpc>
                <a:spcPct val="150000"/>
              </a:lnSpc>
              <a:spcBef>
                <a:spcPts val="0"/>
              </a:spcBef>
              <a:spcAft>
                <a:spcPts val="0"/>
              </a:spcAft>
              <a:defRPr/>
            </a:pPr>
            <a:r>
              <a:rPr lang="zh-CN" altLang="zh-CN" sz="900" dirty="0">
                <a:solidFill>
                  <a:srgbClr val="000000"/>
                </a:solidFill>
                <a:latin typeface="宋体" panose="02010600030101010101" pitchFamily="2" charset="-122"/>
                <a:ea typeface="宋体" panose="02010600030101010101" pitchFamily="2" charset="-122"/>
              </a:rPr>
              <a:t>焊接壁厚</a:t>
            </a:r>
            <a:r>
              <a:rPr lang="en-US" altLang="zh-CN" sz="900" dirty="0">
                <a:solidFill>
                  <a:srgbClr val="000000"/>
                </a:solidFill>
                <a:latin typeface="宋体" panose="02010600030101010101" pitchFamily="2" charset="-122"/>
                <a:ea typeface="宋体" panose="02010600030101010101" pitchFamily="2" charset="-122"/>
              </a:rPr>
              <a:t>            </a:t>
            </a:r>
            <a:r>
              <a:rPr lang="fr-FR" altLang="zh-CN" sz="900" dirty="0">
                <a:solidFill>
                  <a:srgbClr val="000000"/>
                </a:solidFill>
                <a:latin typeface="宋体" panose="02010600030101010101" pitchFamily="2" charset="-122"/>
                <a:ea typeface="宋体" panose="02010600030101010101" pitchFamily="2" charset="-122"/>
              </a:rPr>
              <a:t>20~70mm</a:t>
            </a:r>
            <a:endParaRPr lang="en-US" altLang="zh-CN" sz="900" dirty="0">
              <a:solidFill>
                <a:srgbClr val="000000"/>
              </a:solidFill>
              <a:latin typeface="宋体" panose="02010600030101010101" pitchFamily="2" charset="-122"/>
              <a:ea typeface="宋体" panose="02010600030101010101" pitchFamily="2" charset="-122"/>
            </a:endParaRPr>
          </a:p>
          <a:p>
            <a:pPr algn="just" eaLnBrk="1" fontAlgn="auto" hangingPunct="1">
              <a:lnSpc>
                <a:spcPct val="150000"/>
              </a:lnSpc>
              <a:spcBef>
                <a:spcPts val="0"/>
              </a:spcBef>
              <a:spcAft>
                <a:spcPts val="0"/>
              </a:spcAft>
              <a:defRPr/>
            </a:pPr>
            <a:r>
              <a:rPr lang="zh-CN" altLang="zh-CN" sz="900" dirty="0">
                <a:solidFill>
                  <a:srgbClr val="000000"/>
                </a:solidFill>
                <a:latin typeface="宋体" panose="02010600030101010101" pitchFamily="2" charset="-122"/>
                <a:ea typeface="宋体" panose="02010600030101010101" pitchFamily="2" charset="-122"/>
              </a:rPr>
              <a:t>钨极直径</a:t>
            </a:r>
            <a:r>
              <a:rPr lang="en-US" altLang="zh-CN" sz="900" dirty="0">
                <a:solidFill>
                  <a:srgbClr val="000000"/>
                </a:solidFill>
                <a:latin typeface="宋体" panose="02010600030101010101" pitchFamily="2" charset="-122"/>
                <a:ea typeface="宋体" panose="02010600030101010101" pitchFamily="2" charset="-122"/>
              </a:rPr>
              <a:t>            Φ3.2</a:t>
            </a:r>
            <a:r>
              <a:rPr lang="zh-CN" altLang="zh-CN" sz="900" dirty="0">
                <a:solidFill>
                  <a:srgbClr val="000000"/>
                </a:solidFill>
                <a:latin typeface="宋体" panose="02010600030101010101" pitchFamily="2" charset="-122"/>
                <a:ea typeface="宋体" panose="02010600030101010101" pitchFamily="2" charset="-122"/>
              </a:rPr>
              <a:t>、</a:t>
            </a:r>
            <a:r>
              <a:rPr lang="en-US" altLang="zh-CN" sz="900" dirty="0">
                <a:solidFill>
                  <a:srgbClr val="000000"/>
                </a:solidFill>
                <a:latin typeface="宋体" panose="02010600030101010101" pitchFamily="2" charset="-122"/>
                <a:ea typeface="宋体" panose="02010600030101010101" pitchFamily="2" charset="-122"/>
              </a:rPr>
              <a:t>Φ4mm</a:t>
            </a:r>
            <a:endParaRPr lang="en-US" altLang="zh-CN" sz="900" dirty="0">
              <a:solidFill>
                <a:srgbClr val="000000"/>
              </a:solidFill>
              <a:latin typeface="宋体" panose="02010600030101010101" pitchFamily="2" charset="-122"/>
              <a:ea typeface="宋体" panose="02010600030101010101" pitchFamily="2" charset="-122"/>
            </a:endParaRPr>
          </a:p>
          <a:p>
            <a:pPr algn="just" eaLnBrk="1" fontAlgn="auto" hangingPunct="1">
              <a:lnSpc>
                <a:spcPct val="150000"/>
              </a:lnSpc>
              <a:spcBef>
                <a:spcPts val="0"/>
              </a:spcBef>
              <a:spcAft>
                <a:spcPts val="0"/>
              </a:spcAft>
              <a:defRPr/>
            </a:pPr>
            <a:r>
              <a:rPr lang="zh-CN" altLang="zh-CN" sz="900" dirty="0">
                <a:solidFill>
                  <a:srgbClr val="000000"/>
                </a:solidFill>
                <a:latin typeface="宋体" panose="02010600030101010101" pitchFamily="2" charset="-122"/>
                <a:ea typeface="宋体" panose="02010600030101010101" pitchFamily="2" charset="-122"/>
              </a:rPr>
              <a:t>焊丝位置微调行程</a:t>
            </a:r>
            <a:r>
              <a:rPr lang="en-US" altLang="zh-CN" sz="900" dirty="0">
                <a:solidFill>
                  <a:srgbClr val="000000"/>
                </a:solidFill>
                <a:latin typeface="宋体" panose="02010600030101010101" pitchFamily="2" charset="-122"/>
                <a:ea typeface="宋体" panose="02010600030101010101" pitchFamily="2" charset="-122"/>
              </a:rPr>
              <a:t>    ±5mm</a:t>
            </a:r>
            <a:endParaRPr lang="en-US" altLang="zh-CN" sz="900" dirty="0">
              <a:solidFill>
                <a:srgbClr val="000000"/>
              </a:solidFill>
              <a:latin typeface="宋体" panose="02010600030101010101" pitchFamily="2" charset="-122"/>
              <a:ea typeface="宋体" panose="02010600030101010101" pitchFamily="2" charset="-122"/>
            </a:endParaRPr>
          </a:p>
        </p:txBody>
      </p:sp>
      <p:sp>
        <p:nvSpPr>
          <p:cNvPr id="49" name="文本框 48"/>
          <p:cNvSpPr txBox="1">
            <a:spLocks noChangeArrowheads="1"/>
          </p:cNvSpPr>
          <p:nvPr/>
        </p:nvSpPr>
        <p:spPr bwMode="auto">
          <a:xfrm>
            <a:off x="3224530" y="3108960"/>
            <a:ext cx="2328545" cy="1585595"/>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just" eaLnBrk="1" hangingPunct="1">
              <a:lnSpc>
                <a:spcPct val="120000"/>
              </a:lnSpc>
              <a:spcBef>
                <a:spcPct val="0"/>
              </a:spcBef>
              <a:buFont typeface="Wingdings" panose="05000000000000000000" charset="0"/>
              <a:buChar char="ü"/>
            </a:pPr>
            <a:r>
              <a:rPr lang="zh-CN" altLang="zh-CN" sz="900" b="1" kern="100" dirty="0">
                <a:solidFill>
                  <a:srgbClr val="000000"/>
                </a:solidFill>
                <a:latin typeface="宋体" panose="02010600030101010101" pitchFamily="2" charset="-122"/>
                <a:ea typeface="宋体" panose="02010600030101010101" pitchFamily="2" charset="-122"/>
                <a:cs typeface="Times New Roman" panose="02020603050405020304" pitchFamily="18" charset="0"/>
                <a:sym typeface="+mn-ea"/>
              </a:rPr>
              <a:t>主要参数</a:t>
            </a:r>
            <a:endParaRPr lang="en-US" altLang="zh-CN" sz="900" dirty="0">
              <a:solidFill>
                <a:srgbClr val="000000"/>
              </a:solidFill>
              <a:cs typeface="Times New Roman" panose="02020603050405020304" pitchFamily="18" charset="0"/>
            </a:endParaRPr>
          </a:p>
          <a:p>
            <a:pPr algn="just" eaLnBrk="1" hangingPunct="1">
              <a:lnSpc>
                <a:spcPct val="120000"/>
              </a:lnSpc>
              <a:spcBef>
                <a:spcPct val="0"/>
              </a:spcBef>
              <a:buFontTx/>
              <a:buNone/>
            </a:pPr>
            <a:r>
              <a:rPr lang="zh-CN" altLang="en-US" sz="900" dirty="0">
                <a:solidFill>
                  <a:srgbClr val="000000"/>
                </a:solidFill>
                <a:latin typeface="宋体" panose="02010600030101010101" pitchFamily="2" charset="-122"/>
                <a:ea typeface="宋体" panose="02010600030101010101" pitchFamily="2" charset="-122"/>
                <a:cs typeface="Times New Roman" panose="02020603050405020304" pitchFamily="18" charset="0"/>
              </a:rPr>
              <a:t>有效热区直径</a:t>
            </a:r>
            <a:r>
              <a:rPr lang="en-US" altLang="zh-CN" sz="900" dirty="0">
                <a:solidFill>
                  <a:srgbClr val="000000"/>
                </a:solidFill>
                <a:latin typeface="宋体" panose="02010600030101010101" pitchFamily="2" charset="-122"/>
                <a:ea typeface="宋体" panose="02010600030101010101" pitchFamily="2" charset="-122"/>
                <a:cs typeface="Times New Roman" panose="02020603050405020304" pitchFamily="18" charset="0"/>
              </a:rPr>
              <a:t>         </a:t>
            </a:r>
            <a:r>
              <a:rPr lang="en-US" altLang="zh-CN" sz="900" dirty="0">
                <a:solidFill>
                  <a:srgbClr val="000000"/>
                </a:solidFill>
                <a:latin typeface="宋体" panose="02010600030101010101" pitchFamily="2" charset="-122"/>
                <a:ea typeface="宋体" panose="02010600030101010101" pitchFamily="2" charset="-122"/>
              </a:rPr>
              <a:t>500mm       </a:t>
            </a:r>
            <a:endParaRPr lang="en-US" altLang="zh-CN" sz="900" dirty="0">
              <a:solidFill>
                <a:srgbClr val="000000"/>
              </a:solidFill>
              <a:latin typeface="宋体" panose="02010600030101010101" pitchFamily="2" charset="-122"/>
              <a:ea typeface="宋体" panose="02010600030101010101" pitchFamily="2" charset="-122"/>
            </a:endParaRPr>
          </a:p>
          <a:p>
            <a:pPr algn="just" eaLnBrk="1" hangingPunct="1">
              <a:lnSpc>
                <a:spcPct val="120000"/>
              </a:lnSpc>
              <a:spcBef>
                <a:spcPct val="0"/>
              </a:spcBef>
              <a:buFontTx/>
              <a:buNone/>
            </a:pPr>
            <a:r>
              <a:rPr lang="zh-CN" altLang="en-US" sz="900" dirty="0">
                <a:solidFill>
                  <a:srgbClr val="000000"/>
                </a:solidFill>
                <a:latin typeface="宋体" panose="02010600030101010101" pitchFamily="2" charset="-122"/>
                <a:ea typeface="宋体" panose="02010600030101010101" pitchFamily="2" charset="-122"/>
              </a:rPr>
              <a:t>有效热区高度         </a:t>
            </a:r>
            <a:r>
              <a:rPr lang="en-US" altLang="zh-CN" sz="900" dirty="0">
                <a:solidFill>
                  <a:srgbClr val="000000"/>
                </a:solidFill>
                <a:latin typeface="宋体" panose="02010600030101010101" pitchFamily="2" charset="-122"/>
                <a:ea typeface="宋体" panose="02010600030101010101" pitchFamily="2" charset="-122"/>
              </a:rPr>
              <a:t>1000mm</a:t>
            </a:r>
            <a:endParaRPr lang="en-US" altLang="zh-CN" sz="900" dirty="0">
              <a:solidFill>
                <a:srgbClr val="000000"/>
              </a:solidFill>
              <a:latin typeface="宋体" panose="02010600030101010101" pitchFamily="2" charset="-122"/>
              <a:ea typeface="宋体" panose="02010600030101010101" pitchFamily="2" charset="-122"/>
            </a:endParaRPr>
          </a:p>
          <a:p>
            <a:pPr algn="just" eaLnBrk="1" hangingPunct="1">
              <a:lnSpc>
                <a:spcPct val="120000"/>
              </a:lnSpc>
              <a:spcBef>
                <a:spcPct val="0"/>
              </a:spcBef>
              <a:buFontTx/>
              <a:buNone/>
            </a:pPr>
            <a:r>
              <a:rPr lang="zh-CN" altLang="en-US" sz="900" dirty="0">
                <a:solidFill>
                  <a:srgbClr val="000000"/>
                </a:solidFill>
                <a:latin typeface="宋体" panose="02010600030101010101" pitchFamily="2" charset="-122"/>
                <a:ea typeface="宋体" panose="02010600030101010101" pitchFamily="2" charset="-122"/>
              </a:rPr>
              <a:t>最高工作压力         </a:t>
            </a:r>
            <a:r>
              <a:rPr lang="en-US" altLang="zh-CN" sz="900" dirty="0">
                <a:solidFill>
                  <a:srgbClr val="000000"/>
                </a:solidFill>
                <a:latin typeface="宋体" panose="02010600030101010101" pitchFamily="2" charset="-122"/>
                <a:ea typeface="宋体" panose="02010600030101010101" pitchFamily="2" charset="-122"/>
              </a:rPr>
              <a:t>200MPa</a:t>
            </a:r>
            <a:endParaRPr lang="en-US" altLang="zh-CN" sz="900" dirty="0">
              <a:solidFill>
                <a:srgbClr val="000000"/>
              </a:solidFill>
              <a:latin typeface="宋体" panose="02010600030101010101" pitchFamily="2" charset="-122"/>
              <a:ea typeface="宋体" panose="02010600030101010101" pitchFamily="2" charset="-122"/>
            </a:endParaRPr>
          </a:p>
          <a:p>
            <a:pPr algn="just" eaLnBrk="1" hangingPunct="1">
              <a:lnSpc>
                <a:spcPct val="120000"/>
              </a:lnSpc>
              <a:spcBef>
                <a:spcPct val="0"/>
              </a:spcBef>
              <a:buFontTx/>
              <a:buNone/>
            </a:pPr>
            <a:r>
              <a:rPr lang="zh-CN" altLang="en-US" sz="900" dirty="0">
                <a:solidFill>
                  <a:srgbClr val="000000"/>
                </a:solidFill>
                <a:latin typeface="宋体" panose="02010600030101010101" pitchFamily="2" charset="-122"/>
                <a:ea typeface="宋体" panose="02010600030101010101" pitchFamily="2" charset="-122"/>
              </a:rPr>
              <a:t>最高工作温度    </a:t>
            </a:r>
            <a:r>
              <a:rPr lang="en-US" altLang="zh-CN" sz="900" dirty="0">
                <a:solidFill>
                  <a:srgbClr val="000000"/>
                </a:solidFill>
                <a:latin typeface="宋体" panose="02010600030101010101" pitchFamily="2" charset="-122"/>
                <a:ea typeface="宋体" panose="02010600030101010101" pitchFamily="2" charset="-122"/>
              </a:rPr>
              <a:t>     2000</a:t>
            </a:r>
            <a:r>
              <a:rPr lang="zh-CN" altLang="en-US" sz="900" dirty="0">
                <a:solidFill>
                  <a:srgbClr val="000000"/>
                </a:solidFill>
                <a:latin typeface="宋体" panose="02010600030101010101" pitchFamily="2" charset="-122"/>
                <a:ea typeface="宋体" panose="02010600030101010101" pitchFamily="2" charset="-122"/>
              </a:rPr>
              <a:t>℃</a:t>
            </a:r>
            <a:r>
              <a:rPr lang="en-US" altLang="zh-CN" sz="900" dirty="0">
                <a:solidFill>
                  <a:srgbClr val="000000"/>
                </a:solidFill>
                <a:latin typeface="宋体" panose="02010600030101010101" pitchFamily="2" charset="-122"/>
                <a:ea typeface="宋体" panose="02010600030101010101" pitchFamily="2" charset="-122"/>
              </a:rPr>
              <a:t>/1400</a:t>
            </a:r>
            <a:r>
              <a:rPr lang="zh-CN" altLang="en-US" sz="900" dirty="0">
                <a:solidFill>
                  <a:srgbClr val="000000"/>
                </a:solidFill>
                <a:latin typeface="宋体" panose="02010600030101010101" pitchFamily="2" charset="-122"/>
                <a:ea typeface="宋体" panose="02010600030101010101" pitchFamily="2" charset="-122"/>
              </a:rPr>
              <a:t>℃</a:t>
            </a:r>
            <a:endParaRPr lang="en-US" altLang="zh-CN" sz="900" dirty="0">
              <a:solidFill>
                <a:srgbClr val="000000"/>
              </a:solidFill>
              <a:latin typeface="宋体" panose="02010600030101010101" pitchFamily="2" charset="-122"/>
              <a:ea typeface="宋体" panose="02010600030101010101" pitchFamily="2" charset="-122"/>
            </a:endParaRPr>
          </a:p>
          <a:p>
            <a:pPr algn="just" eaLnBrk="1" hangingPunct="1">
              <a:lnSpc>
                <a:spcPct val="120000"/>
              </a:lnSpc>
              <a:spcBef>
                <a:spcPct val="0"/>
              </a:spcBef>
              <a:buFontTx/>
              <a:buNone/>
            </a:pPr>
            <a:r>
              <a:rPr lang="zh-CN" altLang="en-US" sz="900" dirty="0">
                <a:solidFill>
                  <a:srgbClr val="000000"/>
                </a:solidFill>
                <a:latin typeface="宋体" panose="02010600030101010101" pitchFamily="2" charset="-122"/>
                <a:ea typeface="宋体" panose="02010600030101010101" pitchFamily="2" charset="-122"/>
              </a:rPr>
              <a:t>发热体               石墨</a:t>
            </a:r>
            <a:r>
              <a:rPr lang="en-US" altLang="zh-CN" sz="900" dirty="0" smtClean="0">
                <a:solidFill>
                  <a:srgbClr val="000000"/>
                </a:solidFill>
                <a:latin typeface="宋体" panose="02010600030101010101" pitchFamily="2" charset="-122"/>
                <a:ea typeface="宋体" panose="02010600030101010101" pitchFamily="2" charset="-122"/>
              </a:rPr>
              <a:t>/</a:t>
            </a:r>
            <a:r>
              <a:rPr lang="zh-CN" altLang="en-US" sz="900" dirty="0" smtClean="0">
                <a:solidFill>
                  <a:srgbClr val="000000"/>
                </a:solidFill>
                <a:latin typeface="宋体" panose="02010600030101010101" pitchFamily="2" charset="-122"/>
                <a:ea typeface="宋体" panose="02010600030101010101" pitchFamily="2" charset="-122"/>
              </a:rPr>
              <a:t>钼镧合金</a:t>
            </a:r>
            <a:endParaRPr lang="en-US" altLang="zh-CN" sz="900" dirty="0">
              <a:solidFill>
                <a:srgbClr val="000000"/>
              </a:solidFill>
              <a:latin typeface="宋体" panose="02010600030101010101" pitchFamily="2" charset="-122"/>
              <a:ea typeface="宋体" panose="02010600030101010101" pitchFamily="2" charset="-122"/>
            </a:endParaRPr>
          </a:p>
          <a:p>
            <a:pPr algn="just" eaLnBrk="1" hangingPunct="1">
              <a:lnSpc>
                <a:spcPct val="120000"/>
              </a:lnSpc>
              <a:spcBef>
                <a:spcPct val="0"/>
              </a:spcBef>
              <a:buFontTx/>
              <a:buNone/>
            </a:pPr>
            <a:r>
              <a:rPr lang="zh-CN" altLang="en-US" sz="900" dirty="0">
                <a:solidFill>
                  <a:srgbClr val="000000"/>
                </a:solidFill>
                <a:latin typeface="宋体" panose="02010600030101010101" pitchFamily="2" charset="-122"/>
                <a:ea typeface="宋体" panose="02010600030101010101" pitchFamily="2" charset="-122"/>
              </a:rPr>
              <a:t>均温区最大温度偏差   </a:t>
            </a:r>
            <a:r>
              <a:rPr lang="en-US" altLang="zh-CN" sz="900" dirty="0">
                <a:solidFill>
                  <a:srgbClr val="000000"/>
                </a:solidFill>
                <a:latin typeface="宋体" panose="02010600030101010101" pitchFamily="2" charset="-122"/>
                <a:ea typeface="宋体" panose="02010600030101010101" pitchFamily="2" charset="-122"/>
              </a:rPr>
              <a:t>±10</a:t>
            </a:r>
            <a:r>
              <a:rPr lang="zh-CN" altLang="en-US" sz="900" dirty="0">
                <a:solidFill>
                  <a:srgbClr val="000000"/>
                </a:solidFill>
                <a:latin typeface="宋体" panose="02010600030101010101" pitchFamily="2" charset="-122"/>
                <a:ea typeface="宋体" panose="02010600030101010101" pitchFamily="2" charset="-122"/>
              </a:rPr>
              <a:t>℃</a:t>
            </a:r>
            <a:endParaRPr lang="en-US" altLang="zh-CN" sz="900" dirty="0">
              <a:solidFill>
                <a:srgbClr val="000000"/>
              </a:solidFill>
              <a:latin typeface="宋体" panose="02010600030101010101" pitchFamily="2" charset="-122"/>
              <a:ea typeface="宋体" panose="02010600030101010101" pitchFamily="2" charset="-122"/>
            </a:endParaRPr>
          </a:p>
          <a:p>
            <a:pPr algn="just" eaLnBrk="1" hangingPunct="1">
              <a:lnSpc>
                <a:spcPct val="120000"/>
              </a:lnSpc>
              <a:spcBef>
                <a:spcPct val="0"/>
              </a:spcBef>
              <a:buFontTx/>
              <a:buNone/>
            </a:pPr>
            <a:r>
              <a:rPr lang="zh-CN" altLang="en-US" sz="900" dirty="0">
                <a:solidFill>
                  <a:srgbClr val="000000"/>
                </a:solidFill>
                <a:latin typeface="宋体" panose="02010600030101010101" pitchFamily="2" charset="-122"/>
                <a:ea typeface="宋体" panose="02010600030101010101" pitchFamily="2" charset="-122"/>
              </a:rPr>
              <a:t>工作介质             高纯氩气（</a:t>
            </a:r>
            <a:r>
              <a:rPr lang="en-US" altLang="zh-CN" sz="900" dirty="0">
                <a:solidFill>
                  <a:srgbClr val="000000"/>
                </a:solidFill>
                <a:latin typeface="宋体" panose="02010600030101010101" pitchFamily="2" charset="-122"/>
                <a:ea typeface="宋体" panose="02010600030101010101" pitchFamily="2" charset="-122"/>
              </a:rPr>
              <a:t>99.99%</a:t>
            </a:r>
            <a:r>
              <a:rPr lang="zh-CN" altLang="en-US" sz="900" dirty="0">
                <a:solidFill>
                  <a:srgbClr val="000000"/>
                </a:solidFill>
                <a:latin typeface="宋体" panose="02010600030101010101" pitchFamily="2" charset="-122"/>
                <a:ea typeface="宋体" panose="02010600030101010101" pitchFamily="2" charset="-122"/>
              </a:rPr>
              <a:t>）</a:t>
            </a:r>
            <a:endParaRPr lang="en-US" altLang="zh-CN" sz="900" dirty="0">
              <a:solidFill>
                <a:srgbClr val="000000"/>
              </a:solidFill>
              <a:latin typeface="宋体" panose="02010600030101010101" pitchFamily="2" charset="-122"/>
              <a:ea typeface="宋体" panose="02010600030101010101" pitchFamily="2" charset="-122"/>
            </a:endParaRPr>
          </a:p>
          <a:p>
            <a:pPr algn="just" eaLnBrk="1" hangingPunct="1">
              <a:lnSpc>
                <a:spcPct val="120000"/>
              </a:lnSpc>
              <a:spcBef>
                <a:spcPct val="0"/>
              </a:spcBef>
              <a:buFontTx/>
              <a:buNone/>
            </a:pPr>
            <a:r>
              <a:rPr lang="zh-CN" altLang="zh-CN" sz="900" dirty="0">
                <a:solidFill>
                  <a:srgbClr val="000000"/>
                </a:solidFill>
                <a:latin typeface="宋体" panose="02010600030101010101" pitchFamily="2" charset="-122"/>
                <a:ea typeface="宋体" panose="02010600030101010101" pitchFamily="2" charset="-122"/>
              </a:rPr>
              <a:t>真空度</a:t>
            </a:r>
            <a:r>
              <a:rPr lang="en-US" altLang="zh-CN" sz="900" dirty="0">
                <a:solidFill>
                  <a:srgbClr val="000000"/>
                </a:solidFill>
                <a:latin typeface="宋体" panose="02010600030101010101" pitchFamily="2" charset="-122"/>
                <a:ea typeface="宋体" panose="02010600030101010101" pitchFamily="2" charset="-122"/>
              </a:rPr>
              <a:t>               </a:t>
            </a:r>
            <a:r>
              <a:rPr lang="zh-CN" altLang="en-US" sz="900" dirty="0">
                <a:solidFill>
                  <a:srgbClr val="000000"/>
                </a:solidFill>
                <a:latin typeface="宋体" panose="02010600030101010101" pitchFamily="2" charset="-122"/>
                <a:ea typeface="宋体" panose="02010600030101010101" pitchFamily="2" charset="-122"/>
              </a:rPr>
              <a:t>≤</a:t>
            </a:r>
            <a:r>
              <a:rPr lang="en-US" altLang="zh-CN" sz="900" dirty="0">
                <a:solidFill>
                  <a:srgbClr val="000000"/>
                </a:solidFill>
                <a:latin typeface="宋体" panose="02010600030101010101" pitchFamily="2" charset="-122"/>
                <a:ea typeface="宋体" panose="02010600030101010101" pitchFamily="2" charset="-122"/>
              </a:rPr>
              <a:t>1000Pa</a:t>
            </a:r>
            <a:endParaRPr lang="en-US" altLang="zh-CN" sz="900" dirty="0">
              <a:solidFill>
                <a:srgbClr val="000000"/>
              </a:solidFill>
              <a:latin typeface="宋体" panose="02010600030101010101" pitchFamily="2" charset="-122"/>
              <a:ea typeface="宋体" panose="02010600030101010101" pitchFamily="2" charset="-122"/>
            </a:endParaRPr>
          </a:p>
        </p:txBody>
      </p:sp>
      <p:cxnSp>
        <p:nvCxnSpPr>
          <p:cNvPr id="8" name="直接连接符 7"/>
          <p:cNvCxnSpPr/>
          <p:nvPr/>
        </p:nvCxnSpPr>
        <p:spPr>
          <a:xfrm>
            <a:off x="3532505" y="1010920"/>
            <a:ext cx="0" cy="1868805"/>
          </a:xfrm>
          <a:prstGeom prst="line">
            <a:avLst/>
          </a:prstGeom>
          <a:ln w="12700"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18449" name="图片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3075" y="1097280"/>
            <a:ext cx="1858645" cy="1609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0"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3155" y="1097280"/>
            <a:ext cx="1520825" cy="1615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上箭头标注 12"/>
          <p:cNvSpPr/>
          <p:nvPr/>
        </p:nvSpPr>
        <p:spPr>
          <a:xfrm>
            <a:off x="6079490" y="2891155"/>
            <a:ext cx="2300605" cy="1796415"/>
          </a:xfrm>
          <a:prstGeom prst="upArrowCallout">
            <a:avLst>
              <a:gd name="adj1" fmla="val 8952"/>
              <a:gd name="adj2" fmla="val 14545"/>
              <a:gd name="adj3" fmla="val 7784"/>
              <a:gd name="adj4" fmla="val 88499"/>
            </a:avLst>
          </a:prstGeom>
          <a:noFill/>
          <a:ln w="12700" cmpd="sng">
            <a:solidFill>
              <a:schemeClr val="accent1">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文本框 16"/>
          <p:cNvSpPr txBox="1">
            <a:spLocks noChangeArrowheads="1"/>
          </p:cNvSpPr>
          <p:nvPr/>
        </p:nvSpPr>
        <p:spPr bwMode="auto">
          <a:xfrm>
            <a:off x="6078855" y="3120390"/>
            <a:ext cx="2239010" cy="1527175"/>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just" eaLnBrk="1" hangingPunct="1">
              <a:lnSpc>
                <a:spcPct val="130000"/>
              </a:lnSpc>
              <a:spcBef>
                <a:spcPts val="0"/>
              </a:spcBef>
              <a:spcAft>
                <a:spcPts val="0"/>
              </a:spcAft>
              <a:buFont typeface="Wingdings" panose="05000000000000000000" charset="0"/>
              <a:buChar char="ü"/>
            </a:pPr>
            <a:r>
              <a:rPr lang="zh-CN" altLang="en-US" sz="900" b="1">
                <a:solidFill>
                  <a:srgbClr val="000000"/>
                </a:solidFill>
                <a:latin typeface="宋体" panose="02010600030101010101" pitchFamily="2" charset="-122"/>
                <a:ea typeface="宋体" panose="02010600030101010101" pitchFamily="2" charset="-122"/>
                <a:cs typeface="Times New Roman" panose="02020603050405020304" pitchFamily="18" charset="0"/>
                <a:sym typeface="+mn-ea"/>
              </a:rPr>
              <a:t>主要参数</a:t>
            </a:r>
            <a:endParaRPr lang="zh-CN" altLang="en-US" sz="900" b="1">
              <a:solidFill>
                <a:srgbClr val="000000"/>
              </a:solidFill>
              <a:latin typeface="宋体" panose="02010600030101010101" pitchFamily="2" charset="-122"/>
              <a:ea typeface="宋体" panose="02010600030101010101" pitchFamily="2" charset="-122"/>
              <a:cs typeface="Times New Roman" panose="02020603050405020304" pitchFamily="18" charset="0"/>
              <a:sym typeface="+mn-ea"/>
            </a:endParaRPr>
          </a:p>
          <a:p>
            <a:pPr algn="just" eaLnBrk="1" hangingPunct="1">
              <a:lnSpc>
                <a:spcPct val="130000"/>
              </a:lnSpc>
              <a:spcBef>
                <a:spcPts val="0"/>
              </a:spcBef>
              <a:spcAft>
                <a:spcPts val="0"/>
              </a:spcAft>
              <a:buFontTx/>
              <a:buNone/>
            </a:pPr>
            <a:r>
              <a:rPr lang="zh-CN" altLang="en-US" sz="900">
                <a:solidFill>
                  <a:srgbClr val="000000"/>
                </a:solidFill>
                <a:latin typeface="宋体" panose="02010600030101010101" pitchFamily="2" charset="-122"/>
                <a:ea typeface="宋体" panose="02010600030101010101" pitchFamily="2" charset="-122"/>
                <a:cs typeface="Times New Roman" panose="02020603050405020304" pitchFamily="18" charset="0"/>
                <a:sym typeface="+mn-ea"/>
              </a:rPr>
              <a:t>均温区</a:t>
            </a:r>
            <a:r>
              <a:rPr lang="en-US" altLang="zh-CN" sz="900">
                <a:solidFill>
                  <a:srgbClr val="000000"/>
                </a:solidFill>
                <a:latin typeface="宋体" panose="02010600030101010101" pitchFamily="2" charset="-122"/>
                <a:ea typeface="宋体" panose="02010600030101010101" pitchFamily="2" charset="-122"/>
                <a:cs typeface="Times New Roman" panose="02020603050405020304" pitchFamily="18" charset="0"/>
                <a:sym typeface="+mn-ea"/>
              </a:rPr>
              <a:t>         </a:t>
            </a:r>
            <a:r>
              <a:rPr lang="en-US" altLang="zh-CN" sz="900">
                <a:solidFill>
                  <a:srgbClr val="000000"/>
                </a:solidFill>
                <a:latin typeface="宋体" panose="02010600030101010101" pitchFamily="2" charset="-122"/>
                <a:ea typeface="宋体" panose="02010600030101010101" pitchFamily="2" charset="-122"/>
                <a:sym typeface="+mn-ea"/>
              </a:rPr>
              <a:t>7</a:t>
            </a:r>
            <a:r>
              <a:rPr lang="en-US" altLang="zh-CN" sz="900">
                <a:solidFill>
                  <a:srgbClr val="000000"/>
                </a:solidFill>
                <a:latin typeface="宋体" panose="02010600030101010101" pitchFamily="2" charset="-122"/>
                <a:ea typeface="宋体" panose="02010600030101010101" pitchFamily="2" charset="-122"/>
                <a:sym typeface="+mn-ea"/>
              </a:rPr>
              <a:t>00mm×800mm×1600mm</a:t>
            </a:r>
            <a:endParaRPr lang="en-US" altLang="zh-CN" sz="900">
              <a:solidFill>
                <a:srgbClr val="000000"/>
              </a:solidFill>
              <a:latin typeface="宋体" panose="02010600030101010101" pitchFamily="2" charset="-122"/>
              <a:ea typeface="宋体" panose="02010600030101010101" pitchFamily="2" charset="-122"/>
              <a:sym typeface="+mn-ea"/>
            </a:endParaRPr>
          </a:p>
          <a:p>
            <a:pPr algn="just" eaLnBrk="1" hangingPunct="1">
              <a:lnSpc>
                <a:spcPct val="130000"/>
              </a:lnSpc>
              <a:spcBef>
                <a:spcPts val="0"/>
              </a:spcBef>
              <a:spcAft>
                <a:spcPts val="0"/>
              </a:spcAft>
              <a:buFontTx/>
              <a:buNone/>
            </a:pPr>
            <a:r>
              <a:rPr lang="en-US" altLang="zh-CN" sz="900">
                <a:solidFill>
                  <a:srgbClr val="000000"/>
                </a:solidFill>
                <a:latin typeface="宋体" panose="02010600030101010101" pitchFamily="2" charset="-122"/>
                <a:ea typeface="宋体" panose="02010600030101010101" pitchFamily="2" charset="-122"/>
                <a:sym typeface="+mn-ea"/>
              </a:rPr>
              <a:t>               400mm</a:t>
            </a:r>
            <a:r>
              <a:rPr lang="en-US" altLang="zh-CN" sz="900">
                <a:solidFill>
                  <a:srgbClr val="000000"/>
                </a:solidFill>
                <a:latin typeface="宋体" panose="02010600030101010101" pitchFamily="2" charset="-122"/>
                <a:ea typeface="宋体" panose="02010600030101010101" pitchFamily="2" charset="-122"/>
                <a:sym typeface="+mn-ea"/>
              </a:rPr>
              <a:t>×450mm×700mm</a:t>
            </a:r>
            <a:r>
              <a:rPr lang="en-US" altLang="zh-CN" sz="900">
                <a:solidFill>
                  <a:srgbClr val="000000"/>
                </a:solidFill>
                <a:latin typeface="宋体" panose="02010600030101010101" pitchFamily="2" charset="-122"/>
                <a:ea typeface="宋体" panose="02010600030101010101" pitchFamily="2" charset="-122"/>
                <a:sym typeface="+mn-ea"/>
              </a:rPr>
              <a:t>     </a:t>
            </a:r>
            <a:endParaRPr lang="en-US" altLang="zh-CN" sz="900">
              <a:solidFill>
                <a:srgbClr val="000000"/>
              </a:solidFill>
              <a:latin typeface="宋体" panose="02010600030101010101" pitchFamily="2" charset="-122"/>
              <a:ea typeface="宋体" panose="02010600030101010101" pitchFamily="2" charset="-122"/>
            </a:endParaRPr>
          </a:p>
          <a:p>
            <a:pPr algn="just" eaLnBrk="1" hangingPunct="1">
              <a:lnSpc>
                <a:spcPct val="130000"/>
              </a:lnSpc>
              <a:spcBef>
                <a:spcPts val="0"/>
              </a:spcBef>
              <a:spcAft>
                <a:spcPts val="0"/>
              </a:spcAft>
              <a:buFontTx/>
              <a:buNone/>
            </a:pPr>
            <a:r>
              <a:rPr lang="zh-CN" altLang="en-US" sz="900">
                <a:solidFill>
                  <a:srgbClr val="000000"/>
                </a:solidFill>
                <a:latin typeface="宋体" panose="02010600030101010101" pitchFamily="2" charset="-122"/>
                <a:ea typeface="宋体" panose="02010600030101010101" pitchFamily="2" charset="-122"/>
                <a:sym typeface="+mn-ea"/>
              </a:rPr>
              <a:t>最高温度       </a:t>
            </a:r>
            <a:r>
              <a:rPr lang="en-US" altLang="zh-CN" sz="900">
                <a:solidFill>
                  <a:srgbClr val="000000"/>
                </a:solidFill>
                <a:latin typeface="宋体" panose="02010600030101010101" pitchFamily="2" charset="-122"/>
                <a:ea typeface="宋体" panose="02010600030101010101" pitchFamily="2" charset="-122"/>
                <a:sym typeface="+mn-ea"/>
              </a:rPr>
              <a:t>1240</a:t>
            </a:r>
            <a:r>
              <a:rPr lang="zh-CN" altLang="zh-CN" sz="900">
                <a:solidFill>
                  <a:srgbClr val="000000"/>
                </a:solidFill>
                <a:latin typeface="宋体" panose="02010600030101010101" pitchFamily="2" charset="-122"/>
                <a:ea typeface="宋体" panose="02010600030101010101" pitchFamily="2" charset="-122"/>
                <a:sym typeface="+mn-ea"/>
              </a:rPr>
              <a:t>℃</a:t>
            </a:r>
            <a:endParaRPr lang="en-US" altLang="zh-CN" sz="900">
              <a:solidFill>
                <a:srgbClr val="000000"/>
              </a:solidFill>
              <a:latin typeface="宋体" panose="02010600030101010101" pitchFamily="2" charset="-122"/>
              <a:ea typeface="宋体" panose="02010600030101010101" pitchFamily="2" charset="-122"/>
            </a:endParaRPr>
          </a:p>
          <a:p>
            <a:pPr algn="just" eaLnBrk="1" hangingPunct="1">
              <a:lnSpc>
                <a:spcPct val="130000"/>
              </a:lnSpc>
              <a:spcBef>
                <a:spcPts val="0"/>
              </a:spcBef>
              <a:spcAft>
                <a:spcPts val="0"/>
              </a:spcAft>
              <a:buFontTx/>
              <a:buNone/>
            </a:pPr>
            <a:r>
              <a:rPr lang="zh-CN" altLang="en-US" sz="900">
                <a:solidFill>
                  <a:srgbClr val="000000"/>
                </a:solidFill>
                <a:latin typeface="宋体" panose="02010600030101010101" pitchFamily="2" charset="-122"/>
                <a:ea typeface="宋体" panose="02010600030101010101" pitchFamily="2" charset="-122"/>
                <a:sym typeface="+mn-ea"/>
              </a:rPr>
              <a:t>极限压力</a:t>
            </a:r>
            <a:r>
              <a:rPr lang="en-US" altLang="zh-CN" sz="900">
                <a:solidFill>
                  <a:srgbClr val="000000"/>
                </a:solidFill>
                <a:latin typeface="宋体" panose="02010600030101010101" pitchFamily="2" charset="-122"/>
                <a:ea typeface="宋体" panose="02010600030101010101" pitchFamily="2" charset="-122"/>
                <a:sym typeface="+mn-ea"/>
              </a:rPr>
              <a:t>       8.5×10</a:t>
            </a:r>
            <a:r>
              <a:rPr lang="en-US" altLang="zh-CN" sz="900" baseline="30000">
                <a:solidFill>
                  <a:srgbClr val="000000"/>
                </a:solidFill>
                <a:latin typeface="宋体" panose="02010600030101010101" pitchFamily="2" charset="-122"/>
                <a:ea typeface="宋体" panose="02010600030101010101" pitchFamily="2" charset="-122"/>
                <a:sym typeface="+mn-ea"/>
              </a:rPr>
              <a:t>-3</a:t>
            </a:r>
            <a:r>
              <a:rPr lang="en-US" altLang="zh-CN" sz="900">
                <a:solidFill>
                  <a:srgbClr val="000000"/>
                </a:solidFill>
                <a:latin typeface="宋体" panose="02010600030101010101" pitchFamily="2" charset="-122"/>
                <a:ea typeface="宋体" panose="02010600030101010101" pitchFamily="2" charset="-122"/>
                <a:sym typeface="+mn-ea"/>
              </a:rPr>
              <a:t>Pa</a:t>
            </a:r>
            <a:endParaRPr lang="en-US" altLang="zh-CN" sz="900">
              <a:solidFill>
                <a:srgbClr val="000000"/>
              </a:solidFill>
              <a:latin typeface="宋体" panose="02010600030101010101" pitchFamily="2" charset="-122"/>
              <a:ea typeface="宋体" panose="02010600030101010101" pitchFamily="2" charset="-122"/>
            </a:endParaRPr>
          </a:p>
          <a:p>
            <a:pPr algn="just" eaLnBrk="1" hangingPunct="1">
              <a:lnSpc>
                <a:spcPct val="130000"/>
              </a:lnSpc>
              <a:spcBef>
                <a:spcPts val="0"/>
              </a:spcBef>
              <a:spcAft>
                <a:spcPts val="0"/>
              </a:spcAft>
              <a:buFontTx/>
              <a:buNone/>
            </a:pPr>
            <a:r>
              <a:rPr lang="zh-CN" altLang="en-US" sz="900">
                <a:solidFill>
                  <a:srgbClr val="000000"/>
                </a:solidFill>
                <a:latin typeface="宋体" panose="02010600030101010101" pitchFamily="2" charset="-122"/>
                <a:ea typeface="宋体" panose="02010600030101010101" pitchFamily="2" charset="-122"/>
                <a:sym typeface="+mn-ea"/>
              </a:rPr>
              <a:t>压升率</a:t>
            </a:r>
            <a:r>
              <a:rPr lang="en-US" altLang="zh-CN" sz="900">
                <a:solidFill>
                  <a:srgbClr val="000000"/>
                </a:solidFill>
                <a:latin typeface="宋体" panose="02010600030101010101" pitchFamily="2" charset="-122"/>
                <a:ea typeface="宋体" panose="02010600030101010101" pitchFamily="2" charset="-122"/>
                <a:sym typeface="+mn-ea"/>
              </a:rPr>
              <a:t>         0.5Pa/h</a:t>
            </a:r>
            <a:endParaRPr lang="en-US" altLang="zh-CN" sz="900">
              <a:solidFill>
                <a:srgbClr val="000000"/>
              </a:solidFill>
              <a:latin typeface="宋体" panose="02010600030101010101" pitchFamily="2" charset="-122"/>
              <a:ea typeface="宋体" panose="02010600030101010101" pitchFamily="2" charset="-122"/>
            </a:endParaRPr>
          </a:p>
          <a:p>
            <a:pPr algn="just" eaLnBrk="1" hangingPunct="1">
              <a:lnSpc>
                <a:spcPct val="130000"/>
              </a:lnSpc>
              <a:spcBef>
                <a:spcPts val="0"/>
              </a:spcBef>
              <a:spcAft>
                <a:spcPts val="0"/>
              </a:spcAft>
              <a:buFontTx/>
              <a:buNone/>
            </a:pPr>
            <a:r>
              <a:rPr lang="zh-CN" altLang="zh-CN" sz="900">
                <a:solidFill>
                  <a:srgbClr val="000000"/>
                </a:solidFill>
                <a:latin typeface="宋体" panose="02010600030101010101" pitchFamily="2" charset="-122"/>
                <a:ea typeface="宋体" panose="02010600030101010101" pitchFamily="2" charset="-122"/>
                <a:sym typeface="+mn-ea"/>
              </a:rPr>
              <a:t>温度控制精度</a:t>
            </a:r>
            <a:r>
              <a:rPr lang="en-US" altLang="zh-CN" sz="900">
                <a:solidFill>
                  <a:srgbClr val="000000"/>
                </a:solidFill>
                <a:latin typeface="宋体" panose="02010600030101010101" pitchFamily="2" charset="-122"/>
                <a:ea typeface="宋体" panose="02010600030101010101" pitchFamily="2" charset="-122"/>
                <a:sym typeface="+mn-ea"/>
              </a:rPr>
              <a:t>   </a:t>
            </a:r>
            <a:r>
              <a:rPr lang="zh-CN" altLang="zh-CN" sz="900">
                <a:solidFill>
                  <a:srgbClr val="000000"/>
                </a:solidFill>
                <a:latin typeface="宋体" panose="02010600030101010101" pitchFamily="2" charset="-122"/>
                <a:ea typeface="宋体" panose="02010600030101010101" pitchFamily="2" charset="-122"/>
                <a:sym typeface="+mn-ea"/>
              </a:rPr>
              <a:t>±</a:t>
            </a:r>
            <a:r>
              <a:rPr lang="en-US" altLang="zh-CN" sz="900">
                <a:solidFill>
                  <a:srgbClr val="000000"/>
                </a:solidFill>
                <a:latin typeface="宋体" panose="02010600030101010101" pitchFamily="2" charset="-122"/>
                <a:ea typeface="宋体" panose="02010600030101010101" pitchFamily="2" charset="-122"/>
                <a:sym typeface="+mn-ea"/>
              </a:rPr>
              <a:t>3</a:t>
            </a:r>
            <a:r>
              <a:rPr lang="zh-CN" altLang="zh-CN" sz="900">
                <a:solidFill>
                  <a:srgbClr val="000000"/>
                </a:solidFill>
                <a:latin typeface="宋体" panose="02010600030101010101" pitchFamily="2" charset="-122"/>
                <a:ea typeface="宋体" panose="02010600030101010101" pitchFamily="2" charset="-122"/>
                <a:sym typeface="+mn-ea"/>
              </a:rPr>
              <a:t>℃</a:t>
            </a:r>
            <a:r>
              <a:rPr lang="en-US" altLang="zh-CN" sz="900">
                <a:solidFill>
                  <a:srgbClr val="000000"/>
                </a:solidFill>
                <a:latin typeface="宋体" panose="02010600030101010101" pitchFamily="2" charset="-122"/>
                <a:ea typeface="宋体" panose="02010600030101010101" pitchFamily="2" charset="-122"/>
                <a:sym typeface="+mn-ea"/>
              </a:rPr>
              <a:t>      </a:t>
            </a:r>
            <a:endParaRPr lang="en-US" altLang="zh-CN" sz="900">
              <a:solidFill>
                <a:srgbClr val="000000"/>
              </a:solidFill>
              <a:latin typeface="宋体" panose="02010600030101010101" pitchFamily="2" charset="-122"/>
              <a:ea typeface="宋体" panose="02010600030101010101" pitchFamily="2" charset="-122"/>
            </a:endParaRPr>
          </a:p>
          <a:p>
            <a:pPr algn="just" eaLnBrk="1" hangingPunct="1">
              <a:lnSpc>
                <a:spcPct val="130000"/>
              </a:lnSpc>
              <a:spcBef>
                <a:spcPts val="0"/>
              </a:spcBef>
              <a:spcAft>
                <a:spcPts val="0"/>
              </a:spcAft>
              <a:buFontTx/>
              <a:buNone/>
            </a:pPr>
            <a:r>
              <a:rPr lang="zh-CN" altLang="zh-CN" sz="900">
                <a:solidFill>
                  <a:srgbClr val="000000"/>
                </a:solidFill>
                <a:latin typeface="宋体" panose="02010600030101010101" pitchFamily="2" charset="-122"/>
                <a:ea typeface="宋体" panose="02010600030101010101" pitchFamily="2" charset="-122"/>
                <a:sym typeface="+mn-ea"/>
              </a:rPr>
              <a:t>热态真空度</a:t>
            </a:r>
            <a:r>
              <a:rPr lang="en-US" altLang="zh-CN" sz="900">
                <a:solidFill>
                  <a:srgbClr val="000000"/>
                </a:solidFill>
                <a:latin typeface="宋体" panose="02010600030101010101" pitchFamily="2" charset="-122"/>
                <a:ea typeface="宋体" panose="02010600030101010101" pitchFamily="2" charset="-122"/>
                <a:sym typeface="+mn-ea"/>
              </a:rPr>
              <a:t>     5×10</a:t>
            </a:r>
            <a:r>
              <a:rPr lang="en-US" altLang="zh-CN" sz="900" baseline="30000">
                <a:solidFill>
                  <a:srgbClr val="000000"/>
                </a:solidFill>
                <a:latin typeface="宋体" panose="02010600030101010101" pitchFamily="2" charset="-122"/>
                <a:ea typeface="宋体" panose="02010600030101010101" pitchFamily="2" charset="-122"/>
                <a:sym typeface="+mn-ea"/>
              </a:rPr>
              <a:t>-3</a:t>
            </a:r>
            <a:r>
              <a:rPr lang="en-US" altLang="zh-CN" sz="900">
                <a:solidFill>
                  <a:srgbClr val="000000"/>
                </a:solidFill>
                <a:latin typeface="宋体" panose="02010600030101010101" pitchFamily="2" charset="-122"/>
                <a:ea typeface="宋体" panose="02010600030101010101" pitchFamily="2" charset="-122"/>
                <a:sym typeface="+mn-ea"/>
              </a:rPr>
              <a:t>Pa</a:t>
            </a:r>
            <a:endParaRPr lang="en-US" altLang="zh-CN" sz="900">
              <a:solidFill>
                <a:srgbClr val="000000"/>
              </a:solidFill>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6720">
        <p14:prism/>
      </p:transition>
    </mc:Choice>
    <mc:Fallback>
      <p:transition spd="slow" advTm="672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5"/>
          <p:cNvSpPr>
            <a:spLocks noChangeArrowheads="1"/>
          </p:cNvSpPr>
          <p:nvPr/>
        </p:nvSpPr>
        <p:spPr bwMode="auto">
          <a:xfrm>
            <a:off x="299085" y="817880"/>
            <a:ext cx="8359775" cy="1775460"/>
          </a:xfrm>
          <a:prstGeom prst="rect">
            <a:avLst/>
          </a:prstGeom>
          <a:solidFill>
            <a:schemeClr val="tx2">
              <a:lumMod val="10000"/>
              <a:lumOff val="90000"/>
            </a:schemeClr>
          </a:solidFill>
          <a:ln w="19050">
            <a:solidFill>
              <a:srgbClr val="4D4D4D"/>
            </a:solidFill>
            <a:miter lim="800000"/>
          </a:ln>
        </p:spPr>
        <p:txBody>
          <a:bodyPr wrap="none" anchor="ctr"/>
          <a:lstStyle/>
          <a:p>
            <a:pPr indent="809625" algn="r">
              <a:lnSpc>
                <a:spcPct val="130000"/>
              </a:lnSpc>
              <a:defRPr/>
            </a:pPr>
            <a:endParaRPr lang="zh-CN" altLang="en-US" sz="1050" dirty="0">
              <a:solidFill>
                <a:srgbClr val="FFFFFF"/>
              </a:solidFill>
              <a:latin typeface="HY각헤드라인M" pitchFamily="18" charset="-127"/>
              <a:ea typeface="HY각헤드라인M" pitchFamily="18" charset="-127"/>
            </a:endParaRPr>
          </a:p>
        </p:txBody>
      </p:sp>
      <p:sp>
        <p:nvSpPr>
          <p:cNvPr id="32" name="AutoShape 9"/>
          <p:cNvSpPr>
            <a:spLocks noChangeArrowheads="1"/>
          </p:cNvSpPr>
          <p:nvPr/>
        </p:nvSpPr>
        <p:spPr bwMode="auto">
          <a:xfrm>
            <a:off x="459740" y="677418"/>
            <a:ext cx="2358390" cy="275844"/>
          </a:xfrm>
          <a:prstGeom prst="hexagon">
            <a:avLst>
              <a:gd name="adj" fmla="val 39023"/>
              <a:gd name="vf" fmla="val 115470"/>
            </a:avLst>
          </a:prstGeom>
          <a:gradFill rotWithShape="0">
            <a:gsLst>
              <a:gs pos="0">
                <a:srgbClr val="A9A987"/>
              </a:gs>
              <a:gs pos="50000">
                <a:srgbClr val="FFFFCC"/>
              </a:gs>
              <a:gs pos="100000">
                <a:srgbClr val="A9A987"/>
              </a:gs>
            </a:gsLst>
            <a:lin ang="0" scaled="1"/>
          </a:gradFill>
          <a:ln w="19050">
            <a:solidFill>
              <a:srgbClr val="4D4D4D"/>
            </a:solidFill>
            <a:miter lim="800000"/>
          </a:ln>
        </p:spPr>
        <p:txBody>
          <a:bodyPr wrap="square" anchor="ctr">
            <a:spAutoFit/>
          </a:bodyPr>
          <a:lstStyle/>
          <a:p>
            <a:pPr algn="ctr" latinLnBrk="1"/>
            <a:endParaRPr kumimoji="1" lang="zh-CN" altLang="zh-CN" sz="900" b="1">
              <a:latin typeface="Times New Roman" panose="02020603050405020304" pitchFamily="18" charset="0"/>
              <a:ea typeface="Gulim" panose="020B0600000101010101" pitchFamily="34" charset="-127"/>
            </a:endParaRPr>
          </a:p>
        </p:txBody>
      </p:sp>
      <p:sp>
        <p:nvSpPr>
          <p:cNvPr id="33" name="Text Box 12"/>
          <p:cNvSpPr txBox="1">
            <a:spLocks noChangeArrowheads="1"/>
          </p:cNvSpPr>
          <p:nvPr/>
        </p:nvSpPr>
        <p:spPr bwMode="auto">
          <a:xfrm>
            <a:off x="816610" y="664845"/>
            <a:ext cx="1439545" cy="299085"/>
          </a:xfrm>
          <a:prstGeom prst="rect">
            <a:avLst/>
          </a:prstGeom>
          <a:noFill/>
          <a:ln w="9525">
            <a:noFill/>
            <a:miter lim="800000"/>
          </a:ln>
        </p:spPr>
        <p:txBody>
          <a:bodyPr wrap="square">
            <a:spAutoFit/>
          </a:bodyPr>
          <a:lstStyle/>
          <a:p>
            <a:pPr latinLnBrk="1"/>
            <a:r>
              <a:rPr kumimoji="1" lang="zh-CN" altLang="en-US" sz="1350" b="1" dirty="0" smtClean="0">
                <a:solidFill>
                  <a:srgbClr val="000000"/>
                </a:solidFill>
                <a:latin typeface="黑体" panose="02010609060101010101" pitchFamily="49" charset="-122"/>
                <a:ea typeface="黑体" panose="02010609060101010101" pitchFamily="49" charset="-122"/>
              </a:rPr>
              <a:t>无损检测设备</a:t>
            </a:r>
            <a:endParaRPr kumimoji="1" lang="en-US" altLang="ko-KR" sz="1350" b="1" dirty="0">
              <a:solidFill>
                <a:srgbClr val="000000"/>
              </a:solidFill>
              <a:latin typeface="黑体" panose="02010609060101010101" pitchFamily="49" charset="-122"/>
              <a:ea typeface="黑体" panose="02010609060101010101" pitchFamily="49" charset="-122"/>
            </a:endParaRPr>
          </a:p>
        </p:txBody>
      </p:sp>
      <p:pic>
        <p:nvPicPr>
          <p:cNvPr id="38" name="Picture 5"/>
          <p:cNvPicPr>
            <a:picLocks noChangeArrowheads="1"/>
          </p:cNvPicPr>
          <p:nvPr/>
        </p:nvPicPr>
        <p:blipFill>
          <a:blip r:embed="rId1" cstate="print"/>
          <a:srcRect/>
          <a:stretch>
            <a:fillRect/>
          </a:stretch>
        </p:blipFill>
        <p:spPr bwMode="auto">
          <a:xfrm>
            <a:off x="424180" y="1056640"/>
            <a:ext cx="2465705" cy="1214755"/>
          </a:xfrm>
          <a:prstGeom prst="rect">
            <a:avLst/>
          </a:prstGeom>
          <a:noFill/>
          <a:ln w="9525">
            <a:noFill/>
            <a:miter lim="800000"/>
            <a:headEnd/>
            <a:tailEnd/>
          </a:ln>
        </p:spPr>
      </p:pic>
      <p:grpSp>
        <p:nvGrpSpPr>
          <p:cNvPr id="3" name="组合 38"/>
          <p:cNvGrpSpPr/>
          <p:nvPr/>
        </p:nvGrpSpPr>
        <p:grpSpPr>
          <a:xfrm>
            <a:off x="3097530" y="1056640"/>
            <a:ext cx="2231390" cy="1214755"/>
            <a:chOff x="4920078" y="1785926"/>
            <a:chExt cx="3866764" cy="2928958"/>
          </a:xfrm>
        </p:grpSpPr>
        <p:pic>
          <p:nvPicPr>
            <p:cNvPr id="40" name="Picture 13"/>
            <p:cNvPicPr>
              <a:picLocks noChangeAspect="1" noChangeArrowheads="1"/>
            </p:cNvPicPr>
            <p:nvPr/>
          </p:nvPicPr>
          <p:blipFill>
            <a:blip r:embed="rId2" cstate="print"/>
            <a:srcRect/>
            <a:stretch>
              <a:fillRect/>
            </a:stretch>
          </p:blipFill>
          <p:spPr bwMode="auto">
            <a:xfrm>
              <a:off x="4920078" y="1785926"/>
              <a:ext cx="1937938" cy="1500198"/>
            </a:xfrm>
            <a:prstGeom prst="rect">
              <a:avLst/>
            </a:prstGeom>
            <a:noFill/>
            <a:ln w="9525">
              <a:noFill/>
              <a:miter lim="800000"/>
              <a:headEnd/>
              <a:tailEnd/>
            </a:ln>
          </p:spPr>
        </p:pic>
        <p:pic>
          <p:nvPicPr>
            <p:cNvPr id="41" name="图片 32" descr="20150206_102053"/>
            <p:cNvPicPr/>
            <p:nvPr/>
          </p:nvPicPr>
          <p:blipFill>
            <a:blip r:embed="rId3" cstate="print"/>
            <a:srcRect l="15721" t="13185" r="15721"/>
            <a:stretch>
              <a:fillRect/>
            </a:stretch>
          </p:blipFill>
          <p:spPr>
            <a:xfrm>
              <a:off x="4929190" y="3260734"/>
              <a:ext cx="1928826" cy="1454150"/>
            </a:xfrm>
            <a:prstGeom prst="rect">
              <a:avLst/>
            </a:prstGeom>
            <a:noFill/>
            <a:ln w="9525">
              <a:noFill/>
              <a:miter/>
            </a:ln>
          </p:spPr>
        </p:pic>
        <p:pic>
          <p:nvPicPr>
            <p:cNvPr id="42" name="图片 31" descr="20150206_101943"/>
            <p:cNvPicPr/>
            <p:nvPr/>
          </p:nvPicPr>
          <p:blipFill>
            <a:blip r:embed="rId4" cstate="print"/>
            <a:srcRect l="12906"/>
            <a:stretch>
              <a:fillRect/>
            </a:stretch>
          </p:blipFill>
          <p:spPr>
            <a:xfrm>
              <a:off x="6819930" y="3286124"/>
              <a:ext cx="1966912" cy="1428760"/>
            </a:xfrm>
            <a:prstGeom prst="rect">
              <a:avLst/>
            </a:prstGeom>
            <a:noFill/>
            <a:ln w="9525">
              <a:noFill/>
              <a:miter/>
            </a:ln>
          </p:spPr>
        </p:pic>
        <p:pic>
          <p:nvPicPr>
            <p:cNvPr id="43" name="图片 13325"/>
            <p:cNvPicPr>
              <a:picLocks noChangeAspect="1"/>
            </p:cNvPicPr>
            <p:nvPr/>
          </p:nvPicPr>
          <p:blipFill>
            <a:blip r:embed="rId5" cstate="print"/>
            <a:srcRect/>
            <a:stretch>
              <a:fillRect/>
            </a:stretch>
          </p:blipFill>
          <p:spPr>
            <a:xfrm>
              <a:off x="6808817" y="1785927"/>
              <a:ext cx="1978025" cy="1500197"/>
            </a:xfrm>
            <a:prstGeom prst="rect">
              <a:avLst/>
            </a:prstGeom>
            <a:noFill/>
            <a:ln w="9525">
              <a:noFill/>
              <a:miter/>
            </a:ln>
          </p:spPr>
        </p:pic>
      </p:grpSp>
      <p:grpSp>
        <p:nvGrpSpPr>
          <p:cNvPr id="4" name="组合 45"/>
          <p:cNvGrpSpPr/>
          <p:nvPr/>
        </p:nvGrpSpPr>
        <p:grpSpPr>
          <a:xfrm>
            <a:off x="5544185" y="1057275"/>
            <a:ext cx="2891790" cy="1214755"/>
            <a:chOff x="5643570" y="4286256"/>
            <a:chExt cx="3143272" cy="1571636"/>
          </a:xfrm>
        </p:grpSpPr>
        <p:pic>
          <p:nvPicPr>
            <p:cNvPr id="44" name="图片 15"/>
            <p:cNvPicPr>
              <a:picLocks noChangeAspect="1" noChangeArrowheads="1"/>
            </p:cNvPicPr>
            <p:nvPr/>
          </p:nvPicPr>
          <p:blipFill>
            <a:blip r:embed="rId6" cstate="print"/>
            <a:srcRect/>
            <a:stretch>
              <a:fillRect/>
            </a:stretch>
          </p:blipFill>
          <p:spPr bwMode="auto">
            <a:xfrm>
              <a:off x="5643570" y="4286256"/>
              <a:ext cx="1428760" cy="1570667"/>
            </a:xfrm>
            <a:prstGeom prst="rect">
              <a:avLst/>
            </a:prstGeom>
            <a:noFill/>
            <a:ln w="9525">
              <a:noFill/>
              <a:miter lim="800000"/>
              <a:headEnd/>
              <a:tailEnd/>
            </a:ln>
          </p:spPr>
        </p:pic>
        <p:pic>
          <p:nvPicPr>
            <p:cNvPr id="45" name="图片 1" descr="图片4"/>
            <p:cNvPicPr>
              <a:picLocks noChangeAspect="1"/>
            </p:cNvPicPr>
            <p:nvPr/>
          </p:nvPicPr>
          <p:blipFill>
            <a:blip r:embed="rId7" cstate="print"/>
            <a:srcRect/>
            <a:stretch>
              <a:fillRect/>
            </a:stretch>
          </p:blipFill>
          <p:spPr>
            <a:xfrm>
              <a:off x="7072330" y="4286256"/>
              <a:ext cx="1714512" cy="1571636"/>
            </a:xfrm>
            <a:prstGeom prst="rect">
              <a:avLst/>
            </a:prstGeom>
            <a:noFill/>
            <a:ln w="9525">
              <a:noFill/>
              <a:miter/>
            </a:ln>
          </p:spPr>
        </p:pic>
      </p:grpSp>
      <p:sp>
        <p:nvSpPr>
          <p:cNvPr id="47" name="TextBox 46"/>
          <p:cNvSpPr txBox="1"/>
          <p:nvPr/>
        </p:nvSpPr>
        <p:spPr>
          <a:xfrm>
            <a:off x="445770" y="2325370"/>
            <a:ext cx="2864485" cy="252730"/>
          </a:xfrm>
          <a:prstGeom prst="rect">
            <a:avLst/>
          </a:prstGeom>
          <a:noFill/>
        </p:spPr>
        <p:txBody>
          <a:bodyPr wrap="square" rtlCol="0">
            <a:spAutoFit/>
          </a:bodyPr>
          <a:lstStyle/>
          <a:p>
            <a:r>
              <a:rPr lang="en-US" altLang="zh-CN" sz="1050" b="1" dirty="0" smtClean="0">
                <a:solidFill>
                  <a:srgbClr val="002060"/>
                </a:solidFill>
                <a:latin typeface="微软雅黑" panose="020B0503020204020204" pitchFamily="34" charset="-122"/>
                <a:ea typeface="微软雅黑" panose="020B0503020204020204" pitchFamily="34" charset="-122"/>
              </a:rPr>
              <a:t>6</a:t>
            </a:r>
            <a:r>
              <a:rPr lang="zh-CN" altLang="en-US" sz="1050" b="1" dirty="0" smtClean="0">
                <a:solidFill>
                  <a:srgbClr val="002060"/>
                </a:solidFill>
                <a:latin typeface="微软雅黑" panose="020B0503020204020204" pitchFamily="34" charset="-122"/>
                <a:ea typeface="微软雅黑" panose="020B0503020204020204" pitchFamily="34" charset="-122"/>
              </a:rPr>
              <a:t>轴机器人</a:t>
            </a:r>
            <a:r>
              <a:rPr lang="en-US" altLang="zh-CN" sz="1050" b="1" dirty="0" smtClean="0">
                <a:solidFill>
                  <a:srgbClr val="002060"/>
                </a:solidFill>
                <a:latin typeface="微软雅黑" panose="020B0503020204020204" pitchFamily="34" charset="-122"/>
                <a:ea typeface="微软雅黑" panose="020B0503020204020204" pitchFamily="34" charset="-122"/>
              </a:rPr>
              <a:t>+</a:t>
            </a:r>
            <a:r>
              <a:rPr lang="zh-CN" altLang="en-US" sz="1050" b="1" dirty="0" smtClean="0">
                <a:solidFill>
                  <a:srgbClr val="002060"/>
                </a:solidFill>
                <a:latin typeface="微软雅黑" panose="020B0503020204020204" pitchFamily="34" charset="-122"/>
                <a:ea typeface="微软雅黑" panose="020B0503020204020204" pitchFamily="34" charset="-122"/>
              </a:rPr>
              <a:t>水浸超声相控阵检测系统</a:t>
            </a:r>
            <a:endParaRPr lang="zh-CN" altLang="en-US" sz="1050" b="1" dirty="0" smtClean="0">
              <a:solidFill>
                <a:srgbClr val="002060"/>
              </a:solidFill>
              <a:latin typeface="微软雅黑" panose="020B0503020204020204" pitchFamily="34" charset="-122"/>
              <a:ea typeface="微软雅黑" panose="020B0503020204020204" pitchFamily="34" charset="-122"/>
            </a:endParaRPr>
          </a:p>
        </p:txBody>
      </p:sp>
      <p:sp>
        <p:nvSpPr>
          <p:cNvPr id="48" name="TextBox 47"/>
          <p:cNvSpPr txBox="1"/>
          <p:nvPr/>
        </p:nvSpPr>
        <p:spPr>
          <a:xfrm>
            <a:off x="6395720" y="2325370"/>
            <a:ext cx="1138555" cy="252730"/>
          </a:xfrm>
          <a:prstGeom prst="rect">
            <a:avLst/>
          </a:prstGeom>
          <a:noFill/>
        </p:spPr>
        <p:txBody>
          <a:bodyPr wrap="square" rtlCol="0">
            <a:spAutoFit/>
          </a:bodyPr>
          <a:lstStyle/>
          <a:p>
            <a:r>
              <a:rPr lang="en-US" altLang="zh-CN" sz="1050" b="1" dirty="0" smtClean="0">
                <a:solidFill>
                  <a:srgbClr val="002060"/>
                </a:solidFill>
                <a:latin typeface="微软雅黑" panose="020B0503020204020204" pitchFamily="34" charset="-122"/>
                <a:ea typeface="微软雅黑" panose="020B0503020204020204" pitchFamily="34" charset="-122"/>
              </a:rPr>
              <a:t>X</a:t>
            </a:r>
            <a:r>
              <a:rPr lang="zh-CN" altLang="en-US" sz="1050" b="1" dirty="0" smtClean="0">
                <a:solidFill>
                  <a:srgbClr val="002060"/>
                </a:solidFill>
                <a:latin typeface="微软雅黑" panose="020B0503020204020204" pitchFamily="34" charset="-122"/>
                <a:ea typeface="微软雅黑" panose="020B0503020204020204" pitchFamily="34" charset="-122"/>
              </a:rPr>
              <a:t>射线探伤仪</a:t>
            </a:r>
            <a:endParaRPr lang="zh-CN" altLang="en-US" sz="1050" b="1" dirty="0" smtClean="0">
              <a:solidFill>
                <a:srgbClr val="002060"/>
              </a:solidFill>
              <a:latin typeface="微软雅黑" panose="020B0503020204020204" pitchFamily="34" charset="-122"/>
              <a:ea typeface="微软雅黑" panose="020B0503020204020204" pitchFamily="34" charset="-122"/>
            </a:endParaRPr>
          </a:p>
        </p:txBody>
      </p:sp>
      <p:sp>
        <p:nvSpPr>
          <p:cNvPr id="49" name="TextBox 48"/>
          <p:cNvSpPr txBox="1"/>
          <p:nvPr/>
        </p:nvSpPr>
        <p:spPr>
          <a:xfrm>
            <a:off x="3355340" y="2325370"/>
            <a:ext cx="1960880" cy="252730"/>
          </a:xfrm>
          <a:prstGeom prst="rect">
            <a:avLst/>
          </a:prstGeom>
          <a:noFill/>
        </p:spPr>
        <p:txBody>
          <a:bodyPr wrap="square" rtlCol="0">
            <a:spAutoFit/>
          </a:bodyPr>
          <a:lstStyle/>
          <a:p>
            <a:r>
              <a:rPr lang="zh-CN" altLang="en-US" sz="1050" b="1" dirty="0" smtClean="0">
                <a:solidFill>
                  <a:srgbClr val="002060"/>
                </a:solidFill>
                <a:latin typeface="微软雅黑" panose="020B0503020204020204" pitchFamily="34" charset="-122"/>
                <a:ea typeface="微软雅黑" panose="020B0503020204020204" pitchFamily="34" charset="-122"/>
              </a:rPr>
              <a:t>各类超声及涡流探伤仪</a:t>
            </a:r>
            <a:endParaRPr lang="zh-CN" altLang="en-US" sz="1050" b="1" dirty="0" smtClean="0">
              <a:solidFill>
                <a:srgbClr val="002060"/>
              </a:solidFill>
              <a:latin typeface="微软雅黑" panose="020B0503020204020204" pitchFamily="34" charset="-122"/>
              <a:ea typeface="微软雅黑" panose="020B0503020204020204" pitchFamily="34" charset="-122"/>
            </a:endParaRPr>
          </a:p>
        </p:txBody>
      </p:sp>
      <p:sp>
        <p:nvSpPr>
          <p:cNvPr id="29" name="Rectangle 5"/>
          <p:cNvSpPr>
            <a:spLocks noChangeArrowheads="1"/>
          </p:cNvSpPr>
          <p:nvPr/>
        </p:nvSpPr>
        <p:spPr bwMode="auto">
          <a:xfrm>
            <a:off x="299085" y="3067050"/>
            <a:ext cx="8359775" cy="1821815"/>
          </a:xfrm>
          <a:prstGeom prst="rect">
            <a:avLst/>
          </a:prstGeom>
          <a:solidFill>
            <a:schemeClr val="accent6">
              <a:lumMod val="20000"/>
              <a:lumOff val="80000"/>
            </a:schemeClr>
          </a:solidFill>
          <a:ln w="19050">
            <a:solidFill>
              <a:srgbClr val="4D4D4D"/>
            </a:solidFill>
            <a:miter lim="800000"/>
          </a:ln>
        </p:spPr>
        <p:txBody>
          <a:bodyPr wrap="none" anchor="ctr"/>
          <a:lstStyle/>
          <a:p>
            <a:pPr indent="809625" algn="r">
              <a:lnSpc>
                <a:spcPct val="130000"/>
              </a:lnSpc>
              <a:defRPr/>
            </a:pPr>
            <a:endParaRPr lang="zh-CN" altLang="en-US" sz="1050" dirty="0">
              <a:solidFill>
                <a:srgbClr val="FFFFFF"/>
              </a:solidFill>
              <a:latin typeface="HY각헤드라인M" pitchFamily="18" charset="-127"/>
              <a:ea typeface="HY각헤드라인M" pitchFamily="18" charset="-127"/>
            </a:endParaRPr>
          </a:p>
        </p:txBody>
      </p:sp>
      <p:sp>
        <p:nvSpPr>
          <p:cNvPr id="30" name="AutoShape 9"/>
          <p:cNvSpPr>
            <a:spLocks noChangeArrowheads="1"/>
          </p:cNvSpPr>
          <p:nvPr/>
        </p:nvSpPr>
        <p:spPr bwMode="auto">
          <a:xfrm>
            <a:off x="459877" y="2939877"/>
            <a:ext cx="1997869" cy="275844"/>
          </a:xfrm>
          <a:prstGeom prst="hexagon">
            <a:avLst>
              <a:gd name="adj" fmla="val 39023"/>
              <a:gd name="vf" fmla="val 115470"/>
            </a:avLst>
          </a:prstGeom>
          <a:gradFill rotWithShape="0">
            <a:gsLst>
              <a:gs pos="0">
                <a:srgbClr val="A9A987"/>
              </a:gs>
              <a:gs pos="50000">
                <a:srgbClr val="FFFFCC"/>
              </a:gs>
              <a:gs pos="100000">
                <a:srgbClr val="A9A987"/>
              </a:gs>
            </a:gsLst>
            <a:lin ang="0" scaled="1"/>
          </a:gradFill>
          <a:ln w="19050">
            <a:solidFill>
              <a:srgbClr val="4D4D4D"/>
            </a:solidFill>
            <a:miter lim="800000"/>
          </a:ln>
        </p:spPr>
        <p:txBody>
          <a:bodyPr anchor="ctr">
            <a:spAutoFit/>
          </a:bodyPr>
          <a:lstStyle/>
          <a:p>
            <a:pPr algn="ctr" latinLnBrk="1"/>
            <a:endParaRPr kumimoji="1" lang="zh-CN" altLang="zh-CN" sz="900" b="1">
              <a:latin typeface="Times New Roman" panose="02020603050405020304" pitchFamily="18" charset="0"/>
              <a:ea typeface="Gulim" panose="020B0600000101010101" pitchFamily="34" charset="-127"/>
            </a:endParaRPr>
          </a:p>
        </p:txBody>
      </p:sp>
      <p:sp>
        <p:nvSpPr>
          <p:cNvPr id="35" name="Text Box 12"/>
          <p:cNvSpPr txBox="1">
            <a:spLocks noChangeArrowheads="1"/>
          </p:cNvSpPr>
          <p:nvPr/>
        </p:nvSpPr>
        <p:spPr bwMode="auto">
          <a:xfrm>
            <a:off x="489088" y="2928793"/>
            <a:ext cx="1567180" cy="299085"/>
          </a:xfrm>
          <a:prstGeom prst="rect">
            <a:avLst/>
          </a:prstGeom>
          <a:noFill/>
          <a:ln w="9525">
            <a:noFill/>
            <a:miter lim="800000"/>
          </a:ln>
        </p:spPr>
        <p:txBody>
          <a:bodyPr wrap="none">
            <a:spAutoFit/>
          </a:bodyPr>
          <a:lstStyle/>
          <a:p>
            <a:pPr latinLnBrk="1"/>
            <a:r>
              <a:rPr kumimoji="1" lang="en-US" altLang="zh-CN" sz="1350" b="1" dirty="0" smtClean="0">
                <a:solidFill>
                  <a:srgbClr val="000000"/>
                </a:solidFill>
                <a:latin typeface="黑体" panose="02010609060101010101" pitchFamily="49" charset="-122"/>
                <a:ea typeface="黑体" panose="02010609060101010101" pitchFamily="49" charset="-122"/>
              </a:rPr>
              <a:t>    </a:t>
            </a:r>
            <a:r>
              <a:rPr kumimoji="1" lang="zh-CN" altLang="en-US" sz="1350" b="1" dirty="0" smtClean="0">
                <a:solidFill>
                  <a:srgbClr val="000000"/>
                </a:solidFill>
                <a:latin typeface="黑体" panose="02010609060101010101" pitchFamily="49" charset="-122"/>
                <a:ea typeface="黑体" panose="02010609060101010101" pitchFamily="49" charset="-122"/>
              </a:rPr>
              <a:t>材料测试设备</a:t>
            </a:r>
            <a:endParaRPr kumimoji="1" lang="en-US" altLang="ko-KR" sz="900" b="1" dirty="0">
              <a:solidFill>
                <a:srgbClr val="FF0000"/>
              </a:solidFill>
              <a:latin typeface="黑体" panose="02010609060101010101" pitchFamily="49" charset="-122"/>
              <a:ea typeface="黑体" panose="02010609060101010101" pitchFamily="49" charset="-122"/>
            </a:endParaRPr>
          </a:p>
        </p:txBody>
      </p:sp>
      <p:pic>
        <p:nvPicPr>
          <p:cNvPr id="192" name="图片 3" descr="614743c1-8fb4-44ec-9aee-d2e9fb707e29.jpg!w300x300"/>
          <p:cNvPicPr>
            <a:picLocks noChangeAspect="1"/>
          </p:cNvPicPr>
          <p:nvPr/>
        </p:nvPicPr>
        <p:blipFill>
          <a:blip r:embed="rId8"/>
          <a:stretch>
            <a:fillRect/>
          </a:stretch>
        </p:blipFill>
        <p:spPr>
          <a:xfrm>
            <a:off x="3095625" y="3272790"/>
            <a:ext cx="1470025" cy="1403985"/>
          </a:xfrm>
          <a:prstGeom prst="rect">
            <a:avLst/>
          </a:prstGeom>
          <a:noFill/>
          <a:ln>
            <a:noFill/>
          </a:ln>
        </p:spPr>
      </p:pic>
      <p:pic>
        <p:nvPicPr>
          <p:cNvPr id="278" name="图片 5"/>
          <p:cNvPicPr>
            <a:picLocks noChangeAspect="1"/>
          </p:cNvPicPr>
          <p:nvPr/>
        </p:nvPicPr>
        <p:blipFill>
          <a:blip r:embed="rId9"/>
          <a:srcRect l="5449" r="8099" b="1070"/>
          <a:stretch>
            <a:fillRect/>
          </a:stretch>
        </p:blipFill>
        <p:spPr>
          <a:xfrm>
            <a:off x="424180" y="3272155"/>
            <a:ext cx="830580" cy="1411605"/>
          </a:xfrm>
          <a:prstGeom prst="rect">
            <a:avLst/>
          </a:prstGeom>
          <a:noFill/>
          <a:ln>
            <a:noFill/>
          </a:ln>
        </p:spPr>
      </p:pic>
      <p:pic>
        <p:nvPicPr>
          <p:cNvPr id="289" name="图片 9"/>
          <p:cNvPicPr>
            <a:picLocks noChangeAspect="1"/>
          </p:cNvPicPr>
          <p:nvPr/>
        </p:nvPicPr>
        <p:blipFill>
          <a:blip r:embed="rId10"/>
          <a:stretch>
            <a:fillRect/>
          </a:stretch>
        </p:blipFill>
        <p:spPr>
          <a:xfrm>
            <a:off x="1403985" y="3272155"/>
            <a:ext cx="1378585" cy="1403985"/>
          </a:xfrm>
          <a:prstGeom prst="rect">
            <a:avLst/>
          </a:prstGeom>
          <a:noFill/>
          <a:ln>
            <a:noFill/>
          </a:ln>
        </p:spPr>
      </p:pic>
      <p:pic>
        <p:nvPicPr>
          <p:cNvPr id="5" name="图片 3" descr="未标题-1"/>
          <p:cNvPicPr>
            <a:picLocks noChangeAspect="1"/>
          </p:cNvPicPr>
          <p:nvPr/>
        </p:nvPicPr>
        <p:blipFill>
          <a:blip r:embed="rId11"/>
          <a:stretch>
            <a:fillRect/>
          </a:stretch>
        </p:blipFill>
        <p:spPr>
          <a:xfrm>
            <a:off x="4827905" y="3272790"/>
            <a:ext cx="3608070" cy="1411605"/>
          </a:xfrm>
          <a:prstGeom prst="rect">
            <a:avLst/>
          </a:prstGeom>
          <a:noFill/>
          <a:ln>
            <a:noFill/>
          </a:ln>
        </p:spPr>
      </p:pic>
      <p:sp>
        <p:nvSpPr>
          <p:cNvPr id="6" name="TextBox 46"/>
          <p:cNvSpPr txBox="1"/>
          <p:nvPr/>
        </p:nvSpPr>
        <p:spPr>
          <a:xfrm>
            <a:off x="931545" y="4676775"/>
            <a:ext cx="1109345" cy="252730"/>
          </a:xfrm>
          <a:prstGeom prst="rect">
            <a:avLst/>
          </a:prstGeom>
          <a:noFill/>
        </p:spPr>
        <p:txBody>
          <a:bodyPr wrap="square" rtlCol="0">
            <a:spAutoFit/>
          </a:bodyPr>
          <a:lstStyle/>
          <a:p>
            <a:r>
              <a:rPr lang="en-US" altLang="zh-CN" sz="1050" b="1" dirty="0" smtClean="0">
                <a:solidFill>
                  <a:srgbClr val="002060"/>
                </a:solidFill>
                <a:latin typeface="微软雅黑" panose="020B0503020204020204" pitchFamily="34" charset="-122"/>
                <a:ea typeface="微软雅黑" panose="020B0503020204020204" pitchFamily="34" charset="-122"/>
              </a:rPr>
              <a:t>  </a:t>
            </a:r>
            <a:r>
              <a:rPr lang="zh-CN" altLang="en-US" sz="1050" b="1" dirty="0" smtClean="0">
                <a:solidFill>
                  <a:srgbClr val="002060"/>
                </a:solidFill>
                <a:latin typeface="微软雅黑" panose="020B0503020204020204" pitchFamily="34" charset="-122"/>
                <a:ea typeface="微软雅黑" panose="020B0503020204020204" pitchFamily="34" charset="-122"/>
              </a:rPr>
              <a:t>拉伸</a:t>
            </a:r>
            <a:r>
              <a:rPr lang="en-US" altLang="zh-CN" sz="1050" b="1" dirty="0" smtClean="0">
                <a:solidFill>
                  <a:srgbClr val="002060"/>
                </a:solidFill>
                <a:latin typeface="微软雅黑" panose="020B0503020204020204" pitchFamily="34" charset="-122"/>
                <a:ea typeface="微软雅黑" panose="020B0503020204020204" pitchFamily="34" charset="-122"/>
              </a:rPr>
              <a:t>&amp;</a:t>
            </a:r>
            <a:r>
              <a:rPr lang="zh-CN" altLang="en-US" sz="1050" b="1" dirty="0" smtClean="0">
                <a:solidFill>
                  <a:srgbClr val="002060"/>
                </a:solidFill>
                <a:latin typeface="微软雅黑" panose="020B0503020204020204" pitchFamily="34" charset="-122"/>
                <a:ea typeface="微软雅黑" panose="020B0503020204020204" pitchFamily="34" charset="-122"/>
              </a:rPr>
              <a:t>冲击</a:t>
            </a:r>
            <a:endParaRPr lang="zh-CN" altLang="en-US" sz="1050" b="1" dirty="0" smtClean="0">
              <a:solidFill>
                <a:srgbClr val="002060"/>
              </a:solidFill>
              <a:latin typeface="微软雅黑" panose="020B0503020204020204" pitchFamily="34" charset="-122"/>
              <a:ea typeface="微软雅黑" panose="020B0503020204020204" pitchFamily="34" charset="-122"/>
            </a:endParaRPr>
          </a:p>
        </p:txBody>
      </p:sp>
      <p:sp>
        <p:nvSpPr>
          <p:cNvPr id="7" name="TextBox 46"/>
          <p:cNvSpPr txBox="1"/>
          <p:nvPr/>
        </p:nvSpPr>
        <p:spPr>
          <a:xfrm>
            <a:off x="3354705" y="4660265"/>
            <a:ext cx="1210945" cy="252730"/>
          </a:xfrm>
          <a:prstGeom prst="rect">
            <a:avLst/>
          </a:prstGeom>
          <a:noFill/>
        </p:spPr>
        <p:txBody>
          <a:bodyPr wrap="square" rtlCol="0">
            <a:spAutoFit/>
          </a:bodyPr>
          <a:lstStyle/>
          <a:p>
            <a:r>
              <a:rPr lang="en-US" altLang="zh-CN" sz="1050" b="1" dirty="0" smtClean="0">
                <a:solidFill>
                  <a:srgbClr val="002060"/>
                </a:solidFill>
                <a:latin typeface="微软雅黑" panose="020B0503020204020204" pitchFamily="34" charset="-122"/>
                <a:ea typeface="微软雅黑" panose="020B0503020204020204" pitchFamily="34" charset="-122"/>
              </a:rPr>
              <a:t> </a:t>
            </a:r>
            <a:r>
              <a:rPr lang="zh-CN" altLang="en-US" sz="1050" b="1" dirty="0" smtClean="0">
                <a:solidFill>
                  <a:srgbClr val="002060"/>
                </a:solidFill>
                <a:latin typeface="微软雅黑" panose="020B0503020204020204" pitchFamily="34" charset="-122"/>
                <a:ea typeface="微软雅黑" panose="020B0503020204020204" pitchFamily="34" charset="-122"/>
              </a:rPr>
              <a:t>场发射扫描电镜</a:t>
            </a:r>
            <a:endParaRPr lang="zh-CN" altLang="en-US" sz="1050" b="1" dirty="0" smtClean="0">
              <a:solidFill>
                <a:srgbClr val="002060"/>
              </a:solidFill>
              <a:latin typeface="微软雅黑" panose="020B0503020204020204" pitchFamily="34" charset="-122"/>
              <a:ea typeface="微软雅黑" panose="020B0503020204020204" pitchFamily="34" charset="-122"/>
            </a:endParaRPr>
          </a:p>
        </p:txBody>
      </p:sp>
      <p:sp>
        <p:nvSpPr>
          <p:cNvPr id="8" name="TextBox 46"/>
          <p:cNvSpPr txBox="1"/>
          <p:nvPr/>
        </p:nvSpPr>
        <p:spPr>
          <a:xfrm>
            <a:off x="6208395" y="4643755"/>
            <a:ext cx="1367790" cy="252730"/>
          </a:xfrm>
          <a:prstGeom prst="rect">
            <a:avLst/>
          </a:prstGeom>
          <a:noFill/>
        </p:spPr>
        <p:txBody>
          <a:bodyPr wrap="square" rtlCol="0">
            <a:spAutoFit/>
          </a:bodyPr>
          <a:lstStyle/>
          <a:p>
            <a:r>
              <a:rPr lang="en-US" altLang="zh-CN" sz="1050" b="1" dirty="0" smtClean="0">
                <a:solidFill>
                  <a:srgbClr val="002060"/>
                </a:solidFill>
                <a:latin typeface="微软雅黑" panose="020B0503020204020204" pitchFamily="34" charset="-122"/>
                <a:ea typeface="微软雅黑" panose="020B0503020204020204" pitchFamily="34" charset="-122"/>
              </a:rPr>
              <a:t> </a:t>
            </a:r>
            <a:r>
              <a:rPr lang="zh-CN" altLang="en-US" sz="1050" b="1" dirty="0" smtClean="0">
                <a:solidFill>
                  <a:srgbClr val="002060"/>
                </a:solidFill>
                <a:latin typeface="微软雅黑" panose="020B0503020204020204" pitchFamily="34" charset="-122"/>
                <a:ea typeface="微软雅黑" panose="020B0503020204020204" pitchFamily="34" charset="-122"/>
              </a:rPr>
              <a:t>直读式火花光谱仪</a:t>
            </a:r>
            <a:endParaRPr lang="zh-CN" altLang="en-US" sz="1050" b="1" dirty="0" smtClean="0">
              <a:solidFill>
                <a:srgbClr val="002060"/>
              </a:solidFill>
              <a:latin typeface="微软雅黑" panose="020B0503020204020204" pitchFamily="34" charset="-122"/>
              <a:ea typeface="微软雅黑" panose="020B0503020204020204" pitchFamily="34" charset="-122"/>
            </a:endParaRPr>
          </a:p>
        </p:txBody>
      </p:sp>
      <p:sp>
        <p:nvSpPr>
          <p:cNvPr id="59" name="TextBox 101"/>
          <p:cNvSpPr>
            <a:spLocks noChangeArrowheads="1"/>
          </p:cNvSpPr>
          <p:nvPr/>
        </p:nvSpPr>
        <p:spPr bwMode="auto">
          <a:xfrm>
            <a:off x="2784782" y="-71456"/>
            <a:ext cx="3714776" cy="553085"/>
          </a:xfrm>
          <a:prstGeom prst="rect">
            <a:avLst/>
          </a:prstGeom>
          <a:noFill/>
          <a:ln w="9525">
            <a:noFill/>
            <a:miter lim="800000"/>
          </a:ln>
        </p:spPr>
        <p:txBody>
          <a:bodyPr wrap="square">
            <a:spAutoFit/>
          </a:bodyPr>
          <a:lstStyle/>
          <a:p>
            <a:r>
              <a:rPr lang="zh-CN" altLang="en-US" sz="30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24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二、</a:t>
            </a:r>
            <a:r>
              <a:rPr lang="zh-CN" altLang="en-US" sz="2400" b="1" dirty="0" smtClean="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技 术 力 量 和 资 源</a:t>
            </a:r>
            <a:endParaRPr lang="zh-CN" altLang="en-US" sz="24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01"/>
          <p:cNvSpPr>
            <a:spLocks noChangeArrowheads="1"/>
          </p:cNvSpPr>
          <p:nvPr/>
        </p:nvSpPr>
        <p:spPr bwMode="auto">
          <a:xfrm>
            <a:off x="3571868" y="-71456"/>
            <a:ext cx="2233612" cy="553998"/>
          </a:xfrm>
          <a:prstGeom prst="rect">
            <a:avLst/>
          </a:prstGeom>
          <a:noFill/>
          <a:ln w="9525">
            <a:noFill/>
            <a:miter lim="800000"/>
          </a:ln>
        </p:spPr>
        <p:txBody>
          <a:bodyPr>
            <a:spAutoFit/>
          </a:bodyPr>
          <a:lstStyle/>
          <a:p>
            <a:r>
              <a:rPr lang="zh-CN" altLang="en-US" sz="30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24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汇 </a:t>
            </a:r>
            <a:r>
              <a:rPr lang="zh-CN" altLang="en-US" sz="2400" b="1" dirty="0" smtClean="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 报  提  </a:t>
            </a:r>
            <a:r>
              <a:rPr lang="zh-CN" altLang="en-US" sz="24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纲</a:t>
            </a:r>
            <a:endParaRPr lang="zh-CN" altLang="en-US" sz="2400" dirty="0"/>
          </a:p>
        </p:txBody>
      </p:sp>
      <p:sp>
        <p:nvSpPr>
          <p:cNvPr id="288" name="AutoShape 5"/>
          <p:cNvSpPr>
            <a:spLocks noChangeArrowheads="1"/>
          </p:cNvSpPr>
          <p:nvPr/>
        </p:nvSpPr>
        <p:spPr bwMode="auto">
          <a:xfrm>
            <a:off x="1000101" y="2272917"/>
            <a:ext cx="7575602" cy="401241"/>
          </a:xfrm>
          <a:prstGeom prst="roundRect">
            <a:avLst>
              <a:gd name="adj" fmla="val 42329"/>
            </a:avLst>
          </a:prstGeom>
          <a:solidFill>
            <a:srgbClr val="F2F2F2"/>
          </a:solidFill>
          <a:ln w="19050" cmpd="sng">
            <a:solidFill>
              <a:srgbClr val="7F7F7F"/>
            </a:solidFill>
            <a:round/>
          </a:ln>
        </p:spPr>
        <p:txBody>
          <a:bodyPr wrap="none" anchor="ctr"/>
          <a:lstStyle/>
          <a:p>
            <a:pPr algn="ctr" eaLnBrk="1" fontAlgn="auto" hangingPunct="1">
              <a:spcBef>
                <a:spcPts val="0"/>
              </a:spcBef>
              <a:spcAft>
                <a:spcPts val="0"/>
              </a:spcAft>
              <a:buFont typeface="Arial" panose="020B0604020202020204" pitchFamily="34" charset="0"/>
              <a:buNone/>
              <a:defRPr/>
            </a:pPr>
            <a:endParaRPr lang="zh-CN" altLang="en-US" kern="0">
              <a:solidFill>
                <a:srgbClr val="000000"/>
              </a:solidFill>
            </a:endParaRPr>
          </a:p>
        </p:txBody>
      </p:sp>
      <p:sp>
        <p:nvSpPr>
          <p:cNvPr id="291" name="AutoShape 5"/>
          <p:cNvSpPr>
            <a:spLocks noChangeArrowheads="1"/>
          </p:cNvSpPr>
          <p:nvPr/>
        </p:nvSpPr>
        <p:spPr bwMode="auto">
          <a:xfrm>
            <a:off x="1000101" y="1026659"/>
            <a:ext cx="7575601" cy="401192"/>
          </a:xfrm>
          <a:prstGeom prst="roundRect">
            <a:avLst>
              <a:gd name="adj" fmla="val 42329"/>
            </a:avLst>
          </a:prstGeom>
          <a:solidFill>
            <a:srgbClr val="F2F2F2"/>
          </a:solidFill>
          <a:ln w="19050">
            <a:solidFill>
              <a:srgbClr val="7F7F7F"/>
            </a:solidFill>
            <a:round/>
          </a:ln>
        </p:spPr>
        <p:txBody>
          <a:bodyPr wrap="none" anchor="ctr"/>
          <a:lstStyle/>
          <a:p>
            <a:pPr eaLnBrk="1" hangingPunct="1">
              <a:buFont typeface="Arial" panose="020B0604020202020204" pitchFamily="34" charset="0"/>
              <a:buNone/>
            </a:pPr>
            <a:r>
              <a:rPr kumimoji="1" lang="zh-CN" altLang="en-US" sz="2800" b="1" dirty="0" smtClean="0">
                <a:latin typeface="+mn-ea"/>
              </a:rPr>
              <a:t>     </a:t>
            </a:r>
            <a:r>
              <a:rPr kumimoji="1" lang="zh-CN" altLang="en-US" sz="2800" dirty="0" smtClean="0">
                <a:latin typeface="+mn-ea"/>
              </a:rPr>
              <a:t>公司简介</a:t>
            </a:r>
            <a:endParaRPr kumimoji="1" lang="zh-CN" altLang="en-US" sz="2800" dirty="0">
              <a:latin typeface="+mn-ea"/>
            </a:endParaRPr>
          </a:p>
        </p:txBody>
      </p:sp>
      <p:grpSp>
        <p:nvGrpSpPr>
          <p:cNvPr id="341" name="Group 57"/>
          <p:cNvGrpSpPr/>
          <p:nvPr/>
        </p:nvGrpSpPr>
        <p:grpSpPr bwMode="auto">
          <a:xfrm>
            <a:off x="1037670" y="2215828"/>
            <a:ext cx="873591" cy="503488"/>
            <a:chOff x="-47" y="1"/>
            <a:chExt cx="1339" cy="1030"/>
          </a:xfrm>
        </p:grpSpPr>
        <p:sp>
          <p:nvSpPr>
            <p:cNvPr id="342" name="Oval 53"/>
            <p:cNvSpPr>
              <a:spLocks noChangeArrowheads="1"/>
            </p:cNvSpPr>
            <p:nvPr/>
          </p:nvSpPr>
          <p:spPr bwMode="auto">
            <a:xfrm>
              <a:off x="108" y="1"/>
              <a:ext cx="1021" cy="1030"/>
            </a:xfrm>
            <a:prstGeom prst="ellipse">
              <a:avLst/>
            </a:prstGeom>
            <a:solidFill>
              <a:srgbClr val="1759A9"/>
            </a:solidFill>
            <a:ln w="38100" cmpd="sng">
              <a:solidFill>
                <a:srgbClr val="EAEAEA"/>
              </a:solidFill>
              <a:round/>
            </a:ln>
          </p:spPr>
          <p:txBody>
            <a:bodyPr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nvGrpSpPr>
            <p:cNvPr id="343" name="Group 59"/>
            <p:cNvGrpSpPr/>
            <p:nvPr/>
          </p:nvGrpSpPr>
          <p:grpSpPr bwMode="auto">
            <a:xfrm rot="10082854">
              <a:off x="-50" y="670"/>
              <a:ext cx="927" cy="271"/>
              <a:chOff x="40" y="43"/>
              <a:chExt cx="953" cy="274"/>
            </a:xfrm>
          </p:grpSpPr>
          <p:grpSp>
            <p:nvGrpSpPr>
              <p:cNvPr id="367" name="Group 60"/>
              <p:cNvGrpSpPr/>
              <p:nvPr/>
            </p:nvGrpSpPr>
            <p:grpSpPr bwMode="auto">
              <a:xfrm rot="-9970459" flipH="1" flipV="1">
                <a:off x="40" y="43"/>
                <a:ext cx="953" cy="238"/>
                <a:chOff x="46" y="33"/>
                <a:chExt cx="892" cy="240"/>
              </a:xfrm>
            </p:grpSpPr>
            <p:grpSp>
              <p:nvGrpSpPr>
                <p:cNvPr id="379" name="Group 61"/>
                <p:cNvGrpSpPr/>
                <p:nvPr/>
              </p:nvGrpSpPr>
              <p:grpSpPr bwMode="auto">
                <a:xfrm>
                  <a:off x="46" y="33"/>
                  <a:ext cx="739" cy="196"/>
                  <a:chOff x="69" y="50"/>
                  <a:chExt cx="1117" cy="293"/>
                </a:xfrm>
              </p:grpSpPr>
              <p:sp>
                <p:nvSpPr>
                  <p:cNvPr id="385" name="AutoShape 57"/>
                  <p:cNvSpPr>
                    <a:spLocks noChangeArrowheads="1"/>
                  </p:cNvSpPr>
                  <p:nvPr/>
                </p:nvSpPr>
                <p:spPr bwMode="auto">
                  <a:xfrm rot="5263130">
                    <a:off x="366" y="-240"/>
                    <a:ext cx="226" cy="820"/>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86" name="AutoShape 58"/>
                  <p:cNvSpPr>
                    <a:spLocks noChangeArrowheads="1"/>
                  </p:cNvSpPr>
                  <p:nvPr/>
                </p:nvSpPr>
                <p:spPr bwMode="auto">
                  <a:xfrm rot="6078281">
                    <a:off x="510" y="-249"/>
                    <a:ext cx="222" cy="820"/>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87" name="AutoShape 59"/>
                  <p:cNvSpPr>
                    <a:spLocks noChangeArrowheads="1"/>
                  </p:cNvSpPr>
                  <p:nvPr/>
                </p:nvSpPr>
                <p:spPr bwMode="auto">
                  <a:xfrm rot="6373927">
                    <a:off x="560" y="-223"/>
                    <a:ext cx="226" cy="815"/>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88" name="AutoShape 60"/>
                  <p:cNvSpPr>
                    <a:spLocks noChangeArrowheads="1"/>
                  </p:cNvSpPr>
                  <p:nvPr/>
                </p:nvSpPr>
                <p:spPr bwMode="auto">
                  <a:xfrm rot="6906312">
                    <a:off x="665" y="-178"/>
                    <a:ext cx="222" cy="820"/>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nvGrpSpPr>
                <p:cNvPr id="380" name="Group 66"/>
                <p:cNvGrpSpPr/>
                <p:nvPr/>
              </p:nvGrpSpPr>
              <p:grpSpPr bwMode="auto">
                <a:xfrm rot="1353540">
                  <a:off x="193" y="79"/>
                  <a:ext cx="745" cy="194"/>
                  <a:chOff x="71" y="17"/>
                  <a:chExt cx="1123" cy="290"/>
                </a:xfrm>
              </p:grpSpPr>
              <p:sp>
                <p:nvSpPr>
                  <p:cNvPr id="381" name="AutoShape 62"/>
                  <p:cNvSpPr>
                    <a:spLocks noChangeArrowheads="1"/>
                  </p:cNvSpPr>
                  <p:nvPr/>
                </p:nvSpPr>
                <p:spPr bwMode="auto">
                  <a:xfrm rot="5263130">
                    <a:off x="368" y="-268"/>
                    <a:ext cx="226" cy="820"/>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82" name="AutoShape 63"/>
                  <p:cNvSpPr>
                    <a:spLocks noChangeArrowheads="1"/>
                  </p:cNvSpPr>
                  <p:nvPr/>
                </p:nvSpPr>
                <p:spPr bwMode="auto">
                  <a:xfrm rot="6078281">
                    <a:off x="501" y="-282"/>
                    <a:ext cx="222" cy="820"/>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83" name="AutoShape 64"/>
                  <p:cNvSpPr>
                    <a:spLocks noChangeArrowheads="1"/>
                  </p:cNvSpPr>
                  <p:nvPr/>
                </p:nvSpPr>
                <p:spPr bwMode="auto">
                  <a:xfrm rot="6373927">
                    <a:off x="590" y="-270"/>
                    <a:ext cx="215" cy="835"/>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84" name="AutoShape 65"/>
                  <p:cNvSpPr>
                    <a:spLocks noChangeArrowheads="1"/>
                  </p:cNvSpPr>
                  <p:nvPr/>
                </p:nvSpPr>
                <p:spPr bwMode="auto">
                  <a:xfrm rot="6906312">
                    <a:off x="666" y="-221"/>
                    <a:ext cx="226" cy="830"/>
                  </a:xfrm>
                  <a:prstGeom prst="moon">
                    <a:avLst>
                      <a:gd name="adj" fmla="val 49773"/>
                    </a:avLst>
                  </a:prstGeom>
                  <a:solidFill>
                    <a:srgbClr val="FFFFFF">
                      <a:alpha val="3999"/>
                    </a:srgbClr>
                  </a:solidFill>
                  <a:ln w="9525">
                    <a:noFill/>
                    <a:miter lim="800000"/>
                  </a:ln>
                </p:spPr>
                <p:txBody>
                  <a:bodyPr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grpSp>
            <p:nvGrpSpPr>
              <p:cNvPr id="368" name="Group 71"/>
              <p:cNvGrpSpPr/>
              <p:nvPr/>
            </p:nvGrpSpPr>
            <p:grpSpPr bwMode="auto">
              <a:xfrm rot="-9970459" flipH="1" flipV="1">
                <a:off x="146" y="126"/>
                <a:ext cx="795" cy="191"/>
                <a:chOff x="97" y="98"/>
                <a:chExt cx="901" cy="236"/>
              </a:xfrm>
            </p:grpSpPr>
            <p:grpSp>
              <p:nvGrpSpPr>
                <p:cNvPr id="369" name="Group 72"/>
                <p:cNvGrpSpPr/>
                <p:nvPr/>
              </p:nvGrpSpPr>
              <p:grpSpPr bwMode="auto">
                <a:xfrm>
                  <a:off x="97" y="98"/>
                  <a:ext cx="762" cy="219"/>
                  <a:chOff x="147" y="147"/>
                  <a:chExt cx="1149" cy="329"/>
                </a:xfrm>
              </p:grpSpPr>
              <p:sp>
                <p:nvSpPr>
                  <p:cNvPr id="375" name="AutoShape 68"/>
                  <p:cNvSpPr>
                    <a:spLocks noChangeArrowheads="1"/>
                  </p:cNvSpPr>
                  <p:nvPr/>
                </p:nvSpPr>
                <p:spPr bwMode="auto">
                  <a:xfrm rot="5263130">
                    <a:off x="441" y="-147"/>
                    <a:ext cx="258" cy="846"/>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76" name="AutoShape 69"/>
                  <p:cNvSpPr>
                    <a:spLocks noChangeArrowheads="1"/>
                  </p:cNvSpPr>
                  <p:nvPr/>
                </p:nvSpPr>
                <p:spPr bwMode="auto">
                  <a:xfrm rot="6078281">
                    <a:off x="574" y="-143"/>
                    <a:ext cx="244" cy="846"/>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77" name="AutoShape 70"/>
                  <p:cNvSpPr>
                    <a:spLocks noChangeArrowheads="1"/>
                  </p:cNvSpPr>
                  <p:nvPr/>
                </p:nvSpPr>
                <p:spPr bwMode="auto">
                  <a:xfrm rot="6373927">
                    <a:off x="657" y="-115"/>
                    <a:ext cx="249" cy="846"/>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78" name="AutoShape 71"/>
                  <p:cNvSpPr>
                    <a:spLocks noChangeArrowheads="1"/>
                  </p:cNvSpPr>
                  <p:nvPr/>
                </p:nvSpPr>
                <p:spPr bwMode="auto">
                  <a:xfrm rot="6906312">
                    <a:off x="747" y="-73"/>
                    <a:ext cx="258" cy="840"/>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nvGrpSpPr>
                <p:cNvPr id="370" name="Group 77"/>
                <p:cNvGrpSpPr/>
                <p:nvPr/>
              </p:nvGrpSpPr>
              <p:grpSpPr bwMode="auto">
                <a:xfrm rot="1353540">
                  <a:off x="216" y="132"/>
                  <a:ext cx="782" cy="202"/>
                  <a:chOff x="137" y="74"/>
                  <a:chExt cx="1180" cy="303"/>
                </a:xfrm>
              </p:grpSpPr>
              <p:sp>
                <p:nvSpPr>
                  <p:cNvPr id="371" name="AutoShape 73"/>
                  <p:cNvSpPr>
                    <a:spLocks noChangeArrowheads="1"/>
                  </p:cNvSpPr>
                  <p:nvPr/>
                </p:nvSpPr>
                <p:spPr bwMode="auto">
                  <a:xfrm rot="5263130">
                    <a:off x="438" y="-221"/>
                    <a:ext cx="249" cy="852"/>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72" name="AutoShape 74"/>
                  <p:cNvSpPr>
                    <a:spLocks noChangeArrowheads="1"/>
                  </p:cNvSpPr>
                  <p:nvPr/>
                </p:nvSpPr>
                <p:spPr bwMode="auto">
                  <a:xfrm rot="6078281">
                    <a:off x="555" y="-220"/>
                    <a:ext cx="258" cy="846"/>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73" name="AutoShape 75"/>
                  <p:cNvSpPr>
                    <a:spLocks noChangeArrowheads="1"/>
                  </p:cNvSpPr>
                  <p:nvPr/>
                </p:nvSpPr>
                <p:spPr bwMode="auto">
                  <a:xfrm rot="6373927">
                    <a:off x="640" y="-184"/>
                    <a:ext cx="254" cy="834"/>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74" name="AutoShape 76"/>
                  <p:cNvSpPr>
                    <a:spLocks noChangeArrowheads="1"/>
                  </p:cNvSpPr>
                  <p:nvPr/>
                </p:nvSpPr>
                <p:spPr bwMode="auto">
                  <a:xfrm rot="6906312">
                    <a:off x="763" y="-177"/>
                    <a:ext cx="244" cy="864"/>
                  </a:xfrm>
                  <a:prstGeom prst="moon">
                    <a:avLst>
                      <a:gd name="adj" fmla="val 49773"/>
                    </a:avLst>
                  </a:prstGeom>
                  <a:solidFill>
                    <a:srgbClr val="FFFFFF">
                      <a:alpha val="3999"/>
                    </a:srgbClr>
                  </a:solidFill>
                  <a:ln w="9525">
                    <a:noFill/>
                    <a:miter lim="800000"/>
                  </a:ln>
                </p:spPr>
                <p:txBody>
                  <a:bodyPr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grpSp>
        <p:grpSp>
          <p:nvGrpSpPr>
            <p:cNvPr id="344" name="Group 82"/>
            <p:cNvGrpSpPr/>
            <p:nvPr/>
          </p:nvGrpSpPr>
          <p:grpSpPr bwMode="auto">
            <a:xfrm rot="344040">
              <a:off x="381" y="88"/>
              <a:ext cx="911" cy="210"/>
              <a:chOff x="-45" y="-37"/>
              <a:chExt cx="938" cy="215"/>
            </a:xfrm>
          </p:grpSpPr>
          <p:grpSp>
            <p:nvGrpSpPr>
              <p:cNvPr id="345" name="Group 83"/>
              <p:cNvGrpSpPr/>
              <p:nvPr/>
            </p:nvGrpSpPr>
            <p:grpSpPr bwMode="auto">
              <a:xfrm rot="-9970459" flipH="1" flipV="1">
                <a:off x="-45" y="-37"/>
                <a:ext cx="938" cy="215"/>
                <a:chOff x="-50" y="-22"/>
                <a:chExt cx="874" cy="217"/>
              </a:xfrm>
            </p:grpSpPr>
            <p:grpSp>
              <p:nvGrpSpPr>
                <p:cNvPr id="357" name="Group 84"/>
                <p:cNvGrpSpPr/>
                <p:nvPr/>
              </p:nvGrpSpPr>
              <p:grpSpPr bwMode="auto">
                <a:xfrm>
                  <a:off x="-50" y="-22"/>
                  <a:ext cx="687" cy="191"/>
                  <a:chOff x="-76" y="-32"/>
                  <a:chExt cx="1035" cy="287"/>
                </a:xfrm>
              </p:grpSpPr>
              <p:sp>
                <p:nvSpPr>
                  <p:cNvPr id="363" name="AutoShape 80"/>
                  <p:cNvSpPr>
                    <a:spLocks noChangeArrowheads="1"/>
                  </p:cNvSpPr>
                  <p:nvPr/>
                </p:nvSpPr>
                <p:spPr bwMode="auto">
                  <a:xfrm rot="5263130">
                    <a:off x="222" y="-326"/>
                    <a:ext cx="218" cy="814"/>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64" name="AutoShape 81"/>
                  <p:cNvSpPr>
                    <a:spLocks noChangeArrowheads="1"/>
                  </p:cNvSpPr>
                  <p:nvPr/>
                </p:nvSpPr>
                <p:spPr bwMode="auto">
                  <a:xfrm rot="6078281">
                    <a:off x="326" y="-331"/>
                    <a:ext cx="222" cy="819"/>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65" name="AutoShape 82"/>
                  <p:cNvSpPr>
                    <a:spLocks noChangeArrowheads="1"/>
                  </p:cNvSpPr>
                  <p:nvPr/>
                </p:nvSpPr>
                <p:spPr bwMode="auto">
                  <a:xfrm rot="6373927">
                    <a:off x="366" y="-273"/>
                    <a:ext cx="226" cy="819"/>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66" name="AutoShape 83"/>
                  <p:cNvSpPr>
                    <a:spLocks noChangeArrowheads="1"/>
                  </p:cNvSpPr>
                  <p:nvPr/>
                </p:nvSpPr>
                <p:spPr bwMode="auto">
                  <a:xfrm rot="6906312">
                    <a:off x="439" y="-266"/>
                    <a:ext cx="222" cy="819"/>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nvGrpSpPr>
                <p:cNvPr id="358" name="Group 89"/>
                <p:cNvGrpSpPr/>
                <p:nvPr/>
              </p:nvGrpSpPr>
              <p:grpSpPr bwMode="auto">
                <a:xfrm rot="1353540">
                  <a:off x="90" y="23"/>
                  <a:ext cx="734" cy="172"/>
                  <a:chOff x="-111" y="4"/>
                  <a:chExt cx="1106" cy="258"/>
                </a:xfrm>
              </p:grpSpPr>
              <p:sp>
                <p:nvSpPr>
                  <p:cNvPr id="359" name="AutoShape 85"/>
                  <p:cNvSpPr>
                    <a:spLocks noChangeArrowheads="1"/>
                  </p:cNvSpPr>
                  <p:nvPr/>
                </p:nvSpPr>
                <p:spPr bwMode="auto">
                  <a:xfrm rot="5263130">
                    <a:off x="185" y="-273"/>
                    <a:ext cx="218" cy="809"/>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60" name="AutoShape 86"/>
                  <p:cNvSpPr>
                    <a:spLocks noChangeArrowheads="1"/>
                  </p:cNvSpPr>
                  <p:nvPr/>
                </p:nvSpPr>
                <p:spPr bwMode="auto">
                  <a:xfrm rot="6078281">
                    <a:off x="406" y="-290"/>
                    <a:ext cx="226" cy="814"/>
                  </a:xfrm>
                  <a:prstGeom prst="moon">
                    <a:avLst>
                      <a:gd name="adj" fmla="val 49773"/>
                    </a:avLst>
                  </a:prstGeom>
                  <a:solidFill>
                    <a:srgbClr val="FFFFFF">
                      <a:alpha val="3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61" name="AutoShape 87"/>
                  <p:cNvSpPr>
                    <a:spLocks noChangeArrowheads="1"/>
                  </p:cNvSpPr>
                  <p:nvPr/>
                </p:nvSpPr>
                <p:spPr bwMode="auto">
                  <a:xfrm rot="6373927">
                    <a:off x="474" y="-271"/>
                    <a:ext cx="226" cy="814"/>
                  </a:xfrm>
                  <a:prstGeom prst="moon">
                    <a:avLst>
                      <a:gd name="adj" fmla="val 49773"/>
                    </a:avLst>
                  </a:prstGeom>
                  <a:solidFill>
                    <a:srgbClr val="FFFFFF">
                      <a:alpha val="3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62" name="AutoShape 88"/>
                  <p:cNvSpPr>
                    <a:spLocks noChangeArrowheads="1"/>
                  </p:cNvSpPr>
                  <p:nvPr/>
                </p:nvSpPr>
                <p:spPr bwMode="auto">
                  <a:xfrm rot="6906312">
                    <a:off x="478" y="-255"/>
                    <a:ext cx="215" cy="819"/>
                  </a:xfrm>
                  <a:prstGeom prst="moon">
                    <a:avLst>
                      <a:gd name="adj" fmla="val 49773"/>
                    </a:avLst>
                  </a:prstGeom>
                  <a:solidFill>
                    <a:srgbClr val="FFFFFF">
                      <a:alpha val="3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grpSp>
            <p:nvGrpSpPr>
              <p:cNvPr id="346" name="Group 94"/>
              <p:cNvGrpSpPr/>
              <p:nvPr/>
            </p:nvGrpSpPr>
            <p:grpSpPr bwMode="auto">
              <a:xfrm rot="-9970459" flipH="1" flipV="1">
                <a:off x="-18" y="-23"/>
                <a:ext cx="800" cy="184"/>
                <a:chOff x="-123" y="-37"/>
                <a:chExt cx="909" cy="229"/>
              </a:xfrm>
            </p:grpSpPr>
            <p:grpSp>
              <p:nvGrpSpPr>
                <p:cNvPr id="347" name="Group 95"/>
                <p:cNvGrpSpPr/>
                <p:nvPr/>
              </p:nvGrpSpPr>
              <p:grpSpPr bwMode="auto">
                <a:xfrm>
                  <a:off x="-123" y="-37"/>
                  <a:ext cx="769" cy="204"/>
                  <a:chOff x="-186" y="-56"/>
                  <a:chExt cx="1159" cy="309"/>
                </a:xfrm>
              </p:grpSpPr>
              <p:sp>
                <p:nvSpPr>
                  <p:cNvPr id="353" name="AutoShape 91"/>
                  <p:cNvSpPr>
                    <a:spLocks noChangeArrowheads="1"/>
                  </p:cNvSpPr>
                  <p:nvPr/>
                </p:nvSpPr>
                <p:spPr bwMode="auto">
                  <a:xfrm rot="5263130">
                    <a:off x="95" y="-337"/>
                    <a:ext cx="263" cy="826"/>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54" name="AutoShape 92"/>
                  <p:cNvSpPr>
                    <a:spLocks noChangeArrowheads="1"/>
                  </p:cNvSpPr>
                  <p:nvPr/>
                </p:nvSpPr>
                <p:spPr bwMode="auto">
                  <a:xfrm rot="6078281">
                    <a:off x="251" y="-338"/>
                    <a:ext cx="263" cy="832"/>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55" name="AutoShape 93"/>
                  <p:cNvSpPr>
                    <a:spLocks noChangeArrowheads="1"/>
                  </p:cNvSpPr>
                  <p:nvPr/>
                </p:nvSpPr>
                <p:spPr bwMode="auto">
                  <a:xfrm rot="6373927">
                    <a:off x="304" y="-281"/>
                    <a:ext cx="231" cy="820"/>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56" name="AutoShape 94"/>
                  <p:cNvSpPr>
                    <a:spLocks noChangeArrowheads="1"/>
                  </p:cNvSpPr>
                  <p:nvPr/>
                </p:nvSpPr>
                <p:spPr bwMode="auto">
                  <a:xfrm rot="6906312">
                    <a:off x="428" y="-291"/>
                    <a:ext cx="263" cy="826"/>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nvGrpSpPr>
                <p:cNvPr id="348" name="Group 100"/>
                <p:cNvGrpSpPr/>
                <p:nvPr/>
              </p:nvGrpSpPr>
              <p:grpSpPr bwMode="auto">
                <a:xfrm rot="1353540">
                  <a:off x="25" y="-11"/>
                  <a:ext cx="761" cy="203"/>
                  <a:chOff x="-206" y="-19"/>
                  <a:chExt cx="1147" cy="305"/>
                </a:xfrm>
              </p:grpSpPr>
              <p:sp>
                <p:nvSpPr>
                  <p:cNvPr id="349" name="AutoShape 96"/>
                  <p:cNvSpPr>
                    <a:spLocks noChangeArrowheads="1"/>
                  </p:cNvSpPr>
                  <p:nvPr/>
                </p:nvSpPr>
                <p:spPr bwMode="auto">
                  <a:xfrm rot="5263130">
                    <a:off x="86" y="-311"/>
                    <a:ext cx="254" cy="838"/>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50" name="AutoShape 97"/>
                  <p:cNvSpPr>
                    <a:spLocks noChangeArrowheads="1"/>
                  </p:cNvSpPr>
                  <p:nvPr/>
                </p:nvSpPr>
                <p:spPr bwMode="auto">
                  <a:xfrm rot="6078281">
                    <a:off x="234" y="-303"/>
                    <a:ext cx="244" cy="826"/>
                  </a:xfrm>
                  <a:prstGeom prst="moon">
                    <a:avLst>
                      <a:gd name="adj" fmla="val 49773"/>
                    </a:avLst>
                  </a:prstGeom>
                  <a:solidFill>
                    <a:srgbClr val="FFFFFF">
                      <a:alpha val="3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51" name="AutoShape 98"/>
                  <p:cNvSpPr>
                    <a:spLocks noChangeArrowheads="1"/>
                  </p:cNvSpPr>
                  <p:nvPr/>
                </p:nvSpPr>
                <p:spPr bwMode="auto">
                  <a:xfrm rot="6373927">
                    <a:off x="300" y="-305"/>
                    <a:ext cx="244" cy="832"/>
                  </a:xfrm>
                  <a:prstGeom prst="moon">
                    <a:avLst>
                      <a:gd name="adj" fmla="val 49773"/>
                    </a:avLst>
                  </a:prstGeom>
                  <a:solidFill>
                    <a:srgbClr val="FFFFFF">
                      <a:alpha val="3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52" name="AutoShape 99"/>
                  <p:cNvSpPr>
                    <a:spLocks noChangeArrowheads="1"/>
                  </p:cNvSpPr>
                  <p:nvPr/>
                </p:nvSpPr>
                <p:spPr bwMode="auto">
                  <a:xfrm rot="6906312">
                    <a:off x="394" y="-260"/>
                    <a:ext cx="249" cy="844"/>
                  </a:xfrm>
                  <a:prstGeom prst="moon">
                    <a:avLst>
                      <a:gd name="adj" fmla="val 49773"/>
                    </a:avLst>
                  </a:prstGeom>
                  <a:solidFill>
                    <a:srgbClr val="FFFFFF">
                      <a:alpha val="1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grpSp>
      </p:grpSp>
      <p:grpSp>
        <p:nvGrpSpPr>
          <p:cNvPr id="461" name="Group 177"/>
          <p:cNvGrpSpPr/>
          <p:nvPr/>
        </p:nvGrpSpPr>
        <p:grpSpPr bwMode="auto">
          <a:xfrm>
            <a:off x="1016636" y="948088"/>
            <a:ext cx="945138" cy="520364"/>
            <a:chOff x="-58" y="0"/>
            <a:chExt cx="1404" cy="1031"/>
          </a:xfrm>
        </p:grpSpPr>
        <p:sp>
          <p:nvSpPr>
            <p:cNvPr id="462" name="Oval 173"/>
            <p:cNvSpPr>
              <a:spLocks noChangeArrowheads="1"/>
            </p:cNvSpPr>
            <p:nvPr/>
          </p:nvSpPr>
          <p:spPr bwMode="auto">
            <a:xfrm>
              <a:off x="117" y="0"/>
              <a:ext cx="1022" cy="1031"/>
            </a:xfrm>
            <a:prstGeom prst="ellipse">
              <a:avLst/>
            </a:prstGeom>
            <a:solidFill>
              <a:srgbClr val="053275"/>
            </a:solidFill>
            <a:ln w="38100" cmpd="sng">
              <a:solidFill>
                <a:srgbClr val="EAEAEA"/>
              </a:solidFill>
              <a:round/>
            </a:ln>
          </p:spPr>
          <p:txBody>
            <a:bodyPr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nvGrpSpPr>
            <p:cNvPr id="463" name="Group 179"/>
            <p:cNvGrpSpPr/>
            <p:nvPr/>
          </p:nvGrpSpPr>
          <p:grpSpPr bwMode="auto">
            <a:xfrm rot="10082854">
              <a:off x="-53" y="703"/>
              <a:ext cx="924" cy="239"/>
              <a:chOff x="58" y="36"/>
              <a:chExt cx="953" cy="248"/>
            </a:xfrm>
          </p:grpSpPr>
          <p:grpSp>
            <p:nvGrpSpPr>
              <p:cNvPr id="511" name="Group 180"/>
              <p:cNvGrpSpPr/>
              <p:nvPr/>
            </p:nvGrpSpPr>
            <p:grpSpPr bwMode="auto">
              <a:xfrm rot="-9970459" flipH="1" flipV="1">
                <a:off x="58" y="36"/>
                <a:ext cx="953" cy="234"/>
                <a:chOff x="60" y="22"/>
                <a:chExt cx="892" cy="236"/>
              </a:xfrm>
            </p:grpSpPr>
            <p:grpSp>
              <p:nvGrpSpPr>
                <p:cNvPr id="523" name="Group 181"/>
                <p:cNvGrpSpPr/>
                <p:nvPr/>
              </p:nvGrpSpPr>
              <p:grpSpPr bwMode="auto">
                <a:xfrm>
                  <a:off x="60" y="22"/>
                  <a:ext cx="710" cy="187"/>
                  <a:chOff x="90" y="33"/>
                  <a:chExt cx="1071" cy="282"/>
                </a:xfrm>
              </p:grpSpPr>
              <p:sp>
                <p:nvSpPr>
                  <p:cNvPr id="529" name="AutoShape 177"/>
                  <p:cNvSpPr>
                    <a:spLocks noChangeArrowheads="1"/>
                  </p:cNvSpPr>
                  <p:nvPr/>
                </p:nvSpPr>
                <p:spPr bwMode="auto">
                  <a:xfrm rot="5263130">
                    <a:off x="373" y="-247"/>
                    <a:ext cx="227" cy="793"/>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30" name="AutoShape 178"/>
                  <p:cNvSpPr>
                    <a:spLocks noChangeArrowheads="1"/>
                  </p:cNvSpPr>
                  <p:nvPr/>
                </p:nvSpPr>
                <p:spPr bwMode="auto">
                  <a:xfrm rot="6078281">
                    <a:off x="506" y="-245"/>
                    <a:ext cx="227" cy="784"/>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31" name="AutoShape 179"/>
                  <p:cNvSpPr>
                    <a:spLocks noChangeArrowheads="1"/>
                  </p:cNvSpPr>
                  <p:nvPr/>
                </p:nvSpPr>
                <p:spPr bwMode="auto">
                  <a:xfrm rot="6373927">
                    <a:off x="565" y="-237"/>
                    <a:ext cx="220" cy="808"/>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32" name="AutoShape 180"/>
                  <p:cNvSpPr>
                    <a:spLocks noChangeArrowheads="1"/>
                  </p:cNvSpPr>
                  <p:nvPr/>
                </p:nvSpPr>
                <p:spPr bwMode="auto">
                  <a:xfrm rot="6906312">
                    <a:off x="641" y="-204"/>
                    <a:ext cx="227" cy="812"/>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nvGrpSpPr>
                <p:cNvPr id="524" name="Group 186"/>
                <p:cNvGrpSpPr/>
                <p:nvPr/>
              </p:nvGrpSpPr>
              <p:grpSpPr bwMode="auto">
                <a:xfrm rot="1353540">
                  <a:off x="216" y="88"/>
                  <a:ext cx="736" cy="170"/>
                  <a:chOff x="101" y="21"/>
                  <a:chExt cx="1108" cy="255"/>
                </a:xfrm>
              </p:grpSpPr>
              <p:sp>
                <p:nvSpPr>
                  <p:cNvPr id="525" name="AutoShape 182"/>
                  <p:cNvSpPr>
                    <a:spLocks noChangeArrowheads="1"/>
                  </p:cNvSpPr>
                  <p:nvPr/>
                </p:nvSpPr>
                <p:spPr bwMode="auto">
                  <a:xfrm rot="5263130">
                    <a:off x="390" y="-266"/>
                    <a:ext cx="220" cy="798"/>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26" name="AutoShape 183"/>
                  <p:cNvSpPr>
                    <a:spLocks noChangeArrowheads="1"/>
                  </p:cNvSpPr>
                  <p:nvPr/>
                </p:nvSpPr>
                <p:spPr bwMode="auto">
                  <a:xfrm rot="6078281">
                    <a:off x="521" y="-264"/>
                    <a:ext cx="223" cy="793"/>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27" name="AutoShape 184"/>
                  <p:cNvSpPr>
                    <a:spLocks noChangeArrowheads="1"/>
                  </p:cNvSpPr>
                  <p:nvPr/>
                </p:nvSpPr>
                <p:spPr bwMode="auto">
                  <a:xfrm rot="6373927">
                    <a:off x="599" y="-245"/>
                    <a:ext cx="220" cy="803"/>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28" name="AutoShape 185"/>
                  <p:cNvSpPr>
                    <a:spLocks noChangeArrowheads="1"/>
                  </p:cNvSpPr>
                  <p:nvPr/>
                </p:nvSpPr>
                <p:spPr bwMode="auto">
                  <a:xfrm rot="6906312">
                    <a:off x="696" y="-237"/>
                    <a:ext cx="223" cy="803"/>
                  </a:xfrm>
                  <a:prstGeom prst="moon">
                    <a:avLst>
                      <a:gd name="adj" fmla="val 49773"/>
                    </a:avLst>
                  </a:prstGeom>
                  <a:solidFill>
                    <a:srgbClr val="FFFFFF">
                      <a:alpha val="3999"/>
                    </a:srgbClr>
                  </a:solidFill>
                  <a:ln w="9525">
                    <a:noFill/>
                    <a:miter lim="800000"/>
                  </a:ln>
                </p:spPr>
                <p:txBody>
                  <a:bodyPr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grpSp>
            <p:nvGrpSpPr>
              <p:cNvPr id="512" name="Group 191"/>
              <p:cNvGrpSpPr/>
              <p:nvPr/>
            </p:nvGrpSpPr>
            <p:grpSpPr bwMode="auto">
              <a:xfrm rot="-9970459" flipH="1" flipV="1">
                <a:off x="147" y="100"/>
                <a:ext cx="778" cy="184"/>
                <a:chOff x="90" y="72"/>
                <a:chExt cx="887" cy="226"/>
              </a:xfrm>
            </p:grpSpPr>
            <p:grpSp>
              <p:nvGrpSpPr>
                <p:cNvPr id="513" name="Group 192"/>
                <p:cNvGrpSpPr/>
                <p:nvPr/>
              </p:nvGrpSpPr>
              <p:grpSpPr bwMode="auto">
                <a:xfrm>
                  <a:off x="90" y="72"/>
                  <a:ext cx="767" cy="183"/>
                  <a:chOff x="136" y="109"/>
                  <a:chExt cx="1155" cy="275"/>
                </a:xfrm>
              </p:grpSpPr>
              <p:sp>
                <p:nvSpPr>
                  <p:cNvPr id="519" name="AutoShape 188"/>
                  <p:cNvSpPr>
                    <a:spLocks noChangeArrowheads="1"/>
                  </p:cNvSpPr>
                  <p:nvPr/>
                </p:nvSpPr>
                <p:spPr bwMode="auto">
                  <a:xfrm rot="5263130">
                    <a:off x="440" y="-195"/>
                    <a:ext cx="215" cy="824"/>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20" name="AutoShape 189"/>
                  <p:cNvSpPr>
                    <a:spLocks noChangeArrowheads="1"/>
                  </p:cNvSpPr>
                  <p:nvPr/>
                </p:nvSpPr>
                <p:spPr bwMode="auto">
                  <a:xfrm rot="6078281">
                    <a:off x="582" y="-186"/>
                    <a:ext cx="215" cy="818"/>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21" name="AutoShape 190"/>
                  <p:cNvSpPr>
                    <a:spLocks noChangeArrowheads="1"/>
                  </p:cNvSpPr>
                  <p:nvPr/>
                </p:nvSpPr>
                <p:spPr bwMode="auto">
                  <a:xfrm rot="6373927">
                    <a:off x="647" y="-185"/>
                    <a:ext cx="220" cy="835"/>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22" name="AutoShape 191"/>
                  <p:cNvSpPr>
                    <a:spLocks noChangeArrowheads="1"/>
                  </p:cNvSpPr>
                  <p:nvPr/>
                </p:nvSpPr>
                <p:spPr bwMode="auto">
                  <a:xfrm rot="6906312">
                    <a:off x="762" y="-146"/>
                    <a:ext cx="224" cy="835"/>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nvGrpSpPr>
                <p:cNvPr id="514" name="Group 197"/>
                <p:cNvGrpSpPr/>
                <p:nvPr/>
              </p:nvGrpSpPr>
              <p:grpSpPr bwMode="auto">
                <a:xfrm rot="1353540">
                  <a:off x="222" y="130"/>
                  <a:ext cx="755" cy="168"/>
                  <a:chOff x="134" y="69"/>
                  <a:chExt cx="1138" cy="249"/>
                </a:xfrm>
              </p:grpSpPr>
              <p:sp>
                <p:nvSpPr>
                  <p:cNvPr id="515" name="AutoShape 193"/>
                  <p:cNvSpPr>
                    <a:spLocks noChangeArrowheads="1"/>
                  </p:cNvSpPr>
                  <p:nvPr/>
                </p:nvSpPr>
                <p:spPr bwMode="auto">
                  <a:xfrm rot="5263130">
                    <a:off x="440" y="-235"/>
                    <a:ext cx="211" cy="824"/>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16" name="AutoShape 194"/>
                  <p:cNvSpPr>
                    <a:spLocks noChangeArrowheads="1"/>
                  </p:cNvSpPr>
                  <p:nvPr/>
                </p:nvSpPr>
                <p:spPr bwMode="auto">
                  <a:xfrm rot="6078281">
                    <a:off x="571" y="-227"/>
                    <a:ext cx="220" cy="812"/>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17" name="AutoShape 195"/>
                  <p:cNvSpPr>
                    <a:spLocks noChangeArrowheads="1"/>
                  </p:cNvSpPr>
                  <p:nvPr/>
                </p:nvSpPr>
                <p:spPr bwMode="auto">
                  <a:xfrm rot="6373927">
                    <a:off x="644" y="-229"/>
                    <a:ext cx="215" cy="829"/>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18" name="AutoShape 196"/>
                  <p:cNvSpPr>
                    <a:spLocks noChangeArrowheads="1"/>
                  </p:cNvSpPr>
                  <p:nvPr/>
                </p:nvSpPr>
                <p:spPr bwMode="auto">
                  <a:xfrm rot="6906312">
                    <a:off x="750" y="-204"/>
                    <a:ext cx="220" cy="824"/>
                  </a:xfrm>
                  <a:prstGeom prst="moon">
                    <a:avLst>
                      <a:gd name="adj" fmla="val 49773"/>
                    </a:avLst>
                  </a:prstGeom>
                  <a:solidFill>
                    <a:srgbClr val="FFFFFF">
                      <a:alpha val="3999"/>
                    </a:srgbClr>
                  </a:solidFill>
                  <a:ln w="9525">
                    <a:noFill/>
                    <a:miter lim="800000"/>
                  </a:ln>
                </p:spPr>
                <p:txBody>
                  <a:bodyPr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grpSp>
        <p:grpSp>
          <p:nvGrpSpPr>
            <p:cNvPr id="464" name="Group 202"/>
            <p:cNvGrpSpPr/>
            <p:nvPr/>
          </p:nvGrpSpPr>
          <p:grpSpPr bwMode="auto">
            <a:xfrm rot="-232145">
              <a:off x="303" y="6"/>
              <a:ext cx="1035" cy="280"/>
              <a:chOff x="-66" y="-58"/>
              <a:chExt cx="1067" cy="295"/>
            </a:xfrm>
          </p:grpSpPr>
          <p:grpSp>
            <p:nvGrpSpPr>
              <p:cNvPr id="465" name="Group 203"/>
              <p:cNvGrpSpPr/>
              <p:nvPr/>
            </p:nvGrpSpPr>
            <p:grpSpPr bwMode="auto">
              <a:xfrm rot="513316">
                <a:off x="-66" y="-58"/>
                <a:ext cx="1012" cy="250"/>
                <a:chOff x="-72" y="-53"/>
                <a:chExt cx="1012" cy="250"/>
              </a:xfrm>
            </p:grpSpPr>
            <p:grpSp>
              <p:nvGrpSpPr>
                <p:cNvPr id="489" name="Group 204"/>
                <p:cNvGrpSpPr/>
                <p:nvPr/>
              </p:nvGrpSpPr>
              <p:grpSpPr bwMode="auto">
                <a:xfrm rot="-9970459" flipH="1" flipV="1">
                  <a:off x="-72" y="-53"/>
                  <a:ext cx="1012" cy="250"/>
                  <a:chOff x="-70" y="-37"/>
                  <a:chExt cx="943" cy="255"/>
                </a:xfrm>
              </p:grpSpPr>
              <p:grpSp>
                <p:nvGrpSpPr>
                  <p:cNvPr id="501" name="Group 205"/>
                  <p:cNvGrpSpPr/>
                  <p:nvPr/>
                </p:nvGrpSpPr>
                <p:grpSpPr bwMode="auto">
                  <a:xfrm>
                    <a:off x="-70" y="-37"/>
                    <a:ext cx="757" cy="191"/>
                    <a:chOff x="-105" y="-56"/>
                    <a:chExt cx="1140" cy="287"/>
                  </a:xfrm>
                </p:grpSpPr>
                <p:sp>
                  <p:nvSpPr>
                    <p:cNvPr id="507" name="AutoShape 201"/>
                    <p:cNvSpPr>
                      <a:spLocks noChangeArrowheads="1"/>
                    </p:cNvSpPr>
                    <p:nvPr/>
                  </p:nvSpPr>
                  <p:spPr bwMode="auto">
                    <a:xfrm rot="5263130">
                      <a:off x="188" y="-349"/>
                      <a:ext cx="227" cy="813"/>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08" name="AutoShape 202"/>
                    <p:cNvSpPr>
                      <a:spLocks noChangeArrowheads="1"/>
                    </p:cNvSpPr>
                    <p:nvPr/>
                  </p:nvSpPr>
                  <p:spPr bwMode="auto">
                    <a:xfrm rot="6078281">
                      <a:off x="348" y="-346"/>
                      <a:ext cx="231" cy="813"/>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09" name="AutoShape 203"/>
                    <p:cNvSpPr>
                      <a:spLocks noChangeArrowheads="1"/>
                    </p:cNvSpPr>
                    <p:nvPr/>
                  </p:nvSpPr>
                  <p:spPr bwMode="auto">
                    <a:xfrm rot="6373927">
                      <a:off x="411" y="-311"/>
                      <a:ext cx="227" cy="809"/>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10" name="AutoShape 204"/>
                    <p:cNvSpPr>
                      <a:spLocks noChangeArrowheads="1"/>
                    </p:cNvSpPr>
                    <p:nvPr/>
                  </p:nvSpPr>
                  <p:spPr bwMode="auto">
                    <a:xfrm rot="6906312">
                      <a:off x="512" y="-291"/>
                      <a:ext cx="227" cy="818"/>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nvGrpSpPr>
                  <p:cNvPr id="502" name="Group 210"/>
                  <p:cNvGrpSpPr/>
                  <p:nvPr/>
                </p:nvGrpSpPr>
                <p:grpSpPr bwMode="auto">
                  <a:xfrm rot="1353540">
                    <a:off x="82" y="25"/>
                    <a:ext cx="791" cy="193"/>
                    <a:chOff x="-117" y="-7"/>
                    <a:chExt cx="1190" cy="290"/>
                  </a:xfrm>
                </p:grpSpPr>
                <p:sp>
                  <p:nvSpPr>
                    <p:cNvPr id="503" name="AutoShape 206"/>
                    <p:cNvSpPr>
                      <a:spLocks noChangeArrowheads="1"/>
                    </p:cNvSpPr>
                    <p:nvPr/>
                  </p:nvSpPr>
                  <p:spPr bwMode="auto">
                    <a:xfrm rot="5263130">
                      <a:off x="176" y="-300"/>
                      <a:ext cx="227" cy="813"/>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04" name="AutoShape 207"/>
                    <p:cNvSpPr>
                      <a:spLocks noChangeArrowheads="1"/>
                    </p:cNvSpPr>
                    <p:nvPr/>
                  </p:nvSpPr>
                  <p:spPr bwMode="auto">
                    <a:xfrm rot="6078281">
                      <a:off x="314" y="-290"/>
                      <a:ext cx="227" cy="813"/>
                    </a:xfrm>
                    <a:prstGeom prst="moon">
                      <a:avLst>
                        <a:gd name="adj" fmla="val 49773"/>
                      </a:avLst>
                    </a:prstGeom>
                    <a:solidFill>
                      <a:srgbClr val="FFFFFF">
                        <a:alpha val="3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05" name="AutoShape 208"/>
                    <p:cNvSpPr>
                      <a:spLocks noChangeArrowheads="1"/>
                    </p:cNvSpPr>
                    <p:nvPr/>
                  </p:nvSpPr>
                  <p:spPr bwMode="auto">
                    <a:xfrm rot="6373927">
                      <a:off x="400" y="-275"/>
                      <a:ext cx="227" cy="813"/>
                    </a:xfrm>
                    <a:prstGeom prst="moon">
                      <a:avLst>
                        <a:gd name="adj" fmla="val 49773"/>
                      </a:avLst>
                    </a:prstGeom>
                    <a:solidFill>
                      <a:srgbClr val="FFFFFF">
                        <a:alpha val="3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06" name="AutoShape 209"/>
                    <p:cNvSpPr>
                      <a:spLocks noChangeArrowheads="1"/>
                    </p:cNvSpPr>
                    <p:nvPr/>
                  </p:nvSpPr>
                  <p:spPr bwMode="auto">
                    <a:xfrm rot="6906312">
                      <a:off x="550" y="-239"/>
                      <a:ext cx="227" cy="818"/>
                    </a:xfrm>
                    <a:prstGeom prst="moon">
                      <a:avLst>
                        <a:gd name="adj" fmla="val 49773"/>
                      </a:avLst>
                    </a:prstGeom>
                    <a:solidFill>
                      <a:srgbClr val="FFFFFF">
                        <a:alpha val="3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grpSp>
              <p:nvGrpSpPr>
                <p:cNvPr id="490" name="Group 215"/>
                <p:cNvGrpSpPr/>
                <p:nvPr/>
              </p:nvGrpSpPr>
              <p:grpSpPr bwMode="auto">
                <a:xfrm rot="-9970459" flipH="1" flipV="1">
                  <a:off x="-9" y="-12"/>
                  <a:ext cx="773" cy="161"/>
                  <a:chOff x="-112" y="-17"/>
                  <a:chExt cx="881" cy="203"/>
                </a:xfrm>
              </p:grpSpPr>
              <p:grpSp>
                <p:nvGrpSpPr>
                  <p:cNvPr id="491" name="Group 216"/>
                  <p:cNvGrpSpPr/>
                  <p:nvPr/>
                </p:nvGrpSpPr>
                <p:grpSpPr bwMode="auto">
                  <a:xfrm>
                    <a:off x="-112" y="-17"/>
                    <a:ext cx="755" cy="179"/>
                    <a:chOff x="-168" y="-25"/>
                    <a:chExt cx="1140" cy="268"/>
                  </a:xfrm>
                </p:grpSpPr>
                <p:sp>
                  <p:nvSpPr>
                    <p:cNvPr id="497" name="AutoShape 212"/>
                    <p:cNvSpPr>
                      <a:spLocks noChangeArrowheads="1"/>
                    </p:cNvSpPr>
                    <p:nvPr/>
                  </p:nvSpPr>
                  <p:spPr bwMode="auto">
                    <a:xfrm rot="5263130">
                      <a:off x="136" y="-296"/>
                      <a:ext cx="228" cy="836"/>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498" name="AutoShape 213"/>
                    <p:cNvSpPr>
                      <a:spLocks noChangeArrowheads="1"/>
                    </p:cNvSpPr>
                    <p:nvPr/>
                  </p:nvSpPr>
                  <p:spPr bwMode="auto">
                    <a:xfrm rot="6078281">
                      <a:off x="286" y="-297"/>
                      <a:ext cx="224" cy="813"/>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499" name="AutoShape 214"/>
                    <p:cNvSpPr>
                      <a:spLocks noChangeArrowheads="1"/>
                    </p:cNvSpPr>
                    <p:nvPr/>
                  </p:nvSpPr>
                  <p:spPr bwMode="auto">
                    <a:xfrm rot="6373927">
                      <a:off x="356" y="-337"/>
                      <a:ext cx="224" cy="848"/>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00" name="AutoShape 215"/>
                    <p:cNvSpPr>
                      <a:spLocks noChangeArrowheads="1"/>
                    </p:cNvSpPr>
                    <p:nvPr/>
                  </p:nvSpPr>
                  <p:spPr bwMode="auto">
                    <a:xfrm rot="6906312">
                      <a:off x="442" y="-287"/>
                      <a:ext cx="224" cy="836"/>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nvGrpSpPr>
                  <p:cNvPr id="492" name="Group 221"/>
                  <p:cNvGrpSpPr/>
                  <p:nvPr/>
                </p:nvGrpSpPr>
                <p:grpSpPr bwMode="auto">
                  <a:xfrm rot="1353540">
                    <a:off x="-8" y="-13"/>
                    <a:ext cx="777" cy="199"/>
                    <a:chOff x="-268" y="-12"/>
                    <a:chExt cx="1173" cy="299"/>
                  </a:xfrm>
                </p:grpSpPr>
                <p:sp>
                  <p:nvSpPr>
                    <p:cNvPr id="493" name="AutoShape 217"/>
                    <p:cNvSpPr>
                      <a:spLocks noChangeArrowheads="1"/>
                    </p:cNvSpPr>
                    <p:nvPr/>
                  </p:nvSpPr>
                  <p:spPr bwMode="auto">
                    <a:xfrm rot="5263130">
                      <a:off x="43" y="-323"/>
                      <a:ext cx="219" cy="842"/>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494" name="AutoShape 218"/>
                    <p:cNvSpPr>
                      <a:spLocks noChangeArrowheads="1"/>
                    </p:cNvSpPr>
                    <p:nvPr/>
                  </p:nvSpPr>
                  <p:spPr bwMode="auto">
                    <a:xfrm rot="6078281">
                      <a:off x="183" y="-303"/>
                      <a:ext cx="224" cy="824"/>
                    </a:xfrm>
                    <a:prstGeom prst="moon">
                      <a:avLst>
                        <a:gd name="adj" fmla="val 49773"/>
                      </a:avLst>
                    </a:prstGeom>
                    <a:solidFill>
                      <a:srgbClr val="FFFFFF">
                        <a:alpha val="3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495" name="AutoShape 219"/>
                    <p:cNvSpPr>
                      <a:spLocks noChangeArrowheads="1"/>
                    </p:cNvSpPr>
                    <p:nvPr/>
                  </p:nvSpPr>
                  <p:spPr bwMode="auto">
                    <a:xfrm rot="6373927">
                      <a:off x="278" y="-283"/>
                      <a:ext cx="224" cy="830"/>
                    </a:xfrm>
                    <a:prstGeom prst="moon">
                      <a:avLst>
                        <a:gd name="adj" fmla="val 49773"/>
                      </a:avLst>
                    </a:prstGeom>
                    <a:solidFill>
                      <a:srgbClr val="FFFFFF">
                        <a:alpha val="3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496" name="AutoShape 220"/>
                    <p:cNvSpPr>
                      <a:spLocks noChangeArrowheads="1"/>
                    </p:cNvSpPr>
                    <p:nvPr/>
                  </p:nvSpPr>
                  <p:spPr bwMode="auto">
                    <a:xfrm rot="6906312">
                      <a:off x="379" y="-239"/>
                      <a:ext cx="228" cy="824"/>
                    </a:xfrm>
                    <a:prstGeom prst="moon">
                      <a:avLst>
                        <a:gd name="adj" fmla="val 49773"/>
                      </a:avLst>
                    </a:prstGeom>
                    <a:solidFill>
                      <a:srgbClr val="FFFFFF">
                        <a:alpha val="3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grpSp>
          <p:grpSp>
            <p:nvGrpSpPr>
              <p:cNvPr id="466" name="Group 226"/>
              <p:cNvGrpSpPr/>
              <p:nvPr/>
            </p:nvGrpSpPr>
            <p:grpSpPr bwMode="auto">
              <a:xfrm rot="513316">
                <a:off x="7" y="-37"/>
                <a:ext cx="994" cy="274"/>
                <a:chOff x="-29" y="-55"/>
                <a:chExt cx="994" cy="274"/>
              </a:xfrm>
            </p:grpSpPr>
            <p:grpSp>
              <p:nvGrpSpPr>
                <p:cNvPr id="467" name="Group 227"/>
                <p:cNvGrpSpPr/>
                <p:nvPr/>
              </p:nvGrpSpPr>
              <p:grpSpPr bwMode="auto">
                <a:xfrm rot="-9970459" flipH="1" flipV="1">
                  <a:off x="-29" y="-55"/>
                  <a:ext cx="994" cy="274"/>
                  <a:chOff x="-33" y="-51"/>
                  <a:chExt cx="928" cy="279"/>
                </a:xfrm>
              </p:grpSpPr>
              <p:grpSp>
                <p:nvGrpSpPr>
                  <p:cNvPr id="479" name="Group 228"/>
                  <p:cNvGrpSpPr/>
                  <p:nvPr/>
                </p:nvGrpSpPr>
                <p:grpSpPr bwMode="auto">
                  <a:xfrm>
                    <a:off x="-33" y="-51"/>
                    <a:ext cx="713" cy="202"/>
                    <a:chOff x="-50" y="-76"/>
                    <a:chExt cx="1074" cy="301"/>
                  </a:xfrm>
                </p:grpSpPr>
                <p:sp>
                  <p:nvSpPr>
                    <p:cNvPr id="485" name="AutoShape 224"/>
                    <p:cNvSpPr>
                      <a:spLocks noChangeArrowheads="1"/>
                    </p:cNvSpPr>
                    <p:nvPr/>
                  </p:nvSpPr>
                  <p:spPr bwMode="auto">
                    <a:xfrm rot="5263130">
                      <a:off x="245" y="-371"/>
                      <a:ext cx="227" cy="818"/>
                    </a:xfrm>
                    <a:prstGeom prst="moon">
                      <a:avLst>
                        <a:gd name="adj" fmla="val 49773"/>
                      </a:avLst>
                    </a:prstGeom>
                    <a:solidFill>
                      <a:srgbClr val="FFFFFF">
                        <a:alpha val="1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486" name="AutoShape 225"/>
                    <p:cNvSpPr>
                      <a:spLocks noChangeArrowheads="1"/>
                    </p:cNvSpPr>
                    <p:nvPr/>
                  </p:nvSpPr>
                  <p:spPr bwMode="auto">
                    <a:xfrm rot="6078281">
                      <a:off x="383" y="-364"/>
                      <a:ext cx="227" cy="818"/>
                    </a:xfrm>
                    <a:prstGeom prst="moon">
                      <a:avLst>
                        <a:gd name="adj" fmla="val 49773"/>
                      </a:avLst>
                    </a:prstGeom>
                    <a:solidFill>
                      <a:srgbClr val="FFFFFF">
                        <a:alpha val="1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487" name="AutoShape 226"/>
                    <p:cNvSpPr>
                      <a:spLocks noChangeArrowheads="1"/>
                    </p:cNvSpPr>
                    <p:nvPr/>
                  </p:nvSpPr>
                  <p:spPr bwMode="auto">
                    <a:xfrm rot="6373927">
                      <a:off x="454" y="-339"/>
                      <a:ext cx="227" cy="818"/>
                    </a:xfrm>
                    <a:prstGeom prst="moon">
                      <a:avLst>
                        <a:gd name="adj" fmla="val 49773"/>
                      </a:avLst>
                    </a:prstGeom>
                    <a:solidFill>
                      <a:srgbClr val="FFFFFF">
                        <a:alpha val="1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488" name="AutoShape 227"/>
                    <p:cNvSpPr>
                      <a:spLocks noChangeArrowheads="1"/>
                    </p:cNvSpPr>
                    <p:nvPr/>
                  </p:nvSpPr>
                  <p:spPr bwMode="auto">
                    <a:xfrm rot="6906312">
                      <a:off x="506" y="-293"/>
                      <a:ext cx="227" cy="809"/>
                    </a:xfrm>
                    <a:prstGeom prst="moon">
                      <a:avLst>
                        <a:gd name="adj" fmla="val 49773"/>
                      </a:avLst>
                    </a:prstGeom>
                    <a:solidFill>
                      <a:srgbClr val="FFFFFF">
                        <a:alpha val="1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nvGrpSpPr>
                  <p:cNvPr id="480" name="Group 233"/>
                  <p:cNvGrpSpPr/>
                  <p:nvPr/>
                </p:nvGrpSpPr>
                <p:grpSpPr bwMode="auto">
                  <a:xfrm rot="1353540">
                    <a:off x="134" y="14"/>
                    <a:ext cx="761" cy="214"/>
                    <a:chOff x="-45" y="-43"/>
                    <a:chExt cx="1147" cy="321"/>
                  </a:xfrm>
                </p:grpSpPr>
                <p:sp>
                  <p:nvSpPr>
                    <p:cNvPr id="481" name="AutoShape 229"/>
                    <p:cNvSpPr>
                      <a:spLocks noChangeArrowheads="1"/>
                    </p:cNvSpPr>
                    <p:nvPr/>
                  </p:nvSpPr>
                  <p:spPr bwMode="auto">
                    <a:xfrm rot="5263130">
                      <a:off x="250" y="-338"/>
                      <a:ext cx="227" cy="818"/>
                    </a:xfrm>
                    <a:prstGeom prst="moon">
                      <a:avLst>
                        <a:gd name="adj" fmla="val 49773"/>
                      </a:avLst>
                    </a:prstGeom>
                    <a:solidFill>
                      <a:srgbClr val="FFFFFF">
                        <a:alpha val="1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482" name="AutoShape 230"/>
                    <p:cNvSpPr>
                      <a:spLocks noChangeArrowheads="1"/>
                    </p:cNvSpPr>
                    <p:nvPr/>
                  </p:nvSpPr>
                  <p:spPr bwMode="auto">
                    <a:xfrm rot="6078281">
                      <a:off x="398" y="-304"/>
                      <a:ext cx="227" cy="818"/>
                    </a:xfrm>
                    <a:prstGeom prst="moon">
                      <a:avLst>
                        <a:gd name="adj" fmla="val 49773"/>
                      </a:avLst>
                    </a:prstGeom>
                    <a:solidFill>
                      <a:srgbClr val="FFFFFF">
                        <a:alpha val="1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483" name="AutoShape 231"/>
                    <p:cNvSpPr>
                      <a:spLocks noChangeArrowheads="1"/>
                    </p:cNvSpPr>
                    <p:nvPr/>
                  </p:nvSpPr>
                  <p:spPr bwMode="auto">
                    <a:xfrm rot="6373927">
                      <a:off x="484" y="-278"/>
                      <a:ext cx="227" cy="818"/>
                    </a:xfrm>
                    <a:prstGeom prst="moon">
                      <a:avLst>
                        <a:gd name="adj" fmla="val 49773"/>
                      </a:avLst>
                    </a:prstGeom>
                    <a:solidFill>
                      <a:srgbClr val="FFFFFF">
                        <a:alpha val="1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484" name="AutoShape 232"/>
                    <p:cNvSpPr>
                      <a:spLocks noChangeArrowheads="1"/>
                    </p:cNvSpPr>
                    <p:nvPr/>
                  </p:nvSpPr>
                  <p:spPr bwMode="auto">
                    <a:xfrm rot="6906312">
                      <a:off x="579" y="-244"/>
                      <a:ext cx="227" cy="818"/>
                    </a:xfrm>
                    <a:prstGeom prst="moon">
                      <a:avLst>
                        <a:gd name="adj" fmla="val 49773"/>
                      </a:avLst>
                    </a:prstGeom>
                    <a:solidFill>
                      <a:srgbClr val="FFFFFF">
                        <a:alpha val="1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grpSp>
              <p:nvGrpSpPr>
                <p:cNvPr id="468" name="Group 238"/>
                <p:cNvGrpSpPr/>
                <p:nvPr/>
              </p:nvGrpSpPr>
              <p:grpSpPr bwMode="auto">
                <a:xfrm rot="-9970459" flipH="1" flipV="1">
                  <a:off x="22" y="-19"/>
                  <a:ext cx="759" cy="150"/>
                  <a:chOff x="-83" y="-25"/>
                  <a:chExt cx="865" cy="180"/>
                </a:xfrm>
              </p:grpSpPr>
              <p:grpSp>
                <p:nvGrpSpPr>
                  <p:cNvPr id="469" name="Group 239"/>
                  <p:cNvGrpSpPr/>
                  <p:nvPr/>
                </p:nvGrpSpPr>
                <p:grpSpPr bwMode="auto">
                  <a:xfrm>
                    <a:off x="-83" y="-23"/>
                    <a:ext cx="747" cy="178"/>
                    <a:chOff x="-125" y="-35"/>
                    <a:chExt cx="1124" cy="267"/>
                  </a:xfrm>
                </p:grpSpPr>
                <p:sp>
                  <p:nvSpPr>
                    <p:cNvPr id="475" name="AutoShape 235"/>
                    <p:cNvSpPr>
                      <a:spLocks noChangeArrowheads="1"/>
                    </p:cNvSpPr>
                    <p:nvPr/>
                  </p:nvSpPr>
                  <p:spPr bwMode="auto">
                    <a:xfrm rot="5263130">
                      <a:off x="171" y="-292"/>
                      <a:ext cx="228" cy="819"/>
                    </a:xfrm>
                    <a:prstGeom prst="moon">
                      <a:avLst>
                        <a:gd name="adj" fmla="val 49773"/>
                      </a:avLst>
                    </a:prstGeom>
                    <a:solidFill>
                      <a:srgbClr val="FFFFFF">
                        <a:alpha val="1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476" name="AutoShape 236"/>
                    <p:cNvSpPr>
                      <a:spLocks noChangeArrowheads="1"/>
                    </p:cNvSpPr>
                    <p:nvPr/>
                  </p:nvSpPr>
                  <p:spPr bwMode="auto">
                    <a:xfrm rot="6078281">
                      <a:off x="313" y="-319"/>
                      <a:ext cx="219" cy="830"/>
                    </a:xfrm>
                    <a:prstGeom prst="moon">
                      <a:avLst>
                        <a:gd name="adj" fmla="val 49773"/>
                      </a:avLst>
                    </a:prstGeom>
                    <a:solidFill>
                      <a:srgbClr val="FFFFFF">
                        <a:alpha val="1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477" name="AutoShape 237"/>
                    <p:cNvSpPr>
                      <a:spLocks noChangeArrowheads="1"/>
                    </p:cNvSpPr>
                    <p:nvPr/>
                  </p:nvSpPr>
                  <p:spPr bwMode="auto">
                    <a:xfrm rot="6373927">
                      <a:off x="410" y="-341"/>
                      <a:ext cx="224" cy="836"/>
                    </a:xfrm>
                    <a:prstGeom prst="moon">
                      <a:avLst>
                        <a:gd name="adj" fmla="val 49773"/>
                      </a:avLst>
                    </a:prstGeom>
                    <a:solidFill>
                      <a:srgbClr val="FFFFFF">
                        <a:alpha val="1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478" name="AutoShape 238"/>
                    <p:cNvSpPr>
                      <a:spLocks noChangeArrowheads="1"/>
                    </p:cNvSpPr>
                    <p:nvPr/>
                  </p:nvSpPr>
                  <p:spPr bwMode="auto">
                    <a:xfrm rot="6906312">
                      <a:off x="472" y="-302"/>
                      <a:ext cx="224" cy="830"/>
                    </a:xfrm>
                    <a:prstGeom prst="moon">
                      <a:avLst>
                        <a:gd name="adj" fmla="val 49773"/>
                      </a:avLst>
                    </a:prstGeom>
                    <a:solidFill>
                      <a:srgbClr val="FFFFFF">
                        <a:alpha val="1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nvGrpSpPr>
                  <p:cNvPr id="470" name="Group 244"/>
                  <p:cNvGrpSpPr/>
                  <p:nvPr/>
                </p:nvGrpSpPr>
                <p:grpSpPr bwMode="auto">
                  <a:xfrm rot="1353540">
                    <a:off x="28" y="-25"/>
                    <a:ext cx="754" cy="177"/>
                    <a:chOff x="-221" y="-26"/>
                    <a:chExt cx="1136" cy="266"/>
                  </a:xfrm>
                </p:grpSpPr>
                <p:sp>
                  <p:nvSpPr>
                    <p:cNvPr id="471" name="AutoShape 240"/>
                    <p:cNvSpPr>
                      <a:spLocks noChangeArrowheads="1"/>
                    </p:cNvSpPr>
                    <p:nvPr/>
                  </p:nvSpPr>
                  <p:spPr bwMode="auto">
                    <a:xfrm rot="5263130">
                      <a:off x="80" y="-304"/>
                      <a:ext cx="228" cy="830"/>
                    </a:xfrm>
                    <a:prstGeom prst="moon">
                      <a:avLst>
                        <a:gd name="adj" fmla="val 49773"/>
                      </a:avLst>
                    </a:prstGeom>
                    <a:solidFill>
                      <a:srgbClr val="FFFFFF">
                        <a:alpha val="1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472" name="AutoShape 241"/>
                    <p:cNvSpPr>
                      <a:spLocks noChangeArrowheads="1"/>
                    </p:cNvSpPr>
                    <p:nvPr/>
                  </p:nvSpPr>
                  <p:spPr bwMode="auto">
                    <a:xfrm rot="6078281">
                      <a:off x="185" y="-329"/>
                      <a:ext cx="224" cy="830"/>
                    </a:xfrm>
                    <a:prstGeom prst="moon">
                      <a:avLst>
                        <a:gd name="adj" fmla="val 49773"/>
                      </a:avLst>
                    </a:prstGeom>
                    <a:solidFill>
                      <a:srgbClr val="FFFFFF">
                        <a:alpha val="1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473" name="AutoShape 242"/>
                    <p:cNvSpPr>
                      <a:spLocks noChangeArrowheads="1"/>
                    </p:cNvSpPr>
                    <p:nvPr/>
                  </p:nvSpPr>
                  <p:spPr bwMode="auto">
                    <a:xfrm rot="6373927">
                      <a:off x="266" y="-318"/>
                      <a:ext cx="224" cy="830"/>
                    </a:xfrm>
                    <a:prstGeom prst="moon">
                      <a:avLst>
                        <a:gd name="adj" fmla="val 49773"/>
                      </a:avLst>
                    </a:prstGeom>
                    <a:solidFill>
                      <a:srgbClr val="FFFFFF">
                        <a:alpha val="1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474" name="AutoShape 243"/>
                    <p:cNvSpPr>
                      <a:spLocks noChangeArrowheads="1"/>
                    </p:cNvSpPr>
                    <p:nvPr/>
                  </p:nvSpPr>
                  <p:spPr bwMode="auto">
                    <a:xfrm rot="6906312">
                      <a:off x="385" y="-290"/>
                      <a:ext cx="224" cy="836"/>
                    </a:xfrm>
                    <a:prstGeom prst="moon">
                      <a:avLst>
                        <a:gd name="adj" fmla="val 49773"/>
                      </a:avLst>
                    </a:prstGeom>
                    <a:solidFill>
                      <a:srgbClr val="FFFFFF">
                        <a:alpha val="1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grpSp>
        </p:grpSp>
      </p:grpSp>
      <p:sp>
        <p:nvSpPr>
          <p:cNvPr id="533" name="Text Box 23"/>
          <p:cNvSpPr txBox="1">
            <a:spLocks noChangeArrowheads="1"/>
          </p:cNvSpPr>
          <p:nvPr/>
        </p:nvSpPr>
        <p:spPr bwMode="auto">
          <a:xfrm>
            <a:off x="1214414" y="2228538"/>
            <a:ext cx="6783437" cy="523220"/>
          </a:xfrm>
          <a:prstGeom prst="rect">
            <a:avLst/>
          </a:prstGeom>
          <a:noFill/>
          <a:ln w="9525">
            <a:noFill/>
            <a:miter lim="800000"/>
          </a:ln>
        </p:spPr>
        <p:txBody>
          <a:bodyPr wrap="square">
            <a:spAutoFit/>
          </a:bodyPr>
          <a:lstStyle/>
          <a:p>
            <a:pPr>
              <a:spcBef>
                <a:spcPts val="1800"/>
              </a:spcBef>
            </a:pPr>
            <a:r>
              <a:rPr kumimoji="1" lang="zh-CN" altLang="en-US" sz="2800" dirty="0" smtClean="0">
                <a:latin typeface="微软雅黑" panose="020B0503020204020204" pitchFamily="34" charset="-122"/>
                <a:ea typeface="微软雅黑" panose="020B0503020204020204" pitchFamily="34" charset="-122"/>
              </a:rPr>
              <a:t>     </a:t>
            </a:r>
            <a:r>
              <a:rPr kumimoji="1" lang="zh-CN" altLang="en-US" sz="2800" dirty="0">
                <a:latin typeface="微软雅黑" panose="020B0503020204020204" pitchFamily="34" charset="-122"/>
                <a:ea typeface="微软雅黑" panose="020B0503020204020204" pitchFamily="34" charset="-122"/>
              </a:rPr>
              <a:t> </a:t>
            </a:r>
            <a:r>
              <a:rPr kumimoji="1" lang="zh-CN" altLang="en-US" sz="2800" dirty="0" smtClean="0">
                <a:latin typeface="微软雅黑" panose="020B0503020204020204" pitchFamily="34" charset="-122"/>
                <a:ea typeface="微软雅黑" panose="020B0503020204020204" pitchFamily="34" charset="-122"/>
              </a:rPr>
              <a:t> </a:t>
            </a:r>
            <a:r>
              <a:rPr kumimoji="1" lang="zh-CN" altLang="en-US" sz="2800" dirty="0" smtClean="0">
                <a:latin typeface="+mn-ea"/>
              </a:rPr>
              <a:t>公司技术力量和资源</a:t>
            </a:r>
            <a:endParaRPr kumimoji="1" lang="en-US" altLang="zh-CN" sz="2800" b="1" dirty="0">
              <a:latin typeface="+mn-ea"/>
            </a:endParaRPr>
          </a:p>
        </p:txBody>
      </p:sp>
      <p:sp>
        <p:nvSpPr>
          <p:cNvPr id="608" name="Text Box 10"/>
          <p:cNvSpPr txBox="1">
            <a:spLocks noChangeArrowheads="1"/>
          </p:cNvSpPr>
          <p:nvPr/>
        </p:nvSpPr>
        <p:spPr bwMode="auto">
          <a:xfrm>
            <a:off x="1231609" y="987076"/>
            <a:ext cx="396464" cy="461665"/>
          </a:xfrm>
          <a:prstGeom prst="rect">
            <a:avLst/>
          </a:prstGeom>
          <a:noFill/>
          <a:ln w="9525">
            <a:noFill/>
            <a:miter lim="800000"/>
          </a:ln>
        </p:spPr>
        <p:txBody>
          <a:bodyPr wrap="square">
            <a:spAutoFit/>
          </a:bodyPr>
          <a:lstStyle/>
          <a:p>
            <a:pPr algn="ctr">
              <a:spcBef>
                <a:spcPct val="50000"/>
              </a:spcBef>
              <a:buFont typeface="Arial" panose="020B0604020202020204" pitchFamily="34" charset="0"/>
              <a:buNone/>
            </a:pPr>
            <a:r>
              <a:rPr lang="en-US" altLang="zh-CN" sz="2400" i="1">
                <a:solidFill>
                  <a:srgbClr val="FFFFFF"/>
                </a:solidFill>
                <a:cs typeface="Arial" panose="020B0604020202020204" pitchFamily="34" charset="0"/>
              </a:rPr>
              <a:t>1</a:t>
            </a:r>
            <a:endParaRPr lang="en-US" altLang="zh-CN" sz="2400" i="1">
              <a:solidFill>
                <a:srgbClr val="FFFFFF"/>
              </a:solidFill>
              <a:cs typeface="Arial" panose="020B0604020202020204" pitchFamily="34" charset="0"/>
            </a:endParaRPr>
          </a:p>
        </p:txBody>
      </p:sp>
      <p:sp>
        <p:nvSpPr>
          <p:cNvPr id="609" name="Text Box 14"/>
          <p:cNvSpPr txBox="1">
            <a:spLocks noChangeArrowheads="1"/>
          </p:cNvSpPr>
          <p:nvPr/>
        </p:nvSpPr>
        <p:spPr bwMode="auto">
          <a:xfrm>
            <a:off x="1228205" y="2235556"/>
            <a:ext cx="419558" cy="461665"/>
          </a:xfrm>
          <a:prstGeom prst="rect">
            <a:avLst/>
          </a:prstGeom>
          <a:noFill/>
          <a:ln w="9525">
            <a:noFill/>
            <a:miter lim="800000"/>
          </a:ln>
        </p:spPr>
        <p:txBody>
          <a:bodyPr wrap="square">
            <a:spAutoFit/>
          </a:bodyPr>
          <a:lstStyle/>
          <a:p>
            <a:pPr algn="ctr">
              <a:spcBef>
                <a:spcPct val="50000"/>
              </a:spcBef>
              <a:buFont typeface="Arial" panose="020B0604020202020204" pitchFamily="34" charset="0"/>
              <a:buNone/>
            </a:pPr>
            <a:r>
              <a:rPr lang="en-US" altLang="zh-CN" sz="2400" i="1">
                <a:solidFill>
                  <a:srgbClr val="FFFFFF"/>
                </a:solidFill>
                <a:cs typeface="Arial" panose="020B0604020202020204" pitchFamily="34" charset="0"/>
              </a:rPr>
              <a:t>2</a:t>
            </a:r>
            <a:endParaRPr lang="en-US" altLang="zh-CN" sz="2400" i="1">
              <a:solidFill>
                <a:srgbClr val="FFFFFF"/>
              </a:solidFill>
              <a:cs typeface="Arial" panose="020B0604020202020204" pitchFamily="34" charset="0"/>
            </a:endParaRPr>
          </a:p>
        </p:txBody>
      </p:sp>
      <p:cxnSp>
        <p:nvCxnSpPr>
          <p:cNvPr id="687" name="直接连接符 686"/>
          <p:cNvCxnSpPr/>
          <p:nvPr/>
        </p:nvCxnSpPr>
        <p:spPr>
          <a:xfrm>
            <a:off x="0" y="4904203"/>
            <a:ext cx="9144000" cy="1191"/>
          </a:xfrm>
          <a:prstGeom prst="line">
            <a:avLst/>
          </a:prstGeom>
        </p:spPr>
        <p:style>
          <a:lnRef idx="1">
            <a:schemeClr val="accent1"/>
          </a:lnRef>
          <a:fillRef idx="0">
            <a:schemeClr val="accent1"/>
          </a:fillRef>
          <a:effectRef idx="0">
            <a:schemeClr val="accent1"/>
          </a:effectRef>
          <a:fontRef idx="minor">
            <a:schemeClr val="tx1"/>
          </a:fontRef>
        </p:style>
      </p:cxnSp>
      <p:sp>
        <p:nvSpPr>
          <p:cNvPr id="256" name="AutoShape 5"/>
          <p:cNvSpPr>
            <a:spLocks noChangeArrowheads="1"/>
          </p:cNvSpPr>
          <p:nvPr/>
        </p:nvSpPr>
        <p:spPr bwMode="auto">
          <a:xfrm>
            <a:off x="1000100" y="3570156"/>
            <a:ext cx="7575602" cy="401241"/>
          </a:xfrm>
          <a:prstGeom prst="roundRect">
            <a:avLst>
              <a:gd name="adj" fmla="val 42329"/>
            </a:avLst>
          </a:prstGeom>
          <a:solidFill>
            <a:srgbClr val="F2F2F2"/>
          </a:solidFill>
          <a:ln w="19050" cmpd="sng">
            <a:solidFill>
              <a:srgbClr val="7F7F7F"/>
            </a:solidFill>
            <a:round/>
          </a:ln>
        </p:spPr>
        <p:txBody>
          <a:bodyPr wrap="none" anchor="ctr"/>
          <a:lstStyle/>
          <a:p>
            <a:pPr algn="ctr" eaLnBrk="1" fontAlgn="auto" hangingPunct="1">
              <a:spcBef>
                <a:spcPts val="0"/>
              </a:spcBef>
              <a:spcAft>
                <a:spcPts val="0"/>
              </a:spcAft>
              <a:buFont typeface="Arial" panose="020B0604020202020204" pitchFamily="34" charset="0"/>
              <a:buNone/>
              <a:defRPr/>
            </a:pPr>
            <a:endParaRPr lang="zh-CN" altLang="en-US" kern="0">
              <a:solidFill>
                <a:srgbClr val="000000"/>
              </a:solidFill>
            </a:endParaRPr>
          </a:p>
        </p:txBody>
      </p:sp>
      <p:grpSp>
        <p:nvGrpSpPr>
          <p:cNvPr id="257" name="Group 57"/>
          <p:cNvGrpSpPr/>
          <p:nvPr/>
        </p:nvGrpSpPr>
        <p:grpSpPr bwMode="auto">
          <a:xfrm>
            <a:off x="1037669" y="3513067"/>
            <a:ext cx="873591" cy="503488"/>
            <a:chOff x="-47" y="1"/>
            <a:chExt cx="1339" cy="1030"/>
          </a:xfrm>
        </p:grpSpPr>
        <p:sp>
          <p:nvSpPr>
            <p:cNvPr id="258" name="Oval 53"/>
            <p:cNvSpPr>
              <a:spLocks noChangeArrowheads="1"/>
            </p:cNvSpPr>
            <p:nvPr/>
          </p:nvSpPr>
          <p:spPr bwMode="auto">
            <a:xfrm>
              <a:off x="108" y="1"/>
              <a:ext cx="1021" cy="1030"/>
            </a:xfrm>
            <a:prstGeom prst="ellipse">
              <a:avLst/>
            </a:prstGeom>
            <a:solidFill>
              <a:srgbClr val="1759A9"/>
            </a:solidFill>
            <a:ln w="38100" cmpd="sng">
              <a:solidFill>
                <a:srgbClr val="EAEAEA"/>
              </a:solidFill>
              <a:round/>
            </a:ln>
          </p:spPr>
          <p:txBody>
            <a:bodyPr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nvGrpSpPr>
            <p:cNvPr id="259" name="Group 59"/>
            <p:cNvGrpSpPr/>
            <p:nvPr/>
          </p:nvGrpSpPr>
          <p:grpSpPr bwMode="auto">
            <a:xfrm rot="10082854">
              <a:off x="-52" y="670"/>
              <a:ext cx="929" cy="271"/>
              <a:chOff x="40" y="43"/>
              <a:chExt cx="953" cy="274"/>
            </a:xfrm>
          </p:grpSpPr>
          <p:grpSp>
            <p:nvGrpSpPr>
              <p:cNvPr id="283" name="Group 60"/>
              <p:cNvGrpSpPr/>
              <p:nvPr/>
            </p:nvGrpSpPr>
            <p:grpSpPr bwMode="auto">
              <a:xfrm rot="-9970459" flipH="1" flipV="1">
                <a:off x="40" y="43"/>
                <a:ext cx="953" cy="238"/>
                <a:chOff x="46" y="33"/>
                <a:chExt cx="892" cy="240"/>
              </a:xfrm>
            </p:grpSpPr>
            <p:grpSp>
              <p:nvGrpSpPr>
                <p:cNvPr id="543" name="Group 61"/>
                <p:cNvGrpSpPr/>
                <p:nvPr/>
              </p:nvGrpSpPr>
              <p:grpSpPr bwMode="auto">
                <a:xfrm>
                  <a:off x="46" y="33"/>
                  <a:ext cx="739" cy="196"/>
                  <a:chOff x="69" y="50"/>
                  <a:chExt cx="1117" cy="293"/>
                </a:xfrm>
              </p:grpSpPr>
              <p:sp>
                <p:nvSpPr>
                  <p:cNvPr id="549" name="AutoShape 57"/>
                  <p:cNvSpPr>
                    <a:spLocks noChangeArrowheads="1"/>
                  </p:cNvSpPr>
                  <p:nvPr/>
                </p:nvSpPr>
                <p:spPr bwMode="auto">
                  <a:xfrm rot="5263130">
                    <a:off x="366" y="-240"/>
                    <a:ext cx="226" cy="820"/>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50" name="AutoShape 58"/>
                  <p:cNvSpPr>
                    <a:spLocks noChangeArrowheads="1"/>
                  </p:cNvSpPr>
                  <p:nvPr/>
                </p:nvSpPr>
                <p:spPr bwMode="auto">
                  <a:xfrm rot="6078281">
                    <a:off x="510" y="-249"/>
                    <a:ext cx="222" cy="820"/>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51" name="AutoShape 59"/>
                  <p:cNvSpPr>
                    <a:spLocks noChangeArrowheads="1"/>
                  </p:cNvSpPr>
                  <p:nvPr/>
                </p:nvSpPr>
                <p:spPr bwMode="auto">
                  <a:xfrm rot="6373927">
                    <a:off x="560" y="-223"/>
                    <a:ext cx="226" cy="815"/>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52" name="AutoShape 60"/>
                  <p:cNvSpPr>
                    <a:spLocks noChangeArrowheads="1"/>
                  </p:cNvSpPr>
                  <p:nvPr/>
                </p:nvSpPr>
                <p:spPr bwMode="auto">
                  <a:xfrm rot="6906312">
                    <a:off x="665" y="-178"/>
                    <a:ext cx="222" cy="820"/>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nvGrpSpPr>
                <p:cNvPr id="544" name="Group 66"/>
                <p:cNvGrpSpPr/>
                <p:nvPr/>
              </p:nvGrpSpPr>
              <p:grpSpPr bwMode="auto">
                <a:xfrm rot="1353540">
                  <a:off x="193" y="79"/>
                  <a:ext cx="745" cy="194"/>
                  <a:chOff x="71" y="17"/>
                  <a:chExt cx="1123" cy="290"/>
                </a:xfrm>
              </p:grpSpPr>
              <p:sp>
                <p:nvSpPr>
                  <p:cNvPr id="545" name="AutoShape 62"/>
                  <p:cNvSpPr>
                    <a:spLocks noChangeArrowheads="1"/>
                  </p:cNvSpPr>
                  <p:nvPr/>
                </p:nvSpPr>
                <p:spPr bwMode="auto">
                  <a:xfrm rot="5263130">
                    <a:off x="368" y="-268"/>
                    <a:ext cx="226" cy="820"/>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46" name="AutoShape 63"/>
                  <p:cNvSpPr>
                    <a:spLocks noChangeArrowheads="1"/>
                  </p:cNvSpPr>
                  <p:nvPr/>
                </p:nvSpPr>
                <p:spPr bwMode="auto">
                  <a:xfrm rot="6078281">
                    <a:off x="501" y="-282"/>
                    <a:ext cx="222" cy="820"/>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47" name="AutoShape 64"/>
                  <p:cNvSpPr>
                    <a:spLocks noChangeArrowheads="1"/>
                  </p:cNvSpPr>
                  <p:nvPr/>
                </p:nvSpPr>
                <p:spPr bwMode="auto">
                  <a:xfrm rot="6373927">
                    <a:off x="590" y="-270"/>
                    <a:ext cx="215" cy="835"/>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48" name="AutoShape 65"/>
                  <p:cNvSpPr>
                    <a:spLocks noChangeArrowheads="1"/>
                  </p:cNvSpPr>
                  <p:nvPr/>
                </p:nvSpPr>
                <p:spPr bwMode="auto">
                  <a:xfrm rot="6906312">
                    <a:off x="666" y="-221"/>
                    <a:ext cx="226" cy="830"/>
                  </a:xfrm>
                  <a:prstGeom prst="moon">
                    <a:avLst>
                      <a:gd name="adj" fmla="val 49773"/>
                    </a:avLst>
                  </a:prstGeom>
                  <a:solidFill>
                    <a:srgbClr val="FFFFFF">
                      <a:alpha val="3999"/>
                    </a:srgbClr>
                  </a:solidFill>
                  <a:ln w="9525">
                    <a:noFill/>
                    <a:miter lim="800000"/>
                  </a:ln>
                </p:spPr>
                <p:txBody>
                  <a:bodyPr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grpSp>
            <p:nvGrpSpPr>
              <p:cNvPr id="284" name="Group 71"/>
              <p:cNvGrpSpPr/>
              <p:nvPr/>
            </p:nvGrpSpPr>
            <p:grpSpPr bwMode="auto">
              <a:xfrm rot="-9970459" flipH="1" flipV="1">
                <a:off x="146" y="127"/>
                <a:ext cx="795" cy="190"/>
                <a:chOff x="97" y="98"/>
                <a:chExt cx="901" cy="234"/>
              </a:xfrm>
            </p:grpSpPr>
            <p:grpSp>
              <p:nvGrpSpPr>
                <p:cNvPr id="285" name="Group 72"/>
                <p:cNvGrpSpPr/>
                <p:nvPr/>
              </p:nvGrpSpPr>
              <p:grpSpPr bwMode="auto">
                <a:xfrm>
                  <a:off x="97" y="98"/>
                  <a:ext cx="762" cy="219"/>
                  <a:chOff x="147" y="147"/>
                  <a:chExt cx="1149" cy="329"/>
                </a:xfrm>
              </p:grpSpPr>
              <p:sp>
                <p:nvSpPr>
                  <p:cNvPr id="539" name="AutoShape 68"/>
                  <p:cNvSpPr>
                    <a:spLocks noChangeArrowheads="1"/>
                  </p:cNvSpPr>
                  <p:nvPr/>
                </p:nvSpPr>
                <p:spPr bwMode="auto">
                  <a:xfrm rot="5263130">
                    <a:off x="441" y="-147"/>
                    <a:ext cx="258" cy="846"/>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40" name="AutoShape 69"/>
                  <p:cNvSpPr>
                    <a:spLocks noChangeArrowheads="1"/>
                  </p:cNvSpPr>
                  <p:nvPr/>
                </p:nvSpPr>
                <p:spPr bwMode="auto">
                  <a:xfrm rot="6078281">
                    <a:off x="574" y="-143"/>
                    <a:ext cx="244" cy="846"/>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41" name="AutoShape 70"/>
                  <p:cNvSpPr>
                    <a:spLocks noChangeArrowheads="1"/>
                  </p:cNvSpPr>
                  <p:nvPr/>
                </p:nvSpPr>
                <p:spPr bwMode="auto">
                  <a:xfrm rot="6373927">
                    <a:off x="657" y="-115"/>
                    <a:ext cx="249" cy="846"/>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42" name="AutoShape 71"/>
                  <p:cNvSpPr>
                    <a:spLocks noChangeArrowheads="1"/>
                  </p:cNvSpPr>
                  <p:nvPr/>
                </p:nvSpPr>
                <p:spPr bwMode="auto">
                  <a:xfrm rot="6906312">
                    <a:off x="747" y="-73"/>
                    <a:ext cx="258" cy="840"/>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nvGrpSpPr>
                <p:cNvPr id="286" name="Group 77"/>
                <p:cNvGrpSpPr/>
                <p:nvPr/>
              </p:nvGrpSpPr>
              <p:grpSpPr bwMode="auto">
                <a:xfrm rot="1353540">
                  <a:off x="216" y="130"/>
                  <a:ext cx="782" cy="202"/>
                  <a:chOff x="137" y="74"/>
                  <a:chExt cx="1180" cy="303"/>
                </a:xfrm>
              </p:grpSpPr>
              <p:sp>
                <p:nvSpPr>
                  <p:cNvPr id="287" name="AutoShape 73"/>
                  <p:cNvSpPr>
                    <a:spLocks noChangeArrowheads="1"/>
                  </p:cNvSpPr>
                  <p:nvPr/>
                </p:nvSpPr>
                <p:spPr bwMode="auto">
                  <a:xfrm rot="5263130">
                    <a:off x="438" y="-221"/>
                    <a:ext cx="249" cy="852"/>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36" name="AutoShape 74"/>
                  <p:cNvSpPr>
                    <a:spLocks noChangeArrowheads="1"/>
                  </p:cNvSpPr>
                  <p:nvPr/>
                </p:nvSpPr>
                <p:spPr bwMode="auto">
                  <a:xfrm rot="6078281">
                    <a:off x="555" y="-220"/>
                    <a:ext cx="258" cy="846"/>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37" name="AutoShape 75"/>
                  <p:cNvSpPr>
                    <a:spLocks noChangeArrowheads="1"/>
                  </p:cNvSpPr>
                  <p:nvPr/>
                </p:nvSpPr>
                <p:spPr bwMode="auto">
                  <a:xfrm rot="6373927">
                    <a:off x="640" y="-184"/>
                    <a:ext cx="254" cy="834"/>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38" name="AutoShape 76"/>
                  <p:cNvSpPr>
                    <a:spLocks noChangeArrowheads="1"/>
                  </p:cNvSpPr>
                  <p:nvPr/>
                </p:nvSpPr>
                <p:spPr bwMode="auto">
                  <a:xfrm rot="6906312">
                    <a:off x="763" y="-177"/>
                    <a:ext cx="244" cy="864"/>
                  </a:xfrm>
                  <a:prstGeom prst="moon">
                    <a:avLst>
                      <a:gd name="adj" fmla="val 49773"/>
                    </a:avLst>
                  </a:prstGeom>
                  <a:solidFill>
                    <a:srgbClr val="FFFFFF">
                      <a:alpha val="3999"/>
                    </a:srgbClr>
                  </a:solidFill>
                  <a:ln w="9525">
                    <a:noFill/>
                    <a:miter lim="800000"/>
                  </a:ln>
                </p:spPr>
                <p:txBody>
                  <a:bodyPr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grpSp>
        <p:grpSp>
          <p:nvGrpSpPr>
            <p:cNvPr id="260" name="Group 82"/>
            <p:cNvGrpSpPr/>
            <p:nvPr/>
          </p:nvGrpSpPr>
          <p:grpSpPr bwMode="auto">
            <a:xfrm rot="344040">
              <a:off x="381" y="88"/>
              <a:ext cx="911" cy="210"/>
              <a:chOff x="-45" y="-37"/>
              <a:chExt cx="938" cy="215"/>
            </a:xfrm>
          </p:grpSpPr>
          <p:grpSp>
            <p:nvGrpSpPr>
              <p:cNvPr id="261" name="Group 83"/>
              <p:cNvGrpSpPr/>
              <p:nvPr/>
            </p:nvGrpSpPr>
            <p:grpSpPr bwMode="auto">
              <a:xfrm rot="-9970459" flipH="1" flipV="1">
                <a:off x="-45" y="-37"/>
                <a:ext cx="938" cy="215"/>
                <a:chOff x="-50" y="-22"/>
                <a:chExt cx="874" cy="217"/>
              </a:xfrm>
            </p:grpSpPr>
            <p:grpSp>
              <p:nvGrpSpPr>
                <p:cNvPr id="273" name="Group 84"/>
                <p:cNvGrpSpPr/>
                <p:nvPr/>
              </p:nvGrpSpPr>
              <p:grpSpPr bwMode="auto">
                <a:xfrm>
                  <a:off x="-50" y="-22"/>
                  <a:ext cx="687" cy="191"/>
                  <a:chOff x="-76" y="-32"/>
                  <a:chExt cx="1035" cy="287"/>
                </a:xfrm>
              </p:grpSpPr>
              <p:sp>
                <p:nvSpPr>
                  <p:cNvPr id="279" name="AutoShape 80"/>
                  <p:cNvSpPr>
                    <a:spLocks noChangeArrowheads="1"/>
                  </p:cNvSpPr>
                  <p:nvPr/>
                </p:nvSpPr>
                <p:spPr bwMode="auto">
                  <a:xfrm rot="5263130">
                    <a:off x="222" y="-326"/>
                    <a:ext cx="218" cy="814"/>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280" name="AutoShape 81"/>
                  <p:cNvSpPr>
                    <a:spLocks noChangeArrowheads="1"/>
                  </p:cNvSpPr>
                  <p:nvPr/>
                </p:nvSpPr>
                <p:spPr bwMode="auto">
                  <a:xfrm rot="6078281">
                    <a:off x="326" y="-331"/>
                    <a:ext cx="222" cy="819"/>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281" name="AutoShape 82"/>
                  <p:cNvSpPr>
                    <a:spLocks noChangeArrowheads="1"/>
                  </p:cNvSpPr>
                  <p:nvPr/>
                </p:nvSpPr>
                <p:spPr bwMode="auto">
                  <a:xfrm rot="6373927">
                    <a:off x="366" y="-273"/>
                    <a:ext cx="226" cy="819"/>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282" name="AutoShape 83"/>
                  <p:cNvSpPr>
                    <a:spLocks noChangeArrowheads="1"/>
                  </p:cNvSpPr>
                  <p:nvPr/>
                </p:nvSpPr>
                <p:spPr bwMode="auto">
                  <a:xfrm rot="6906312">
                    <a:off x="439" y="-266"/>
                    <a:ext cx="222" cy="819"/>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nvGrpSpPr>
                <p:cNvPr id="274" name="Group 89"/>
                <p:cNvGrpSpPr/>
                <p:nvPr/>
              </p:nvGrpSpPr>
              <p:grpSpPr bwMode="auto">
                <a:xfrm rot="1353540">
                  <a:off x="90" y="23"/>
                  <a:ext cx="734" cy="172"/>
                  <a:chOff x="-111" y="4"/>
                  <a:chExt cx="1106" cy="258"/>
                </a:xfrm>
              </p:grpSpPr>
              <p:sp>
                <p:nvSpPr>
                  <p:cNvPr id="275" name="AutoShape 85"/>
                  <p:cNvSpPr>
                    <a:spLocks noChangeArrowheads="1"/>
                  </p:cNvSpPr>
                  <p:nvPr/>
                </p:nvSpPr>
                <p:spPr bwMode="auto">
                  <a:xfrm rot="5263130">
                    <a:off x="185" y="-273"/>
                    <a:ext cx="218" cy="809"/>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276" name="AutoShape 86"/>
                  <p:cNvSpPr>
                    <a:spLocks noChangeArrowheads="1"/>
                  </p:cNvSpPr>
                  <p:nvPr/>
                </p:nvSpPr>
                <p:spPr bwMode="auto">
                  <a:xfrm rot="6078281">
                    <a:off x="406" y="-290"/>
                    <a:ext cx="226" cy="814"/>
                  </a:xfrm>
                  <a:prstGeom prst="moon">
                    <a:avLst>
                      <a:gd name="adj" fmla="val 49773"/>
                    </a:avLst>
                  </a:prstGeom>
                  <a:solidFill>
                    <a:srgbClr val="FFFFFF">
                      <a:alpha val="3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277" name="AutoShape 87"/>
                  <p:cNvSpPr>
                    <a:spLocks noChangeArrowheads="1"/>
                  </p:cNvSpPr>
                  <p:nvPr/>
                </p:nvSpPr>
                <p:spPr bwMode="auto">
                  <a:xfrm rot="6373927">
                    <a:off x="474" y="-271"/>
                    <a:ext cx="226" cy="814"/>
                  </a:xfrm>
                  <a:prstGeom prst="moon">
                    <a:avLst>
                      <a:gd name="adj" fmla="val 49773"/>
                    </a:avLst>
                  </a:prstGeom>
                  <a:solidFill>
                    <a:srgbClr val="FFFFFF">
                      <a:alpha val="3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278" name="AutoShape 88"/>
                  <p:cNvSpPr>
                    <a:spLocks noChangeArrowheads="1"/>
                  </p:cNvSpPr>
                  <p:nvPr/>
                </p:nvSpPr>
                <p:spPr bwMode="auto">
                  <a:xfrm rot="6906312">
                    <a:off x="478" y="-255"/>
                    <a:ext cx="215" cy="819"/>
                  </a:xfrm>
                  <a:prstGeom prst="moon">
                    <a:avLst>
                      <a:gd name="adj" fmla="val 49773"/>
                    </a:avLst>
                  </a:prstGeom>
                  <a:solidFill>
                    <a:srgbClr val="FFFFFF">
                      <a:alpha val="3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grpSp>
            <p:nvGrpSpPr>
              <p:cNvPr id="262" name="Group 94"/>
              <p:cNvGrpSpPr/>
              <p:nvPr/>
            </p:nvGrpSpPr>
            <p:grpSpPr bwMode="auto">
              <a:xfrm rot="-9970459" flipH="1" flipV="1">
                <a:off x="-20" y="-23"/>
                <a:ext cx="800" cy="184"/>
                <a:chOff x="-123" y="-37"/>
                <a:chExt cx="907" cy="229"/>
              </a:xfrm>
            </p:grpSpPr>
            <p:grpSp>
              <p:nvGrpSpPr>
                <p:cNvPr id="263" name="Group 95"/>
                <p:cNvGrpSpPr/>
                <p:nvPr/>
              </p:nvGrpSpPr>
              <p:grpSpPr bwMode="auto">
                <a:xfrm>
                  <a:off x="-123" y="-37"/>
                  <a:ext cx="769" cy="204"/>
                  <a:chOff x="-186" y="-56"/>
                  <a:chExt cx="1159" cy="309"/>
                </a:xfrm>
              </p:grpSpPr>
              <p:sp>
                <p:nvSpPr>
                  <p:cNvPr id="269" name="AutoShape 91"/>
                  <p:cNvSpPr>
                    <a:spLocks noChangeArrowheads="1"/>
                  </p:cNvSpPr>
                  <p:nvPr/>
                </p:nvSpPr>
                <p:spPr bwMode="auto">
                  <a:xfrm rot="5263130">
                    <a:off x="95" y="-337"/>
                    <a:ext cx="263" cy="826"/>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270" name="AutoShape 92"/>
                  <p:cNvSpPr>
                    <a:spLocks noChangeArrowheads="1"/>
                  </p:cNvSpPr>
                  <p:nvPr/>
                </p:nvSpPr>
                <p:spPr bwMode="auto">
                  <a:xfrm rot="6078281">
                    <a:off x="251" y="-338"/>
                    <a:ext cx="263" cy="832"/>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271" name="AutoShape 93"/>
                  <p:cNvSpPr>
                    <a:spLocks noChangeArrowheads="1"/>
                  </p:cNvSpPr>
                  <p:nvPr/>
                </p:nvSpPr>
                <p:spPr bwMode="auto">
                  <a:xfrm rot="6373927">
                    <a:off x="304" y="-281"/>
                    <a:ext cx="231" cy="820"/>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272" name="AutoShape 94"/>
                  <p:cNvSpPr>
                    <a:spLocks noChangeArrowheads="1"/>
                  </p:cNvSpPr>
                  <p:nvPr/>
                </p:nvSpPr>
                <p:spPr bwMode="auto">
                  <a:xfrm rot="6906312">
                    <a:off x="428" y="-291"/>
                    <a:ext cx="263" cy="826"/>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nvGrpSpPr>
                <p:cNvPr id="264" name="Group 100"/>
                <p:cNvGrpSpPr/>
                <p:nvPr/>
              </p:nvGrpSpPr>
              <p:grpSpPr bwMode="auto">
                <a:xfrm rot="1353540">
                  <a:off x="23" y="-11"/>
                  <a:ext cx="761" cy="203"/>
                  <a:chOff x="-206" y="-19"/>
                  <a:chExt cx="1147" cy="305"/>
                </a:xfrm>
              </p:grpSpPr>
              <p:sp>
                <p:nvSpPr>
                  <p:cNvPr id="265" name="AutoShape 96"/>
                  <p:cNvSpPr>
                    <a:spLocks noChangeArrowheads="1"/>
                  </p:cNvSpPr>
                  <p:nvPr/>
                </p:nvSpPr>
                <p:spPr bwMode="auto">
                  <a:xfrm rot="5263130">
                    <a:off x="86" y="-311"/>
                    <a:ext cx="254" cy="838"/>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266" name="AutoShape 97"/>
                  <p:cNvSpPr>
                    <a:spLocks noChangeArrowheads="1"/>
                  </p:cNvSpPr>
                  <p:nvPr/>
                </p:nvSpPr>
                <p:spPr bwMode="auto">
                  <a:xfrm rot="6078281">
                    <a:off x="234" y="-303"/>
                    <a:ext cx="244" cy="826"/>
                  </a:xfrm>
                  <a:prstGeom prst="moon">
                    <a:avLst>
                      <a:gd name="adj" fmla="val 49773"/>
                    </a:avLst>
                  </a:prstGeom>
                  <a:solidFill>
                    <a:srgbClr val="FFFFFF">
                      <a:alpha val="3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267" name="AutoShape 98"/>
                  <p:cNvSpPr>
                    <a:spLocks noChangeArrowheads="1"/>
                  </p:cNvSpPr>
                  <p:nvPr/>
                </p:nvSpPr>
                <p:spPr bwMode="auto">
                  <a:xfrm rot="6373927">
                    <a:off x="300" y="-305"/>
                    <a:ext cx="244" cy="832"/>
                  </a:xfrm>
                  <a:prstGeom prst="moon">
                    <a:avLst>
                      <a:gd name="adj" fmla="val 49773"/>
                    </a:avLst>
                  </a:prstGeom>
                  <a:solidFill>
                    <a:srgbClr val="FFFFFF">
                      <a:alpha val="3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268" name="AutoShape 99"/>
                  <p:cNvSpPr>
                    <a:spLocks noChangeArrowheads="1"/>
                  </p:cNvSpPr>
                  <p:nvPr/>
                </p:nvSpPr>
                <p:spPr bwMode="auto">
                  <a:xfrm rot="6906312">
                    <a:off x="394" y="-260"/>
                    <a:ext cx="249" cy="844"/>
                  </a:xfrm>
                  <a:prstGeom prst="moon">
                    <a:avLst>
                      <a:gd name="adj" fmla="val 49773"/>
                    </a:avLst>
                  </a:prstGeom>
                  <a:solidFill>
                    <a:srgbClr val="FFFFFF">
                      <a:alpha val="1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grpSp>
      </p:grpSp>
      <p:sp>
        <p:nvSpPr>
          <p:cNvPr id="553" name="Text Box 23"/>
          <p:cNvSpPr txBox="1">
            <a:spLocks noChangeArrowheads="1"/>
          </p:cNvSpPr>
          <p:nvPr/>
        </p:nvSpPr>
        <p:spPr bwMode="auto">
          <a:xfrm>
            <a:off x="1214413" y="3525777"/>
            <a:ext cx="6783437" cy="521970"/>
          </a:xfrm>
          <a:prstGeom prst="rect">
            <a:avLst/>
          </a:prstGeom>
          <a:noFill/>
          <a:ln w="9525">
            <a:noFill/>
            <a:miter lim="800000"/>
          </a:ln>
        </p:spPr>
        <p:txBody>
          <a:bodyPr wrap="square">
            <a:spAutoFit/>
          </a:bodyPr>
          <a:lstStyle/>
          <a:p>
            <a:pPr>
              <a:spcBef>
                <a:spcPts val="1800"/>
              </a:spcBef>
            </a:pPr>
            <a:r>
              <a:rPr kumimoji="1" lang="zh-CN" altLang="en-US" sz="2800" dirty="0" smtClean="0">
                <a:latin typeface="微软雅黑" panose="020B0503020204020204" pitchFamily="34" charset="-122"/>
                <a:ea typeface="微软雅黑" panose="020B0503020204020204" pitchFamily="34" charset="-122"/>
              </a:rPr>
              <a:t>     </a:t>
            </a:r>
            <a:r>
              <a:rPr kumimoji="1" lang="zh-CN" altLang="en-US" sz="2800" dirty="0">
                <a:latin typeface="微软雅黑" panose="020B0503020204020204" pitchFamily="34" charset="-122"/>
                <a:ea typeface="微软雅黑" panose="020B0503020204020204" pitchFamily="34" charset="-122"/>
              </a:rPr>
              <a:t> </a:t>
            </a:r>
            <a:r>
              <a:rPr kumimoji="1" lang="zh-CN" altLang="en-US" sz="2800" dirty="0" smtClean="0">
                <a:latin typeface="微软雅黑" panose="020B0503020204020204" pitchFamily="34" charset="-122"/>
                <a:ea typeface="微软雅黑" panose="020B0503020204020204" pitchFamily="34" charset="-122"/>
              </a:rPr>
              <a:t> </a:t>
            </a:r>
            <a:r>
              <a:rPr kumimoji="1" lang="zh-CN" altLang="en-US" sz="2800" dirty="0" smtClean="0">
                <a:latin typeface="+mn-ea"/>
                <a:hlinkClick r:id="rId1" action="ppaction://hlinksldjump"/>
              </a:rPr>
              <a:t>加速器领域典型产品业绩</a:t>
            </a:r>
            <a:endParaRPr kumimoji="1" lang="en-US" altLang="zh-CN" sz="2800" b="1" dirty="0">
              <a:latin typeface="+mn-ea"/>
            </a:endParaRPr>
          </a:p>
        </p:txBody>
      </p:sp>
      <p:sp>
        <p:nvSpPr>
          <p:cNvPr id="554" name="Text Box 14"/>
          <p:cNvSpPr txBox="1">
            <a:spLocks noChangeArrowheads="1"/>
          </p:cNvSpPr>
          <p:nvPr/>
        </p:nvSpPr>
        <p:spPr bwMode="auto">
          <a:xfrm>
            <a:off x="1228204" y="3532795"/>
            <a:ext cx="419558" cy="461665"/>
          </a:xfrm>
          <a:prstGeom prst="rect">
            <a:avLst/>
          </a:prstGeom>
          <a:noFill/>
          <a:ln w="9525">
            <a:noFill/>
            <a:miter lim="800000"/>
          </a:ln>
        </p:spPr>
        <p:txBody>
          <a:bodyPr wrap="square">
            <a:spAutoFit/>
          </a:bodyPr>
          <a:lstStyle/>
          <a:p>
            <a:pPr algn="ctr">
              <a:spcBef>
                <a:spcPct val="50000"/>
              </a:spcBef>
              <a:buFont typeface="Arial" panose="020B0604020202020204" pitchFamily="34" charset="0"/>
              <a:buNone/>
            </a:pPr>
            <a:r>
              <a:rPr lang="en-US" altLang="zh-CN" sz="2400" i="1" dirty="0" smtClean="0">
                <a:solidFill>
                  <a:srgbClr val="FFFFFF"/>
                </a:solidFill>
                <a:cs typeface="Arial" panose="020B0604020202020204" pitchFamily="34" charset="0"/>
              </a:rPr>
              <a:t>3</a:t>
            </a:r>
            <a:endParaRPr lang="en-US" altLang="zh-CN" sz="2400" i="1" dirty="0">
              <a:solidFill>
                <a:srgbClr val="FFFFFF"/>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AutoShape 526"/>
          <p:cNvSpPr>
            <a:spLocks noChangeArrowheads="1"/>
          </p:cNvSpPr>
          <p:nvPr/>
        </p:nvSpPr>
        <p:spPr bwMode="auto">
          <a:xfrm>
            <a:off x="4572000" y="636574"/>
            <a:ext cx="4500594" cy="4143404"/>
          </a:xfrm>
          <a:prstGeom prst="roundRect">
            <a:avLst>
              <a:gd name="adj" fmla="val 3379"/>
            </a:avLst>
          </a:prstGeom>
          <a:solidFill>
            <a:schemeClr val="accent6">
              <a:lumMod val="20000"/>
              <a:lumOff val="80000"/>
            </a:schemeClr>
          </a:solidFill>
          <a:ln>
            <a:solidFill>
              <a:schemeClr val="tx1"/>
            </a:solidFill>
          </a:ln>
        </p:spPr>
        <p:txBody>
          <a:bodyPr wrap="none" anchor="ctr"/>
          <a:lstStyle/>
          <a:p>
            <a:pPr eaLnBrk="1" latinLnBrk="1" hangingPunct="1">
              <a:defRPr/>
            </a:pPr>
            <a:r>
              <a:rPr kumimoji="1" lang="en-US" altLang="ko-KR" dirty="0" smtClean="0">
                <a:solidFill>
                  <a:srgbClr val="000000"/>
                </a:solidFill>
                <a:latin typeface="Gulim" panose="020B0600000101010101" pitchFamily="34" charset="-127"/>
                <a:ea typeface="Gulim" panose="020B0600000101010101" pitchFamily="34" charset="-127"/>
              </a:rPr>
              <a:t>                                                                                                                                               </a:t>
            </a:r>
            <a:endParaRPr kumimoji="1" lang="ko-KR" altLang="en-US" dirty="0">
              <a:solidFill>
                <a:srgbClr val="000000"/>
              </a:solidFill>
              <a:latin typeface="Gulim" panose="020B0600000101010101" pitchFamily="34" charset="-127"/>
              <a:ea typeface="Gulim" panose="020B0600000101010101" pitchFamily="34" charset="-127"/>
            </a:endParaRPr>
          </a:p>
        </p:txBody>
      </p:sp>
      <p:cxnSp>
        <p:nvCxnSpPr>
          <p:cNvPr id="267" name="直接连接符 266"/>
          <p:cNvCxnSpPr/>
          <p:nvPr/>
        </p:nvCxnSpPr>
        <p:spPr>
          <a:xfrm>
            <a:off x="0" y="4875626"/>
            <a:ext cx="9144000" cy="1191"/>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1406" y="534073"/>
            <a:ext cx="3643338" cy="553085"/>
          </a:xfrm>
          <a:prstGeom prst="rect">
            <a:avLst/>
          </a:prstGeom>
          <a:noFill/>
        </p:spPr>
        <p:txBody>
          <a:bodyPr wrap="square" rtlCol="0">
            <a:spAutoFit/>
          </a:bodyPr>
          <a:lstStyle/>
          <a:p>
            <a:pPr>
              <a:buClr>
                <a:schemeClr val="tx2"/>
              </a:buClr>
              <a:buFont typeface="Wingdings" panose="05000000000000000000" pitchFamily="2" charset="2"/>
              <a:buChar char="n"/>
            </a:pPr>
            <a:r>
              <a:rPr lang="zh-CN" altLang="en-US" sz="1500" dirty="0" smtClean="0">
                <a:latin typeface="微软雅黑" panose="020B0503020204020204" pitchFamily="34" charset="-122"/>
                <a:ea typeface="微软雅黑" panose="020B0503020204020204" pitchFamily="34" charset="-122"/>
              </a:rPr>
              <a:t>  真空腔体及真空系统</a:t>
            </a:r>
            <a:endParaRPr lang="en-US" altLang="zh-CN" sz="1500" dirty="0" smtClean="0">
              <a:latin typeface="微软雅黑" panose="020B0503020204020204" pitchFamily="34" charset="-122"/>
              <a:ea typeface="微软雅黑" panose="020B0503020204020204" pitchFamily="34" charset="-122"/>
            </a:endParaRPr>
          </a:p>
          <a:p>
            <a:pPr>
              <a:buClr>
                <a:schemeClr val="tx2"/>
              </a:buClr>
              <a:buFont typeface="Wingdings" panose="05000000000000000000" pitchFamily="2" charset="2"/>
              <a:buChar char="n"/>
            </a:pPr>
            <a:endParaRPr lang="zh-CN" altLang="en-US" sz="1500" dirty="0">
              <a:latin typeface="微软雅黑" panose="020B0503020204020204" pitchFamily="34" charset="-122"/>
              <a:ea typeface="微软雅黑" panose="020B0503020204020204" pitchFamily="34" charset="-122"/>
            </a:endParaRPr>
          </a:p>
        </p:txBody>
      </p:sp>
      <p:sp>
        <p:nvSpPr>
          <p:cNvPr id="7" name="AutoShape 526"/>
          <p:cNvSpPr>
            <a:spLocks noChangeArrowheads="1"/>
          </p:cNvSpPr>
          <p:nvPr/>
        </p:nvSpPr>
        <p:spPr bwMode="auto">
          <a:xfrm>
            <a:off x="107950" y="843915"/>
            <a:ext cx="4387850" cy="660400"/>
          </a:xfrm>
          <a:prstGeom prst="roundRect">
            <a:avLst>
              <a:gd name="adj" fmla="val 4942"/>
            </a:avLst>
          </a:prstGeom>
          <a:solidFill>
            <a:schemeClr val="tx2">
              <a:lumMod val="20000"/>
              <a:lumOff val="80000"/>
            </a:schemeClr>
          </a:solidFill>
          <a:ln>
            <a:solidFill>
              <a:schemeClr val="tx1"/>
            </a:solidFill>
          </a:ln>
        </p:spPr>
        <p:txBody>
          <a:bodyPr wrap="none" anchor="ctr"/>
          <a:lstStyle/>
          <a:p>
            <a:pPr eaLnBrk="1" latinLnBrk="1" hangingPunct="1">
              <a:defRPr/>
            </a:pPr>
            <a:endParaRPr kumimoji="1" lang="ko-KR" altLang="en-US">
              <a:solidFill>
                <a:srgbClr val="000000"/>
              </a:solidFill>
              <a:latin typeface="Gulim" panose="020B0600000101010101" pitchFamily="34" charset="-127"/>
              <a:ea typeface="Gulim" panose="020B0600000101010101" pitchFamily="34" charset="-127"/>
            </a:endParaRPr>
          </a:p>
        </p:txBody>
      </p:sp>
      <p:sp>
        <p:nvSpPr>
          <p:cNvPr id="12" name="TextBox 11"/>
          <p:cNvSpPr txBox="1"/>
          <p:nvPr/>
        </p:nvSpPr>
        <p:spPr>
          <a:xfrm>
            <a:off x="142844" y="785800"/>
            <a:ext cx="4429156" cy="718185"/>
          </a:xfrm>
          <a:prstGeom prst="rect">
            <a:avLst/>
          </a:prstGeom>
          <a:noFill/>
        </p:spPr>
        <p:txBody>
          <a:bodyPr wrap="square" rtlCol="0">
            <a:spAutoFit/>
          </a:bodyPr>
          <a:lstStyle/>
          <a:p>
            <a:pPr marL="182880" indent="-182880">
              <a:lnSpc>
                <a:spcPct val="170000"/>
              </a:lnSpc>
              <a:buClr>
                <a:srgbClr val="FFFF00"/>
              </a:buClr>
              <a:buSzTx/>
              <a:buFont typeface="Wingdings" panose="05000000000000000000" pitchFamily="2" charset="2"/>
              <a:buChar char="u"/>
            </a:pPr>
            <a:r>
              <a:rPr lang="zh-CN" altLang="en-US" sz="800" dirty="0" smtClean="0">
                <a:latin typeface="微软雅黑" panose="020B0503020204020204" pitchFamily="34" charset="-122"/>
                <a:ea typeface="微软雅黑" panose="020B0503020204020204" pitchFamily="34" charset="-122"/>
              </a:rPr>
              <a:t>材质包括无磁不锈钢、无氧铜、合金铝、弥散铜、钛合金等；</a:t>
            </a:r>
            <a:endParaRPr lang="zh-CN" altLang="en-US" sz="800" dirty="0" smtClean="0">
              <a:latin typeface="微软雅黑" panose="020B0503020204020204" pitchFamily="34" charset="-122"/>
              <a:ea typeface="微软雅黑" panose="020B0503020204020204" pitchFamily="34" charset="-122"/>
            </a:endParaRPr>
          </a:p>
          <a:p>
            <a:pPr marL="182880" indent="-182880">
              <a:lnSpc>
                <a:spcPct val="170000"/>
              </a:lnSpc>
              <a:buClr>
                <a:srgbClr val="FFFF00"/>
              </a:buClr>
              <a:buFont typeface="Wingdings" panose="05000000000000000000" pitchFamily="2" charset="2"/>
              <a:buChar char="u"/>
            </a:pPr>
            <a:r>
              <a:rPr lang="zh-CN" altLang="en-US" sz="800" dirty="0" smtClean="0">
                <a:latin typeface="微软雅黑" panose="020B0503020204020204" pitchFamily="34" charset="-122"/>
                <a:ea typeface="微软雅黑" panose="020B0503020204020204" pitchFamily="34" charset="-122"/>
              </a:rPr>
              <a:t>类型包括圆截面和各类异形非圆截面；</a:t>
            </a:r>
            <a:endParaRPr lang="zh-CN" altLang="en-US" sz="800" dirty="0" smtClean="0">
              <a:latin typeface="微软雅黑" panose="020B0503020204020204" pitchFamily="34" charset="-122"/>
              <a:ea typeface="微软雅黑" panose="020B0503020204020204" pitchFamily="34" charset="-122"/>
            </a:endParaRPr>
          </a:p>
          <a:p>
            <a:pPr marL="182880" indent="-182880">
              <a:lnSpc>
                <a:spcPct val="170000"/>
              </a:lnSpc>
              <a:buClr>
                <a:srgbClr val="FFFF00"/>
              </a:buClr>
              <a:buFont typeface="Wingdings" panose="05000000000000000000" pitchFamily="2" charset="2"/>
              <a:buChar char="u"/>
            </a:pPr>
            <a:r>
              <a:rPr lang="zh-CN" altLang="en-US" sz="800" dirty="0" smtClean="0">
                <a:latin typeface="微软雅黑" panose="020B0503020204020204" pitchFamily="34" charset="-122"/>
                <a:ea typeface="微软雅黑" panose="020B0503020204020204" pitchFamily="34" charset="-122"/>
              </a:rPr>
              <a:t>最高真空度可达</a:t>
            </a:r>
            <a:r>
              <a:rPr lang="en-US" altLang="zh-CN" sz="800" dirty="0" smtClean="0">
                <a:latin typeface="微软雅黑" panose="020B0503020204020204" pitchFamily="34" charset="-122"/>
                <a:ea typeface="微软雅黑" panose="020B0503020204020204" pitchFamily="34" charset="-122"/>
              </a:rPr>
              <a:t>4.6×10</a:t>
            </a:r>
            <a:r>
              <a:rPr lang="en-US" altLang="zh-CN" sz="800" baseline="30000" dirty="0" smtClean="0">
                <a:latin typeface="微软雅黑" panose="020B0503020204020204" pitchFamily="34" charset="-122"/>
                <a:ea typeface="微软雅黑" panose="020B0503020204020204" pitchFamily="34" charset="-122"/>
              </a:rPr>
              <a:t>-9</a:t>
            </a:r>
            <a:r>
              <a:rPr lang="en-US" altLang="zh-CN" sz="800" dirty="0" smtClean="0">
                <a:latin typeface="微软雅黑" panose="020B0503020204020204" pitchFamily="34" charset="-122"/>
                <a:ea typeface="微软雅黑" panose="020B0503020204020204" pitchFamily="34" charset="-122"/>
              </a:rPr>
              <a:t>Pa</a:t>
            </a:r>
            <a:r>
              <a:rPr lang="zh-CN" altLang="en-US" sz="800" dirty="0" smtClean="0">
                <a:latin typeface="微软雅黑" panose="020B0503020204020204" pitchFamily="34" charset="-122"/>
                <a:ea typeface="微软雅黑" panose="020B0503020204020204" pitchFamily="34" charset="-122"/>
              </a:rPr>
              <a:t>。</a:t>
            </a:r>
            <a:endParaRPr lang="zh-CN" altLang="en-US" sz="800" dirty="0" smtClean="0">
              <a:latin typeface="微软雅黑" panose="020B0503020204020204" pitchFamily="34" charset="-122"/>
              <a:ea typeface="微软雅黑" panose="020B0503020204020204" pitchFamily="34" charset="-122"/>
            </a:endParaRPr>
          </a:p>
        </p:txBody>
      </p:sp>
      <p:pic>
        <p:nvPicPr>
          <p:cNvPr id="6" name="图片 2" descr="_DSC7358"/>
          <p:cNvPicPr>
            <a:picLocks noChangeAspect="1"/>
          </p:cNvPicPr>
          <p:nvPr/>
        </p:nvPicPr>
        <p:blipFill>
          <a:blip r:embed="rId1"/>
          <a:stretch>
            <a:fillRect/>
          </a:stretch>
        </p:blipFill>
        <p:spPr>
          <a:xfrm>
            <a:off x="4676775" y="2091690"/>
            <a:ext cx="2285365" cy="1298575"/>
          </a:xfrm>
          <a:prstGeom prst="rect">
            <a:avLst/>
          </a:prstGeom>
          <a:noFill/>
          <a:ln w="9525">
            <a:noFill/>
          </a:ln>
        </p:spPr>
      </p:pic>
      <p:pic>
        <p:nvPicPr>
          <p:cNvPr id="8" name="图片 18454" descr="E:\高能所2014\聚束腔\聚束腔研制photo\_DSC456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7065645" y="3534410"/>
            <a:ext cx="924560" cy="1198880"/>
          </a:xfrm>
          <a:prstGeom prst="rect">
            <a:avLst/>
          </a:prstGeom>
          <a:noFill/>
          <a:ln>
            <a:noFill/>
          </a:ln>
        </p:spPr>
      </p:pic>
      <p:pic>
        <p:nvPicPr>
          <p:cNvPr id="16" name="图片 15" descr="微信图片_20180815151519"/>
          <p:cNvPicPr>
            <a:picLocks noChangeAspect="1"/>
          </p:cNvPicPr>
          <p:nvPr/>
        </p:nvPicPr>
        <p:blipFill>
          <a:blip r:embed="rId3"/>
          <a:srcRect l="252" t="11912" r="7871" b="15399"/>
          <a:stretch>
            <a:fillRect/>
          </a:stretch>
        </p:blipFill>
        <p:spPr>
          <a:xfrm>
            <a:off x="4676775" y="738505"/>
            <a:ext cx="1099185" cy="1227455"/>
          </a:xfrm>
          <a:prstGeom prst="rect">
            <a:avLst/>
          </a:prstGeom>
        </p:spPr>
      </p:pic>
      <p:pic>
        <p:nvPicPr>
          <p:cNvPr id="45" name="图片 28" descr="IMG_1547"/>
          <p:cNvPicPr>
            <a:picLocks noChangeAspect="1"/>
          </p:cNvPicPr>
          <p:nvPr/>
        </p:nvPicPr>
        <p:blipFill>
          <a:blip r:embed="rId4"/>
          <a:srcRect t="10678"/>
          <a:stretch>
            <a:fillRect/>
          </a:stretch>
        </p:blipFill>
        <p:spPr>
          <a:xfrm>
            <a:off x="8169275" y="2762885"/>
            <a:ext cx="769620" cy="626745"/>
          </a:xfrm>
          <a:prstGeom prst="rect">
            <a:avLst/>
          </a:prstGeom>
        </p:spPr>
      </p:pic>
      <p:pic>
        <p:nvPicPr>
          <p:cNvPr id="46" name="图片 29" descr="IMG_1598"/>
          <p:cNvPicPr>
            <a:picLocks noChangeAspect="1"/>
          </p:cNvPicPr>
          <p:nvPr/>
        </p:nvPicPr>
        <p:blipFill>
          <a:blip r:embed="rId5"/>
          <a:stretch>
            <a:fillRect/>
          </a:stretch>
        </p:blipFill>
        <p:spPr>
          <a:xfrm>
            <a:off x="7065645" y="2091690"/>
            <a:ext cx="963295" cy="671195"/>
          </a:xfrm>
          <a:prstGeom prst="rect">
            <a:avLst/>
          </a:prstGeom>
        </p:spPr>
      </p:pic>
      <p:pic>
        <p:nvPicPr>
          <p:cNvPr id="47" name="图片 26" descr="IMG_1506"/>
          <p:cNvPicPr>
            <a:picLocks noChangeAspect="1"/>
          </p:cNvPicPr>
          <p:nvPr/>
        </p:nvPicPr>
        <p:blipFill>
          <a:blip r:embed="rId6"/>
          <a:stretch>
            <a:fillRect/>
          </a:stretch>
        </p:blipFill>
        <p:spPr>
          <a:xfrm>
            <a:off x="7065645" y="2762885"/>
            <a:ext cx="1102995" cy="627380"/>
          </a:xfrm>
          <a:prstGeom prst="rect">
            <a:avLst/>
          </a:prstGeom>
        </p:spPr>
      </p:pic>
      <p:pic>
        <p:nvPicPr>
          <p:cNvPr id="48" name="图片 27" descr="IMG_1592"/>
          <p:cNvPicPr>
            <a:picLocks noChangeAspect="1"/>
          </p:cNvPicPr>
          <p:nvPr/>
        </p:nvPicPr>
        <p:blipFill>
          <a:blip r:embed="rId7"/>
          <a:stretch>
            <a:fillRect/>
          </a:stretch>
        </p:blipFill>
        <p:spPr>
          <a:xfrm>
            <a:off x="8028940" y="2091690"/>
            <a:ext cx="909955" cy="671195"/>
          </a:xfrm>
          <a:prstGeom prst="rect">
            <a:avLst/>
          </a:prstGeom>
        </p:spPr>
      </p:pic>
      <p:pic>
        <p:nvPicPr>
          <p:cNvPr id="11" name="Picture 9" descr="20130724_152453"/>
          <p:cNvPicPr>
            <a:picLocks noChangeAspect="1"/>
          </p:cNvPicPr>
          <p:nvPr/>
        </p:nvPicPr>
        <p:blipFill>
          <a:blip r:embed="rId8"/>
          <a:stretch>
            <a:fillRect/>
          </a:stretch>
        </p:blipFill>
        <p:spPr>
          <a:xfrm>
            <a:off x="7990840" y="3533775"/>
            <a:ext cx="948055" cy="1198880"/>
          </a:xfrm>
          <a:prstGeom prst="rect">
            <a:avLst/>
          </a:prstGeom>
          <a:noFill/>
          <a:ln w="9525">
            <a:noFill/>
          </a:ln>
        </p:spPr>
      </p:pic>
      <p:pic>
        <p:nvPicPr>
          <p:cNvPr id="10" name="图片 9" descr="微信图片_20180920114324"/>
          <p:cNvPicPr>
            <a:picLocks noChangeAspect="1"/>
          </p:cNvPicPr>
          <p:nvPr/>
        </p:nvPicPr>
        <p:blipFill>
          <a:blip r:embed="rId9"/>
          <a:stretch>
            <a:fillRect/>
          </a:stretch>
        </p:blipFill>
        <p:spPr>
          <a:xfrm>
            <a:off x="4676775" y="3517900"/>
            <a:ext cx="2284730" cy="1198880"/>
          </a:xfrm>
          <a:prstGeom prst="rect">
            <a:avLst/>
          </a:prstGeom>
        </p:spPr>
      </p:pic>
      <p:pic>
        <p:nvPicPr>
          <p:cNvPr id="15" name="图片 14" descr="散射腔"/>
          <p:cNvPicPr>
            <a:picLocks noChangeAspect="1"/>
          </p:cNvPicPr>
          <p:nvPr/>
        </p:nvPicPr>
        <p:blipFill>
          <a:blip r:embed="rId10"/>
          <a:stretch>
            <a:fillRect/>
          </a:stretch>
        </p:blipFill>
        <p:spPr>
          <a:xfrm>
            <a:off x="5796280" y="738505"/>
            <a:ext cx="1564640" cy="1225550"/>
          </a:xfrm>
          <a:prstGeom prst="rect">
            <a:avLst/>
          </a:prstGeom>
        </p:spPr>
      </p:pic>
      <p:pic>
        <p:nvPicPr>
          <p:cNvPr id="3" name="图片 2" descr="图片包含 室内, 餐桌, LEGO, 绿色&#10;&#10;已生成极高可信度的说明"/>
          <p:cNvPicPr>
            <a:picLocks noChangeAspect="1"/>
          </p:cNvPicPr>
          <p:nvPr/>
        </p:nvPicPr>
        <p:blipFill rotWithShape="1">
          <a:blip r:embed="rId11" cstate="print">
            <a:extLst>
              <a:ext uri="{28A0092B-C50C-407E-A947-70E740481C1C}">
                <a14:useLocalDpi xmlns:a14="http://schemas.microsoft.com/office/drawing/2010/main" val="0"/>
              </a:ext>
            </a:extLst>
          </a:blip>
          <a:srcRect l="9528" t="18489" r="14860" b="28935"/>
          <a:stretch>
            <a:fillRect/>
          </a:stretch>
        </p:blipFill>
        <p:spPr>
          <a:xfrm>
            <a:off x="7381240" y="738505"/>
            <a:ext cx="1562735" cy="1227455"/>
          </a:xfrm>
          <a:prstGeom prst="rect">
            <a:avLst/>
          </a:prstGeom>
        </p:spPr>
      </p:pic>
      <p:graphicFrame>
        <p:nvGraphicFramePr>
          <p:cNvPr id="5" name="表格 4"/>
          <p:cNvGraphicFramePr/>
          <p:nvPr>
            <p:custDataLst>
              <p:tags r:id="rId12"/>
            </p:custDataLst>
          </p:nvPr>
        </p:nvGraphicFramePr>
        <p:xfrm>
          <a:off x="107950" y="1564005"/>
          <a:ext cx="4387215" cy="3258820"/>
        </p:xfrm>
        <a:graphic>
          <a:graphicData uri="http://schemas.openxmlformats.org/drawingml/2006/table">
            <a:tbl>
              <a:tblPr firstRow="1" bandRow="1">
                <a:tableStyleId>{5940675A-B579-460E-94D1-54222C63F5DA}</a:tableStyleId>
              </a:tblPr>
              <a:tblGrid>
                <a:gridCol w="248920"/>
                <a:gridCol w="1082040"/>
                <a:gridCol w="888365"/>
                <a:gridCol w="659130"/>
                <a:gridCol w="427355"/>
                <a:gridCol w="583565"/>
                <a:gridCol w="497840"/>
              </a:tblGrid>
              <a:tr h="191135">
                <a:tc>
                  <a:txBody>
                    <a:bodyPr/>
                    <a:p>
                      <a:pPr indent="0" algn="ctr">
                        <a:buNone/>
                      </a:pPr>
                      <a:r>
                        <a:rPr lang="en-US" sz="600" b="1">
                          <a:latin typeface="宋体" panose="02010600030101010101" pitchFamily="2" charset="-122"/>
                          <a:ea typeface="宋体" panose="02010600030101010101" pitchFamily="2" charset="-122"/>
                          <a:cs typeface="宋体" panose="02010600030101010101" pitchFamily="2" charset="-122"/>
                        </a:rPr>
                        <a:t>序号</a:t>
                      </a:r>
                      <a:endParaRPr lang="en-US" altLang="en-US" sz="600" b="1">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1">
                          <a:latin typeface="宋体" panose="02010600030101010101" pitchFamily="2" charset="-122"/>
                          <a:ea typeface="宋体" panose="02010600030101010101" pitchFamily="2" charset="-122"/>
                          <a:cs typeface="宋体" panose="02010600030101010101" pitchFamily="2" charset="-122"/>
                        </a:rPr>
                        <a:t>项目名称</a:t>
                      </a:r>
                      <a:endParaRPr lang="en-US" altLang="en-US" sz="600" b="1">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1">
                          <a:latin typeface="宋体" panose="02010600030101010101" pitchFamily="2" charset="-122"/>
                          <a:ea typeface="宋体" panose="02010600030101010101" pitchFamily="2" charset="-122"/>
                          <a:cs typeface="宋体" panose="02010600030101010101" pitchFamily="2" charset="-122"/>
                        </a:rPr>
                        <a:t>用户名称</a:t>
                      </a:r>
                      <a:endParaRPr lang="en-US" altLang="en-US" sz="600" b="1">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1">
                          <a:latin typeface="宋体" panose="02010600030101010101" pitchFamily="2" charset="-122"/>
                          <a:ea typeface="宋体" panose="02010600030101010101" pitchFamily="2" charset="-122"/>
                          <a:cs typeface="宋体" panose="02010600030101010101" pitchFamily="2" charset="-122"/>
                        </a:rPr>
                        <a:t>极限真空度</a:t>
                      </a:r>
                      <a:endParaRPr lang="en-US" altLang="en-US" sz="600" b="1">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1">
                          <a:latin typeface="宋体" panose="02010600030101010101" pitchFamily="2" charset="-122"/>
                          <a:ea typeface="宋体" panose="02010600030101010101" pitchFamily="2" charset="-122"/>
                          <a:cs typeface="宋体" panose="02010600030101010101" pitchFamily="2" charset="-122"/>
                        </a:rPr>
                        <a:t>数量</a:t>
                      </a:r>
                      <a:endParaRPr lang="en-US" altLang="en-US" sz="600" b="1">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1">
                          <a:latin typeface="宋体" panose="02010600030101010101" pitchFamily="2" charset="-122"/>
                          <a:ea typeface="宋体" panose="02010600030101010101" pitchFamily="2" charset="-122"/>
                          <a:cs typeface="宋体" panose="02010600030101010101" pitchFamily="2" charset="-122"/>
                        </a:rPr>
                        <a:t>合同签订时间</a:t>
                      </a:r>
                      <a:endParaRPr lang="en-US" altLang="en-US" sz="600" b="1">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1">
                          <a:latin typeface="宋体" panose="02010600030101010101" pitchFamily="2" charset="-122"/>
                          <a:ea typeface="宋体" panose="02010600030101010101" pitchFamily="2" charset="-122"/>
                          <a:cs typeface="宋体" panose="02010600030101010101" pitchFamily="2" charset="-122"/>
                        </a:rPr>
                        <a:t>主材材质</a:t>
                      </a:r>
                      <a:endParaRPr lang="en-US" altLang="en-US" sz="600" b="1">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89560">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1</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高能同步辐射光源（HEPS）增强器真空盒</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北京高能物理研究所</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优于1×10</a:t>
                      </a:r>
                      <a:r>
                        <a:rPr lang="en-US" sz="600" b="0" baseline="30000">
                          <a:latin typeface="宋体" panose="02010600030101010101" pitchFamily="2" charset="-122"/>
                          <a:ea typeface="宋体" panose="02010600030101010101" pitchFamily="2" charset="-122"/>
                          <a:cs typeface="宋体" panose="02010600030101010101" pitchFamily="2" charset="-122"/>
                        </a:rPr>
                        <a:t>-9</a:t>
                      </a:r>
                      <a:r>
                        <a:rPr lang="en-US" sz="600" b="0">
                          <a:latin typeface="宋体" panose="02010600030101010101" pitchFamily="2" charset="-122"/>
                          <a:ea typeface="宋体" panose="02010600030101010101" pitchFamily="2" charset="-122"/>
                          <a:cs typeface="宋体" panose="02010600030101010101" pitchFamily="2" charset="-122"/>
                        </a:rPr>
                        <a:t>Torr</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423套</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2020年</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316LN</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89560">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2</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高能同步辐射光源（HEPS）储存环不锈钢真空盒</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北京高能物理研究所</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＜5×10</a:t>
                      </a:r>
                      <a:r>
                        <a:rPr lang="en-US" sz="600" b="0" baseline="30000">
                          <a:latin typeface="宋体" panose="02010600030101010101" pitchFamily="2" charset="-122"/>
                          <a:ea typeface="宋体" panose="02010600030101010101" pitchFamily="2" charset="-122"/>
                          <a:cs typeface="宋体" panose="02010600030101010101" pitchFamily="2" charset="-122"/>
                        </a:rPr>
                        <a:t>-10</a:t>
                      </a:r>
                      <a:r>
                        <a:rPr lang="en-US" sz="600" b="0">
                          <a:latin typeface="宋体" panose="02010600030101010101" pitchFamily="2" charset="-122"/>
                          <a:ea typeface="宋体" panose="02010600030101010101" pitchFamily="2" charset="-122"/>
                          <a:cs typeface="宋体" panose="02010600030101010101" pitchFamily="2" charset="-122"/>
                        </a:rPr>
                        <a:t>Torr</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532套</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2021</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316LN</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88925">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3</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HALF预研工程工艺测试平台真空室</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中国科学技术大学同步辐射实验室</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≤6.5×10</a:t>
                      </a:r>
                      <a:r>
                        <a:rPr lang="en-US" sz="600" b="0" baseline="30000">
                          <a:latin typeface="宋体" panose="02010600030101010101" pitchFamily="2" charset="-122"/>
                          <a:ea typeface="宋体" panose="02010600030101010101" pitchFamily="2" charset="-122"/>
                          <a:cs typeface="宋体" panose="02010600030101010101" pitchFamily="2" charset="-122"/>
                        </a:rPr>
                        <a:t>-8</a:t>
                      </a:r>
                      <a:r>
                        <a:rPr lang="en-US" sz="600" b="0">
                          <a:latin typeface="宋体" panose="02010600030101010101" pitchFamily="2" charset="-122"/>
                          <a:ea typeface="宋体" panose="02010600030101010101" pitchFamily="2" charset="-122"/>
                          <a:cs typeface="宋体" panose="02010600030101010101" pitchFamily="2" charset="-122"/>
                        </a:rPr>
                        <a:t>Pa</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40套</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2020年</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TU1、316L</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57175">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4</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BEPCII储存环备用真空盒</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北京高能物理研究所</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≤5×10</a:t>
                      </a:r>
                      <a:r>
                        <a:rPr lang="en-US" sz="600" b="0" baseline="30000">
                          <a:latin typeface="宋体" panose="02010600030101010101" pitchFamily="2" charset="-122"/>
                          <a:ea typeface="宋体" panose="02010600030101010101" pitchFamily="2" charset="-122"/>
                          <a:cs typeface="宋体" panose="02010600030101010101" pitchFamily="2" charset="-122"/>
                        </a:rPr>
                        <a:t>-10</a:t>
                      </a:r>
                      <a:r>
                        <a:rPr lang="en-US" sz="600" b="0">
                          <a:latin typeface="宋体" panose="02010600030101010101" pitchFamily="2" charset="-122"/>
                          <a:ea typeface="宋体" panose="02010600030101010101" pitchFamily="2" charset="-122"/>
                          <a:cs typeface="宋体" panose="02010600030101010101" pitchFamily="2" charset="-122"/>
                        </a:rPr>
                        <a:t>Torr</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2套</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2017年</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铝合金5083</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57810">
                <a:tc>
                  <a:txBody>
                    <a:bodyPr/>
                    <a:p>
                      <a:pPr indent="0" algn="ctr">
                        <a:buNone/>
                      </a:pPr>
                      <a:r>
                        <a:rPr lang="en-US" sz="500" b="0">
                          <a:latin typeface="宋体" panose="02010600030101010101" pitchFamily="2" charset="-122"/>
                          <a:ea typeface="宋体" panose="02010600030101010101" pitchFamily="2" charset="-122"/>
                          <a:cs typeface="宋体" panose="02010600030101010101" pitchFamily="2" charset="-122"/>
                        </a:rPr>
                        <a:t>5</a:t>
                      </a:r>
                      <a:endParaRPr lang="en-US" altLang="en-US" sz="5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LCS真空盒和支架</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北京高能物理研究所</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高于5E-10Torr</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5套</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2017年</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316L</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56540">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6</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加拿大光源非圆截面异形真空盒</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加拿大光源</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≤1.0×10</a:t>
                      </a:r>
                      <a:r>
                        <a:rPr lang="en-US" sz="600" b="0" baseline="30000">
                          <a:latin typeface="宋体" panose="02010600030101010101" pitchFamily="2" charset="-122"/>
                          <a:ea typeface="宋体" panose="02010600030101010101" pitchFamily="2" charset="-122"/>
                          <a:cs typeface="宋体" panose="02010600030101010101" pitchFamily="2" charset="-122"/>
                        </a:rPr>
                        <a:t>-10</a:t>
                      </a:r>
                      <a:r>
                        <a:rPr lang="en-US" sz="600" b="0">
                          <a:latin typeface="宋体" panose="02010600030101010101" pitchFamily="2" charset="-122"/>
                          <a:ea typeface="宋体" panose="02010600030101010101" pitchFamily="2" charset="-122"/>
                          <a:cs typeface="宋体" panose="02010600030101010101" pitchFamily="2" charset="-122"/>
                        </a:rPr>
                        <a:t>Torr</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7套</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2015年</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316LN</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38125">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7</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散裂中子源RCS 真空盒</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北京高能物理研究所</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≤6.7×10</a:t>
                      </a:r>
                      <a:r>
                        <a:rPr lang="en-US" sz="600" b="0" baseline="30000">
                          <a:latin typeface="宋体" panose="02010600030101010101" pitchFamily="2" charset="-122"/>
                          <a:ea typeface="宋体" panose="02010600030101010101" pitchFamily="2" charset="-122"/>
                          <a:cs typeface="宋体" panose="02010600030101010101" pitchFamily="2" charset="-122"/>
                        </a:rPr>
                        <a:t>-8</a:t>
                      </a:r>
                      <a:r>
                        <a:rPr lang="en-US" sz="600" b="0">
                          <a:latin typeface="宋体" panose="02010600030101010101" pitchFamily="2" charset="-122"/>
                          <a:ea typeface="宋体" panose="02010600030101010101" pitchFamily="2" charset="-122"/>
                          <a:cs typeface="宋体" panose="02010600030101010101" pitchFamily="2" charset="-122"/>
                        </a:rPr>
                        <a:t>Pa</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47套</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2014年</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316L</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38125">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8</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散裂中子源异形真空盒</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北京高能物理研究所</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≤1.0×10</a:t>
                      </a:r>
                      <a:r>
                        <a:rPr lang="en-US" sz="600" b="0" baseline="30000">
                          <a:latin typeface="宋体" panose="02010600030101010101" pitchFamily="2" charset="-122"/>
                          <a:ea typeface="宋体" panose="02010600030101010101" pitchFamily="2" charset="-122"/>
                          <a:cs typeface="宋体" panose="02010600030101010101" pitchFamily="2" charset="-122"/>
                        </a:rPr>
                        <a:t>-6</a:t>
                      </a:r>
                      <a:r>
                        <a:rPr lang="en-US" sz="600" b="0">
                          <a:latin typeface="宋体" panose="02010600030101010101" pitchFamily="2" charset="-122"/>
                          <a:ea typeface="宋体" panose="02010600030101010101" pitchFamily="2" charset="-122"/>
                          <a:cs typeface="宋体" panose="02010600030101010101" pitchFamily="2" charset="-122"/>
                        </a:rPr>
                        <a:t>Pa</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6套</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2014年</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316L</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38125">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9</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散裂中子源LRBT真空盒</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北京高能物理研究所</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≤1.0×10</a:t>
                      </a:r>
                      <a:r>
                        <a:rPr lang="en-US" sz="600" b="0" baseline="30000">
                          <a:latin typeface="宋体" panose="02010600030101010101" pitchFamily="2" charset="-122"/>
                          <a:ea typeface="宋体" panose="02010600030101010101" pitchFamily="2" charset="-122"/>
                          <a:cs typeface="宋体" panose="02010600030101010101" pitchFamily="2" charset="-122"/>
                        </a:rPr>
                        <a:t>-7</a:t>
                      </a:r>
                      <a:r>
                        <a:rPr lang="en-US" sz="600" b="0">
                          <a:latin typeface="宋体" panose="02010600030101010101" pitchFamily="2" charset="-122"/>
                          <a:ea typeface="宋体" panose="02010600030101010101" pitchFamily="2" charset="-122"/>
                          <a:cs typeface="宋体" panose="02010600030101010101" pitchFamily="2" charset="-122"/>
                        </a:rPr>
                        <a:t>Pa</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150余套</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2013年</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316L</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37490">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10</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BEPCII A&amp;B类真空盒</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北京高能物理研究所</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≤5E-10Torr</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A类29套</a:t>
                      </a:r>
                      <a:endParaRPr lang="en-US" sz="600" b="0">
                        <a:latin typeface="宋体" panose="02010600030101010101" pitchFamily="2" charset="-122"/>
                        <a:ea typeface="宋体" panose="02010600030101010101" pitchFamily="2" charset="-122"/>
                        <a:cs typeface="宋体" panose="02010600030101010101" pitchFamily="2" charset="-122"/>
                      </a:endParaRPr>
                    </a:p>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B类21套</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2005年</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铝合金5083、316L</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38125">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11</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聚束腔&amp;散束腔</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北京高能物理研究所</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≤1.0×10</a:t>
                      </a:r>
                      <a:r>
                        <a:rPr lang="en-US" sz="600" b="0" baseline="30000">
                          <a:latin typeface="宋体" panose="02010600030101010101" pitchFamily="2" charset="-122"/>
                          <a:ea typeface="宋体" panose="02010600030101010101" pitchFamily="2" charset="-122"/>
                          <a:cs typeface="宋体" panose="02010600030101010101" pitchFamily="2" charset="-122"/>
                        </a:rPr>
                        <a:t>-6</a:t>
                      </a:r>
                      <a:r>
                        <a:rPr lang="en-US" sz="600" b="0">
                          <a:latin typeface="宋体" panose="02010600030101010101" pitchFamily="2" charset="-122"/>
                          <a:ea typeface="宋体" panose="02010600030101010101" pitchFamily="2" charset="-122"/>
                          <a:cs typeface="宋体" panose="02010600030101010101" pitchFamily="2" charset="-122"/>
                        </a:rPr>
                        <a:t>Pa</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共5套</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2015年-2020年</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TU1、316L</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38125">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12</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废束站</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北京高能物理研究所</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≤4.4×10</a:t>
                      </a:r>
                      <a:r>
                        <a:rPr lang="en-US" sz="600" b="0" baseline="30000">
                          <a:latin typeface="宋体" panose="02010600030101010101" pitchFamily="2" charset="-122"/>
                          <a:ea typeface="宋体" panose="02010600030101010101" pitchFamily="2" charset="-122"/>
                          <a:cs typeface="宋体" panose="02010600030101010101" pitchFamily="2" charset="-122"/>
                        </a:rPr>
                        <a:t>-8</a:t>
                      </a:r>
                      <a:r>
                        <a:rPr lang="en-US" sz="600" b="0">
                          <a:latin typeface="宋体" panose="02010600030101010101" pitchFamily="2" charset="-122"/>
                          <a:ea typeface="宋体" panose="02010600030101010101" pitchFamily="2" charset="-122"/>
                          <a:cs typeface="宋体" panose="02010600030101010101" pitchFamily="2" charset="-122"/>
                        </a:rPr>
                        <a:t>Pa</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各1套</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2015年-2017年</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弥散铜</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59" name="TextBox 101"/>
          <p:cNvSpPr>
            <a:spLocks noChangeArrowheads="1"/>
          </p:cNvSpPr>
          <p:nvPr/>
        </p:nvSpPr>
        <p:spPr bwMode="auto">
          <a:xfrm>
            <a:off x="2420620" y="-71755"/>
            <a:ext cx="4337685" cy="553085"/>
          </a:xfrm>
          <a:prstGeom prst="rect">
            <a:avLst/>
          </a:prstGeom>
          <a:noFill/>
          <a:ln w="9525">
            <a:noFill/>
            <a:miter lim="800000"/>
          </a:ln>
        </p:spPr>
        <p:txBody>
          <a:bodyPr wrap="square">
            <a:spAutoFit/>
          </a:bodyPr>
          <a:lstStyle/>
          <a:p>
            <a:r>
              <a:rPr lang="zh-CN" altLang="en-US" sz="30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24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三、加速器领域典型产品业绩</a:t>
            </a:r>
            <a:endParaRPr lang="zh-CN" altLang="en-US" sz="24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AutoShape 526"/>
          <p:cNvSpPr>
            <a:spLocks noChangeArrowheads="1"/>
          </p:cNvSpPr>
          <p:nvPr/>
        </p:nvSpPr>
        <p:spPr bwMode="auto">
          <a:xfrm>
            <a:off x="225425" y="600710"/>
            <a:ext cx="8728710" cy="4299585"/>
          </a:xfrm>
          <a:prstGeom prst="roundRect">
            <a:avLst>
              <a:gd name="adj" fmla="val 3379"/>
            </a:avLst>
          </a:prstGeom>
          <a:solidFill>
            <a:schemeClr val="accent6">
              <a:lumMod val="20000"/>
              <a:lumOff val="80000"/>
            </a:schemeClr>
          </a:solidFill>
          <a:ln>
            <a:solidFill>
              <a:schemeClr val="tx1"/>
            </a:solidFill>
          </a:ln>
        </p:spPr>
        <p:txBody>
          <a:bodyPr wrap="none" anchor="ctr"/>
          <a:p>
            <a:pPr eaLnBrk="1" latinLnBrk="1" hangingPunct="1">
              <a:defRPr/>
            </a:pPr>
            <a:r>
              <a:rPr kumimoji="1" lang="en-US" altLang="ko-KR" dirty="0" smtClean="0">
                <a:solidFill>
                  <a:srgbClr val="000000"/>
                </a:solidFill>
                <a:latin typeface="Gulim" panose="020B0600000101010101" pitchFamily="34" charset="-127"/>
                <a:ea typeface="Gulim" panose="020B0600000101010101" pitchFamily="34" charset="-127"/>
              </a:rPr>
              <a:t>                                                                                                                                               </a:t>
            </a:r>
            <a:endParaRPr kumimoji="1" lang="ko-KR" altLang="en-US" dirty="0">
              <a:solidFill>
                <a:srgbClr val="000000"/>
              </a:solidFill>
              <a:latin typeface="Gulim" panose="020B0600000101010101" pitchFamily="34" charset="-127"/>
              <a:ea typeface="Gulim" panose="020B0600000101010101" pitchFamily="34" charset="-127"/>
            </a:endParaRPr>
          </a:p>
        </p:txBody>
      </p:sp>
      <p:sp>
        <p:nvSpPr>
          <p:cNvPr id="226" name=" 226"/>
          <p:cNvSpPr/>
          <p:nvPr/>
        </p:nvSpPr>
        <p:spPr>
          <a:xfrm rot="16020000">
            <a:off x="2148817" y="4184128"/>
            <a:ext cx="77221" cy="77221"/>
          </a:xfrm>
          <a:custGeom>
            <a:avLst/>
            <a:gdLst>
              <a:gd name="connsiteX0" fmla="*/ 1846300 w 4171682"/>
              <a:gd name="connsiteY0" fmla="*/ 0 h 3589654"/>
              <a:gd name="connsiteX1" fmla="*/ 2325378 w 4171682"/>
              <a:gd name="connsiteY1" fmla="*/ 0 h 3589654"/>
              <a:gd name="connsiteX2" fmla="*/ 4171682 w 4171682"/>
              <a:gd name="connsiteY2" fmla="*/ 3183284 h 3589654"/>
              <a:gd name="connsiteX3" fmla="*/ 3937064 w 4171682"/>
              <a:gd name="connsiteY3" fmla="*/ 3589654 h 3589654"/>
              <a:gd name="connsiteX4" fmla="*/ 234622 w 4171682"/>
              <a:gd name="connsiteY4" fmla="*/ 3589654 h 3589654"/>
              <a:gd name="connsiteX5" fmla="*/ 0 w 4171682"/>
              <a:gd name="connsiteY5" fmla="*/ 3183277 h 358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71682" h="3589654">
                <a:moveTo>
                  <a:pt x="1846300" y="0"/>
                </a:moveTo>
                <a:lnTo>
                  <a:pt x="2325378" y="0"/>
                </a:lnTo>
                <a:lnTo>
                  <a:pt x="4171682" y="3183284"/>
                </a:lnTo>
                <a:lnTo>
                  <a:pt x="3937064" y="3589654"/>
                </a:lnTo>
                <a:lnTo>
                  <a:pt x="234622" y="3589654"/>
                </a:lnTo>
                <a:lnTo>
                  <a:pt x="0" y="318327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965">
              <a:solidFill>
                <a:srgbClr val="FFFFFF"/>
              </a:solidFill>
            </a:endParaRPr>
          </a:p>
        </p:txBody>
      </p:sp>
      <p:sp>
        <p:nvSpPr>
          <p:cNvPr id="3" name=" 226"/>
          <p:cNvSpPr/>
          <p:nvPr/>
        </p:nvSpPr>
        <p:spPr>
          <a:xfrm rot="5400000">
            <a:off x="2221434" y="2852216"/>
            <a:ext cx="77221" cy="77221"/>
          </a:xfrm>
          <a:custGeom>
            <a:avLst/>
            <a:gdLst>
              <a:gd name="connsiteX0" fmla="*/ 1846300 w 4171682"/>
              <a:gd name="connsiteY0" fmla="*/ 0 h 3589654"/>
              <a:gd name="connsiteX1" fmla="*/ 2325378 w 4171682"/>
              <a:gd name="connsiteY1" fmla="*/ 0 h 3589654"/>
              <a:gd name="connsiteX2" fmla="*/ 4171682 w 4171682"/>
              <a:gd name="connsiteY2" fmla="*/ 3183284 h 3589654"/>
              <a:gd name="connsiteX3" fmla="*/ 3937064 w 4171682"/>
              <a:gd name="connsiteY3" fmla="*/ 3589654 h 3589654"/>
              <a:gd name="connsiteX4" fmla="*/ 234622 w 4171682"/>
              <a:gd name="connsiteY4" fmla="*/ 3589654 h 3589654"/>
              <a:gd name="connsiteX5" fmla="*/ 0 w 4171682"/>
              <a:gd name="connsiteY5" fmla="*/ 3183277 h 358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71682" h="3589654">
                <a:moveTo>
                  <a:pt x="1846300" y="0"/>
                </a:moveTo>
                <a:lnTo>
                  <a:pt x="2325378" y="0"/>
                </a:lnTo>
                <a:lnTo>
                  <a:pt x="4171682" y="3183284"/>
                </a:lnTo>
                <a:lnTo>
                  <a:pt x="3937064" y="3589654"/>
                </a:lnTo>
                <a:lnTo>
                  <a:pt x="234622" y="3589654"/>
                </a:lnTo>
                <a:lnTo>
                  <a:pt x="0" y="318327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965">
              <a:solidFill>
                <a:srgbClr val="FFFFFF"/>
              </a:solidFill>
            </a:endParaRPr>
          </a:p>
        </p:txBody>
      </p:sp>
      <p:sp>
        <p:nvSpPr>
          <p:cNvPr id="5" name=" 226"/>
          <p:cNvSpPr/>
          <p:nvPr/>
        </p:nvSpPr>
        <p:spPr>
          <a:xfrm rot="16020000">
            <a:off x="6481037" y="4091328"/>
            <a:ext cx="77221" cy="77221"/>
          </a:xfrm>
          <a:custGeom>
            <a:avLst/>
            <a:gdLst>
              <a:gd name="connsiteX0" fmla="*/ 1846300 w 4171682"/>
              <a:gd name="connsiteY0" fmla="*/ 0 h 3589654"/>
              <a:gd name="connsiteX1" fmla="*/ 2325378 w 4171682"/>
              <a:gd name="connsiteY1" fmla="*/ 0 h 3589654"/>
              <a:gd name="connsiteX2" fmla="*/ 4171682 w 4171682"/>
              <a:gd name="connsiteY2" fmla="*/ 3183284 h 3589654"/>
              <a:gd name="connsiteX3" fmla="*/ 3937064 w 4171682"/>
              <a:gd name="connsiteY3" fmla="*/ 3589654 h 3589654"/>
              <a:gd name="connsiteX4" fmla="*/ 234622 w 4171682"/>
              <a:gd name="connsiteY4" fmla="*/ 3589654 h 3589654"/>
              <a:gd name="connsiteX5" fmla="*/ 0 w 4171682"/>
              <a:gd name="connsiteY5" fmla="*/ 3183277 h 358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71682" h="3589654">
                <a:moveTo>
                  <a:pt x="1846300" y="0"/>
                </a:moveTo>
                <a:lnTo>
                  <a:pt x="2325378" y="0"/>
                </a:lnTo>
                <a:lnTo>
                  <a:pt x="4171682" y="3183284"/>
                </a:lnTo>
                <a:lnTo>
                  <a:pt x="3937064" y="3589654"/>
                </a:lnTo>
                <a:lnTo>
                  <a:pt x="234622" y="3589654"/>
                </a:lnTo>
                <a:lnTo>
                  <a:pt x="0" y="318327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965">
              <a:solidFill>
                <a:srgbClr val="FFFFFF"/>
              </a:solidFill>
            </a:endParaRPr>
          </a:p>
        </p:txBody>
      </p:sp>
      <p:sp>
        <p:nvSpPr>
          <p:cNvPr id="7" name=" 226"/>
          <p:cNvSpPr/>
          <p:nvPr/>
        </p:nvSpPr>
        <p:spPr>
          <a:xfrm rot="16020000">
            <a:off x="6735831" y="1210333"/>
            <a:ext cx="77221" cy="77221"/>
          </a:xfrm>
          <a:custGeom>
            <a:avLst/>
            <a:gdLst>
              <a:gd name="connsiteX0" fmla="*/ 1846300 w 4171682"/>
              <a:gd name="connsiteY0" fmla="*/ 0 h 3589654"/>
              <a:gd name="connsiteX1" fmla="*/ 2325378 w 4171682"/>
              <a:gd name="connsiteY1" fmla="*/ 0 h 3589654"/>
              <a:gd name="connsiteX2" fmla="*/ 4171682 w 4171682"/>
              <a:gd name="connsiteY2" fmla="*/ 3183284 h 3589654"/>
              <a:gd name="connsiteX3" fmla="*/ 3937064 w 4171682"/>
              <a:gd name="connsiteY3" fmla="*/ 3589654 h 3589654"/>
              <a:gd name="connsiteX4" fmla="*/ 234622 w 4171682"/>
              <a:gd name="connsiteY4" fmla="*/ 3589654 h 3589654"/>
              <a:gd name="connsiteX5" fmla="*/ 0 w 4171682"/>
              <a:gd name="connsiteY5" fmla="*/ 3183277 h 358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71682" h="3589654">
                <a:moveTo>
                  <a:pt x="1846300" y="0"/>
                </a:moveTo>
                <a:lnTo>
                  <a:pt x="2325378" y="0"/>
                </a:lnTo>
                <a:lnTo>
                  <a:pt x="4171682" y="3183284"/>
                </a:lnTo>
                <a:lnTo>
                  <a:pt x="3937064" y="3589654"/>
                </a:lnTo>
                <a:lnTo>
                  <a:pt x="234622" y="3589654"/>
                </a:lnTo>
                <a:lnTo>
                  <a:pt x="0" y="318327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965">
              <a:solidFill>
                <a:srgbClr val="FFFFFF"/>
              </a:solidFill>
            </a:endParaRPr>
          </a:p>
        </p:txBody>
      </p:sp>
      <p:sp>
        <p:nvSpPr>
          <p:cNvPr id="8" name=" 226"/>
          <p:cNvSpPr/>
          <p:nvPr/>
        </p:nvSpPr>
        <p:spPr>
          <a:xfrm rot="5400000">
            <a:off x="6501107" y="2507116"/>
            <a:ext cx="77221" cy="77221"/>
          </a:xfrm>
          <a:custGeom>
            <a:avLst/>
            <a:gdLst>
              <a:gd name="connsiteX0" fmla="*/ 1846300 w 4171682"/>
              <a:gd name="connsiteY0" fmla="*/ 0 h 3589654"/>
              <a:gd name="connsiteX1" fmla="*/ 2325378 w 4171682"/>
              <a:gd name="connsiteY1" fmla="*/ 0 h 3589654"/>
              <a:gd name="connsiteX2" fmla="*/ 4171682 w 4171682"/>
              <a:gd name="connsiteY2" fmla="*/ 3183284 h 3589654"/>
              <a:gd name="connsiteX3" fmla="*/ 3937064 w 4171682"/>
              <a:gd name="connsiteY3" fmla="*/ 3589654 h 3589654"/>
              <a:gd name="connsiteX4" fmla="*/ 234622 w 4171682"/>
              <a:gd name="connsiteY4" fmla="*/ 3589654 h 3589654"/>
              <a:gd name="connsiteX5" fmla="*/ 0 w 4171682"/>
              <a:gd name="connsiteY5" fmla="*/ 3183277 h 358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71682" h="3589654">
                <a:moveTo>
                  <a:pt x="1846300" y="0"/>
                </a:moveTo>
                <a:lnTo>
                  <a:pt x="2325378" y="0"/>
                </a:lnTo>
                <a:lnTo>
                  <a:pt x="4171682" y="3183284"/>
                </a:lnTo>
                <a:lnTo>
                  <a:pt x="3937064" y="3589654"/>
                </a:lnTo>
                <a:lnTo>
                  <a:pt x="234622" y="3589654"/>
                </a:lnTo>
                <a:lnTo>
                  <a:pt x="0" y="318327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965">
              <a:solidFill>
                <a:srgbClr val="FFFFFF"/>
              </a:solidFill>
            </a:endParaRPr>
          </a:p>
        </p:txBody>
      </p:sp>
      <p:graphicFrame>
        <p:nvGraphicFramePr>
          <p:cNvPr id="28" name="表格 27"/>
          <p:cNvGraphicFramePr>
            <a:graphicFrameLocks noGrp="1"/>
          </p:cNvGraphicFramePr>
          <p:nvPr>
            <p:custDataLst>
              <p:tags r:id="rId1"/>
            </p:custDataLst>
          </p:nvPr>
        </p:nvGraphicFramePr>
        <p:xfrm>
          <a:off x="2324894" y="3929221"/>
          <a:ext cx="1430655" cy="586740"/>
        </p:xfrm>
        <a:graphic>
          <a:graphicData uri="http://schemas.openxmlformats.org/drawingml/2006/table">
            <a:tbl>
              <a:tblPr firstRow="1" bandRow="1">
                <a:tableStyleId>{5C22544A-7EE6-4342-B048-85BDC9FD1C3A}</a:tableStyleId>
              </a:tblPr>
              <a:tblGrid>
                <a:gridCol w="259080"/>
                <a:gridCol w="1171575"/>
              </a:tblGrid>
              <a:tr h="204470">
                <a:tc>
                  <a:txBody>
                    <a:bodyPr/>
                    <a:p>
                      <a:pPr algn="ctr">
                        <a:spcAft>
                          <a:spcPts val="0"/>
                        </a:spcAft>
                      </a:pPr>
                      <a:r>
                        <a:rPr lang="zh-CN"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产</a:t>
                      </a:r>
                      <a:r>
                        <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  </a:t>
                      </a:r>
                      <a:r>
                        <a:rPr lang="zh-CN"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品</a:t>
                      </a:r>
                      <a:r>
                        <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  </a:t>
                      </a:r>
                      <a:r>
                        <a:rPr lang="zh-CN"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名</a:t>
                      </a:r>
                      <a:r>
                        <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  </a:t>
                      </a:r>
                      <a:r>
                        <a:rPr lang="zh-CN"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称</a:t>
                      </a:r>
                      <a:endParaRPr lang="zh-CN"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p>
                      <a:pPr algn="ctr">
                        <a:spcAft>
                          <a:spcPts val="0"/>
                        </a:spcAft>
                      </a:pPr>
                      <a:r>
                        <a:rPr lang="zh-CN" altLang="zh-CN" sz="430"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极端环境模拟真空腔</a:t>
                      </a:r>
                      <a:endParaRPr lang="zh-CN" altLang="zh-CN" sz="430"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27635">
                <a:tc rowSpan="3">
                  <a:txBody>
                    <a:bodyPr/>
                    <a:p>
                      <a:pPr marL="0" marR="0" indent="0" algn="l" defTabSz="1280160" rtl="0" eaLnBrk="1" fontAlgn="auto" latinLnBrk="0" hangingPunct="1">
                        <a:lnSpc>
                          <a:spcPct val="100000"/>
                        </a:lnSpc>
                        <a:spcBef>
                          <a:spcPts val="0"/>
                        </a:spcBef>
                        <a:spcAft>
                          <a:spcPts val="0"/>
                        </a:spcAft>
                        <a:buClrTx/>
                        <a:buSzTx/>
                        <a:buFontTx/>
                        <a:buNone/>
                        <a:defRPr/>
                      </a:pPr>
                      <a:r>
                        <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关键技术指标</a:t>
                      </a:r>
                      <a:endPar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marL="48985" marR="48985" marT="24492" marB="244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p>
                      <a:pPr marL="0" marR="0" indent="0" algn="l" defTabSz="1280160" rtl="0" eaLnBrk="1" fontAlgn="auto" latinLnBrk="0" hangingPunct="1">
                        <a:lnSpc>
                          <a:spcPct val="100000"/>
                        </a:lnSpc>
                        <a:spcBef>
                          <a:spcPts val="0"/>
                        </a:spcBef>
                        <a:spcAft>
                          <a:spcPts val="0"/>
                        </a:spcAft>
                        <a:buClrTx/>
                        <a:buSzTx/>
                        <a:buFontTx/>
                        <a:buNone/>
                        <a:defRPr/>
                      </a:pPr>
                      <a:r>
                        <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内径：</a:t>
                      </a:r>
                      <a:r>
                        <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Φ</a:t>
                      </a:r>
                      <a:r>
                        <a:rPr lang="en-US"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5</a:t>
                      </a:r>
                      <a:r>
                        <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.0</a:t>
                      </a:r>
                      <a:r>
                        <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m    </a:t>
                      </a:r>
                      <a:r>
                        <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长</a:t>
                      </a:r>
                      <a:r>
                        <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a:t>
                      </a:r>
                      <a:r>
                        <a:rPr lang="en-US"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20m</a:t>
                      </a:r>
                      <a:endPar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marL="48985" marR="48985" marT="24492" marB="244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27000">
                <a:tc vMerge="1">
                  <a:tcPr/>
                </a:tc>
                <a:tc>
                  <a:txBody>
                    <a:bodyPr/>
                    <a:p>
                      <a:pPr marL="0" marR="0" indent="0" algn="l" defTabSz="1280160" rtl="0" eaLnBrk="1" fontAlgn="auto" latinLnBrk="0" hangingPunct="1">
                        <a:lnSpc>
                          <a:spcPct val="100000"/>
                        </a:lnSpc>
                        <a:spcBef>
                          <a:spcPts val="0"/>
                        </a:spcBef>
                        <a:spcAft>
                          <a:spcPts val="0"/>
                        </a:spcAft>
                        <a:buClrTx/>
                        <a:buSzTx/>
                        <a:buFontTx/>
                        <a:buNone/>
                        <a:defRPr/>
                      </a:pPr>
                      <a:r>
                        <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真空度：室温下小于</a:t>
                      </a:r>
                      <a:r>
                        <a:rPr lang="en-US"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1</a:t>
                      </a:r>
                      <a:r>
                        <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a:t>
                      </a:r>
                      <a:r>
                        <a:rPr lang="en-US"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10</a:t>
                      </a:r>
                      <a:r>
                        <a:rPr lang="en-US" altLang="en-US" sz="375" b="1" kern="100" baseline="30000" dirty="0" smtClean="0">
                          <a:solidFill>
                            <a:schemeClr val="tx1"/>
                          </a:solidFill>
                          <a:latin typeface="微软雅黑" panose="020B0503020204020204" pitchFamily="34" charset="-122"/>
                          <a:ea typeface="微软雅黑" panose="020B0503020204020204" pitchFamily="34" charset="-122"/>
                          <a:cs typeface="Times New Roman" panose="02020603050405020304"/>
                        </a:rPr>
                        <a:t>-3</a:t>
                      </a:r>
                      <a:r>
                        <a:rPr lang="en-US"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Pa</a:t>
                      </a:r>
                      <a:endPar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marL="48985" marR="48985" marT="24492" marB="244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27635">
                <a:tc vMerge="1">
                  <a:tcPr/>
                </a:tc>
                <a:tc>
                  <a:txBody>
                    <a:bodyPr/>
                    <a:p>
                      <a:pPr marL="0" marR="0" indent="0" algn="l" defTabSz="1280160" rtl="0" eaLnBrk="1" fontAlgn="auto" latinLnBrk="0" hangingPunct="1">
                        <a:lnSpc>
                          <a:spcPct val="100000"/>
                        </a:lnSpc>
                        <a:spcBef>
                          <a:spcPts val="0"/>
                        </a:spcBef>
                        <a:spcAft>
                          <a:spcPts val="0"/>
                        </a:spcAft>
                        <a:buClrTx/>
                        <a:buSzTx/>
                        <a:buFontTx/>
                        <a:buNone/>
                        <a:defRPr/>
                      </a:pPr>
                      <a:r>
                        <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材质：</a:t>
                      </a:r>
                      <a:r>
                        <a:rPr 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304L</a:t>
                      </a:r>
                      <a:r>
                        <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不锈钢</a:t>
                      </a:r>
                      <a:endPar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marL="48985" marR="48985" marT="24492" marB="244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graphicFrame>
        <p:nvGraphicFramePr>
          <p:cNvPr id="29" name="表格 28"/>
          <p:cNvGraphicFramePr>
            <a:graphicFrameLocks noGrp="1"/>
          </p:cNvGraphicFramePr>
          <p:nvPr>
            <p:custDataLst>
              <p:tags r:id="rId2"/>
            </p:custDataLst>
          </p:nvPr>
        </p:nvGraphicFramePr>
        <p:xfrm>
          <a:off x="558460" y="2565128"/>
          <a:ext cx="1577340" cy="652145"/>
        </p:xfrm>
        <a:graphic>
          <a:graphicData uri="http://schemas.openxmlformats.org/drawingml/2006/table">
            <a:tbl>
              <a:tblPr firstRow="1" bandRow="1">
                <a:tableStyleId>{5C22544A-7EE6-4342-B048-85BDC9FD1C3A}</a:tableStyleId>
              </a:tblPr>
              <a:tblGrid>
                <a:gridCol w="260350"/>
                <a:gridCol w="1316990"/>
              </a:tblGrid>
              <a:tr h="216535">
                <a:tc>
                  <a:txBody>
                    <a:bodyPr/>
                    <a:p>
                      <a:pPr algn="ctr">
                        <a:spcAft>
                          <a:spcPts val="0"/>
                        </a:spcAft>
                      </a:pPr>
                      <a:r>
                        <a:rPr lang="zh-CN"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产</a:t>
                      </a:r>
                      <a:r>
                        <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  </a:t>
                      </a:r>
                      <a:r>
                        <a:rPr lang="zh-CN"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品</a:t>
                      </a:r>
                      <a:r>
                        <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  </a:t>
                      </a:r>
                      <a:r>
                        <a:rPr lang="zh-CN"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名</a:t>
                      </a:r>
                      <a:r>
                        <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  </a:t>
                      </a:r>
                      <a:r>
                        <a:rPr lang="zh-CN"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称</a:t>
                      </a:r>
                      <a:endParaRPr lang="zh-CN"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p>
                      <a:pPr algn="ctr">
                        <a:spcAft>
                          <a:spcPts val="0"/>
                        </a:spcAft>
                      </a:pPr>
                      <a:r>
                        <a:rPr lang="zh-CN" altLang="zh-CN" sz="430"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小角谱仪散射腔</a:t>
                      </a:r>
                      <a:endParaRPr lang="zh-CN" altLang="zh-CN" sz="430"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65100">
                <a:tc rowSpan="3">
                  <a:txBody>
                    <a:bodyPr/>
                    <a:p>
                      <a:pPr marL="0" marR="0" indent="0" algn="l" defTabSz="1280160" rtl="0" eaLnBrk="1" fontAlgn="auto" latinLnBrk="0" hangingPunct="1">
                        <a:lnSpc>
                          <a:spcPct val="100000"/>
                        </a:lnSpc>
                        <a:spcBef>
                          <a:spcPts val="0"/>
                        </a:spcBef>
                        <a:spcAft>
                          <a:spcPts val="0"/>
                        </a:spcAft>
                        <a:buClrTx/>
                        <a:buSzTx/>
                        <a:buFontTx/>
                        <a:buNone/>
                        <a:defRPr/>
                      </a:pPr>
                      <a:r>
                        <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关键技术指标</a:t>
                      </a:r>
                      <a:endPar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marL="48985" marR="48985" marT="24492" marB="244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p>
                      <a:pPr marL="0" marR="0" indent="0" algn="l" defTabSz="1280160" rtl="0" eaLnBrk="1" fontAlgn="auto" latinLnBrk="0" hangingPunct="1">
                        <a:lnSpc>
                          <a:spcPct val="100000"/>
                        </a:lnSpc>
                        <a:spcBef>
                          <a:spcPts val="0"/>
                        </a:spcBef>
                        <a:spcAft>
                          <a:spcPts val="0"/>
                        </a:spcAft>
                        <a:buClrTx/>
                        <a:buSzTx/>
                        <a:buFontTx/>
                        <a:buNone/>
                        <a:defRPr/>
                      </a:pPr>
                      <a:r>
                        <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内径：</a:t>
                      </a:r>
                      <a:r>
                        <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Φ2.2m</a:t>
                      </a:r>
                      <a:endPar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p>
                      <a:pPr marL="0" marR="0" indent="0" algn="l" defTabSz="1280160" rtl="0" eaLnBrk="1" fontAlgn="auto" latinLnBrk="0" hangingPunct="1">
                        <a:lnSpc>
                          <a:spcPct val="100000"/>
                        </a:lnSpc>
                        <a:spcBef>
                          <a:spcPts val="0"/>
                        </a:spcBef>
                        <a:spcAft>
                          <a:spcPts val="0"/>
                        </a:spcAft>
                        <a:buClrTx/>
                        <a:buSzTx/>
                        <a:buFontTx/>
                        <a:buNone/>
                        <a:defRPr/>
                      </a:pPr>
                      <a:r>
                        <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长：</a:t>
                      </a:r>
                      <a:r>
                        <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5.5</a:t>
                      </a:r>
                      <a:r>
                        <a:rPr lang="en-US"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mm</a:t>
                      </a:r>
                      <a:endPar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marL="48985" marR="48985" marT="24492" marB="244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35255">
                <a:tc vMerge="1">
                  <a:tcPr/>
                </a:tc>
                <a:tc>
                  <a:txBody>
                    <a:bodyPr/>
                    <a:p>
                      <a:pPr marL="0" marR="0" indent="0" algn="l" defTabSz="1280160" rtl="0" eaLnBrk="1" fontAlgn="auto" latinLnBrk="0" hangingPunct="1">
                        <a:lnSpc>
                          <a:spcPct val="100000"/>
                        </a:lnSpc>
                        <a:spcBef>
                          <a:spcPts val="0"/>
                        </a:spcBef>
                        <a:spcAft>
                          <a:spcPts val="0"/>
                        </a:spcAft>
                        <a:buClrTx/>
                        <a:buSzTx/>
                        <a:buFontTx/>
                        <a:buNone/>
                        <a:defRPr/>
                      </a:pPr>
                      <a:r>
                        <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真空度：室温下小于</a:t>
                      </a:r>
                      <a:r>
                        <a:rPr lang="en-US"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10Pa</a:t>
                      </a:r>
                      <a:endPar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marL="48985" marR="48985" marT="24492" marB="244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35255">
                <a:tc vMerge="1">
                  <a:tcPr/>
                </a:tc>
                <a:tc>
                  <a:txBody>
                    <a:bodyPr/>
                    <a:p>
                      <a:pPr marL="0" marR="0" indent="0" algn="l" defTabSz="1280160" rtl="0" eaLnBrk="1" fontAlgn="auto" latinLnBrk="0" hangingPunct="1">
                        <a:lnSpc>
                          <a:spcPct val="100000"/>
                        </a:lnSpc>
                        <a:spcBef>
                          <a:spcPts val="0"/>
                        </a:spcBef>
                        <a:spcAft>
                          <a:spcPts val="0"/>
                        </a:spcAft>
                        <a:buClrTx/>
                        <a:buSzTx/>
                        <a:buFontTx/>
                        <a:buNone/>
                        <a:defRPr/>
                      </a:pPr>
                      <a:r>
                        <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杜瓦空载漏率（</a:t>
                      </a:r>
                      <a:r>
                        <a:rPr lang="en-US"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He</a:t>
                      </a:r>
                      <a:r>
                        <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）：小于</a:t>
                      </a:r>
                      <a:r>
                        <a:rPr lang="en-US"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1</a:t>
                      </a:r>
                      <a:r>
                        <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a:t>
                      </a:r>
                      <a:r>
                        <a:rPr lang="en-US"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10-9Pa.m3/s</a:t>
                      </a:r>
                      <a:endPar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marL="48985" marR="48985" marT="24492" marB="244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pic>
        <p:nvPicPr>
          <p:cNvPr id="31" name="图片 12"/>
          <p:cNvPicPr>
            <a:picLocks noChangeAspect="1"/>
          </p:cNvPicPr>
          <p:nvPr/>
        </p:nvPicPr>
        <p:blipFill>
          <a:blip r:embed="rId3"/>
          <a:srcRect l="7772" t="7652" r="8392" b="16780"/>
          <a:stretch>
            <a:fillRect/>
          </a:stretch>
        </p:blipFill>
        <p:spPr>
          <a:xfrm>
            <a:off x="4933224" y="640874"/>
            <a:ext cx="889567" cy="625588"/>
          </a:xfrm>
          <a:prstGeom prst="rect">
            <a:avLst/>
          </a:prstGeom>
        </p:spPr>
      </p:pic>
      <p:pic>
        <p:nvPicPr>
          <p:cNvPr id="32" name="图片 9" descr="6-BEPC Ⅱ储存环真空盒"/>
          <p:cNvPicPr>
            <a:picLocks noChangeAspect="1"/>
          </p:cNvPicPr>
          <p:nvPr/>
        </p:nvPicPr>
        <p:blipFill>
          <a:blip r:embed="rId4"/>
          <a:srcRect l="5392" b="7740"/>
          <a:stretch>
            <a:fillRect/>
          </a:stretch>
        </p:blipFill>
        <p:spPr>
          <a:xfrm>
            <a:off x="5859871" y="649718"/>
            <a:ext cx="828335" cy="605858"/>
          </a:xfrm>
          <a:prstGeom prst="rect">
            <a:avLst/>
          </a:prstGeom>
        </p:spPr>
      </p:pic>
      <p:pic>
        <p:nvPicPr>
          <p:cNvPr id="33" name="图片 16" descr="照片 0005"/>
          <p:cNvPicPr>
            <a:picLocks noChangeAspect="1"/>
          </p:cNvPicPr>
          <p:nvPr/>
        </p:nvPicPr>
        <p:blipFill>
          <a:blip r:embed="rId5"/>
          <a:stretch>
            <a:fillRect/>
          </a:stretch>
        </p:blipFill>
        <p:spPr>
          <a:xfrm rot="5400000">
            <a:off x="5088006" y="1122907"/>
            <a:ext cx="580345" cy="889567"/>
          </a:xfrm>
          <a:prstGeom prst="rect">
            <a:avLst/>
          </a:prstGeom>
        </p:spPr>
      </p:pic>
      <p:pic>
        <p:nvPicPr>
          <p:cNvPr id="34" name="图片 17" descr="_DSC8441"/>
          <p:cNvPicPr>
            <a:picLocks noChangeAspect="1"/>
          </p:cNvPicPr>
          <p:nvPr/>
        </p:nvPicPr>
        <p:blipFill>
          <a:blip r:embed="rId6"/>
          <a:stretch>
            <a:fillRect/>
          </a:stretch>
        </p:blipFill>
        <p:spPr>
          <a:xfrm>
            <a:off x="5859871" y="1272926"/>
            <a:ext cx="828335" cy="590210"/>
          </a:xfrm>
          <a:prstGeom prst="rect">
            <a:avLst/>
          </a:prstGeom>
        </p:spPr>
      </p:pic>
      <p:graphicFrame>
        <p:nvGraphicFramePr>
          <p:cNvPr id="35" name="表格 34"/>
          <p:cNvGraphicFramePr>
            <a:graphicFrameLocks noGrp="1"/>
          </p:cNvGraphicFramePr>
          <p:nvPr/>
        </p:nvGraphicFramePr>
        <p:xfrm>
          <a:off x="6867820" y="956219"/>
          <a:ext cx="1062355" cy="538480"/>
        </p:xfrm>
        <a:graphic>
          <a:graphicData uri="http://schemas.openxmlformats.org/drawingml/2006/table">
            <a:tbl>
              <a:tblPr firstRow="1" bandRow="1">
                <a:tableStyleId>{5C22544A-7EE6-4342-B048-85BDC9FD1C3A}</a:tableStyleId>
              </a:tblPr>
              <a:tblGrid>
                <a:gridCol w="243205"/>
                <a:gridCol w="819150"/>
              </a:tblGrid>
              <a:tr h="146685">
                <a:tc>
                  <a:txBody>
                    <a:bodyPr/>
                    <a:p>
                      <a:pPr algn="ctr">
                        <a:spcAft>
                          <a:spcPts val="0"/>
                        </a:spcAft>
                      </a:pPr>
                      <a:r>
                        <a:rPr lang="zh-CN"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产</a:t>
                      </a:r>
                      <a:r>
                        <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  </a:t>
                      </a:r>
                      <a:r>
                        <a:rPr lang="zh-CN"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品</a:t>
                      </a:r>
                      <a:r>
                        <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  </a:t>
                      </a:r>
                      <a:r>
                        <a:rPr lang="zh-CN"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名</a:t>
                      </a:r>
                      <a:r>
                        <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  </a:t>
                      </a:r>
                      <a:r>
                        <a:rPr lang="zh-CN"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称</a:t>
                      </a:r>
                      <a:endParaRPr lang="zh-CN"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p>
                      <a:pPr algn="ctr">
                        <a:spcAft>
                          <a:spcPts val="0"/>
                        </a:spcAft>
                      </a:pPr>
                      <a:r>
                        <a:rPr lang="zh-CN" altLang="en-US" sz="430"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加速器铝制真空盒</a:t>
                      </a:r>
                      <a:endParaRPr lang="zh-CN" altLang="en-US" sz="430"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27635">
                <a:tc rowSpan="3">
                  <a:txBody>
                    <a:bodyPr/>
                    <a:p>
                      <a:pPr marL="0" marR="0" indent="0" algn="l" defTabSz="1280160" rtl="0" eaLnBrk="1" fontAlgn="auto" latinLnBrk="0" hangingPunct="1">
                        <a:lnSpc>
                          <a:spcPct val="100000"/>
                        </a:lnSpc>
                        <a:spcBef>
                          <a:spcPts val="0"/>
                        </a:spcBef>
                        <a:spcAft>
                          <a:spcPts val="0"/>
                        </a:spcAft>
                        <a:buClrTx/>
                        <a:buSzTx/>
                        <a:buFontTx/>
                        <a:buNone/>
                        <a:defRPr/>
                      </a:pPr>
                      <a:r>
                        <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关键技术指标</a:t>
                      </a:r>
                      <a:endPar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marL="48985" marR="48985" marT="24492" marB="244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p>
                      <a:pPr marL="0" marR="0" indent="0" algn="l" defTabSz="1280160" rtl="0" eaLnBrk="1" fontAlgn="auto" latinLnBrk="0" hangingPunct="1">
                        <a:lnSpc>
                          <a:spcPct val="100000"/>
                        </a:lnSpc>
                        <a:spcBef>
                          <a:spcPts val="0"/>
                        </a:spcBef>
                        <a:spcAft>
                          <a:spcPts val="0"/>
                        </a:spcAft>
                        <a:buClrTx/>
                        <a:buSzTx/>
                        <a:buFontTx/>
                        <a:buNone/>
                        <a:defRPr/>
                      </a:pPr>
                      <a:r>
                        <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材质：</a:t>
                      </a:r>
                      <a:r>
                        <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5083</a:t>
                      </a:r>
                      <a:r>
                        <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a:t>
                      </a:r>
                      <a:r>
                        <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6061</a:t>
                      </a:r>
                      <a:r>
                        <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合金铝</a:t>
                      </a:r>
                      <a:endPar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marL="48985" marR="48985" marT="24492" marB="244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27635">
                <a:tc vMerge="1">
                  <a:tcPr/>
                </a:tc>
                <a:tc>
                  <a:txBody>
                    <a:bodyPr/>
                    <a:p>
                      <a:pPr marL="0" marR="0" indent="0" algn="l" defTabSz="1280160" rtl="0" eaLnBrk="1" fontAlgn="auto" latinLnBrk="0" hangingPunct="1">
                        <a:lnSpc>
                          <a:spcPct val="100000"/>
                        </a:lnSpc>
                        <a:spcBef>
                          <a:spcPts val="0"/>
                        </a:spcBef>
                        <a:spcAft>
                          <a:spcPts val="0"/>
                        </a:spcAft>
                        <a:buClrTx/>
                        <a:buSzTx/>
                        <a:buFontTx/>
                        <a:buNone/>
                        <a:defRPr/>
                      </a:pPr>
                      <a:r>
                        <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真空度：</a:t>
                      </a:r>
                      <a:r>
                        <a:rPr lang="en-US"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&lt;</a:t>
                      </a:r>
                      <a:r>
                        <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4.4×10-8Pa</a:t>
                      </a:r>
                      <a:endPar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marL="48985" marR="48985" marT="24492" marB="244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36525">
                <a:tc vMerge="1">
                  <a:tcPr/>
                </a:tc>
                <a:tc>
                  <a:txBody>
                    <a:bodyPr/>
                    <a:p>
                      <a:pPr marL="0" marR="0" indent="0" algn="l" defTabSz="1280160" rtl="0" eaLnBrk="1" fontAlgn="auto" latinLnBrk="0" hangingPunct="1">
                        <a:lnSpc>
                          <a:spcPct val="100000"/>
                        </a:lnSpc>
                        <a:spcBef>
                          <a:spcPts val="0"/>
                        </a:spcBef>
                        <a:spcAft>
                          <a:spcPts val="0"/>
                        </a:spcAft>
                        <a:buClrTx/>
                        <a:buSzTx/>
                        <a:buFontTx/>
                        <a:buNone/>
                        <a:defRPr/>
                      </a:pPr>
                      <a:r>
                        <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盒体平面度：</a:t>
                      </a:r>
                      <a:r>
                        <a:rPr lang="en-US"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&lt;</a:t>
                      </a:r>
                      <a:r>
                        <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0.3mm</a:t>
                      </a:r>
                      <a:endPar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marL="48985" marR="48985" marT="24492" marB="244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pic>
        <p:nvPicPr>
          <p:cNvPr id="36" name="图片 13" descr="9-BEPCⅡ储存环真空室"/>
          <p:cNvPicPr>
            <a:picLocks noChangeAspect="1"/>
          </p:cNvPicPr>
          <p:nvPr/>
        </p:nvPicPr>
        <p:blipFill>
          <a:blip r:embed="rId7"/>
          <a:stretch>
            <a:fillRect/>
          </a:stretch>
        </p:blipFill>
        <p:spPr>
          <a:xfrm>
            <a:off x="6726555" y="1842135"/>
            <a:ext cx="1089025" cy="710565"/>
          </a:xfrm>
          <a:prstGeom prst="rect">
            <a:avLst/>
          </a:prstGeom>
        </p:spPr>
      </p:pic>
      <p:pic>
        <p:nvPicPr>
          <p:cNvPr id="37" name="图片 18" descr="7-高能所活动挡块真空室"/>
          <p:cNvPicPr>
            <a:picLocks noChangeAspect="1"/>
          </p:cNvPicPr>
          <p:nvPr/>
        </p:nvPicPr>
        <p:blipFill>
          <a:blip r:embed="rId8"/>
          <a:stretch>
            <a:fillRect/>
          </a:stretch>
        </p:blipFill>
        <p:spPr>
          <a:xfrm>
            <a:off x="7815580" y="1842135"/>
            <a:ext cx="806450" cy="665480"/>
          </a:xfrm>
          <a:prstGeom prst="rect">
            <a:avLst/>
          </a:prstGeom>
        </p:spPr>
      </p:pic>
      <p:pic>
        <p:nvPicPr>
          <p:cNvPr id="39" name="图片 14" descr="散束腔外貌"/>
          <p:cNvPicPr>
            <a:picLocks noChangeAspect="1"/>
          </p:cNvPicPr>
          <p:nvPr/>
        </p:nvPicPr>
        <p:blipFill>
          <a:blip r:embed="rId9"/>
          <a:srcRect l="17518" r="18539" b="8438"/>
          <a:stretch>
            <a:fillRect/>
          </a:stretch>
        </p:blipFill>
        <p:spPr>
          <a:xfrm>
            <a:off x="5580924" y="3328647"/>
            <a:ext cx="851807" cy="915421"/>
          </a:xfrm>
          <a:prstGeom prst="rect">
            <a:avLst/>
          </a:prstGeom>
        </p:spPr>
      </p:pic>
      <p:pic>
        <p:nvPicPr>
          <p:cNvPr id="40" name="图片 2" descr="_DSC4561"/>
          <p:cNvPicPr>
            <a:picLocks noChangeAspect="1"/>
          </p:cNvPicPr>
          <p:nvPr/>
        </p:nvPicPr>
        <p:blipFill>
          <a:blip r:embed="rId10" cstate="print"/>
          <a:stretch>
            <a:fillRect/>
          </a:stretch>
        </p:blipFill>
        <p:spPr>
          <a:xfrm>
            <a:off x="4933564" y="3328647"/>
            <a:ext cx="647360" cy="915761"/>
          </a:xfrm>
          <a:prstGeom prst="rect">
            <a:avLst/>
          </a:prstGeom>
        </p:spPr>
      </p:pic>
      <p:pic>
        <p:nvPicPr>
          <p:cNvPr id="41" name="图片 25" descr="IMG_20151022_100508"/>
          <p:cNvPicPr>
            <a:picLocks noChangeAspect="1"/>
          </p:cNvPicPr>
          <p:nvPr/>
        </p:nvPicPr>
        <p:blipFill>
          <a:blip r:embed="rId11"/>
          <a:srcRect l="14485" t="21140"/>
          <a:stretch>
            <a:fillRect/>
          </a:stretch>
        </p:blipFill>
        <p:spPr>
          <a:xfrm>
            <a:off x="4933224" y="4244408"/>
            <a:ext cx="719478" cy="626949"/>
          </a:xfrm>
          <a:prstGeom prst="rect">
            <a:avLst/>
          </a:prstGeom>
        </p:spPr>
      </p:pic>
      <p:pic>
        <p:nvPicPr>
          <p:cNvPr id="21514" name="Picture 9" descr="20130724_152453"/>
          <p:cNvPicPr>
            <a:picLocks noChangeAspect="1"/>
          </p:cNvPicPr>
          <p:nvPr/>
        </p:nvPicPr>
        <p:blipFill>
          <a:blip r:embed="rId12"/>
          <a:stretch>
            <a:fillRect/>
          </a:stretch>
        </p:blipFill>
        <p:spPr>
          <a:xfrm>
            <a:off x="5653042" y="4244068"/>
            <a:ext cx="780029" cy="626949"/>
          </a:xfrm>
          <a:prstGeom prst="rect">
            <a:avLst/>
          </a:prstGeom>
          <a:noFill/>
          <a:ln w="9525">
            <a:noFill/>
          </a:ln>
        </p:spPr>
      </p:pic>
      <p:graphicFrame>
        <p:nvGraphicFramePr>
          <p:cNvPr id="42" name="表格 41"/>
          <p:cNvGraphicFramePr>
            <a:graphicFrameLocks noGrp="1"/>
          </p:cNvGraphicFramePr>
          <p:nvPr/>
        </p:nvGraphicFramePr>
        <p:xfrm>
          <a:off x="6616428" y="3798094"/>
          <a:ext cx="1343660" cy="848995"/>
        </p:xfrm>
        <a:graphic>
          <a:graphicData uri="http://schemas.openxmlformats.org/drawingml/2006/table">
            <a:tbl>
              <a:tblPr firstRow="1" bandRow="1">
                <a:tableStyleId>{5C22544A-7EE6-4342-B048-85BDC9FD1C3A}</a:tableStyleId>
              </a:tblPr>
              <a:tblGrid>
                <a:gridCol w="253365"/>
                <a:gridCol w="1090295"/>
              </a:tblGrid>
              <a:tr h="227330">
                <a:tc>
                  <a:txBody>
                    <a:bodyPr/>
                    <a:p>
                      <a:pPr algn="ctr">
                        <a:spcAft>
                          <a:spcPts val="0"/>
                        </a:spcAft>
                      </a:pPr>
                      <a:r>
                        <a:rPr lang="zh-CN"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产</a:t>
                      </a:r>
                      <a:r>
                        <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  </a:t>
                      </a:r>
                      <a:r>
                        <a:rPr lang="zh-CN"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品</a:t>
                      </a:r>
                      <a:r>
                        <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  </a:t>
                      </a:r>
                      <a:r>
                        <a:rPr lang="zh-CN"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名</a:t>
                      </a:r>
                      <a:r>
                        <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  </a:t>
                      </a:r>
                      <a:r>
                        <a:rPr lang="zh-CN"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称</a:t>
                      </a:r>
                      <a:endParaRPr lang="zh-CN"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p>
                      <a:pPr algn="ctr">
                        <a:spcAft>
                          <a:spcPts val="0"/>
                        </a:spcAft>
                      </a:pPr>
                      <a:r>
                        <a:rPr lang="zh-CN" altLang="en-US" sz="430"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加速器聚束腔、散束腔</a:t>
                      </a:r>
                      <a:endParaRPr lang="zh-CN" altLang="en-US" sz="430"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41605">
                <a:tc rowSpan="3">
                  <a:txBody>
                    <a:bodyPr/>
                    <a:p>
                      <a:pPr marL="0" marR="0" indent="0" algn="l" defTabSz="1280160" rtl="0" eaLnBrk="1" fontAlgn="auto" latinLnBrk="0" hangingPunct="1">
                        <a:lnSpc>
                          <a:spcPct val="100000"/>
                        </a:lnSpc>
                        <a:spcBef>
                          <a:spcPts val="0"/>
                        </a:spcBef>
                        <a:spcAft>
                          <a:spcPts val="0"/>
                        </a:spcAft>
                        <a:buClrTx/>
                        <a:buSzTx/>
                        <a:buFontTx/>
                        <a:buNone/>
                        <a:defRPr/>
                      </a:pPr>
                      <a:r>
                        <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关键技术指标</a:t>
                      </a:r>
                      <a:endPar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marL="48985" marR="48985" marT="24492" marB="244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p>
                      <a:pPr marL="0" marR="0" indent="0" algn="l" defTabSz="1280160" rtl="0" eaLnBrk="1" fontAlgn="auto" latinLnBrk="0" hangingPunct="1">
                        <a:lnSpc>
                          <a:spcPct val="100000"/>
                        </a:lnSpc>
                        <a:spcBef>
                          <a:spcPts val="0"/>
                        </a:spcBef>
                        <a:spcAft>
                          <a:spcPts val="0"/>
                        </a:spcAft>
                        <a:buClrTx/>
                        <a:buSzTx/>
                        <a:buFontTx/>
                        <a:buNone/>
                        <a:defRPr/>
                      </a:pPr>
                      <a:r>
                        <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材质：</a:t>
                      </a:r>
                      <a:r>
                        <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TU1</a:t>
                      </a:r>
                      <a:r>
                        <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无氧铜、</a:t>
                      </a:r>
                      <a:r>
                        <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316L</a:t>
                      </a:r>
                      <a:endPar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marL="48985" marR="48985" marT="24492" marB="244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41605">
                <a:tc vMerge="1">
                  <a:tcPr/>
                </a:tc>
                <a:tc>
                  <a:txBody>
                    <a:bodyPr/>
                    <a:p>
                      <a:pPr marL="0" marR="0" indent="0" algn="l" defTabSz="1280160" rtl="0" eaLnBrk="1" fontAlgn="auto" latinLnBrk="0" hangingPunct="1">
                        <a:lnSpc>
                          <a:spcPct val="100000"/>
                        </a:lnSpc>
                        <a:spcBef>
                          <a:spcPts val="0"/>
                        </a:spcBef>
                        <a:spcAft>
                          <a:spcPts val="0"/>
                        </a:spcAft>
                        <a:buClrTx/>
                        <a:buSzTx/>
                        <a:buFontTx/>
                        <a:buNone/>
                        <a:defRPr/>
                      </a:pPr>
                      <a:r>
                        <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真空度：</a:t>
                      </a:r>
                      <a:r>
                        <a:rPr lang="en-US"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&lt;1</a:t>
                      </a:r>
                      <a:r>
                        <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×10-6Pa</a:t>
                      </a:r>
                      <a:endPar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marL="48985" marR="48985" marT="24492" marB="244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38455">
                <a:tc vMerge="1">
                  <a:tcPr/>
                </a:tc>
                <a:tc>
                  <a:txBody>
                    <a:bodyPr/>
                    <a:p>
                      <a:pPr marL="0" marR="0" indent="0" algn="l" defTabSz="1280160" rtl="0" eaLnBrk="1" fontAlgn="auto" latinLnBrk="0" hangingPunct="1">
                        <a:lnSpc>
                          <a:spcPct val="100000"/>
                        </a:lnSpc>
                        <a:spcBef>
                          <a:spcPts val="0"/>
                        </a:spcBef>
                        <a:spcAft>
                          <a:spcPts val="0"/>
                        </a:spcAft>
                        <a:buClrTx/>
                        <a:buSzTx/>
                        <a:buFontTx/>
                        <a:buNone/>
                        <a:defRPr/>
                      </a:pPr>
                      <a:r>
                        <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鼻锥轮廓度：</a:t>
                      </a:r>
                      <a:r>
                        <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≤0.05</a:t>
                      </a:r>
                      <a:endPar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p>
                      <a:pPr marL="0" marR="0" indent="0" algn="l" defTabSz="1280160" rtl="0" eaLnBrk="1" fontAlgn="auto" latinLnBrk="0" hangingPunct="1">
                        <a:lnSpc>
                          <a:spcPct val="100000"/>
                        </a:lnSpc>
                        <a:spcBef>
                          <a:spcPts val="0"/>
                        </a:spcBef>
                        <a:spcAft>
                          <a:spcPts val="0"/>
                        </a:spcAft>
                        <a:buClrTx/>
                        <a:buSzTx/>
                        <a:buFontTx/>
                        <a:buNone/>
                        <a:defRPr/>
                      </a:pPr>
                      <a:r>
                        <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内腔同心度：</a:t>
                      </a:r>
                      <a:r>
                        <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≤0.02</a:t>
                      </a:r>
                      <a:endPar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p>
                      <a:pPr marL="0" marR="0" indent="0" algn="l" defTabSz="1280160" rtl="0" eaLnBrk="1" fontAlgn="auto" latinLnBrk="0" hangingPunct="1">
                        <a:lnSpc>
                          <a:spcPct val="100000"/>
                        </a:lnSpc>
                        <a:spcBef>
                          <a:spcPts val="0"/>
                        </a:spcBef>
                        <a:spcAft>
                          <a:spcPts val="0"/>
                        </a:spcAft>
                        <a:buClrTx/>
                        <a:buSzTx/>
                        <a:buFontTx/>
                        <a:buNone/>
                        <a:defRPr/>
                      </a:pPr>
                      <a:r>
                        <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焊后鼻锥与鼻锥间距误差：</a:t>
                      </a:r>
                      <a:r>
                        <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≤0.02</a:t>
                      </a:r>
                      <a:endPar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p>
                      <a:pPr marL="0" marR="0" indent="0" algn="l" defTabSz="1280160" rtl="0" eaLnBrk="1" fontAlgn="auto" latinLnBrk="0" hangingPunct="1">
                        <a:lnSpc>
                          <a:spcPct val="100000"/>
                        </a:lnSpc>
                        <a:spcBef>
                          <a:spcPts val="0"/>
                        </a:spcBef>
                        <a:spcAft>
                          <a:spcPts val="0"/>
                        </a:spcAft>
                        <a:buClrTx/>
                        <a:buSzTx/>
                        <a:buFontTx/>
                        <a:buNone/>
                        <a:defRPr/>
                      </a:pPr>
                      <a:r>
                        <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端面与束流中心线垂直度：</a:t>
                      </a:r>
                      <a:r>
                        <a:rPr lang="en-US"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±0.01</a:t>
                      </a:r>
                      <a:endPar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p>
                      <a:pPr marL="0" marR="0" indent="0" algn="l" defTabSz="1280160" rtl="0" eaLnBrk="1" fontAlgn="auto" latinLnBrk="0" hangingPunct="1">
                        <a:lnSpc>
                          <a:spcPct val="100000"/>
                        </a:lnSpc>
                        <a:spcBef>
                          <a:spcPts val="0"/>
                        </a:spcBef>
                        <a:spcAft>
                          <a:spcPts val="0"/>
                        </a:spcAft>
                        <a:buClrTx/>
                        <a:buSzTx/>
                        <a:buFontTx/>
                        <a:buNone/>
                        <a:defRPr/>
                      </a:pPr>
                      <a:r>
                        <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腔体内表面粗糙度：</a:t>
                      </a:r>
                      <a:r>
                        <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Ra≤1.6μ</a:t>
                      </a:r>
                      <a:endPar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marL="48985" marR="48985" marT="24492" marB="244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graphicFrame>
        <p:nvGraphicFramePr>
          <p:cNvPr id="43" name="表格 42"/>
          <p:cNvGraphicFramePr>
            <a:graphicFrameLocks noGrp="1"/>
          </p:cNvGraphicFramePr>
          <p:nvPr/>
        </p:nvGraphicFramePr>
        <p:xfrm>
          <a:off x="4971664" y="2273754"/>
          <a:ext cx="1369060" cy="586740"/>
        </p:xfrm>
        <a:graphic>
          <a:graphicData uri="http://schemas.openxmlformats.org/drawingml/2006/table">
            <a:tbl>
              <a:tblPr firstRow="1" bandRow="1">
                <a:tableStyleId>{5C22544A-7EE6-4342-B048-85BDC9FD1C3A}</a:tableStyleId>
              </a:tblPr>
              <a:tblGrid>
                <a:gridCol w="266065"/>
                <a:gridCol w="1102995"/>
              </a:tblGrid>
              <a:tr h="204470">
                <a:tc>
                  <a:txBody>
                    <a:bodyPr/>
                    <a:p>
                      <a:pPr algn="ctr">
                        <a:spcAft>
                          <a:spcPts val="0"/>
                        </a:spcAft>
                      </a:pPr>
                      <a:r>
                        <a:rPr lang="zh-CN"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产</a:t>
                      </a:r>
                      <a:r>
                        <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  </a:t>
                      </a:r>
                      <a:r>
                        <a:rPr lang="zh-CN"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品</a:t>
                      </a:r>
                      <a:r>
                        <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  </a:t>
                      </a:r>
                      <a:r>
                        <a:rPr lang="zh-CN"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名</a:t>
                      </a:r>
                      <a:r>
                        <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  </a:t>
                      </a:r>
                      <a:r>
                        <a:rPr lang="zh-CN"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称</a:t>
                      </a:r>
                      <a:endParaRPr lang="zh-CN"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p>
                      <a:pPr algn="ctr">
                        <a:spcAft>
                          <a:spcPts val="0"/>
                        </a:spcAft>
                      </a:pPr>
                      <a:r>
                        <a:rPr lang="zh-CN" altLang="en-US" sz="430"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加速器铜制真空盒</a:t>
                      </a:r>
                      <a:endParaRPr lang="zh-CN" altLang="en-US" sz="430"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27000">
                <a:tc rowSpan="3">
                  <a:txBody>
                    <a:bodyPr/>
                    <a:p>
                      <a:pPr marL="0" marR="0" indent="0" algn="l" defTabSz="1280160" rtl="0" eaLnBrk="1" fontAlgn="auto" latinLnBrk="0" hangingPunct="1">
                        <a:lnSpc>
                          <a:spcPct val="100000"/>
                        </a:lnSpc>
                        <a:spcBef>
                          <a:spcPts val="0"/>
                        </a:spcBef>
                        <a:spcAft>
                          <a:spcPts val="0"/>
                        </a:spcAft>
                        <a:buClrTx/>
                        <a:buSzTx/>
                        <a:buFontTx/>
                        <a:buNone/>
                        <a:defRPr/>
                      </a:pPr>
                      <a:r>
                        <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关键技术指标</a:t>
                      </a:r>
                      <a:endPar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marL="48985" marR="48985" marT="24492" marB="244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p>
                      <a:pPr marL="0" marR="0" indent="0" algn="l" defTabSz="1280160" rtl="0" eaLnBrk="1" fontAlgn="auto" latinLnBrk="0" hangingPunct="1">
                        <a:lnSpc>
                          <a:spcPct val="100000"/>
                        </a:lnSpc>
                        <a:spcBef>
                          <a:spcPts val="0"/>
                        </a:spcBef>
                        <a:spcAft>
                          <a:spcPts val="0"/>
                        </a:spcAft>
                        <a:buClrTx/>
                        <a:buSzTx/>
                        <a:buFontTx/>
                        <a:buNone/>
                        <a:defRPr/>
                      </a:pPr>
                      <a:r>
                        <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材质：</a:t>
                      </a:r>
                      <a:r>
                        <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TU1</a:t>
                      </a:r>
                      <a:r>
                        <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无氧铜、弥散铜、铬锆铜</a:t>
                      </a:r>
                      <a:endPar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marL="48985" marR="48985" marT="24492" marB="244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27635">
                <a:tc vMerge="1">
                  <a:tcPr/>
                </a:tc>
                <a:tc>
                  <a:txBody>
                    <a:bodyPr/>
                    <a:p>
                      <a:pPr marL="0" marR="0" indent="0" algn="l" defTabSz="1280160" rtl="0" eaLnBrk="1" fontAlgn="auto" latinLnBrk="0" hangingPunct="1">
                        <a:lnSpc>
                          <a:spcPct val="100000"/>
                        </a:lnSpc>
                        <a:spcBef>
                          <a:spcPts val="0"/>
                        </a:spcBef>
                        <a:spcAft>
                          <a:spcPts val="0"/>
                        </a:spcAft>
                        <a:buClrTx/>
                        <a:buSzTx/>
                        <a:buFontTx/>
                        <a:buNone/>
                        <a:defRPr/>
                      </a:pPr>
                      <a:r>
                        <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真空度：</a:t>
                      </a:r>
                      <a:r>
                        <a:rPr lang="en-US"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&lt;</a:t>
                      </a:r>
                      <a:r>
                        <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4.4×10-8Pa</a:t>
                      </a:r>
                      <a:endPar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marL="48985" marR="48985" marT="24492" marB="244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27635">
                <a:tc vMerge="1">
                  <a:tcPr/>
                </a:tc>
                <a:tc>
                  <a:txBody>
                    <a:bodyPr/>
                    <a:p>
                      <a:pPr marL="0" marR="0" indent="0" algn="l" defTabSz="1280160" rtl="0" eaLnBrk="1" fontAlgn="auto" latinLnBrk="0" hangingPunct="1">
                        <a:lnSpc>
                          <a:spcPct val="100000"/>
                        </a:lnSpc>
                        <a:spcBef>
                          <a:spcPts val="0"/>
                        </a:spcBef>
                        <a:spcAft>
                          <a:spcPts val="0"/>
                        </a:spcAft>
                        <a:buClrTx/>
                        <a:buSzTx/>
                        <a:buFontTx/>
                        <a:buNone/>
                        <a:defRPr/>
                      </a:pPr>
                      <a:r>
                        <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盒体平面度：</a:t>
                      </a:r>
                      <a:r>
                        <a:rPr lang="en-US"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&lt;</a:t>
                      </a:r>
                      <a:r>
                        <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0.3mm</a:t>
                      </a:r>
                      <a:endPar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marL="48985" marR="48985" marT="24492" marB="244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pic>
        <p:nvPicPr>
          <p:cNvPr id="10" name="图片 9" descr="微信图片_20180920114324"/>
          <p:cNvPicPr>
            <a:picLocks noChangeAspect="1"/>
          </p:cNvPicPr>
          <p:nvPr/>
        </p:nvPicPr>
        <p:blipFill>
          <a:blip r:embed="rId13"/>
          <a:stretch>
            <a:fillRect/>
          </a:stretch>
        </p:blipFill>
        <p:spPr>
          <a:xfrm>
            <a:off x="6726555" y="2506980"/>
            <a:ext cx="1895475" cy="994410"/>
          </a:xfrm>
          <a:prstGeom prst="rect">
            <a:avLst/>
          </a:prstGeom>
        </p:spPr>
      </p:pic>
      <p:sp>
        <p:nvSpPr>
          <p:cNvPr id="11" name=" 226"/>
          <p:cNvSpPr/>
          <p:nvPr/>
        </p:nvSpPr>
        <p:spPr>
          <a:xfrm rot="16020000">
            <a:off x="2237740" y="1417955"/>
            <a:ext cx="77470" cy="92710"/>
          </a:xfrm>
          <a:custGeom>
            <a:avLst/>
            <a:gdLst>
              <a:gd name="connsiteX0" fmla="*/ 1846300 w 4171682"/>
              <a:gd name="connsiteY0" fmla="*/ 0 h 3589654"/>
              <a:gd name="connsiteX1" fmla="*/ 2325378 w 4171682"/>
              <a:gd name="connsiteY1" fmla="*/ 0 h 3589654"/>
              <a:gd name="connsiteX2" fmla="*/ 4171682 w 4171682"/>
              <a:gd name="connsiteY2" fmla="*/ 3183284 h 3589654"/>
              <a:gd name="connsiteX3" fmla="*/ 3937064 w 4171682"/>
              <a:gd name="connsiteY3" fmla="*/ 3589654 h 3589654"/>
              <a:gd name="connsiteX4" fmla="*/ 234622 w 4171682"/>
              <a:gd name="connsiteY4" fmla="*/ 3589654 h 3589654"/>
              <a:gd name="connsiteX5" fmla="*/ 0 w 4171682"/>
              <a:gd name="connsiteY5" fmla="*/ 3183277 h 358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71682" h="3589654">
                <a:moveTo>
                  <a:pt x="1846300" y="0"/>
                </a:moveTo>
                <a:lnTo>
                  <a:pt x="2325378" y="0"/>
                </a:lnTo>
                <a:lnTo>
                  <a:pt x="4171682" y="3183284"/>
                </a:lnTo>
                <a:lnTo>
                  <a:pt x="3937064" y="3589654"/>
                </a:lnTo>
                <a:lnTo>
                  <a:pt x="234622" y="3589654"/>
                </a:lnTo>
                <a:lnTo>
                  <a:pt x="0" y="318327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pic>
        <p:nvPicPr>
          <p:cNvPr id="13" name="图片 12" descr="微信图片_20180815151519"/>
          <p:cNvPicPr>
            <a:picLocks noChangeAspect="1"/>
          </p:cNvPicPr>
          <p:nvPr/>
        </p:nvPicPr>
        <p:blipFill>
          <a:blip r:embed="rId14"/>
          <a:srcRect l="252" t="11912" r="7871" b="15399"/>
          <a:stretch>
            <a:fillRect/>
          </a:stretch>
        </p:blipFill>
        <p:spPr>
          <a:xfrm>
            <a:off x="576580" y="631825"/>
            <a:ext cx="1541145" cy="1695450"/>
          </a:xfrm>
          <a:prstGeom prst="rect">
            <a:avLst/>
          </a:prstGeom>
        </p:spPr>
      </p:pic>
      <p:graphicFrame>
        <p:nvGraphicFramePr>
          <p:cNvPr id="14" name="表格 13"/>
          <p:cNvGraphicFramePr>
            <a:graphicFrameLocks noGrp="1"/>
          </p:cNvGraphicFramePr>
          <p:nvPr>
            <p:custDataLst>
              <p:tags r:id="rId15"/>
            </p:custDataLst>
          </p:nvPr>
        </p:nvGraphicFramePr>
        <p:xfrm>
          <a:off x="2465070" y="884555"/>
          <a:ext cx="1716405" cy="977265"/>
        </p:xfrm>
        <a:graphic>
          <a:graphicData uri="http://schemas.openxmlformats.org/drawingml/2006/table">
            <a:tbl>
              <a:tblPr firstRow="1" bandRow="1">
                <a:tableStyleId>{5C22544A-7EE6-4342-B048-85BDC9FD1C3A}</a:tableStyleId>
              </a:tblPr>
              <a:tblGrid>
                <a:gridCol w="310515"/>
                <a:gridCol w="1405890"/>
              </a:tblGrid>
              <a:tr h="233680">
                <a:tc>
                  <a:txBody>
                    <a:bodyPr/>
                    <a:p>
                      <a:pPr algn="ctr">
                        <a:spcAft>
                          <a:spcPts val="0"/>
                        </a:spcAft>
                      </a:pPr>
                      <a:r>
                        <a:rPr lang="zh-CN" altLang="zh-CN" sz="500"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产</a:t>
                      </a:r>
                      <a:r>
                        <a:rPr lang="en-US" altLang="zh-CN" sz="500"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  </a:t>
                      </a:r>
                      <a:r>
                        <a:rPr lang="zh-CN" altLang="zh-CN" sz="500"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品</a:t>
                      </a:r>
                      <a:r>
                        <a:rPr lang="en-US" altLang="zh-CN" sz="500"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  </a:t>
                      </a:r>
                      <a:r>
                        <a:rPr lang="zh-CN" altLang="zh-CN" sz="500"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名</a:t>
                      </a:r>
                      <a:r>
                        <a:rPr lang="en-US" altLang="zh-CN" sz="500"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  </a:t>
                      </a:r>
                      <a:r>
                        <a:rPr lang="zh-CN" altLang="zh-CN" sz="500"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称</a:t>
                      </a:r>
                      <a:endParaRPr lang="zh-CN" altLang="zh-CN" sz="500"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p>
                      <a:pPr algn="ctr">
                        <a:spcAft>
                          <a:spcPts val="0"/>
                        </a:spcAft>
                      </a:pPr>
                      <a:r>
                        <a:rPr lang="en-US" altLang="zh-CN" sz="500"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ITER </a:t>
                      </a:r>
                      <a:r>
                        <a:rPr lang="zh-CN" altLang="en-US" sz="500"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超导磁体低温测试杜瓦</a:t>
                      </a:r>
                      <a:endParaRPr lang="zh-CN" altLang="zh-CN" sz="500"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38125">
                <a:tc rowSpan="3">
                  <a:txBody>
                    <a:bodyPr/>
                    <a:p>
                      <a:pPr marL="0" marR="0" indent="0" algn="l" defTabSz="1280160" rtl="0" eaLnBrk="1" fontAlgn="auto" latinLnBrk="0" hangingPunct="1">
                        <a:lnSpc>
                          <a:spcPct val="100000"/>
                        </a:lnSpc>
                        <a:spcBef>
                          <a:spcPts val="0"/>
                        </a:spcBef>
                        <a:spcAft>
                          <a:spcPts val="0"/>
                        </a:spcAft>
                        <a:buClrTx/>
                        <a:buSzTx/>
                        <a:buFontTx/>
                        <a:buNone/>
                        <a:defRPr/>
                      </a:pPr>
                      <a:r>
                        <a:rPr lang="zh-CN" altLang="en-US" sz="500"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关键技术指标</a:t>
                      </a:r>
                      <a:endParaRPr lang="zh-CN" altLang="en-US" sz="500"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p>
                      <a:pPr marL="0" marR="0" indent="0" algn="l" defTabSz="1280160" rtl="0" eaLnBrk="1" fontAlgn="auto" latinLnBrk="0" hangingPunct="1">
                        <a:lnSpc>
                          <a:spcPct val="100000"/>
                        </a:lnSpc>
                        <a:spcBef>
                          <a:spcPts val="0"/>
                        </a:spcBef>
                        <a:spcAft>
                          <a:spcPts val="0"/>
                        </a:spcAft>
                        <a:buClrTx/>
                        <a:buSzTx/>
                        <a:buFontTx/>
                        <a:buNone/>
                        <a:defRPr/>
                      </a:pPr>
                      <a:r>
                        <a:rPr lang="zh-CN" altLang="en-US" sz="500"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内径：</a:t>
                      </a:r>
                      <a:r>
                        <a:rPr lang="en-US" altLang="zh-CN" sz="500"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Φ</a:t>
                      </a:r>
                      <a:r>
                        <a:rPr lang="en-US" altLang="en-US" sz="500"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7700</a:t>
                      </a:r>
                      <a:r>
                        <a:rPr lang="en-US" altLang="zh-CN" sz="500"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mm    </a:t>
                      </a:r>
                      <a:r>
                        <a:rPr lang="zh-CN" altLang="en-US" sz="500"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高：</a:t>
                      </a:r>
                      <a:r>
                        <a:rPr lang="en-US" altLang="en-US" sz="500"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11450mm</a:t>
                      </a:r>
                      <a:endParaRPr lang="en-US" altLang="zh-CN" sz="500"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38125">
                <a:tc vMerge="1">
                  <a:tcPr/>
                </a:tc>
                <a:tc>
                  <a:txBody>
                    <a:bodyPr/>
                    <a:p>
                      <a:pPr marL="0" marR="0" indent="0" algn="l" defTabSz="1280160" rtl="0" eaLnBrk="1" fontAlgn="auto" latinLnBrk="0" hangingPunct="1">
                        <a:lnSpc>
                          <a:spcPct val="100000"/>
                        </a:lnSpc>
                        <a:spcBef>
                          <a:spcPts val="0"/>
                        </a:spcBef>
                        <a:spcAft>
                          <a:spcPts val="0"/>
                        </a:spcAft>
                        <a:buClrTx/>
                        <a:buSzTx/>
                        <a:buFontTx/>
                        <a:buNone/>
                        <a:defRPr/>
                      </a:pPr>
                      <a:r>
                        <a:rPr lang="zh-CN" altLang="en-US" sz="500"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真空度：室温下小于</a:t>
                      </a:r>
                      <a:r>
                        <a:rPr lang="en-US" altLang="en-US" sz="500"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1</a:t>
                      </a:r>
                      <a:r>
                        <a:rPr lang="en-US" altLang="zh-CN" sz="500"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a:t>
                      </a:r>
                      <a:r>
                        <a:rPr lang="en-US" altLang="en-US" sz="500"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10-3Pa</a:t>
                      </a:r>
                      <a:endParaRPr lang="en-US" altLang="zh-CN" sz="500"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67335">
                <a:tc vMerge="1">
                  <a:tcPr/>
                </a:tc>
                <a:tc>
                  <a:txBody>
                    <a:bodyPr/>
                    <a:p>
                      <a:pPr marL="0" marR="0" indent="0" algn="l" defTabSz="1280160" rtl="0" eaLnBrk="1" fontAlgn="auto" latinLnBrk="0" hangingPunct="1">
                        <a:lnSpc>
                          <a:spcPct val="100000"/>
                        </a:lnSpc>
                        <a:spcBef>
                          <a:spcPts val="0"/>
                        </a:spcBef>
                        <a:spcAft>
                          <a:spcPts val="0"/>
                        </a:spcAft>
                        <a:buClrTx/>
                        <a:buSzTx/>
                        <a:buFontTx/>
                        <a:buNone/>
                        <a:defRPr/>
                      </a:pPr>
                      <a:r>
                        <a:rPr lang="zh-CN" altLang="en-US" sz="500"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杜瓦空载漏率（</a:t>
                      </a:r>
                      <a:r>
                        <a:rPr lang="en-US" altLang="en-US" sz="500"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He</a:t>
                      </a:r>
                      <a:r>
                        <a:rPr lang="zh-CN" altLang="en-US" sz="500"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）：小于</a:t>
                      </a:r>
                      <a:r>
                        <a:rPr lang="en-US" altLang="en-US" sz="500"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1</a:t>
                      </a:r>
                      <a:r>
                        <a:rPr lang="en-US" altLang="zh-CN" sz="500"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a:t>
                      </a:r>
                      <a:r>
                        <a:rPr lang="en-US" altLang="en-US" sz="500"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10-9Pa.m3/s</a:t>
                      </a:r>
                      <a:endParaRPr lang="en-US" altLang="zh-CN" sz="500"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cxnSp>
        <p:nvCxnSpPr>
          <p:cNvPr id="17" name="直接连接符 16"/>
          <p:cNvCxnSpPr/>
          <p:nvPr/>
        </p:nvCxnSpPr>
        <p:spPr>
          <a:xfrm>
            <a:off x="4520565" y="600710"/>
            <a:ext cx="0" cy="4297045"/>
          </a:xfrm>
          <a:prstGeom prst="line">
            <a:avLst/>
          </a:prstGeom>
          <a:ln w="12700"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2" name="图片 1" descr="图片包含 室内, 餐桌, LEGO, 绿色&#10;&#10;已生成极高可信度的说明"/>
          <p:cNvPicPr>
            <a:picLocks noChangeAspect="1"/>
          </p:cNvPicPr>
          <p:nvPr/>
        </p:nvPicPr>
        <p:blipFill rotWithShape="1">
          <a:blip r:embed="rId16" cstate="print">
            <a:extLst>
              <a:ext uri="{28A0092B-C50C-407E-A947-70E740481C1C}">
                <a14:useLocalDpi xmlns:a14="http://schemas.microsoft.com/office/drawing/2010/main" val="0"/>
              </a:ext>
            </a:extLst>
          </a:blip>
          <a:srcRect l="9528" t="18489" r="14860" b="28935"/>
          <a:stretch>
            <a:fillRect/>
          </a:stretch>
        </p:blipFill>
        <p:spPr>
          <a:xfrm>
            <a:off x="558165" y="3328670"/>
            <a:ext cx="1374775" cy="765175"/>
          </a:xfrm>
          <a:prstGeom prst="rect">
            <a:avLst/>
          </a:prstGeom>
        </p:spPr>
      </p:pic>
      <p:pic>
        <p:nvPicPr>
          <p:cNvPr id="6" name="图片 5"/>
          <p:cNvPicPr>
            <a:picLocks noChangeAspect="1"/>
          </p:cNvPicPr>
          <p:nvPr/>
        </p:nvPicPr>
        <p:blipFill>
          <a:blip r:embed="rId17"/>
          <a:stretch>
            <a:fillRect/>
          </a:stretch>
        </p:blipFill>
        <p:spPr>
          <a:xfrm>
            <a:off x="558165" y="4089400"/>
            <a:ext cx="1374775" cy="773430"/>
          </a:xfrm>
          <a:prstGeom prst="rect">
            <a:avLst/>
          </a:prstGeom>
        </p:spPr>
      </p:pic>
      <p:pic>
        <p:nvPicPr>
          <p:cNvPr id="9" name="图片 8" descr="散射腔"/>
          <p:cNvPicPr>
            <a:picLocks noChangeAspect="1"/>
          </p:cNvPicPr>
          <p:nvPr/>
        </p:nvPicPr>
        <p:blipFill>
          <a:blip r:embed="rId18"/>
          <a:stretch>
            <a:fillRect/>
          </a:stretch>
        </p:blipFill>
        <p:spPr>
          <a:xfrm>
            <a:off x="2465070" y="2223135"/>
            <a:ext cx="1704975" cy="1336675"/>
          </a:xfrm>
          <a:prstGeom prst="rect">
            <a:avLst/>
          </a:prstGeom>
        </p:spPr>
      </p:pic>
      <p:sp>
        <p:nvSpPr>
          <p:cNvPr id="59" name="TextBox 101"/>
          <p:cNvSpPr>
            <a:spLocks noChangeArrowheads="1"/>
          </p:cNvSpPr>
          <p:nvPr/>
        </p:nvSpPr>
        <p:spPr bwMode="auto">
          <a:xfrm>
            <a:off x="2420620" y="-71755"/>
            <a:ext cx="4337685" cy="553085"/>
          </a:xfrm>
          <a:prstGeom prst="rect">
            <a:avLst/>
          </a:prstGeom>
          <a:noFill/>
          <a:ln w="9525">
            <a:noFill/>
            <a:miter lim="800000"/>
          </a:ln>
        </p:spPr>
        <p:txBody>
          <a:bodyPr wrap="square">
            <a:spAutoFit/>
          </a:bodyPr>
          <a:p>
            <a:r>
              <a:rPr lang="zh-CN" altLang="en-US" sz="30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24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三、加速器领域典型产品业绩</a:t>
            </a:r>
            <a:endParaRPr lang="zh-CN" altLang="en-US" sz="24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AutoShape 526"/>
          <p:cNvSpPr>
            <a:spLocks noChangeArrowheads="1"/>
          </p:cNvSpPr>
          <p:nvPr/>
        </p:nvSpPr>
        <p:spPr bwMode="auto">
          <a:xfrm>
            <a:off x="234315" y="600710"/>
            <a:ext cx="8572500" cy="4297045"/>
          </a:xfrm>
          <a:prstGeom prst="roundRect">
            <a:avLst>
              <a:gd name="adj" fmla="val 3379"/>
            </a:avLst>
          </a:prstGeom>
          <a:solidFill>
            <a:schemeClr val="accent6">
              <a:lumMod val="20000"/>
              <a:lumOff val="80000"/>
            </a:schemeClr>
          </a:solidFill>
          <a:ln>
            <a:solidFill>
              <a:schemeClr val="tx1"/>
            </a:solidFill>
          </a:ln>
        </p:spPr>
        <p:txBody>
          <a:bodyPr wrap="none" anchor="ctr"/>
          <a:p>
            <a:pPr eaLnBrk="1" latinLnBrk="1" hangingPunct="1">
              <a:defRPr/>
            </a:pPr>
            <a:r>
              <a:rPr kumimoji="1" lang="en-US" altLang="ko-KR" dirty="0" smtClean="0">
                <a:solidFill>
                  <a:srgbClr val="000000"/>
                </a:solidFill>
                <a:latin typeface="Gulim" panose="020B0600000101010101" pitchFamily="34" charset="-127"/>
                <a:ea typeface="Gulim" panose="020B0600000101010101" pitchFamily="34" charset="-127"/>
              </a:rPr>
              <a:t>                                                                                                                                               </a:t>
            </a:r>
            <a:endParaRPr kumimoji="1" lang="ko-KR" altLang="en-US" dirty="0">
              <a:solidFill>
                <a:srgbClr val="000000"/>
              </a:solidFill>
              <a:latin typeface="Gulim" panose="020B0600000101010101" pitchFamily="34" charset="-127"/>
              <a:ea typeface="Gulim" panose="020B0600000101010101" pitchFamily="34" charset="-127"/>
            </a:endParaRPr>
          </a:p>
        </p:txBody>
      </p:sp>
      <p:sp>
        <p:nvSpPr>
          <p:cNvPr id="226" name=" 226"/>
          <p:cNvSpPr/>
          <p:nvPr/>
        </p:nvSpPr>
        <p:spPr>
          <a:xfrm rot="16020000">
            <a:off x="2288948" y="1253898"/>
            <a:ext cx="77221" cy="77221"/>
          </a:xfrm>
          <a:custGeom>
            <a:avLst/>
            <a:gdLst>
              <a:gd name="connsiteX0" fmla="*/ 1846300 w 4171682"/>
              <a:gd name="connsiteY0" fmla="*/ 0 h 3589654"/>
              <a:gd name="connsiteX1" fmla="*/ 2325378 w 4171682"/>
              <a:gd name="connsiteY1" fmla="*/ 0 h 3589654"/>
              <a:gd name="connsiteX2" fmla="*/ 4171682 w 4171682"/>
              <a:gd name="connsiteY2" fmla="*/ 3183284 h 3589654"/>
              <a:gd name="connsiteX3" fmla="*/ 3937064 w 4171682"/>
              <a:gd name="connsiteY3" fmla="*/ 3589654 h 3589654"/>
              <a:gd name="connsiteX4" fmla="*/ 234622 w 4171682"/>
              <a:gd name="connsiteY4" fmla="*/ 3589654 h 3589654"/>
              <a:gd name="connsiteX5" fmla="*/ 0 w 4171682"/>
              <a:gd name="connsiteY5" fmla="*/ 3183277 h 358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71682" h="3589654">
                <a:moveTo>
                  <a:pt x="1846300" y="0"/>
                </a:moveTo>
                <a:lnTo>
                  <a:pt x="2325378" y="0"/>
                </a:lnTo>
                <a:lnTo>
                  <a:pt x="4171682" y="3183284"/>
                </a:lnTo>
                <a:lnTo>
                  <a:pt x="3937064" y="3589654"/>
                </a:lnTo>
                <a:lnTo>
                  <a:pt x="234622" y="3589654"/>
                </a:lnTo>
                <a:lnTo>
                  <a:pt x="0" y="318327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965">
              <a:solidFill>
                <a:srgbClr val="FFFFFF"/>
              </a:solidFill>
            </a:endParaRPr>
          </a:p>
        </p:txBody>
      </p:sp>
      <p:sp>
        <p:nvSpPr>
          <p:cNvPr id="2" name=" 226"/>
          <p:cNvSpPr/>
          <p:nvPr/>
        </p:nvSpPr>
        <p:spPr>
          <a:xfrm rot="16020000">
            <a:off x="2365829" y="4041321"/>
            <a:ext cx="77221" cy="77221"/>
          </a:xfrm>
          <a:custGeom>
            <a:avLst/>
            <a:gdLst>
              <a:gd name="connsiteX0" fmla="*/ 1846300 w 4171682"/>
              <a:gd name="connsiteY0" fmla="*/ 0 h 3589654"/>
              <a:gd name="connsiteX1" fmla="*/ 2325378 w 4171682"/>
              <a:gd name="connsiteY1" fmla="*/ 0 h 3589654"/>
              <a:gd name="connsiteX2" fmla="*/ 4171682 w 4171682"/>
              <a:gd name="connsiteY2" fmla="*/ 3183284 h 3589654"/>
              <a:gd name="connsiteX3" fmla="*/ 3937064 w 4171682"/>
              <a:gd name="connsiteY3" fmla="*/ 3589654 h 3589654"/>
              <a:gd name="connsiteX4" fmla="*/ 234622 w 4171682"/>
              <a:gd name="connsiteY4" fmla="*/ 3589654 h 3589654"/>
              <a:gd name="connsiteX5" fmla="*/ 0 w 4171682"/>
              <a:gd name="connsiteY5" fmla="*/ 3183277 h 358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71682" h="3589654">
                <a:moveTo>
                  <a:pt x="1846300" y="0"/>
                </a:moveTo>
                <a:lnTo>
                  <a:pt x="2325378" y="0"/>
                </a:lnTo>
                <a:lnTo>
                  <a:pt x="4171682" y="3183284"/>
                </a:lnTo>
                <a:lnTo>
                  <a:pt x="3937064" y="3589654"/>
                </a:lnTo>
                <a:lnTo>
                  <a:pt x="234622" y="3589654"/>
                </a:lnTo>
                <a:lnTo>
                  <a:pt x="0" y="318327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965">
              <a:solidFill>
                <a:srgbClr val="FFFFFF"/>
              </a:solidFill>
            </a:endParaRPr>
          </a:p>
        </p:txBody>
      </p:sp>
      <p:sp>
        <p:nvSpPr>
          <p:cNvPr id="3" name=" 226"/>
          <p:cNvSpPr/>
          <p:nvPr/>
        </p:nvSpPr>
        <p:spPr>
          <a:xfrm rot="5400000">
            <a:off x="2360386" y="2541474"/>
            <a:ext cx="90488" cy="81983"/>
          </a:xfrm>
          <a:custGeom>
            <a:avLst/>
            <a:gdLst>
              <a:gd name="connsiteX0" fmla="*/ 1846300 w 4171682"/>
              <a:gd name="connsiteY0" fmla="*/ 0 h 3589654"/>
              <a:gd name="connsiteX1" fmla="*/ 2325378 w 4171682"/>
              <a:gd name="connsiteY1" fmla="*/ 0 h 3589654"/>
              <a:gd name="connsiteX2" fmla="*/ 4171682 w 4171682"/>
              <a:gd name="connsiteY2" fmla="*/ 3183284 h 3589654"/>
              <a:gd name="connsiteX3" fmla="*/ 3937064 w 4171682"/>
              <a:gd name="connsiteY3" fmla="*/ 3589654 h 3589654"/>
              <a:gd name="connsiteX4" fmla="*/ 234622 w 4171682"/>
              <a:gd name="connsiteY4" fmla="*/ 3589654 h 3589654"/>
              <a:gd name="connsiteX5" fmla="*/ 0 w 4171682"/>
              <a:gd name="connsiteY5" fmla="*/ 3183277 h 358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71682" h="3589654">
                <a:moveTo>
                  <a:pt x="1846300" y="0"/>
                </a:moveTo>
                <a:lnTo>
                  <a:pt x="2325378" y="0"/>
                </a:lnTo>
                <a:lnTo>
                  <a:pt x="4171682" y="3183284"/>
                </a:lnTo>
                <a:lnTo>
                  <a:pt x="3937064" y="3589654"/>
                </a:lnTo>
                <a:lnTo>
                  <a:pt x="234622" y="3589654"/>
                </a:lnTo>
                <a:lnTo>
                  <a:pt x="0" y="318327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965">
              <a:solidFill>
                <a:srgbClr val="FFFFFF"/>
              </a:solidFill>
            </a:endParaRPr>
          </a:p>
        </p:txBody>
      </p:sp>
      <p:sp>
        <p:nvSpPr>
          <p:cNvPr id="5" name=" 226"/>
          <p:cNvSpPr/>
          <p:nvPr/>
        </p:nvSpPr>
        <p:spPr>
          <a:xfrm rot="16020000">
            <a:off x="6762931" y="4129768"/>
            <a:ext cx="77221" cy="77221"/>
          </a:xfrm>
          <a:custGeom>
            <a:avLst/>
            <a:gdLst>
              <a:gd name="connsiteX0" fmla="*/ 1846300 w 4171682"/>
              <a:gd name="connsiteY0" fmla="*/ 0 h 3589654"/>
              <a:gd name="connsiteX1" fmla="*/ 2325378 w 4171682"/>
              <a:gd name="connsiteY1" fmla="*/ 0 h 3589654"/>
              <a:gd name="connsiteX2" fmla="*/ 4171682 w 4171682"/>
              <a:gd name="connsiteY2" fmla="*/ 3183284 h 3589654"/>
              <a:gd name="connsiteX3" fmla="*/ 3937064 w 4171682"/>
              <a:gd name="connsiteY3" fmla="*/ 3589654 h 3589654"/>
              <a:gd name="connsiteX4" fmla="*/ 234622 w 4171682"/>
              <a:gd name="connsiteY4" fmla="*/ 3589654 h 3589654"/>
              <a:gd name="connsiteX5" fmla="*/ 0 w 4171682"/>
              <a:gd name="connsiteY5" fmla="*/ 3183277 h 358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71682" h="3589654">
                <a:moveTo>
                  <a:pt x="1846300" y="0"/>
                </a:moveTo>
                <a:lnTo>
                  <a:pt x="2325378" y="0"/>
                </a:lnTo>
                <a:lnTo>
                  <a:pt x="4171682" y="3183284"/>
                </a:lnTo>
                <a:lnTo>
                  <a:pt x="3937064" y="3589654"/>
                </a:lnTo>
                <a:lnTo>
                  <a:pt x="234622" y="3589654"/>
                </a:lnTo>
                <a:lnTo>
                  <a:pt x="0" y="318327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965">
              <a:solidFill>
                <a:srgbClr val="FFFFFF"/>
              </a:solidFill>
            </a:endParaRPr>
          </a:p>
        </p:txBody>
      </p:sp>
      <p:sp>
        <p:nvSpPr>
          <p:cNvPr id="7" name=" 226"/>
          <p:cNvSpPr/>
          <p:nvPr/>
        </p:nvSpPr>
        <p:spPr>
          <a:xfrm rot="16020000">
            <a:off x="7159920" y="1335201"/>
            <a:ext cx="77221" cy="77221"/>
          </a:xfrm>
          <a:custGeom>
            <a:avLst/>
            <a:gdLst>
              <a:gd name="connsiteX0" fmla="*/ 1846300 w 4171682"/>
              <a:gd name="connsiteY0" fmla="*/ 0 h 3589654"/>
              <a:gd name="connsiteX1" fmla="*/ 2325378 w 4171682"/>
              <a:gd name="connsiteY1" fmla="*/ 0 h 3589654"/>
              <a:gd name="connsiteX2" fmla="*/ 4171682 w 4171682"/>
              <a:gd name="connsiteY2" fmla="*/ 3183284 h 3589654"/>
              <a:gd name="connsiteX3" fmla="*/ 3937064 w 4171682"/>
              <a:gd name="connsiteY3" fmla="*/ 3589654 h 3589654"/>
              <a:gd name="connsiteX4" fmla="*/ 234622 w 4171682"/>
              <a:gd name="connsiteY4" fmla="*/ 3589654 h 3589654"/>
              <a:gd name="connsiteX5" fmla="*/ 0 w 4171682"/>
              <a:gd name="connsiteY5" fmla="*/ 3183277 h 358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71682" h="3589654">
                <a:moveTo>
                  <a:pt x="1846300" y="0"/>
                </a:moveTo>
                <a:lnTo>
                  <a:pt x="2325378" y="0"/>
                </a:lnTo>
                <a:lnTo>
                  <a:pt x="4171682" y="3183284"/>
                </a:lnTo>
                <a:lnTo>
                  <a:pt x="3937064" y="3589654"/>
                </a:lnTo>
                <a:lnTo>
                  <a:pt x="234622" y="3589654"/>
                </a:lnTo>
                <a:lnTo>
                  <a:pt x="0" y="318327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965">
              <a:solidFill>
                <a:srgbClr val="FFFFFF"/>
              </a:solidFill>
            </a:endParaRPr>
          </a:p>
        </p:txBody>
      </p:sp>
      <p:sp>
        <p:nvSpPr>
          <p:cNvPr id="8" name=" 226"/>
          <p:cNvSpPr/>
          <p:nvPr/>
        </p:nvSpPr>
        <p:spPr>
          <a:xfrm rot="5400000">
            <a:off x="6629241" y="2776197"/>
            <a:ext cx="77221" cy="77221"/>
          </a:xfrm>
          <a:custGeom>
            <a:avLst/>
            <a:gdLst>
              <a:gd name="connsiteX0" fmla="*/ 1846300 w 4171682"/>
              <a:gd name="connsiteY0" fmla="*/ 0 h 3589654"/>
              <a:gd name="connsiteX1" fmla="*/ 2325378 w 4171682"/>
              <a:gd name="connsiteY1" fmla="*/ 0 h 3589654"/>
              <a:gd name="connsiteX2" fmla="*/ 4171682 w 4171682"/>
              <a:gd name="connsiteY2" fmla="*/ 3183284 h 3589654"/>
              <a:gd name="connsiteX3" fmla="*/ 3937064 w 4171682"/>
              <a:gd name="connsiteY3" fmla="*/ 3589654 h 3589654"/>
              <a:gd name="connsiteX4" fmla="*/ 234622 w 4171682"/>
              <a:gd name="connsiteY4" fmla="*/ 3589654 h 3589654"/>
              <a:gd name="connsiteX5" fmla="*/ 0 w 4171682"/>
              <a:gd name="connsiteY5" fmla="*/ 3183277 h 358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71682" h="3589654">
                <a:moveTo>
                  <a:pt x="1846300" y="0"/>
                </a:moveTo>
                <a:lnTo>
                  <a:pt x="2325378" y="0"/>
                </a:lnTo>
                <a:lnTo>
                  <a:pt x="4171682" y="3183284"/>
                </a:lnTo>
                <a:lnTo>
                  <a:pt x="3937064" y="3589654"/>
                </a:lnTo>
                <a:lnTo>
                  <a:pt x="234622" y="3589654"/>
                </a:lnTo>
                <a:lnTo>
                  <a:pt x="0" y="318327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965">
              <a:solidFill>
                <a:srgbClr val="FFFFFF"/>
              </a:solidFill>
            </a:endParaRPr>
          </a:p>
        </p:txBody>
      </p:sp>
      <p:pic>
        <p:nvPicPr>
          <p:cNvPr id="4" name="图片 10" descr="IMG_6663"/>
          <p:cNvPicPr>
            <a:picLocks noChangeAspect="1"/>
          </p:cNvPicPr>
          <p:nvPr/>
        </p:nvPicPr>
        <p:blipFill>
          <a:blip r:embed="rId1"/>
          <a:srcRect l="5159"/>
          <a:stretch>
            <a:fillRect/>
          </a:stretch>
        </p:blipFill>
        <p:spPr>
          <a:xfrm>
            <a:off x="658472" y="672873"/>
            <a:ext cx="1615168" cy="1195047"/>
          </a:xfrm>
          <a:prstGeom prst="rect">
            <a:avLst/>
          </a:prstGeom>
        </p:spPr>
      </p:pic>
      <p:pic>
        <p:nvPicPr>
          <p:cNvPr id="11" name="图片 34" descr="完成的异形真空盒"/>
          <p:cNvPicPr>
            <a:picLocks noChangeAspect="1"/>
          </p:cNvPicPr>
          <p:nvPr/>
        </p:nvPicPr>
        <p:blipFill>
          <a:blip r:embed="rId2"/>
          <a:srcRect l="2035" t="33635" r="-2035" b="-3112"/>
          <a:stretch>
            <a:fillRect/>
          </a:stretch>
        </p:blipFill>
        <p:spPr>
          <a:xfrm>
            <a:off x="2326708" y="1896155"/>
            <a:ext cx="1414463" cy="553471"/>
          </a:xfrm>
          <a:prstGeom prst="rect">
            <a:avLst/>
          </a:prstGeom>
        </p:spPr>
      </p:pic>
      <p:pic>
        <p:nvPicPr>
          <p:cNvPr id="12" name="图片 35" descr="5-散裂中子源RCS真空管道"/>
          <p:cNvPicPr>
            <a:picLocks noChangeAspect="1"/>
          </p:cNvPicPr>
          <p:nvPr/>
        </p:nvPicPr>
        <p:blipFill>
          <a:blip r:embed="rId3"/>
          <a:stretch>
            <a:fillRect/>
          </a:stretch>
        </p:blipFill>
        <p:spPr>
          <a:xfrm>
            <a:off x="2326708" y="2449626"/>
            <a:ext cx="1378744" cy="817789"/>
          </a:xfrm>
          <a:prstGeom prst="rect">
            <a:avLst/>
          </a:prstGeom>
        </p:spPr>
      </p:pic>
      <p:pic>
        <p:nvPicPr>
          <p:cNvPr id="21" name="图片 21" descr="_DSC1121"/>
          <p:cNvPicPr>
            <a:picLocks noChangeAspect="1"/>
          </p:cNvPicPr>
          <p:nvPr/>
        </p:nvPicPr>
        <p:blipFill>
          <a:blip r:embed="rId4"/>
          <a:stretch>
            <a:fillRect/>
          </a:stretch>
        </p:blipFill>
        <p:spPr>
          <a:xfrm>
            <a:off x="649968" y="3335451"/>
            <a:ext cx="987538" cy="703489"/>
          </a:xfrm>
          <a:prstGeom prst="rect">
            <a:avLst/>
          </a:prstGeom>
        </p:spPr>
      </p:pic>
      <p:pic>
        <p:nvPicPr>
          <p:cNvPr id="22" name="图片 22" descr="IMG_20150901_142400"/>
          <p:cNvPicPr>
            <a:picLocks noChangeAspect="1"/>
          </p:cNvPicPr>
          <p:nvPr/>
        </p:nvPicPr>
        <p:blipFill>
          <a:blip r:embed="rId5"/>
          <a:srcRect l="13823" r="26427"/>
          <a:stretch>
            <a:fillRect/>
          </a:stretch>
        </p:blipFill>
        <p:spPr>
          <a:xfrm>
            <a:off x="649968" y="4000500"/>
            <a:ext cx="888206" cy="837179"/>
          </a:xfrm>
          <a:prstGeom prst="rect">
            <a:avLst/>
          </a:prstGeom>
        </p:spPr>
      </p:pic>
      <p:pic>
        <p:nvPicPr>
          <p:cNvPr id="14" name="图片 24" descr="QQ图片20151010082931"/>
          <p:cNvPicPr>
            <a:picLocks noChangeAspect="1"/>
          </p:cNvPicPr>
          <p:nvPr/>
        </p:nvPicPr>
        <p:blipFill>
          <a:blip r:embed="rId6"/>
          <a:srcRect l="8756" t="22855" r="21827" b="28497"/>
          <a:stretch>
            <a:fillRect/>
          </a:stretch>
        </p:blipFill>
        <p:spPr>
          <a:xfrm>
            <a:off x="1637506" y="3335451"/>
            <a:ext cx="694304" cy="703829"/>
          </a:xfrm>
          <a:prstGeom prst="rect">
            <a:avLst/>
          </a:prstGeom>
        </p:spPr>
      </p:pic>
      <p:pic>
        <p:nvPicPr>
          <p:cNvPr id="17" name="图片 23" descr="QQ图片20151010082901"/>
          <p:cNvPicPr>
            <a:picLocks noChangeAspect="1"/>
          </p:cNvPicPr>
          <p:nvPr/>
        </p:nvPicPr>
        <p:blipFill>
          <a:blip r:embed="rId7"/>
          <a:srcRect l="9700" r="11216"/>
          <a:stretch>
            <a:fillRect/>
          </a:stretch>
        </p:blipFill>
        <p:spPr>
          <a:xfrm>
            <a:off x="1537834" y="4000500"/>
            <a:ext cx="793977" cy="837179"/>
          </a:xfrm>
          <a:prstGeom prst="rect">
            <a:avLst/>
          </a:prstGeom>
        </p:spPr>
      </p:pic>
      <p:graphicFrame>
        <p:nvGraphicFramePr>
          <p:cNvPr id="19" name="表格 18"/>
          <p:cNvGraphicFramePr>
            <a:graphicFrameLocks noGrp="1"/>
          </p:cNvGraphicFramePr>
          <p:nvPr/>
        </p:nvGraphicFramePr>
        <p:xfrm>
          <a:off x="2428421" y="895690"/>
          <a:ext cx="1300480" cy="848995"/>
        </p:xfrm>
        <a:graphic>
          <a:graphicData uri="http://schemas.openxmlformats.org/drawingml/2006/table">
            <a:tbl>
              <a:tblPr firstRow="1" bandRow="1">
                <a:tableStyleId>{5C22544A-7EE6-4342-B048-85BDC9FD1C3A}</a:tableStyleId>
              </a:tblPr>
              <a:tblGrid>
                <a:gridCol w="261620"/>
                <a:gridCol w="1038860"/>
              </a:tblGrid>
              <a:tr h="227330">
                <a:tc>
                  <a:txBody>
                    <a:bodyPr/>
                    <a:p>
                      <a:pPr algn="ctr">
                        <a:spcAft>
                          <a:spcPts val="0"/>
                        </a:spcAft>
                      </a:pPr>
                      <a:r>
                        <a:rPr lang="zh-CN"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产</a:t>
                      </a:r>
                      <a:r>
                        <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  </a:t>
                      </a:r>
                      <a:r>
                        <a:rPr lang="zh-CN"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品</a:t>
                      </a:r>
                      <a:r>
                        <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  </a:t>
                      </a:r>
                      <a:r>
                        <a:rPr lang="zh-CN"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名</a:t>
                      </a:r>
                      <a:r>
                        <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  </a:t>
                      </a:r>
                      <a:r>
                        <a:rPr lang="zh-CN"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称</a:t>
                      </a:r>
                      <a:endParaRPr lang="zh-CN"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p>
                      <a:pPr algn="ctr">
                        <a:spcAft>
                          <a:spcPts val="0"/>
                        </a:spcAft>
                      </a:pPr>
                      <a:r>
                        <a:rPr lang="zh-CN" altLang="en-US" sz="430"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中国散裂中子源功率耦合器双脊波导</a:t>
                      </a:r>
                      <a:endParaRPr lang="zh-CN" altLang="en-US" sz="430"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41605">
                <a:tc rowSpan="3">
                  <a:txBody>
                    <a:bodyPr/>
                    <a:p>
                      <a:pPr marL="0" marR="0" indent="0" algn="l" defTabSz="1280160" rtl="0" eaLnBrk="1" fontAlgn="auto" latinLnBrk="0" hangingPunct="1">
                        <a:lnSpc>
                          <a:spcPct val="100000"/>
                        </a:lnSpc>
                        <a:spcBef>
                          <a:spcPts val="0"/>
                        </a:spcBef>
                        <a:spcAft>
                          <a:spcPts val="0"/>
                        </a:spcAft>
                        <a:buClrTx/>
                        <a:buSzTx/>
                        <a:buFontTx/>
                        <a:buNone/>
                        <a:defRPr/>
                      </a:pPr>
                      <a:r>
                        <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关键技术指标</a:t>
                      </a:r>
                      <a:endPar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marL="48985" marR="48985" marT="24492" marB="244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p>
                      <a:pPr marL="0" marR="0" indent="0" algn="l" defTabSz="1280160" rtl="0" eaLnBrk="1" fontAlgn="auto" latinLnBrk="0" hangingPunct="1">
                        <a:lnSpc>
                          <a:spcPct val="100000"/>
                        </a:lnSpc>
                        <a:spcBef>
                          <a:spcPts val="0"/>
                        </a:spcBef>
                        <a:spcAft>
                          <a:spcPts val="0"/>
                        </a:spcAft>
                        <a:buClrTx/>
                        <a:buSzTx/>
                        <a:buFontTx/>
                        <a:buNone/>
                        <a:defRPr/>
                      </a:pPr>
                      <a:r>
                        <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材质：</a:t>
                      </a:r>
                      <a:r>
                        <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TU1</a:t>
                      </a:r>
                      <a:r>
                        <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无氧铜、</a:t>
                      </a:r>
                      <a:r>
                        <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316L</a:t>
                      </a:r>
                      <a:endPar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marL="48985" marR="48985" marT="24492" marB="244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41605">
                <a:tc vMerge="1">
                  <a:tcPr/>
                </a:tc>
                <a:tc>
                  <a:txBody>
                    <a:bodyPr/>
                    <a:p>
                      <a:pPr marL="0" marR="0" indent="0" algn="l" defTabSz="1280160" rtl="0" eaLnBrk="1" fontAlgn="auto" latinLnBrk="0" hangingPunct="1">
                        <a:lnSpc>
                          <a:spcPct val="100000"/>
                        </a:lnSpc>
                        <a:spcBef>
                          <a:spcPts val="0"/>
                        </a:spcBef>
                        <a:spcAft>
                          <a:spcPts val="0"/>
                        </a:spcAft>
                        <a:buClrTx/>
                        <a:buSzTx/>
                        <a:buFontTx/>
                        <a:buNone/>
                        <a:defRPr/>
                      </a:pPr>
                      <a:r>
                        <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真空度：</a:t>
                      </a:r>
                      <a:r>
                        <a:rPr lang="en-US"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&lt;1</a:t>
                      </a:r>
                      <a:r>
                        <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×10-6Pa</a:t>
                      </a:r>
                      <a:endPar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marL="48985" marR="48985" marT="24492" marB="244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38455">
                <a:tc vMerge="1">
                  <a:tcPr/>
                </a:tc>
                <a:tc>
                  <a:txBody>
                    <a:bodyPr/>
                    <a:p>
                      <a:r>
                        <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两端法兰平行度：</a:t>
                      </a:r>
                      <a:r>
                        <a:rPr lang="en-US"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≤0.1 mm</a:t>
                      </a:r>
                      <a:r>
                        <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a:t>
                      </a:r>
                      <a:endPar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p>
                      <a:r>
                        <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两脊间距误差</a:t>
                      </a:r>
                      <a:r>
                        <a:rPr lang="en-US"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 </a:t>
                      </a:r>
                      <a:r>
                        <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a:t>
                      </a:r>
                      <a:r>
                        <a:rPr lang="en-US"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 ≤±0.05mm</a:t>
                      </a:r>
                      <a:endPar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p>
                      <a:r>
                        <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内腔长度误差</a:t>
                      </a:r>
                      <a:r>
                        <a:rPr lang="en-US"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 </a:t>
                      </a:r>
                      <a:r>
                        <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a:t>
                      </a:r>
                      <a:r>
                        <a:rPr lang="en-US"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 ≤±0.1mm</a:t>
                      </a:r>
                      <a:endPar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p>
                      <a:r>
                        <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腔体内表面粗糙度：</a:t>
                      </a:r>
                      <a:r>
                        <a:rPr lang="en-US"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Ra≤0.8μm</a:t>
                      </a:r>
                      <a:endPar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p>
                      <a:r>
                        <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内腔表面对称度</a:t>
                      </a:r>
                      <a:r>
                        <a:rPr lang="en-US"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 </a:t>
                      </a:r>
                      <a:r>
                        <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a:t>
                      </a:r>
                      <a:r>
                        <a:rPr lang="en-US"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≤±0.02 mm</a:t>
                      </a:r>
                      <a:endPar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marL="48985" marR="48985" marT="24492" marB="244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20" name=" 226"/>
          <p:cNvSpPr/>
          <p:nvPr/>
        </p:nvSpPr>
        <p:spPr>
          <a:xfrm rot="5400000">
            <a:off x="2158320" y="2543855"/>
            <a:ext cx="77221" cy="77221"/>
          </a:xfrm>
          <a:custGeom>
            <a:avLst/>
            <a:gdLst>
              <a:gd name="connsiteX0" fmla="*/ 1846300 w 4171682"/>
              <a:gd name="connsiteY0" fmla="*/ 0 h 3589654"/>
              <a:gd name="connsiteX1" fmla="*/ 2325378 w 4171682"/>
              <a:gd name="connsiteY1" fmla="*/ 0 h 3589654"/>
              <a:gd name="connsiteX2" fmla="*/ 4171682 w 4171682"/>
              <a:gd name="connsiteY2" fmla="*/ 3183284 h 3589654"/>
              <a:gd name="connsiteX3" fmla="*/ 3937064 w 4171682"/>
              <a:gd name="connsiteY3" fmla="*/ 3589654 h 3589654"/>
              <a:gd name="connsiteX4" fmla="*/ 234622 w 4171682"/>
              <a:gd name="connsiteY4" fmla="*/ 3589654 h 3589654"/>
              <a:gd name="connsiteX5" fmla="*/ 0 w 4171682"/>
              <a:gd name="connsiteY5" fmla="*/ 3183277 h 358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71682" h="3589654">
                <a:moveTo>
                  <a:pt x="1846300" y="0"/>
                </a:moveTo>
                <a:lnTo>
                  <a:pt x="2325378" y="0"/>
                </a:lnTo>
                <a:lnTo>
                  <a:pt x="4171682" y="3183284"/>
                </a:lnTo>
                <a:lnTo>
                  <a:pt x="3937064" y="3589654"/>
                </a:lnTo>
                <a:lnTo>
                  <a:pt x="234622" y="3589654"/>
                </a:lnTo>
                <a:lnTo>
                  <a:pt x="0" y="318327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965">
              <a:solidFill>
                <a:srgbClr val="FFFFFF"/>
              </a:solidFill>
            </a:endParaRPr>
          </a:p>
        </p:txBody>
      </p:sp>
      <p:graphicFrame>
        <p:nvGraphicFramePr>
          <p:cNvPr id="38" name="表格 37"/>
          <p:cNvGraphicFramePr>
            <a:graphicFrameLocks noGrp="1"/>
          </p:cNvGraphicFramePr>
          <p:nvPr/>
        </p:nvGraphicFramePr>
        <p:xfrm>
          <a:off x="658472" y="2188709"/>
          <a:ext cx="1443355" cy="720725"/>
        </p:xfrm>
        <a:graphic>
          <a:graphicData uri="http://schemas.openxmlformats.org/drawingml/2006/table">
            <a:tbl>
              <a:tblPr firstRow="1" bandRow="1">
                <a:tableStyleId>{5C22544A-7EE6-4342-B048-85BDC9FD1C3A}</a:tableStyleId>
              </a:tblPr>
              <a:tblGrid>
                <a:gridCol w="266700"/>
                <a:gridCol w="1176655"/>
              </a:tblGrid>
              <a:tr h="204470">
                <a:tc>
                  <a:txBody>
                    <a:bodyPr/>
                    <a:p>
                      <a:pPr algn="ctr">
                        <a:spcAft>
                          <a:spcPts val="0"/>
                        </a:spcAft>
                      </a:pPr>
                      <a:r>
                        <a:rPr lang="zh-CN"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产</a:t>
                      </a:r>
                      <a:r>
                        <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  </a:t>
                      </a:r>
                      <a:r>
                        <a:rPr lang="zh-CN"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品</a:t>
                      </a:r>
                      <a:r>
                        <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  </a:t>
                      </a:r>
                      <a:r>
                        <a:rPr lang="zh-CN"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名</a:t>
                      </a:r>
                      <a:r>
                        <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  </a:t>
                      </a:r>
                      <a:r>
                        <a:rPr lang="zh-CN"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称</a:t>
                      </a:r>
                      <a:endParaRPr lang="zh-CN"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p>
                      <a:pPr algn="ctr">
                        <a:spcAft>
                          <a:spcPts val="0"/>
                        </a:spcAft>
                      </a:pPr>
                      <a:r>
                        <a:rPr lang="zh-CN" altLang="en-US" sz="430"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中国散裂中子源</a:t>
                      </a:r>
                      <a:r>
                        <a:rPr lang="en-US" altLang="en-US" sz="430"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RCS&amp;LRBT</a:t>
                      </a:r>
                      <a:r>
                        <a:rPr lang="zh-CN" altLang="en-US" sz="430"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真空盒</a:t>
                      </a:r>
                      <a:endParaRPr lang="zh-CN" altLang="en-US" sz="430"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27635">
                <a:tc rowSpan="3">
                  <a:txBody>
                    <a:bodyPr/>
                    <a:p>
                      <a:pPr marL="0" marR="0" indent="0" algn="l" defTabSz="1280160" rtl="0" eaLnBrk="1" fontAlgn="auto" latinLnBrk="0" hangingPunct="1">
                        <a:lnSpc>
                          <a:spcPct val="100000"/>
                        </a:lnSpc>
                        <a:spcBef>
                          <a:spcPts val="0"/>
                        </a:spcBef>
                        <a:spcAft>
                          <a:spcPts val="0"/>
                        </a:spcAft>
                        <a:buClrTx/>
                        <a:buSzTx/>
                        <a:buFontTx/>
                        <a:buNone/>
                        <a:defRPr/>
                      </a:pPr>
                      <a:r>
                        <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关键技术指标</a:t>
                      </a:r>
                      <a:endPar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marL="48985" marR="48985" marT="24492" marB="244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p>
                      <a:pPr marL="0" marR="0" indent="0" algn="l" defTabSz="1280160" rtl="0" eaLnBrk="1" fontAlgn="auto" latinLnBrk="0" hangingPunct="1">
                        <a:lnSpc>
                          <a:spcPct val="100000"/>
                        </a:lnSpc>
                        <a:spcBef>
                          <a:spcPts val="0"/>
                        </a:spcBef>
                        <a:spcAft>
                          <a:spcPts val="0"/>
                        </a:spcAft>
                        <a:buClrTx/>
                        <a:buSzTx/>
                        <a:buFontTx/>
                        <a:buNone/>
                        <a:defRPr/>
                      </a:pPr>
                      <a:r>
                        <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材质：</a:t>
                      </a:r>
                      <a:r>
                        <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316L</a:t>
                      </a:r>
                      <a:endPar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marL="48985" marR="48985" marT="24492" marB="244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59385">
                <a:tc vMerge="1">
                  <a:tcPr/>
                </a:tc>
                <a:tc>
                  <a:txBody>
                    <a:bodyPr/>
                    <a:p>
                      <a:pPr marL="0" marR="0" indent="0" algn="l" defTabSz="1280160" rtl="0" eaLnBrk="1" fontAlgn="auto" latinLnBrk="0" hangingPunct="1">
                        <a:lnSpc>
                          <a:spcPct val="100000"/>
                        </a:lnSpc>
                        <a:spcBef>
                          <a:spcPts val="0"/>
                        </a:spcBef>
                        <a:spcAft>
                          <a:spcPts val="0"/>
                        </a:spcAft>
                        <a:buClrTx/>
                        <a:buSzTx/>
                        <a:buFontTx/>
                        <a:buNone/>
                        <a:defRPr/>
                      </a:pPr>
                      <a:r>
                        <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真空度：</a:t>
                      </a:r>
                      <a:r>
                        <a:rPr lang="en-US"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&lt;1</a:t>
                      </a:r>
                      <a:r>
                        <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×10-7Pa</a:t>
                      </a:r>
                      <a:endPar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marL="48985" marR="48985" marT="24492" marB="244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29235">
                <a:tc vMerge="1">
                  <a:tcPr/>
                </a:tc>
                <a:tc>
                  <a:txBody>
                    <a:bodyPr/>
                    <a:p>
                      <a:r>
                        <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法兰与束流中心的垂直度：</a:t>
                      </a:r>
                      <a:r>
                        <a:rPr lang="en-US"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&lt;0.15</a:t>
                      </a:r>
                      <a:endPar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p>
                      <a:r>
                        <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两端法兰平面度：</a:t>
                      </a:r>
                      <a:r>
                        <a:rPr lang="en-US"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&lt;0.1</a:t>
                      </a:r>
                      <a:endPar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marL="48985" marR="48985" marT="24492" marB="244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graphicFrame>
        <p:nvGraphicFramePr>
          <p:cNvPr id="44" name="表格 43"/>
          <p:cNvGraphicFramePr>
            <a:graphicFrameLocks noGrp="1"/>
          </p:cNvGraphicFramePr>
          <p:nvPr/>
        </p:nvGraphicFramePr>
        <p:xfrm>
          <a:off x="2467202" y="3717471"/>
          <a:ext cx="1232535" cy="727075"/>
        </p:xfrm>
        <a:graphic>
          <a:graphicData uri="http://schemas.openxmlformats.org/drawingml/2006/table">
            <a:tbl>
              <a:tblPr firstRow="1" bandRow="1">
                <a:tableStyleId>{5C22544A-7EE6-4342-B048-85BDC9FD1C3A}</a:tableStyleId>
              </a:tblPr>
              <a:tblGrid>
                <a:gridCol w="263525"/>
                <a:gridCol w="969010"/>
              </a:tblGrid>
              <a:tr h="204470">
                <a:tc>
                  <a:txBody>
                    <a:bodyPr/>
                    <a:lstStyle/>
                    <a:p>
                      <a:pPr algn="ctr">
                        <a:spcAft>
                          <a:spcPts val="0"/>
                        </a:spcAft>
                      </a:pPr>
                      <a:r>
                        <a:rPr lang="zh-CN"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产</a:t>
                      </a:r>
                      <a:r>
                        <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  </a:t>
                      </a:r>
                      <a:r>
                        <a:rPr lang="zh-CN"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品</a:t>
                      </a:r>
                      <a:r>
                        <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  </a:t>
                      </a:r>
                      <a:r>
                        <a:rPr lang="zh-CN"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名</a:t>
                      </a:r>
                      <a:r>
                        <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  </a:t>
                      </a:r>
                      <a:r>
                        <a:rPr lang="zh-CN"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称</a:t>
                      </a:r>
                      <a:endParaRPr lang="zh-CN"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zh-CN" altLang="en-US" sz="430"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中国散裂中子源</a:t>
                      </a:r>
                      <a:r>
                        <a:rPr lang="en-US" altLang="en-US" sz="430"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RCS&amp;LRBT</a:t>
                      </a:r>
                      <a:r>
                        <a:rPr lang="zh-CN" altLang="en-US" sz="430"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真空盒</a:t>
                      </a:r>
                      <a:endParaRPr lang="zh-CN" altLang="en-US" sz="430"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53035">
                <a:tc rowSpan="3">
                  <a:txBody>
                    <a:bodyPr/>
                    <a:lstStyle/>
                    <a:p>
                      <a:pPr marL="0" marR="0" indent="0" algn="l" defTabSz="1280160" rtl="0" eaLnBrk="1" fontAlgn="auto" latinLnBrk="0" hangingPunct="1">
                        <a:lnSpc>
                          <a:spcPct val="100000"/>
                        </a:lnSpc>
                        <a:spcBef>
                          <a:spcPts val="0"/>
                        </a:spcBef>
                        <a:spcAft>
                          <a:spcPts val="0"/>
                        </a:spcAft>
                        <a:buClrTx/>
                        <a:buSzTx/>
                        <a:buFontTx/>
                        <a:buNone/>
                        <a:defRPr/>
                      </a:pPr>
                      <a:r>
                        <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关键技术指标</a:t>
                      </a:r>
                      <a:endPar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marL="48985" marR="48985" marT="24492" marB="244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defRPr/>
                      </a:pPr>
                      <a:r>
                        <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材质：</a:t>
                      </a:r>
                      <a:r>
                        <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316L</a:t>
                      </a:r>
                      <a:endPar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marL="48985" marR="48985" marT="24492" marB="244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59385">
                <a:tc vMerge="1">
                  <a:tcPr/>
                </a:tc>
                <a:tc>
                  <a:txBody>
                    <a:bodyPr/>
                    <a:lstStyle/>
                    <a:p>
                      <a:pPr marL="0" marR="0" indent="0" algn="l" defTabSz="1280160" rtl="0" eaLnBrk="1" fontAlgn="auto" latinLnBrk="0" hangingPunct="1">
                        <a:lnSpc>
                          <a:spcPct val="100000"/>
                        </a:lnSpc>
                        <a:spcBef>
                          <a:spcPts val="0"/>
                        </a:spcBef>
                        <a:spcAft>
                          <a:spcPts val="0"/>
                        </a:spcAft>
                        <a:buClrTx/>
                        <a:buSzTx/>
                        <a:buFontTx/>
                        <a:buNone/>
                        <a:defRPr/>
                      </a:pPr>
                      <a:r>
                        <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真空度：</a:t>
                      </a:r>
                      <a:r>
                        <a:rPr lang="en-US"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&lt;1</a:t>
                      </a:r>
                      <a:r>
                        <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×10-7Pa</a:t>
                      </a:r>
                      <a:endPar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marL="48985" marR="48985" marT="24492" marB="244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10185">
                <a:tc vMerge="1">
                  <a:tcPr/>
                </a:tc>
                <a:tc>
                  <a:txBody>
                    <a:bodyPr/>
                    <a:lstStyle/>
                    <a:p>
                      <a:r>
                        <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法兰与束流中心的垂直度：</a:t>
                      </a:r>
                      <a:r>
                        <a:rPr lang="en-US"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&lt;0.15</a:t>
                      </a:r>
                      <a:endPar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p>
                      <a:r>
                        <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两端法兰平面度：</a:t>
                      </a:r>
                      <a:r>
                        <a:rPr lang="en-US"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&lt;0.1</a:t>
                      </a:r>
                      <a:endPar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marL="48985" marR="48985" marT="24492" marB="244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pic>
        <p:nvPicPr>
          <p:cNvPr id="45" name="图片 28" descr="IMG_1547"/>
          <p:cNvPicPr>
            <a:picLocks noChangeAspect="1"/>
          </p:cNvPicPr>
          <p:nvPr/>
        </p:nvPicPr>
        <p:blipFill>
          <a:blip r:embed="rId8"/>
          <a:srcRect t="10678"/>
          <a:stretch>
            <a:fillRect/>
          </a:stretch>
        </p:blipFill>
        <p:spPr>
          <a:xfrm>
            <a:off x="6418331" y="1327717"/>
            <a:ext cx="723900" cy="800100"/>
          </a:xfrm>
          <a:prstGeom prst="rect">
            <a:avLst/>
          </a:prstGeom>
        </p:spPr>
      </p:pic>
      <p:pic>
        <p:nvPicPr>
          <p:cNvPr id="46" name="图片 29" descr="IMG_1598"/>
          <p:cNvPicPr>
            <a:picLocks noChangeAspect="1"/>
          </p:cNvPicPr>
          <p:nvPr/>
        </p:nvPicPr>
        <p:blipFill>
          <a:blip r:embed="rId9"/>
          <a:stretch>
            <a:fillRect/>
          </a:stretch>
        </p:blipFill>
        <p:spPr>
          <a:xfrm>
            <a:off x="5359014" y="639876"/>
            <a:ext cx="924265" cy="693284"/>
          </a:xfrm>
          <a:prstGeom prst="rect">
            <a:avLst/>
          </a:prstGeom>
        </p:spPr>
      </p:pic>
      <p:pic>
        <p:nvPicPr>
          <p:cNvPr id="47" name="图片 26" descr="IMG_1506"/>
          <p:cNvPicPr>
            <a:picLocks noChangeAspect="1"/>
          </p:cNvPicPr>
          <p:nvPr/>
        </p:nvPicPr>
        <p:blipFill>
          <a:blip r:embed="rId10"/>
          <a:stretch>
            <a:fillRect/>
          </a:stretch>
        </p:blipFill>
        <p:spPr>
          <a:xfrm>
            <a:off x="5359014" y="1333160"/>
            <a:ext cx="1058976" cy="794657"/>
          </a:xfrm>
          <a:prstGeom prst="rect">
            <a:avLst/>
          </a:prstGeom>
        </p:spPr>
      </p:pic>
      <p:pic>
        <p:nvPicPr>
          <p:cNvPr id="48" name="图片 27" descr="IMG_1592"/>
          <p:cNvPicPr>
            <a:picLocks noChangeAspect="1"/>
          </p:cNvPicPr>
          <p:nvPr/>
        </p:nvPicPr>
        <p:blipFill>
          <a:blip r:embed="rId11"/>
          <a:stretch>
            <a:fillRect/>
          </a:stretch>
        </p:blipFill>
        <p:spPr>
          <a:xfrm>
            <a:off x="6225109" y="639876"/>
            <a:ext cx="916441" cy="687841"/>
          </a:xfrm>
          <a:prstGeom prst="rect">
            <a:avLst/>
          </a:prstGeom>
        </p:spPr>
      </p:pic>
      <p:pic>
        <p:nvPicPr>
          <p:cNvPr id="49" name="图片 32" descr="IMG_20170725_163321"/>
          <p:cNvPicPr>
            <a:picLocks noChangeAspect="1"/>
          </p:cNvPicPr>
          <p:nvPr/>
        </p:nvPicPr>
        <p:blipFill>
          <a:blip r:embed="rId12"/>
          <a:srcRect l="7502" r="16287"/>
          <a:stretch>
            <a:fillRect/>
          </a:stretch>
        </p:blipFill>
        <p:spPr>
          <a:xfrm>
            <a:off x="5359014" y="3527312"/>
            <a:ext cx="1383166" cy="1282133"/>
          </a:xfrm>
          <a:prstGeom prst="rect">
            <a:avLst/>
          </a:prstGeom>
        </p:spPr>
      </p:pic>
      <p:graphicFrame>
        <p:nvGraphicFramePr>
          <p:cNvPr id="51" name="表格 50"/>
          <p:cNvGraphicFramePr>
            <a:graphicFrameLocks noGrp="1"/>
          </p:cNvGraphicFramePr>
          <p:nvPr/>
        </p:nvGraphicFramePr>
        <p:xfrm>
          <a:off x="7264355" y="992641"/>
          <a:ext cx="1057275" cy="713740"/>
        </p:xfrm>
        <a:graphic>
          <a:graphicData uri="http://schemas.openxmlformats.org/drawingml/2006/table">
            <a:tbl>
              <a:tblPr firstRow="1" bandRow="1">
                <a:tableStyleId>{5C22544A-7EE6-4342-B048-85BDC9FD1C3A}</a:tableStyleId>
              </a:tblPr>
              <a:tblGrid>
                <a:gridCol w="257810"/>
                <a:gridCol w="799465"/>
              </a:tblGrid>
              <a:tr h="169545">
                <a:tc>
                  <a:txBody>
                    <a:bodyPr/>
                    <a:p>
                      <a:pPr algn="ctr">
                        <a:spcAft>
                          <a:spcPts val="0"/>
                        </a:spcAft>
                      </a:pPr>
                      <a:r>
                        <a:rPr lang="zh-CN"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产</a:t>
                      </a:r>
                      <a:r>
                        <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  </a:t>
                      </a:r>
                      <a:r>
                        <a:rPr lang="zh-CN"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品</a:t>
                      </a:r>
                      <a:r>
                        <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  </a:t>
                      </a:r>
                      <a:r>
                        <a:rPr lang="zh-CN"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名</a:t>
                      </a:r>
                      <a:r>
                        <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  </a:t>
                      </a:r>
                      <a:r>
                        <a:rPr lang="zh-CN"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称</a:t>
                      </a:r>
                      <a:endParaRPr lang="zh-CN"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p>
                      <a:pPr algn="ctr">
                        <a:spcAft>
                          <a:spcPts val="0"/>
                        </a:spcAft>
                      </a:pPr>
                      <a:r>
                        <a:rPr lang="zh-CN" altLang="en-US" sz="430"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加拿大光源真空盒</a:t>
                      </a:r>
                      <a:endParaRPr lang="zh-CN" altLang="en-US" sz="430"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46685">
                <a:tc rowSpan="3">
                  <a:txBody>
                    <a:bodyPr/>
                    <a:p>
                      <a:pPr marL="0" marR="0" indent="0" algn="l" defTabSz="1280160" rtl="0" eaLnBrk="1" fontAlgn="auto" latinLnBrk="0" hangingPunct="1">
                        <a:lnSpc>
                          <a:spcPct val="100000"/>
                        </a:lnSpc>
                        <a:spcBef>
                          <a:spcPts val="0"/>
                        </a:spcBef>
                        <a:spcAft>
                          <a:spcPts val="0"/>
                        </a:spcAft>
                        <a:buClrTx/>
                        <a:buSzTx/>
                        <a:buFontTx/>
                        <a:buNone/>
                        <a:defRPr/>
                      </a:pPr>
                      <a:r>
                        <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关键技术指标</a:t>
                      </a:r>
                      <a:endPar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marL="48985" marR="48985" marT="24492" marB="244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p>
                      <a:pPr marL="0" marR="0" indent="0" algn="l" defTabSz="1280160" rtl="0" eaLnBrk="1" fontAlgn="auto" latinLnBrk="0" hangingPunct="1">
                        <a:lnSpc>
                          <a:spcPct val="100000"/>
                        </a:lnSpc>
                        <a:spcBef>
                          <a:spcPts val="0"/>
                        </a:spcBef>
                        <a:spcAft>
                          <a:spcPts val="0"/>
                        </a:spcAft>
                        <a:buClrTx/>
                        <a:buSzTx/>
                        <a:buFontTx/>
                        <a:buNone/>
                        <a:defRPr/>
                      </a:pPr>
                      <a:r>
                        <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材质：</a:t>
                      </a:r>
                      <a:r>
                        <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316LN</a:t>
                      </a:r>
                      <a:endPar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marL="48985" marR="48985" marT="24492" marB="244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74625">
                <a:tc vMerge="1">
                  <a:tcPr/>
                </a:tc>
                <a:tc>
                  <a:txBody>
                    <a:bodyPr/>
                    <a:p>
                      <a:pPr marL="0" marR="0" indent="0" algn="l" defTabSz="1280160" rtl="0" eaLnBrk="1" fontAlgn="auto" latinLnBrk="0" hangingPunct="1">
                        <a:lnSpc>
                          <a:spcPct val="100000"/>
                        </a:lnSpc>
                        <a:spcBef>
                          <a:spcPts val="0"/>
                        </a:spcBef>
                        <a:spcAft>
                          <a:spcPts val="0"/>
                        </a:spcAft>
                        <a:buClrTx/>
                        <a:buSzTx/>
                        <a:buFontTx/>
                        <a:buNone/>
                        <a:defRPr/>
                      </a:pPr>
                      <a:r>
                        <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真空度：</a:t>
                      </a:r>
                      <a:r>
                        <a:rPr lang="en-US"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&lt;4.6</a:t>
                      </a:r>
                      <a:r>
                        <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×10-9Pa</a:t>
                      </a:r>
                      <a:endPar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marL="48985" marR="48985" marT="24492" marB="244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22885">
                <a:tc vMerge="1">
                  <a:tcPr/>
                </a:tc>
                <a:tc>
                  <a:txBody>
                    <a:bodyPr/>
                    <a:p>
                      <a:r>
                        <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法兰和束流中心垂直度：</a:t>
                      </a:r>
                      <a:r>
                        <a:rPr lang="en-US"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&lt;</a:t>
                      </a:r>
                      <a:r>
                        <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a:t>
                      </a:r>
                      <a:r>
                        <a:rPr lang="en-US"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0.15</a:t>
                      </a:r>
                      <a:endParaRPr lang="en-US"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p>
                      <a:r>
                        <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盒体磁导率：</a:t>
                      </a:r>
                      <a:r>
                        <a:rPr lang="en-US"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&lt;1.03</a:t>
                      </a:r>
                      <a:r>
                        <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μ</a:t>
                      </a:r>
                      <a:endPar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marL="48985" marR="48985" marT="24492" marB="244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graphicFrame>
        <p:nvGraphicFramePr>
          <p:cNvPr id="52" name="表格 51"/>
          <p:cNvGraphicFramePr>
            <a:graphicFrameLocks noGrp="1"/>
          </p:cNvGraphicFramePr>
          <p:nvPr>
            <p:custDataLst>
              <p:tags r:id="rId13"/>
            </p:custDataLst>
          </p:nvPr>
        </p:nvGraphicFramePr>
        <p:xfrm>
          <a:off x="5359355" y="2459831"/>
          <a:ext cx="1241425" cy="694690"/>
        </p:xfrm>
        <a:graphic>
          <a:graphicData uri="http://schemas.openxmlformats.org/drawingml/2006/table">
            <a:tbl>
              <a:tblPr firstRow="1" bandRow="1">
                <a:tableStyleId>{5C22544A-7EE6-4342-B048-85BDC9FD1C3A}</a:tableStyleId>
              </a:tblPr>
              <a:tblGrid>
                <a:gridCol w="267970"/>
                <a:gridCol w="973455"/>
              </a:tblGrid>
              <a:tr h="171450">
                <a:tc>
                  <a:txBody>
                    <a:bodyPr/>
                    <a:p>
                      <a:pPr algn="ctr">
                        <a:spcAft>
                          <a:spcPts val="0"/>
                        </a:spcAft>
                      </a:pPr>
                      <a:r>
                        <a:rPr lang="zh-CN"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产</a:t>
                      </a:r>
                      <a:r>
                        <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  </a:t>
                      </a:r>
                      <a:r>
                        <a:rPr lang="zh-CN"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品</a:t>
                      </a:r>
                      <a:r>
                        <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  </a:t>
                      </a:r>
                      <a:r>
                        <a:rPr lang="zh-CN"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名</a:t>
                      </a:r>
                      <a:r>
                        <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  </a:t>
                      </a:r>
                      <a:r>
                        <a:rPr lang="zh-CN"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称</a:t>
                      </a:r>
                      <a:endParaRPr lang="zh-CN"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p>
                      <a:pPr algn="ctr">
                        <a:spcAft>
                          <a:spcPts val="0"/>
                        </a:spcAft>
                      </a:pPr>
                      <a:r>
                        <a:rPr lang="zh-CN" altLang="en-US" sz="430"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HALF预研工程工艺测试平台真空室</a:t>
                      </a:r>
                      <a:endParaRPr lang="zh-CN" altLang="en-US" sz="430"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23190">
                <a:tc rowSpan="3">
                  <a:txBody>
                    <a:bodyPr/>
                    <a:p>
                      <a:pPr marL="0" marR="0" indent="0" algn="l" defTabSz="1280160" rtl="0" eaLnBrk="1" fontAlgn="auto" latinLnBrk="0" hangingPunct="1">
                        <a:lnSpc>
                          <a:spcPct val="100000"/>
                        </a:lnSpc>
                        <a:spcBef>
                          <a:spcPts val="0"/>
                        </a:spcBef>
                        <a:spcAft>
                          <a:spcPts val="0"/>
                        </a:spcAft>
                        <a:buClrTx/>
                        <a:buSzTx/>
                        <a:buFontTx/>
                        <a:buNone/>
                        <a:defRPr/>
                      </a:pPr>
                      <a:r>
                        <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关键技术指标</a:t>
                      </a:r>
                      <a:endPar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marL="48985" marR="48985" marT="24492" marB="244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p>
                      <a:pPr marL="0" marR="0" indent="0" algn="l" defTabSz="1280160" rtl="0" eaLnBrk="1" fontAlgn="auto" latinLnBrk="0" hangingPunct="1">
                        <a:lnSpc>
                          <a:spcPct val="100000"/>
                        </a:lnSpc>
                        <a:spcBef>
                          <a:spcPts val="0"/>
                        </a:spcBef>
                        <a:spcAft>
                          <a:spcPts val="0"/>
                        </a:spcAft>
                        <a:buClrTx/>
                        <a:buSzTx/>
                        <a:buFontTx/>
                        <a:buNone/>
                        <a:defRPr/>
                      </a:pPr>
                      <a:r>
                        <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材质：</a:t>
                      </a:r>
                      <a:r>
                        <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316L&amp;TU1</a:t>
                      </a:r>
                      <a:endPar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marL="48985" marR="48985" marT="24492" marB="244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77165">
                <a:tc vMerge="1">
                  <a:tcPr/>
                </a:tc>
                <a:tc>
                  <a:txBody>
                    <a:bodyPr/>
                    <a:p>
                      <a:pPr marL="0" marR="0" indent="0" algn="l" defTabSz="1280160" rtl="0" eaLnBrk="1" fontAlgn="auto" latinLnBrk="0" hangingPunct="1">
                        <a:lnSpc>
                          <a:spcPct val="100000"/>
                        </a:lnSpc>
                        <a:spcBef>
                          <a:spcPts val="0"/>
                        </a:spcBef>
                        <a:spcAft>
                          <a:spcPts val="0"/>
                        </a:spcAft>
                        <a:buClrTx/>
                        <a:buSzTx/>
                        <a:buFontTx/>
                        <a:buNone/>
                        <a:defRPr/>
                      </a:pPr>
                      <a:r>
                        <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真空度：</a:t>
                      </a:r>
                      <a:r>
                        <a:rPr lang="en-US"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≤6.5</a:t>
                      </a:r>
                      <a:r>
                        <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×10-8Pa</a:t>
                      </a:r>
                      <a:endPar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marL="48985" marR="48985" marT="24492" marB="244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22885">
                <a:tc vMerge="1">
                  <a:tcPr/>
                </a:tc>
                <a:tc>
                  <a:txBody>
                    <a:bodyPr/>
                    <a:p>
                      <a:r>
                        <a:rPr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 </a:t>
                      </a:r>
                      <a:r>
                        <a:rPr 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整体漏率</a:t>
                      </a:r>
                      <a:r>
                        <a:rPr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&lt; 2×10-11Pa.m3/s</a:t>
                      </a:r>
                      <a:r>
                        <a:rPr 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，整体可承受230 摄氏度烘烤，水管试压10kgf/cm2，时间10 分钟</a:t>
                      </a:r>
                      <a:endParaRPr 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marL="48985" marR="48985" marT="24492" marB="244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graphicFrame>
        <p:nvGraphicFramePr>
          <p:cNvPr id="53" name="表格 52"/>
          <p:cNvGraphicFramePr>
            <a:graphicFrameLocks noGrp="1"/>
          </p:cNvGraphicFramePr>
          <p:nvPr/>
        </p:nvGraphicFramePr>
        <p:xfrm>
          <a:off x="6900364" y="3806938"/>
          <a:ext cx="1421130" cy="694690"/>
        </p:xfrm>
        <a:graphic>
          <a:graphicData uri="http://schemas.openxmlformats.org/drawingml/2006/table">
            <a:tbl>
              <a:tblPr firstRow="1" bandRow="1">
                <a:tableStyleId>{5C22544A-7EE6-4342-B048-85BDC9FD1C3A}</a:tableStyleId>
              </a:tblPr>
              <a:tblGrid>
                <a:gridCol w="250190"/>
                <a:gridCol w="1170940"/>
              </a:tblGrid>
              <a:tr h="171450">
                <a:tc>
                  <a:txBody>
                    <a:bodyPr/>
                    <a:lstStyle/>
                    <a:p>
                      <a:pPr algn="ctr">
                        <a:spcAft>
                          <a:spcPts val="0"/>
                        </a:spcAft>
                      </a:pPr>
                      <a:r>
                        <a:rPr lang="zh-CN"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产</a:t>
                      </a:r>
                      <a:r>
                        <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  </a:t>
                      </a:r>
                      <a:r>
                        <a:rPr lang="zh-CN"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品</a:t>
                      </a:r>
                      <a:r>
                        <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  </a:t>
                      </a:r>
                      <a:r>
                        <a:rPr lang="zh-CN"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名</a:t>
                      </a:r>
                      <a:r>
                        <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  </a:t>
                      </a:r>
                      <a:r>
                        <a:rPr lang="zh-CN"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称</a:t>
                      </a:r>
                      <a:endParaRPr lang="zh-CN"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zh-CN" altLang="en-US" sz="430"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大型直线等离子体装置真空腔</a:t>
                      </a:r>
                      <a:endParaRPr lang="zh-CN" altLang="en-US" sz="430"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23190">
                <a:tc rowSpan="3">
                  <a:txBody>
                    <a:bodyPr/>
                    <a:lstStyle/>
                    <a:p>
                      <a:pPr marL="0" marR="0" indent="0" algn="l" defTabSz="1280160" rtl="0" eaLnBrk="1" fontAlgn="auto" latinLnBrk="0" hangingPunct="1">
                        <a:lnSpc>
                          <a:spcPct val="100000"/>
                        </a:lnSpc>
                        <a:spcBef>
                          <a:spcPts val="0"/>
                        </a:spcBef>
                        <a:spcAft>
                          <a:spcPts val="0"/>
                        </a:spcAft>
                        <a:buClrTx/>
                        <a:buSzTx/>
                        <a:buFontTx/>
                        <a:buNone/>
                        <a:defRPr/>
                      </a:pPr>
                      <a:r>
                        <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关键技术指标</a:t>
                      </a:r>
                      <a:endPar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marL="48985" marR="48985" marT="24492" marB="244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defRPr/>
                      </a:pPr>
                      <a:r>
                        <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材质：</a:t>
                      </a:r>
                      <a:r>
                        <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316L</a:t>
                      </a:r>
                      <a:endPar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marL="48985" marR="48985" marT="24492" marB="244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77165">
                <a:tc vMerge="1">
                  <a:tcPr/>
                </a:tc>
                <a:tc>
                  <a:txBody>
                    <a:bodyPr/>
                    <a:lstStyle/>
                    <a:p>
                      <a:pPr marL="0" marR="0" indent="0" algn="l" defTabSz="1280160" rtl="0" eaLnBrk="1" fontAlgn="auto" latinLnBrk="0" hangingPunct="1">
                        <a:lnSpc>
                          <a:spcPct val="100000"/>
                        </a:lnSpc>
                        <a:spcBef>
                          <a:spcPts val="0"/>
                        </a:spcBef>
                        <a:spcAft>
                          <a:spcPts val="0"/>
                        </a:spcAft>
                        <a:buClrTx/>
                        <a:buSzTx/>
                        <a:buFontTx/>
                        <a:buNone/>
                        <a:defRPr/>
                      </a:pPr>
                      <a:r>
                        <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真空度：</a:t>
                      </a:r>
                      <a:r>
                        <a:rPr lang="en-US"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&lt;4</a:t>
                      </a:r>
                      <a:r>
                        <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×10-5Pa</a:t>
                      </a:r>
                      <a:endPar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marL="48985" marR="48985" marT="24492" marB="244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22885">
                <a:tc vMerge="1">
                  <a:tcPr/>
                </a:tc>
                <a:tc>
                  <a:txBody>
                    <a:bodyPr/>
                    <a:lstStyle/>
                    <a:p>
                      <a:r>
                        <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中心室长度：</a:t>
                      </a:r>
                      <a:r>
                        <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2.5m</a:t>
                      </a:r>
                      <a:r>
                        <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，内径：</a:t>
                      </a:r>
                      <a:r>
                        <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Φ1.2m</a:t>
                      </a:r>
                      <a:endPar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p>
                      <a:r>
                        <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锥形室长度：</a:t>
                      </a:r>
                      <a:r>
                        <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0.7m</a:t>
                      </a:r>
                      <a:r>
                        <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，大口直径：</a:t>
                      </a:r>
                      <a:r>
                        <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Φ1.2m</a:t>
                      </a:r>
                      <a:r>
                        <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a:t>
                      </a:r>
                      <a:endPar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p>
                      <a:r>
                        <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小口直径：</a:t>
                      </a:r>
                      <a:r>
                        <a:rPr lang="en-US" altLang="zh-CN"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rPr>
                        <a:t>Φ0.6m</a:t>
                      </a:r>
                      <a:endParaRPr lang="zh-CN" altLang="en-US" sz="375" b="1" kern="100" dirty="0" smtClean="0">
                        <a:solidFill>
                          <a:schemeClr val="tx1"/>
                        </a:solidFill>
                        <a:latin typeface="微软雅黑" panose="020B0503020204020204" pitchFamily="34" charset="-122"/>
                        <a:ea typeface="微软雅黑" panose="020B0503020204020204" pitchFamily="34" charset="-122"/>
                        <a:cs typeface="Times New Roman" panose="02020603050405020304"/>
                      </a:endParaRPr>
                    </a:p>
                  </a:txBody>
                  <a:tcPr marL="48985" marR="48985" marT="24492" marB="244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cxnSp>
        <p:nvCxnSpPr>
          <p:cNvPr id="6" name="直接连接符 5"/>
          <p:cNvCxnSpPr>
            <a:stCxn id="27" idx="0"/>
            <a:endCxn id="27" idx="2"/>
          </p:cNvCxnSpPr>
          <p:nvPr/>
        </p:nvCxnSpPr>
        <p:spPr>
          <a:xfrm>
            <a:off x="4520565" y="600710"/>
            <a:ext cx="0" cy="4297045"/>
          </a:xfrm>
          <a:prstGeom prst="line">
            <a:avLst/>
          </a:prstGeom>
          <a:ln w="12700"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187" name="图片 2"/>
          <p:cNvPicPr>
            <a:picLocks noChangeAspect="1"/>
          </p:cNvPicPr>
          <p:nvPr/>
        </p:nvPicPr>
        <p:blipFill>
          <a:blip r:embed="rId14"/>
          <a:stretch>
            <a:fillRect/>
          </a:stretch>
        </p:blipFill>
        <p:spPr>
          <a:xfrm>
            <a:off x="6767195" y="2261870"/>
            <a:ext cx="1716405" cy="1193800"/>
          </a:xfrm>
          <a:prstGeom prst="rect">
            <a:avLst/>
          </a:prstGeom>
        </p:spPr>
      </p:pic>
      <p:sp>
        <p:nvSpPr>
          <p:cNvPr id="59" name="TextBox 101"/>
          <p:cNvSpPr>
            <a:spLocks noChangeArrowheads="1"/>
          </p:cNvSpPr>
          <p:nvPr/>
        </p:nvSpPr>
        <p:spPr bwMode="auto">
          <a:xfrm>
            <a:off x="2420620" y="-71755"/>
            <a:ext cx="4337685" cy="553085"/>
          </a:xfrm>
          <a:prstGeom prst="rect">
            <a:avLst/>
          </a:prstGeom>
          <a:noFill/>
          <a:ln w="9525">
            <a:noFill/>
            <a:miter lim="800000"/>
          </a:ln>
        </p:spPr>
        <p:txBody>
          <a:bodyPr wrap="square">
            <a:spAutoFit/>
          </a:bodyPr>
          <a:p>
            <a:r>
              <a:rPr lang="zh-CN" altLang="en-US" sz="30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24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三、加速器领域典型产品业绩</a:t>
            </a:r>
            <a:endParaRPr lang="zh-CN" altLang="en-US" sz="24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AutoShape 526"/>
          <p:cNvSpPr>
            <a:spLocks noChangeArrowheads="1"/>
          </p:cNvSpPr>
          <p:nvPr/>
        </p:nvSpPr>
        <p:spPr bwMode="auto">
          <a:xfrm>
            <a:off x="4214810" y="571486"/>
            <a:ext cx="4857784" cy="1428760"/>
          </a:xfrm>
          <a:prstGeom prst="roundRect">
            <a:avLst>
              <a:gd name="adj" fmla="val 3379"/>
            </a:avLst>
          </a:prstGeom>
          <a:solidFill>
            <a:schemeClr val="accent6">
              <a:lumMod val="20000"/>
              <a:lumOff val="80000"/>
            </a:schemeClr>
          </a:solidFill>
          <a:ln>
            <a:solidFill>
              <a:schemeClr val="tx1"/>
            </a:solidFill>
          </a:ln>
        </p:spPr>
        <p:txBody>
          <a:bodyPr wrap="none" anchor="ctr"/>
          <a:lstStyle/>
          <a:p>
            <a:pPr eaLnBrk="1" latinLnBrk="1" hangingPunct="1">
              <a:defRPr/>
            </a:pPr>
            <a:r>
              <a:rPr kumimoji="1" lang="en-US" altLang="ko-KR" dirty="0" smtClean="0">
                <a:solidFill>
                  <a:srgbClr val="000000"/>
                </a:solidFill>
                <a:latin typeface="Gulim" panose="020B0600000101010101" pitchFamily="34" charset="-127"/>
                <a:ea typeface="Gulim" panose="020B0600000101010101" pitchFamily="34" charset="-127"/>
              </a:rPr>
              <a:t>                                                                                                                                               </a:t>
            </a:r>
            <a:endParaRPr kumimoji="1" lang="ko-KR" altLang="en-US" dirty="0">
              <a:solidFill>
                <a:srgbClr val="000000"/>
              </a:solidFill>
              <a:latin typeface="Gulim" panose="020B0600000101010101" pitchFamily="34" charset="-127"/>
              <a:ea typeface="Gulim" panose="020B0600000101010101" pitchFamily="34" charset="-127"/>
            </a:endParaRPr>
          </a:p>
        </p:txBody>
      </p:sp>
      <p:sp>
        <p:nvSpPr>
          <p:cNvPr id="38" name="AutoShape 526"/>
          <p:cNvSpPr>
            <a:spLocks noChangeArrowheads="1"/>
          </p:cNvSpPr>
          <p:nvPr/>
        </p:nvSpPr>
        <p:spPr bwMode="auto">
          <a:xfrm>
            <a:off x="4214810" y="2071684"/>
            <a:ext cx="4857784" cy="2714644"/>
          </a:xfrm>
          <a:prstGeom prst="roundRect">
            <a:avLst>
              <a:gd name="adj" fmla="val 3379"/>
            </a:avLst>
          </a:prstGeom>
          <a:solidFill>
            <a:schemeClr val="accent6">
              <a:lumMod val="20000"/>
              <a:lumOff val="80000"/>
            </a:schemeClr>
          </a:solidFill>
          <a:ln>
            <a:solidFill>
              <a:schemeClr val="tx1"/>
            </a:solidFill>
          </a:ln>
        </p:spPr>
        <p:txBody>
          <a:bodyPr wrap="none" anchor="ctr"/>
          <a:lstStyle/>
          <a:p>
            <a:pPr eaLnBrk="1" latinLnBrk="1" hangingPunct="1">
              <a:defRPr/>
            </a:pPr>
            <a:r>
              <a:rPr kumimoji="1" lang="en-US" altLang="ko-KR" dirty="0" smtClean="0">
                <a:solidFill>
                  <a:srgbClr val="000000"/>
                </a:solidFill>
                <a:latin typeface="Gulim" panose="020B0600000101010101" pitchFamily="34" charset="-127"/>
                <a:ea typeface="Gulim" panose="020B0600000101010101" pitchFamily="34" charset="-127"/>
              </a:rPr>
              <a:t>                                                                </a:t>
            </a:r>
            <a:endParaRPr kumimoji="1" lang="ko-KR" altLang="en-US" dirty="0">
              <a:solidFill>
                <a:srgbClr val="000000"/>
              </a:solidFill>
              <a:latin typeface="Gulim" panose="020B0600000101010101" pitchFamily="34" charset="-127"/>
              <a:ea typeface="Gulim" panose="020B0600000101010101" pitchFamily="34" charset="-127"/>
            </a:endParaRPr>
          </a:p>
        </p:txBody>
      </p:sp>
      <p:cxnSp>
        <p:nvCxnSpPr>
          <p:cNvPr id="267" name="直接连接符 266"/>
          <p:cNvCxnSpPr/>
          <p:nvPr/>
        </p:nvCxnSpPr>
        <p:spPr>
          <a:xfrm>
            <a:off x="0" y="4875626"/>
            <a:ext cx="9144000" cy="1191"/>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1406" y="534073"/>
            <a:ext cx="3643338" cy="323165"/>
          </a:xfrm>
          <a:prstGeom prst="rect">
            <a:avLst/>
          </a:prstGeom>
          <a:noFill/>
        </p:spPr>
        <p:txBody>
          <a:bodyPr wrap="square" rtlCol="0">
            <a:spAutoFit/>
          </a:bodyPr>
          <a:lstStyle/>
          <a:p>
            <a:pPr>
              <a:buClr>
                <a:schemeClr val="tx2"/>
              </a:buClr>
              <a:buFont typeface="Wingdings" panose="05000000000000000000" pitchFamily="2" charset="2"/>
              <a:buChar char="n"/>
            </a:pPr>
            <a:r>
              <a:rPr lang="zh-CN" altLang="en-US" sz="1500" dirty="0" smtClean="0">
                <a:latin typeface="微软雅黑" panose="020B0503020204020204" pitchFamily="34" charset="-122"/>
                <a:ea typeface="微软雅黑" panose="020B0503020204020204" pitchFamily="34" charset="-122"/>
              </a:rPr>
              <a:t>  磁体相关项目</a:t>
            </a:r>
            <a:endParaRPr lang="zh-CN" altLang="en-US" sz="1500" dirty="0">
              <a:latin typeface="微软雅黑" panose="020B0503020204020204" pitchFamily="34" charset="-122"/>
              <a:ea typeface="微软雅黑" panose="020B0503020204020204" pitchFamily="34" charset="-122"/>
            </a:endParaRPr>
          </a:p>
        </p:txBody>
      </p:sp>
      <p:sp>
        <p:nvSpPr>
          <p:cNvPr id="7" name="AutoShape 526"/>
          <p:cNvSpPr>
            <a:spLocks noChangeArrowheads="1"/>
          </p:cNvSpPr>
          <p:nvPr/>
        </p:nvSpPr>
        <p:spPr bwMode="auto">
          <a:xfrm>
            <a:off x="112395" y="842010"/>
            <a:ext cx="4030345" cy="730250"/>
          </a:xfrm>
          <a:prstGeom prst="roundRect">
            <a:avLst>
              <a:gd name="adj" fmla="val 4942"/>
            </a:avLst>
          </a:prstGeom>
          <a:solidFill>
            <a:schemeClr val="tx2">
              <a:lumMod val="20000"/>
              <a:lumOff val="80000"/>
            </a:schemeClr>
          </a:solidFill>
          <a:ln>
            <a:solidFill>
              <a:schemeClr val="tx1"/>
            </a:solidFill>
          </a:ln>
        </p:spPr>
        <p:txBody>
          <a:bodyPr wrap="none" anchor="ctr"/>
          <a:lstStyle/>
          <a:p>
            <a:pPr eaLnBrk="1" latinLnBrk="1" hangingPunct="1">
              <a:defRPr/>
            </a:pPr>
            <a:endParaRPr kumimoji="1" lang="ko-KR" altLang="en-US">
              <a:solidFill>
                <a:srgbClr val="000000"/>
              </a:solidFill>
              <a:latin typeface="Gulim" panose="020B0600000101010101" pitchFamily="34" charset="-127"/>
              <a:ea typeface="Gulim" panose="020B0600000101010101" pitchFamily="34" charset="-127"/>
            </a:endParaRPr>
          </a:p>
        </p:txBody>
      </p:sp>
      <p:sp>
        <p:nvSpPr>
          <p:cNvPr id="12" name="TextBox 11"/>
          <p:cNvSpPr txBox="1"/>
          <p:nvPr/>
        </p:nvSpPr>
        <p:spPr>
          <a:xfrm>
            <a:off x="107284" y="791170"/>
            <a:ext cx="4000528" cy="798830"/>
          </a:xfrm>
          <a:prstGeom prst="rect">
            <a:avLst/>
          </a:prstGeom>
          <a:noFill/>
        </p:spPr>
        <p:txBody>
          <a:bodyPr wrap="square" rtlCol="0">
            <a:spAutoFit/>
          </a:bodyPr>
          <a:lstStyle/>
          <a:p>
            <a:pPr>
              <a:lnSpc>
                <a:spcPct val="140000"/>
              </a:lnSpc>
            </a:pPr>
            <a:r>
              <a:rPr lang="zh-CN" altLang="en-US" sz="1000" dirty="0" smtClean="0">
                <a:latin typeface="微软雅黑" panose="020B0503020204020204" pitchFamily="34" charset="-122"/>
                <a:ea typeface="微软雅黑" panose="020B0503020204020204" pitchFamily="34" charset="-122"/>
              </a:rPr>
              <a:t>      </a:t>
            </a:r>
            <a:r>
              <a:rPr lang="zh-CN" altLang="en-US" sz="800" dirty="0" smtClean="0">
                <a:latin typeface="微软雅黑" panose="020B0503020204020204" pitchFamily="34" charset="-122"/>
                <a:ea typeface="微软雅黑" panose="020B0503020204020204" pitchFamily="34" charset="-122"/>
              </a:rPr>
              <a:t>  研发用于空间物理、高能加速器及质子、重离子医疗领域的磁铁及相关系统：</a:t>
            </a:r>
            <a:endParaRPr lang="en-US" altLang="zh-CN" sz="800" dirty="0" smtClean="0">
              <a:latin typeface="微软雅黑" panose="020B0503020204020204" pitchFamily="34" charset="-122"/>
              <a:ea typeface="微软雅黑" panose="020B0503020204020204" pitchFamily="34" charset="-122"/>
            </a:endParaRPr>
          </a:p>
          <a:p>
            <a:pPr>
              <a:lnSpc>
                <a:spcPct val="200000"/>
              </a:lnSpc>
              <a:buClr>
                <a:srgbClr val="FFFF00"/>
              </a:buClr>
              <a:buFont typeface="Wingdings" panose="05000000000000000000" pitchFamily="2" charset="2"/>
              <a:buChar char="u"/>
            </a:pPr>
            <a:r>
              <a:rPr lang="zh-CN" altLang="en-US" sz="800" dirty="0" smtClean="0">
                <a:latin typeface="微软雅黑" panose="020B0503020204020204" pitchFamily="34" charset="-122"/>
                <a:ea typeface="微软雅黑" panose="020B0503020204020204" pitchFamily="34" charset="-122"/>
              </a:rPr>
              <a:t>  具备常规水冷磁体批量设计、研发、测试能力；</a:t>
            </a:r>
            <a:endParaRPr lang="en-US" altLang="zh-CN" sz="800" dirty="0" smtClean="0">
              <a:latin typeface="微软雅黑" panose="020B0503020204020204" pitchFamily="34" charset="-122"/>
              <a:ea typeface="微软雅黑" panose="020B0503020204020204" pitchFamily="34" charset="-122"/>
            </a:endParaRPr>
          </a:p>
          <a:p>
            <a:pPr>
              <a:lnSpc>
                <a:spcPct val="200000"/>
              </a:lnSpc>
              <a:buClr>
                <a:srgbClr val="FFFF00"/>
              </a:buClr>
              <a:buFont typeface="Wingdings" panose="05000000000000000000" pitchFamily="2" charset="2"/>
              <a:buChar char="u"/>
            </a:pPr>
            <a:r>
              <a:rPr lang="zh-CN" altLang="en-US" sz="800" dirty="0" smtClean="0">
                <a:latin typeface="微软雅黑" panose="020B0503020204020204" pitchFamily="34" charset="-122"/>
                <a:ea typeface="微软雅黑" panose="020B0503020204020204" pitchFamily="34" charset="-122"/>
              </a:rPr>
              <a:t>  具备</a:t>
            </a:r>
            <a:r>
              <a:rPr lang="en-US" altLang="zh-CN" sz="800" dirty="0" smtClean="0">
                <a:latin typeface="微软雅黑" panose="020B0503020204020204" pitchFamily="34" charset="-122"/>
                <a:ea typeface="微软雅黑" panose="020B0503020204020204" pitchFamily="34" charset="-122"/>
              </a:rPr>
              <a:t>NbTi</a:t>
            </a:r>
            <a:r>
              <a:rPr lang="zh-CN" altLang="en-US" sz="800" dirty="0" smtClean="0">
                <a:latin typeface="微软雅黑" panose="020B0503020204020204" pitchFamily="34" charset="-122"/>
                <a:ea typeface="微软雅黑" panose="020B0503020204020204" pitchFamily="34" charset="-122"/>
              </a:rPr>
              <a:t>、</a:t>
            </a:r>
            <a:r>
              <a:rPr lang="en-US" altLang="zh-CN" sz="800" dirty="0" smtClean="0">
                <a:latin typeface="微软雅黑" panose="020B0503020204020204" pitchFamily="34" charset="-122"/>
                <a:ea typeface="微软雅黑" panose="020B0503020204020204" pitchFamily="34" charset="-122"/>
              </a:rPr>
              <a:t>Nb3Sn</a:t>
            </a:r>
            <a:r>
              <a:rPr lang="zh-CN" altLang="en-US" sz="800" dirty="0" smtClean="0">
                <a:latin typeface="微软雅黑" panose="020B0503020204020204" pitchFamily="34" charset="-122"/>
                <a:ea typeface="微软雅黑" panose="020B0503020204020204" pitchFamily="34" charset="-122"/>
              </a:rPr>
              <a:t>、</a:t>
            </a:r>
            <a:r>
              <a:rPr lang="en-US" altLang="zh-CN" sz="800" dirty="0" smtClean="0">
                <a:latin typeface="微软雅黑" panose="020B0503020204020204" pitchFamily="34" charset="-122"/>
                <a:ea typeface="微软雅黑" panose="020B0503020204020204" pitchFamily="34" charset="-122"/>
              </a:rPr>
              <a:t>YBCO</a:t>
            </a:r>
            <a:r>
              <a:rPr lang="zh-CN" altLang="en-US" sz="800" dirty="0" smtClean="0">
                <a:latin typeface="微软雅黑" panose="020B0503020204020204" pitchFamily="34" charset="-122"/>
                <a:ea typeface="微软雅黑" panose="020B0503020204020204" pitchFamily="34" charset="-122"/>
              </a:rPr>
              <a:t>非标超导磁体设计、研发、测试能力；</a:t>
            </a:r>
            <a:endParaRPr lang="zh-CN" altLang="en-US" sz="800" dirty="0" smtClean="0">
              <a:latin typeface="微软雅黑" panose="020B0503020204020204" pitchFamily="34" charset="-122"/>
              <a:ea typeface="微软雅黑" panose="020B0503020204020204" pitchFamily="34" charset="-122"/>
            </a:endParaRPr>
          </a:p>
        </p:txBody>
      </p:sp>
      <p:pic>
        <p:nvPicPr>
          <p:cNvPr id="16" name="图片 15" descr="15.JPG"/>
          <p:cNvPicPr>
            <a:picLocks noChangeAspect="1"/>
          </p:cNvPicPr>
          <p:nvPr/>
        </p:nvPicPr>
        <p:blipFill>
          <a:blip r:embed="rId1" cstate="print"/>
          <a:srcRect t="44745"/>
          <a:stretch>
            <a:fillRect/>
          </a:stretch>
        </p:blipFill>
        <p:spPr>
          <a:xfrm>
            <a:off x="4286885" y="642620"/>
            <a:ext cx="2958465" cy="1285875"/>
          </a:xfrm>
          <a:prstGeom prst="rect">
            <a:avLst/>
          </a:prstGeom>
        </p:spPr>
      </p:pic>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t="22151"/>
          <a:stretch>
            <a:fillRect/>
          </a:stretch>
        </p:blipFill>
        <p:spPr>
          <a:xfrm>
            <a:off x="4286885" y="2116455"/>
            <a:ext cx="1754505" cy="1304925"/>
          </a:xfrm>
          <a:prstGeom prst="rect">
            <a:avLst/>
          </a:prstGeom>
        </p:spPr>
      </p:pic>
      <p:pic>
        <p:nvPicPr>
          <p:cNvPr id="17" name="图片 16" descr="IMG_256"/>
          <p:cNvPicPr/>
          <p:nvPr/>
        </p:nvPicPr>
        <p:blipFill>
          <a:blip r:embed="rId3"/>
          <a:stretch>
            <a:fillRect/>
          </a:stretch>
        </p:blipFill>
        <p:spPr>
          <a:xfrm>
            <a:off x="6132195" y="2116455"/>
            <a:ext cx="2840990" cy="1305560"/>
          </a:xfrm>
          <a:prstGeom prst="rect">
            <a:avLst/>
          </a:prstGeom>
          <a:noFill/>
          <a:ln w="9525">
            <a:noFill/>
          </a:ln>
        </p:spPr>
      </p:pic>
      <p:pic>
        <p:nvPicPr>
          <p:cNvPr id="37" name="图片 36" descr="IMG_3385"/>
          <p:cNvPicPr/>
          <p:nvPr/>
        </p:nvPicPr>
        <p:blipFill>
          <a:blip r:embed="rId4"/>
          <a:srcRect l="10638" r="17552" b="13363"/>
          <a:stretch>
            <a:fillRect/>
          </a:stretch>
        </p:blipFill>
        <p:spPr>
          <a:xfrm>
            <a:off x="4275455" y="3470275"/>
            <a:ext cx="1257935" cy="1243965"/>
          </a:xfrm>
          <a:prstGeom prst="rect">
            <a:avLst/>
          </a:prstGeom>
        </p:spPr>
      </p:pic>
      <p:pic>
        <p:nvPicPr>
          <p:cNvPr id="34" name="图片 33"/>
          <p:cNvPicPr/>
          <p:nvPr/>
        </p:nvPicPr>
        <p:blipFill>
          <a:blip r:embed="rId5" cstate="print"/>
          <a:srcRect t="16667"/>
          <a:stretch>
            <a:fillRect/>
          </a:stretch>
        </p:blipFill>
        <p:spPr>
          <a:xfrm>
            <a:off x="5666105" y="3479165"/>
            <a:ext cx="1168400" cy="1243965"/>
          </a:xfrm>
          <a:prstGeom prst="rect">
            <a:avLst/>
          </a:prstGeom>
          <a:noFill/>
          <a:ln w="9525">
            <a:noFill/>
            <a:miter lim="800000"/>
            <a:headEnd/>
            <a:tailEnd/>
          </a:ln>
        </p:spPr>
      </p:pic>
      <p:pic>
        <p:nvPicPr>
          <p:cNvPr id="41" name="图片 40"/>
          <p:cNvPicPr/>
          <p:nvPr/>
        </p:nvPicPr>
        <p:blipFill>
          <a:blip r:embed="rId6" cstate="print"/>
          <a:srcRect l="11936"/>
          <a:stretch>
            <a:fillRect/>
          </a:stretch>
        </p:blipFill>
        <p:spPr>
          <a:xfrm>
            <a:off x="6967220" y="3470275"/>
            <a:ext cx="880745" cy="1243965"/>
          </a:xfrm>
          <a:prstGeom prst="rect">
            <a:avLst/>
          </a:prstGeom>
          <a:noFill/>
          <a:ln w="9525">
            <a:noFill/>
            <a:miter lim="800000"/>
            <a:headEnd/>
            <a:tailEnd/>
          </a:ln>
        </p:spPr>
      </p:pic>
      <p:pic>
        <p:nvPicPr>
          <p:cNvPr id="6" name="图片 5"/>
          <p:cNvPicPr/>
          <p:nvPr/>
        </p:nvPicPr>
        <p:blipFill>
          <a:blip r:embed="rId7" cstate="print"/>
          <a:srcRect l="11036" t="33310" r="12364"/>
          <a:stretch>
            <a:fillRect/>
          </a:stretch>
        </p:blipFill>
        <p:spPr>
          <a:xfrm>
            <a:off x="7980680" y="3477895"/>
            <a:ext cx="992505" cy="1245235"/>
          </a:xfrm>
          <a:prstGeom prst="rect">
            <a:avLst/>
          </a:prstGeom>
          <a:noFill/>
          <a:ln w="9525">
            <a:noFill/>
            <a:miter lim="800000"/>
            <a:headEnd/>
            <a:tailEnd/>
          </a:ln>
        </p:spPr>
      </p:pic>
      <p:pic>
        <p:nvPicPr>
          <p:cNvPr id="8" name="图片 7" descr="Cache_22700e7d9f94628f."/>
          <p:cNvPicPr>
            <a:picLocks noChangeAspect="1"/>
          </p:cNvPicPr>
          <p:nvPr/>
        </p:nvPicPr>
        <p:blipFill>
          <a:blip r:embed="rId8"/>
          <a:stretch>
            <a:fillRect/>
          </a:stretch>
        </p:blipFill>
        <p:spPr>
          <a:xfrm>
            <a:off x="7337425" y="642620"/>
            <a:ext cx="1621155" cy="1285875"/>
          </a:xfrm>
          <a:prstGeom prst="rect">
            <a:avLst/>
          </a:prstGeom>
        </p:spPr>
      </p:pic>
      <p:graphicFrame>
        <p:nvGraphicFramePr>
          <p:cNvPr id="5" name="表格 4"/>
          <p:cNvGraphicFramePr/>
          <p:nvPr>
            <p:custDataLst>
              <p:tags r:id="rId9"/>
            </p:custDataLst>
          </p:nvPr>
        </p:nvGraphicFramePr>
        <p:xfrm>
          <a:off x="100330" y="1707515"/>
          <a:ext cx="4042410" cy="2729865"/>
        </p:xfrm>
        <a:graphic>
          <a:graphicData uri="http://schemas.openxmlformats.org/drawingml/2006/table">
            <a:tbl>
              <a:tblPr firstRow="1" bandRow="1">
                <a:tableStyleId>{5940675A-B579-460E-94D1-54222C63F5DA}</a:tableStyleId>
              </a:tblPr>
              <a:tblGrid>
                <a:gridCol w="260985"/>
                <a:gridCol w="1287780"/>
                <a:gridCol w="778510"/>
                <a:gridCol w="448310"/>
                <a:gridCol w="612140"/>
                <a:gridCol w="654685"/>
              </a:tblGrid>
              <a:tr h="183515">
                <a:tc>
                  <a:txBody>
                    <a:bodyPr/>
                    <a:p>
                      <a:pPr indent="0" algn="ctr">
                        <a:buNone/>
                      </a:pPr>
                      <a:r>
                        <a:rPr lang="en-US" sz="600" b="1">
                          <a:latin typeface="宋体" panose="02010600030101010101" pitchFamily="2" charset="-122"/>
                          <a:ea typeface="宋体" panose="02010600030101010101" pitchFamily="2" charset="-122"/>
                          <a:cs typeface="宋体" panose="02010600030101010101" pitchFamily="2" charset="-122"/>
                        </a:rPr>
                        <a:t>序号</a:t>
                      </a:r>
                      <a:endParaRPr lang="en-US" altLang="en-US" sz="600" b="1">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1">
                          <a:latin typeface="宋体" panose="02010600030101010101" pitchFamily="2" charset="-122"/>
                          <a:ea typeface="宋体" panose="02010600030101010101" pitchFamily="2" charset="-122"/>
                          <a:cs typeface="宋体" panose="02010600030101010101" pitchFamily="2" charset="-122"/>
                        </a:rPr>
                        <a:t>项目名称</a:t>
                      </a:r>
                      <a:endParaRPr lang="en-US" altLang="en-US" sz="600" b="1">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1">
                          <a:latin typeface="宋体" panose="02010600030101010101" pitchFamily="2" charset="-122"/>
                          <a:ea typeface="宋体" panose="02010600030101010101" pitchFamily="2" charset="-122"/>
                          <a:cs typeface="宋体" panose="02010600030101010101" pitchFamily="2" charset="-122"/>
                        </a:rPr>
                        <a:t>用户名称</a:t>
                      </a:r>
                      <a:endParaRPr lang="en-US" altLang="en-US" sz="600" b="1">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1">
                          <a:latin typeface="宋体" panose="02010600030101010101" pitchFamily="2" charset="-122"/>
                          <a:ea typeface="宋体" panose="02010600030101010101" pitchFamily="2" charset="-122"/>
                          <a:cs typeface="宋体" panose="02010600030101010101" pitchFamily="2" charset="-122"/>
                        </a:rPr>
                        <a:t>数量</a:t>
                      </a:r>
                      <a:endParaRPr lang="en-US" altLang="en-US" sz="600" b="1">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1">
                          <a:latin typeface="宋体" panose="02010600030101010101" pitchFamily="2" charset="-122"/>
                          <a:ea typeface="宋体" panose="02010600030101010101" pitchFamily="2" charset="-122"/>
                          <a:cs typeface="宋体" panose="02010600030101010101" pitchFamily="2" charset="-122"/>
                        </a:rPr>
                        <a:t>合同签订时间</a:t>
                      </a:r>
                      <a:endParaRPr lang="en-US" altLang="en-US" sz="600" b="1">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en-US" sz="600" b="1">
                          <a:latin typeface="宋体" panose="02010600030101010101" pitchFamily="2" charset="-122"/>
                          <a:ea typeface="宋体" panose="02010600030101010101" pitchFamily="2" charset="-122"/>
                          <a:cs typeface="宋体" panose="02010600030101010101" pitchFamily="2" charset="-122"/>
                        </a:rPr>
                        <a:t>磁铁铁芯类型</a:t>
                      </a:r>
                      <a:endParaRPr lang="zh-CN" altLang="en-US" sz="600" b="1">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8450">
                <a:tc>
                  <a:txBody>
                    <a:bodyPr/>
                    <a:p>
                      <a:pPr indent="0" algn="ctr">
                        <a:lnSpc>
                          <a:spcPct val="150000"/>
                        </a:lnSpc>
                        <a:buNone/>
                      </a:pPr>
                      <a:r>
                        <a:rPr lang="en-US" sz="600" b="0">
                          <a:latin typeface="宋体" panose="02010600030101010101" pitchFamily="2" charset="-122"/>
                          <a:ea typeface="宋体" panose="02010600030101010101" pitchFamily="2" charset="-122"/>
                          <a:cs typeface="宋体" panose="02010600030101010101" pitchFamily="2" charset="-122"/>
                        </a:rPr>
                        <a:t>1</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600" b="0">
                          <a:latin typeface="宋体" panose="02010600030101010101" pitchFamily="2" charset="-122"/>
                          <a:ea typeface="宋体" panose="02010600030101010101" pitchFamily="2" charset="-122"/>
                          <a:cs typeface="宋体" panose="02010600030101010101" pitchFamily="2" charset="-122"/>
                        </a:rPr>
                        <a:t>高能同步辐射光源（HEPS）增强器</a:t>
                      </a:r>
                      <a:r>
                        <a:rPr lang="zh-CN" sz="600" b="0">
                          <a:latin typeface="宋体" panose="02010600030101010101" pitchFamily="2" charset="-122"/>
                          <a:ea typeface="宋体" panose="02010600030101010101" pitchFamily="2" charset="-122"/>
                          <a:cs typeface="宋体" panose="02010600030101010101" pitchFamily="2" charset="-122"/>
                        </a:rPr>
                        <a:t>四极磁铁</a:t>
                      </a:r>
                      <a:endParaRPr lang="zh-CN"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600" b="0">
                          <a:latin typeface="宋体" panose="02010600030101010101" pitchFamily="2" charset="-122"/>
                          <a:ea typeface="宋体" panose="02010600030101010101" pitchFamily="2" charset="-122"/>
                          <a:cs typeface="宋体" panose="02010600030101010101" pitchFamily="2" charset="-122"/>
                        </a:rPr>
                        <a:t>北京高能物理研究所</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600" b="0">
                          <a:latin typeface="宋体" panose="02010600030101010101" pitchFamily="2" charset="-122"/>
                          <a:ea typeface="宋体" panose="02010600030101010101" pitchFamily="2" charset="-122"/>
                          <a:cs typeface="宋体" panose="02010600030101010101" pitchFamily="2" charset="-122"/>
                        </a:rPr>
                        <a:t>150</a:t>
                      </a:r>
                      <a:r>
                        <a:rPr lang="zh-CN" altLang="en-US" sz="600" b="0">
                          <a:latin typeface="宋体" panose="02010600030101010101" pitchFamily="2" charset="-122"/>
                          <a:ea typeface="宋体" panose="02010600030101010101" pitchFamily="2" charset="-122"/>
                          <a:cs typeface="宋体" panose="02010600030101010101" pitchFamily="2" charset="-122"/>
                        </a:rPr>
                        <a:t>台</a:t>
                      </a:r>
                      <a:endParaRPr lang="zh-CN"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600" b="0">
                          <a:latin typeface="宋体" panose="02010600030101010101" pitchFamily="2" charset="-122"/>
                          <a:ea typeface="宋体" panose="02010600030101010101" pitchFamily="2" charset="-122"/>
                          <a:cs typeface="宋体" panose="02010600030101010101" pitchFamily="2" charset="-122"/>
                        </a:rPr>
                        <a:t>2019年</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zh-CN" altLang="en-US" sz="600" b="0">
                          <a:latin typeface="宋体" panose="02010600030101010101" pitchFamily="2" charset="-122"/>
                          <a:ea typeface="宋体" panose="02010600030101010101" pitchFamily="2" charset="-122"/>
                          <a:cs typeface="宋体" panose="02010600030101010101" pitchFamily="2" charset="-122"/>
                        </a:rPr>
                        <a:t>叠片式</a:t>
                      </a:r>
                      <a:endParaRPr lang="zh-CN"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8450">
                <a:tc>
                  <a:txBody>
                    <a:bodyPr/>
                    <a:p>
                      <a:pPr indent="0" algn="ctr">
                        <a:lnSpc>
                          <a:spcPct val="150000"/>
                        </a:lnSpc>
                        <a:buNone/>
                      </a:pPr>
                      <a:r>
                        <a:rPr lang="en-US" sz="600" b="0">
                          <a:latin typeface="宋体" panose="02010600030101010101" pitchFamily="2" charset="-122"/>
                          <a:ea typeface="宋体" panose="02010600030101010101" pitchFamily="2" charset="-122"/>
                          <a:cs typeface="宋体" panose="02010600030101010101" pitchFamily="2" charset="-122"/>
                        </a:rPr>
                        <a:t>2</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600" b="0">
                          <a:latin typeface="宋体" panose="02010600030101010101" pitchFamily="2" charset="-122"/>
                          <a:ea typeface="宋体" panose="02010600030101010101" pitchFamily="2" charset="-122"/>
                          <a:cs typeface="宋体" panose="02010600030101010101" pitchFamily="2" charset="-122"/>
                        </a:rPr>
                        <a:t>高能同步辐射光源（HEPS）</a:t>
                      </a:r>
                      <a:r>
                        <a:rPr lang="zh-CN" altLang="en-US" sz="600" b="0">
                          <a:latin typeface="宋体" panose="02010600030101010101" pitchFamily="2" charset="-122"/>
                          <a:ea typeface="宋体" panose="02010600030101010101" pitchFamily="2" charset="-122"/>
                          <a:cs typeface="宋体" panose="02010600030101010101" pitchFamily="2" charset="-122"/>
                        </a:rPr>
                        <a:t>高能输运线二极</a:t>
                      </a:r>
                      <a:r>
                        <a:rPr lang="en-US" altLang="zh-CN" sz="600" b="0">
                          <a:latin typeface="宋体" panose="02010600030101010101" pitchFamily="2" charset="-122"/>
                          <a:ea typeface="宋体" panose="02010600030101010101" pitchFamily="2" charset="-122"/>
                          <a:cs typeface="宋体" panose="02010600030101010101" pitchFamily="2" charset="-122"/>
                        </a:rPr>
                        <a:t>&amp;</a:t>
                      </a:r>
                      <a:r>
                        <a:rPr lang="zh-CN" altLang="en-US" sz="600" b="0">
                          <a:latin typeface="宋体" panose="02010600030101010101" pitchFamily="2" charset="-122"/>
                          <a:ea typeface="宋体" panose="02010600030101010101" pitchFamily="2" charset="-122"/>
                          <a:cs typeface="宋体" panose="02010600030101010101" pitchFamily="2" charset="-122"/>
                        </a:rPr>
                        <a:t>校正磁铁</a:t>
                      </a:r>
                      <a:endParaRPr lang="zh-CN"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600" b="0">
                          <a:latin typeface="宋体" panose="02010600030101010101" pitchFamily="2" charset="-122"/>
                          <a:ea typeface="宋体" panose="02010600030101010101" pitchFamily="2" charset="-122"/>
                          <a:cs typeface="宋体" panose="02010600030101010101" pitchFamily="2" charset="-122"/>
                        </a:rPr>
                        <a:t>北京高能物理研究所</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600" b="0">
                          <a:latin typeface="宋体" panose="02010600030101010101" pitchFamily="2" charset="-122"/>
                          <a:ea typeface="宋体" panose="02010600030101010101" pitchFamily="2" charset="-122"/>
                          <a:cs typeface="宋体" panose="02010600030101010101" pitchFamily="2" charset="-122"/>
                        </a:rPr>
                        <a:t>49</a:t>
                      </a:r>
                      <a:r>
                        <a:rPr lang="zh-CN" altLang="en-US" sz="600" b="0">
                          <a:latin typeface="宋体" panose="02010600030101010101" pitchFamily="2" charset="-122"/>
                          <a:ea typeface="宋体" panose="02010600030101010101" pitchFamily="2" charset="-122"/>
                          <a:cs typeface="宋体" panose="02010600030101010101" pitchFamily="2" charset="-122"/>
                        </a:rPr>
                        <a:t>台</a:t>
                      </a:r>
                      <a:endParaRPr lang="zh-CN"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600" b="0">
                          <a:latin typeface="宋体" panose="02010600030101010101" pitchFamily="2" charset="-122"/>
                          <a:ea typeface="宋体" panose="02010600030101010101" pitchFamily="2" charset="-122"/>
                          <a:cs typeface="宋体" panose="02010600030101010101" pitchFamily="2" charset="-122"/>
                        </a:rPr>
                        <a:t>2020</a:t>
                      </a:r>
                      <a:r>
                        <a:rPr lang="zh-CN" altLang="en-US" sz="600" b="0">
                          <a:latin typeface="宋体" panose="02010600030101010101" pitchFamily="2" charset="-122"/>
                          <a:ea typeface="宋体" panose="02010600030101010101" pitchFamily="2" charset="-122"/>
                          <a:cs typeface="宋体" panose="02010600030101010101" pitchFamily="2" charset="-122"/>
                        </a:rPr>
                        <a:t>年</a:t>
                      </a:r>
                      <a:endParaRPr lang="zh-CN"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zh-CN" altLang="en-US" sz="600" b="0">
                          <a:latin typeface="宋体" panose="02010600030101010101" pitchFamily="2" charset="-122"/>
                          <a:ea typeface="宋体" panose="02010600030101010101" pitchFamily="2" charset="-122"/>
                          <a:cs typeface="宋体" panose="02010600030101010101" pitchFamily="2" charset="-122"/>
                        </a:rPr>
                        <a:t>叠片</a:t>
                      </a:r>
                      <a:r>
                        <a:rPr lang="en-US" altLang="zh-CN" sz="600" b="0">
                          <a:latin typeface="宋体" panose="02010600030101010101" pitchFamily="2" charset="-122"/>
                          <a:ea typeface="宋体" panose="02010600030101010101" pitchFamily="2" charset="-122"/>
                          <a:cs typeface="宋体" panose="02010600030101010101" pitchFamily="2" charset="-122"/>
                        </a:rPr>
                        <a:t>&amp;DT4</a:t>
                      </a:r>
                      <a:endParaRPr lang="en-US" altLang="zh-CN"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78765">
                <a:tc>
                  <a:txBody>
                    <a:bodyPr/>
                    <a:p>
                      <a:pPr indent="0" algn="ctr">
                        <a:lnSpc>
                          <a:spcPct val="150000"/>
                        </a:lnSpc>
                        <a:buNone/>
                      </a:pPr>
                      <a:r>
                        <a:rPr lang="en-US" sz="600" b="0">
                          <a:latin typeface="宋体" panose="02010600030101010101" pitchFamily="2" charset="-122"/>
                          <a:ea typeface="宋体" panose="02010600030101010101" pitchFamily="2" charset="-122"/>
                          <a:cs typeface="宋体" panose="02010600030101010101" pitchFamily="2" charset="-122"/>
                        </a:rPr>
                        <a:t>3</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Clr>
                          <a:srgbClr val="00B0F0"/>
                        </a:buClr>
                        <a:buFont typeface="Wingdings" panose="05000000000000000000" pitchFamily="2" charset="2"/>
                        <a:buNone/>
                      </a:pPr>
                      <a:r>
                        <a:rPr lang="zh-CN" altLang="en-US" sz="600" b="0">
                          <a:latin typeface="宋体" panose="02010600030101010101" pitchFamily="2" charset="-122"/>
                          <a:ea typeface="宋体" panose="02010600030101010101" pitchFamily="2" charset="-122"/>
                          <a:cs typeface="宋体" panose="02010600030101010101" pitchFamily="2" charset="-122"/>
                        </a:rPr>
                        <a:t>慢速和快速轨道校正磁铁</a:t>
                      </a:r>
                      <a:endParaRPr lang="zh-CN"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zh-CN" altLang="en-US" sz="600" b="0">
                          <a:latin typeface="宋体" panose="02010600030101010101" pitchFamily="2" charset="-122"/>
                          <a:ea typeface="宋体" panose="02010600030101010101" pitchFamily="2" charset="-122"/>
                          <a:cs typeface="宋体" panose="02010600030101010101" pitchFamily="2" charset="-122"/>
                        </a:rPr>
                        <a:t>中国科学技术大学</a:t>
                      </a:r>
                      <a:endParaRPr lang="zh-CN"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altLang="zh-CN" sz="600" b="0">
                          <a:latin typeface="宋体" panose="02010600030101010101" pitchFamily="2" charset="-122"/>
                          <a:ea typeface="宋体" panose="02010600030101010101" pitchFamily="2" charset="-122"/>
                          <a:cs typeface="宋体" panose="02010600030101010101" pitchFamily="2" charset="-122"/>
                        </a:rPr>
                        <a:t>4</a:t>
                      </a:r>
                      <a:r>
                        <a:rPr lang="zh-CN" altLang="en-US" sz="600" b="0">
                          <a:latin typeface="宋体" panose="02010600030101010101" pitchFamily="2" charset="-122"/>
                          <a:ea typeface="宋体" panose="02010600030101010101" pitchFamily="2" charset="-122"/>
                          <a:cs typeface="宋体" panose="02010600030101010101" pitchFamily="2" charset="-122"/>
                        </a:rPr>
                        <a:t>台</a:t>
                      </a:r>
                      <a:endParaRPr lang="zh-CN"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altLang="en-US" sz="600" b="0">
                          <a:latin typeface="宋体" panose="02010600030101010101" pitchFamily="2" charset="-122"/>
                          <a:ea typeface="宋体" panose="02010600030101010101" pitchFamily="2" charset="-122"/>
                          <a:cs typeface="宋体" panose="02010600030101010101" pitchFamily="2" charset="-122"/>
                        </a:rPr>
                        <a:t>2020</a:t>
                      </a:r>
                      <a:r>
                        <a:rPr lang="zh-CN" altLang="en-US" sz="600" b="0">
                          <a:latin typeface="宋体" panose="02010600030101010101" pitchFamily="2" charset="-122"/>
                          <a:ea typeface="宋体" panose="02010600030101010101" pitchFamily="2" charset="-122"/>
                          <a:cs typeface="宋体" panose="02010600030101010101" pitchFamily="2" charset="-122"/>
                        </a:rPr>
                        <a:t>年</a:t>
                      </a:r>
                      <a:endParaRPr lang="zh-CN"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altLang="en-US" sz="600" b="0">
                          <a:latin typeface="宋体" panose="02010600030101010101" pitchFamily="2" charset="-122"/>
                          <a:ea typeface="宋体" panose="02010600030101010101" pitchFamily="2" charset="-122"/>
                          <a:cs typeface="宋体" panose="02010600030101010101" pitchFamily="2" charset="-122"/>
                        </a:rPr>
                        <a:t>DT4</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47650">
                <a:tc>
                  <a:txBody>
                    <a:bodyPr/>
                    <a:p>
                      <a:pPr indent="0" algn="ctr">
                        <a:lnSpc>
                          <a:spcPct val="150000"/>
                        </a:lnSpc>
                        <a:buNone/>
                      </a:pPr>
                      <a:r>
                        <a:rPr lang="en-US" sz="600" b="0">
                          <a:latin typeface="宋体" panose="02010600030101010101" pitchFamily="2" charset="-122"/>
                          <a:ea typeface="宋体" panose="02010600030101010101" pitchFamily="2" charset="-122"/>
                          <a:cs typeface="宋体" panose="02010600030101010101" pitchFamily="2" charset="-122"/>
                        </a:rPr>
                        <a:t>4</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zh-CN" altLang="en-US" sz="600">
                          <a:latin typeface="宋体" panose="02010600030101010101" pitchFamily="2" charset="-122"/>
                          <a:ea typeface="宋体" panose="02010600030101010101" pitchFamily="2" charset="-122"/>
                          <a:cs typeface="宋体" panose="02010600030101010101" pitchFamily="2" charset="-122"/>
                          <a:sym typeface="+mn-ea"/>
                        </a:rPr>
                        <a:t>偏转腔平台磁铁</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zh-CN" altLang="en-US" sz="600" b="0">
                          <a:latin typeface="宋体" panose="02010600030101010101" pitchFamily="2" charset="-122"/>
                          <a:ea typeface="宋体" panose="02010600030101010101" pitchFamily="2" charset="-122"/>
                          <a:cs typeface="宋体" panose="02010600030101010101" pitchFamily="2" charset="-122"/>
                        </a:rPr>
                        <a:t>大连化学物理研究所</a:t>
                      </a:r>
                      <a:endParaRPr lang="zh-CN"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altLang="en-US" sz="600" b="0">
                          <a:latin typeface="宋体" panose="02010600030101010101" pitchFamily="2" charset="-122"/>
                          <a:ea typeface="宋体" panose="02010600030101010101" pitchFamily="2" charset="-122"/>
                          <a:cs typeface="宋体" panose="02010600030101010101" pitchFamily="2" charset="-122"/>
                        </a:rPr>
                        <a:t>4</a:t>
                      </a:r>
                      <a:r>
                        <a:rPr lang="zh-CN" altLang="en-US" sz="600" b="0">
                          <a:latin typeface="宋体" panose="02010600030101010101" pitchFamily="2" charset="-122"/>
                          <a:ea typeface="宋体" panose="02010600030101010101" pitchFamily="2" charset="-122"/>
                          <a:cs typeface="宋体" panose="02010600030101010101" pitchFamily="2" charset="-122"/>
                        </a:rPr>
                        <a:t>台</a:t>
                      </a:r>
                      <a:endParaRPr lang="zh-CN"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altLang="zh-CN" sz="600" b="0">
                          <a:latin typeface="宋体" panose="02010600030101010101" pitchFamily="2" charset="-122"/>
                          <a:ea typeface="宋体" panose="02010600030101010101" pitchFamily="2" charset="-122"/>
                          <a:cs typeface="宋体" panose="02010600030101010101" pitchFamily="2" charset="-122"/>
                        </a:rPr>
                        <a:t>2020</a:t>
                      </a:r>
                      <a:r>
                        <a:rPr lang="zh-CN" altLang="en-US" sz="600" b="0">
                          <a:latin typeface="宋体" panose="02010600030101010101" pitchFamily="2" charset="-122"/>
                          <a:ea typeface="宋体" panose="02010600030101010101" pitchFamily="2" charset="-122"/>
                          <a:cs typeface="宋体" panose="02010600030101010101" pitchFamily="2" charset="-122"/>
                        </a:rPr>
                        <a:t>年</a:t>
                      </a:r>
                      <a:endParaRPr lang="zh-CN"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altLang="zh-CN" sz="600" b="0">
                          <a:latin typeface="宋体" panose="02010600030101010101" pitchFamily="2" charset="-122"/>
                          <a:ea typeface="宋体" panose="02010600030101010101" pitchFamily="2" charset="-122"/>
                          <a:cs typeface="宋体" panose="02010600030101010101" pitchFamily="2" charset="-122"/>
                        </a:rPr>
                        <a:t>DT4</a:t>
                      </a:r>
                      <a:endParaRPr lang="zh-CN"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8450">
                <a:tc>
                  <a:txBody>
                    <a:bodyPr/>
                    <a:p>
                      <a:pPr indent="0" algn="ctr">
                        <a:lnSpc>
                          <a:spcPct val="150000"/>
                        </a:lnSpc>
                        <a:buNone/>
                      </a:pPr>
                      <a:r>
                        <a:rPr lang="en-US" sz="500" b="0">
                          <a:latin typeface="宋体" panose="02010600030101010101" pitchFamily="2" charset="-122"/>
                          <a:ea typeface="宋体" panose="02010600030101010101" pitchFamily="2" charset="-122"/>
                          <a:cs typeface="宋体" panose="02010600030101010101" pitchFamily="2" charset="-122"/>
                        </a:rPr>
                        <a:t>5</a:t>
                      </a:r>
                      <a:endParaRPr lang="en-US" altLang="en-US" sz="5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altLang="en-US" sz="600" b="0">
                          <a:latin typeface="宋体" panose="02010600030101010101" pitchFamily="2" charset="-122"/>
                          <a:ea typeface="宋体" panose="02010600030101010101" pitchFamily="2" charset="-122"/>
                          <a:cs typeface="宋体" panose="02010600030101010101" pitchFamily="2" charset="-122"/>
                        </a:rPr>
                        <a:t>实验终端四极、二极磁铁加工制作</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zh-CN" altLang="en-US" sz="600" b="0">
                          <a:latin typeface="宋体" panose="02010600030101010101" pitchFamily="2" charset="-122"/>
                          <a:ea typeface="宋体" panose="02010600030101010101" pitchFamily="2" charset="-122"/>
                          <a:cs typeface="宋体" panose="02010600030101010101" pitchFamily="2" charset="-122"/>
                        </a:rPr>
                        <a:t>兰州近代物理研究所</a:t>
                      </a:r>
                      <a:endParaRPr lang="zh-CN"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altLang="en-US" sz="600" b="0">
                          <a:latin typeface="宋体" panose="02010600030101010101" pitchFamily="2" charset="-122"/>
                          <a:ea typeface="宋体" panose="02010600030101010101" pitchFamily="2" charset="-122"/>
                          <a:cs typeface="宋体" panose="02010600030101010101" pitchFamily="2" charset="-122"/>
                        </a:rPr>
                        <a:t>8</a:t>
                      </a:r>
                      <a:r>
                        <a:rPr lang="zh-CN" altLang="en-US" sz="600" b="0">
                          <a:latin typeface="宋体" panose="02010600030101010101" pitchFamily="2" charset="-122"/>
                          <a:ea typeface="宋体" panose="02010600030101010101" pitchFamily="2" charset="-122"/>
                          <a:cs typeface="宋体" panose="02010600030101010101" pitchFamily="2" charset="-122"/>
                        </a:rPr>
                        <a:t>台</a:t>
                      </a:r>
                      <a:endParaRPr lang="zh-CN"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altLang="en-US" sz="600" b="0">
                          <a:latin typeface="宋体" panose="02010600030101010101" pitchFamily="2" charset="-122"/>
                          <a:ea typeface="宋体" panose="02010600030101010101" pitchFamily="2" charset="-122"/>
                          <a:cs typeface="宋体" panose="02010600030101010101" pitchFamily="2" charset="-122"/>
                        </a:rPr>
                        <a:t>2019</a:t>
                      </a:r>
                      <a:r>
                        <a:rPr lang="zh-CN" altLang="en-US" sz="600" b="0">
                          <a:latin typeface="宋体" panose="02010600030101010101" pitchFamily="2" charset="-122"/>
                          <a:ea typeface="宋体" panose="02010600030101010101" pitchFamily="2" charset="-122"/>
                          <a:cs typeface="宋体" panose="02010600030101010101" pitchFamily="2" charset="-122"/>
                        </a:rPr>
                        <a:t>年</a:t>
                      </a:r>
                      <a:endParaRPr lang="zh-CN"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altLang="en-US" sz="600" b="0">
                          <a:latin typeface="宋体" panose="02010600030101010101" pitchFamily="2" charset="-122"/>
                          <a:ea typeface="宋体" panose="02010600030101010101" pitchFamily="2" charset="-122"/>
                          <a:cs typeface="宋体" panose="02010600030101010101" pitchFamily="2" charset="-122"/>
                        </a:rPr>
                        <a:t>DT4</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8450">
                <a:tc>
                  <a:txBody>
                    <a:bodyPr/>
                    <a:p>
                      <a:pPr indent="0" algn="ctr">
                        <a:lnSpc>
                          <a:spcPct val="150000"/>
                        </a:lnSpc>
                        <a:buNone/>
                      </a:pPr>
                      <a:r>
                        <a:rPr lang="en-US" sz="600" b="0">
                          <a:latin typeface="宋体" panose="02010600030101010101" pitchFamily="2" charset="-122"/>
                          <a:ea typeface="宋体" panose="02010600030101010101" pitchFamily="2" charset="-122"/>
                          <a:cs typeface="宋体" panose="02010600030101010101" pitchFamily="2" charset="-122"/>
                        </a:rPr>
                        <a:t>6</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Clr>
                          <a:srgbClr val="00B0F0"/>
                        </a:buClr>
                        <a:buFont typeface="Wingdings" panose="05000000000000000000" pitchFamily="2" charset="2"/>
                        <a:buNone/>
                      </a:pPr>
                      <a:r>
                        <a:rPr lang="zh-CN" altLang="en-US" sz="600" dirty="0">
                          <a:solidFill>
                            <a:srgbClr val="000000"/>
                          </a:solidFill>
                          <a:latin typeface="Arial" panose="020B0604020202020204" pitchFamily="34" charset="0"/>
                          <a:ea typeface="宋体" panose="02010600030101010101" pitchFamily="2" charset="-122"/>
                          <a:sym typeface="+mn-ea"/>
                        </a:rPr>
                        <a:t>HEPS</a:t>
                      </a:r>
                      <a:r>
                        <a:rPr lang="zh-CN" altLang="en-US" sz="600" dirty="0">
                          <a:solidFill>
                            <a:srgbClr val="000000"/>
                          </a:solidFill>
                          <a:latin typeface="Arial" panose="020B0604020202020204" pitchFamily="34" charset="0"/>
                          <a:ea typeface="宋体" panose="02010600030101010101" pitchFamily="2" charset="-122"/>
                          <a:sym typeface="Arial" panose="020B0604020202020204" pitchFamily="34" charset="0"/>
                        </a:rPr>
                        <a:t>技术研发与测试平台（</a:t>
                      </a:r>
                      <a:r>
                        <a:rPr lang="en-US" altLang="zh-CN" sz="600" dirty="0">
                          <a:solidFill>
                            <a:srgbClr val="000000"/>
                          </a:solidFill>
                          <a:latin typeface="Arial" panose="020B0604020202020204" pitchFamily="34" charset="0"/>
                          <a:ea typeface="宋体" panose="02010600030101010101" pitchFamily="2" charset="-122"/>
                          <a:sym typeface="Arial" panose="020B0604020202020204" pitchFamily="34" charset="0"/>
                        </a:rPr>
                        <a:t>PAPS</a:t>
                      </a:r>
                      <a:r>
                        <a:rPr lang="zh-CN" altLang="en-US" sz="600" dirty="0">
                          <a:solidFill>
                            <a:srgbClr val="000000"/>
                          </a:solidFill>
                          <a:latin typeface="Arial" panose="020B0604020202020204" pitchFamily="34" charset="0"/>
                          <a:ea typeface="宋体" panose="02010600030101010101" pitchFamily="2" charset="-122"/>
                          <a:sym typeface="Arial" panose="020B0604020202020204" pitchFamily="34" charset="0"/>
                        </a:rPr>
                        <a:t>）聚焦四极磁铁</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600">
                          <a:latin typeface="宋体" panose="02010600030101010101" pitchFamily="2" charset="-122"/>
                          <a:ea typeface="宋体" panose="02010600030101010101" pitchFamily="2" charset="-122"/>
                          <a:cs typeface="宋体" panose="02010600030101010101" pitchFamily="2" charset="-122"/>
                          <a:sym typeface="+mn-ea"/>
                        </a:rPr>
                        <a:t>北京高能物理研究所</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600" b="0">
                          <a:latin typeface="宋体" panose="02010600030101010101" pitchFamily="2" charset="-122"/>
                          <a:ea typeface="宋体" panose="02010600030101010101" pitchFamily="2" charset="-122"/>
                          <a:cs typeface="宋体" panose="02010600030101010101" pitchFamily="2" charset="-122"/>
                        </a:rPr>
                        <a:t>7</a:t>
                      </a:r>
                      <a:r>
                        <a:rPr lang="zh-CN" altLang="en-US" sz="600" b="0">
                          <a:latin typeface="宋体" panose="02010600030101010101" pitchFamily="2" charset="-122"/>
                          <a:ea typeface="宋体" panose="02010600030101010101" pitchFamily="2" charset="-122"/>
                          <a:cs typeface="宋体" panose="02010600030101010101" pitchFamily="2" charset="-122"/>
                        </a:rPr>
                        <a:t>台</a:t>
                      </a:r>
                      <a:endParaRPr lang="zh-CN"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600" b="0">
                          <a:latin typeface="宋体" panose="02010600030101010101" pitchFamily="2" charset="-122"/>
                          <a:ea typeface="宋体" panose="02010600030101010101" pitchFamily="2" charset="-122"/>
                          <a:cs typeface="宋体" panose="02010600030101010101" pitchFamily="2" charset="-122"/>
                        </a:rPr>
                        <a:t>2018年</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600" b="0">
                          <a:latin typeface="宋体" panose="02010600030101010101" pitchFamily="2" charset="-122"/>
                          <a:ea typeface="宋体" panose="02010600030101010101" pitchFamily="2" charset="-122"/>
                          <a:cs typeface="宋体" panose="02010600030101010101" pitchFamily="2" charset="-122"/>
                        </a:rPr>
                        <a:t>DT4</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8450">
                <a:tc>
                  <a:txBody>
                    <a:bodyPr/>
                    <a:p>
                      <a:pPr indent="0" algn="ctr">
                        <a:lnSpc>
                          <a:spcPct val="150000"/>
                        </a:lnSpc>
                        <a:buNone/>
                      </a:pPr>
                      <a:r>
                        <a:rPr lang="en-US" sz="600" b="0">
                          <a:latin typeface="宋体" panose="02010600030101010101" pitchFamily="2" charset="-122"/>
                          <a:ea typeface="宋体" panose="02010600030101010101" pitchFamily="2" charset="-122"/>
                          <a:cs typeface="宋体" panose="02010600030101010101" pitchFamily="2" charset="-122"/>
                        </a:rPr>
                        <a:t>7</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Clr>
                          <a:srgbClr val="00B0F0"/>
                        </a:buClr>
                        <a:buFont typeface="Wingdings" panose="05000000000000000000" pitchFamily="2" charset="2"/>
                        <a:buNone/>
                      </a:pPr>
                      <a:r>
                        <a:rPr lang="en-US" sz="600" dirty="0">
                          <a:solidFill>
                            <a:srgbClr val="000000"/>
                          </a:solidFill>
                          <a:latin typeface="Arial" panose="020B0604020202020204" pitchFamily="34" charset="0"/>
                          <a:ea typeface="宋体" panose="02010600030101010101" pitchFamily="2" charset="-122"/>
                          <a:sym typeface="Arial" panose="020B0604020202020204" pitchFamily="34" charset="0"/>
                        </a:rPr>
                        <a:t>45</a:t>
                      </a:r>
                      <a:r>
                        <a:rPr sz="600" dirty="0">
                          <a:solidFill>
                            <a:srgbClr val="000000"/>
                          </a:solidFill>
                          <a:latin typeface="Arial" panose="020B0604020202020204" pitchFamily="34" charset="0"/>
                          <a:ea typeface="宋体" panose="02010600030101010101" pitchFamily="2" charset="-122"/>
                          <a:sym typeface="Arial" panose="020B0604020202020204" pitchFamily="34" charset="0"/>
                        </a:rPr>
                        <a:t>度二极磁铁、200mm四极磁铁、250mm四极磁铁</a:t>
                      </a:r>
                      <a:endParaRPr lang="en-US" sz="600" dirty="0">
                        <a:solidFill>
                          <a:srgbClr val="000000"/>
                        </a:solidFill>
                        <a:latin typeface="Arial" panose="020B0604020202020204" pitchFamily="34" charset="0"/>
                        <a:ea typeface="宋体" panose="02010600030101010101" pitchFamily="2" charset="-122"/>
                        <a:sym typeface="Arial" panose="020B0604020202020204" pitchFamily="34" charset="0"/>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zh-CN" altLang="en-US" sz="600">
                          <a:latin typeface="宋体" panose="02010600030101010101" pitchFamily="2" charset="-122"/>
                          <a:ea typeface="宋体" panose="02010600030101010101" pitchFamily="2" charset="-122"/>
                          <a:cs typeface="宋体" panose="02010600030101010101" pitchFamily="2" charset="-122"/>
                          <a:sym typeface="+mn-ea"/>
                        </a:rPr>
                        <a:t>合肥中科离子医学技术装备有限公司</a:t>
                      </a:r>
                      <a:endParaRPr lang="zh-CN"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altLang="zh-CN" sz="600" b="0">
                          <a:latin typeface="宋体" panose="02010600030101010101" pitchFamily="2" charset="-122"/>
                          <a:ea typeface="宋体" panose="02010600030101010101" pitchFamily="2" charset="-122"/>
                          <a:cs typeface="宋体" panose="02010600030101010101" pitchFamily="2" charset="-122"/>
                        </a:rPr>
                        <a:t>3</a:t>
                      </a:r>
                      <a:r>
                        <a:rPr lang="zh-CN" altLang="en-US" sz="600" b="0">
                          <a:latin typeface="宋体" panose="02010600030101010101" pitchFamily="2" charset="-122"/>
                          <a:ea typeface="宋体" panose="02010600030101010101" pitchFamily="2" charset="-122"/>
                          <a:cs typeface="宋体" panose="02010600030101010101" pitchFamily="2" charset="-122"/>
                        </a:rPr>
                        <a:t>台</a:t>
                      </a:r>
                      <a:endParaRPr lang="zh-CN"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altLang="en-US" sz="600" b="0">
                          <a:latin typeface="宋体" panose="02010600030101010101" pitchFamily="2" charset="-122"/>
                          <a:ea typeface="宋体" panose="02010600030101010101" pitchFamily="2" charset="-122"/>
                          <a:cs typeface="宋体" panose="02010600030101010101" pitchFamily="2" charset="-122"/>
                        </a:rPr>
                        <a:t>2016</a:t>
                      </a:r>
                      <a:r>
                        <a:rPr lang="zh-CN" altLang="en-US" sz="600" b="0">
                          <a:latin typeface="宋体" panose="02010600030101010101" pitchFamily="2" charset="-122"/>
                          <a:ea typeface="宋体" panose="02010600030101010101" pitchFamily="2" charset="-122"/>
                          <a:cs typeface="宋体" panose="02010600030101010101" pitchFamily="2" charset="-122"/>
                        </a:rPr>
                        <a:t>年</a:t>
                      </a:r>
                      <a:endParaRPr lang="zh-CN"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zh-CN" altLang="en-US" sz="600">
                          <a:latin typeface="宋体" panose="02010600030101010101" pitchFamily="2" charset="-122"/>
                          <a:ea typeface="宋体" panose="02010600030101010101" pitchFamily="2" charset="-122"/>
                          <a:cs typeface="宋体" panose="02010600030101010101" pitchFamily="2" charset="-122"/>
                          <a:sym typeface="+mn-ea"/>
                        </a:rPr>
                        <a:t>叠片</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8450">
                <a:tc>
                  <a:txBody>
                    <a:bodyPr/>
                    <a:p>
                      <a:pPr indent="0" algn="ctr">
                        <a:lnSpc>
                          <a:spcPct val="150000"/>
                        </a:lnSpc>
                        <a:buNone/>
                      </a:pPr>
                      <a:r>
                        <a:rPr lang="en-US" sz="600" b="0">
                          <a:latin typeface="宋体" panose="02010600030101010101" pitchFamily="2" charset="-122"/>
                          <a:ea typeface="宋体" panose="02010600030101010101" pitchFamily="2" charset="-122"/>
                          <a:cs typeface="宋体" panose="02010600030101010101" pitchFamily="2" charset="-122"/>
                        </a:rPr>
                        <a:t>8</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Clr>
                          <a:srgbClr val="00B0F0"/>
                        </a:buClr>
                        <a:buFont typeface="Wingdings" panose="05000000000000000000" pitchFamily="2" charset="2"/>
                        <a:buNone/>
                      </a:pPr>
                      <a:r>
                        <a:rPr sz="600" dirty="0">
                          <a:solidFill>
                            <a:srgbClr val="000000"/>
                          </a:solidFill>
                          <a:latin typeface="Arial" panose="020B0604020202020204" pitchFamily="34" charset="0"/>
                          <a:ea typeface="宋体" panose="02010600030101010101" pitchFamily="2" charset="-122"/>
                          <a:sym typeface="Arial" panose="020B0604020202020204" pitchFamily="34" charset="0"/>
                        </a:rPr>
                        <a:t>30度二极磁铁、200mm四极磁铁、250mm四极磁铁</a:t>
                      </a:r>
                      <a:endParaRPr sz="600" dirty="0">
                        <a:solidFill>
                          <a:srgbClr val="000000"/>
                        </a:solidFill>
                        <a:latin typeface="Arial" panose="020B0604020202020204" pitchFamily="34" charset="0"/>
                        <a:ea typeface="宋体" panose="02010600030101010101" pitchFamily="2" charset="-122"/>
                        <a:sym typeface="Arial" panose="020B0604020202020204" pitchFamily="34" charset="0"/>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zh-CN" altLang="en-US" sz="600" b="0">
                          <a:latin typeface="宋体" panose="02010600030101010101" pitchFamily="2" charset="-122"/>
                          <a:ea typeface="宋体" panose="02010600030101010101" pitchFamily="2" charset="-122"/>
                          <a:cs typeface="宋体" panose="02010600030101010101" pitchFamily="2" charset="-122"/>
                        </a:rPr>
                        <a:t>  合肥中科离子医学技术装备有限公司</a:t>
                      </a:r>
                      <a:endParaRPr lang="zh-CN"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600" b="0">
                          <a:latin typeface="宋体" panose="02010600030101010101" pitchFamily="2" charset="-122"/>
                          <a:ea typeface="宋体" panose="02010600030101010101" pitchFamily="2" charset="-122"/>
                          <a:cs typeface="宋体" panose="02010600030101010101" pitchFamily="2" charset="-122"/>
                        </a:rPr>
                        <a:t>25</a:t>
                      </a:r>
                      <a:r>
                        <a:rPr lang="zh-CN" altLang="en-US" sz="600" b="0">
                          <a:latin typeface="宋体" panose="02010600030101010101" pitchFamily="2" charset="-122"/>
                          <a:ea typeface="宋体" panose="02010600030101010101" pitchFamily="2" charset="-122"/>
                          <a:cs typeface="宋体" panose="02010600030101010101" pitchFamily="2" charset="-122"/>
                        </a:rPr>
                        <a:t>台</a:t>
                      </a:r>
                      <a:endParaRPr lang="zh-CN"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600" b="0">
                          <a:latin typeface="宋体" panose="02010600030101010101" pitchFamily="2" charset="-122"/>
                          <a:ea typeface="宋体" panose="02010600030101010101" pitchFamily="2" charset="-122"/>
                          <a:cs typeface="宋体" panose="02010600030101010101" pitchFamily="2" charset="-122"/>
                        </a:rPr>
                        <a:t>2017年</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zh-CN" altLang="en-US" sz="600">
                          <a:latin typeface="宋体" panose="02010600030101010101" pitchFamily="2" charset="-122"/>
                          <a:ea typeface="宋体" panose="02010600030101010101" pitchFamily="2" charset="-122"/>
                          <a:cs typeface="宋体" panose="02010600030101010101" pitchFamily="2" charset="-122"/>
                          <a:sym typeface="+mn-ea"/>
                        </a:rPr>
                        <a:t>叠片</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29235">
                <a:tc>
                  <a:txBody>
                    <a:bodyPr/>
                    <a:p>
                      <a:pPr indent="0" algn="ctr">
                        <a:buNone/>
                      </a:pPr>
                      <a:r>
                        <a:rPr lang="en-US" sz="600" b="0">
                          <a:latin typeface="宋体" panose="02010600030101010101" pitchFamily="2" charset="-122"/>
                          <a:ea typeface="宋体" panose="02010600030101010101" pitchFamily="2" charset="-122"/>
                          <a:cs typeface="宋体" panose="02010600030101010101" pitchFamily="2" charset="-122"/>
                        </a:rPr>
                        <a:t>9</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Clr>
                          <a:srgbClr val="00B0F0"/>
                        </a:buClr>
                        <a:buFont typeface="Wingdings" panose="05000000000000000000" pitchFamily="2" charset="2"/>
                        <a:buNone/>
                      </a:pPr>
                      <a:r>
                        <a:rPr lang="zh-CN" altLang="en-US" sz="600" dirty="0">
                          <a:solidFill>
                            <a:srgbClr val="000000"/>
                          </a:solidFill>
                          <a:latin typeface="Arial" panose="020B0604020202020204" pitchFamily="34" charset="0"/>
                          <a:ea typeface="宋体" panose="02010600030101010101" pitchFamily="2" charset="-122"/>
                          <a:sym typeface="Arial" panose="020B0604020202020204" pitchFamily="34" charset="0"/>
                        </a:rPr>
                        <a:t>上海质子治疗装置高能束运线及gantry二极和校正磁铁</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zh-CN" altLang="en-US" sz="600" b="0">
                          <a:latin typeface="宋体" panose="02010600030101010101" pitchFamily="2" charset="-122"/>
                          <a:ea typeface="宋体" panose="02010600030101010101" pitchFamily="2" charset="-122"/>
                          <a:cs typeface="宋体" panose="02010600030101010101" pitchFamily="2" charset="-122"/>
                        </a:rPr>
                        <a:t>上海应用物理</a:t>
                      </a:r>
                      <a:r>
                        <a:rPr lang="en-US" sz="600" b="0">
                          <a:latin typeface="宋体" panose="02010600030101010101" pitchFamily="2" charset="-122"/>
                          <a:ea typeface="宋体" panose="02010600030101010101" pitchFamily="2" charset="-122"/>
                          <a:cs typeface="宋体" panose="02010600030101010101" pitchFamily="2" charset="-122"/>
                        </a:rPr>
                        <a:t>研究所</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600" b="0">
                          <a:latin typeface="宋体" panose="02010600030101010101" pitchFamily="2" charset="-122"/>
                          <a:ea typeface="宋体" panose="02010600030101010101" pitchFamily="2" charset="-122"/>
                          <a:cs typeface="宋体" panose="02010600030101010101" pitchFamily="2" charset="-122"/>
                        </a:rPr>
                        <a:t>28</a:t>
                      </a:r>
                      <a:r>
                        <a:rPr lang="zh-CN" altLang="en-US" sz="600" b="0">
                          <a:latin typeface="宋体" panose="02010600030101010101" pitchFamily="2" charset="-122"/>
                          <a:ea typeface="宋体" panose="02010600030101010101" pitchFamily="2" charset="-122"/>
                          <a:cs typeface="宋体" panose="02010600030101010101" pitchFamily="2" charset="-122"/>
                        </a:rPr>
                        <a:t>台</a:t>
                      </a:r>
                      <a:endParaRPr lang="zh-CN"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600" b="0">
                          <a:latin typeface="宋体" panose="02010600030101010101" pitchFamily="2" charset="-122"/>
                          <a:ea typeface="宋体" panose="02010600030101010101" pitchFamily="2" charset="-122"/>
                          <a:cs typeface="宋体" panose="02010600030101010101" pitchFamily="2" charset="-122"/>
                        </a:rPr>
                        <a:t>2015年</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zh-CN" altLang="en-US" sz="600">
                          <a:latin typeface="宋体" panose="02010600030101010101" pitchFamily="2" charset="-122"/>
                          <a:ea typeface="宋体" panose="02010600030101010101" pitchFamily="2" charset="-122"/>
                          <a:cs typeface="宋体" panose="02010600030101010101" pitchFamily="2" charset="-122"/>
                          <a:sym typeface="+mn-ea"/>
                        </a:rPr>
                        <a:t>叠片</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59" name="TextBox 101"/>
          <p:cNvSpPr>
            <a:spLocks noChangeArrowheads="1"/>
          </p:cNvSpPr>
          <p:nvPr/>
        </p:nvSpPr>
        <p:spPr bwMode="auto">
          <a:xfrm>
            <a:off x="2420620" y="-71755"/>
            <a:ext cx="4337685" cy="553085"/>
          </a:xfrm>
          <a:prstGeom prst="rect">
            <a:avLst/>
          </a:prstGeom>
          <a:noFill/>
          <a:ln w="9525">
            <a:noFill/>
            <a:miter lim="800000"/>
          </a:ln>
        </p:spPr>
        <p:txBody>
          <a:bodyPr wrap="square">
            <a:spAutoFit/>
          </a:bodyPr>
          <a:p>
            <a:r>
              <a:rPr lang="zh-CN" altLang="en-US" sz="30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24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三、加速器领域典型产品业绩</a:t>
            </a:r>
            <a:endParaRPr lang="zh-CN" altLang="en-US" sz="24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AutoShape 526"/>
          <p:cNvSpPr>
            <a:spLocks noChangeArrowheads="1"/>
          </p:cNvSpPr>
          <p:nvPr/>
        </p:nvSpPr>
        <p:spPr bwMode="auto">
          <a:xfrm>
            <a:off x="132715" y="1183640"/>
            <a:ext cx="4500245" cy="3627120"/>
          </a:xfrm>
          <a:prstGeom prst="roundRect">
            <a:avLst>
              <a:gd name="adj" fmla="val 3379"/>
            </a:avLst>
          </a:prstGeom>
          <a:solidFill>
            <a:schemeClr val="accent6">
              <a:lumMod val="20000"/>
              <a:lumOff val="80000"/>
            </a:schemeClr>
          </a:solidFill>
          <a:ln>
            <a:solidFill>
              <a:schemeClr val="tx1"/>
            </a:solidFill>
          </a:ln>
        </p:spPr>
        <p:txBody>
          <a:bodyPr wrap="none" anchor="ctr"/>
          <a:lstStyle/>
          <a:p>
            <a:pPr eaLnBrk="1" latinLnBrk="1" hangingPunct="1">
              <a:defRPr/>
            </a:pPr>
            <a:r>
              <a:rPr kumimoji="1" lang="en-US" altLang="ko-KR" dirty="0" smtClean="0">
                <a:solidFill>
                  <a:srgbClr val="000000"/>
                </a:solidFill>
                <a:latin typeface="Gulim" panose="020B0600000101010101" pitchFamily="34" charset="-127"/>
                <a:ea typeface="Gulim" panose="020B0600000101010101" pitchFamily="34" charset="-127"/>
              </a:rPr>
              <a:t>                                                                </a:t>
            </a:r>
            <a:endParaRPr kumimoji="1" lang="ko-KR" altLang="en-US" dirty="0">
              <a:solidFill>
                <a:srgbClr val="000000"/>
              </a:solidFill>
              <a:latin typeface="Gulim" panose="020B0600000101010101" pitchFamily="34" charset="-127"/>
              <a:ea typeface="Gulim" panose="020B0600000101010101" pitchFamily="34" charset="-127"/>
            </a:endParaRPr>
          </a:p>
        </p:txBody>
      </p:sp>
      <p:cxnSp>
        <p:nvCxnSpPr>
          <p:cNvPr id="267" name="直接连接符 266"/>
          <p:cNvCxnSpPr/>
          <p:nvPr/>
        </p:nvCxnSpPr>
        <p:spPr>
          <a:xfrm>
            <a:off x="0" y="4875626"/>
            <a:ext cx="9144000" cy="1191"/>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3786" y="534073"/>
            <a:ext cx="3643338" cy="321945"/>
          </a:xfrm>
          <a:prstGeom prst="rect">
            <a:avLst/>
          </a:prstGeom>
          <a:noFill/>
        </p:spPr>
        <p:txBody>
          <a:bodyPr wrap="square" rtlCol="0">
            <a:spAutoFit/>
          </a:bodyPr>
          <a:lstStyle/>
          <a:p>
            <a:pPr>
              <a:buClr>
                <a:schemeClr val="tx2"/>
              </a:buClr>
              <a:buFont typeface="Wingdings" panose="05000000000000000000" pitchFamily="2" charset="2"/>
              <a:buChar char="n"/>
            </a:pPr>
            <a:r>
              <a:rPr lang="zh-CN" altLang="en-US" sz="1500" dirty="0" smtClean="0">
                <a:latin typeface="微软雅黑" panose="020B0503020204020204" pitchFamily="34" charset="-122"/>
                <a:ea typeface="微软雅黑" panose="020B0503020204020204" pitchFamily="34" charset="-122"/>
              </a:rPr>
              <a:t>  常规磁铁项目</a:t>
            </a:r>
            <a:endParaRPr lang="zh-CN" altLang="en-US" sz="1500" dirty="0">
              <a:latin typeface="微软雅黑" panose="020B0503020204020204" pitchFamily="34" charset="-122"/>
              <a:ea typeface="微软雅黑" panose="020B0503020204020204" pitchFamily="34" charset="-122"/>
            </a:endParaRPr>
          </a:p>
        </p:txBody>
      </p:sp>
      <p:pic>
        <p:nvPicPr>
          <p:cNvPr id="3086" name="Picture 16" descr="DCP_2030"/>
          <p:cNvPicPr>
            <a:picLocks noChangeAspect="1"/>
          </p:cNvPicPr>
          <p:nvPr/>
        </p:nvPicPr>
        <p:blipFill>
          <a:blip r:embed="rId1"/>
          <a:srcRect l="12064" t="9293" r="16121" b="17000"/>
          <a:stretch>
            <a:fillRect/>
          </a:stretch>
        </p:blipFill>
        <p:spPr>
          <a:xfrm>
            <a:off x="276225" y="1230630"/>
            <a:ext cx="2240280" cy="1532255"/>
          </a:xfrm>
          <a:prstGeom prst="rect">
            <a:avLst/>
          </a:prstGeom>
          <a:noFill/>
          <a:ln w="9525">
            <a:noFill/>
          </a:ln>
        </p:spPr>
      </p:pic>
      <p:pic>
        <p:nvPicPr>
          <p:cNvPr id="4109" name="Picture 16" descr="DCP_2034"/>
          <p:cNvPicPr>
            <a:picLocks noChangeAspect="1"/>
          </p:cNvPicPr>
          <p:nvPr/>
        </p:nvPicPr>
        <p:blipFill>
          <a:blip r:embed="rId2"/>
          <a:srcRect l="15277" r="20756" b="6883"/>
          <a:stretch>
            <a:fillRect/>
          </a:stretch>
        </p:blipFill>
        <p:spPr>
          <a:xfrm>
            <a:off x="2625090" y="1230630"/>
            <a:ext cx="1908175" cy="1532255"/>
          </a:xfrm>
          <a:prstGeom prst="rect">
            <a:avLst/>
          </a:prstGeom>
          <a:noFill/>
          <a:ln w="9525">
            <a:noFill/>
          </a:ln>
        </p:spPr>
      </p:pic>
      <p:pic>
        <p:nvPicPr>
          <p:cNvPr id="3" name="图片 2"/>
          <p:cNvPicPr>
            <a:picLocks noChangeAspect="1"/>
          </p:cNvPicPr>
          <p:nvPr/>
        </p:nvPicPr>
        <p:blipFill>
          <a:blip r:embed="rId3"/>
          <a:stretch>
            <a:fillRect/>
          </a:stretch>
        </p:blipFill>
        <p:spPr>
          <a:xfrm>
            <a:off x="276225" y="3079750"/>
            <a:ext cx="1926590" cy="1454150"/>
          </a:xfrm>
          <a:prstGeom prst="rect">
            <a:avLst/>
          </a:prstGeom>
        </p:spPr>
      </p:pic>
      <p:pic>
        <p:nvPicPr>
          <p:cNvPr id="5" name="图片 4"/>
          <p:cNvPicPr>
            <a:picLocks noChangeAspect="1"/>
          </p:cNvPicPr>
          <p:nvPr/>
        </p:nvPicPr>
        <p:blipFill>
          <a:blip r:embed="rId4"/>
          <a:stretch>
            <a:fillRect/>
          </a:stretch>
        </p:blipFill>
        <p:spPr>
          <a:xfrm>
            <a:off x="2320290" y="3079750"/>
            <a:ext cx="2213610" cy="1454785"/>
          </a:xfrm>
          <a:prstGeom prst="rect">
            <a:avLst/>
          </a:prstGeom>
        </p:spPr>
      </p:pic>
      <p:sp>
        <p:nvSpPr>
          <p:cNvPr id="9" name="文本框 8"/>
          <p:cNvSpPr txBox="1"/>
          <p:nvPr/>
        </p:nvSpPr>
        <p:spPr>
          <a:xfrm>
            <a:off x="347980" y="2762885"/>
            <a:ext cx="1631950" cy="275590"/>
          </a:xfrm>
          <a:prstGeom prst="rect">
            <a:avLst/>
          </a:prstGeom>
          <a:noFill/>
          <a:ln w="25400" cmpd="sng">
            <a:noFill/>
            <a:prstDash val="solid"/>
          </a:ln>
        </p:spPr>
        <p:txBody>
          <a:bodyPr wrap="square" rtlCol="0">
            <a:spAutoFit/>
            <a:scene3d>
              <a:camera prst="orthographicFront"/>
              <a:lightRig rig="threePt" dir="t"/>
            </a:scene3d>
          </a:bodyPr>
          <a:p>
            <a:r>
              <a:rPr lang="zh-CN" altLang="en-US" sz="1200">
                <a:solidFill>
                  <a:srgbClr val="FF0000"/>
                </a:solidFill>
                <a:effectLst>
                  <a:outerShdw blurRad="38100" dist="25400" dir="5400000" algn="ctr" rotWithShape="0">
                    <a:srgbClr val="6E747A">
                      <a:alpha val="43000"/>
                    </a:srgbClr>
                  </a:outerShdw>
                </a:effectLst>
              </a:rPr>
              <a:t>低能传输线二极磁铁</a:t>
            </a:r>
            <a:endParaRPr lang="zh-CN" altLang="en-US" sz="1200">
              <a:solidFill>
                <a:srgbClr val="FF0000"/>
              </a:solidFill>
              <a:effectLst>
                <a:outerShdw blurRad="38100" dist="25400" dir="5400000" algn="ctr" rotWithShape="0">
                  <a:srgbClr val="6E747A">
                    <a:alpha val="43000"/>
                  </a:srgbClr>
                </a:outerShdw>
              </a:effectLst>
            </a:endParaRPr>
          </a:p>
        </p:txBody>
      </p:sp>
      <p:sp>
        <p:nvSpPr>
          <p:cNvPr id="10" name="文本框 9"/>
          <p:cNvSpPr txBox="1"/>
          <p:nvPr/>
        </p:nvSpPr>
        <p:spPr>
          <a:xfrm>
            <a:off x="2625090" y="2762885"/>
            <a:ext cx="1821815" cy="275590"/>
          </a:xfrm>
          <a:prstGeom prst="rect">
            <a:avLst/>
          </a:prstGeom>
          <a:noFill/>
          <a:ln w="25400" cmpd="sng">
            <a:noFill/>
            <a:prstDash val="solid"/>
          </a:ln>
        </p:spPr>
        <p:txBody>
          <a:bodyPr wrap="square" rtlCol="0">
            <a:spAutoFit/>
            <a:scene3d>
              <a:camera prst="orthographicFront"/>
              <a:lightRig rig="threePt" dir="t"/>
            </a:scene3d>
          </a:bodyPr>
          <a:p>
            <a:r>
              <a:rPr lang="zh-CN" altLang="en-US" sz="1200">
                <a:solidFill>
                  <a:srgbClr val="FF0000"/>
                </a:solidFill>
                <a:effectLst>
                  <a:outerShdw blurRad="38100" dist="25400" dir="5400000" algn="ctr" rotWithShape="0">
                    <a:srgbClr val="6E747A">
                      <a:alpha val="43000"/>
                    </a:srgbClr>
                  </a:outerShdw>
                </a:effectLst>
              </a:rPr>
              <a:t>高低能传输线四极磁铁</a:t>
            </a:r>
            <a:endParaRPr lang="zh-CN" altLang="en-US" sz="1200">
              <a:solidFill>
                <a:srgbClr val="FF0000"/>
              </a:solidFill>
              <a:effectLst>
                <a:outerShdw blurRad="38100" dist="25400" dir="5400000" algn="ctr" rotWithShape="0">
                  <a:srgbClr val="6E747A">
                    <a:alpha val="43000"/>
                  </a:srgbClr>
                </a:outerShdw>
              </a:effectLst>
            </a:endParaRPr>
          </a:p>
        </p:txBody>
      </p:sp>
      <p:sp>
        <p:nvSpPr>
          <p:cNvPr id="11" name="文本框 10"/>
          <p:cNvSpPr txBox="1"/>
          <p:nvPr/>
        </p:nvSpPr>
        <p:spPr>
          <a:xfrm>
            <a:off x="446405" y="4534535"/>
            <a:ext cx="1435100" cy="275590"/>
          </a:xfrm>
          <a:prstGeom prst="rect">
            <a:avLst/>
          </a:prstGeom>
          <a:noFill/>
          <a:ln w="25400" cmpd="sng">
            <a:noFill/>
            <a:prstDash val="solid"/>
          </a:ln>
        </p:spPr>
        <p:txBody>
          <a:bodyPr wrap="square" rtlCol="0">
            <a:spAutoFit/>
            <a:scene3d>
              <a:camera prst="orthographicFront"/>
              <a:lightRig rig="threePt" dir="t"/>
            </a:scene3d>
          </a:bodyPr>
          <a:p>
            <a:r>
              <a:rPr lang="zh-CN" altLang="en-US" sz="1200">
                <a:solidFill>
                  <a:srgbClr val="FF0000"/>
                </a:solidFill>
                <a:effectLst>
                  <a:outerShdw blurRad="38100" dist="25400" dir="5400000" algn="ctr" rotWithShape="0">
                    <a:srgbClr val="6E747A">
                      <a:alpha val="43000"/>
                    </a:srgbClr>
                  </a:outerShdw>
                </a:effectLst>
              </a:rPr>
              <a:t>输运线</a:t>
            </a:r>
            <a:r>
              <a:rPr lang="en-US" altLang="zh-CN" sz="1200">
                <a:solidFill>
                  <a:srgbClr val="FF0000"/>
                </a:solidFill>
                <a:effectLst>
                  <a:outerShdw blurRad="38100" dist="25400" dir="5400000" algn="ctr" rotWithShape="0">
                    <a:srgbClr val="6E747A">
                      <a:alpha val="43000"/>
                    </a:srgbClr>
                  </a:outerShdw>
                </a:effectLst>
              </a:rPr>
              <a:t>50TB</a:t>
            </a:r>
            <a:r>
              <a:rPr lang="zh-CN" altLang="en-US" sz="1200">
                <a:solidFill>
                  <a:srgbClr val="FF0000"/>
                </a:solidFill>
                <a:effectLst>
                  <a:outerShdw blurRad="38100" dist="25400" dir="5400000" algn="ctr" rotWithShape="0">
                    <a:srgbClr val="6E747A">
                      <a:alpha val="43000"/>
                    </a:srgbClr>
                  </a:outerShdw>
                </a:effectLst>
              </a:rPr>
              <a:t>磁铁</a:t>
            </a:r>
            <a:endParaRPr lang="zh-CN" altLang="en-US" sz="1200">
              <a:solidFill>
                <a:srgbClr val="FF0000"/>
              </a:solidFill>
              <a:effectLst>
                <a:outerShdw blurRad="38100" dist="25400" dir="5400000" algn="ctr" rotWithShape="0">
                  <a:srgbClr val="6E747A">
                    <a:alpha val="43000"/>
                  </a:srgbClr>
                </a:outerShdw>
              </a:effectLst>
            </a:endParaRPr>
          </a:p>
        </p:txBody>
      </p:sp>
      <p:sp>
        <p:nvSpPr>
          <p:cNvPr id="13" name="文本框 12"/>
          <p:cNvSpPr txBox="1"/>
          <p:nvPr/>
        </p:nvSpPr>
        <p:spPr>
          <a:xfrm>
            <a:off x="2625090" y="4533900"/>
            <a:ext cx="1895475" cy="275590"/>
          </a:xfrm>
          <a:prstGeom prst="rect">
            <a:avLst/>
          </a:prstGeom>
          <a:noFill/>
          <a:ln w="25400" cmpd="sng">
            <a:noFill/>
            <a:prstDash val="solid"/>
          </a:ln>
        </p:spPr>
        <p:txBody>
          <a:bodyPr wrap="square" rtlCol="0">
            <a:spAutoFit/>
            <a:scene3d>
              <a:camera prst="orthographicFront"/>
              <a:lightRig rig="threePt" dir="t"/>
            </a:scene3d>
          </a:bodyPr>
          <a:p>
            <a:r>
              <a:rPr lang="zh-CN" altLang="en-US" sz="1200">
                <a:solidFill>
                  <a:srgbClr val="FF0000"/>
                </a:solidFill>
                <a:effectLst>
                  <a:outerShdw blurRad="38100" dist="25400" dir="5400000" algn="ctr" rotWithShape="0">
                    <a:srgbClr val="6E747A">
                      <a:alpha val="43000"/>
                    </a:srgbClr>
                  </a:outerShdw>
                </a:effectLst>
              </a:rPr>
              <a:t>输运线</a:t>
            </a:r>
            <a:r>
              <a:rPr lang="en-US" altLang="zh-CN" sz="1200">
                <a:solidFill>
                  <a:srgbClr val="FF0000"/>
                </a:solidFill>
                <a:effectLst>
                  <a:outerShdw blurRad="38100" dist="25400" dir="5400000" algn="ctr" rotWithShape="0">
                    <a:srgbClr val="6E747A">
                      <a:alpha val="43000"/>
                    </a:srgbClr>
                  </a:outerShdw>
                </a:effectLst>
              </a:rPr>
              <a:t>50TQ</a:t>
            </a:r>
            <a:r>
              <a:rPr lang="zh-CN" altLang="en-US" sz="1200">
                <a:solidFill>
                  <a:srgbClr val="FF0000"/>
                </a:solidFill>
                <a:effectLst>
                  <a:outerShdw blurRad="38100" dist="25400" dir="5400000" algn="ctr" rotWithShape="0">
                    <a:srgbClr val="6E747A">
                      <a:alpha val="43000"/>
                    </a:srgbClr>
                  </a:outerShdw>
                </a:effectLst>
              </a:rPr>
              <a:t>聚焦磁铁</a:t>
            </a:r>
            <a:endParaRPr lang="zh-CN" altLang="en-US" sz="1200">
              <a:solidFill>
                <a:srgbClr val="FF0000"/>
              </a:solidFill>
              <a:effectLst>
                <a:outerShdw blurRad="38100" dist="25400" dir="5400000" algn="ctr" rotWithShape="0">
                  <a:srgbClr val="6E747A">
                    <a:alpha val="43000"/>
                  </a:srgbClr>
                </a:outerShdw>
              </a:effectLst>
            </a:endParaRPr>
          </a:p>
        </p:txBody>
      </p:sp>
      <p:sp>
        <p:nvSpPr>
          <p:cNvPr id="30" name="TextBox 9"/>
          <p:cNvSpPr txBox="1"/>
          <p:nvPr/>
        </p:nvSpPr>
        <p:spPr>
          <a:xfrm>
            <a:off x="132715" y="855980"/>
            <a:ext cx="1847215" cy="306705"/>
          </a:xfrm>
          <a:prstGeom prst="rect">
            <a:avLst/>
          </a:prstGeom>
          <a:solidFill>
            <a:schemeClr val="accent6">
              <a:lumMod val="60000"/>
              <a:lumOff val="40000"/>
            </a:schemeClr>
          </a:solidFill>
        </p:spPr>
        <p:txBody>
          <a:bodyPr wrap="square" rtlCol="0">
            <a:spAutoFit/>
          </a:bodyPr>
          <a:p>
            <a:pPr>
              <a:buClr>
                <a:srgbClr val="00B0F0"/>
              </a:buClr>
              <a:buFont typeface="Wingdings" panose="05000000000000000000" pitchFamily="2" charset="2"/>
              <a:buChar char="p"/>
            </a:pPr>
            <a:r>
              <a:rPr lang="zh-CN" altLang="en-US" sz="1400" b="1" dirty="0" smtClean="0"/>
              <a:t>  加速器领域磁铁</a:t>
            </a:r>
            <a:endParaRPr lang="zh-CN" altLang="en-US" sz="1400" b="1" dirty="0"/>
          </a:p>
        </p:txBody>
      </p:sp>
      <p:sp>
        <p:nvSpPr>
          <p:cNvPr id="31" name="TextBox 9"/>
          <p:cNvSpPr txBox="1"/>
          <p:nvPr/>
        </p:nvSpPr>
        <p:spPr>
          <a:xfrm>
            <a:off x="4983480" y="855980"/>
            <a:ext cx="3423920" cy="306705"/>
          </a:xfrm>
          <a:prstGeom prst="rect">
            <a:avLst/>
          </a:prstGeom>
          <a:solidFill>
            <a:schemeClr val="accent6">
              <a:lumMod val="60000"/>
              <a:lumOff val="40000"/>
            </a:schemeClr>
          </a:solidFill>
        </p:spPr>
        <p:txBody>
          <a:bodyPr wrap="square" rtlCol="0">
            <a:spAutoFit/>
          </a:bodyPr>
          <a:p>
            <a:pPr>
              <a:buClr>
                <a:srgbClr val="00B0F0"/>
              </a:buClr>
              <a:buFont typeface="Wingdings" panose="05000000000000000000" pitchFamily="2" charset="2"/>
              <a:buChar char="p"/>
            </a:pPr>
            <a:r>
              <a:rPr lang="zh-CN" altLang="en-US" sz="1400" b="1" dirty="0" smtClean="0"/>
              <a:t>HEPS</a:t>
            </a:r>
            <a:r>
              <a:rPr lang="zh-CN" altLang="en-US" sz="1400" b="1" dirty="0" smtClean="0">
                <a:sym typeface="Arial" panose="020B0604020202020204" pitchFamily="34" charset="0"/>
              </a:rPr>
              <a:t>验证装置超高梯度四极磁铁1型</a:t>
            </a:r>
            <a:endParaRPr lang="zh-CN" altLang="en-US" sz="1400" b="1" dirty="0"/>
          </a:p>
        </p:txBody>
      </p:sp>
      <p:sp>
        <p:nvSpPr>
          <p:cNvPr id="42" name="AutoShape 526"/>
          <p:cNvSpPr>
            <a:spLocks noChangeArrowheads="1"/>
          </p:cNvSpPr>
          <p:nvPr/>
        </p:nvSpPr>
        <p:spPr bwMode="auto">
          <a:xfrm>
            <a:off x="4762500" y="1183640"/>
            <a:ext cx="4164965" cy="3606165"/>
          </a:xfrm>
          <a:prstGeom prst="roundRect">
            <a:avLst>
              <a:gd name="adj" fmla="val 3379"/>
            </a:avLst>
          </a:prstGeom>
          <a:solidFill>
            <a:schemeClr val="accent6">
              <a:lumMod val="20000"/>
              <a:lumOff val="80000"/>
            </a:schemeClr>
          </a:solidFill>
          <a:ln>
            <a:solidFill>
              <a:schemeClr val="tx1"/>
            </a:solidFill>
          </a:ln>
        </p:spPr>
        <p:txBody>
          <a:bodyPr wrap="none" anchor="ctr"/>
          <a:p>
            <a:pPr eaLnBrk="1" latinLnBrk="1" hangingPunct="1">
              <a:defRPr/>
            </a:pPr>
            <a:r>
              <a:rPr kumimoji="1" lang="en-US" altLang="ko-KR" dirty="0" smtClean="0">
                <a:solidFill>
                  <a:srgbClr val="000000"/>
                </a:solidFill>
                <a:latin typeface="Gulim" panose="020B0600000101010101" pitchFamily="34" charset="-127"/>
                <a:ea typeface="Gulim" panose="020B0600000101010101" pitchFamily="34" charset="-127"/>
              </a:rPr>
              <a:t>                                                                </a:t>
            </a:r>
            <a:endParaRPr kumimoji="1" lang="ko-KR" altLang="en-US" dirty="0">
              <a:solidFill>
                <a:srgbClr val="000000"/>
              </a:solidFill>
              <a:latin typeface="Gulim" panose="020B0600000101010101" pitchFamily="34" charset="-127"/>
              <a:ea typeface="Gulim" panose="020B0600000101010101" pitchFamily="34" charset="-127"/>
            </a:endParaRPr>
          </a:p>
        </p:txBody>
      </p:sp>
      <p:pic>
        <p:nvPicPr>
          <p:cNvPr id="43" name="图片 152" descr="_DSC0141"/>
          <p:cNvPicPr/>
          <p:nvPr/>
        </p:nvPicPr>
        <p:blipFill>
          <a:blip r:embed="rId5"/>
          <a:stretch>
            <a:fillRect/>
          </a:stretch>
        </p:blipFill>
        <p:spPr>
          <a:xfrm>
            <a:off x="6750685" y="1287780"/>
            <a:ext cx="2025015" cy="1403350"/>
          </a:xfrm>
          <a:prstGeom prst="rect">
            <a:avLst/>
          </a:prstGeom>
          <a:noFill/>
          <a:ln w="12700" cap="flat" cmpd="sng">
            <a:solidFill>
              <a:srgbClr val="000000"/>
            </a:solidFill>
            <a:prstDash val="solid"/>
            <a:round/>
            <a:headEnd type="none" w="med" len="med"/>
            <a:tailEnd type="none" w="med" len="med"/>
          </a:ln>
        </p:spPr>
      </p:pic>
      <p:pic>
        <p:nvPicPr>
          <p:cNvPr id="44" name="图片 151" descr="_DSC0136"/>
          <p:cNvPicPr/>
          <p:nvPr/>
        </p:nvPicPr>
        <p:blipFill>
          <a:blip r:embed="rId6"/>
          <a:stretch>
            <a:fillRect/>
          </a:stretch>
        </p:blipFill>
        <p:spPr>
          <a:xfrm>
            <a:off x="4988560" y="1281430"/>
            <a:ext cx="1995805" cy="1409700"/>
          </a:xfrm>
          <a:prstGeom prst="rect">
            <a:avLst/>
          </a:prstGeom>
          <a:noFill/>
          <a:ln w="12700" cap="flat" cmpd="sng">
            <a:solidFill>
              <a:srgbClr val="000000"/>
            </a:solidFill>
            <a:prstDash val="solid"/>
            <a:round/>
            <a:headEnd type="none" w="med" len="med"/>
            <a:tailEnd type="none" w="med" len="med"/>
          </a:ln>
        </p:spPr>
      </p:pic>
      <p:graphicFrame>
        <p:nvGraphicFramePr>
          <p:cNvPr id="45" name="表格 44"/>
          <p:cNvGraphicFramePr/>
          <p:nvPr>
            <p:custDataLst>
              <p:tags r:id="rId7"/>
            </p:custDataLst>
          </p:nvPr>
        </p:nvGraphicFramePr>
        <p:xfrm>
          <a:off x="4953000" y="2821296"/>
          <a:ext cx="3855720" cy="1892300"/>
        </p:xfrm>
        <a:graphic>
          <a:graphicData uri="http://schemas.openxmlformats.org/drawingml/2006/table">
            <a:tbl>
              <a:tblPr firstRow="1" bandRow="1">
                <a:tableStyleId>{5C22544A-7EE6-4342-B048-85BDC9FD1C3A}</a:tableStyleId>
              </a:tblPr>
              <a:tblGrid>
                <a:gridCol w="1863725"/>
                <a:gridCol w="1991995"/>
              </a:tblGrid>
              <a:tr h="337820">
                <a:tc>
                  <a:txBody>
                    <a:bodyPr/>
                    <a:p>
                      <a:pPr>
                        <a:buNone/>
                      </a:pPr>
                      <a:r>
                        <a:rPr lang="zh-CN" altLang="en-US" sz="1400"/>
                        <a:t>磁铁参数</a:t>
                      </a:r>
                      <a:endParaRPr lang="zh-CN" altLang="en-US" sz="1400"/>
                    </a:p>
                  </a:txBody>
                  <a:tcPr/>
                </a:tc>
                <a:tc>
                  <a:txBody>
                    <a:bodyPr/>
                    <a:p>
                      <a:pPr>
                        <a:buNone/>
                      </a:pPr>
                      <a:r>
                        <a:rPr lang="zh-CN" altLang="en-US" sz="1400"/>
                        <a:t>数值</a:t>
                      </a:r>
                      <a:endParaRPr lang="zh-CN" altLang="en-US" sz="1400"/>
                    </a:p>
                  </a:txBody>
                  <a:tcPr/>
                </a:tc>
              </a:tr>
              <a:tr h="263525">
                <a:tc>
                  <a:txBody>
                    <a:bodyPr/>
                    <a:p>
                      <a:pPr>
                        <a:buNone/>
                      </a:pPr>
                      <a:r>
                        <a:rPr lang="zh-CN" altLang="en-US" sz="1000"/>
                        <a:t>磁铁孔径</a:t>
                      </a:r>
                      <a:endParaRPr lang="zh-CN" altLang="en-US" sz="1000"/>
                    </a:p>
                  </a:txBody>
                  <a:tcPr/>
                </a:tc>
                <a:tc>
                  <a:txBody>
                    <a:bodyPr/>
                    <a:p>
                      <a:pPr>
                        <a:buNone/>
                      </a:pPr>
                      <a:r>
                        <a:rPr lang="en-US" altLang="zh-CN" sz="1000"/>
                        <a:t>25mm</a:t>
                      </a:r>
                      <a:endParaRPr lang="en-US" altLang="zh-CN" sz="1000"/>
                    </a:p>
                  </a:txBody>
                  <a:tcPr/>
                </a:tc>
              </a:tr>
              <a:tr h="249555">
                <a:tc>
                  <a:txBody>
                    <a:bodyPr/>
                    <a:p>
                      <a:pPr>
                        <a:buNone/>
                      </a:pPr>
                      <a:r>
                        <a:rPr lang="zh-CN" altLang="en-US" sz="1000"/>
                        <a:t>中心磁场梯度</a:t>
                      </a:r>
                      <a:endParaRPr lang="zh-CN" altLang="en-US" sz="1000"/>
                    </a:p>
                  </a:txBody>
                  <a:tcPr/>
                </a:tc>
                <a:tc>
                  <a:txBody>
                    <a:bodyPr/>
                    <a:p>
                      <a:pPr>
                        <a:buNone/>
                      </a:pPr>
                      <a:r>
                        <a:rPr lang="en-US" altLang="zh-CN" sz="1000"/>
                        <a:t>80T/m</a:t>
                      </a:r>
                      <a:endParaRPr lang="en-US" altLang="zh-CN" sz="1000"/>
                    </a:p>
                  </a:txBody>
                  <a:tcPr/>
                </a:tc>
              </a:tr>
              <a:tr h="264160">
                <a:tc>
                  <a:txBody>
                    <a:bodyPr/>
                    <a:p>
                      <a:pPr>
                        <a:buNone/>
                      </a:pPr>
                      <a:r>
                        <a:rPr lang="zh-CN" altLang="en-US" sz="1000"/>
                        <a:t>等效磁长度</a:t>
                      </a:r>
                      <a:endParaRPr lang="zh-CN" altLang="en-US" sz="1000"/>
                    </a:p>
                  </a:txBody>
                  <a:tcPr/>
                </a:tc>
                <a:tc>
                  <a:txBody>
                    <a:bodyPr/>
                    <a:p>
                      <a:pPr>
                        <a:buNone/>
                      </a:pPr>
                      <a:r>
                        <a:rPr lang="en-US" altLang="zh-CN" sz="1000"/>
                        <a:t>694mm</a:t>
                      </a:r>
                      <a:endParaRPr lang="en-US" altLang="zh-CN" sz="1000"/>
                    </a:p>
                  </a:txBody>
                  <a:tcPr/>
                </a:tc>
              </a:tr>
              <a:tr h="264160">
                <a:tc>
                  <a:txBody>
                    <a:bodyPr/>
                    <a:p>
                      <a:pPr>
                        <a:buNone/>
                      </a:pPr>
                      <a:r>
                        <a:rPr lang="zh-CN" altLang="zh-CN" sz="1000"/>
                        <a:t>铁芯截面尺寸</a:t>
                      </a:r>
                      <a:endParaRPr lang="zh-CN" altLang="zh-CN" sz="1000"/>
                    </a:p>
                  </a:txBody>
                  <a:tcPr/>
                </a:tc>
                <a:tc>
                  <a:txBody>
                    <a:bodyPr/>
                    <a:p>
                      <a:pPr>
                        <a:buNone/>
                      </a:pPr>
                      <a:r>
                        <a:rPr lang="en-US" altLang="zh-CN" sz="1000"/>
                        <a:t>550mmX550mm</a:t>
                      </a:r>
                      <a:endParaRPr lang="en-US" altLang="zh-CN" sz="1000"/>
                    </a:p>
                  </a:txBody>
                  <a:tcPr/>
                </a:tc>
              </a:tr>
              <a:tr h="248920">
                <a:tc>
                  <a:txBody>
                    <a:bodyPr/>
                    <a:p>
                      <a:pPr>
                        <a:buNone/>
                      </a:pPr>
                      <a:r>
                        <a:rPr lang="zh-CN" altLang="en-US" sz="1000"/>
                        <a:t>铁芯长度</a:t>
                      </a:r>
                      <a:endParaRPr lang="zh-CN" altLang="en-US" sz="1000"/>
                    </a:p>
                  </a:txBody>
                  <a:tcPr/>
                </a:tc>
                <a:tc>
                  <a:txBody>
                    <a:bodyPr/>
                    <a:p>
                      <a:pPr>
                        <a:buNone/>
                      </a:pPr>
                      <a:r>
                        <a:rPr lang="en-US" altLang="zh-CN" sz="1000"/>
                        <a:t>688mm</a:t>
                      </a:r>
                      <a:endParaRPr lang="en-US" altLang="zh-CN" sz="1000"/>
                    </a:p>
                  </a:txBody>
                  <a:tcPr/>
                </a:tc>
              </a:tr>
              <a:tr h="264160">
                <a:tc>
                  <a:txBody>
                    <a:bodyPr/>
                    <a:p>
                      <a:pPr>
                        <a:buNone/>
                      </a:pPr>
                      <a:r>
                        <a:rPr lang="zh-CN" altLang="en-US" sz="1000"/>
                        <a:t>磁场均匀性</a:t>
                      </a:r>
                      <a:endParaRPr lang="zh-CN" altLang="en-US" sz="1000"/>
                    </a:p>
                  </a:txBody>
                  <a:tcPr/>
                </a:tc>
                <a:tc>
                  <a:txBody>
                    <a:bodyPr/>
                    <a:p>
                      <a:pPr>
                        <a:buNone/>
                      </a:pPr>
                      <a:r>
                        <a:rPr lang="en-US" altLang="zh-CN" sz="1000"/>
                        <a:t>0.0005</a:t>
                      </a:r>
                      <a:endParaRPr lang="en-US" altLang="zh-CN" sz="1000"/>
                    </a:p>
                  </a:txBody>
                  <a:tcPr/>
                </a:tc>
              </a:tr>
            </a:tbl>
          </a:graphicData>
        </a:graphic>
      </p:graphicFrame>
      <p:sp>
        <p:nvSpPr>
          <p:cNvPr id="59" name="TextBox 101"/>
          <p:cNvSpPr>
            <a:spLocks noChangeArrowheads="1"/>
          </p:cNvSpPr>
          <p:nvPr/>
        </p:nvSpPr>
        <p:spPr bwMode="auto">
          <a:xfrm>
            <a:off x="2420620" y="-71755"/>
            <a:ext cx="4337685" cy="553085"/>
          </a:xfrm>
          <a:prstGeom prst="rect">
            <a:avLst/>
          </a:prstGeom>
          <a:noFill/>
          <a:ln w="9525">
            <a:noFill/>
            <a:miter lim="800000"/>
          </a:ln>
        </p:spPr>
        <p:txBody>
          <a:bodyPr wrap="square">
            <a:spAutoFit/>
          </a:bodyPr>
          <a:p>
            <a:r>
              <a:rPr lang="zh-CN" altLang="en-US" sz="30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24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三、加速器领域典型产品业绩</a:t>
            </a:r>
            <a:endParaRPr lang="zh-CN" altLang="en-US" sz="24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AutoShape 526"/>
          <p:cNvSpPr>
            <a:spLocks noChangeArrowheads="1"/>
          </p:cNvSpPr>
          <p:nvPr/>
        </p:nvSpPr>
        <p:spPr bwMode="auto">
          <a:xfrm>
            <a:off x="132715" y="1111885"/>
            <a:ext cx="4500245" cy="3627120"/>
          </a:xfrm>
          <a:prstGeom prst="roundRect">
            <a:avLst>
              <a:gd name="adj" fmla="val 3379"/>
            </a:avLst>
          </a:prstGeom>
          <a:solidFill>
            <a:schemeClr val="accent6">
              <a:lumMod val="20000"/>
              <a:lumOff val="80000"/>
            </a:schemeClr>
          </a:solidFill>
          <a:ln>
            <a:solidFill>
              <a:schemeClr val="tx1"/>
            </a:solidFill>
          </a:ln>
        </p:spPr>
        <p:txBody>
          <a:bodyPr wrap="none" anchor="ctr"/>
          <a:lstStyle/>
          <a:p>
            <a:pPr eaLnBrk="1" latinLnBrk="1" hangingPunct="1">
              <a:defRPr/>
            </a:pPr>
            <a:r>
              <a:rPr kumimoji="1" lang="en-US" altLang="ko-KR" dirty="0" smtClean="0">
                <a:solidFill>
                  <a:srgbClr val="000000"/>
                </a:solidFill>
                <a:latin typeface="Gulim" panose="020B0600000101010101" pitchFamily="34" charset="-127"/>
                <a:ea typeface="Gulim" panose="020B0600000101010101" pitchFamily="34" charset="-127"/>
              </a:rPr>
              <a:t>                                                                </a:t>
            </a:r>
            <a:endParaRPr kumimoji="1" lang="ko-KR" altLang="en-US" dirty="0">
              <a:solidFill>
                <a:srgbClr val="000000"/>
              </a:solidFill>
              <a:latin typeface="Gulim" panose="020B0600000101010101" pitchFamily="34" charset="-127"/>
              <a:ea typeface="Gulim" panose="020B0600000101010101" pitchFamily="34" charset="-127"/>
            </a:endParaRPr>
          </a:p>
        </p:txBody>
      </p:sp>
      <p:cxnSp>
        <p:nvCxnSpPr>
          <p:cNvPr id="267" name="直接连接符 266"/>
          <p:cNvCxnSpPr/>
          <p:nvPr/>
        </p:nvCxnSpPr>
        <p:spPr>
          <a:xfrm>
            <a:off x="0" y="4875626"/>
            <a:ext cx="9144000" cy="1191"/>
          </a:xfrm>
          <a:prstGeom prst="line">
            <a:avLst/>
          </a:prstGeom>
        </p:spPr>
        <p:style>
          <a:lnRef idx="1">
            <a:schemeClr val="accent1"/>
          </a:lnRef>
          <a:fillRef idx="0">
            <a:schemeClr val="accent1"/>
          </a:fillRef>
          <a:effectRef idx="0">
            <a:schemeClr val="accent1"/>
          </a:effectRef>
          <a:fontRef idx="minor">
            <a:schemeClr val="tx1"/>
          </a:fontRef>
        </p:style>
      </p:cxnSp>
      <p:sp>
        <p:nvSpPr>
          <p:cNvPr id="30" name="TextBox 9"/>
          <p:cNvSpPr txBox="1"/>
          <p:nvPr/>
        </p:nvSpPr>
        <p:spPr>
          <a:xfrm>
            <a:off x="132715" y="712470"/>
            <a:ext cx="4500245" cy="306705"/>
          </a:xfrm>
          <a:prstGeom prst="rect">
            <a:avLst/>
          </a:prstGeom>
          <a:solidFill>
            <a:schemeClr val="accent6">
              <a:lumMod val="60000"/>
              <a:lumOff val="40000"/>
            </a:schemeClr>
          </a:solidFill>
        </p:spPr>
        <p:txBody>
          <a:bodyPr wrap="square" rtlCol="0">
            <a:spAutoFit/>
          </a:bodyPr>
          <a:p>
            <a:pPr>
              <a:buClr>
                <a:srgbClr val="00B0F0"/>
              </a:buClr>
              <a:buFont typeface="Wingdings" panose="05000000000000000000" pitchFamily="2" charset="2"/>
              <a:buChar char="p"/>
            </a:pPr>
            <a:r>
              <a:rPr lang="zh-CN" altLang="en-US" sz="1400" b="1" dirty="0" smtClean="0"/>
              <a:t>  </a:t>
            </a:r>
            <a:r>
              <a:rPr lang="zh-CN" altLang="en-US" sz="1400" dirty="0">
                <a:solidFill>
                  <a:srgbClr val="000000"/>
                </a:solidFill>
                <a:latin typeface="Arial" panose="020B0604020202020204" pitchFamily="34" charset="0"/>
                <a:ea typeface="宋体" panose="02010600030101010101" pitchFamily="2" charset="-122"/>
                <a:sym typeface="Arial" panose="020B0604020202020204" pitchFamily="34" charset="0"/>
              </a:rPr>
              <a:t>质子治疗</a:t>
            </a:r>
            <a:r>
              <a:rPr lang="en-US" altLang="zh-CN" sz="1400" dirty="0">
                <a:solidFill>
                  <a:srgbClr val="000000"/>
                </a:solidFill>
                <a:latin typeface="Arial" panose="020B0604020202020204" pitchFamily="34" charset="0"/>
                <a:ea typeface="宋体" panose="02010600030101010101" pitchFamily="2" charset="-122"/>
                <a:sym typeface="Arial" panose="020B0604020202020204" pitchFamily="34" charset="0"/>
              </a:rPr>
              <a:t>—</a:t>
            </a:r>
            <a:r>
              <a:rPr lang="zh-CN" altLang="en-US" sz="1400" dirty="0">
                <a:solidFill>
                  <a:srgbClr val="000000"/>
                </a:solidFill>
                <a:latin typeface="Arial" panose="020B0604020202020204" pitchFamily="34" charset="0"/>
                <a:ea typeface="宋体" panose="02010600030101010101" pitchFamily="2" charset="-122"/>
                <a:sym typeface="Arial" panose="020B0604020202020204" pitchFamily="34" charset="0"/>
              </a:rPr>
              <a:t>输运线二极磁铁、四极磁铁及校正磁铁</a:t>
            </a:r>
            <a:endParaRPr lang="zh-CN" altLang="en-US" sz="1400" b="1" dirty="0"/>
          </a:p>
        </p:txBody>
      </p:sp>
      <p:sp>
        <p:nvSpPr>
          <p:cNvPr id="42" name="AutoShape 526"/>
          <p:cNvSpPr>
            <a:spLocks noChangeArrowheads="1"/>
          </p:cNvSpPr>
          <p:nvPr/>
        </p:nvSpPr>
        <p:spPr bwMode="auto">
          <a:xfrm>
            <a:off x="4744085" y="713105"/>
            <a:ext cx="4164965" cy="4015105"/>
          </a:xfrm>
          <a:prstGeom prst="roundRect">
            <a:avLst>
              <a:gd name="adj" fmla="val 3379"/>
            </a:avLst>
          </a:prstGeom>
          <a:solidFill>
            <a:schemeClr val="accent6">
              <a:lumMod val="20000"/>
              <a:lumOff val="80000"/>
            </a:schemeClr>
          </a:solidFill>
          <a:ln>
            <a:solidFill>
              <a:schemeClr val="tx1"/>
            </a:solidFill>
          </a:ln>
        </p:spPr>
        <p:txBody>
          <a:bodyPr wrap="none" anchor="ctr"/>
          <a:p>
            <a:pPr eaLnBrk="1" latinLnBrk="1" hangingPunct="1">
              <a:defRPr/>
            </a:pPr>
            <a:r>
              <a:rPr kumimoji="1" lang="en-US" altLang="ko-KR" dirty="0" smtClean="0">
                <a:solidFill>
                  <a:srgbClr val="000000"/>
                </a:solidFill>
                <a:latin typeface="Gulim" panose="020B0600000101010101" pitchFamily="34" charset="-127"/>
                <a:ea typeface="Gulim" panose="020B0600000101010101" pitchFamily="34" charset="-127"/>
              </a:rPr>
              <a:t>                                                                 </a:t>
            </a:r>
            <a:endParaRPr kumimoji="1" lang="ko-KR" altLang="en-US" dirty="0">
              <a:solidFill>
                <a:srgbClr val="000000"/>
              </a:solidFill>
              <a:latin typeface="Gulim" panose="020B0600000101010101" pitchFamily="34" charset="-127"/>
              <a:ea typeface="Gulim" panose="020B0600000101010101" pitchFamily="34" charset="-127"/>
            </a:endParaRPr>
          </a:p>
        </p:txBody>
      </p:sp>
      <p:pic>
        <p:nvPicPr>
          <p:cNvPr id="2" name="图片 147" descr="C9DA8D8CF71EE31F50ED7C0ED4FAF26B"/>
          <p:cNvPicPr>
            <a:picLocks noChangeAspect="1"/>
          </p:cNvPicPr>
          <p:nvPr/>
        </p:nvPicPr>
        <p:blipFill>
          <a:blip r:embed="rId1"/>
          <a:stretch>
            <a:fillRect/>
          </a:stretch>
        </p:blipFill>
        <p:spPr>
          <a:xfrm>
            <a:off x="1972310" y="1122680"/>
            <a:ext cx="2495550" cy="1626870"/>
          </a:xfrm>
          <a:prstGeom prst="rect">
            <a:avLst/>
          </a:prstGeom>
          <a:solidFill>
            <a:srgbClr val="000000">
              <a:alpha val="6000"/>
            </a:srgbClr>
          </a:solidFill>
          <a:ln w="12700" cap="flat" cmpd="sng">
            <a:solidFill>
              <a:srgbClr val="000000"/>
            </a:solidFill>
            <a:prstDash val="solid"/>
            <a:round/>
            <a:headEnd type="none" w="med" len="med"/>
            <a:tailEnd type="none" w="med" len="med"/>
          </a:ln>
        </p:spPr>
      </p:pic>
      <p:pic>
        <p:nvPicPr>
          <p:cNvPr id="3" name="图片 2" descr="360截图1629061410591142"/>
          <p:cNvPicPr>
            <a:picLocks noChangeAspect="1"/>
          </p:cNvPicPr>
          <p:nvPr/>
        </p:nvPicPr>
        <p:blipFill>
          <a:blip r:embed="rId2"/>
          <a:stretch>
            <a:fillRect/>
          </a:stretch>
        </p:blipFill>
        <p:spPr>
          <a:xfrm>
            <a:off x="252730" y="1122680"/>
            <a:ext cx="1524635" cy="1626870"/>
          </a:xfrm>
          <a:prstGeom prst="rect">
            <a:avLst/>
          </a:prstGeom>
        </p:spPr>
      </p:pic>
      <p:pic>
        <p:nvPicPr>
          <p:cNvPr id="4" name="图片 3" descr="15"/>
          <p:cNvPicPr>
            <a:picLocks noChangeAspect="1"/>
          </p:cNvPicPr>
          <p:nvPr/>
        </p:nvPicPr>
        <p:blipFill>
          <a:blip r:embed="rId3"/>
          <a:srcRect t="25227" b="3325"/>
          <a:stretch>
            <a:fillRect/>
          </a:stretch>
        </p:blipFill>
        <p:spPr>
          <a:xfrm>
            <a:off x="252730" y="2831465"/>
            <a:ext cx="4215130" cy="1886585"/>
          </a:xfrm>
          <a:prstGeom prst="rect">
            <a:avLst/>
          </a:prstGeom>
        </p:spPr>
      </p:pic>
      <p:graphicFrame>
        <p:nvGraphicFramePr>
          <p:cNvPr id="6" name="表格 5"/>
          <p:cNvGraphicFramePr/>
          <p:nvPr>
            <p:custDataLst>
              <p:tags r:id="rId4"/>
            </p:custDataLst>
          </p:nvPr>
        </p:nvGraphicFramePr>
        <p:xfrm>
          <a:off x="4936490" y="2826385"/>
          <a:ext cx="3783330" cy="1797050"/>
        </p:xfrm>
        <a:graphic>
          <a:graphicData uri="http://schemas.openxmlformats.org/drawingml/2006/table">
            <a:tbl>
              <a:tblPr firstRow="1" bandRow="1">
                <a:tableStyleId>{5C22544A-7EE6-4342-B048-85BDC9FD1C3A}</a:tableStyleId>
              </a:tblPr>
              <a:tblGrid>
                <a:gridCol w="1173480"/>
                <a:gridCol w="1257300"/>
                <a:gridCol w="1352550"/>
              </a:tblGrid>
              <a:tr h="283845">
                <a:tc>
                  <a:txBody>
                    <a:bodyPr/>
                    <a:p>
                      <a:pPr>
                        <a:buNone/>
                      </a:pPr>
                      <a:endParaRPr lang="zh-CN" altLang="en-US" sz="1200"/>
                    </a:p>
                  </a:txBody>
                  <a:tcPr/>
                </a:tc>
                <a:tc>
                  <a:txBody>
                    <a:bodyPr/>
                    <a:p>
                      <a:pPr>
                        <a:buNone/>
                      </a:pPr>
                      <a:r>
                        <a:rPr lang="en-US" altLang="zh-CN" sz="1000"/>
                        <a:t>45</a:t>
                      </a:r>
                      <a:r>
                        <a:rPr lang="zh-CN" altLang="en-US" sz="1000"/>
                        <a:t>度磁铁</a:t>
                      </a:r>
                      <a:endParaRPr lang="zh-CN" altLang="en-US" sz="1000"/>
                    </a:p>
                  </a:txBody>
                  <a:tcPr/>
                </a:tc>
                <a:tc>
                  <a:txBody>
                    <a:bodyPr/>
                    <a:p>
                      <a:pPr>
                        <a:buNone/>
                      </a:pPr>
                      <a:r>
                        <a:rPr lang="en-US" altLang="zh-CN" sz="1000"/>
                        <a:t>30</a:t>
                      </a:r>
                      <a:r>
                        <a:rPr lang="zh-CN" altLang="en-US" sz="1000"/>
                        <a:t>度磁铁</a:t>
                      </a:r>
                      <a:endParaRPr lang="zh-CN" altLang="en-US" sz="1000"/>
                    </a:p>
                  </a:txBody>
                  <a:tcPr/>
                </a:tc>
              </a:tr>
              <a:tr h="252730">
                <a:tc>
                  <a:txBody>
                    <a:bodyPr/>
                    <a:p>
                      <a:pPr>
                        <a:buNone/>
                      </a:pPr>
                      <a:r>
                        <a:rPr lang="zh-CN" altLang="en-US" sz="1000"/>
                        <a:t>有效长度</a:t>
                      </a:r>
                      <a:endParaRPr lang="zh-CN" altLang="en-US" sz="1000"/>
                    </a:p>
                  </a:txBody>
                  <a:tcPr/>
                </a:tc>
                <a:tc>
                  <a:txBody>
                    <a:bodyPr/>
                    <a:p>
                      <a:pPr>
                        <a:buNone/>
                      </a:pPr>
                      <a:r>
                        <a:rPr lang="en-US" altLang="zh-CN" sz="1000"/>
                        <a:t>1.256m</a:t>
                      </a:r>
                      <a:endParaRPr lang="en-US" altLang="zh-CN" sz="1000"/>
                    </a:p>
                  </a:txBody>
                  <a:tcPr/>
                </a:tc>
                <a:tc>
                  <a:txBody>
                    <a:bodyPr/>
                    <a:p>
                      <a:pPr>
                        <a:buNone/>
                      </a:pPr>
                      <a:r>
                        <a:rPr lang="en-US" altLang="zh-CN" sz="1000"/>
                        <a:t>1.4</a:t>
                      </a:r>
                      <a:endParaRPr lang="en-US" altLang="zh-CN" sz="1000"/>
                    </a:p>
                  </a:txBody>
                  <a:tcPr/>
                </a:tc>
              </a:tr>
              <a:tr h="251460">
                <a:tc>
                  <a:txBody>
                    <a:bodyPr/>
                    <a:p>
                      <a:pPr>
                        <a:buNone/>
                      </a:pPr>
                      <a:r>
                        <a:rPr lang="zh-CN" altLang="en-US" sz="1000"/>
                        <a:t>铁芯宽度</a:t>
                      </a:r>
                      <a:endParaRPr lang="zh-CN" altLang="en-US" sz="1000"/>
                    </a:p>
                  </a:txBody>
                  <a:tcPr/>
                </a:tc>
                <a:tc>
                  <a:txBody>
                    <a:bodyPr/>
                    <a:p>
                      <a:pPr>
                        <a:buNone/>
                      </a:pPr>
                      <a:r>
                        <a:rPr lang="en-US" altLang="zh-CN" sz="1000"/>
                        <a:t>0.9m</a:t>
                      </a:r>
                      <a:endParaRPr lang="en-US" altLang="zh-CN" sz="1000"/>
                    </a:p>
                  </a:txBody>
                  <a:tcPr/>
                </a:tc>
                <a:tc>
                  <a:txBody>
                    <a:bodyPr/>
                    <a:p>
                      <a:pPr>
                        <a:buNone/>
                      </a:pPr>
                      <a:r>
                        <a:rPr lang="en-US" altLang="zh-CN" sz="1000"/>
                        <a:t>0.94m</a:t>
                      </a:r>
                      <a:endParaRPr lang="en-US" altLang="zh-CN" sz="1000"/>
                    </a:p>
                  </a:txBody>
                  <a:tcPr/>
                </a:tc>
              </a:tr>
              <a:tr h="252730">
                <a:tc>
                  <a:txBody>
                    <a:bodyPr/>
                    <a:p>
                      <a:pPr>
                        <a:buNone/>
                      </a:pPr>
                      <a:r>
                        <a:rPr lang="zh-CN" altLang="en-US" sz="1000"/>
                        <a:t>铁芯长度</a:t>
                      </a:r>
                      <a:endParaRPr lang="zh-CN" altLang="en-US" sz="1000"/>
                    </a:p>
                  </a:txBody>
                  <a:tcPr/>
                </a:tc>
                <a:tc>
                  <a:txBody>
                    <a:bodyPr/>
                    <a:p>
                      <a:pPr>
                        <a:buNone/>
                      </a:pPr>
                      <a:r>
                        <a:rPr lang="en-US" altLang="zh-CN" sz="1000"/>
                        <a:t>0.75m</a:t>
                      </a:r>
                      <a:endParaRPr lang="en-US" altLang="zh-CN" sz="1000"/>
                    </a:p>
                  </a:txBody>
                  <a:tcPr/>
                </a:tc>
                <a:tc>
                  <a:txBody>
                    <a:bodyPr/>
                    <a:p>
                      <a:pPr>
                        <a:buNone/>
                      </a:pPr>
                      <a:r>
                        <a:rPr lang="en-US" altLang="zh-CN" sz="1000"/>
                        <a:t>0.41m</a:t>
                      </a:r>
                      <a:endParaRPr lang="en-US" altLang="zh-CN" sz="1000"/>
                    </a:p>
                  </a:txBody>
                  <a:tcPr/>
                </a:tc>
              </a:tr>
              <a:tr h="251460">
                <a:tc>
                  <a:txBody>
                    <a:bodyPr/>
                    <a:p>
                      <a:pPr>
                        <a:buNone/>
                      </a:pPr>
                      <a:r>
                        <a:rPr lang="zh-CN" altLang="en-US" sz="1000"/>
                        <a:t>中心弧长</a:t>
                      </a:r>
                      <a:endParaRPr lang="zh-CN" altLang="en-US" sz="1000"/>
                    </a:p>
                  </a:txBody>
                  <a:tcPr/>
                </a:tc>
                <a:tc>
                  <a:txBody>
                    <a:bodyPr/>
                    <a:p>
                      <a:pPr>
                        <a:buNone/>
                      </a:pPr>
                      <a:r>
                        <a:rPr lang="en-US" altLang="zh-CN" sz="1000"/>
                        <a:t>1.6m</a:t>
                      </a:r>
                      <a:endParaRPr lang="en-US" altLang="zh-CN" sz="1000"/>
                    </a:p>
                  </a:txBody>
                  <a:tcPr/>
                </a:tc>
                <a:tc>
                  <a:txBody>
                    <a:bodyPr/>
                    <a:p>
                      <a:pPr>
                        <a:buNone/>
                      </a:pPr>
                      <a:r>
                        <a:rPr lang="en-US" altLang="zh-CN" sz="1000"/>
                        <a:t>0.78m</a:t>
                      </a:r>
                      <a:endParaRPr lang="en-US" altLang="zh-CN" sz="1000"/>
                    </a:p>
                  </a:txBody>
                  <a:tcPr/>
                </a:tc>
              </a:tr>
              <a:tr h="252095">
                <a:tc>
                  <a:txBody>
                    <a:bodyPr/>
                    <a:p>
                      <a:pPr>
                        <a:buNone/>
                      </a:pPr>
                      <a:r>
                        <a:rPr lang="zh-CN" altLang="en-US" sz="1000"/>
                        <a:t>磁场强度</a:t>
                      </a:r>
                      <a:endParaRPr lang="zh-CN" altLang="en-US" sz="1000"/>
                    </a:p>
                  </a:txBody>
                  <a:tcPr/>
                </a:tc>
                <a:tc>
                  <a:txBody>
                    <a:bodyPr/>
                    <a:p>
                      <a:pPr>
                        <a:buNone/>
                      </a:pPr>
                      <a:r>
                        <a:rPr lang="en-US" altLang="zh-CN" sz="1000"/>
                        <a:t>1.35T</a:t>
                      </a:r>
                      <a:endParaRPr lang="en-US" altLang="zh-CN" sz="1000"/>
                    </a:p>
                  </a:txBody>
                  <a:tcPr/>
                </a:tc>
                <a:tc>
                  <a:txBody>
                    <a:bodyPr/>
                    <a:p>
                      <a:pPr>
                        <a:buNone/>
                      </a:pPr>
                      <a:r>
                        <a:rPr lang="en-US" altLang="zh-CN" sz="1000"/>
                        <a:t>1.35T</a:t>
                      </a:r>
                      <a:endParaRPr lang="en-US" altLang="zh-CN" sz="1000"/>
                    </a:p>
                  </a:txBody>
                  <a:tcPr/>
                </a:tc>
              </a:tr>
              <a:tr h="252730">
                <a:tc>
                  <a:txBody>
                    <a:bodyPr/>
                    <a:p>
                      <a:pPr>
                        <a:buNone/>
                      </a:pPr>
                      <a:r>
                        <a:rPr lang="zh-CN" altLang="en-US" sz="1000"/>
                        <a:t>磁场均匀性</a:t>
                      </a:r>
                      <a:endParaRPr lang="zh-CN" altLang="en-US" sz="1000"/>
                    </a:p>
                  </a:txBody>
                  <a:tcPr/>
                </a:tc>
                <a:tc>
                  <a:txBody>
                    <a:bodyPr/>
                    <a:p>
                      <a:pPr>
                        <a:buNone/>
                      </a:pPr>
                      <a:r>
                        <a:rPr lang="en-US" altLang="zh-CN" sz="1000"/>
                        <a:t>0.0005</a:t>
                      </a:r>
                      <a:endParaRPr lang="en-US" altLang="zh-CN" sz="1000"/>
                    </a:p>
                  </a:txBody>
                  <a:tcPr/>
                </a:tc>
                <a:tc>
                  <a:txBody>
                    <a:bodyPr/>
                    <a:p>
                      <a:pPr>
                        <a:buNone/>
                      </a:pPr>
                      <a:r>
                        <a:rPr lang="en-US" altLang="zh-CN" sz="1000"/>
                        <a:t>0.0005</a:t>
                      </a:r>
                      <a:endParaRPr lang="en-US" altLang="zh-CN" sz="1000"/>
                    </a:p>
                  </a:txBody>
                  <a:tcPr/>
                </a:tc>
              </a:tr>
            </a:tbl>
          </a:graphicData>
        </a:graphic>
      </p:graphicFrame>
      <p:graphicFrame>
        <p:nvGraphicFramePr>
          <p:cNvPr id="7" name="表格 6"/>
          <p:cNvGraphicFramePr/>
          <p:nvPr>
            <p:custDataLst>
              <p:tags r:id="rId5"/>
            </p:custDataLst>
          </p:nvPr>
        </p:nvGraphicFramePr>
        <p:xfrm>
          <a:off x="4946650" y="775970"/>
          <a:ext cx="3773805" cy="1950720"/>
        </p:xfrm>
        <a:graphic>
          <a:graphicData uri="http://schemas.openxmlformats.org/drawingml/2006/table">
            <a:tbl>
              <a:tblPr firstRow="1" bandRow="1">
                <a:tableStyleId>{5C22544A-7EE6-4342-B048-85BDC9FD1C3A}</a:tableStyleId>
              </a:tblPr>
              <a:tblGrid>
                <a:gridCol w="1156970"/>
                <a:gridCol w="1258570"/>
                <a:gridCol w="1358265"/>
              </a:tblGrid>
              <a:tr h="243840">
                <a:tc>
                  <a:txBody>
                    <a:bodyPr/>
                    <a:p>
                      <a:pPr>
                        <a:buNone/>
                      </a:pPr>
                      <a:endParaRPr lang="zh-CN" altLang="en-US" sz="1000"/>
                    </a:p>
                  </a:txBody>
                  <a:tcPr/>
                </a:tc>
                <a:tc>
                  <a:txBody>
                    <a:bodyPr/>
                    <a:p>
                      <a:pPr>
                        <a:buNone/>
                      </a:pPr>
                      <a:r>
                        <a:rPr lang="en-US" altLang="zh-CN" sz="1000"/>
                        <a:t>200mm</a:t>
                      </a:r>
                      <a:r>
                        <a:rPr lang="zh-CN" altLang="en-US" sz="1000"/>
                        <a:t>四极磁铁</a:t>
                      </a:r>
                      <a:endParaRPr lang="zh-CN" altLang="en-US" sz="1000"/>
                    </a:p>
                  </a:txBody>
                  <a:tcPr/>
                </a:tc>
                <a:tc>
                  <a:txBody>
                    <a:bodyPr/>
                    <a:p>
                      <a:pPr>
                        <a:buNone/>
                      </a:pPr>
                      <a:r>
                        <a:rPr lang="en-US" altLang="zh-CN" sz="1000">
                          <a:sym typeface="+mn-ea"/>
                        </a:rPr>
                        <a:t>250mm</a:t>
                      </a:r>
                      <a:r>
                        <a:rPr lang="zh-CN" altLang="en-US" sz="1000">
                          <a:sym typeface="+mn-ea"/>
                        </a:rPr>
                        <a:t>四极磁铁</a:t>
                      </a:r>
                      <a:endParaRPr lang="zh-CN" altLang="en-US" sz="1000">
                        <a:sym typeface="+mn-ea"/>
                      </a:endParaRPr>
                    </a:p>
                  </a:txBody>
                  <a:tcPr/>
                </a:tc>
              </a:tr>
              <a:tr h="243840">
                <a:tc>
                  <a:txBody>
                    <a:bodyPr/>
                    <a:p>
                      <a:pPr>
                        <a:buNone/>
                      </a:pPr>
                      <a:r>
                        <a:rPr lang="zh-CN" altLang="en-US" sz="1000"/>
                        <a:t>磁铁孔径</a:t>
                      </a:r>
                      <a:endParaRPr lang="zh-CN" altLang="en-US" sz="1000"/>
                    </a:p>
                  </a:txBody>
                  <a:tcPr/>
                </a:tc>
                <a:tc>
                  <a:txBody>
                    <a:bodyPr/>
                    <a:p>
                      <a:pPr>
                        <a:buNone/>
                      </a:pPr>
                      <a:r>
                        <a:rPr lang="en-US" altLang="zh-CN" sz="1000"/>
                        <a:t>70mm</a:t>
                      </a:r>
                      <a:endParaRPr lang="en-US" altLang="zh-CN" sz="1000"/>
                    </a:p>
                  </a:txBody>
                  <a:tcPr/>
                </a:tc>
                <a:tc>
                  <a:txBody>
                    <a:bodyPr/>
                    <a:p>
                      <a:pPr>
                        <a:buNone/>
                      </a:pPr>
                      <a:r>
                        <a:rPr lang="en-US" altLang="zh-CN" sz="1000">
                          <a:sym typeface="+mn-ea"/>
                        </a:rPr>
                        <a:t>70mm</a:t>
                      </a:r>
                      <a:endParaRPr lang="en-US" altLang="zh-CN" sz="1000">
                        <a:sym typeface="+mn-ea"/>
                      </a:endParaRPr>
                    </a:p>
                  </a:txBody>
                  <a:tcPr/>
                </a:tc>
              </a:tr>
              <a:tr h="243840">
                <a:tc>
                  <a:txBody>
                    <a:bodyPr/>
                    <a:p>
                      <a:pPr>
                        <a:buNone/>
                      </a:pPr>
                      <a:r>
                        <a:rPr lang="zh-CN" altLang="en-US" sz="1000"/>
                        <a:t>中心磁场梯度</a:t>
                      </a:r>
                      <a:endParaRPr lang="zh-CN" altLang="en-US" sz="1000"/>
                    </a:p>
                  </a:txBody>
                  <a:tcPr/>
                </a:tc>
                <a:tc>
                  <a:txBody>
                    <a:bodyPr/>
                    <a:p>
                      <a:pPr>
                        <a:buNone/>
                      </a:pPr>
                      <a:r>
                        <a:rPr lang="en-US" altLang="zh-CN" sz="1000"/>
                        <a:t>22T/m</a:t>
                      </a:r>
                      <a:endParaRPr lang="en-US" altLang="zh-CN" sz="1000"/>
                    </a:p>
                  </a:txBody>
                  <a:tcPr/>
                </a:tc>
                <a:tc>
                  <a:txBody>
                    <a:bodyPr/>
                    <a:p>
                      <a:pPr>
                        <a:buNone/>
                      </a:pPr>
                      <a:r>
                        <a:rPr lang="en-US" altLang="zh-CN" sz="1000">
                          <a:sym typeface="+mn-ea"/>
                        </a:rPr>
                        <a:t>22T/m</a:t>
                      </a:r>
                      <a:endParaRPr lang="en-US" altLang="zh-CN" sz="1000">
                        <a:sym typeface="+mn-ea"/>
                      </a:endParaRPr>
                    </a:p>
                  </a:txBody>
                  <a:tcPr/>
                </a:tc>
              </a:tr>
              <a:tr h="243840">
                <a:tc>
                  <a:txBody>
                    <a:bodyPr/>
                    <a:p>
                      <a:pPr>
                        <a:buNone/>
                      </a:pPr>
                      <a:r>
                        <a:rPr lang="zh-CN" altLang="en-US" sz="1000"/>
                        <a:t>等效磁长度</a:t>
                      </a:r>
                      <a:endParaRPr lang="zh-CN" altLang="en-US" sz="1000"/>
                    </a:p>
                  </a:txBody>
                  <a:tcPr/>
                </a:tc>
                <a:tc>
                  <a:txBody>
                    <a:bodyPr/>
                    <a:p>
                      <a:pPr>
                        <a:buNone/>
                      </a:pPr>
                      <a:r>
                        <a:rPr lang="en-US" altLang="zh-CN" sz="1000"/>
                        <a:t>200mm</a:t>
                      </a:r>
                      <a:endParaRPr lang="en-US" altLang="zh-CN" sz="1000"/>
                    </a:p>
                  </a:txBody>
                  <a:tcPr/>
                </a:tc>
                <a:tc>
                  <a:txBody>
                    <a:bodyPr/>
                    <a:p>
                      <a:pPr>
                        <a:buNone/>
                      </a:pPr>
                      <a:r>
                        <a:rPr lang="en-US" altLang="zh-CN" sz="1000">
                          <a:sym typeface="+mn-ea"/>
                        </a:rPr>
                        <a:t>250mm</a:t>
                      </a:r>
                      <a:endParaRPr lang="en-US" altLang="zh-CN" sz="1000">
                        <a:sym typeface="+mn-ea"/>
                      </a:endParaRPr>
                    </a:p>
                  </a:txBody>
                  <a:tcPr/>
                </a:tc>
              </a:tr>
              <a:tr h="243840">
                <a:tc>
                  <a:txBody>
                    <a:bodyPr/>
                    <a:p>
                      <a:pPr>
                        <a:buNone/>
                      </a:pPr>
                      <a:r>
                        <a:rPr lang="zh-CN" altLang="zh-CN" sz="1000"/>
                        <a:t>铁芯截面尺寸</a:t>
                      </a:r>
                      <a:endParaRPr lang="zh-CN" altLang="zh-CN" sz="1000"/>
                    </a:p>
                  </a:txBody>
                  <a:tcPr/>
                </a:tc>
                <a:tc>
                  <a:txBody>
                    <a:bodyPr/>
                    <a:p>
                      <a:pPr>
                        <a:buNone/>
                      </a:pPr>
                      <a:r>
                        <a:rPr lang="en-US" altLang="zh-CN" sz="1000"/>
                        <a:t>640mmX640mm</a:t>
                      </a:r>
                      <a:endParaRPr lang="en-US" altLang="zh-CN" sz="1000"/>
                    </a:p>
                  </a:txBody>
                  <a:tcPr/>
                </a:tc>
                <a:tc>
                  <a:txBody>
                    <a:bodyPr/>
                    <a:p>
                      <a:pPr>
                        <a:buNone/>
                      </a:pPr>
                      <a:r>
                        <a:rPr lang="en-US" altLang="zh-CN" sz="1000">
                          <a:sym typeface="+mn-ea"/>
                        </a:rPr>
                        <a:t>640mmX640mm</a:t>
                      </a:r>
                      <a:endParaRPr lang="en-US" altLang="zh-CN" sz="1000">
                        <a:sym typeface="+mn-ea"/>
                      </a:endParaRPr>
                    </a:p>
                  </a:txBody>
                  <a:tcPr/>
                </a:tc>
              </a:tr>
              <a:tr h="243840">
                <a:tc>
                  <a:txBody>
                    <a:bodyPr/>
                    <a:p>
                      <a:pPr>
                        <a:buNone/>
                      </a:pPr>
                      <a:r>
                        <a:rPr lang="zh-CN" altLang="en-US" sz="1000"/>
                        <a:t>铁芯长度</a:t>
                      </a:r>
                      <a:endParaRPr lang="zh-CN" altLang="en-US" sz="1000"/>
                    </a:p>
                  </a:txBody>
                  <a:tcPr/>
                </a:tc>
                <a:tc>
                  <a:txBody>
                    <a:bodyPr/>
                    <a:p>
                      <a:pPr>
                        <a:buNone/>
                      </a:pPr>
                      <a:r>
                        <a:rPr lang="en-US" altLang="zh-CN" sz="1000"/>
                        <a:t>170mm</a:t>
                      </a:r>
                      <a:endParaRPr lang="en-US" altLang="zh-CN" sz="1000"/>
                    </a:p>
                  </a:txBody>
                  <a:tcPr/>
                </a:tc>
                <a:tc>
                  <a:txBody>
                    <a:bodyPr/>
                    <a:p>
                      <a:pPr>
                        <a:buNone/>
                      </a:pPr>
                      <a:r>
                        <a:rPr lang="en-US" altLang="zh-CN" sz="1000"/>
                        <a:t>190mm</a:t>
                      </a:r>
                      <a:endParaRPr lang="en-US" altLang="zh-CN" sz="1000"/>
                    </a:p>
                  </a:txBody>
                  <a:tcPr/>
                </a:tc>
              </a:tr>
              <a:tr h="243840">
                <a:tc>
                  <a:txBody>
                    <a:bodyPr/>
                    <a:p>
                      <a:pPr>
                        <a:buNone/>
                      </a:pPr>
                      <a:r>
                        <a:rPr lang="zh-CN" altLang="en-US" sz="1000"/>
                        <a:t>横向磁场均匀性</a:t>
                      </a:r>
                      <a:endParaRPr lang="zh-CN" altLang="en-US" sz="1000"/>
                    </a:p>
                  </a:txBody>
                  <a:tcPr/>
                </a:tc>
                <a:tc>
                  <a:txBody>
                    <a:bodyPr/>
                    <a:p>
                      <a:pPr>
                        <a:buNone/>
                      </a:pPr>
                      <a:r>
                        <a:rPr lang="en-US" altLang="zh-CN" sz="1000"/>
                        <a:t>0.0005</a:t>
                      </a:r>
                      <a:endParaRPr lang="en-US" altLang="zh-CN" sz="1000"/>
                    </a:p>
                  </a:txBody>
                  <a:tcPr/>
                </a:tc>
                <a:tc>
                  <a:txBody>
                    <a:bodyPr/>
                    <a:p>
                      <a:pPr>
                        <a:buNone/>
                      </a:pPr>
                      <a:r>
                        <a:rPr lang="en-US" altLang="zh-CN" sz="1000"/>
                        <a:t>0.0005</a:t>
                      </a:r>
                      <a:endParaRPr lang="en-US" altLang="zh-CN" sz="1000"/>
                    </a:p>
                  </a:txBody>
                  <a:tcPr/>
                </a:tc>
              </a:tr>
              <a:tr h="243840">
                <a:tc>
                  <a:txBody>
                    <a:bodyPr/>
                    <a:p>
                      <a:pPr>
                        <a:buNone/>
                      </a:pPr>
                      <a:r>
                        <a:rPr lang="zh-CN" altLang="en-US" sz="1000">
                          <a:sym typeface="+mn-ea"/>
                        </a:rPr>
                        <a:t>积分磁场均匀性</a:t>
                      </a:r>
                      <a:endParaRPr lang="zh-CN" altLang="en-US" sz="1000">
                        <a:sym typeface="+mn-ea"/>
                      </a:endParaRPr>
                    </a:p>
                  </a:txBody>
                  <a:tcPr/>
                </a:tc>
                <a:tc>
                  <a:txBody>
                    <a:bodyPr/>
                    <a:p>
                      <a:pPr>
                        <a:buNone/>
                      </a:pPr>
                      <a:r>
                        <a:rPr lang="en-US" altLang="zh-CN" sz="1000"/>
                        <a:t>0.0005</a:t>
                      </a:r>
                      <a:endParaRPr lang="en-US" altLang="zh-CN" sz="1000"/>
                    </a:p>
                  </a:txBody>
                  <a:tcPr/>
                </a:tc>
                <a:tc>
                  <a:txBody>
                    <a:bodyPr/>
                    <a:p>
                      <a:pPr>
                        <a:buNone/>
                      </a:pPr>
                      <a:r>
                        <a:rPr lang="en-US" altLang="zh-CN" sz="1000"/>
                        <a:t>0.0005</a:t>
                      </a:r>
                      <a:endParaRPr lang="en-US" altLang="zh-CN" sz="1000"/>
                    </a:p>
                  </a:txBody>
                  <a:tcPr/>
                </a:tc>
              </a:tr>
            </a:tbl>
          </a:graphicData>
        </a:graphic>
      </p:graphicFrame>
      <p:sp>
        <p:nvSpPr>
          <p:cNvPr id="59" name="TextBox 101"/>
          <p:cNvSpPr>
            <a:spLocks noChangeArrowheads="1"/>
          </p:cNvSpPr>
          <p:nvPr/>
        </p:nvSpPr>
        <p:spPr bwMode="auto">
          <a:xfrm>
            <a:off x="2420620" y="-71755"/>
            <a:ext cx="4337685" cy="553085"/>
          </a:xfrm>
          <a:prstGeom prst="rect">
            <a:avLst/>
          </a:prstGeom>
          <a:noFill/>
          <a:ln w="9525">
            <a:noFill/>
            <a:miter lim="800000"/>
          </a:ln>
        </p:spPr>
        <p:txBody>
          <a:bodyPr wrap="square">
            <a:spAutoFit/>
          </a:bodyPr>
          <a:p>
            <a:r>
              <a:rPr lang="zh-CN" altLang="en-US" sz="30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24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三、加速器领域典型产品业绩</a:t>
            </a:r>
            <a:endParaRPr lang="zh-CN" altLang="en-US" sz="24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AutoShape 526"/>
          <p:cNvSpPr>
            <a:spLocks noChangeArrowheads="1"/>
          </p:cNvSpPr>
          <p:nvPr/>
        </p:nvSpPr>
        <p:spPr bwMode="auto">
          <a:xfrm>
            <a:off x="132715" y="1111885"/>
            <a:ext cx="4500245" cy="3627120"/>
          </a:xfrm>
          <a:prstGeom prst="roundRect">
            <a:avLst>
              <a:gd name="adj" fmla="val 3379"/>
            </a:avLst>
          </a:prstGeom>
          <a:solidFill>
            <a:schemeClr val="accent6">
              <a:lumMod val="20000"/>
              <a:lumOff val="80000"/>
            </a:schemeClr>
          </a:solidFill>
          <a:ln>
            <a:solidFill>
              <a:schemeClr val="tx1"/>
            </a:solidFill>
          </a:ln>
        </p:spPr>
        <p:txBody>
          <a:bodyPr wrap="none" anchor="ctr"/>
          <a:lstStyle/>
          <a:p>
            <a:pPr eaLnBrk="1" latinLnBrk="1" hangingPunct="1">
              <a:defRPr/>
            </a:pPr>
            <a:r>
              <a:rPr kumimoji="1" lang="en-US" altLang="ko-KR" dirty="0" smtClean="0">
                <a:solidFill>
                  <a:srgbClr val="000000"/>
                </a:solidFill>
                <a:latin typeface="Gulim" panose="020B0600000101010101" pitchFamily="34" charset="-127"/>
                <a:ea typeface="Gulim" panose="020B0600000101010101" pitchFamily="34" charset="-127"/>
              </a:rPr>
              <a:t>                                                                </a:t>
            </a:r>
            <a:endParaRPr kumimoji="1" lang="ko-KR" altLang="en-US" dirty="0">
              <a:solidFill>
                <a:srgbClr val="000000"/>
              </a:solidFill>
              <a:latin typeface="Gulim" panose="020B0600000101010101" pitchFamily="34" charset="-127"/>
              <a:ea typeface="Gulim" panose="020B0600000101010101" pitchFamily="34" charset="-127"/>
            </a:endParaRPr>
          </a:p>
        </p:txBody>
      </p:sp>
      <p:cxnSp>
        <p:nvCxnSpPr>
          <p:cNvPr id="267" name="直接连接符 266"/>
          <p:cNvCxnSpPr/>
          <p:nvPr/>
        </p:nvCxnSpPr>
        <p:spPr>
          <a:xfrm>
            <a:off x="0" y="4875626"/>
            <a:ext cx="9144000" cy="1191"/>
          </a:xfrm>
          <a:prstGeom prst="line">
            <a:avLst/>
          </a:prstGeom>
        </p:spPr>
        <p:style>
          <a:lnRef idx="1">
            <a:schemeClr val="accent1"/>
          </a:lnRef>
          <a:fillRef idx="0">
            <a:schemeClr val="accent1"/>
          </a:fillRef>
          <a:effectRef idx="0">
            <a:schemeClr val="accent1"/>
          </a:effectRef>
          <a:fontRef idx="minor">
            <a:schemeClr val="tx1"/>
          </a:fontRef>
        </p:style>
      </p:cxnSp>
      <p:sp>
        <p:nvSpPr>
          <p:cNvPr id="30" name="TextBox 9"/>
          <p:cNvSpPr txBox="1"/>
          <p:nvPr/>
        </p:nvSpPr>
        <p:spPr>
          <a:xfrm>
            <a:off x="132715" y="712470"/>
            <a:ext cx="3784600" cy="306705"/>
          </a:xfrm>
          <a:prstGeom prst="rect">
            <a:avLst/>
          </a:prstGeom>
          <a:solidFill>
            <a:schemeClr val="accent6">
              <a:lumMod val="60000"/>
              <a:lumOff val="40000"/>
            </a:schemeClr>
          </a:solidFill>
        </p:spPr>
        <p:txBody>
          <a:bodyPr wrap="square" rtlCol="0">
            <a:spAutoFit/>
          </a:bodyPr>
          <a:p>
            <a:pPr>
              <a:buClr>
                <a:srgbClr val="00B0F0"/>
              </a:buClr>
              <a:buFont typeface="Wingdings" panose="05000000000000000000" pitchFamily="2" charset="2"/>
              <a:buChar char="p"/>
            </a:pPr>
            <a:r>
              <a:rPr lang="zh-CN" altLang="en-US" sz="1400" b="1" dirty="0" smtClean="0"/>
              <a:t>  </a:t>
            </a:r>
            <a:r>
              <a:rPr lang="zh-CN" altLang="en-US" sz="1400" dirty="0">
                <a:solidFill>
                  <a:srgbClr val="000000"/>
                </a:solidFill>
                <a:latin typeface="Arial" panose="020B0604020202020204" pitchFamily="34" charset="0"/>
                <a:ea typeface="宋体" panose="02010600030101010101" pitchFamily="2" charset="-122"/>
                <a:sym typeface="Arial" panose="020B0604020202020204" pitchFamily="34" charset="0"/>
              </a:rPr>
              <a:t>质子治疗</a:t>
            </a:r>
            <a:r>
              <a:rPr lang="en-US" altLang="zh-CN" sz="1400" dirty="0">
                <a:solidFill>
                  <a:srgbClr val="000000"/>
                </a:solidFill>
                <a:latin typeface="Arial" panose="020B0604020202020204" pitchFamily="34" charset="0"/>
                <a:ea typeface="宋体" panose="02010600030101010101" pitchFamily="2" charset="-122"/>
                <a:sym typeface="Arial" panose="020B0604020202020204" pitchFamily="34" charset="0"/>
              </a:rPr>
              <a:t>—</a:t>
            </a:r>
            <a:r>
              <a:rPr lang="zh-CN" altLang="en-US" sz="1400" dirty="0">
                <a:solidFill>
                  <a:srgbClr val="000000"/>
                </a:solidFill>
                <a:latin typeface="Arial" panose="020B0604020202020204" pitchFamily="34" charset="0"/>
                <a:ea typeface="宋体" panose="02010600030101010101" pitchFamily="2" charset="-122"/>
                <a:sym typeface="Arial" panose="020B0604020202020204" pitchFamily="34" charset="0"/>
              </a:rPr>
              <a:t>输运线二极磁铁及校正磁铁</a:t>
            </a:r>
            <a:endParaRPr lang="zh-CN" altLang="en-US" sz="1400" b="1" dirty="0"/>
          </a:p>
        </p:txBody>
      </p:sp>
      <p:sp>
        <p:nvSpPr>
          <p:cNvPr id="42" name="AutoShape 526"/>
          <p:cNvSpPr>
            <a:spLocks noChangeArrowheads="1"/>
          </p:cNvSpPr>
          <p:nvPr/>
        </p:nvSpPr>
        <p:spPr bwMode="auto">
          <a:xfrm>
            <a:off x="4801870" y="1353185"/>
            <a:ext cx="4064000" cy="3209290"/>
          </a:xfrm>
          <a:prstGeom prst="roundRect">
            <a:avLst>
              <a:gd name="adj" fmla="val 3379"/>
            </a:avLst>
          </a:prstGeom>
          <a:solidFill>
            <a:schemeClr val="accent6">
              <a:lumMod val="20000"/>
              <a:lumOff val="80000"/>
            </a:schemeClr>
          </a:solidFill>
          <a:ln>
            <a:solidFill>
              <a:schemeClr val="tx1"/>
            </a:solidFill>
          </a:ln>
        </p:spPr>
        <p:txBody>
          <a:bodyPr wrap="none" anchor="ctr"/>
          <a:p>
            <a:pPr eaLnBrk="1" latinLnBrk="1" hangingPunct="1">
              <a:defRPr/>
            </a:pPr>
            <a:r>
              <a:rPr kumimoji="1" lang="en-US" altLang="ko-KR" dirty="0" smtClean="0">
                <a:solidFill>
                  <a:srgbClr val="000000"/>
                </a:solidFill>
                <a:latin typeface="Gulim" panose="020B0600000101010101" pitchFamily="34" charset="-127"/>
                <a:ea typeface="Gulim" panose="020B0600000101010101" pitchFamily="34" charset="-127"/>
              </a:rPr>
              <a:t>                                                                </a:t>
            </a:r>
            <a:endParaRPr kumimoji="1" lang="ko-KR" altLang="en-US" dirty="0">
              <a:solidFill>
                <a:srgbClr val="000000"/>
              </a:solidFill>
              <a:latin typeface="Gulim" panose="020B0600000101010101" pitchFamily="34" charset="-127"/>
              <a:ea typeface="Gulim" panose="020B0600000101010101" pitchFamily="34" charset="-127"/>
            </a:endParaRPr>
          </a:p>
        </p:txBody>
      </p:sp>
      <p:pic>
        <p:nvPicPr>
          <p:cNvPr id="10" name="图片 9" descr="IMG_2955"/>
          <p:cNvPicPr>
            <a:picLocks noChangeAspect="1"/>
          </p:cNvPicPr>
          <p:nvPr/>
        </p:nvPicPr>
        <p:blipFill>
          <a:blip r:embed="rId1"/>
          <a:srcRect l="13479" t="6761" r="15777"/>
          <a:stretch>
            <a:fillRect/>
          </a:stretch>
        </p:blipFill>
        <p:spPr>
          <a:xfrm>
            <a:off x="399415" y="1170940"/>
            <a:ext cx="1769745" cy="1555750"/>
          </a:xfrm>
          <a:prstGeom prst="rect">
            <a:avLst/>
          </a:prstGeom>
        </p:spPr>
      </p:pic>
      <p:pic>
        <p:nvPicPr>
          <p:cNvPr id="13" name="图片 12" descr="IMG_2965"/>
          <p:cNvPicPr>
            <a:picLocks noChangeAspect="1"/>
          </p:cNvPicPr>
          <p:nvPr/>
        </p:nvPicPr>
        <p:blipFill>
          <a:blip r:embed="rId2"/>
          <a:srcRect l="12311" t="-836" r="10290" b="7080"/>
          <a:stretch>
            <a:fillRect/>
          </a:stretch>
        </p:blipFill>
        <p:spPr>
          <a:xfrm>
            <a:off x="2561590" y="1176020"/>
            <a:ext cx="1919605" cy="1550670"/>
          </a:xfrm>
          <a:prstGeom prst="rect">
            <a:avLst/>
          </a:prstGeom>
        </p:spPr>
      </p:pic>
      <p:pic>
        <p:nvPicPr>
          <p:cNvPr id="16" name="图片 15" descr="IMG_20170104_083646"/>
          <p:cNvPicPr>
            <a:picLocks noChangeAspect="1"/>
          </p:cNvPicPr>
          <p:nvPr/>
        </p:nvPicPr>
        <p:blipFill>
          <a:blip r:embed="rId3"/>
          <a:srcRect t="13427" r="8011" b="32402"/>
          <a:stretch>
            <a:fillRect/>
          </a:stretch>
        </p:blipFill>
        <p:spPr>
          <a:xfrm>
            <a:off x="186055" y="3192145"/>
            <a:ext cx="2310130" cy="1256030"/>
          </a:xfrm>
          <a:prstGeom prst="rect">
            <a:avLst/>
          </a:prstGeom>
        </p:spPr>
      </p:pic>
      <p:pic>
        <p:nvPicPr>
          <p:cNvPr id="19" name="图片 18" descr="_DSC9557"/>
          <p:cNvPicPr>
            <a:picLocks noChangeAspect="1"/>
          </p:cNvPicPr>
          <p:nvPr/>
        </p:nvPicPr>
        <p:blipFill>
          <a:blip r:embed="rId4"/>
          <a:srcRect t="16692" b="23641"/>
          <a:stretch>
            <a:fillRect/>
          </a:stretch>
        </p:blipFill>
        <p:spPr>
          <a:xfrm>
            <a:off x="2561590" y="3192145"/>
            <a:ext cx="2021840" cy="1256030"/>
          </a:xfrm>
          <a:prstGeom prst="rect">
            <a:avLst/>
          </a:prstGeom>
        </p:spPr>
      </p:pic>
      <p:sp>
        <p:nvSpPr>
          <p:cNvPr id="14" name="文本框 13"/>
          <p:cNvSpPr txBox="1"/>
          <p:nvPr/>
        </p:nvSpPr>
        <p:spPr>
          <a:xfrm>
            <a:off x="671195" y="2726690"/>
            <a:ext cx="1718310" cy="275590"/>
          </a:xfrm>
          <a:prstGeom prst="rect">
            <a:avLst/>
          </a:prstGeom>
          <a:noFill/>
          <a:ln w="25400" cmpd="sng">
            <a:noFill/>
            <a:prstDash val="solid"/>
          </a:ln>
        </p:spPr>
        <p:txBody>
          <a:bodyPr wrap="square" rtlCol="0">
            <a:spAutoFit/>
            <a:scene3d>
              <a:camera prst="orthographicFront"/>
              <a:lightRig rig="threePt" dir="t"/>
            </a:scene3d>
          </a:bodyPr>
          <a:p>
            <a:r>
              <a:rPr lang="en-US" altLang="zh-CN" sz="1200">
                <a:solidFill>
                  <a:srgbClr val="FF0000"/>
                </a:solidFill>
                <a:effectLst>
                  <a:outerShdw blurRad="38100" dist="25400" dir="5400000" algn="ctr" rotWithShape="0">
                    <a:srgbClr val="6E747A">
                      <a:alpha val="43000"/>
                    </a:srgbClr>
                  </a:outerShdw>
                </a:effectLst>
              </a:rPr>
              <a:t>28</a:t>
            </a:r>
            <a:r>
              <a:rPr lang="zh-CN" altLang="en-US" sz="1200">
                <a:solidFill>
                  <a:srgbClr val="FF0000"/>
                </a:solidFill>
                <a:effectLst>
                  <a:outerShdw blurRad="38100" dist="25400" dir="5400000" algn="ctr" rotWithShape="0">
                    <a:srgbClr val="6E747A">
                      <a:alpha val="43000"/>
                    </a:srgbClr>
                  </a:outerShdw>
                </a:effectLst>
              </a:rPr>
              <a:t>度二极磁铁</a:t>
            </a:r>
            <a:endParaRPr lang="zh-CN" altLang="en-US" sz="1200">
              <a:solidFill>
                <a:srgbClr val="FF0000"/>
              </a:solidFill>
              <a:effectLst>
                <a:outerShdw blurRad="38100" dist="25400" dir="5400000" algn="ctr" rotWithShape="0">
                  <a:srgbClr val="6E747A">
                    <a:alpha val="43000"/>
                  </a:srgbClr>
                </a:outerShdw>
              </a:effectLst>
            </a:endParaRPr>
          </a:p>
        </p:txBody>
      </p:sp>
      <p:sp>
        <p:nvSpPr>
          <p:cNvPr id="5" name="文本框 4"/>
          <p:cNvSpPr txBox="1"/>
          <p:nvPr/>
        </p:nvSpPr>
        <p:spPr>
          <a:xfrm>
            <a:off x="2715260" y="2726690"/>
            <a:ext cx="1639570" cy="275590"/>
          </a:xfrm>
          <a:prstGeom prst="rect">
            <a:avLst/>
          </a:prstGeom>
          <a:noFill/>
          <a:ln w="25400" cmpd="sng">
            <a:noFill/>
            <a:prstDash val="solid"/>
          </a:ln>
        </p:spPr>
        <p:txBody>
          <a:bodyPr wrap="square" rtlCol="0">
            <a:spAutoFit/>
            <a:scene3d>
              <a:camera prst="orthographicFront"/>
              <a:lightRig rig="threePt" dir="t"/>
            </a:scene3d>
          </a:bodyPr>
          <a:p>
            <a:r>
              <a:rPr lang="en-US" altLang="zh-CN" sz="1200">
                <a:solidFill>
                  <a:srgbClr val="FF0000"/>
                </a:solidFill>
                <a:effectLst>
                  <a:outerShdw blurRad="38100" dist="25400" dir="5400000" algn="ctr" rotWithShape="0">
                    <a:srgbClr val="6E747A">
                      <a:alpha val="43000"/>
                    </a:srgbClr>
                  </a:outerShdw>
                </a:effectLst>
              </a:rPr>
              <a:t>      45</a:t>
            </a:r>
            <a:r>
              <a:rPr lang="zh-CN" altLang="en-US" sz="1200">
                <a:solidFill>
                  <a:srgbClr val="FF0000"/>
                </a:solidFill>
                <a:effectLst>
                  <a:outerShdw blurRad="38100" dist="25400" dir="5400000" algn="ctr" rotWithShape="0">
                    <a:srgbClr val="6E747A">
                      <a:alpha val="43000"/>
                    </a:srgbClr>
                  </a:outerShdw>
                </a:effectLst>
              </a:rPr>
              <a:t>度二极磁铁</a:t>
            </a:r>
            <a:endParaRPr lang="zh-CN" altLang="en-US" sz="1200">
              <a:solidFill>
                <a:srgbClr val="FF0000"/>
              </a:solidFill>
              <a:effectLst>
                <a:outerShdw blurRad="38100" dist="25400" dir="5400000" algn="ctr" rotWithShape="0">
                  <a:srgbClr val="6E747A">
                    <a:alpha val="43000"/>
                  </a:srgbClr>
                </a:outerShdw>
              </a:effectLst>
            </a:endParaRPr>
          </a:p>
        </p:txBody>
      </p:sp>
      <p:sp>
        <p:nvSpPr>
          <p:cNvPr id="8" name="文本框 7"/>
          <p:cNvSpPr txBox="1"/>
          <p:nvPr/>
        </p:nvSpPr>
        <p:spPr>
          <a:xfrm>
            <a:off x="671195" y="4448175"/>
            <a:ext cx="1529080" cy="275590"/>
          </a:xfrm>
          <a:prstGeom prst="rect">
            <a:avLst/>
          </a:prstGeom>
          <a:noFill/>
          <a:ln w="25400" cmpd="sng">
            <a:noFill/>
            <a:prstDash val="solid"/>
          </a:ln>
        </p:spPr>
        <p:txBody>
          <a:bodyPr wrap="square" rtlCol="0">
            <a:spAutoFit/>
            <a:scene3d>
              <a:camera prst="orthographicFront"/>
              <a:lightRig rig="threePt" dir="t"/>
            </a:scene3d>
          </a:bodyPr>
          <a:p>
            <a:r>
              <a:rPr lang="en-US" altLang="zh-CN" sz="1200">
                <a:solidFill>
                  <a:srgbClr val="FF0000"/>
                </a:solidFill>
                <a:effectLst>
                  <a:outerShdw blurRad="38100" dist="25400" dir="5400000" algn="ctr" rotWithShape="0">
                    <a:srgbClr val="6E747A">
                      <a:alpha val="43000"/>
                    </a:srgbClr>
                  </a:outerShdw>
                </a:effectLst>
              </a:rPr>
              <a:t>60</a:t>
            </a:r>
            <a:r>
              <a:rPr lang="zh-CN" altLang="en-US" sz="1200">
                <a:solidFill>
                  <a:srgbClr val="FF0000"/>
                </a:solidFill>
                <a:effectLst>
                  <a:outerShdw blurRad="38100" dist="25400" dir="5400000" algn="ctr" rotWithShape="0">
                    <a:srgbClr val="6E747A">
                      <a:alpha val="43000"/>
                    </a:srgbClr>
                  </a:outerShdw>
                </a:effectLst>
              </a:rPr>
              <a:t>度反向磁铁</a:t>
            </a:r>
            <a:endParaRPr lang="zh-CN" altLang="en-US" sz="1200">
              <a:solidFill>
                <a:srgbClr val="FF0000"/>
              </a:solidFill>
              <a:effectLst>
                <a:outerShdw blurRad="38100" dist="25400" dir="5400000" algn="ctr" rotWithShape="0">
                  <a:srgbClr val="6E747A">
                    <a:alpha val="43000"/>
                  </a:srgbClr>
                </a:outerShdw>
              </a:effectLst>
            </a:endParaRPr>
          </a:p>
        </p:txBody>
      </p:sp>
      <p:sp>
        <p:nvSpPr>
          <p:cNvPr id="9" name="文本框 8"/>
          <p:cNvSpPr txBox="1"/>
          <p:nvPr/>
        </p:nvSpPr>
        <p:spPr>
          <a:xfrm>
            <a:off x="2636520" y="4448175"/>
            <a:ext cx="1718310" cy="275590"/>
          </a:xfrm>
          <a:prstGeom prst="rect">
            <a:avLst/>
          </a:prstGeom>
          <a:noFill/>
          <a:ln w="25400" cmpd="sng">
            <a:noFill/>
            <a:prstDash val="solid"/>
          </a:ln>
        </p:spPr>
        <p:txBody>
          <a:bodyPr wrap="square" rtlCol="0">
            <a:spAutoFit/>
            <a:scene3d>
              <a:camera prst="orthographicFront"/>
              <a:lightRig rig="threePt" dir="t"/>
            </a:scene3d>
          </a:bodyPr>
          <a:p>
            <a:r>
              <a:rPr lang="en-US" altLang="zh-CN" sz="1200">
                <a:solidFill>
                  <a:srgbClr val="FF0000"/>
                </a:solidFill>
                <a:effectLst>
                  <a:outerShdw blurRad="38100" dist="25400" dir="5400000" algn="ctr" rotWithShape="0">
                    <a:srgbClr val="6E747A">
                      <a:alpha val="43000"/>
                    </a:srgbClr>
                  </a:outerShdw>
                </a:effectLst>
              </a:rPr>
              <a:t>       90</a:t>
            </a:r>
            <a:r>
              <a:rPr lang="zh-CN" altLang="en-US" sz="1200">
                <a:solidFill>
                  <a:srgbClr val="FF0000"/>
                </a:solidFill>
                <a:effectLst>
                  <a:outerShdw blurRad="38100" dist="25400" dir="5400000" algn="ctr" rotWithShape="0">
                    <a:srgbClr val="6E747A">
                      <a:alpha val="43000"/>
                    </a:srgbClr>
                  </a:outerShdw>
                </a:effectLst>
              </a:rPr>
              <a:t>度二极磁铁</a:t>
            </a:r>
            <a:endParaRPr lang="zh-CN" altLang="en-US" sz="1200">
              <a:solidFill>
                <a:srgbClr val="FF0000"/>
              </a:solidFill>
              <a:effectLst>
                <a:outerShdw blurRad="38100" dist="25400" dir="5400000" algn="ctr" rotWithShape="0">
                  <a:srgbClr val="6E747A">
                    <a:alpha val="43000"/>
                  </a:srgbClr>
                </a:outerShdw>
              </a:effectLst>
            </a:endParaRPr>
          </a:p>
        </p:txBody>
      </p:sp>
      <p:graphicFrame>
        <p:nvGraphicFramePr>
          <p:cNvPr id="11" name="表格 10"/>
          <p:cNvGraphicFramePr/>
          <p:nvPr>
            <p:custDataLst>
              <p:tags r:id="rId5"/>
            </p:custDataLst>
          </p:nvPr>
        </p:nvGraphicFramePr>
        <p:xfrm>
          <a:off x="4919980" y="1438181"/>
          <a:ext cx="3813175" cy="3011170"/>
        </p:xfrm>
        <a:graphic>
          <a:graphicData uri="http://schemas.openxmlformats.org/drawingml/2006/table">
            <a:tbl>
              <a:tblPr firstRow="1" bandRow="1">
                <a:tableStyleId>{5C22544A-7EE6-4342-B048-85BDC9FD1C3A}</a:tableStyleId>
              </a:tblPr>
              <a:tblGrid>
                <a:gridCol w="836295"/>
                <a:gridCol w="709930"/>
                <a:gridCol w="705485"/>
                <a:gridCol w="741045"/>
                <a:gridCol w="820420"/>
              </a:tblGrid>
              <a:tr h="392430">
                <a:tc>
                  <a:txBody>
                    <a:bodyPr/>
                    <a:p>
                      <a:pPr>
                        <a:buNone/>
                      </a:pPr>
                      <a:endParaRPr lang="zh-CN" altLang="en-US" sz="1000"/>
                    </a:p>
                  </a:txBody>
                  <a:tcPr/>
                </a:tc>
                <a:tc>
                  <a:txBody>
                    <a:bodyPr/>
                    <a:p>
                      <a:pPr>
                        <a:buNone/>
                      </a:pPr>
                      <a:r>
                        <a:rPr lang="en-US" altLang="zh-CN" sz="1000"/>
                        <a:t>28</a:t>
                      </a:r>
                      <a:r>
                        <a:rPr lang="zh-CN" altLang="en-US" sz="1000"/>
                        <a:t>度磁铁</a:t>
                      </a:r>
                      <a:endParaRPr lang="zh-CN" altLang="en-US" sz="1000"/>
                    </a:p>
                  </a:txBody>
                  <a:tcPr/>
                </a:tc>
                <a:tc>
                  <a:txBody>
                    <a:bodyPr/>
                    <a:p>
                      <a:pPr>
                        <a:buNone/>
                      </a:pPr>
                      <a:r>
                        <a:rPr lang="en-US" altLang="zh-CN" sz="1000"/>
                        <a:t>45</a:t>
                      </a:r>
                      <a:r>
                        <a:rPr lang="zh-CN" altLang="en-US" sz="1000"/>
                        <a:t>度磁铁</a:t>
                      </a:r>
                      <a:endParaRPr lang="zh-CN" altLang="en-US" sz="1000"/>
                    </a:p>
                  </a:txBody>
                  <a:tcPr/>
                </a:tc>
                <a:tc>
                  <a:txBody>
                    <a:bodyPr/>
                    <a:p>
                      <a:pPr>
                        <a:buNone/>
                      </a:pPr>
                      <a:r>
                        <a:rPr lang="en-US" altLang="zh-CN" sz="1000"/>
                        <a:t>60</a:t>
                      </a:r>
                      <a:r>
                        <a:rPr lang="zh-CN" altLang="en-US" sz="1000"/>
                        <a:t>度磁铁</a:t>
                      </a:r>
                      <a:endParaRPr lang="zh-CN" altLang="en-US" sz="1000"/>
                    </a:p>
                  </a:txBody>
                  <a:tcPr/>
                </a:tc>
                <a:tc>
                  <a:txBody>
                    <a:bodyPr/>
                    <a:p>
                      <a:pPr>
                        <a:buNone/>
                      </a:pPr>
                      <a:r>
                        <a:rPr lang="en-US" altLang="zh-CN" sz="1000"/>
                        <a:t>90</a:t>
                      </a:r>
                      <a:r>
                        <a:rPr lang="zh-CN" altLang="en-US" sz="1000"/>
                        <a:t>度磁铁</a:t>
                      </a:r>
                      <a:endParaRPr lang="zh-CN" altLang="en-US" sz="1000"/>
                    </a:p>
                  </a:txBody>
                  <a:tcPr/>
                </a:tc>
              </a:tr>
              <a:tr h="332740">
                <a:tc>
                  <a:txBody>
                    <a:bodyPr/>
                    <a:p>
                      <a:pPr>
                        <a:buNone/>
                      </a:pPr>
                      <a:r>
                        <a:rPr lang="zh-CN" altLang="en-US" sz="1000"/>
                        <a:t>有效长度</a:t>
                      </a:r>
                      <a:endParaRPr lang="zh-CN" altLang="en-US" sz="1000"/>
                    </a:p>
                  </a:txBody>
                  <a:tcPr/>
                </a:tc>
                <a:tc>
                  <a:txBody>
                    <a:bodyPr/>
                    <a:p>
                      <a:pPr>
                        <a:buNone/>
                      </a:pPr>
                      <a:r>
                        <a:rPr lang="en-US" altLang="zh-CN" sz="1000"/>
                        <a:t>0.85m</a:t>
                      </a:r>
                      <a:endParaRPr lang="en-US" altLang="zh-CN" sz="1000"/>
                    </a:p>
                  </a:txBody>
                  <a:tcPr/>
                </a:tc>
                <a:tc>
                  <a:txBody>
                    <a:bodyPr/>
                    <a:p>
                      <a:pPr>
                        <a:buNone/>
                      </a:pPr>
                      <a:r>
                        <a:rPr lang="en-US" altLang="zh-CN" sz="1000"/>
                        <a:t>1.4</a:t>
                      </a:r>
                      <a:endParaRPr lang="en-US" altLang="zh-CN" sz="1000"/>
                    </a:p>
                  </a:txBody>
                  <a:tcPr/>
                </a:tc>
                <a:tc>
                  <a:txBody>
                    <a:bodyPr/>
                    <a:p>
                      <a:pPr>
                        <a:buNone/>
                      </a:pPr>
                      <a:r>
                        <a:rPr lang="en-US" altLang="zh-CN" sz="1000"/>
                        <a:t>1.6</a:t>
                      </a:r>
                      <a:endParaRPr lang="en-US" altLang="zh-CN" sz="1000"/>
                    </a:p>
                  </a:txBody>
                  <a:tcPr/>
                </a:tc>
                <a:tc>
                  <a:txBody>
                    <a:bodyPr/>
                    <a:p>
                      <a:pPr>
                        <a:buNone/>
                      </a:pPr>
                      <a:r>
                        <a:rPr lang="en-US" altLang="zh-CN" sz="1000"/>
                        <a:t>2.4</a:t>
                      </a:r>
                      <a:endParaRPr lang="en-US" altLang="zh-CN" sz="1000"/>
                    </a:p>
                  </a:txBody>
                  <a:tcPr/>
                </a:tc>
              </a:tr>
              <a:tr h="457200">
                <a:tc>
                  <a:txBody>
                    <a:bodyPr/>
                    <a:p>
                      <a:pPr>
                        <a:buNone/>
                      </a:pPr>
                      <a:r>
                        <a:rPr lang="zh-CN" altLang="en-US" sz="1000"/>
                        <a:t>铁芯宽度</a:t>
                      </a:r>
                      <a:endParaRPr lang="zh-CN" altLang="en-US" sz="1000"/>
                    </a:p>
                  </a:txBody>
                  <a:tcPr/>
                </a:tc>
                <a:tc>
                  <a:txBody>
                    <a:bodyPr/>
                    <a:p>
                      <a:pPr>
                        <a:buNone/>
                      </a:pPr>
                      <a:r>
                        <a:rPr lang="en-US" altLang="zh-CN" sz="1000"/>
                        <a:t>0.5214m</a:t>
                      </a:r>
                      <a:endParaRPr lang="en-US" altLang="zh-CN" sz="1000"/>
                    </a:p>
                  </a:txBody>
                  <a:tcPr/>
                </a:tc>
                <a:tc>
                  <a:txBody>
                    <a:bodyPr/>
                    <a:p>
                      <a:pPr>
                        <a:buNone/>
                      </a:pPr>
                      <a:r>
                        <a:rPr lang="en-US" altLang="zh-CN" sz="1000"/>
                        <a:t>0.5214m</a:t>
                      </a:r>
                      <a:endParaRPr lang="en-US" altLang="zh-CN" sz="1000"/>
                    </a:p>
                  </a:txBody>
                  <a:tcPr/>
                </a:tc>
                <a:tc>
                  <a:txBody>
                    <a:bodyPr/>
                    <a:p>
                      <a:pPr>
                        <a:buNone/>
                      </a:pPr>
                      <a:r>
                        <a:rPr lang="en-US" altLang="zh-CN" sz="1000">
                          <a:sym typeface="+mn-ea"/>
                        </a:rPr>
                        <a:t>0.64m</a:t>
                      </a:r>
                      <a:endParaRPr lang="en-US" altLang="zh-CN" sz="1000">
                        <a:sym typeface="+mn-ea"/>
                      </a:endParaRPr>
                    </a:p>
                  </a:txBody>
                  <a:tcPr/>
                </a:tc>
                <a:tc>
                  <a:txBody>
                    <a:bodyPr/>
                    <a:p>
                      <a:pPr>
                        <a:buNone/>
                      </a:pPr>
                      <a:r>
                        <a:rPr lang="en-US" altLang="zh-CN" sz="1000"/>
                        <a:t>0.64m</a:t>
                      </a:r>
                      <a:endParaRPr lang="en-US" altLang="zh-CN" sz="1000"/>
                    </a:p>
                  </a:txBody>
                  <a:tcPr/>
                </a:tc>
              </a:tr>
              <a:tr h="457200">
                <a:tc>
                  <a:txBody>
                    <a:bodyPr/>
                    <a:p>
                      <a:pPr>
                        <a:buNone/>
                      </a:pPr>
                      <a:r>
                        <a:rPr lang="zh-CN" altLang="en-US" sz="1000"/>
                        <a:t>铁芯长度</a:t>
                      </a:r>
                      <a:endParaRPr lang="zh-CN" altLang="en-US" sz="1000"/>
                    </a:p>
                  </a:txBody>
                  <a:tcPr/>
                </a:tc>
                <a:tc>
                  <a:txBody>
                    <a:bodyPr/>
                    <a:p>
                      <a:pPr>
                        <a:buNone/>
                      </a:pPr>
                      <a:r>
                        <a:rPr lang="en-US" altLang="zh-CN" sz="1000"/>
                        <a:t>0.64m</a:t>
                      </a:r>
                      <a:endParaRPr lang="en-US" altLang="zh-CN" sz="1000"/>
                    </a:p>
                  </a:txBody>
                  <a:tcPr/>
                </a:tc>
                <a:tc>
                  <a:txBody>
                    <a:bodyPr/>
                    <a:p>
                      <a:pPr>
                        <a:buNone/>
                      </a:pPr>
                      <a:r>
                        <a:rPr lang="en-US" altLang="zh-CN" sz="1000"/>
                        <a:t>0.64m</a:t>
                      </a:r>
                      <a:endParaRPr lang="en-US" altLang="zh-CN" sz="1000"/>
                    </a:p>
                  </a:txBody>
                  <a:tcPr/>
                </a:tc>
                <a:tc>
                  <a:txBody>
                    <a:bodyPr/>
                    <a:p>
                      <a:pPr>
                        <a:buNone/>
                      </a:pPr>
                      <a:r>
                        <a:rPr lang="en-US" altLang="zh-CN" sz="1000"/>
                        <a:t>0.38</a:t>
                      </a:r>
                      <a:endParaRPr lang="en-US" altLang="zh-CN" sz="1000"/>
                    </a:p>
                  </a:txBody>
                  <a:tcPr/>
                </a:tc>
                <a:tc>
                  <a:txBody>
                    <a:bodyPr/>
                    <a:p>
                      <a:pPr>
                        <a:buNone/>
                      </a:pPr>
                      <a:r>
                        <a:rPr lang="en-US" altLang="zh-CN" sz="1000"/>
                        <a:t>0.38m</a:t>
                      </a:r>
                      <a:endParaRPr lang="en-US" altLang="zh-CN" sz="1000"/>
                    </a:p>
                  </a:txBody>
                  <a:tcPr/>
                </a:tc>
              </a:tr>
              <a:tr h="457200">
                <a:tc>
                  <a:txBody>
                    <a:bodyPr/>
                    <a:p>
                      <a:pPr>
                        <a:buNone/>
                      </a:pPr>
                      <a:r>
                        <a:rPr lang="zh-CN" altLang="en-US" sz="1000"/>
                        <a:t>中心弧长</a:t>
                      </a:r>
                      <a:endParaRPr lang="zh-CN" altLang="en-US" sz="1000"/>
                    </a:p>
                  </a:txBody>
                  <a:tcPr/>
                </a:tc>
                <a:tc>
                  <a:txBody>
                    <a:bodyPr/>
                    <a:p>
                      <a:pPr>
                        <a:buNone/>
                      </a:pPr>
                      <a:r>
                        <a:rPr lang="en-US" altLang="zh-CN" sz="1000"/>
                        <a:t>0.85m</a:t>
                      </a:r>
                      <a:endParaRPr lang="en-US" altLang="zh-CN" sz="1000"/>
                    </a:p>
                  </a:txBody>
                  <a:tcPr/>
                </a:tc>
                <a:tc>
                  <a:txBody>
                    <a:bodyPr/>
                    <a:p>
                      <a:pPr>
                        <a:buNone/>
                      </a:pPr>
                      <a:r>
                        <a:rPr lang="en-US" altLang="zh-CN" sz="1000"/>
                        <a:t>1.4m</a:t>
                      </a:r>
                      <a:endParaRPr lang="en-US" altLang="zh-CN" sz="1000"/>
                    </a:p>
                  </a:txBody>
                  <a:tcPr/>
                </a:tc>
                <a:tc>
                  <a:txBody>
                    <a:bodyPr/>
                    <a:p>
                      <a:pPr>
                        <a:buNone/>
                      </a:pPr>
                      <a:r>
                        <a:rPr lang="en-US" altLang="zh-CN" sz="1000"/>
                        <a:t>1.6m</a:t>
                      </a:r>
                      <a:endParaRPr lang="en-US" altLang="zh-CN" sz="1000"/>
                    </a:p>
                  </a:txBody>
                  <a:tcPr/>
                </a:tc>
                <a:tc>
                  <a:txBody>
                    <a:bodyPr/>
                    <a:p>
                      <a:pPr>
                        <a:buNone/>
                      </a:pPr>
                      <a:r>
                        <a:rPr lang="en-US" altLang="zh-CN" sz="1000"/>
                        <a:t>2.4m</a:t>
                      </a:r>
                      <a:endParaRPr lang="en-US" altLang="zh-CN" sz="1000"/>
                    </a:p>
                  </a:txBody>
                  <a:tcPr/>
                </a:tc>
              </a:tr>
              <a:tr h="457200">
                <a:tc>
                  <a:txBody>
                    <a:bodyPr/>
                    <a:p>
                      <a:pPr>
                        <a:buNone/>
                      </a:pPr>
                      <a:r>
                        <a:rPr lang="zh-CN" altLang="en-US" sz="1000"/>
                        <a:t>磁场强度</a:t>
                      </a:r>
                      <a:endParaRPr lang="zh-CN" altLang="en-US" sz="1000"/>
                    </a:p>
                  </a:txBody>
                  <a:tcPr/>
                </a:tc>
                <a:tc>
                  <a:txBody>
                    <a:bodyPr/>
                    <a:p>
                      <a:pPr>
                        <a:buNone/>
                      </a:pPr>
                      <a:r>
                        <a:rPr lang="en-US" altLang="zh-CN" sz="1000"/>
                        <a:t>1.3983T</a:t>
                      </a:r>
                      <a:endParaRPr lang="en-US" altLang="zh-CN" sz="1000"/>
                    </a:p>
                  </a:txBody>
                  <a:tcPr/>
                </a:tc>
                <a:tc>
                  <a:txBody>
                    <a:bodyPr/>
                    <a:p>
                      <a:pPr>
                        <a:buNone/>
                      </a:pPr>
                      <a:r>
                        <a:rPr lang="en-US" altLang="zh-CN" sz="1000"/>
                        <a:t>1.3644T</a:t>
                      </a:r>
                      <a:endParaRPr lang="en-US" altLang="zh-CN" sz="1000"/>
                    </a:p>
                  </a:txBody>
                  <a:tcPr/>
                </a:tc>
                <a:tc>
                  <a:txBody>
                    <a:bodyPr/>
                    <a:p>
                      <a:pPr>
                        <a:buNone/>
                      </a:pPr>
                      <a:r>
                        <a:rPr lang="en-US" altLang="zh-CN" sz="1000">
                          <a:sym typeface="+mn-ea"/>
                        </a:rPr>
                        <a:t>1.5918T</a:t>
                      </a:r>
                      <a:endParaRPr lang="en-US" altLang="zh-CN" sz="1000">
                        <a:sym typeface="+mn-ea"/>
                      </a:endParaRPr>
                    </a:p>
                  </a:txBody>
                  <a:tcPr/>
                </a:tc>
                <a:tc>
                  <a:txBody>
                    <a:bodyPr/>
                    <a:p>
                      <a:pPr>
                        <a:buNone/>
                      </a:pPr>
                      <a:r>
                        <a:rPr lang="en-US" altLang="zh-CN" sz="1000">
                          <a:sym typeface="+mn-ea"/>
                        </a:rPr>
                        <a:t>1.5918T</a:t>
                      </a:r>
                      <a:endParaRPr lang="en-US" altLang="zh-CN" sz="1000">
                        <a:sym typeface="+mn-ea"/>
                      </a:endParaRPr>
                    </a:p>
                  </a:txBody>
                  <a:tcPr/>
                </a:tc>
              </a:tr>
              <a:tr h="457200">
                <a:tc>
                  <a:txBody>
                    <a:bodyPr/>
                    <a:p>
                      <a:pPr>
                        <a:buNone/>
                      </a:pPr>
                      <a:r>
                        <a:rPr lang="zh-CN" altLang="en-US" sz="1000"/>
                        <a:t>磁场均匀性</a:t>
                      </a:r>
                      <a:endParaRPr lang="zh-CN" altLang="en-US" sz="1000"/>
                    </a:p>
                  </a:txBody>
                  <a:tcPr/>
                </a:tc>
                <a:tc>
                  <a:txBody>
                    <a:bodyPr/>
                    <a:p>
                      <a:pPr>
                        <a:buNone/>
                      </a:pPr>
                      <a:r>
                        <a:rPr lang="en-US" altLang="zh-CN" sz="1000"/>
                        <a:t>0.002</a:t>
                      </a:r>
                      <a:endParaRPr lang="en-US" altLang="zh-CN" sz="1000"/>
                    </a:p>
                  </a:txBody>
                  <a:tcPr/>
                </a:tc>
                <a:tc>
                  <a:txBody>
                    <a:bodyPr/>
                    <a:p>
                      <a:pPr>
                        <a:buNone/>
                      </a:pPr>
                      <a:r>
                        <a:rPr lang="en-US" altLang="zh-CN" sz="1000"/>
                        <a:t>0.002</a:t>
                      </a:r>
                      <a:endParaRPr lang="en-US" altLang="zh-CN" sz="1000"/>
                    </a:p>
                  </a:txBody>
                  <a:tcPr/>
                </a:tc>
                <a:tc>
                  <a:txBody>
                    <a:bodyPr/>
                    <a:p>
                      <a:pPr>
                        <a:buNone/>
                      </a:pPr>
                      <a:r>
                        <a:rPr lang="en-US" altLang="zh-CN" sz="1000"/>
                        <a:t>0.002</a:t>
                      </a:r>
                      <a:endParaRPr lang="en-US" altLang="zh-CN" sz="1000"/>
                    </a:p>
                  </a:txBody>
                  <a:tcPr/>
                </a:tc>
                <a:tc>
                  <a:txBody>
                    <a:bodyPr/>
                    <a:p>
                      <a:pPr>
                        <a:buNone/>
                      </a:pPr>
                      <a:r>
                        <a:rPr lang="en-US" altLang="zh-CN" sz="1000"/>
                        <a:t>0.002</a:t>
                      </a:r>
                      <a:endParaRPr lang="en-US" altLang="zh-CN" sz="1000"/>
                    </a:p>
                  </a:txBody>
                  <a:tcPr/>
                </a:tc>
              </a:tr>
            </a:tbl>
          </a:graphicData>
        </a:graphic>
      </p:graphicFrame>
      <p:sp>
        <p:nvSpPr>
          <p:cNvPr id="59" name="TextBox 101"/>
          <p:cNvSpPr>
            <a:spLocks noChangeArrowheads="1"/>
          </p:cNvSpPr>
          <p:nvPr/>
        </p:nvSpPr>
        <p:spPr bwMode="auto">
          <a:xfrm>
            <a:off x="2420620" y="-71755"/>
            <a:ext cx="4337685" cy="553085"/>
          </a:xfrm>
          <a:prstGeom prst="rect">
            <a:avLst/>
          </a:prstGeom>
          <a:noFill/>
          <a:ln w="9525">
            <a:noFill/>
            <a:miter lim="800000"/>
          </a:ln>
        </p:spPr>
        <p:txBody>
          <a:bodyPr wrap="square">
            <a:spAutoFit/>
          </a:bodyPr>
          <a:p>
            <a:r>
              <a:rPr lang="zh-CN" altLang="en-US" sz="30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24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三、加速器领域典型产品业绩</a:t>
            </a:r>
            <a:endParaRPr lang="zh-CN" altLang="en-US" sz="24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01"/>
          <p:cNvSpPr>
            <a:spLocks noChangeArrowheads="1"/>
          </p:cNvSpPr>
          <p:nvPr/>
        </p:nvSpPr>
        <p:spPr bwMode="auto">
          <a:xfrm>
            <a:off x="3571868" y="-71456"/>
            <a:ext cx="2233612" cy="553998"/>
          </a:xfrm>
          <a:prstGeom prst="rect">
            <a:avLst/>
          </a:prstGeom>
          <a:noFill/>
          <a:ln w="9525">
            <a:noFill/>
            <a:miter lim="800000"/>
          </a:ln>
        </p:spPr>
        <p:txBody>
          <a:bodyPr>
            <a:spAutoFit/>
          </a:bodyPr>
          <a:lstStyle/>
          <a:p>
            <a:r>
              <a:rPr lang="zh-CN" altLang="en-US" sz="30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24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汇 </a:t>
            </a:r>
            <a:r>
              <a:rPr lang="zh-CN" altLang="en-US" sz="2400" b="1" dirty="0" smtClean="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 报  提  </a:t>
            </a:r>
            <a:r>
              <a:rPr lang="zh-CN" altLang="en-US" sz="24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纲</a:t>
            </a:r>
            <a:endParaRPr lang="zh-CN" altLang="en-US" sz="2400" dirty="0"/>
          </a:p>
        </p:txBody>
      </p:sp>
      <p:sp>
        <p:nvSpPr>
          <p:cNvPr id="288" name="AutoShape 5"/>
          <p:cNvSpPr>
            <a:spLocks noChangeArrowheads="1"/>
          </p:cNvSpPr>
          <p:nvPr/>
        </p:nvSpPr>
        <p:spPr bwMode="auto">
          <a:xfrm>
            <a:off x="1000101" y="2344672"/>
            <a:ext cx="7575602" cy="401241"/>
          </a:xfrm>
          <a:prstGeom prst="roundRect">
            <a:avLst>
              <a:gd name="adj" fmla="val 42329"/>
            </a:avLst>
          </a:prstGeom>
          <a:solidFill>
            <a:srgbClr val="F2F2F2"/>
          </a:solidFill>
          <a:ln w="19050" cmpd="sng">
            <a:solidFill>
              <a:srgbClr val="7F7F7F"/>
            </a:solidFill>
            <a:round/>
          </a:ln>
        </p:spPr>
        <p:txBody>
          <a:bodyPr wrap="none" anchor="ctr"/>
          <a:lstStyle/>
          <a:p>
            <a:pPr algn="ctr" eaLnBrk="1" fontAlgn="auto" hangingPunct="1">
              <a:spcBef>
                <a:spcPts val="0"/>
              </a:spcBef>
              <a:spcAft>
                <a:spcPts val="0"/>
              </a:spcAft>
              <a:buFont typeface="Arial" panose="020B0604020202020204" pitchFamily="34" charset="0"/>
              <a:buNone/>
              <a:defRPr/>
            </a:pPr>
            <a:endParaRPr lang="zh-CN" altLang="en-US" kern="0">
              <a:solidFill>
                <a:srgbClr val="000000"/>
              </a:solidFill>
            </a:endParaRPr>
          </a:p>
        </p:txBody>
      </p:sp>
      <p:sp>
        <p:nvSpPr>
          <p:cNvPr id="291" name="AutoShape 5"/>
          <p:cNvSpPr>
            <a:spLocks noChangeArrowheads="1"/>
          </p:cNvSpPr>
          <p:nvPr/>
        </p:nvSpPr>
        <p:spPr bwMode="auto">
          <a:xfrm>
            <a:off x="1000101" y="1026659"/>
            <a:ext cx="7575601" cy="401192"/>
          </a:xfrm>
          <a:prstGeom prst="roundRect">
            <a:avLst>
              <a:gd name="adj" fmla="val 42329"/>
            </a:avLst>
          </a:prstGeom>
          <a:solidFill>
            <a:srgbClr val="F2F2F2"/>
          </a:solidFill>
          <a:ln w="19050">
            <a:solidFill>
              <a:srgbClr val="7F7F7F"/>
            </a:solidFill>
            <a:round/>
          </a:ln>
        </p:spPr>
        <p:txBody>
          <a:bodyPr wrap="none" anchor="ctr"/>
          <a:lstStyle/>
          <a:p>
            <a:pPr eaLnBrk="1" hangingPunct="1">
              <a:buFont typeface="Arial" panose="020B0604020202020204" pitchFamily="34" charset="0"/>
              <a:buNone/>
            </a:pPr>
            <a:r>
              <a:rPr kumimoji="1" lang="zh-CN" altLang="en-US" sz="2800" b="1" dirty="0" smtClean="0">
                <a:latin typeface="+mn-ea"/>
              </a:rPr>
              <a:t>     </a:t>
            </a:r>
            <a:r>
              <a:rPr kumimoji="1" lang="zh-CN" altLang="en-US" sz="2800" dirty="0" smtClean="0">
                <a:latin typeface="+mn-ea"/>
                <a:hlinkClick r:id="rId1" action="ppaction://hlinksldjump"/>
              </a:rPr>
              <a:t>公司简介</a:t>
            </a:r>
            <a:endParaRPr kumimoji="1" lang="zh-CN" altLang="en-US" sz="2800" dirty="0">
              <a:latin typeface="+mn-ea"/>
            </a:endParaRPr>
          </a:p>
        </p:txBody>
      </p:sp>
      <p:grpSp>
        <p:nvGrpSpPr>
          <p:cNvPr id="341" name="Group 57"/>
          <p:cNvGrpSpPr/>
          <p:nvPr/>
        </p:nvGrpSpPr>
        <p:grpSpPr bwMode="auto">
          <a:xfrm>
            <a:off x="1037670" y="2287583"/>
            <a:ext cx="873591" cy="503488"/>
            <a:chOff x="-47" y="1"/>
            <a:chExt cx="1339" cy="1030"/>
          </a:xfrm>
        </p:grpSpPr>
        <p:sp>
          <p:nvSpPr>
            <p:cNvPr id="342" name="Oval 53"/>
            <p:cNvSpPr>
              <a:spLocks noChangeArrowheads="1"/>
            </p:cNvSpPr>
            <p:nvPr/>
          </p:nvSpPr>
          <p:spPr bwMode="auto">
            <a:xfrm>
              <a:off x="108" y="1"/>
              <a:ext cx="1021" cy="1030"/>
            </a:xfrm>
            <a:prstGeom prst="ellipse">
              <a:avLst/>
            </a:prstGeom>
            <a:solidFill>
              <a:srgbClr val="1759A9"/>
            </a:solidFill>
            <a:ln w="38100" cmpd="sng">
              <a:solidFill>
                <a:srgbClr val="EAEAEA"/>
              </a:solidFill>
              <a:round/>
            </a:ln>
          </p:spPr>
          <p:txBody>
            <a:bodyPr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nvGrpSpPr>
            <p:cNvPr id="343" name="Group 59"/>
            <p:cNvGrpSpPr/>
            <p:nvPr/>
          </p:nvGrpSpPr>
          <p:grpSpPr bwMode="auto">
            <a:xfrm rot="10082854">
              <a:off x="-50" y="670"/>
              <a:ext cx="927" cy="271"/>
              <a:chOff x="40" y="43"/>
              <a:chExt cx="953" cy="274"/>
            </a:xfrm>
          </p:grpSpPr>
          <p:grpSp>
            <p:nvGrpSpPr>
              <p:cNvPr id="367" name="Group 60"/>
              <p:cNvGrpSpPr/>
              <p:nvPr/>
            </p:nvGrpSpPr>
            <p:grpSpPr bwMode="auto">
              <a:xfrm rot="-9970459" flipH="1" flipV="1">
                <a:off x="40" y="43"/>
                <a:ext cx="953" cy="238"/>
                <a:chOff x="46" y="33"/>
                <a:chExt cx="892" cy="240"/>
              </a:xfrm>
            </p:grpSpPr>
            <p:grpSp>
              <p:nvGrpSpPr>
                <p:cNvPr id="379" name="Group 61"/>
                <p:cNvGrpSpPr/>
                <p:nvPr/>
              </p:nvGrpSpPr>
              <p:grpSpPr bwMode="auto">
                <a:xfrm>
                  <a:off x="46" y="33"/>
                  <a:ext cx="739" cy="196"/>
                  <a:chOff x="69" y="50"/>
                  <a:chExt cx="1117" cy="293"/>
                </a:xfrm>
              </p:grpSpPr>
              <p:sp>
                <p:nvSpPr>
                  <p:cNvPr id="385" name="AutoShape 57"/>
                  <p:cNvSpPr>
                    <a:spLocks noChangeArrowheads="1"/>
                  </p:cNvSpPr>
                  <p:nvPr/>
                </p:nvSpPr>
                <p:spPr bwMode="auto">
                  <a:xfrm rot="5263130">
                    <a:off x="366" y="-240"/>
                    <a:ext cx="226" cy="820"/>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86" name="AutoShape 58"/>
                  <p:cNvSpPr>
                    <a:spLocks noChangeArrowheads="1"/>
                  </p:cNvSpPr>
                  <p:nvPr/>
                </p:nvSpPr>
                <p:spPr bwMode="auto">
                  <a:xfrm rot="6078281">
                    <a:off x="510" y="-249"/>
                    <a:ext cx="222" cy="820"/>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87" name="AutoShape 59"/>
                  <p:cNvSpPr>
                    <a:spLocks noChangeArrowheads="1"/>
                  </p:cNvSpPr>
                  <p:nvPr/>
                </p:nvSpPr>
                <p:spPr bwMode="auto">
                  <a:xfrm rot="6373927">
                    <a:off x="560" y="-223"/>
                    <a:ext cx="226" cy="815"/>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88" name="AutoShape 60"/>
                  <p:cNvSpPr>
                    <a:spLocks noChangeArrowheads="1"/>
                  </p:cNvSpPr>
                  <p:nvPr/>
                </p:nvSpPr>
                <p:spPr bwMode="auto">
                  <a:xfrm rot="6906312">
                    <a:off x="665" y="-178"/>
                    <a:ext cx="222" cy="820"/>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nvGrpSpPr>
                <p:cNvPr id="380" name="Group 66"/>
                <p:cNvGrpSpPr/>
                <p:nvPr/>
              </p:nvGrpSpPr>
              <p:grpSpPr bwMode="auto">
                <a:xfrm rot="1353540">
                  <a:off x="193" y="79"/>
                  <a:ext cx="745" cy="194"/>
                  <a:chOff x="71" y="17"/>
                  <a:chExt cx="1123" cy="290"/>
                </a:xfrm>
              </p:grpSpPr>
              <p:sp>
                <p:nvSpPr>
                  <p:cNvPr id="381" name="AutoShape 62"/>
                  <p:cNvSpPr>
                    <a:spLocks noChangeArrowheads="1"/>
                  </p:cNvSpPr>
                  <p:nvPr/>
                </p:nvSpPr>
                <p:spPr bwMode="auto">
                  <a:xfrm rot="5263130">
                    <a:off x="368" y="-268"/>
                    <a:ext cx="226" cy="820"/>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82" name="AutoShape 63"/>
                  <p:cNvSpPr>
                    <a:spLocks noChangeArrowheads="1"/>
                  </p:cNvSpPr>
                  <p:nvPr/>
                </p:nvSpPr>
                <p:spPr bwMode="auto">
                  <a:xfrm rot="6078281">
                    <a:off x="501" y="-282"/>
                    <a:ext cx="222" cy="820"/>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83" name="AutoShape 64"/>
                  <p:cNvSpPr>
                    <a:spLocks noChangeArrowheads="1"/>
                  </p:cNvSpPr>
                  <p:nvPr/>
                </p:nvSpPr>
                <p:spPr bwMode="auto">
                  <a:xfrm rot="6373927">
                    <a:off x="590" y="-270"/>
                    <a:ext cx="215" cy="835"/>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84" name="AutoShape 65"/>
                  <p:cNvSpPr>
                    <a:spLocks noChangeArrowheads="1"/>
                  </p:cNvSpPr>
                  <p:nvPr/>
                </p:nvSpPr>
                <p:spPr bwMode="auto">
                  <a:xfrm rot="6906312">
                    <a:off x="666" y="-221"/>
                    <a:ext cx="226" cy="830"/>
                  </a:xfrm>
                  <a:prstGeom prst="moon">
                    <a:avLst>
                      <a:gd name="adj" fmla="val 49773"/>
                    </a:avLst>
                  </a:prstGeom>
                  <a:solidFill>
                    <a:srgbClr val="FFFFFF">
                      <a:alpha val="3999"/>
                    </a:srgbClr>
                  </a:solidFill>
                  <a:ln w="9525">
                    <a:noFill/>
                    <a:miter lim="800000"/>
                  </a:ln>
                </p:spPr>
                <p:txBody>
                  <a:bodyPr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grpSp>
            <p:nvGrpSpPr>
              <p:cNvPr id="368" name="Group 71"/>
              <p:cNvGrpSpPr/>
              <p:nvPr/>
            </p:nvGrpSpPr>
            <p:grpSpPr bwMode="auto">
              <a:xfrm rot="-9970459" flipH="1" flipV="1">
                <a:off x="146" y="126"/>
                <a:ext cx="795" cy="191"/>
                <a:chOff x="97" y="98"/>
                <a:chExt cx="901" cy="236"/>
              </a:xfrm>
            </p:grpSpPr>
            <p:grpSp>
              <p:nvGrpSpPr>
                <p:cNvPr id="369" name="Group 72"/>
                <p:cNvGrpSpPr/>
                <p:nvPr/>
              </p:nvGrpSpPr>
              <p:grpSpPr bwMode="auto">
                <a:xfrm>
                  <a:off x="97" y="98"/>
                  <a:ext cx="762" cy="219"/>
                  <a:chOff x="147" y="147"/>
                  <a:chExt cx="1149" cy="329"/>
                </a:xfrm>
              </p:grpSpPr>
              <p:sp>
                <p:nvSpPr>
                  <p:cNvPr id="375" name="AutoShape 68"/>
                  <p:cNvSpPr>
                    <a:spLocks noChangeArrowheads="1"/>
                  </p:cNvSpPr>
                  <p:nvPr/>
                </p:nvSpPr>
                <p:spPr bwMode="auto">
                  <a:xfrm rot="5263130">
                    <a:off x="441" y="-147"/>
                    <a:ext cx="258" cy="846"/>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76" name="AutoShape 69"/>
                  <p:cNvSpPr>
                    <a:spLocks noChangeArrowheads="1"/>
                  </p:cNvSpPr>
                  <p:nvPr/>
                </p:nvSpPr>
                <p:spPr bwMode="auto">
                  <a:xfrm rot="6078281">
                    <a:off x="574" y="-143"/>
                    <a:ext cx="244" cy="846"/>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77" name="AutoShape 70"/>
                  <p:cNvSpPr>
                    <a:spLocks noChangeArrowheads="1"/>
                  </p:cNvSpPr>
                  <p:nvPr/>
                </p:nvSpPr>
                <p:spPr bwMode="auto">
                  <a:xfrm rot="6373927">
                    <a:off x="657" y="-115"/>
                    <a:ext cx="249" cy="846"/>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78" name="AutoShape 71"/>
                  <p:cNvSpPr>
                    <a:spLocks noChangeArrowheads="1"/>
                  </p:cNvSpPr>
                  <p:nvPr/>
                </p:nvSpPr>
                <p:spPr bwMode="auto">
                  <a:xfrm rot="6906312">
                    <a:off x="747" y="-73"/>
                    <a:ext cx="258" cy="840"/>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nvGrpSpPr>
                <p:cNvPr id="370" name="Group 77"/>
                <p:cNvGrpSpPr/>
                <p:nvPr/>
              </p:nvGrpSpPr>
              <p:grpSpPr bwMode="auto">
                <a:xfrm rot="1353540">
                  <a:off x="216" y="132"/>
                  <a:ext cx="782" cy="202"/>
                  <a:chOff x="137" y="74"/>
                  <a:chExt cx="1180" cy="303"/>
                </a:xfrm>
              </p:grpSpPr>
              <p:sp>
                <p:nvSpPr>
                  <p:cNvPr id="371" name="AutoShape 73"/>
                  <p:cNvSpPr>
                    <a:spLocks noChangeArrowheads="1"/>
                  </p:cNvSpPr>
                  <p:nvPr/>
                </p:nvSpPr>
                <p:spPr bwMode="auto">
                  <a:xfrm rot="5263130">
                    <a:off x="438" y="-221"/>
                    <a:ext cx="249" cy="852"/>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72" name="AutoShape 74"/>
                  <p:cNvSpPr>
                    <a:spLocks noChangeArrowheads="1"/>
                  </p:cNvSpPr>
                  <p:nvPr/>
                </p:nvSpPr>
                <p:spPr bwMode="auto">
                  <a:xfrm rot="6078281">
                    <a:off x="555" y="-220"/>
                    <a:ext cx="258" cy="846"/>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73" name="AutoShape 75"/>
                  <p:cNvSpPr>
                    <a:spLocks noChangeArrowheads="1"/>
                  </p:cNvSpPr>
                  <p:nvPr/>
                </p:nvSpPr>
                <p:spPr bwMode="auto">
                  <a:xfrm rot="6373927">
                    <a:off x="640" y="-184"/>
                    <a:ext cx="254" cy="834"/>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74" name="AutoShape 76"/>
                  <p:cNvSpPr>
                    <a:spLocks noChangeArrowheads="1"/>
                  </p:cNvSpPr>
                  <p:nvPr/>
                </p:nvSpPr>
                <p:spPr bwMode="auto">
                  <a:xfrm rot="6906312">
                    <a:off x="763" y="-177"/>
                    <a:ext cx="244" cy="864"/>
                  </a:xfrm>
                  <a:prstGeom prst="moon">
                    <a:avLst>
                      <a:gd name="adj" fmla="val 49773"/>
                    </a:avLst>
                  </a:prstGeom>
                  <a:solidFill>
                    <a:srgbClr val="FFFFFF">
                      <a:alpha val="3999"/>
                    </a:srgbClr>
                  </a:solidFill>
                  <a:ln w="9525">
                    <a:noFill/>
                    <a:miter lim="800000"/>
                  </a:ln>
                </p:spPr>
                <p:txBody>
                  <a:bodyPr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grpSp>
        <p:grpSp>
          <p:nvGrpSpPr>
            <p:cNvPr id="344" name="Group 82"/>
            <p:cNvGrpSpPr/>
            <p:nvPr/>
          </p:nvGrpSpPr>
          <p:grpSpPr bwMode="auto">
            <a:xfrm rot="344040">
              <a:off x="381" y="88"/>
              <a:ext cx="911" cy="210"/>
              <a:chOff x="-45" y="-37"/>
              <a:chExt cx="938" cy="215"/>
            </a:xfrm>
          </p:grpSpPr>
          <p:grpSp>
            <p:nvGrpSpPr>
              <p:cNvPr id="345" name="Group 83"/>
              <p:cNvGrpSpPr/>
              <p:nvPr/>
            </p:nvGrpSpPr>
            <p:grpSpPr bwMode="auto">
              <a:xfrm rot="-9970459" flipH="1" flipV="1">
                <a:off x="-45" y="-37"/>
                <a:ext cx="938" cy="215"/>
                <a:chOff x="-50" y="-22"/>
                <a:chExt cx="874" cy="217"/>
              </a:xfrm>
            </p:grpSpPr>
            <p:grpSp>
              <p:nvGrpSpPr>
                <p:cNvPr id="357" name="Group 84"/>
                <p:cNvGrpSpPr/>
                <p:nvPr/>
              </p:nvGrpSpPr>
              <p:grpSpPr bwMode="auto">
                <a:xfrm>
                  <a:off x="-50" y="-22"/>
                  <a:ext cx="687" cy="191"/>
                  <a:chOff x="-76" y="-32"/>
                  <a:chExt cx="1035" cy="287"/>
                </a:xfrm>
              </p:grpSpPr>
              <p:sp>
                <p:nvSpPr>
                  <p:cNvPr id="363" name="AutoShape 80"/>
                  <p:cNvSpPr>
                    <a:spLocks noChangeArrowheads="1"/>
                  </p:cNvSpPr>
                  <p:nvPr/>
                </p:nvSpPr>
                <p:spPr bwMode="auto">
                  <a:xfrm rot="5263130">
                    <a:off x="222" y="-326"/>
                    <a:ext cx="218" cy="814"/>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64" name="AutoShape 81"/>
                  <p:cNvSpPr>
                    <a:spLocks noChangeArrowheads="1"/>
                  </p:cNvSpPr>
                  <p:nvPr/>
                </p:nvSpPr>
                <p:spPr bwMode="auto">
                  <a:xfrm rot="6078281">
                    <a:off x="326" y="-331"/>
                    <a:ext cx="222" cy="819"/>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65" name="AutoShape 82"/>
                  <p:cNvSpPr>
                    <a:spLocks noChangeArrowheads="1"/>
                  </p:cNvSpPr>
                  <p:nvPr/>
                </p:nvSpPr>
                <p:spPr bwMode="auto">
                  <a:xfrm rot="6373927">
                    <a:off x="366" y="-273"/>
                    <a:ext cx="226" cy="819"/>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66" name="AutoShape 83"/>
                  <p:cNvSpPr>
                    <a:spLocks noChangeArrowheads="1"/>
                  </p:cNvSpPr>
                  <p:nvPr/>
                </p:nvSpPr>
                <p:spPr bwMode="auto">
                  <a:xfrm rot="6906312">
                    <a:off x="439" y="-266"/>
                    <a:ext cx="222" cy="819"/>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nvGrpSpPr>
                <p:cNvPr id="358" name="Group 89"/>
                <p:cNvGrpSpPr/>
                <p:nvPr/>
              </p:nvGrpSpPr>
              <p:grpSpPr bwMode="auto">
                <a:xfrm rot="1353540">
                  <a:off x="90" y="23"/>
                  <a:ext cx="734" cy="172"/>
                  <a:chOff x="-111" y="4"/>
                  <a:chExt cx="1106" cy="258"/>
                </a:xfrm>
              </p:grpSpPr>
              <p:sp>
                <p:nvSpPr>
                  <p:cNvPr id="359" name="AutoShape 85"/>
                  <p:cNvSpPr>
                    <a:spLocks noChangeArrowheads="1"/>
                  </p:cNvSpPr>
                  <p:nvPr/>
                </p:nvSpPr>
                <p:spPr bwMode="auto">
                  <a:xfrm rot="5263130">
                    <a:off x="185" y="-273"/>
                    <a:ext cx="218" cy="809"/>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60" name="AutoShape 86"/>
                  <p:cNvSpPr>
                    <a:spLocks noChangeArrowheads="1"/>
                  </p:cNvSpPr>
                  <p:nvPr/>
                </p:nvSpPr>
                <p:spPr bwMode="auto">
                  <a:xfrm rot="6078281">
                    <a:off x="406" y="-290"/>
                    <a:ext cx="226" cy="814"/>
                  </a:xfrm>
                  <a:prstGeom prst="moon">
                    <a:avLst>
                      <a:gd name="adj" fmla="val 49773"/>
                    </a:avLst>
                  </a:prstGeom>
                  <a:solidFill>
                    <a:srgbClr val="FFFFFF">
                      <a:alpha val="3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61" name="AutoShape 87"/>
                  <p:cNvSpPr>
                    <a:spLocks noChangeArrowheads="1"/>
                  </p:cNvSpPr>
                  <p:nvPr/>
                </p:nvSpPr>
                <p:spPr bwMode="auto">
                  <a:xfrm rot="6373927">
                    <a:off x="474" y="-271"/>
                    <a:ext cx="226" cy="814"/>
                  </a:xfrm>
                  <a:prstGeom prst="moon">
                    <a:avLst>
                      <a:gd name="adj" fmla="val 49773"/>
                    </a:avLst>
                  </a:prstGeom>
                  <a:solidFill>
                    <a:srgbClr val="FFFFFF">
                      <a:alpha val="3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62" name="AutoShape 88"/>
                  <p:cNvSpPr>
                    <a:spLocks noChangeArrowheads="1"/>
                  </p:cNvSpPr>
                  <p:nvPr/>
                </p:nvSpPr>
                <p:spPr bwMode="auto">
                  <a:xfrm rot="6906312">
                    <a:off x="478" y="-255"/>
                    <a:ext cx="215" cy="819"/>
                  </a:xfrm>
                  <a:prstGeom prst="moon">
                    <a:avLst>
                      <a:gd name="adj" fmla="val 49773"/>
                    </a:avLst>
                  </a:prstGeom>
                  <a:solidFill>
                    <a:srgbClr val="FFFFFF">
                      <a:alpha val="3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grpSp>
            <p:nvGrpSpPr>
              <p:cNvPr id="346" name="Group 94"/>
              <p:cNvGrpSpPr/>
              <p:nvPr/>
            </p:nvGrpSpPr>
            <p:grpSpPr bwMode="auto">
              <a:xfrm rot="-9970459" flipH="1" flipV="1">
                <a:off x="-18" y="-23"/>
                <a:ext cx="800" cy="184"/>
                <a:chOff x="-123" y="-37"/>
                <a:chExt cx="909" cy="229"/>
              </a:xfrm>
            </p:grpSpPr>
            <p:grpSp>
              <p:nvGrpSpPr>
                <p:cNvPr id="347" name="Group 95"/>
                <p:cNvGrpSpPr/>
                <p:nvPr/>
              </p:nvGrpSpPr>
              <p:grpSpPr bwMode="auto">
                <a:xfrm>
                  <a:off x="-123" y="-37"/>
                  <a:ext cx="769" cy="204"/>
                  <a:chOff x="-186" y="-56"/>
                  <a:chExt cx="1159" cy="309"/>
                </a:xfrm>
              </p:grpSpPr>
              <p:sp>
                <p:nvSpPr>
                  <p:cNvPr id="353" name="AutoShape 91"/>
                  <p:cNvSpPr>
                    <a:spLocks noChangeArrowheads="1"/>
                  </p:cNvSpPr>
                  <p:nvPr/>
                </p:nvSpPr>
                <p:spPr bwMode="auto">
                  <a:xfrm rot="5263130">
                    <a:off x="95" y="-337"/>
                    <a:ext cx="263" cy="826"/>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54" name="AutoShape 92"/>
                  <p:cNvSpPr>
                    <a:spLocks noChangeArrowheads="1"/>
                  </p:cNvSpPr>
                  <p:nvPr/>
                </p:nvSpPr>
                <p:spPr bwMode="auto">
                  <a:xfrm rot="6078281">
                    <a:off x="251" y="-338"/>
                    <a:ext cx="263" cy="832"/>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55" name="AutoShape 93"/>
                  <p:cNvSpPr>
                    <a:spLocks noChangeArrowheads="1"/>
                  </p:cNvSpPr>
                  <p:nvPr/>
                </p:nvSpPr>
                <p:spPr bwMode="auto">
                  <a:xfrm rot="6373927">
                    <a:off x="304" y="-281"/>
                    <a:ext cx="231" cy="820"/>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56" name="AutoShape 94"/>
                  <p:cNvSpPr>
                    <a:spLocks noChangeArrowheads="1"/>
                  </p:cNvSpPr>
                  <p:nvPr/>
                </p:nvSpPr>
                <p:spPr bwMode="auto">
                  <a:xfrm rot="6906312">
                    <a:off x="428" y="-291"/>
                    <a:ext cx="263" cy="826"/>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nvGrpSpPr>
                <p:cNvPr id="348" name="Group 100"/>
                <p:cNvGrpSpPr/>
                <p:nvPr/>
              </p:nvGrpSpPr>
              <p:grpSpPr bwMode="auto">
                <a:xfrm rot="1353540">
                  <a:off x="25" y="-11"/>
                  <a:ext cx="761" cy="203"/>
                  <a:chOff x="-206" y="-19"/>
                  <a:chExt cx="1147" cy="305"/>
                </a:xfrm>
              </p:grpSpPr>
              <p:sp>
                <p:nvSpPr>
                  <p:cNvPr id="349" name="AutoShape 96"/>
                  <p:cNvSpPr>
                    <a:spLocks noChangeArrowheads="1"/>
                  </p:cNvSpPr>
                  <p:nvPr/>
                </p:nvSpPr>
                <p:spPr bwMode="auto">
                  <a:xfrm rot="5263130">
                    <a:off x="86" y="-311"/>
                    <a:ext cx="254" cy="838"/>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50" name="AutoShape 97"/>
                  <p:cNvSpPr>
                    <a:spLocks noChangeArrowheads="1"/>
                  </p:cNvSpPr>
                  <p:nvPr/>
                </p:nvSpPr>
                <p:spPr bwMode="auto">
                  <a:xfrm rot="6078281">
                    <a:off x="234" y="-303"/>
                    <a:ext cx="244" cy="826"/>
                  </a:xfrm>
                  <a:prstGeom prst="moon">
                    <a:avLst>
                      <a:gd name="adj" fmla="val 49773"/>
                    </a:avLst>
                  </a:prstGeom>
                  <a:solidFill>
                    <a:srgbClr val="FFFFFF">
                      <a:alpha val="3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51" name="AutoShape 98"/>
                  <p:cNvSpPr>
                    <a:spLocks noChangeArrowheads="1"/>
                  </p:cNvSpPr>
                  <p:nvPr/>
                </p:nvSpPr>
                <p:spPr bwMode="auto">
                  <a:xfrm rot="6373927">
                    <a:off x="300" y="-305"/>
                    <a:ext cx="244" cy="832"/>
                  </a:xfrm>
                  <a:prstGeom prst="moon">
                    <a:avLst>
                      <a:gd name="adj" fmla="val 49773"/>
                    </a:avLst>
                  </a:prstGeom>
                  <a:solidFill>
                    <a:srgbClr val="FFFFFF">
                      <a:alpha val="3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52" name="AutoShape 99"/>
                  <p:cNvSpPr>
                    <a:spLocks noChangeArrowheads="1"/>
                  </p:cNvSpPr>
                  <p:nvPr/>
                </p:nvSpPr>
                <p:spPr bwMode="auto">
                  <a:xfrm rot="6906312">
                    <a:off x="394" y="-260"/>
                    <a:ext cx="249" cy="844"/>
                  </a:xfrm>
                  <a:prstGeom prst="moon">
                    <a:avLst>
                      <a:gd name="adj" fmla="val 49773"/>
                    </a:avLst>
                  </a:prstGeom>
                  <a:solidFill>
                    <a:srgbClr val="FFFFFF">
                      <a:alpha val="1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grpSp>
      </p:grpSp>
      <p:grpSp>
        <p:nvGrpSpPr>
          <p:cNvPr id="461" name="Group 177"/>
          <p:cNvGrpSpPr/>
          <p:nvPr/>
        </p:nvGrpSpPr>
        <p:grpSpPr bwMode="auto">
          <a:xfrm>
            <a:off x="1016636" y="948088"/>
            <a:ext cx="945138" cy="520364"/>
            <a:chOff x="-58" y="0"/>
            <a:chExt cx="1404" cy="1031"/>
          </a:xfrm>
        </p:grpSpPr>
        <p:sp>
          <p:nvSpPr>
            <p:cNvPr id="462" name="Oval 173"/>
            <p:cNvSpPr>
              <a:spLocks noChangeArrowheads="1"/>
            </p:cNvSpPr>
            <p:nvPr/>
          </p:nvSpPr>
          <p:spPr bwMode="auto">
            <a:xfrm>
              <a:off x="117" y="0"/>
              <a:ext cx="1022" cy="1031"/>
            </a:xfrm>
            <a:prstGeom prst="ellipse">
              <a:avLst/>
            </a:prstGeom>
            <a:solidFill>
              <a:srgbClr val="053275"/>
            </a:solidFill>
            <a:ln w="38100" cmpd="sng">
              <a:solidFill>
                <a:srgbClr val="EAEAEA"/>
              </a:solidFill>
              <a:round/>
            </a:ln>
          </p:spPr>
          <p:txBody>
            <a:bodyPr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nvGrpSpPr>
            <p:cNvPr id="463" name="Group 179"/>
            <p:cNvGrpSpPr/>
            <p:nvPr/>
          </p:nvGrpSpPr>
          <p:grpSpPr bwMode="auto">
            <a:xfrm rot="10082854">
              <a:off x="-53" y="703"/>
              <a:ext cx="924" cy="239"/>
              <a:chOff x="58" y="36"/>
              <a:chExt cx="953" cy="248"/>
            </a:xfrm>
          </p:grpSpPr>
          <p:grpSp>
            <p:nvGrpSpPr>
              <p:cNvPr id="511" name="Group 180"/>
              <p:cNvGrpSpPr/>
              <p:nvPr/>
            </p:nvGrpSpPr>
            <p:grpSpPr bwMode="auto">
              <a:xfrm rot="-9970459" flipH="1" flipV="1">
                <a:off x="58" y="36"/>
                <a:ext cx="953" cy="234"/>
                <a:chOff x="60" y="22"/>
                <a:chExt cx="892" cy="236"/>
              </a:xfrm>
            </p:grpSpPr>
            <p:grpSp>
              <p:nvGrpSpPr>
                <p:cNvPr id="523" name="Group 181"/>
                <p:cNvGrpSpPr/>
                <p:nvPr/>
              </p:nvGrpSpPr>
              <p:grpSpPr bwMode="auto">
                <a:xfrm>
                  <a:off x="60" y="22"/>
                  <a:ext cx="710" cy="187"/>
                  <a:chOff x="90" y="33"/>
                  <a:chExt cx="1071" cy="282"/>
                </a:xfrm>
              </p:grpSpPr>
              <p:sp>
                <p:nvSpPr>
                  <p:cNvPr id="529" name="AutoShape 177"/>
                  <p:cNvSpPr>
                    <a:spLocks noChangeArrowheads="1"/>
                  </p:cNvSpPr>
                  <p:nvPr/>
                </p:nvSpPr>
                <p:spPr bwMode="auto">
                  <a:xfrm rot="5263130">
                    <a:off x="373" y="-247"/>
                    <a:ext cx="227" cy="793"/>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30" name="AutoShape 178"/>
                  <p:cNvSpPr>
                    <a:spLocks noChangeArrowheads="1"/>
                  </p:cNvSpPr>
                  <p:nvPr/>
                </p:nvSpPr>
                <p:spPr bwMode="auto">
                  <a:xfrm rot="6078281">
                    <a:off x="506" y="-245"/>
                    <a:ext cx="227" cy="784"/>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31" name="AutoShape 179"/>
                  <p:cNvSpPr>
                    <a:spLocks noChangeArrowheads="1"/>
                  </p:cNvSpPr>
                  <p:nvPr/>
                </p:nvSpPr>
                <p:spPr bwMode="auto">
                  <a:xfrm rot="6373927">
                    <a:off x="565" y="-237"/>
                    <a:ext cx="220" cy="808"/>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32" name="AutoShape 180"/>
                  <p:cNvSpPr>
                    <a:spLocks noChangeArrowheads="1"/>
                  </p:cNvSpPr>
                  <p:nvPr/>
                </p:nvSpPr>
                <p:spPr bwMode="auto">
                  <a:xfrm rot="6906312">
                    <a:off x="641" y="-204"/>
                    <a:ext cx="227" cy="812"/>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nvGrpSpPr>
                <p:cNvPr id="524" name="Group 186"/>
                <p:cNvGrpSpPr/>
                <p:nvPr/>
              </p:nvGrpSpPr>
              <p:grpSpPr bwMode="auto">
                <a:xfrm rot="1353540">
                  <a:off x="216" y="88"/>
                  <a:ext cx="736" cy="170"/>
                  <a:chOff x="101" y="21"/>
                  <a:chExt cx="1108" cy="255"/>
                </a:xfrm>
              </p:grpSpPr>
              <p:sp>
                <p:nvSpPr>
                  <p:cNvPr id="525" name="AutoShape 182"/>
                  <p:cNvSpPr>
                    <a:spLocks noChangeArrowheads="1"/>
                  </p:cNvSpPr>
                  <p:nvPr/>
                </p:nvSpPr>
                <p:spPr bwMode="auto">
                  <a:xfrm rot="5263130">
                    <a:off x="390" y="-266"/>
                    <a:ext cx="220" cy="798"/>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26" name="AutoShape 183"/>
                  <p:cNvSpPr>
                    <a:spLocks noChangeArrowheads="1"/>
                  </p:cNvSpPr>
                  <p:nvPr/>
                </p:nvSpPr>
                <p:spPr bwMode="auto">
                  <a:xfrm rot="6078281">
                    <a:off x="521" y="-264"/>
                    <a:ext cx="223" cy="793"/>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27" name="AutoShape 184"/>
                  <p:cNvSpPr>
                    <a:spLocks noChangeArrowheads="1"/>
                  </p:cNvSpPr>
                  <p:nvPr/>
                </p:nvSpPr>
                <p:spPr bwMode="auto">
                  <a:xfrm rot="6373927">
                    <a:off x="599" y="-245"/>
                    <a:ext cx="220" cy="803"/>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28" name="AutoShape 185"/>
                  <p:cNvSpPr>
                    <a:spLocks noChangeArrowheads="1"/>
                  </p:cNvSpPr>
                  <p:nvPr/>
                </p:nvSpPr>
                <p:spPr bwMode="auto">
                  <a:xfrm rot="6906312">
                    <a:off x="696" y="-237"/>
                    <a:ext cx="223" cy="803"/>
                  </a:xfrm>
                  <a:prstGeom prst="moon">
                    <a:avLst>
                      <a:gd name="adj" fmla="val 49773"/>
                    </a:avLst>
                  </a:prstGeom>
                  <a:solidFill>
                    <a:srgbClr val="FFFFFF">
                      <a:alpha val="3999"/>
                    </a:srgbClr>
                  </a:solidFill>
                  <a:ln w="9525">
                    <a:noFill/>
                    <a:miter lim="800000"/>
                  </a:ln>
                </p:spPr>
                <p:txBody>
                  <a:bodyPr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grpSp>
            <p:nvGrpSpPr>
              <p:cNvPr id="512" name="Group 191"/>
              <p:cNvGrpSpPr/>
              <p:nvPr/>
            </p:nvGrpSpPr>
            <p:grpSpPr bwMode="auto">
              <a:xfrm rot="-9970459" flipH="1" flipV="1">
                <a:off x="147" y="100"/>
                <a:ext cx="778" cy="184"/>
                <a:chOff x="90" y="72"/>
                <a:chExt cx="887" cy="226"/>
              </a:xfrm>
            </p:grpSpPr>
            <p:grpSp>
              <p:nvGrpSpPr>
                <p:cNvPr id="513" name="Group 192"/>
                <p:cNvGrpSpPr/>
                <p:nvPr/>
              </p:nvGrpSpPr>
              <p:grpSpPr bwMode="auto">
                <a:xfrm>
                  <a:off x="90" y="72"/>
                  <a:ext cx="767" cy="183"/>
                  <a:chOff x="136" y="109"/>
                  <a:chExt cx="1155" cy="275"/>
                </a:xfrm>
              </p:grpSpPr>
              <p:sp>
                <p:nvSpPr>
                  <p:cNvPr id="519" name="AutoShape 188"/>
                  <p:cNvSpPr>
                    <a:spLocks noChangeArrowheads="1"/>
                  </p:cNvSpPr>
                  <p:nvPr/>
                </p:nvSpPr>
                <p:spPr bwMode="auto">
                  <a:xfrm rot="5263130">
                    <a:off x="440" y="-195"/>
                    <a:ext cx="215" cy="824"/>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20" name="AutoShape 189"/>
                  <p:cNvSpPr>
                    <a:spLocks noChangeArrowheads="1"/>
                  </p:cNvSpPr>
                  <p:nvPr/>
                </p:nvSpPr>
                <p:spPr bwMode="auto">
                  <a:xfrm rot="6078281">
                    <a:off x="582" y="-186"/>
                    <a:ext cx="215" cy="818"/>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21" name="AutoShape 190"/>
                  <p:cNvSpPr>
                    <a:spLocks noChangeArrowheads="1"/>
                  </p:cNvSpPr>
                  <p:nvPr/>
                </p:nvSpPr>
                <p:spPr bwMode="auto">
                  <a:xfrm rot="6373927">
                    <a:off x="647" y="-185"/>
                    <a:ext cx="220" cy="835"/>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22" name="AutoShape 191"/>
                  <p:cNvSpPr>
                    <a:spLocks noChangeArrowheads="1"/>
                  </p:cNvSpPr>
                  <p:nvPr/>
                </p:nvSpPr>
                <p:spPr bwMode="auto">
                  <a:xfrm rot="6906312">
                    <a:off x="762" y="-146"/>
                    <a:ext cx="224" cy="835"/>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nvGrpSpPr>
                <p:cNvPr id="514" name="Group 197"/>
                <p:cNvGrpSpPr/>
                <p:nvPr/>
              </p:nvGrpSpPr>
              <p:grpSpPr bwMode="auto">
                <a:xfrm rot="1353540">
                  <a:off x="222" y="130"/>
                  <a:ext cx="755" cy="168"/>
                  <a:chOff x="134" y="69"/>
                  <a:chExt cx="1138" cy="249"/>
                </a:xfrm>
              </p:grpSpPr>
              <p:sp>
                <p:nvSpPr>
                  <p:cNvPr id="515" name="AutoShape 193"/>
                  <p:cNvSpPr>
                    <a:spLocks noChangeArrowheads="1"/>
                  </p:cNvSpPr>
                  <p:nvPr/>
                </p:nvSpPr>
                <p:spPr bwMode="auto">
                  <a:xfrm rot="5263130">
                    <a:off x="440" y="-235"/>
                    <a:ext cx="211" cy="824"/>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16" name="AutoShape 194"/>
                  <p:cNvSpPr>
                    <a:spLocks noChangeArrowheads="1"/>
                  </p:cNvSpPr>
                  <p:nvPr/>
                </p:nvSpPr>
                <p:spPr bwMode="auto">
                  <a:xfrm rot="6078281">
                    <a:off x="571" y="-227"/>
                    <a:ext cx="220" cy="812"/>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17" name="AutoShape 195"/>
                  <p:cNvSpPr>
                    <a:spLocks noChangeArrowheads="1"/>
                  </p:cNvSpPr>
                  <p:nvPr/>
                </p:nvSpPr>
                <p:spPr bwMode="auto">
                  <a:xfrm rot="6373927">
                    <a:off x="644" y="-229"/>
                    <a:ext cx="215" cy="829"/>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18" name="AutoShape 196"/>
                  <p:cNvSpPr>
                    <a:spLocks noChangeArrowheads="1"/>
                  </p:cNvSpPr>
                  <p:nvPr/>
                </p:nvSpPr>
                <p:spPr bwMode="auto">
                  <a:xfrm rot="6906312">
                    <a:off x="750" y="-204"/>
                    <a:ext cx="220" cy="824"/>
                  </a:xfrm>
                  <a:prstGeom prst="moon">
                    <a:avLst>
                      <a:gd name="adj" fmla="val 49773"/>
                    </a:avLst>
                  </a:prstGeom>
                  <a:solidFill>
                    <a:srgbClr val="FFFFFF">
                      <a:alpha val="3999"/>
                    </a:srgbClr>
                  </a:solidFill>
                  <a:ln w="9525">
                    <a:noFill/>
                    <a:miter lim="800000"/>
                  </a:ln>
                </p:spPr>
                <p:txBody>
                  <a:bodyPr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grpSp>
        <p:grpSp>
          <p:nvGrpSpPr>
            <p:cNvPr id="464" name="Group 202"/>
            <p:cNvGrpSpPr/>
            <p:nvPr/>
          </p:nvGrpSpPr>
          <p:grpSpPr bwMode="auto">
            <a:xfrm rot="-232145">
              <a:off x="303" y="6"/>
              <a:ext cx="1035" cy="280"/>
              <a:chOff x="-66" y="-58"/>
              <a:chExt cx="1067" cy="295"/>
            </a:xfrm>
          </p:grpSpPr>
          <p:grpSp>
            <p:nvGrpSpPr>
              <p:cNvPr id="465" name="Group 203"/>
              <p:cNvGrpSpPr/>
              <p:nvPr/>
            </p:nvGrpSpPr>
            <p:grpSpPr bwMode="auto">
              <a:xfrm rot="513316">
                <a:off x="-66" y="-58"/>
                <a:ext cx="1012" cy="250"/>
                <a:chOff x="-72" y="-53"/>
                <a:chExt cx="1012" cy="250"/>
              </a:xfrm>
            </p:grpSpPr>
            <p:grpSp>
              <p:nvGrpSpPr>
                <p:cNvPr id="489" name="Group 204"/>
                <p:cNvGrpSpPr/>
                <p:nvPr/>
              </p:nvGrpSpPr>
              <p:grpSpPr bwMode="auto">
                <a:xfrm rot="-9970459" flipH="1" flipV="1">
                  <a:off x="-72" y="-53"/>
                  <a:ext cx="1012" cy="250"/>
                  <a:chOff x="-70" y="-37"/>
                  <a:chExt cx="943" cy="255"/>
                </a:xfrm>
              </p:grpSpPr>
              <p:grpSp>
                <p:nvGrpSpPr>
                  <p:cNvPr id="501" name="Group 205"/>
                  <p:cNvGrpSpPr/>
                  <p:nvPr/>
                </p:nvGrpSpPr>
                <p:grpSpPr bwMode="auto">
                  <a:xfrm>
                    <a:off x="-70" y="-37"/>
                    <a:ext cx="757" cy="191"/>
                    <a:chOff x="-105" y="-56"/>
                    <a:chExt cx="1140" cy="287"/>
                  </a:xfrm>
                </p:grpSpPr>
                <p:sp>
                  <p:nvSpPr>
                    <p:cNvPr id="507" name="AutoShape 201"/>
                    <p:cNvSpPr>
                      <a:spLocks noChangeArrowheads="1"/>
                    </p:cNvSpPr>
                    <p:nvPr/>
                  </p:nvSpPr>
                  <p:spPr bwMode="auto">
                    <a:xfrm rot="5263130">
                      <a:off x="188" y="-349"/>
                      <a:ext cx="227" cy="813"/>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08" name="AutoShape 202"/>
                    <p:cNvSpPr>
                      <a:spLocks noChangeArrowheads="1"/>
                    </p:cNvSpPr>
                    <p:nvPr/>
                  </p:nvSpPr>
                  <p:spPr bwMode="auto">
                    <a:xfrm rot="6078281">
                      <a:off x="348" y="-346"/>
                      <a:ext cx="231" cy="813"/>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09" name="AutoShape 203"/>
                    <p:cNvSpPr>
                      <a:spLocks noChangeArrowheads="1"/>
                    </p:cNvSpPr>
                    <p:nvPr/>
                  </p:nvSpPr>
                  <p:spPr bwMode="auto">
                    <a:xfrm rot="6373927">
                      <a:off x="411" y="-311"/>
                      <a:ext cx="227" cy="809"/>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10" name="AutoShape 204"/>
                    <p:cNvSpPr>
                      <a:spLocks noChangeArrowheads="1"/>
                    </p:cNvSpPr>
                    <p:nvPr/>
                  </p:nvSpPr>
                  <p:spPr bwMode="auto">
                    <a:xfrm rot="6906312">
                      <a:off x="512" y="-291"/>
                      <a:ext cx="227" cy="818"/>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nvGrpSpPr>
                  <p:cNvPr id="502" name="Group 210"/>
                  <p:cNvGrpSpPr/>
                  <p:nvPr/>
                </p:nvGrpSpPr>
                <p:grpSpPr bwMode="auto">
                  <a:xfrm rot="1353540">
                    <a:off x="82" y="25"/>
                    <a:ext cx="791" cy="193"/>
                    <a:chOff x="-117" y="-7"/>
                    <a:chExt cx="1190" cy="290"/>
                  </a:xfrm>
                </p:grpSpPr>
                <p:sp>
                  <p:nvSpPr>
                    <p:cNvPr id="503" name="AutoShape 206"/>
                    <p:cNvSpPr>
                      <a:spLocks noChangeArrowheads="1"/>
                    </p:cNvSpPr>
                    <p:nvPr/>
                  </p:nvSpPr>
                  <p:spPr bwMode="auto">
                    <a:xfrm rot="5263130">
                      <a:off x="176" y="-300"/>
                      <a:ext cx="227" cy="813"/>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04" name="AutoShape 207"/>
                    <p:cNvSpPr>
                      <a:spLocks noChangeArrowheads="1"/>
                    </p:cNvSpPr>
                    <p:nvPr/>
                  </p:nvSpPr>
                  <p:spPr bwMode="auto">
                    <a:xfrm rot="6078281">
                      <a:off x="314" y="-290"/>
                      <a:ext cx="227" cy="813"/>
                    </a:xfrm>
                    <a:prstGeom prst="moon">
                      <a:avLst>
                        <a:gd name="adj" fmla="val 49773"/>
                      </a:avLst>
                    </a:prstGeom>
                    <a:solidFill>
                      <a:srgbClr val="FFFFFF">
                        <a:alpha val="3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05" name="AutoShape 208"/>
                    <p:cNvSpPr>
                      <a:spLocks noChangeArrowheads="1"/>
                    </p:cNvSpPr>
                    <p:nvPr/>
                  </p:nvSpPr>
                  <p:spPr bwMode="auto">
                    <a:xfrm rot="6373927">
                      <a:off x="400" y="-275"/>
                      <a:ext cx="227" cy="813"/>
                    </a:xfrm>
                    <a:prstGeom prst="moon">
                      <a:avLst>
                        <a:gd name="adj" fmla="val 49773"/>
                      </a:avLst>
                    </a:prstGeom>
                    <a:solidFill>
                      <a:srgbClr val="FFFFFF">
                        <a:alpha val="3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06" name="AutoShape 209"/>
                    <p:cNvSpPr>
                      <a:spLocks noChangeArrowheads="1"/>
                    </p:cNvSpPr>
                    <p:nvPr/>
                  </p:nvSpPr>
                  <p:spPr bwMode="auto">
                    <a:xfrm rot="6906312">
                      <a:off x="550" y="-239"/>
                      <a:ext cx="227" cy="818"/>
                    </a:xfrm>
                    <a:prstGeom prst="moon">
                      <a:avLst>
                        <a:gd name="adj" fmla="val 49773"/>
                      </a:avLst>
                    </a:prstGeom>
                    <a:solidFill>
                      <a:srgbClr val="FFFFFF">
                        <a:alpha val="3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grpSp>
              <p:nvGrpSpPr>
                <p:cNvPr id="490" name="Group 215"/>
                <p:cNvGrpSpPr/>
                <p:nvPr/>
              </p:nvGrpSpPr>
              <p:grpSpPr bwMode="auto">
                <a:xfrm rot="-9970459" flipH="1" flipV="1">
                  <a:off x="-9" y="-12"/>
                  <a:ext cx="773" cy="161"/>
                  <a:chOff x="-112" y="-17"/>
                  <a:chExt cx="881" cy="203"/>
                </a:xfrm>
              </p:grpSpPr>
              <p:grpSp>
                <p:nvGrpSpPr>
                  <p:cNvPr id="491" name="Group 216"/>
                  <p:cNvGrpSpPr/>
                  <p:nvPr/>
                </p:nvGrpSpPr>
                <p:grpSpPr bwMode="auto">
                  <a:xfrm>
                    <a:off x="-112" y="-17"/>
                    <a:ext cx="755" cy="179"/>
                    <a:chOff x="-168" y="-25"/>
                    <a:chExt cx="1140" cy="268"/>
                  </a:xfrm>
                </p:grpSpPr>
                <p:sp>
                  <p:nvSpPr>
                    <p:cNvPr id="497" name="AutoShape 212"/>
                    <p:cNvSpPr>
                      <a:spLocks noChangeArrowheads="1"/>
                    </p:cNvSpPr>
                    <p:nvPr/>
                  </p:nvSpPr>
                  <p:spPr bwMode="auto">
                    <a:xfrm rot="5263130">
                      <a:off x="136" y="-296"/>
                      <a:ext cx="228" cy="836"/>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498" name="AutoShape 213"/>
                    <p:cNvSpPr>
                      <a:spLocks noChangeArrowheads="1"/>
                    </p:cNvSpPr>
                    <p:nvPr/>
                  </p:nvSpPr>
                  <p:spPr bwMode="auto">
                    <a:xfrm rot="6078281">
                      <a:off x="286" y="-297"/>
                      <a:ext cx="224" cy="813"/>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499" name="AutoShape 214"/>
                    <p:cNvSpPr>
                      <a:spLocks noChangeArrowheads="1"/>
                    </p:cNvSpPr>
                    <p:nvPr/>
                  </p:nvSpPr>
                  <p:spPr bwMode="auto">
                    <a:xfrm rot="6373927">
                      <a:off x="356" y="-337"/>
                      <a:ext cx="224" cy="848"/>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00" name="AutoShape 215"/>
                    <p:cNvSpPr>
                      <a:spLocks noChangeArrowheads="1"/>
                    </p:cNvSpPr>
                    <p:nvPr/>
                  </p:nvSpPr>
                  <p:spPr bwMode="auto">
                    <a:xfrm rot="6906312">
                      <a:off x="442" y="-287"/>
                      <a:ext cx="224" cy="836"/>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nvGrpSpPr>
                  <p:cNvPr id="492" name="Group 221"/>
                  <p:cNvGrpSpPr/>
                  <p:nvPr/>
                </p:nvGrpSpPr>
                <p:grpSpPr bwMode="auto">
                  <a:xfrm rot="1353540">
                    <a:off x="-8" y="-13"/>
                    <a:ext cx="777" cy="199"/>
                    <a:chOff x="-268" y="-12"/>
                    <a:chExt cx="1173" cy="299"/>
                  </a:xfrm>
                </p:grpSpPr>
                <p:sp>
                  <p:nvSpPr>
                    <p:cNvPr id="493" name="AutoShape 217"/>
                    <p:cNvSpPr>
                      <a:spLocks noChangeArrowheads="1"/>
                    </p:cNvSpPr>
                    <p:nvPr/>
                  </p:nvSpPr>
                  <p:spPr bwMode="auto">
                    <a:xfrm rot="5263130">
                      <a:off x="43" y="-323"/>
                      <a:ext cx="219" cy="842"/>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494" name="AutoShape 218"/>
                    <p:cNvSpPr>
                      <a:spLocks noChangeArrowheads="1"/>
                    </p:cNvSpPr>
                    <p:nvPr/>
                  </p:nvSpPr>
                  <p:spPr bwMode="auto">
                    <a:xfrm rot="6078281">
                      <a:off x="183" y="-303"/>
                      <a:ext cx="224" cy="824"/>
                    </a:xfrm>
                    <a:prstGeom prst="moon">
                      <a:avLst>
                        <a:gd name="adj" fmla="val 49773"/>
                      </a:avLst>
                    </a:prstGeom>
                    <a:solidFill>
                      <a:srgbClr val="FFFFFF">
                        <a:alpha val="3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495" name="AutoShape 219"/>
                    <p:cNvSpPr>
                      <a:spLocks noChangeArrowheads="1"/>
                    </p:cNvSpPr>
                    <p:nvPr/>
                  </p:nvSpPr>
                  <p:spPr bwMode="auto">
                    <a:xfrm rot="6373927">
                      <a:off x="278" y="-283"/>
                      <a:ext cx="224" cy="830"/>
                    </a:xfrm>
                    <a:prstGeom prst="moon">
                      <a:avLst>
                        <a:gd name="adj" fmla="val 49773"/>
                      </a:avLst>
                    </a:prstGeom>
                    <a:solidFill>
                      <a:srgbClr val="FFFFFF">
                        <a:alpha val="3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496" name="AutoShape 220"/>
                    <p:cNvSpPr>
                      <a:spLocks noChangeArrowheads="1"/>
                    </p:cNvSpPr>
                    <p:nvPr/>
                  </p:nvSpPr>
                  <p:spPr bwMode="auto">
                    <a:xfrm rot="6906312">
                      <a:off x="379" y="-239"/>
                      <a:ext cx="228" cy="824"/>
                    </a:xfrm>
                    <a:prstGeom prst="moon">
                      <a:avLst>
                        <a:gd name="adj" fmla="val 49773"/>
                      </a:avLst>
                    </a:prstGeom>
                    <a:solidFill>
                      <a:srgbClr val="FFFFFF">
                        <a:alpha val="3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grpSp>
          <p:grpSp>
            <p:nvGrpSpPr>
              <p:cNvPr id="466" name="Group 226"/>
              <p:cNvGrpSpPr/>
              <p:nvPr/>
            </p:nvGrpSpPr>
            <p:grpSpPr bwMode="auto">
              <a:xfrm rot="513316">
                <a:off x="7" y="-37"/>
                <a:ext cx="994" cy="274"/>
                <a:chOff x="-29" y="-55"/>
                <a:chExt cx="994" cy="274"/>
              </a:xfrm>
            </p:grpSpPr>
            <p:grpSp>
              <p:nvGrpSpPr>
                <p:cNvPr id="467" name="Group 227"/>
                <p:cNvGrpSpPr/>
                <p:nvPr/>
              </p:nvGrpSpPr>
              <p:grpSpPr bwMode="auto">
                <a:xfrm rot="-9970459" flipH="1" flipV="1">
                  <a:off x="-29" y="-55"/>
                  <a:ext cx="994" cy="274"/>
                  <a:chOff x="-33" y="-51"/>
                  <a:chExt cx="928" cy="279"/>
                </a:xfrm>
              </p:grpSpPr>
              <p:grpSp>
                <p:nvGrpSpPr>
                  <p:cNvPr id="479" name="Group 228"/>
                  <p:cNvGrpSpPr/>
                  <p:nvPr/>
                </p:nvGrpSpPr>
                <p:grpSpPr bwMode="auto">
                  <a:xfrm>
                    <a:off x="-33" y="-51"/>
                    <a:ext cx="713" cy="202"/>
                    <a:chOff x="-50" y="-76"/>
                    <a:chExt cx="1074" cy="301"/>
                  </a:xfrm>
                </p:grpSpPr>
                <p:sp>
                  <p:nvSpPr>
                    <p:cNvPr id="485" name="AutoShape 224"/>
                    <p:cNvSpPr>
                      <a:spLocks noChangeArrowheads="1"/>
                    </p:cNvSpPr>
                    <p:nvPr/>
                  </p:nvSpPr>
                  <p:spPr bwMode="auto">
                    <a:xfrm rot="5263130">
                      <a:off x="245" y="-371"/>
                      <a:ext cx="227" cy="818"/>
                    </a:xfrm>
                    <a:prstGeom prst="moon">
                      <a:avLst>
                        <a:gd name="adj" fmla="val 49773"/>
                      </a:avLst>
                    </a:prstGeom>
                    <a:solidFill>
                      <a:srgbClr val="FFFFFF">
                        <a:alpha val="1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486" name="AutoShape 225"/>
                    <p:cNvSpPr>
                      <a:spLocks noChangeArrowheads="1"/>
                    </p:cNvSpPr>
                    <p:nvPr/>
                  </p:nvSpPr>
                  <p:spPr bwMode="auto">
                    <a:xfrm rot="6078281">
                      <a:off x="383" y="-364"/>
                      <a:ext cx="227" cy="818"/>
                    </a:xfrm>
                    <a:prstGeom prst="moon">
                      <a:avLst>
                        <a:gd name="adj" fmla="val 49773"/>
                      </a:avLst>
                    </a:prstGeom>
                    <a:solidFill>
                      <a:srgbClr val="FFFFFF">
                        <a:alpha val="1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487" name="AutoShape 226"/>
                    <p:cNvSpPr>
                      <a:spLocks noChangeArrowheads="1"/>
                    </p:cNvSpPr>
                    <p:nvPr/>
                  </p:nvSpPr>
                  <p:spPr bwMode="auto">
                    <a:xfrm rot="6373927">
                      <a:off x="454" y="-339"/>
                      <a:ext cx="227" cy="818"/>
                    </a:xfrm>
                    <a:prstGeom prst="moon">
                      <a:avLst>
                        <a:gd name="adj" fmla="val 49773"/>
                      </a:avLst>
                    </a:prstGeom>
                    <a:solidFill>
                      <a:srgbClr val="FFFFFF">
                        <a:alpha val="1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488" name="AutoShape 227"/>
                    <p:cNvSpPr>
                      <a:spLocks noChangeArrowheads="1"/>
                    </p:cNvSpPr>
                    <p:nvPr/>
                  </p:nvSpPr>
                  <p:spPr bwMode="auto">
                    <a:xfrm rot="6906312">
                      <a:off x="506" y="-293"/>
                      <a:ext cx="227" cy="809"/>
                    </a:xfrm>
                    <a:prstGeom prst="moon">
                      <a:avLst>
                        <a:gd name="adj" fmla="val 49773"/>
                      </a:avLst>
                    </a:prstGeom>
                    <a:solidFill>
                      <a:srgbClr val="FFFFFF">
                        <a:alpha val="1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nvGrpSpPr>
                  <p:cNvPr id="480" name="Group 233"/>
                  <p:cNvGrpSpPr/>
                  <p:nvPr/>
                </p:nvGrpSpPr>
                <p:grpSpPr bwMode="auto">
                  <a:xfrm rot="1353540">
                    <a:off x="134" y="14"/>
                    <a:ext cx="761" cy="214"/>
                    <a:chOff x="-45" y="-43"/>
                    <a:chExt cx="1147" cy="321"/>
                  </a:xfrm>
                </p:grpSpPr>
                <p:sp>
                  <p:nvSpPr>
                    <p:cNvPr id="481" name="AutoShape 229"/>
                    <p:cNvSpPr>
                      <a:spLocks noChangeArrowheads="1"/>
                    </p:cNvSpPr>
                    <p:nvPr/>
                  </p:nvSpPr>
                  <p:spPr bwMode="auto">
                    <a:xfrm rot="5263130">
                      <a:off x="250" y="-338"/>
                      <a:ext cx="227" cy="818"/>
                    </a:xfrm>
                    <a:prstGeom prst="moon">
                      <a:avLst>
                        <a:gd name="adj" fmla="val 49773"/>
                      </a:avLst>
                    </a:prstGeom>
                    <a:solidFill>
                      <a:srgbClr val="FFFFFF">
                        <a:alpha val="1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482" name="AutoShape 230"/>
                    <p:cNvSpPr>
                      <a:spLocks noChangeArrowheads="1"/>
                    </p:cNvSpPr>
                    <p:nvPr/>
                  </p:nvSpPr>
                  <p:spPr bwMode="auto">
                    <a:xfrm rot="6078281">
                      <a:off x="398" y="-304"/>
                      <a:ext cx="227" cy="818"/>
                    </a:xfrm>
                    <a:prstGeom prst="moon">
                      <a:avLst>
                        <a:gd name="adj" fmla="val 49773"/>
                      </a:avLst>
                    </a:prstGeom>
                    <a:solidFill>
                      <a:srgbClr val="FFFFFF">
                        <a:alpha val="1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483" name="AutoShape 231"/>
                    <p:cNvSpPr>
                      <a:spLocks noChangeArrowheads="1"/>
                    </p:cNvSpPr>
                    <p:nvPr/>
                  </p:nvSpPr>
                  <p:spPr bwMode="auto">
                    <a:xfrm rot="6373927">
                      <a:off x="484" y="-278"/>
                      <a:ext cx="227" cy="818"/>
                    </a:xfrm>
                    <a:prstGeom prst="moon">
                      <a:avLst>
                        <a:gd name="adj" fmla="val 49773"/>
                      </a:avLst>
                    </a:prstGeom>
                    <a:solidFill>
                      <a:srgbClr val="FFFFFF">
                        <a:alpha val="1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484" name="AutoShape 232"/>
                    <p:cNvSpPr>
                      <a:spLocks noChangeArrowheads="1"/>
                    </p:cNvSpPr>
                    <p:nvPr/>
                  </p:nvSpPr>
                  <p:spPr bwMode="auto">
                    <a:xfrm rot="6906312">
                      <a:off x="579" y="-244"/>
                      <a:ext cx="227" cy="818"/>
                    </a:xfrm>
                    <a:prstGeom prst="moon">
                      <a:avLst>
                        <a:gd name="adj" fmla="val 49773"/>
                      </a:avLst>
                    </a:prstGeom>
                    <a:solidFill>
                      <a:srgbClr val="FFFFFF">
                        <a:alpha val="1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grpSp>
              <p:nvGrpSpPr>
                <p:cNvPr id="468" name="Group 238"/>
                <p:cNvGrpSpPr/>
                <p:nvPr/>
              </p:nvGrpSpPr>
              <p:grpSpPr bwMode="auto">
                <a:xfrm rot="-9970459" flipH="1" flipV="1">
                  <a:off x="22" y="-19"/>
                  <a:ext cx="759" cy="150"/>
                  <a:chOff x="-83" y="-25"/>
                  <a:chExt cx="865" cy="180"/>
                </a:xfrm>
              </p:grpSpPr>
              <p:grpSp>
                <p:nvGrpSpPr>
                  <p:cNvPr id="469" name="Group 239"/>
                  <p:cNvGrpSpPr/>
                  <p:nvPr/>
                </p:nvGrpSpPr>
                <p:grpSpPr bwMode="auto">
                  <a:xfrm>
                    <a:off x="-83" y="-23"/>
                    <a:ext cx="747" cy="178"/>
                    <a:chOff x="-125" y="-35"/>
                    <a:chExt cx="1124" cy="267"/>
                  </a:xfrm>
                </p:grpSpPr>
                <p:sp>
                  <p:nvSpPr>
                    <p:cNvPr id="475" name="AutoShape 235"/>
                    <p:cNvSpPr>
                      <a:spLocks noChangeArrowheads="1"/>
                    </p:cNvSpPr>
                    <p:nvPr/>
                  </p:nvSpPr>
                  <p:spPr bwMode="auto">
                    <a:xfrm rot="5263130">
                      <a:off x="171" y="-292"/>
                      <a:ext cx="228" cy="819"/>
                    </a:xfrm>
                    <a:prstGeom prst="moon">
                      <a:avLst>
                        <a:gd name="adj" fmla="val 49773"/>
                      </a:avLst>
                    </a:prstGeom>
                    <a:solidFill>
                      <a:srgbClr val="FFFFFF">
                        <a:alpha val="1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476" name="AutoShape 236"/>
                    <p:cNvSpPr>
                      <a:spLocks noChangeArrowheads="1"/>
                    </p:cNvSpPr>
                    <p:nvPr/>
                  </p:nvSpPr>
                  <p:spPr bwMode="auto">
                    <a:xfrm rot="6078281">
                      <a:off x="313" y="-319"/>
                      <a:ext cx="219" cy="830"/>
                    </a:xfrm>
                    <a:prstGeom prst="moon">
                      <a:avLst>
                        <a:gd name="adj" fmla="val 49773"/>
                      </a:avLst>
                    </a:prstGeom>
                    <a:solidFill>
                      <a:srgbClr val="FFFFFF">
                        <a:alpha val="1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477" name="AutoShape 237"/>
                    <p:cNvSpPr>
                      <a:spLocks noChangeArrowheads="1"/>
                    </p:cNvSpPr>
                    <p:nvPr/>
                  </p:nvSpPr>
                  <p:spPr bwMode="auto">
                    <a:xfrm rot="6373927">
                      <a:off x="410" y="-341"/>
                      <a:ext cx="224" cy="836"/>
                    </a:xfrm>
                    <a:prstGeom prst="moon">
                      <a:avLst>
                        <a:gd name="adj" fmla="val 49773"/>
                      </a:avLst>
                    </a:prstGeom>
                    <a:solidFill>
                      <a:srgbClr val="FFFFFF">
                        <a:alpha val="1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478" name="AutoShape 238"/>
                    <p:cNvSpPr>
                      <a:spLocks noChangeArrowheads="1"/>
                    </p:cNvSpPr>
                    <p:nvPr/>
                  </p:nvSpPr>
                  <p:spPr bwMode="auto">
                    <a:xfrm rot="6906312">
                      <a:off x="472" y="-302"/>
                      <a:ext cx="224" cy="830"/>
                    </a:xfrm>
                    <a:prstGeom prst="moon">
                      <a:avLst>
                        <a:gd name="adj" fmla="val 49773"/>
                      </a:avLst>
                    </a:prstGeom>
                    <a:solidFill>
                      <a:srgbClr val="FFFFFF">
                        <a:alpha val="1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nvGrpSpPr>
                  <p:cNvPr id="470" name="Group 244"/>
                  <p:cNvGrpSpPr/>
                  <p:nvPr/>
                </p:nvGrpSpPr>
                <p:grpSpPr bwMode="auto">
                  <a:xfrm rot="1353540">
                    <a:off x="28" y="-25"/>
                    <a:ext cx="754" cy="177"/>
                    <a:chOff x="-221" y="-26"/>
                    <a:chExt cx="1136" cy="266"/>
                  </a:xfrm>
                </p:grpSpPr>
                <p:sp>
                  <p:nvSpPr>
                    <p:cNvPr id="471" name="AutoShape 240"/>
                    <p:cNvSpPr>
                      <a:spLocks noChangeArrowheads="1"/>
                    </p:cNvSpPr>
                    <p:nvPr/>
                  </p:nvSpPr>
                  <p:spPr bwMode="auto">
                    <a:xfrm rot="5263130">
                      <a:off x="80" y="-304"/>
                      <a:ext cx="228" cy="830"/>
                    </a:xfrm>
                    <a:prstGeom prst="moon">
                      <a:avLst>
                        <a:gd name="adj" fmla="val 49773"/>
                      </a:avLst>
                    </a:prstGeom>
                    <a:solidFill>
                      <a:srgbClr val="FFFFFF">
                        <a:alpha val="1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472" name="AutoShape 241"/>
                    <p:cNvSpPr>
                      <a:spLocks noChangeArrowheads="1"/>
                    </p:cNvSpPr>
                    <p:nvPr/>
                  </p:nvSpPr>
                  <p:spPr bwMode="auto">
                    <a:xfrm rot="6078281">
                      <a:off x="185" y="-329"/>
                      <a:ext cx="224" cy="830"/>
                    </a:xfrm>
                    <a:prstGeom prst="moon">
                      <a:avLst>
                        <a:gd name="adj" fmla="val 49773"/>
                      </a:avLst>
                    </a:prstGeom>
                    <a:solidFill>
                      <a:srgbClr val="FFFFFF">
                        <a:alpha val="1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473" name="AutoShape 242"/>
                    <p:cNvSpPr>
                      <a:spLocks noChangeArrowheads="1"/>
                    </p:cNvSpPr>
                    <p:nvPr/>
                  </p:nvSpPr>
                  <p:spPr bwMode="auto">
                    <a:xfrm rot="6373927">
                      <a:off x="266" y="-318"/>
                      <a:ext cx="224" cy="830"/>
                    </a:xfrm>
                    <a:prstGeom prst="moon">
                      <a:avLst>
                        <a:gd name="adj" fmla="val 49773"/>
                      </a:avLst>
                    </a:prstGeom>
                    <a:solidFill>
                      <a:srgbClr val="FFFFFF">
                        <a:alpha val="1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474" name="AutoShape 243"/>
                    <p:cNvSpPr>
                      <a:spLocks noChangeArrowheads="1"/>
                    </p:cNvSpPr>
                    <p:nvPr/>
                  </p:nvSpPr>
                  <p:spPr bwMode="auto">
                    <a:xfrm rot="6906312">
                      <a:off x="385" y="-290"/>
                      <a:ext cx="224" cy="836"/>
                    </a:xfrm>
                    <a:prstGeom prst="moon">
                      <a:avLst>
                        <a:gd name="adj" fmla="val 49773"/>
                      </a:avLst>
                    </a:prstGeom>
                    <a:solidFill>
                      <a:srgbClr val="FFFFFF">
                        <a:alpha val="1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grpSp>
        </p:grpSp>
      </p:grpSp>
      <p:sp>
        <p:nvSpPr>
          <p:cNvPr id="533" name="Text Box 23"/>
          <p:cNvSpPr txBox="1">
            <a:spLocks noChangeArrowheads="1"/>
          </p:cNvSpPr>
          <p:nvPr/>
        </p:nvSpPr>
        <p:spPr bwMode="auto">
          <a:xfrm>
            <a:off x="1214414" y="2307278"/>
            <a:ext cx="6783437" cy="521970"/>
          </a:xfrm>
          <a:prstGeom prst="rect">
            <a:avLst/>
          </a:prstGeom>
          <a:noFill/>
          <a:ln w="9525">
            <a:noFill/>
            <a:miter lim="800000"/>
          </a:ln>
        </p:spPr>
        <p:txBody>
          <a:bodyPr wrap="square">
            <a:spAutoFit/>
          </a:bodyPr>
          <a:lstStyle/>
          <a:p>
            <a:pPr>
              <a:spcBef>
                <a:spcPts val="1800"/>
              </a:spcBef>
            </a:pPr>
            <a:r>
              <a:rPr kumimoji="1" lang="zh-CN" altLang="en-US" sz="2800" dirty="0" smtClean="0">
                <a:latin typeface="微软雅黑" panose="020B0503020204020204" pitchFamily="34" charset="-122"/>
                <a:ea typeface="微软雅黑" panose="020B0503020204020204" pitchFamily="34" charset="-122"/>
              </a:rPr>
              <a:t>     </a:t>
            </a:r>
            <a:r>
              <a:rPr kumimoji="1" lang="zh-CN" altLang="en-US" sz="2800" dirty="0">
                <a:latin typeface="微软雅黑" panose="020B0503020204020204" pitchFamily="34" charset="-122"/>
                <a:ea typeface="微软雅黑" panose="020B0503020204020204" pitchFamily="34" charset="-122"/>
              </a:rPr>
              <a:t> </a:t>
            </a:r>
            <a:r>
              <a:rPr kumimoji="1" lang="zh-CN" altLang="en-US" sz="2800" dirty="0" smtClean="0">
                <a:latin typeface="微软雅黑" panose="020B0503020204020204" pitchFamily="34" charset="-122"/>
                <a:ea typeface="微软雅黑" panose="020B0503020204020204" pitchFamily="34" charset="-122"/>
              </a:rPr>
              <a:t> </a:t>
            </a:r>
            <a:r>
              <a:rPr kumimoji="1" lang="zh-CN" altLang="en-US" sz="2800" dirty="0" smtClean="0">
                <a:latin typeface="+mn-ea"/>
              </a:rPr>
              <a:t>技术力量和资源</a:t>
            </a:r>
            <a:endParaRPr kumimoji="1" lang="en-US" altLang="zh-CN" sz="2800" b="1" dirty="0">
              <a:latin typeface="+mn-ea"/>
            </a:endParaRPr>
          </a:p>
        </p:txBody>
      </p:sp>
      <p:sp>
        <p:nvSpPr>
          <p:cNvPr id="608" name="Text Box 10"/>
          <p:cNvSpPr txBox="1">
            <a:spLocks noChangeArrowheads="1"/>
          </p:cNvSpPr>
          <p:nvPr/>
        </p:nvSpPr>
        <p:spPr bwMode="auto">
          <a:xfrm>
            <a:off x="1231609" y="987076"/>
            <a:ext cx="396464" cy="461665"/>
          </a:xfrm>
          <a:prstGeom prst="rect">
            <a:avLst/>
          </a:prstGeom>
          <a:noFill/>
          <a:ln w="9525">
            <a:noFill/>
            <a:miter lim="800000"/>
          </a:ln>
        </p:spPr>
        <p:txBody>
          <a:bodyPr wrap="square">
            <a:spAutoFit/>
          </a:bodyPr>
          <a:lstStyle/>
          <a:p>
            <a:pPr algn="ctr">
              <a:spcBef>
                <a:spcPct val="50000"/>
              </a:spcBef>
              <a:buFont typeface="Arial" panose="020B0604020202020204" pitchFamily="34" charset="0"/>
              <a:buNone/>
            </a:pPr>
            <a:r>
              <a:rPr lang="en-US" altLang="zh-CN" sz="2400" i="1">
                <a:solidFill>
                  <a:srgbClr val="FFFFFF"/>
                </a:solidFill>
                <a:cs typeface="Arial" panose="020B0604020202020204" pitchFamily="34" charset="0"/>
              </a:rPr>
              <a:t>1</a:t>
            </a:r>
            <a:endParaRPr lang="en-US" altLang="zh-CN" sz="2400" i="1">
              <a:solidFill>
                <a:srgbClr val="FFFFFF"/>
              </a:solidFill>
              <a:cs typeface="Arial" panose="020B0604020202020204" pitchFamily="34" charset="0"/>
            </a:endParaRPr>
          </a:p>
        </p:txBody>
      </p:sp>
      <p:sp>
        <p:nvSpPr>
          <p:cNvPr id="609" name="Text Box 14"/>
          <p:cNvSpPr txBox="1">
            <a:spLocks noChangeArrowheads="1"/>
          </p:cNvSpPr>
          <p:nvPr/>
        </p:nvSpPr>
        <p:spPr bwMode="auto">
          <a:xfrm>
            <a:off x="1228205" y="2307311"/>
            <a:ext cx="419558" cy="461665"/>
          </a:xfrm>
          <a:prstGeom prst="rect">
            <a:avLst/>
          </a:prstGeom>
          <a:noFill/>
          <a:ln w="9525">
            <a:noFill/>
            <a:miter lim="800000"/>
          </a:ln>
        </p:spPr>
        <p:txBody>
          <a:bodyPr wrap="square">
            <a:spAutoFit/>
          </a:bodyPr>
          <a:lstStyle/>
          <a:p>
            <a:pPr algn="ctr">
              <a:spcBef>
                <a:spcPct val="50000"/>
              </a:spcBef>
              <a:buFont typeface="Arial" panose="020B0604020202020204" pitchFamily="34" charset="0"/>
              <a:buNone/>
            </a:pPr>
            <a:r>
              <a:rPr lang="en-US" altLang="zh-CN" sz="2400" i="1">
                <a:solidFill>
                  <a:srgbClr val="FFFFFF"/>
                </a:solidFill>
                <a:cs typeface="Arial" panose="020B0604020202020204" pitchFamily="34" charset="0"/>
              </a:rPr>
              <a:t>2</a:t>
            </a:r>
            <a:endParaRPr lang="en-US" altLang="zh-CN" sz="2400" i="1">
              <a:solidFill>
                <a:srgbClr val="FFFFFF"/>
              </a:solidFill>
              <a:cs typeface="Arial" panose="020B0604020202020204" pitchFamily="34" charset="0"/>
            </a:endParaRPr>
          </a:p>
        </p:txBody>
      </p:sp>
      <p:cxnSp>
        <p:nvCxnSpPr>
          <p:cNvPr id="687" name="直接连接符 686"/>
          <p:cNvCxnSpPr/>
          <p:nvPr/>
        </p:nvCxnSpPr>
        <p:spPr>
          <a:xfrm>
            <a:off x="0" y="4904203"/>
            <a:ext cx="9144000" cy="1191"/>
          </a:xfrm>
          <a:prstGeom prst="line">
            <a:avLst/>
          </a:prstGeom>
        </p:spPr>
        <p:style>
          <a:lnRef idx="1">
            <a:schemeClr val="accent1"/>
          </a:lnRef>
          <a:fillRef idx="0">
            <a:schemeClr val="accent1"/>
          </a:fillRef>
          <a:effectRef idx="0">
            <a:schemeClr val="accent1"/>
          </a:effectRef>
          <a:fontRef idx="minor">
            <a:schemeClr val="tx1"/>
          </a:fontRef>
        </p:style>
      </p:cxnSp>
      <p:sp>
        <p:nvSpPr>
          <p:cNvPr id="256" name="AutoShape 5"/>
          <p:cNvSpPr>
            <a:spLocks noChangeArrowheads="1"/>
          </p:cNvSpPr>
          <p:nvPr/>
        </p:nvSpPr>
        <p:spPr bwMode="auto">
          <a:xfrm>
            <a:off x="1000100" y="3641911"/>
            <a:ext cx="7575602" cy="401241"/>
          </a:xfrm>
          <a:prstGeom prst="roundRect">
            <a:avLst>
              <a:gd name="adj" fmla="val 42329"/>
            </a:avLst>
          </a:prstGeom>
          <a:solidFill>
            <a:srgbClr val="F2F2F2"/>
          </a:solidFill>
          <a:ln w="19050" cmpd="sng">
            <a:solidFill>
              <a:srgbClr val="7F7F7F"/>
            </a:solidFill>
            <a:round/>
          </a:ln>
        </p:spPr>
        <p:txBody>
          <a:bodyPr wrap="none" anchor="ctr"/>
          <a:lstStyle/>
          <a:p>
            <a:pPr algn="ctr" eaLnBrk="1" fontAlgn="auto" hangingPunct="1">
              <a:spcBef>
                <a:spcPts val="0"/>
              </a:spcBef>
              <a:spcAft>
                <a:spcPts val="0"/>
              </a:spcAft>
              <a:buFont typeface="Arial" panose="020B0604020202020204" pitchFamily="34" charset="0"/>
              <a:buNone/>
              <a:defRPr/>
            </a:pPr>
            <a:endParaRPr lang="zh-CN" altLang="en-US" kern="0">
              <a:solidFill>
                <a:srgbClr val="000000"/>
              </a:solidFill>
            </a:endParaRPr>
          </a:p>
        </p:txBody>
      </p:sp>
      <p:grpSp>
        <p:nvGrpSpPr>
          <p:cNvPr id="257" name="Group 57"/>
          <p:cNvGrpSpPr/>
          <p:nvPr/>
        </p:nvGrpSpPr>
        <p:grpSpPr bwMode="auto">
          <a:xfrm>
            <a:off x="1037669" y="3584822"/>
            <a:ext cx="873591" cy="503488"/>
            <a:chOff x="-47" y="1"/>
            <a:chExt cx="1339" cy="1030"/>
          </a:xfrm>
        </p:grpSpPr>
        <p:sp>
          <p:nvSpPr>
            <p:cNvPr id="258" name="Oval 53"/>
            <p:cNvSpPr>
              <a:spLocks noChangeArrowheads="1"/>
            </p:cNvSpPr>
            <p:nvPr/>
          </p:nvSpPr>
          <p:spPr bwMode="auto">
            <a:xfrm>
              <a:off x="108" y="1"/>
              <a:ext cx="1021" cy="1030"/>
            </a:xfrm>
            <a:prstGeom prst="ellipse">
              <a:avLst/>
            </a:prstGeom>
            <a:solidFill>
              <a:srgbClr val="1759A9"/>
            </a:solidFill>
            <a:ln w="38100" cmpd="sng">
              <a:solidFill>
                <a:srgbClr val="EAEAEA"/>
              </a:solidFill>
              <a:round/>
            </a:ln>
          </p:spPr>
          <p:txBody>
            <a:bodyPr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nvGrpSpPr>
            <p:cNvPr id="259" name="Group 59"/>
            <p:cNvGrpSpPr/>
            <p:nvPr/>
          </p:nvGrpSpPr>
          <p:grpSpPr bwMode="auto">
            <a:xfrm rot="10082854">
              <a:off x="-52" y="670"/>
              <a:ext cx="929" cy="271"/>
              <a:chOff x="40" y="43"/>
              <a:chExt cx="953" cy="274"/>
            </a:xfrm>
          </p:grpSpPr>
          <p:grpSp>
            <p:nvGrpSpPr>
              <p:cNvPr id="283" name="Group 60"/>
              <p:cNvGrpSpPr/>
              <p:nvPr/>
            </p:nvGrpSpPr>
            <p:grpSpPr bwMode="auto">
              <a:xfrm rot="-9970459" flipH="1" flipV="1">
                <a:off x="40" y="43"/>
                <a:ext cx="953" cy="238"/>
                <a:chOff x="46" y="33"/>
                <a:chExt cx="892" cy="240"/>
              </a:xfrm>
            </p:grpSpPr>
            <p:grpSp>
              <p:nvGrpSpPr>
                <p:cNvPr id="543" name="Group 61"/>
                <p:cNvGrpSpPr/>
                <p:nvPr/>
              </p:nvGrpSpPr>
              <p:grpSpPr bwMode="auto">
                <a:xfrm>
                  <a:off x="46" y="33"/>
                  <a:ext cx="739" cy="196"/>
                  <a:chOff x="69" y="50"/>
                  <a:chExt cx="1117" cy="293"/>
                </a:xfrm>
              </p:grpSpPr>
              <p:sp>
                <p:nvSpPr>
                  <p:cNvPr id="549" name="AutoShape 57"/>
                  <p:cNvSpPr>
                    <a:spLocks noChangeArrowheads="1"/>
                  </p:cNvSpPr>
                  <p:nvPr/>
                </p:nvSpPr>
                <p:spPr bwMode="auto">
                  <a:xfrm rot="5263130">
                    <a:off x="366" y="-240"/>
                    <a:ext cx="226" cy="820"/>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50" name="AutoShape 58"/>
                  <p:cNvSpPr>
                    <a:spLocks noChangeArrowheads="1"/>
                  </p:cNvSpPr>
                  <p:nvPr/>
                </p:nvSpPr>
                <p:spPr bwMode="auto">
                  <a:xfrm rot="6078281">
                    <a:off x="510" y="-249"/>
                    <a:ext cx="222" cy="820"/>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51" name="AutoShape 59"/>
                  <p:cNvSpPr>
                    <a:spLocks noChangeArrowheads="1"/>
                  </p:cNvSpPr>
                  <p:nvPr/>
                </p:nvSpPr>
                <p:spPr bwMode="auto">
                  <a:xfrm rot="6373927">
                    <a:off x="560" y="-223"/>
                    <a:ext cx="226" cy="815"/>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52" name="AutoShape 60"/>
                  <p:cNvSpPr>
                    <a:spLocks noChangeArrowheads="1"/>
                  </p:cNvSpPr>
                  <p:nvPr/>
                </p:nvSpPr>
                <p:spPr bwMode="auto">
                  <a:xfrm rot="6906312">
                    <a:off x="665" y="-178"/>
                    <a:ext cx="222" cy="820"/>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nvGrpSpPr>
                <p:cNvPr id="544" name="Group 66"/>
                <p:cNvGrpSpPr/>
                <p:nvPr/>
              </p:nvGrpSpPr>
              <p:grpSpPr bwMode="auto">
                <a:xfrm rot="1353540">
                  <a:off x="193" y="79"/>
                  <a:ext cx="745" cy="194"/>
                  <a:chOff x="71" y="17"/>
                  <a:chExt cx="1123" cy="290"/>
                </a:xfrm>
              </p:grpSpPr>
              <p:sp>
                <p:nvSpPr>
                  <p:cNvPr id="545" name="AutoShape 62"/>
                  <p:cNvSpPr>
                    <a:spLocks noChangeArrowheads="1"/>
                  </p:cNvSpPr>
                  <p:nvPr/>
                </p:nvSpPr>
                <p:spPr bwMode="auto">
                  <a:xfrm rot="5263130">
                    <a:off x="368" y="-268"/>
                    <a:ext cx="226" cy="820"/>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46" name="AutoShape 63"/>
                  <p:cNvSpPr>
                    <a:spLocks noChangeArrowheads="1"/>
                  </p:cNvSpPr>
                  <p:nvPr/>
                </p:nvSpPr>
                <p:spPr bwMode="auto">
                  <a:xfrm rot="6078281">
                    <a:off x="501" y="-282"/>
                    <a:ext cx="222" cy="820"/>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47" name="AutoShape 64"/>
                  <p:cNvSpPr>
                    <a:spLocks noChangeArrowheads="1"/>
                  </p:cNvSpPr>
                  <p:nvPr/>
                </p:nvSpPr>
                <p:spPr bwMode="auto">
                  <a:xfrm rot="6373927">
                    <a:off x="590" y="-270"/>
                    <a:ext cx="215" cy="835"/>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48" name="AutoShape 65"/>
                  <p:cNvSpPr>
                    <a:spLocks noChangeArrowheads="1"/>
                  </p:cNvSpPr>
                  <p:nvPr/>
                </p:nvSpPr>
                <p:spPr bwMode="auto">
                  <a:xfrm rot="6906312">
                    <a:off x="666" y="-221"/>
                    <a:ext cx="226" cy="830"/>
                  </a:xfrm>
                  <a:prstGeom prst="moon">
                    <a:avLst>
                      <a:gd name="adj" fmla="val 49773"/>
                    </a:avLst>
                  </a:prstGeom>
                  <a:solidFill>
                    <a:srgbClr val="FFFFFF">
                      <a:alpha val="3999"/>
                    </a:srgbClr>
                  </a:solidFill>
                  <a:ln w="9525">
                    <a:noFill/>
                    <a:miter lim="800000"/>
                  </a:ln>
                </p:spPr>
                <p:txBody>
                  <a:bodyPr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grpSp>
            <p:nvGrpSpPr>
              <p:cNvPr id="284" name="Group 71"/>
              <p:cNvGrpSpPr/>
              <p:nvPr/>
            </p:nvGrpSpPr>
            <p:grpSpPr bwMode="auto">
              <a:xfrm rot="-9970459" flipH="1" flipV="1">
                <a:off x="146" y="127"/>
                <a:ext cx="795" cy="190"/>
                <a:chOff x="97" y="98"/>
                <a:chExt cx="901" cy="234"/>
              </a:xfrm>
            </p:grpSpPr>
            <p:grpSp>
              <p:nvGrpSpPr>
                <p:cNvPr id="285" name="Group 72"/>
                <p:cNvGrpSpPr/>
                <p:nvPr/>
              </p:nvGrpSpPr>
              <p:grpSpPr bwMode="auto">
                <a:xfrm>
                  <a:off x="97" y="98"/>
                  <a:ext cx="762" cy="219"/>
                  <a:chOff x="147" y="147"/>
                  <a:chExt cx="1149" cy="329"/>
                </a:xfrm>
              </p:grpSpPr>
              <p:sp>
                <p:nvSpPr>
                  <p:cNvPr id="539" name="AutoShape 68"/>
                  <p:cNvSpPr>
                    <a:spLocks noChangeArrowheads="1"/>
                  </p:cNvSpPr>
                  <p:nvPr/>
                </p:nvSpPr>
                <p:spPr bwMode="auto">
                  <a:xfrm rot="5263130">
                    <a:off x="441" y="-147"/>
                    <a:ext cx="258" cy="846"/>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40" name="AutoShape 69"/>
                  <p:cNvSpPr>
                    <a:spLocks noChangeArrowheads="1"/>
                  </p:cNvSpPr>
                  <p:nvPr/>
                </p:nvSpPr>
                <p:spPr bwMode="auto">
                  <a:xfrm rot="6078281">
                    <a:off x="574" y="-143"/>
                    <a:ext cx="244" cy="846"/>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41" name="AutoShape 70"/>
                  <p:cNvSpPr>
                    <a:spLocks noChangeArrowheads="1"/>
                  </p:cNvSpPr>
                  <p:nvPr/>
                </p:nvSpPr>
                <p:spPr bwMode="auto">
                  <a:xfrm rot="6373927">
                    <a:off x="657" y="-115"/>
                    <a:ext cx="249" cy="846"/>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42" name="AutoShape 71"/>
                  <p:cNvSpPr>
                    <a:spLocks noChangeArrowheads="1"/>
                  </p:cNvSpPr>
                  <p:nvPr/>
                </p:nvSpPr>
                <p:spPr bwMode="auto">
                  <a:xfrm rot="6906312">
                    <a:off x="747" y="-73"/>
                    <a:ext cx="258" cy="840"/>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nvGrpSpPr>
                <p:cNvPr id="286" name="Group 77"/>
                <p:cNvGrpSpPr/>
                <p:nvPr/>
              </p:nvGrpSpPr>
              <p:grpSpPr bwMode="auto">
                <a:xfrm rot="1353540">
                  <a:off x="216" y="130"/>
                  <a:ext cx="782" cy="202"/>
                  <a:chOff x="137" y="74"/>
                  <a:chExt cx="1180" cy="303"/>
                </a:xfrm>
              </p:grpSpPr>
              <p:sp>
                <p:nvSpPr>
                  <p:cNvPr id="287" name="AutoShape 73"/>
                  <p:cNvSpPr>
                    <a:spLocks noChangeArrowheads="1"/>
                  </p:cNvSpPr>
                  <p:nvPr/>
                </p:nvSpPr>
                <p:spPr bwMode="auto">
                  <a:xfrm rot="5263130">
                    <a:off x="438" y="-221"/>
                    <a:ext cx="249" cy="852"/>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36" name="AutoShape 74"/>
                  <p:cNvSpPr>
                    <a:spLocks noChangeArrowheads="1"/>
                  </p:cNvSpPr>
                  <p:nvPr/>
                </p:nvSpPr>
                <p:spPr bwMode="auto">
                  <a:xfrm rot="6078281">
                    <a:off x="555" y="-220"/>
                    <a:ext cx="258" cy="846"/>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37" name="AutoShape 75"/>
                  <p:cNvSpPr>
                    <a:spLocks noChangeArrowheads="1"/>
                  </p:cNvSpPr>
                  <p:nvPr/>
                </p:nvSpPr>
                <p:spPr bwMode="auto">
                  <a:xfrm rot="6373927">
                    <a:off x="640" y="-184"/>
                    <a:ext cx="254" cy="834"/>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38" name="AutoShape 76"/>
                  <p:cNvSpPr>
                    <a:spLocks noChangeArrowheads="1"/>
                  </p:cNvSpPr>
                  <p:nvPr/>
                </p:nvSpPr>
                <p:spPr bwMode="auto">
                  <a:xfrm rot="6906312">
                    <a:off x="763" y="-177"/>
                    <a:ext cx="244" cy="864"/>
                  </a:xfrm>
                  <a:prstGeom prst="moon">
                    <a:avLst>
                      <a:gd name="adj" fmla="val 49773"/>
                    </a:avLst>
                  </a:prstGeom>
                  <a:solidFill>
                    <a:srgbClr val="FFFFFF">
                      <a:alpha val="3999"/>
                    </a:srgbClr>
                  </a:solidFill>
                  <a:ln w="9525">
                    <a:noFill/>
                    <a:miter lim="800000"/>
                  </a:ln>
                </p:spPr>
                <p:txBody>
                  <a:bodyPr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grpSp>
        <p:grpSp>
          <p:nvGrpSpPr>
            <p:cNvPr id="260" name="Group 82"/>
            <p:cNvGrpSpPr/>
            <p:nvPr/>
          </p:nvGrpSpPr>
          <p:grpSpPr bwMode="auto">
            <a:xfrm rot="344040">
              <a:off x="381" y="88"/>
              <a:ext cx="911" cy="210"/>
              <a:chOff x="-45" y="-37"/>
              <a:chExt cx="938" cy="215"/>
            </a:xfrm>
          </p:grpSpPr>
          <p:grpSp>
            <p:nvGrpSpPr>
              <p:cNvPr id="261" name="Group 83"/>
              <p:cNvGrpSpPr/>
              <p:nvPr/>
            </p:nvGrpSpPr>
            <p:grpSpPr bwMode="auto">
              <a:xfrm rot="-9970459" flipH="1" flipV="1">
                <a:off x="-45" y="-37"/>
                <a:ext cx="938" cy="215"/>
                <a:chOff x="-50" y="-22"/>
                <a:chExt cx="874" cy="217"/>
              </a:xfrm>
            </p:grpSpPr>
            <p:grpSp>
              <p:nvGrpSpPr>
                <p:cNvPr id="273" name="Group 84"/>
                <p:cNvGrpSpPr/>
                <p:nvPr/>
              </p:nvGrpSpPr>
              <p:grpSpPr bwMode="auto">
                <a:xfrm>
                  <a:off x="-50" y="-22"/>
                  <a:ext cx="687" cy="191"/>
                  <a:chOff x="-76" y="-32"/>
                  <a:chExt cx="1035" cy="287"/>
                </a:xfrm>
              </p:grpSpPr>
              <p:sp>
                <p:nvSpPr>
                  <p:cNvPr id="279" name="AutoShape 80"/>
                  <p:cNvSpPr>
                    <a:spLocks noChangeArrowheads="1"/>
                  </p:cNvSpPr>
                  <p:nvPr/>
                </p:nvSpPr>
                <p:spPr bwMode="auto">
                  <a:xfrm rot="5263130">
                    <a:off x="222" y="-326"/>
                    <a:ext cx="218" cy="814"/>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280" name="AutoShape 81"/>
                  <p:cNvSpPr>
                    <a:spLocks noChangeArrowheads="1"/>
                  </p:cNvSpPr>
                  <p:nvPr/>
                </p:nvSpPr>
                <p:spPr bwMode="auto">
                  <a:xfrm rot="6078281">
                    <a:off x="326" y="-331"/>
                    <a:ext cx="222" cy="819"/>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281" name="AutoShape 82"/>
                  <p:cNvSpPr>
                    <a:spLocks noChangeArrowheads="1"/>
                  </p:cNvSpPr>
                  <p:nvPr/>
                </p:nvSpPr>
                <p:spPr bwMode="auto">
                  <a:xfrm rot="6373927">
                    <a:off x="366" y="-273"/>
                    <a:ext cx="226" cy="819"/>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282" name="AutoShape 83"/>
                  <p:cNvSpPr>
                    <a:spLocks noChangeArrowheads="1"/>
                  </p:cNvSpPr>
                  <p:nvPr/>
                </p:nvSpPr>
                <p:spPr bwMode="auto">
                  <a:xfrm rot="6906312">
                    <a:off x="439" y="-266"/>
                    <a:ext cx="222" cy="819"/>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nvGrpSpPr>
                <p:cNvPr id="274" name="Group 89"/>
                <p:cNvGrpSpPr/>
                <p:nvPr/>
              </p:nvGrpSpPr>
              <p:grpSpPr bwMode="auto">
                <a:xfrm rot="1353540">
                  <a:off x="90" y="23"/>
                  <a:ext cx="734" cy="172"/>
                  <a:chOff x="-111" y="4"/>
                  <a:chExt cx="1106" cy="258"/>
                </a:xfrm>
              </p:grpSpPr>
              <p:sp>
                <p:nvSpPr>
                  <p:cNvPr id="275" name="AutoShape 85"/>
                  <p:cNvSpPr>
                    <a:spLocks noChangeArrowheads="1"/>
                  </p:cNvSpPr>
                  <p:nvPr/>
                </p:nvSpPr>
                <p:spPr bwMode="auto">
                  <a:xfrm rot="5263130">
                    <a:off x="185" y="-273"/>
                    <a:ext cx="218" cy="809"/>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276" name="AutoShape 86"/>
                  <p:cNvSpPr>
                    <a:spLocks noChangeArrowheads="1"/>
                  </p:cNvSpPr>
                  <p:nvPr/>
                </p:nvSpPr>
                <p:spPr bwMode="auto">
                  <a:xfrm rot="6078281">
                    <a:off x="406" y="-290"/>
                    <a:ext cx="226" cy="814"/>
                  </a:xfrm>
                  <a:prstGeom prst="moon">
                    <a:avLst>
                      <a:gd name="adj" fmla="val 49773"/>
                    </a:avLst>
                  </a:prstGeom>
                  <a:solidFill>
                    <a:srgbClr val="FFFFFF">
                      <a:alpha val="3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277" name="AutoShape 87"/>
                  <p:cNvSpPr>
                    <a:spLocks noChangeArrowheads="1"/>
                  </p:cNvSpPr>
                  <p:nvPr/>
                </p:nvSpPr>
                <p:spPr bwMode="auto">
                  <a:xfrm rot="6373927">
                    <a:off x="474" y="-271"/>
                    <a:ext cx="226" cy="814"/>
                  </a:xfrm>
                  <a:prstGeom prst="moon">
                    <a:avLst>
                      <a:gd name="adj" fmla="val 49773"/>
                    </a:avLst>
                  </a:prstGeom>
                  <a:solidFill>
                    <a:srgbClr val="FFFFFF">
                      <a:alpha val="3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278" name="AutoShape 88"/>
                  <p:cNvSpPr>
                    <a:spLocks noChangeArrowheads="1"/>
                  </p:cNvSpPr>
                  <p:nvPr/>
                </p:nvSpPr>
                <p:spPr bwMode="auto">
                  <a:xfrm rot="6906312">
                    <a:off x="478" y="-255"/>
                    <a:ext cx="215" cy="819"/>
                  </a:xfrm>
                  <a:prstGeom prst="moon">
                    <a:avLst>
                      <a:gd name="adj" fmla="val 49773"/>
                    </a:avLst>
                  </a:prstGeom>
                  <a:solidFill>
                    <a:srgbClr val="FFFFFF">
                      <a:alpha val="3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grpSp>
            <p:nvGrpSpPr>
              <p:cNvPr id="262" name="Group 94"/>
              <p:cNvGrpSpPr/>
              <p:nvPr/>
            </p:nvGrpSpPr>
            <p:grpSpPr bwMode="auto">
              <a:xfrm rot="-9970459" flipH="1" flipV="1">
                <a:off x="-20" y="-23"/>
                <a:ext cx="800" cy="184"/>
                <a:chOff x="-123" y="-37"/>
                <a:chExt cx="907" cy="229"/>
              </a:xfrm>
            </p:grpSpPr>
            <p:grpSp>
              <p:nvGrpSpPr>
                <p:cNvPr id="263" name="Group 95"/>
                <p:cNvGrpSpPr/>
                <p:nvPr/>
              </p:nvGrpSpPr>
              <p:grpSpPr bwMode="auto">
                <a:xfrm>
                  <a:off x="-123" y="-37"/>
                  <a:ext cx="769" cy="204"/>
                  <a:chOff x="-186" y="-56"/>
                  <a:chExt cx="1159" cy="309"/>
                </a:xfrm>
              </p:grpSpPr>
              <p:sp>
                <p:nvSpPr>
                  <p:cNvPr id="269" name="AutoShape 91"/>
                  <p:cNvSpPr>
                    <a:spLocks noChangeArrowheads="1"/>
                  </p:cNvSpPr>
                  <p:nvPr/>
                </p:nvSpPr>
                <p:spPr bwMode="auto">
                  <a:xfrm rot="5263130">
                    <a:off x="95" y="-337"/>
                    <a:ext cx="263" cy="826"/>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270" name="AutoShape 92"/>
                  <p:cNvSpPr>
                    <a:spLocks noChangeArrowheads="1"/>
                  </p:cNvSpPr>
                  <p:nvPr/>
                </p:nvSpPr>
                <p:spPr bwMode="auto">
                  <a:xfrm rot="6078281">
                    <a:off x="251" y="-338"/>
                    <a:ext cx="263" cy="832"/>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271" name="AutoShape 93"/>
                  <p:cNvSpPr>
                    <a:spLocks noChangeArrowheads="1"/>
                  </p:cNvSpPr>
                  <p:nvPr/>
                </p:nvSpPr>
                <p:spPr bwMode="auto">
                  <a:xfrm rot="6373927">
                    <a:off x="304" y="-281"/>
                    <a:ext cx="231" cy="820"/>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272" name="AutoShape 94"/>
                  <p:cNvSpPr>
                    <a:spLocks noChangeArrowheads="1"/>
                  </p:cNvSpPr>
                  <p:nvPr/>
                </p:nvSpPr>
                <p:spPr bwMode="auto">
                  <a:xfrm rot="6906312">
                    <a:off x="428" y="-291"/>
                    <a:ext cx="263" cy="826"/>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nvGrpSpPr>
                <p:cNvPr id="264" name="Group 100"/>
                <p:cNvGrpSpPr/>
                <p:nvPr/>
              </p:nvGrpSpPr>
              <p:grpSpPr bwMode="auto">
                <a:xfrm rot="1353540">
                  <a:off x="23" y="-11"/>
                  <a:ext cx="761" cy="203"/>
                  <a:chOff x="-206" y="-19"/>
                  <a:chExt cx="1147" cy="305"/>
                </a:xfrm>
              </p:grpSpPr>
              <p:sp>
                <p:nvSpPr>
                  <p:cNvPr id="265" name="AutoShape 96"/>
                  <p:cNvSpPr>
                    <a:spLocks noChangeArrowheads="1"/>
                  </p:cNvSpPr>
                  <p:nvPr/>
                </p:nvSpPr>
                <p:spPr bwMode="auto">
                  <a:xfrm rot="5263130">
                    <a:off x="86" y="-311"/>
                    <a:ext cx="254" cy="838"/>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266" name="AutoShape 97"/>
                  <p:cNvSpPr>
                    <a:spLocks noChangeArrowheads="1"/>
                  </p:cNvSpPr>
                  <p:nvPr/>
                </p:nvSpPr>
                <p:spPr bwMode="auto">
                  <a:xfrm rot="6078281">
                    <a:off x="234" y="-303"/>
                    <a:ext cx="244" cy="826"/>
                  </a:xfrm>
                  <a:prstGeom prst="moon">
                    <a:avLst>
                      <a:gd name="adj" fmla="val 49773"/>
                    </a:avLst>
                  </a:prstGeom>
                  <a:solidFill>
                    <a:srgbClr val="FFFFFF">
                      <a:alpha val="3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267" name="AutoShape 98"/>
                  <p:cNvSpPr>
                    <a:spLocks noChangeArrowheads="1"/>
                  </p:cNvSpPr>
                  <p:nvPr/>
                </p:nvSpPr>
                <p:spPr bwMode="auto">
                  <a:xfrm rot="6373927">
                    <a:off x="300" y="-305"/>
                    <a:ext cx="244" cy="832"/>
                  </a:xfrm>
                  <a:prstGeom prst="moon">
                    <a:avLst>
                      <a:gd name="adj" fmla="val 49773"/>
                    </a:avLst>
                  </a:prstGeom>
                  <a:solidFill>
                    <a:srgbClr val="FFFFFF">
                      <a:alpha val="3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268" name="AutoShape 99"/>
                  <p:cNvSpPr>
                    <a:spLocks noChangeArrowheads="1"/>
                  </p:cNvSpPr>
                  <p:nvPr/>
                </p:nvSpPr>
                <p:spPr bwMode="auto">
                  <a:xfrm rot="6906312">
                    <a:off x="394" y="-260"/>
                    <a:ext cx="249" cy="844"/>
                  </a:xfrm>
                  <a:prstGeom prst="moon">
                    <a:avLst>
                      <a:gd name="adj" fmla="val 49773"/>
                    </a:avLst>
                  </a:prstGeom>
                  <a:solidFill>
                    <a:srgbClr val="FFFFFF">
                      <a:alpha val="1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grpSp>
      </p:grpSp>
      <p:sp>
        <p:nvSpPr>
          <p:cNvPr id="553" name="Text Box 23"/>
          <p:cNvSpPr txBox="1">
            <a:spLocks noChangeArrowheads="1"/>
          </p:cNvSpPr>
          <p:nvPr/>
        </p:nvSpPr>
        <p:spPr bwMode="auto">
          <a:xfrm>
            <a:off x="1214413" y="3597532"/>
            <a:ext cx="6783437" cy="521970"/>
          </a:xfrm>
          <a:prstGeom prst="rect">
            <a:avLst/>
          </a:prstGeom>
          <a:noFill/>
          <a:ln w="9525">
            <a:noFill/>
            <a:miter lim="800000"/>
          </a:ln>
        </p:spPr>
        <p:txBody>
          <a:bodyPr wrap="square">
            <a:spAutoFit/>
          </a:bodyPr>
          <a:lstStyle/>
          <a:p>
            <a:pPr>
              <a:spcBef>
                <a:spcPts val="1800"/>
              </a:spcBef>
            </a:pPr>
            <a:r>
              <a:rPr kumimoji="1" lang="zh-CN" altLang="en-US" sz="2800" dirty="0" smtClean="0">
                <a:latin typeface="微软雅黑" panose="020B0503020204020204" pitchFamily="34" charset="-122"/>
                <a:ea typeface="微软雅黑" panose="020B0503020204020204" pitchFamily="34" charset="-122"/>
              </a:rPr>
              <a:t>     </a:t>
            </a:r>
            <a:r>
              <a:rPr kumimoji="1" lang="zh-CN" altLang="en-US" sz="2800" dirty="0">
                <a:latin typeface="微软雅黑" panose="020B0503020204020204" pitchFamily="34" charset="-122"/>
                <a:ea typeface="微软雅黑" panose="020B0503020204020204" pitchFamily="34" charset="-122"/>
              </a:rPr>
              <a:t> </a:t>
            </a:r>
            <a:r>
              <a:rPr kumimoji="1" lang="zh-CN" altLang="en-US" sz="2800" dirty="0" smtClean="0">
                <a:latin typeface="微软雅黑" panose="020B0503020204020204" pitchFamily="34" charset="-122"/>
                <a:ea typeface="微软雅黑" panose="020B0503020204020204" pitchFamily="34" charset="-122"/>
              </a:rPr>
              <a:t> </a:t>
            </a:r>
            <a:r>
              <a:rPr kumimoji="1" lang="zh-CN" altLang="en-US" sz="2800" dirty="0" smtClean="0">
                <a:latin typeface="+mn-ea"/>
                <a:sym typeface="+mn-ea"/>
              </a:rPr>
              <a:t>加速器领域典型产品业绩</a:t>
            </a:r>
            <a:endParaRPr kumimoji="1" lang="en-US" altLang="zh-CN" sz="2800" b="1" dirty="0">
              <a:latin typeface="+mn-ea"/>
            </a:endParaRPr>
          </a:p>
        </p:txBody>
      </p:sp>
      <p:sp>
        <p:nvSpPr>
          <p:cNvPr id="554" name="Text Box 14"/>
          <p:cNvSpPr txBox="1">
            <a:spLocks noChangeArrowheads="1"/>
          </p:cNvSpPr>
          <p:nvPr/>
        </p:nvSpPr>
        <p:spPr bwMode="auto">
          <a:xfrm>
            <a:off x="1228204" y="3604550"/>
            <a:ext cx="419558" cy="461665"/>
          </a:xfrm>
          <a:prstGeom prst="rect">
            <a:avLst/>
          </a:prstGeom>
          <a:noFill/>
          <a:ln w="9525">
            <a:noFill/>
            <a:miter lim="800000"/>
          </a:ln>
        </p:spPr>
        <p:txBody>
          <a:bodyPr wrap="square">
            <a:spAutoFit/>
          </a:bodyPr>
          <a:lstStyle/>
          <a:p>
            <a:pPr algn="ctr">
              <a:spcBef>
                <a:spcPct val="50000"/>
              </a:spcBef>
              <a:buFont typeface="Arial" panose="020B0604020202020204" pitchFamily="34" charset="0"/>
              <a:buNone/>
            </a:pPr>
            <a:r>
              <a:rPr lang="en-US" altLang="zh-CN" sz="2400" i="1" dirty="0" smtClean="0">
                <a:solidFill>
                  <a:srgbClr val="FFFFFF"/>
                </a:solidFill>
                <a:cs typeface="Arial" panose="020B0604020202020204" pitchFamily="34" charset="0"/>
              </a:rPr>
              <a:t>3</a:t>
            </a:r>
            <a:endParaRPr lang="en-US" altLang="zh-CN" sz="2400" i="1" dirty="0">
              <a:solidFill>
                <a:srgbClr val="FFFFFF"/>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AutoShape 526"/>
          <p:cNvSpPr>
            <a:spLocks noChangeArrowheads="1"/>
          </p:cNvSpPr>
          <p:nvPr/>
        </p:nvSpPr>
        <p:spPr bwMode="auto">
          <a:xfrm>
            <a:off x="132715" y="1111885"/>
            <a:ext cx="4603115" cy="3627120"/>
          </a:xfrm>
          <a:prstGeom prst="roundRect">
            <a:avLst>
              <a:gd name="adj" fmla="val 3379"/>
            </a:avLst>
          </a:prstGeom>
          <a:solidFill>
            <a:schemeClr val="accent6">
              <a:lumMod val="20000"/>
              <a:lumOff val="80000"/>
            </a:schemeClr>
          </a:solidFill>
          <a:ln>
            <a:solidFill>
              <a:schemeClr val="tx1"/>
            </a:solidFill>
          </a:ln>
        </p:spPr>
        <p:txBody>
          <a:bodyPr wrap="none" anchor="ctr"/>
          <a:lstStyle/>
          <a:p>
            <a:pPr eaLnBrk="1" latinLnBrk="1" hangingPunct="1">
              <a:defRPr/>
            </a:pPr>
            <a:r>
              <a:rPr kumimoji="1" lang="en-US" altLang="ko-KR" dirty="0" smtClean="0">
                <a:solidFill>
                  <a:srgbClr val="000000"/>
                </a:solidFill>
                <a:latin typeface="Gulim" panose="020B0600000101010101" pitchFamily="34" charset="-127"/>
                <a:ea typeface="Gulim" panose="020B0600000101010101" pitchFamily="34" charset="-127"/>
              </a:rPr>
              <a:t>                                                                </a:t>
            </a:r>
            <a:endParaRPr kumimoji="1" lang="ko-KR" altLang="en-US" dirty="0">
              <a:solidFill>
                <a:srgbClr val="000000"/>
              </a:solidFill>
              <a:latin typeface="Gulim" panose="020B0600000101010101" pitchFamily="34" charset="-127"/>
              <a:ea typeface="Gulim" panose="020B0600000101010101" pitchFamily="34" charset="-127"/>
            </a:endParaRPr>
          </a:p>
        </p:txBody>
      </p:sp>
      <p:cxnSp>
        <p:nvCxnSpPr>
          <p:cNvPr id="267" name="直接连接符 266"/>
          <p:cNvCxnSpPr/>
          <p:nvPr/>
        </p:nvCxnSpPr>
        <p:spPr>
          <a:xfrm>
            <a:off x="0" y="4875626"/>
            <a:ext cx="9144000" cy="1191"/>
          </a:xfrm>
          <a:prstGeom prst="line">
            <a:avLst/>
          </a:prstGeom>
        </p:spPr>
        <p:style>
          <a:lnRef idx="1">
            <a:schemeClr val="accent1"/>
          </a:lnRef>
          <a:fillRef idx="0">
            <a:schemeClr val="accent1"/>
          </a:fillRef>
          <a:effectRef idx="0">
            <a:schemeClr val="accent1"/>
          </a:effectRef>
          <a:fontRef idx="minor">
            <a:schemeClr val="tx1"/>
          </a:fontRef>
        </p:style>
      </p:cxnSp>
      <p:sp>
        <p:nvSpPr>
          <p:cNvPr id="30" name="TextBox 9"/>
          <p:cNvSpPr txBox="1"/>
          <p:nvPr/>
        </p:nvSpPr>
        <p:spPr>
          <a:xfrm>
            <a:off x="132715" y="713105"/>
            <a:ext cx="4390390" cy="306705"/>
          </a:xfrm>
          <a:prstGeom prst="rect">
            <a:avLst/>
          </a:prstGeom>
          <a:solidFill>
            <a:schemeClr val="accent6">
              <a:lumMod val="60000"/>
              <a:lumOff val="40000"/>
            </a:schemeClr>
          </a:solidFill>
        </p:spPr>
        <p:txBody>
          <a:bodyPr wrap="square" rtlCol="0">
            <a:spAutoFit/>
          </a:bodyPr>
          <a:p>
            <a:pPr>
              <a:buClr>
                <a:srgbClr val="00B0F0"/>
              </a:buClr>
              <a:buFont typeface="Wingdings" panose="05000000000000000000" pitchFamily="2" charset="2"/>
              <a:buChar char="p"/>
            </a:pPr>
            <a:r>
              <a:rPr lang="zh-CN" altLang="en-US" sz="1400" b="1" dirty="0" smtClean="0"/>
              <a:t>  </a:t>
            </a:r>
            <a:r>
              <a:rPr lang="zh-CN" altLang="en-US" sz="1400" dirty="0">
                <a:solidFill>
                  <a:srgbClr val="000000"/>
                </a:solidFill>
                <a:latin typeface="Arial" panose="020B0604020202020204" pitchFamily="34" charset="0"/>
                <a:ea typeface="宋体" panose="02010600030101010101" pitchFamily="2" charset="-122"/>
              </a:rPr>
              <a:t>HEPS</a:t>
            </a:r>
            <a:r>
              <a:rPr lang="zh-CN" altLang="en-US" sz="1400" dirty="0">
                <a:solidFill>
                  <a:srgbClr val="000000"/>
                </a:solidFill>
                <a:latin typeface="Arial" panose="020B0604020202020204" pitchFamily="34" charset="0"/>
                <a:ea typeface="宋体" panose="02010600030101010101" pitchFamily="2" charset="-122"/>
                <a:sym typeface="Arial" panose="020B0604020202020204" pitchFamily="34" charset="0"/>
              </a:rPr>
              <a:t>技术研发与测试平台（</a:t>
            </a:r>
            <a:r>
              <a:rPr lang="en-US" altLang="zh-CN" sz="1400" dirty="0">
                <a:solidFill>
                  <a:srgbClr val="000000"/>
                </a:solidFill>
                <a:latin typeface="Arial" panose="020B0604020202020204" pitchFamily="34" charset="0"/>
                <a:ea typeface="宋体" panose="02010600030101010101" pitchFamily="2" charset="-122"/>
                <a:sym typeface="Arial" panose="020B0604020202020204" pitchFamily="34" charset="0"/>
              </a:rPr>
              <a:t>PAPS</a:t>
            </a:r>
            <a:r>
              <a:rPr lang="zh-CN" altLang="en-US" sz="1400" dirty="0">
                <a:solidFill>
                  <a:srgbClr val="000000"/>
                </a:solidFill>
                <a:latin typeface="Arial" panose="020B0604020202020204" pitchFamily="34" charset="0"/>
                <a:ea typeface="宋体" panose="02010600030101010101" pitchFamily="2" charset="-122"/>
                <a:sym typeface="Arial" panose="020B0604020202020204" pitchFamily="34" charset="0"/>
              </a:rPr>
              <a:t>）聚焦四极磁铁</a:t>
            </a:r>
            <a:endParaRPr lang="zh-CN" altLang="en-US" sz="1400" b="1" dirty="0"/>
          </a:p>
        </p:txBody>
      </p:sp>
      <p:sp>
        <p:nvSpPr>
          <p:cNvPr id="42" name="AutoShape 526"/>
          <p:cNvSpPr>
            <a:spLocks noChangeArrowheads="1"/>
          </p:cNvSpPr>
          <p:nvPr/>
        </p:nvSpPr>
        <p:spPr bwMode="auto">
          <a:xfrm>
            <a:off x="5115560" y="1353185"/>
            <a:ext cx="3750310" cy="3209290"/>
          </a:xfrm>
          <a:prstGeom prst="roundRect">
            <a:avLst>
              <a:gd name="adj" fmla="val 3379"/>
            </a:avLst>
          </a:prstGeom>
          <a:solidFill>
            <a:schemeClr val="accent6">
              <a:lumMod val="20000"/>
              <a:lumOff val="80000"/>
            </a:schemeClr>
          </a:solidFill>
          <a:ln>
            <a:solidFill>
              <a:schemeClr val="tx1"/>
            </a:solidFill>
          </a:ln>
        </p:spPr>
        <p:txBody>
          <a:bodyPr wrap="none" anchor="ctr"/>
          <a:p>
            <a:pPr eaLnBrk="1" latinLnBrk="1" hangingPunct="1">
              <a:defRPr/>
            </a:pPr>
            <a:r>
              <a:rPr kumimoji="1" lang="en-US" altLang="ko-KR" dirty="0" smtClean="0">
                <a:solidFill>
                  <a:srgbClr val="000000"/>
                </a:solidFill>
                <a:latin typeface="Gulim" panose="020B0600000101010101" pitchFamily="34" charset="-127"/>
                <a:ea typeface="Gulim" panose="020B0600000101010101" pitchFamily="34" charset="-127"/>
              </a:rPr>
              <a:t>                                                                </a:t>
            </a:r>
            <a:endParaRPr kumimoji="1" lang="ko-KR" altLang="en-US" dirty="0">
              <a:solidFill>
                <a:srgbClr val="000000"/>
              </a:solidFill>
              <a:latin typeface="Gulim" panose="020B0600000101010101" pitchFamily="34" charset="-127"/>
              <a:ea typeface="Gulim" panose="020B0600000101010101" pitchFamily="34" charset="-127"/>
            </a:endParaRPr>
          </a:p>
        </p:txBody>
      </p:sp>
      <p:pic>
        <p:nvPicPr>
          <p:cNvPr id="2" name="图片 1" descr="微信图片_20191024135112"/>
          <p:cNvPicPr>
            <a:picLocks noChangeAspect="1"/>
          </p:cNvPicPr>
          <p:nvPr/>
        </p:nvPicPr>
        <p:blipFill>
          <a:blip r:embed="rId1"/>
          <a:stretch>
            <a:fillRect/>
          </a:stretch>
        </p:blipFill>
        <p:spPr>
          <a:xfrm>
            <a:off x="213995" y="1163955"/>
            <a:ext cx="2026920" cy="1486535"/>
          </a:xfrm>
          <a:prstGeom prst="rect">
            <a:avLst/>
          </a:prstGeom>
        </p:spPr>
      </p:pic>
      <p:pic>
        <p:nvPicPr>
          <p:cNvPr id="3" name="图片 2" descr="微信图片_20191024135039"/>
          <p:cNvPicPr>
            <a:picLocks noChangeAspect="1"/>
          </p:cNvPicPr>
          <p:nvPr/>
        </p:nvPicPr>
        <p:blipFill>
          <a:blip r:embed="rId2"/>
          <a:stretch>
            <a:fillRect/>
          </a:stretch>
        </p:blipFill>
        <p:spPr>
          <a:xfrm>
            <a:off x="2585085" y="1163955"/>
            <a:ext cx="2098675" cy="1503680"/>
          </a:xfrm>
          <a:prstGeom prst="rect">
            <a:avLst/>
          </a:prstGeom>
        </p:spPr>
      </p:pic>
      <p:pic>
        <p:nvPicPr>
          <p:cNvPr id="7" name="图片 6" descr="360截图163509127387107"/>
          <p:cNvPicPr>
            <a:picLocks noChangeAspect="1"/>
          </p:cNvPicPr>
          <p:nvPr/>
        </p:nvPicPr>
        <p:blipFill>
          <a:blip r:embed="rId3"/>
          <a:stretch>
            <a:fillRect/>
          </a:stretch>
        </p:blipFill>
        <p:spPr>
          <a:xfrm>
            <a:off x="213995" y="2794635"/>
            <a:ext cx="2654300" cy="1876425"/>
          </a:xfrm>
          <a:prstGeom prst="rect">
            <a:avLst/>
          </a:prstGeom>
        </p:spPr>
      </p:pic>
      <p:graphicFrame>
        <p:nvGraphicFramePr>
          <p:cNvPr id="12" name="表格 11"/>
          <p:cNvGraphicFramePr/>
          <p:nvPr>
            <p:custDataLst>
              <p:tags r:id="rId4"/>
            </p:custDataLst>
          </p:nvPr>
        </p:nvGraphicFramePr>
        <p:xfrm>
          <a:off x="5338445" y="1488440"/>
          <a:ext cx="3375025" cy="2946400"/>
        </p:xfrm>
        <a:graphic>
          <a:graphicData uri="http://schemas.openxmlformats.org/drawingml/2006/table">
            <a:tbl>
              <a:tblPr firstRow="1" bandRow="1">
                <a:tableStyleId>{5C22544A-7EE6-4342-B048-85BDC9FD1C3A}</a:tableStyleId>
              </a:tblPr>
              <a:tblGrid>
                <a:gridCol w="1610360"/>
                <a:gridCol w="1764665"/>
              </a:tblGrid>
              <a:tr h="368300">
                <a:tc>
                  <a:txBody>
                    <a:bodyPr/>
                    <a:p>
                      <a:pPr algn="l">
                        <a:buNone/>
                      </a:pPr>
                      <a:r>
                        <a:rPr lang="zh-CN" altLang="en-US" sz="1200"/>
                        <a:t>技术参数</a:t>
                      </a:r>
                      <a:endParaRPr lang="zh-CN" altLang="en-US" sz="1200"/>
                    </a:p>
                  </a:txBody>
                  <a:tcPr/>
                </a:tc>
                <a:tc>
                  <a:txBody>
                    <a:bodyPr/>
                    <a:p>
                      <a:pPr>
                        <a:buNone/>
                      </a:pPr>
                      <a:r>
                        <a:rPr lang="zh-CN" altLang="en-US" sz="1200"/>
                        <a:t>四极磁铁</a:t>
                      </a:r>
                      <a:endParaRPr lang="zh-CN" altLang="en-US" sz="1200"/>
                    </a:p>
                  </a:txBody>
                  <a:tcPr/>
                </a:tc>
              </a:tr>
              <a:tr h="368300">
                <a:tc>
                  <a:txBody>
                    <a:bodyPr/>
                    <a:p>
                      <a:pPr>
                        <a:buNone/>
                      </a:pPr>
                      <a:r>
                        <a:rPr lang="zh-CN" altLang="en-US" sz="1200"/>
                        <a:t>磁铁孔径</a:t>
                      </a:r>
                      <a:endParaRPr lang="zh-CN" altLang="en-US" sz="1200"/>
                    </a:p>
                  </a:txBody>
                  <a:tcPr/>
                </a:tc>
                <a:tc>
                  <a:txBody>
                    <a:bodyPr/>
                    <a:p>
                      <a:pPr>
                        <a:buNone/>
                      </a:pPr>
                      <a:r>
                        <a:rPr lang="en-US" altLang="zh-CN" sz="1200"/>
                        <a:t>70mm</a:t>
                      </a:r>
                      <a:endParaRPr lang="en-US" altLang="zh-CN" sz="1200"/>
                    </a:p>
                  </a:txBody>
                  <a:tcPr/>
                </a:tc>
              </a:tr>
              <a:tr h="368300">
                <a:tc>
                  <a:txBody>
                    <a:bodyPr/>
                    <a:p>
                      <a:pPr>
                        <a:buNone/>
                      </a:pPr>
                      <a:r>
                        <a:rPr lang="zh-CN" altLang="en-US" sz="1200"/>
                        <a:t>中心磁场梯度</a:t>
                      </a:r>
                      <a:endParaRPr lang="zh-CN" altLang="en-US" sz="1200"/>
                    </a:p>
                  </a:txBody>
                  <a:tcPr/>
                </a:tc>
                <a:tc>
                  <a:txBody>
                    <a:bodyPr/>
                    <a:p>
                      <a:pPr>
                        <a:buNone/>
                      </a:pPr>
                      <a:r>
                        <a:rPr lang="en-US" altLang="zh-CN" sz="1200">
                          <a:latin typeface="宋体" panose="02010600030101010101" pitchFamily="2" charset="-122"/>
                          <a:ea typeface="宋体" panose="02010600030101010101" pitchFamily="2" charset="-122"/>
                        </a:rPr>
                        <a:t>≥</a:t>
                      </a:r>
                      <a:r>
                        <a:rPr lang="en-US" altLang="zh-CN" sz="1200"/>
                        <a:t>7T/m</a:t>
                      </a:r>
                      <a:endParaRPr lang="en-US" altLang="zh-CN" sz="1200"/>
                    </a:p>
                  </a:txBody>
                  <a:tcPr/>
                </a:tc>
              </a:tr>
              <a:tr h="368300">
                <a:tc>
                  <a:txBody>
                    <a:bodyPr/>
                    <a:p>
                      <a:pPr>
                        <a:buNone/>
                      </a:pPr>
                      <a:r>
                        <a:rPr lang="zh-CN" altLang="en-US" sz="1200"/>
                        <a:t>等效磁长度</a:t>
                      </a:r>
                      <a:endParaRPr lang="zh-CN" altLang="en-US" sz="1200"/>
                    </a:p>
                  </a:txBody>
                  <a:tcPr/>
                </a:tc>
                <a:tc>
                  <a:txBody>
                    <a:bodyPr/>
                    <a:p>
                      <a:pPr>
                        <a:buNone/>
                      </a:pPr>
                      <a:r>
                        <a:rPr lang="en-US" altLang="zh-CN" sz="1200"/>
                        <a:t>150mm</a:t>
                      </a:r>
                      <a:endParaRPr lang="en-US" altLang="zh-CN" sz="1200"/>
                    </a:p>
                  </a:txBody>
                  <a:tcPr/>
                </a:tc>
              </a:tr>
              <a:tr h="368300">
                <a:tc>
                  <a:txBody>
                    <a:bodyPr/>
                    <a:p>
                      <a:pPr>
                        <a:buNone/>
                      </a:pPr>
                      <a:r>
                        <a:rPr lang="zh-CN" altLang="zh-CN" sz="1200"/>
                        <a:t>铁芯截面尺寸</a:t>
                      </a:r>
                      <a:endParaRPr lang="zh-CN" altLang="zh-CN" sz="1200"/>
                    </a:p>
                  </a:txBody>
                  <a:tcPr/>
                </a:tc>
                <a:tc>
                  <a:txBody>
                    <a:bodyPr/>
                    <a:p>
                      <a:pPr>
                        <a:buNone/>
                      </a:pPr>
                      <a:r>
                        <a:rPr lang="en-US" altLang="zh-CN" sz="1200"/>
                        <a:t>400mmX400mm</a:t>
                      </a:r>
                      <a:endParaRPr lang="en-US" altLang="zh-CN" sz="1200"/>
                    </a:p>
                  </a:txBody>
                  <a:tcPr/>
                </a:tc>
              </a:tr>
              <a:tr h="368300">
                <a:tc>
                  <a:txBody>
                    <a:bodyPr/>
                    <a:p>
                      <a:pPr>
                        <a:buNone/>
                      </a:pPr>
                      <a:r>
                        <a:rPr lang="zh-CN" altLang="en-US" sz="1200"/>
                        <a:t>铁芯长度</a:t>
                      </a:r>
                      <a:endParaRPr lang="zh-CN" altLang="en-US" sz="1200"/>
                    </a:p>
                  </a:txBody>
                  <a:tcPr/>
                </a:tc>
                <a:tc>
                  <a:txBody>
                    <a:bodyPr/>
                    <a:p>
                      <a:pPr>
                        <a:buNone/>
                      </a:pPr>
                      <a:r>
                        <a:rPr lang="en-US" altLang="zh-CN" sz="1200"/>
                        <a:t>120mm</a:t>
                      </a:r>
                      <a:endParaRPr lang="en-US" altLang="zh-CN" sz="1200"/>
                    </a:p>
                  </a:txBody>
                  <a:tcPr/>
                </a:tc>
              </a:tr>
              <a:tr h="368300">
                <a:tc>
                  <a:txBody>
                    <a:bodyPr/>
                    <a:p>
                      <a:pPr>
                        <a:buNone/>
                      </a:pPr>
                      <a:r>
                        <a:rPr lang="zh-CN" altLang="en-US" sz="1200"/>
                        <a:t>横向磁场均匀性</a:t>
                      </a:r>
                      <a:endParaRPr lang="zh-CN" altLang="en-US" sz="1200"/>
                    </a:p>
                  </a:txBody>
                  <a:tcPr/>
                </a:tc>
                <a:tc>
                  <a:txBody>
                    <a:bodyPr/>
                    <a:p>
                      <a:pPr>
                        <a:buNone/>
                      </a:pPr>
                      <a:r>
                        <a:rPr lang="en-US" altLang="zh-CN" sz="1200"/>
                        <a:t>0.005</a:t>
                      </a:r>
                      <a:endParaRPr lang="en-US" altLang="zh-CN" sz="1200"/>
                    </a:p>
                  </a:txBody>
                  <a:tcPr/>
                </a:tc>
              </a:tr>
              <a:tr h="368300">
                <a:tc>
                  <a:txBody>
                    <a:bodyPr/>
                    <a:p>
                      <a:pPr>
                        <a:buNone/>
                      </a:pPr>
                      <a:r>
                        <a:rPr lang="zh-CN" altLang="en-US" sz="1200">
                          <a:sym typeface="+mn-ea"/>
                        </a:rPr>
                        <a:t>积分磁场均匀性</a:t>
                      </a:r>
                      <a:endParaRPr lang="zh-CN" altLang="en-US" sz="1200">
                        <a:sym typeface="+mn-ea"/>
                      </a:endParaRPr>
                    </a:p>
                  </a:txBody>
                  <a:tcPr/>
                </a:tc>
                <a:tc>
                  <a:txBody>
                    <a:bodyPr/>
                    <a:p>
                      <a:pPr>
                        <a:buNone/>
                      </a:pPr>
                      <a:r>
                        <a:rPr lang="en-US" altLang="zh-CN" sz="1200"/>
                        <a:t>0.005</a:t>
                      </a:r>
                      <a:endParaRPr lang="en-US" altLang="zh-CN" sz="1200"/>
                    </a:p>
                  </a:txBody>
                  <a:tcPr/>
                </a:tc>
              </a:tr>
            </a:tbl>
          </a:graphicData>
        </a:graphic>
      </p:graphicFrame>
      <p:pic>
        <p:nvPicPr>
          <p:cNvPr id="15" name="图片 14" descr="03"/>
          <p:cNvPicPr>
            <a:picLocks noChangeAspect="1"/>
          </p:cNvPicPr>
          <p:nvPr/>
        </p:nvPicPr>
        <p:blipFill>
          <a:blip r:embed="rId5"/>
          <a:stretch>
            <a:fillRect/>
          </a:stretch>
        </p:blipFill>
        <p:spPr>
          <a:xfrm>
            <a:off x="2919730" y="2794635"/>
            <a:ext cx="1764030" cy="1876425"/>
          </a:xfrm>
          <a:prstGeom prst="rect">
            <a:avLst/>
          </a:prstGeom>
        </p:spPr>
      </p:pic>
      <p:sp>
        <p:nvSpPr>
          <p:cNvPr id="59" name="TextBox 101"/>
          <p:cNvSpPr>
            <a:spLocks noChangeArrowheads="1"/>
          </p:cNvSpPr>
          <p:nvPr/>
        </p:nvSpPr>
        <p:spPr bwMode="auto">
          <a:xfrm>
            <a:off x="2420620" y="-71755"/>
            <a:ext cx="4337685" cy="553085"/>
          </a:xfrm>
          <a:prstGeom prst="rect">
            <a:avLst/>
          </a:prstGeom>
          <a:noFill/>
          <a:ln w="9525">
            <a:noFill/>
            <a:miter lim="800000"/>
          </a:ln>
        </p:spPr>
        <p:txBody>
          <a:bodyPr wrap="square">
            <a:spAutoFit/>
          </a:bodyPr>
          <a:p>
            <a:r>
              <a:rPr lang="zh-CN" altLang="en-US" sz="30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24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三、加速器领域典型产品业绩</a:t>
            </a:r>
            <a:endParaRPr lang="zh-CN" altLang="en-US" sz="24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AutoShape 526"/>
          <p:cNvSpPr>
            <a:spLocks noChangeArrowheads="1"/>
          </p:cNvSpPr>
          <p:nvPr/>
        </p:nvSpPr>
        <p:spPr bwMode="auto">
          <a:xfrm>
            <a:off x="132715" y="1111885"/>
            <a:ext cx="4603115" cy="3627120"/>
          </a:xfrm>
          <a:prstGeom prst="roundRect">
            <a:avLst>
              <a:gd name="adj" fmla="val 3379"/>
            </a:avLst>
          </a:prstGeom>
          <a:solidFill>
            <a:schemeClr val="accent6">
              <a:lumMod val="20000"/>
              <a:lumOff val="80000"/>
            </a:schemeClr>
          </a:solidFill>
          <a:ln>
            <a:solidFill>
              <a:schemeClr val="tx1"/>
            </a:solidFill>
          </a:ln>
        </p:spPr>
        <p:txBody>
          <a:bodyPr wrap="none" anchor="ctr"/>
          <a:lstStyle/>
          <a:p>
            <a:pPr eaLnBrk="1" latinLnBrk="1" hangingPunct="1">
              <a:defRPr/>
            </a:pPr>
            <a:r>
              <a:rPr kumimoji="1" lang="en-US" altLang="ko-KR" dirty="0" smtClean="0">
                <a:solidFill>
                  <a:srgbClr val="000000"/>
                </a:solidFill>
                <a:latin typeface="Gulim" panose="020B0600000101010101" pitchFamily="34" charset="-127"/>
                <a:ea typeface="Gulim" panose="020B0600000101010101" pitchFamily="34" charset="-127"/>
              </a:rPr>
              <a:t>                                                                </a:t>
            </a:r>
            <a:endParaRPr kumimoji="1" lang="ko-KR" altLang="en-US" dirty="0">
              <a:solidFill>
                <a:srgbClr val="000000"/>
              </a:solidFill>
              <a:latin typeface="Gulim" panose="020B0600000101010101" pitchFamily="34" charset="-127"/>
              <a:ea typeface="Gulim" panose="020B0600000101010101" pitchFamily="34" charset="-127"/>
            </a:endParaRPr>
          </a:p>
        </p:txBody>
      </p:sp>
      <p:cxnSp>
        <p:nvCxnSpPr>
          <p:cNvPr id="267" name="直接连接符 266"/>
          <p:cNvCxnSpPr/>
          <p:nvPr/>
        </p:nvCxnSpPr>
        <p:spPr>
          <a:xfrm>
            <a:off x="0" y="4875626"/>
            <a:ext cx="9144000" cy="1191"/>
          </a:xfrm>
          <a:prstGeom prst="line">
            <a:avLst/>
          </a:prstGeom>
        </p:spPr>
        <p:style>
          <a:lnRef idx="1">
            <a:schemeClr val="accent1"/>
          </a:lnRef>
          <a:fillRef idx="0">
            <a:schemeClr val="accent1"/>
          </a:fillRef>
          <a:effectRef idx="0">
            <a:schemeClr val="accent1"/>
          </a:effectRef>
          <a:fontRef idx="minor">
            <a:schemeClr val="tx1"/>
          </a:fontRef>
        </p:style>
      </p:cxnSp>
      <p:sp>
        <p:nvSpPr>
          <p:cNvPr id="30" name="TextBox 9"/>
          <p:cNvSpPr txBox="1"/>
          <p:nvPr/>
        </p:nvSpPr>
        <p:spPr>
          <a:xfrm>
            <a:off x="132715" y="713105"/>
            <a:ext cx="4390390" cy="306705"/>
          </a:xfrm>
          <a:prstGeom prst="rect">
            <a:avLst/>
          </a:prstGeom>
          <a:solidFill>
            <a:schemeClr val="accent6">
              <a:lumMod val="60000"/>
              <a:lumOff val="40000"/>
            </a:schemeClr>
          </a:solidFill>
        </p:spPr>
        <p:txBody>
          <a:bodyPr wrap="square" rtlCol="0">
            <a:spAutoFit/>
          </a:bodyPr>
          <a:p>
            <a:pPr>
              <a:buClr>
                <a:srgbClr val="00B0F0"/>
              </a:buClr>
              <a:buFont typeface="Wingdings" panose="05000000000000000000" pitchFamily="2" charset="2"/>
              <a:buChar char="p"/>
            </a:pPr>
            <a:r>
              <a:rPr lang="zh-CN" altLang="en-US" sz="1400" b="1" dirty="0" smtClean="0"/>
              <a:t>  </a:t>
            </a:r>
            <a:r>
              <a:rPr lang="zh-CN" altLang="en-US" sz="1400" dirty="0">
                <a:solidFill>
                  <a:srgbClr val="000000"/>
                </a:solidFill>
                <a:latin typeface="Arial" panose="020B0604020202020204" pitchFamily="34" charset="0"/>
                <a:ea typeface="宋体" panose="02010600030101010101" pitchFamily="2" charset="-122"/>
              </a:rPr>
              <a:t>HEPS增强器</a:t>
            </a:r>
            <a:r>
              <a:rPr lang="zh-CN" altLang="en-US" sz="1400" dirty="0">
                <a:solidFill>
                  <a:srgbClr val="000000"/>
                </a:solidFill>
                <a:latin typeface="Arial" panose="020B0604020202020204" pitchFamily="34" charset="0"/>
                <a:ea typeface="宋体" panose="02010600030101010101" pitchFamily="2" charset="-122"/>
                <a:sym typeface="Arial" panose="020B0604020202020204" pitchFamily="34" charset="0"/>
              </a:rPr>
              <a:t>四极磁铁</a:t>
            </a:r>
            <a:endParaRPr lang="zh-CN" altLang="en-US" sz="1400" b="1" dirty="0"/>
          </a:p>
        </p:txBody>
      </p:sp>
      <p:sp>
        <p:nvSpPr>
          <p:cNvPr id="42" name="AutoShape 526"/>
          <p:cNvSpPr>
            <a:spLocks noChangeArrowheads="1"/>
          </p:cNvSpPr>
          <p:nvPr/>
        </p:nvSpPr>
        <p:spPr bwMode="auto">
          <a:xfrm>
            <a:off x="5115560" y="1353185"/>
            <a:ext cx="3750310" cy="3209290"/>
          </a:xfrm>
          <a:prstGeom prst="roundRect">
            <a:avLst>
              <a:gd name="adj" fmla="val 3379"/>
            </a:avLst>
          </a:prstGeom>
          <a:solidFill>
            <a:schemeClr val="accent6">
              <a:lumMod val="20000"/>
              <a:lumOff val="80000"/>
            </a:schemeClr>
          </a:solidFill>
          <a:ln>
            <a:solidFill>
              <a:schemeClr val="tx1"/>
            </a:solidFill>
          </a:ln>
        </p:spPr>
        <p:txBody>
          <a:bodyPr wrap="none" anchor="ctr"/>
          <a:p>
            <a:pPr eaLnBrk="1" latinLnBrk="1" hangingPunct="1">
              <a:defRPr/>
            </a:pPr>
            <a:r>
              <a:rPr kumimoji="1" lang="en-US" altLang="ko-KR" dirty="0" smtClean="0">
                <a:solidFill>
                  <a:srgbClr val="000000"/>
                </a:solidFill>
                <a:latin typeface="Gulim" panose="020B0600000101010101" pitchFamily="34" charset="-127"/>
                <a:ea typeface="Gulim" panose="020B0600000101010101" pitchFamily="34" charset="-127"/>
              </a:rPr>
              <a:t>                                                                </a:t>
            </a:r>
            <a:endParaRPr kumimoji="1" lang="ko-KR" altLang="en-US" dirty="0">
              <a:solidFill>
                <a:srgbClr val="000000"/>
              </a:solidFill>
              <a:latin typeface="Gulim" panose="020B0600000101010101" pitchFamily="34" charset="-127"/>
              <a:ea typeface="Gulim" panose="020B0600000101010101" pitchFamily="34" charset="-127"/>
            </a:endParaRPr>
          </a:p>
        </p:txBody>
      </p:sp>
      <p:pic>
        <p:nvPicPr>
          <p:cNvPr id="17" name="图片 1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23850" y="3368675"/>
            <a:ext cx="1997710" cy="1332230"/>
          </a:xfrm>
          <a:prstGeom prst="rect">
            <a:avLst/>
          </a:prstGeom>
        </p:spPr>
      </p:pic>
      <p:pic>
        <p:nvPicPr>
          <p:cNvPr id="18" name="图片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91410" y="3371215"/>
            <a:ext cx="2005965" cy="1337310"/>
          </a:xfrm>
          <a:prstGeom prst="rect">
            <a:avLst/>
          </a:prstGeom>
        </p:spPr>
      </p:pic>
      <p:pic>
        <p:nvPicPr>
          <p:cNvPr id="1026" name="Picture 2" descr="H:\照片\HEPS四极磁铁\IMG_0111.JPG"/>
          <p:cNvPicPr>
            <a:picLocks noChangeAspect="1" noChangeArrowheads="1"/>
          </p:cNvPicPr>
          <p:nvPr/>
        </p:nvPicPr>
        <p:blipFill>
          <a:blip r:embed="rId3" cstate="print"/>
          <a:srcRect t="10582" b="10406"/>
          <a:stretch>
            <a:fillRect/>
          </a:stretch>
        </p:blipFill>
        <p:spPr bwMode="auto">
          <a:xfrm>
            <a:off x="323850" y="1122680"/>
            <a:ext cx="4073525" cy="2145665"/>
          </a:xfrm>
          <a:prstGeom prst="rect">
            <a:avLst/>
          </a:prstGeom>
          <a:noFill/>
        </p:spPr>
      </p:pic>
      <p:graphicFrame>
        <p:nvGraphicFramePr>
          <p:cNvPr id="20" name="表格 19"/>
          <p:cNvGraphicFramePr/>
          <p:nvPr>
            <p:custDataLst>
              <p:tags r:id="rId4"/>
            </p:custDataLst>
          </p:nvPr>
        </p:nvGraphicFramePr>
        <p:xfrm>
          <a:off x="5207635" y="1419860"/>
          <a:ext cx="3584575" cy="3078480"/>
        </p:xfrm>
        <a:graphic>
          <a:graphicData uri="http://schemas.openxmlformats.org/drawingml/2006/table">
            <a:tbl>
              <a:tblPr firstRow="1" bandRow="1">
                <a:tableStyleId>{5C22544A-7EE6-4342-B048-85BDC9FD1C3A}</a:tableStyleId>
              </a:tblPr>
              <a:tblGrid>
                <a:gridCol w="830580"/>
                <a:gridCol w="901700"/>
                <a:gridCol w="864870"/>
                <a:gridCol w="987425"/>
              </a:tblGrid>
              <a:tr h="457200">
                <a:tc>
                  <a:txBody>
                    <a:bodyPr/>
                    <a:p>
                      <a:pPr algn="ctr">
                        <a:buNone/>
                      </a:pPr>
                      <a:r>
                        <a:rPr lang="zh-CN" altLang="en-US" sz="1200" dirty="0"/>
                        <a:t>项目</a:t>
                      </a:r>
                      <a:endParaRPr lang="zh-CN" altLang="en-US" sz="1200" dirty="0"/>
                    </a:p>
                  </a:txBody>
                  <a:tcPr/>
                </a:tc>
                <a:tc>
                  <a:txBody>
                    <a:bodyPr/>
                    <a:p>
                      <a:pPr algn="ctr">
                        <a:buNone/>
                      </a:pPr>
                      <a:r>
                        <a:rPr lang="en-US" altLang="zh-CN" sz="1200" dirty="0"/>
                        <a:t>BS-40Q-300L</a:t>
                      </a:r>
                      <a:endParaRPr lang="en-US" altLang="zh-CN" sz="1200" dirty="0"/>
                    </a:p>
                  </a:txBody>
                  <a:tcPr/>
                </a:tc>
                <a:tc>
                  <a:txBody>
                    <a:bodyPr/>
                    <a:p>
                      <a:pPr algn="ctr">
                        <a:buNone/>
                      </a:pPr>
                      <a:r>
                        <a:rPr lang="en-US" altLang="zh-CN" sz="1200">
                          <a:sym typeface="+mn-ea"/>
                        </a:rPr>
                        <a:t>BS-40Q-400L</a:t>
                      </a:r>
                      <a:endParaRPr lang="en-US" altLang="zh-CN" sz="1200">
                        <a:sym typeface="+mn-ea"/>
                      </a:endParaRPr>
                    </a:p>
                  </a:txBody>
                  <a:tcPr/>
                </a:tc>
                <a:tc>
                  <a:txBody>
                    <a:bodyPr/>
                    <a:p>
                      <a:pPr algn="ctr">
                        <a:buNone/>
                      </a:pPr>
                      <a:r>
                        <a:rPr lang="en-US" altLang="zh-CN" sz="1200">
                          <a:sym typeface="+mn-ea"/>
                        </a:rPr>
                        <a:t>BS-56Q-500L</a:t>
                      </a:r>
                      <a:endParaRPr lang="en-US" altLang="zh-CN" sz="1200">
                        <a:sym typeface="+mn-ea"/>
                      </a:endParaRPr>
                    </a:p>
                  </a:txBody>
                  <a:tcPr/>
                </a:tc>
              </a:tr>
              <a:tr h="243840">
                <a:tc>
                  <a:txBody>
                    <a:bodyPr/>
                    <a:p>
                      <a:pPr algn="ctr">
                        <a:buNone/>
                      </a:pPr>
                      <a:r>
                        <a:rPr lang="zh-CN" altLang="en-US" sz="1000" dirty="0">
                          <a:latin typeface="楷体" panose="02010609060101010101" pitchFamily="49" charset="-122"/>
                          <a:ea typeface="楷体" panose="02010609060101010101" pitchFamily="49" charset="-122"/>
                        </a:rPr>
                        <a:t>数量</a:t>
                      </a:r>
                      <a:endParaRPr lang="zh-CN" altLang="en-US" sz="1000" dirty="0">
                        <a:latin typeface="楷体" panose="02010609060101010101" pitchFamily="49" charset="-122"/>
                        <a:ea typeface="楷体" panose="02010609060101010101" pitchFamily="49" charset="-122"/>
                      </a:endParaRPr>
                    </a:p>
                  </a:txBody>
                  <a:tcPr/>
                </a:tc>
                <a:tc>
                  <a:txBody>
                    <a:bodyPr/>
                    <a:p>
                      <a:pPr algn="ctr">
                        <a:buNone/>
                      </a:pPr>
                      <a:r>
                        <a:rPr lang="en-US" altLang="zh-CN" sz="1000" dirty="0">
                          <a:latin typeface="楷体" panose="02010609060101010101" pitchFamily="49" charset="-122"/>
                          <a:ea typeface="楷体" panose="02010609060101010101" pitchFamily="49" charset="-122"/>
                          <a:cs typeface="楷体" panose="02010609060101010101" pitchFamily="49" charset="-122"/>
                        </a:rPr>
                        <a:t>69</a:t>
                      </a:r>
                      <a:endParaRPr lang="en-US" altLang="zh-CN" sz="1000" dirty="0">
                        <a:latin typeface="楷体" panose="02010609060101010101" pitchFamily="49" charset="-122"/>
                        <a:ea typeface="楷体" panose="02010609060101010101" pitchFamily="49" charset="-122"/>
                        <a:cs typeface="楷体" panose="02010609060101010101" pitchFamily="49" charset="-122"/>
                      </a:endParaRPr>
                    </a:p>
                  </a:txBody>
                  <a:tcPr/>
                </a:tc>
                <a:tc>
                  <a:txBody>
                    <a:bodyPr/>
                    <a:p>
                      <a:pPr algn="ctr">
                        <a:buNone/>
                      </a:pPr>
                      <a:r>
                        <a:rPr lang="en-US" altLang="zh-CN" sz="1000" dirty="0">
                          <a:latin typeface="楷体" panose="02010609060101010101" pitchFamily="49" charset="-122"/>
                          <a:ea typeface="楷体" panose="02010609060101010101" pitchFamily="49" charset="-122"/>
                          <a:cs typeface="楷体" panose="02010609060101010101" pitchFamily="49" charset="-122"/>
                        </a:rPr>
                        <a:t>64</a:t>
                      </a:r>
                      <a:endParaRPr lang="en-US" altLang="zh-CN" sz="1000" dirty="0">
                        <a:latin typeface="楷体" panose="02010609060101010101" pitchFamily="49" charset="-122"/>
                        <a:ea typeface="楷体" panose="02010609060101010101" pitchFamily="49" charset="-122"/>
                        <a:cs typeface="楷体" panose="02010609060101010101" pitchFamily="49" charset="-122"/>
                      </a:endParaRPr>
                    </a:p>
                  </a:txBody>
                  <a:tcPr/>
                </a:tc>
                <a:tc>
                  <a:txBody>
                    <a:bodyPr/>
                    <a:p>
                      <a:pPr algn="ctr">
                        <a:buNone/>
                      </a:pPr>
                      <a:r>
                        <a:rPr lang="en-US" altLang="zh-CN" sz="1000" dirty="0">
                          <a:latin typeface="楷体" panose="02010609060101010101" pitchFamily="49" charset="-122"/>
                          <a:ea typeface="楷体" panose="02010609060101010101" pitchFamily="49" charset="-122"/>
                        </a:rPr>
                        <a:t>17</a:t>
                      </a:r>
                      <a:endParaRPr lang="en-US" altLang="zh-CN" sz="1000" dirty="0">
                        <a:latin typeface="楷体" panose="02010609060101010101" pitchFamily="49" charset="-122"/>
                        <a:ea typeface="楷体" panose="02010609060101010101" pitchFamily="49" charset="-122"/>
                      </a:endParaRPr>
                    </a:p>
                  </a:txBody>
                  <a:tcPr/>
                </a:tc>
              </a:tr>
              <a:tr h="396240">
                <a:tc>
                  <a:txBody>
                    <a:bodyPr/>
                    <a:p>
                      <a:pPr algn="ctr">
                        <a:buNone/>
                      </a:pPr>
                      <a:r>
                        <a:rPr lang="zh-CN" altLang="en-US" sz="1000" dirty="0">
                          <a:latin typeface="楷体" panose="02010609060101010101" pitchFamily="49" charset="-122"/>
                          <a:ea typeface="楷体" panose="02010609060101010101" pitchFamily="49" charset="-122"/>
                        </a:rPr>
                        <a:t>最大梯度</a:t>
                      </a:r>
                      <a:r>
                        <a:rPr lang="zh-CN" altLang="en-US" sz="1000" dirty="0">
                          <a:solidFill>
                            <a:schemeClr val="tx1"/>
                          </a:solidFill>
                          <a:latin typeface="楷体" panose="02010609060101010101" pitchFamily="49" charset="-122"/>
                          <a:ea typeface="楷体" panose="02010609060101010101" pitchFamily="49" charset="-122"/>
                        </a:rPr>
                        <a:t>（</a:t>
                      </a:r>
                      <a:r>
                        <a:rPr lang="en-US" altLang="zh-CN" sz="1000" dirty="0">
                          <a:solidFill>
                            <a:schemeClr val="tx1"/>
                          </a:solidFill>
                          <a:latin typeface="楷体" panose="02010609060101010101" pitchFamily="49" charset="-122"/>
                          <a:ea typeface="楷体" panose="02010609060101010101" pitchFamily="49" charset="-122"/>
                        </a:rPr>
                        <a:t>T/m</a:t>
                      </a:r>
                      <a:r>
                        <a:rPr lang="zh-CN" altLang="en-US" sz="1000" dirty="0">
                          <a:solidFill>
                            <a:schemeClr val="tx1"/>
                          </a:solidFill>
                          <a:latin typeface="楷体" panose="02010609060101010101" pitchFamily="49" charset="-122"/>
                          <a:ea typeface="楷体" panose="02010609060101010101" pitchFamily="49" charset="-122"/>
                        </a:rPr>
                        <a:t>）</a:t>
                      </a:r>
                      <a:endParaRPr lang="zh-CN" altLang="en-US" sz="1000" dirty="0">
                        <a:solidFill>
                          <a:schemeClr val="tx1"/>
                        </a:solidFill>
                        <a:latin typeface="楷体" panose="02010609060101010101" pitchFamily="49" charset="-122"/>
                        <a:ea typeface="楷体" panose="02010609060101010101" pitchFamily="49" charset="-122"/>
                      </a:endParaRPr>
                    </a:p>
                  </a:txBody>
                  <a:tcPr/>
                </a:tc>
                <a:tc>
                  <a:txBody>
                    <a:bodyPr/>
                    <a:p>
                      <a:pPr algn="ctr">
                        <a:buNone/>
                      </a:pPr>
                      <a:r>
                        <a:rPr lang="en-US" altLang="zh-CN" sz="1000" dirty="0" smtClean="0">
                          <a:latin typeface="楷体" panose="02010609060101010101" pitchFamily="49" charset="-122"/>
                          <a:ea typeface="楷体" panose="02010609060101010101" pitchFamily="49" charset="-122"/>
                        </a:rPr>
                        <a:t>33</a:t>
                      </a:r>
                      <a:endParaRPr lang="en-US" altLang="zh-CN" sz="1000" dirty="0" smtClean="0">
                        <a:solidFill>
                          <a:srgbClr val="FF0000"/>
                        </a:solidFill>
                        <a:latin typeface="楷体" panose="02010609060101010101" pitchFamily="49" charset="-122"/>
                        <a:ea typeface="楷体" panose="02010609060101010101" pitchFamily="49" charset="-122"/>
                      </a:endParaRPr>
                    </a:p>
                  </a:txBody>
                  <a:tcPr/>
                </a:tc>
                <a:tc>
                  <a:txBody>
                    <a:bodyPr/>
                    <a:p>
                      <a:pPr algn="ctr">
                        <a:buNone/>
                      </a:pPr>
                      <a:r>
                        <a:rPr lang="en-US" altLang="zh-CN" sz="1000" dirty="0" smtClean="0">
                          <a:latin typeface="楷体" panose="02010609060101010101" pitchFamily="49" charset="-122"/>
                          <a:ea typeface="楷体" panose="02010609060101010101" pitchFamily="49" charset="-122"/>
                          <a:sym typeface="+mn-ea"/>
                        </a:rPr>
                        <a:t>33</a:t>
                      </a:r>
                      <a:endParaRPr lang="en-US" altLang="zh-CN" sz="1000" dirty="0" smtClean="0">
                        <a:latin typeface="楷体" panose="02010609060101010101" pitchFamily="49" charset="-122"/>
                        <a:ea typeface="楷体" panose="02010609060101010101" pitchFamily="49" charset="-122"/>
                        <a:sym typeface="+mn-ea"/>
                      </a:endParaRPr>
                    </a:p>
                  </a:txBody>
                  <a:tcPr/>
                </a:tc>
                <a:tc>
                  <a:txBody>
                    <a:bodyPr/>
                    <a:p>
                      <a:pPr algn="ctr">
                        <a:buNone/>
                      </a:pPr>
                      <a:r>
                        <a:rPr lang="en-US" altLang="zh-CN" sz="1000" dirty="0" smtClean="0">
                          <a:latin typeface="楷体" panose="02010609060101010101" pitchFamily="49" charset="-122"/>
                          <a:ea typeface="楷体" panose="02010609060101010101" pitchFamily="49" charset="-122"/>
                          <a:sym typeface="+mn-ea"/>
                        </a:rPr>
                        <a:t>24</a:t>
                      </a:r>
                      <a:endParaRPr lang="en-US" altLang="zh-CN" sz="1000" dirty="0" smtClean="0">
                        <a:latin typeface="楷体" panose="02010609060101010101" pitchFamily="49" charset="-122"/>
                        <a:ea typeface="楷体" panose="02010609060101010101" pitchFamily="49" charset="-122"/>
                        <a:sym typeface="+mn-ea"/>
                      </a:endParaRPr>
                    </a:p>
                  </a:txBody>
                  <a:tcPr/>
                </a:tc>
              </a:tr>
              <a:tr h="396240">
                <a:tc>
                  <a:txBody>
                    <a:bodyPr/>
                    <a:p>
                      <a:pPr algn="ctr">
                        <a:buNone/>
                      </a:pPr>
                      <a:r>
                        <a:rPr lang="zh-CN" altLang="en-US" sz="1000" dirty="0">
                          <a:latin typeface="楷体" panose="02010609060101010101" pitchFamily="49" charset="-122"/>
                          <a:ea typeface="楷体" panose="02010609060101010101" pitchFamily="49" charset="-122"/>
                        </a:rPr>
                        <a:t>极头轮廓度（</a:t>
                      </a:r>
                      <a:r>
                        <a:rPr lang="en-US" altLang="zh-CN" sz="1000" dirty="0">
                          <a:latin typeface="楷体" panose="02010609060101010101" pitchFamily="49" charset="-122"/>
                          <a:ea typeface="楷体" panose="02010609060101010101" pitchFamily="49" charset="-122"/>
                        </a:rPr>
                        <a:t>mm</a:t>
                      </a:r>
                      <a:r>
                        <a:rPr lang="zh-CN" altLang="en-US" sz="1000" dirty="0">
                          <a:latin typeface="楷体" panose="02010609060101010101" pitchFamily="49" charset="-122"/>
                          <a:ea typeface="楷体" panose="02010609060101010101" pitchFamily="49" charset="-122"/>
                        </a:rPr>
                        <a:t>）</a:t>
                      </a:r>
                      <a:endParaRPr lang="zh-CN" altLang="zh-CN" sz="1000" dirty="0">
                        <a:latin typeface="楷体" panose="02010609060101010101" pitchFamily="49" charset="-122"/>
                        <a:ea typeface="楷体" panose="02010609060101010101" pitchFamily="49" charset="-122"/>
                      </a:endParaRPr>
                    </a:p>
                  </a:txBody>
                  <a:tcPr/>
                </a:tc>
                <a:tc>
                  <a:txBody>
                    <a:bodyPr/>
                    <a:p>
                      <a:pPr algn="ctr">
                        <a:buNone/>
                      </a:pPr>
                      <a:r>
                        <a:rPr lang="en-US" altLang="zh-CN" sz="1000" dirty="0" smtClean="0">
                          <a:latin typeface="楷体" panose="02010609060101010101" pitchFamily="49" charset="-122"/>
                          <a:ea typeface="楷体" panose="02010609060101010101" pitchFamily="49" charset="-122"/>
                          <a:sym typeface="+mn-ea"/>
                        </a:rPr>
                        <a:t>40±0.05</a:t>
                      </a:r>
                      <a:endParaRPr lang="en-US" altLang="zh-CN" sz="1000" dirty="0" smtClean="0">
                        <a:solidFill>
                          <a:srgbClr val="FF0000"/>
                        </a:solidFill>
                        <a:latin typeface="楷体" panose="02010609060101010101" pitchFamily="49" charset="-122"/>
                        <a:ea typeface="楷体" panose="02010609060101010101" pitchFamily="49" charset="-122"/>
                        <a:sym typeface="+mn-ea"/>
                      </a:endParaRPr>
                    </a:p>
                  </a:txBody>
                  <a:tcPr/>
                </a:tc>
                <a:tc>
                  <a:txBody>
                    <a:bodyPr/>
                    <a:p>
                      <a:pPr algn="ctr">
                        <a:buNone/>
                      </a:pPr>
                      <a:r>
                        <a:rPr lang="en-US" altLang="zh-CN" sz="1000" dirty="0" smtClean="0">
                          <a:latin typeface="楷体" panose="02010609060101010101" pitchFamily="49" charset="-122"/>
                          <a:ea typeface="楷体" panose="02010609060101010101" pitchFamily="49" charset="-122"/>
                          <a:sym typeface="+mn-ea"/>
                        </a:rPr>
                        <a:t>40±0.05</a:t>
                      </a:r>
                      <a:endParaRPr lang="en-US" altLang="zh-CN" sz="1000" dirty="0" smtClean="0">
                        <a:latin typeface="楷体" panose="02010609060101010101" pitchFamily="49" charset="-122"/>
                        <a:ea typeface="楷体" panose="02010609060101010101" pitchFamily="49" charset="-122"/>
                        <a:sym typeface="+mn-ea"/>
                      </a:endParaRPr>
                    </a:p>
                  </a:txBody>
                  <a:tcPr/>
                </a:tc>
                <a:tc>
                  <a:txBody>
                    <a:bodyPr/>
                    <a:p>
                      <a:pPr algn="ctr">
                        <a:buNone/>
                      </a:pPr>
                      <a:r>
                        <a:rPr lang="en-US" altLang="zh-CN" sz="1000" dirty="0" smtClean="0">
                          <a:latin typeface="楷体" panose="02010609060101010101" pitchFamily="49" charset="-122"/>
                          <a:ea typeface="楷体" panose="02010609060101010101" pitchFamily="49" charset="-122"/>
                          <a:sym typeface="+mn-ea"/>
                        </a:rPr>
                        <a:t>56±0.05</a:t>
                      </a:r>
                      <a:endParaRPr lang="en-US" altLang="zh-CN" sz="1000" dirty="0" smtClean="0">
                        <a:latin typeface="楷体" panose="02010609060101010101" pitchFamily="49" charset="-122"/>
                        <a:ea typeface="楷体" panose="02010609060101010101" pitchFamily="49" charset="-122"/>
                        <a:sym typeface="+mn-ea"/>
                      </a:endParaRPr>
                    </a:p>
                  </a:txBody>
                  <a:tcPr/>
                </a:tc>
              </a:tr>
              <a:tr h="396240">
                <a:tc>
                  <a:txBody>
                    <a:bodyPr/>
                    <a:p>
                      <a:pPr algn="ctr">
                        <a:buNone/>
                      </a:pPr>
                      <a:r>
                        <a:rPr lang="zh-CN" altLang="zh-CN" sz="1000" dirty="0">
                          <a:latin typeface="楷体" panose="02010609060101010101" pitchFamily="49" charset="-122"/>
                          <a:ea typeface="楷体" panose="02010609060101010101" pitchFamily="49" charset="-122"/>
                        </a:rPr>
                        <a:t>最大尺寸</a:t>
                      </a:r>
                      <a:r>
                        <a:rPr lang="zh-CN" altLang="zh-CN" sz="1000" dirty="0">
                          <a:latin typeface="楷体" panose="02010609060101010101" pitchFamily="49" charset="-122"/>
                          <a:ea typeface="楷体" panose="02010609060101010101" pitchFamily="49" charset="-122"/>
                          <a:sym typeface="+mn-ea"/>
                        </a:rPr>
                        <a:t>（L*B*H）</a:t>
                      </a:r>
                      <a:endParaRPr lang="zh-CN" altLang="zh-CN" sz="1000" dirty="0">
                        <a:latin typeface="楷体" panose="02010609060101010101" pitchFamily="49" charset="-122"/>
                        <a:ea typeface="楷体" panose="02010609060101010101" pitchFamily="49" charset="-122"/>
                      </a:endParaRPr>
                    </a:p>
                  </a:txBody>
                  <a:tcPr/>
                </a:tc>
                <a:tc>
                  <a:txBody>
                    <a:bodyPr/>
                    <a:p>
                      <a:pPr algn="ctr">
                        <a:buNone/>
                      </a:pPr>
                      <a:r>
                        <a:rPr lang="en-US" altLang="zh-CN" sz="1000" dirty="0">
                          <a:latin typeface="楷体" panose="02010609060101010101" pitchFamily="49" charset="-122"/>
                          <a:ea typeface="楷体" panose="02010609060101010101" pitchFamily="49" charset="-122"/>
                        </a:rPr>
                        <a:t>374*580*478</a:t>
                      </a:r>
                      <a:endParaRPr lang="en-US" altLang="zh-CN" sz="1000" dirty="0">
                        <a:latin typeface="楷体" panose="02010609060101010101" pitchFamily="49" charset="-122"/>
                        <a:ea typeface="楷体" panose="02010609060101010101" pitchFamily="49" charset="-122"/>
                      </a:endParaRPr>
                    </a:p>
                  </a:txBody>
                  <a:tcPr/>
                </a:tc>
                <a:tc>
                  <a:txBody>
                    <a:bodyPr/>
                    <a:p>
                      <a:pPr algn="ctr">
                        <a:buNone/>
                      </a:pPr>
                      <a:r>
                        <a:rPr lang="en-US" altLang="zh-CN" sz="1000" dirty="0">
                          <a:latin typeface="楷体" panose="02010609060101010101" pitchFamily="49" charset="-122"/>
                          <a:ea typeface="楷体" panose="02010609060101010101" pitchFamily="49" charset="-122"/>
                          <a:sym typeface="+mn-ea"/>
                        </a:rPr>
                        <a:t>474*580*478</a:t>
                      </a:r>
                      <a:endParaRPr lang="en-US" altLang="zh-CN" sz="1000" dirty="0">
                        <a:latin typeface="楷体" panose="02010609060101010101" pitchFamily="49" charset="-122"/>
                        <a:ea typeface="楷体" panose="02010609060101010101" pitchFamily="49" charset="-122"/>
                        <a:sym typeface="+mn-ea"/>
                      </a:endParaRPr>
                    </a:p>
                  </a:txBody>
                  <a:tcPr/>
                </a:tc>
                <a:tc>
                  <a:txBody>
                    <a:bodyPr/>
                    <a:p>
                      <a:pPr algn="ctr">
                        <a:buNone/>
                      </a:pPr>
                      <a:r>
                        <a:rPr lang="en-US" altLang="zh-CN" sz="1000">
                          <a:latin typeface="楷体" panose="02010609060101010101" pitchFamily="49" charset="-122"/>
                          <a:ea typeface="楷体" panose="02010609060101010101" pitchFamily="49" charset="-122"/>
                        </a:rPr>
                        <a:t>600*746*631</a:t>
                      </a:r>
                      <a:endParaRPr lang="en-US" altLang="zh-CN" sz="1000">
                        <a:latin typeface="楷体" panose="02010609060101010101" pitchFamily="49" charset="-122"/>
                        <a:ea typeface="楷体" panose="02010609060101010101" pitchFamily="49" charset="-122"/>
                      </a:endParaRPr>
                    </a:p>
                  </a:txBody>
                  <a:tcPr/>
                </a:tc>
              </a:tr>
              <a:tr h="396240">
                <a:tc>
                  <a:txBody>
                    <a:bodyPr/>
                    <a:p>
                      <a:pPr algn="ctr">
                        <a:buNone/>
                      </a:pPr>
                      <a:r>
                        <a:rPr lang="zh-CN" altLang="en-US" sz="1000" dirty="0">
                          <a:latin typeface="楷体" panose="02010609060101010101" pitchFamily="49" charset="-122"/>
                          <a:ea typeface="楷体" panose="02010609060101010101" pitchFamily="49" charset="-122"/>
                        </a:rPr>
                        <a:t>导线规格</a:t>
                      </a:r>
                      <a:endParaRPr lang="zh-CN" altLang="en-US" sz="1000" dirty="0">
                        <a:latin typeface="楷体" panose="02010609060101010101" pitchFamily="49" charset="-122"/>
                        <a:ea typeface="楷体" panose="02010609060101010101" pitchFamily="49" charset="-122"/>
                      </a:endParaRPr>
                    </a:p>
                  </a:txBody>
                  <a:tcPr/>
                </a:tc>
                <a:tc>
                  <a:txBody>
                    <a:bodyPr/>
                    <a:p>
                      <a:pPr algn="ctr">
                        <a:buNone/>
                      </a:pPr>
                      <a:r>
                        <a:rPr lang="en-US" altLang="zh-CN" sz="1000" dirty="0">
                          <a:latin typeface="楷体" panose="02010609060101010101" pitchFamily="49" charset="-122"/>
                          <a:ea typeface="楷体" panose="02010609060101010101" pitchFamily="49" charset="-122"/>
                          <a:cs typeface="楷体" panose="02010609060101010101" pitchFamily="49" charset="-122"/>
                        </a:rPr>
                        <a:t>8*8*Φ4*R1</a:t>
                      </a:r>
                      <a:endParaRPr lang="en-US" altLang="zh-CN" sz="1000" dirty="0">
                        <a:latin typeface="楷体" panose="02010609060101010101" pitchFamily="49" charset="-122"/>
                        <a:ea typeface="楷体" panose="02010609060101010101" pitchFamily="49" charset="-122"/>
                        <a:cs typeface="楷体" panose="02010609060101010101" pitchFamily="49" charset="-122"/>
                      </a:endParaRPr>
                    </a:p>
                  </a:txBody>
                  <a:tcPr/>
                </a:tc>
                <a:tc>
                  <a:txBody>
                    <a:bodyPr/>
                    <a:p>
                      <a:pPr algn="ctr">
                        <a:buNone/>
                      </a:pPr>
                      <a:r>
                        <a:rPr lang="en-US" altLang="zh-CN" sz="1000" dirty="0">
                          <a:latin typeface="楷体" panose="02010609060101010101" pitchFamily="49" charset="-122"/>
                          <a:ea typeface="楷体" panose="02010609060101010101" pitchFamily="49" charset="-122"/>
                          <a:cs typeface="楷体" panose="02010609060101010101" pitchFamily="49" charset="-122"/>
                          <a:sym typeface="+mn-ea"/>
                        </a:rPr>
                        <a:t>8*8*Φ</a:t>
                      </a:r>
                      <a:r>
                        <a:rPr lang="en-US" sz="1000" dirty="0">
                          <a:latin typeface="楷体" panose="02010609060101010101" pitchFamily="49" charset="-122"/>
                          <a:ea typeface="楷体" panose="02010609060101010101" pitchFamily="49" charset="-122"/>
                          <a:cs typeface="楷体" panose="02010609060101010101" pitchFamily="49" charset="-122"/>
                          <a:sym typeface="+mn-ea"/>
                        </a:rPr>
                        <a:t>4</a:t>
                      </a:r>
                      <a:r>
                        <a:rPr lang="en-US" altLang="zh-CN" sz="1000" dirty="0">
                          <a:latin typeface="楷体" panose="02010609060101010101" pitchFamily="49" charset="-122"/>
                          <a:ea typeface="楷体" panose="02010609060101010101" pitchFamily="49" charset="-122"/>
                          <a:cs typeface="楷体" panose="02010609060101010101" pitchFamily="49" charset="-122"/>
                        </a:rPr>
                        <a:t>*R1</a:t>
                      </a:r>
                      <a:endParaRPr lang="en-US" sz="1000" dirty="0">
                        <a:latin typeface="楷体" panose="02010609060101010101" pitchFamily="49" charset="-122"/>
                        <a:ea typeface="楷体" panose="02010609060101010101" pitchFamily="49" charset="-122"/>
                        <a:cs typeface="楷体" panose="02010609060101010101" pitchFamily="49" charset="-122"/>
                      </a:endParaRPr>
                    </a:p>
                  </a:txBody>
                  <a:tcPr/>
                </a:tc>
                <a:tc>
                  <a:txBody>
                    <a:bodyPr/>
                    <a:p>
                      <a:pPr algn="ctr">
                        <a:buNone/>
                      </a:pPr>
                      <a:r>
                        <a:rPr lang="en-US" altLang="zh-CN" sz="1000" dirty="0">
                          <a:latin typeface="楷体" panose="02010609060101010101" pitchFamily="49" charset="-122"/>
                          <a:ea typeface="楷体" panose="02010609060101010101" pitchFamily="49" charset="-122"/>
                          <a:cs typeface="楷体" panose="02010609060101010101" pitchFamily="49" charset="-122"/>
                          <a:sym typeface="+mn-ea"/>
                        </a:rPr>
                        <a:t>10*10*Φ6</a:t>
                      </a:r>
                      <a:r>
                        <a:rPr lang="en-US" altLang="zh-CN" sz="1000" dirty="0">
                          <a:latin typeface="楷体" panose="02010609060101010101" pitchFamily="49" charset="-122"/>
                          <a:ea typeface="楷体" panose="02010609060101010101" pitchFamily="49" charset="-122"/>
                          <a:cs typeface="楷体" panose="02010609060101010101" pitchFamily="49" charset="-122"/>
                        </a:rPr>
                        <a:t>*R1</a:t>
                      </a:r>
                      <a:endParaRPr lang="en-US" altLang="zh-CN" sz="1000" dirty="0">
                        <a:latin typeface="楷体" panose="02010609060101010101" pitchFamily="49" charset="-122"/>
                        <a:ea typeface="楷体" panose="02010609060101010101" pitchFamily="49" charset="-122"/>
                        <a:cs typeface="楷体" panose="02010609060101010101" pitchFamily="49" charset="-122"/>
                      </a:endParaRPr>
                    </a:p>
                  </a:txBody>
                  <a:tcPr/>
                </a:tc>
              </a:tr>
              <a:tr h="396240">
                <a:tc>
                  <a:txBody>
                    <a:bodyPr/>
                    <a:p>
                      <a:pPr algn="ctr">
                        <a:buNone/>
                      </a:pPr>
                      <a:r>
                        <a:rPr lang="zh-CN" altLang="en-US" sz="1000" dirty="0" smtClean="0">
                          <a:solidFill>
                            <a:schemeClr val="tx1"/>
                          </a:solidFill>
                          <a:latin typeface="楷体" panose="02010609060101010101" pitchFamily="49" charset="-122"/>
                          <a:ea typeface="楷体" panose="02010609060101010101" pitchFamily="49" charset="-122"/>
                        </a:rPr>
                        <a:t>均匀性</a:t>
                      </a:r>
                      <a:endParaRPr lang="zh-CN" altLang="en-US" sz="1000" dirty="0" smtClean="0">
                        <a:solidFill>
                          <a:schemeClr val="tx1"/>
                        </a:solidFill>
                        <a:latin typeface="楷体" panose="02010609060101010101" pitchFamily="49" charset="-122"/>
                        <a:ea typeface="楷体" panose="02010609060101010101" pitchFamily="49" charset="-122"/>
                      </a:endParaRPr>
                    </a:p>
                  </a:txBody>
                  <a:tcPr/>
                </a:tc>
                <a:tc>
                  <a:txBody>
                    <a:bodyPr/>
                    <a:p>
                      <a:pPr algn="ctr">
                        <a:buNone/>
                      </a:pPr>
                      <a:r>
                        <a:rPr lang="zh-CN" altLang="en-US" sz="1000" dirty="0" smtClean="0">
                          <a:solidFill>
                            <a:srgbClr val="FF0000"/>
                          </a:solidFill>
                          <a:latin typeface="楷体" panose="02010609060101010101" pitchFamily="49" charset="-122"/>
                          <a:ea typeface="楷体" panose="02010609060101010101" pitchFamily="49" charset="-122"/>
                          <a:cs typeface="楷体" panose="02010609060101010101" pitchFamily="49" charset="-122"/>
                        </a:rPr>
                        <a:t>万分之五</a:t>
                      </a:r>
                      <a:endParaRPr lang="zh-CN" altLang="en-US" sz="1000" dirty="0" smtClean="0">
                        <a:solidFill>
                          <a:srgbClr val="FF0000"/>
                        </a:solidFill>
                        <a:latin typeface="楷体" panose="02010609060101010101" pitchFamily="49" charset="-122"/>
                        <a:ea typeface="楷体" panose="02010609060101010101" pitchFamily="49" charset="-122"/>
                        <a:cs typeface="楷体" panose="02010609060101010101" pitchFamily="49" charset="-122"/>
                      </a:endParaRPr>
                    </a:p>
                  </a:txBody>
                  <a:tcPr/>
                </a:tc>
                <a:tc>
                  <a:txBody>
                    <a:bodyPr/>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000" dirty="0" smtClean="0">
                          <a:solidFill>
                            <a:srgbClr val="FF0000"/>
                          </a:solidFill>
                          <a:latin typeface="楷体" panose="02010609060101010101" pitchFamily="49" charset="-122"/>
                          <a:ea typeface="楷体" panose="02010609060101010101" pitchFamily="49" charset="-122"/>
                          <a:cs typeface="楷体" panose="02010609060101010101" pitchFamily="49" charset="-122"/>
                        </a:rPr>
                        <a:t>万分之五</a:t>
                      </a:r>
                      <a:endParaRPr lang="zh-CN" altLang="en-US" sz="1000" dirty="0" smtClean="0">
                        <a:solidFill>
                          <a:srgbClr val="FF0000"/>
                        </a:solidFill>
                        <a:latin typeface="楷体" panose="02010609060101010101" pitchFamily="49" charset="-122"/>
                        <a:ea typeface="楷体" panose="02010609060101010101" pitchFamily="49" charset="-122"/>
                        <a:cs typeface="楷体" panose="02010609060101010101" pitchFamily="49" charset="-122"/>
                      </a:endParaRPr>
                    </a:p>
                  </a:txBody>
                  <a:tcPr/>
                </a:tc>
                <a:tc>
                  <a:txBody>
                    <a:bodyPr/>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000" dirty="0" smtClean="0">
                          <a:solidFill>
                            <a:srgbClr val="FF0000"/>
                          </a:solidFill>
                          <a:latin typeface="楷体" panose="02010609060101010101" pitchFamily="49" charset="-122"/>
                          <a:ea typeface="楷体" panose="02010609060101010101" pitchFamily="49" charset="-122"/>
                          <a:cs typeface="楷体" panose="02010609060101010101" pitchFamily="49" charset="-122"/>
                        </a:rPr>
                        <a:t>万分之五</a:t>
                      </a:r>
                      <a:endParaRPr lang="zh-CN" altLang="en-US" sz="1000" dirty="0" smtClean="0">
                        <a:solidFill>
                          <a:srgbClr val="FF0000"/>
                        </a:solidFill>
                        <a:latin typeface="楷体" panose="02010609060101010101" pitchFamily="49" charset="-122"/>
                        <a:ea typeface="楷体" panose="02010609060101010101" pitchFamily="49" charset="-122"/>
                        <a:cs typeface="楷体" panose="02010609060101010101" pitchFamily="49" charset="-122"/>
                      </a:endParaRPr>
                    </a:p>
                  </a:txBody>
                  <a:tcPr/>
                </a:tc>
              </a:tr>
              <a:tr h="396240">
                <a:tc>
                  <a:txBody>
                    <a:bodyPr/>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000" kern="1200" dirty="0">
                          <a:solidFill>
                            <a:schemeClr val="dk1"/>
                          </a:solidFill>
                          <a:latin typeface="楷体" panose="02010609060101010101" pitchFamily="49" charset="-122"/>
                          <a:ea typeface="楷体" panose="02010609060101010101" pitchFamily="49" charset="-122"/>
                          <a:cs typeface="+mn-cs"/>
                        </a:rPr>
                        <a:t>铁芯叠装系数</a:t>
                      </a:r>
                      <a:endParaRPr lang="zh-CN" altLang="en-US" sz="1000" kern="1200" dirty="0">
                        <a:solidFill>
                          <a:schemeClr val="dk1"/>
                        </a:solidFill>
                        <a:latin typeface="楷体" panose="02010609060101010101" pitchFamily="49" charset="-122"/>
                        <a:ea typeface="楷体" panose="02010609060101010101" pitchFamily="49" charset="-122"/>
                        <a:cs typeface="+mn-cs"/>
                      </a:endParaRPr>
                    </a:p>
                  </a:txBody>
                  <a:tcPr/>
                </a:tc>
                <a:tc>
                  <a:txBody>
                    <a:bodyPr/>
                    <a:p>
                      <a:pPr algn="ctr"/>
                      <a:r>
                        <a:rPr lang="en-US" altLang="zh-CN" sz="1000" dirty="0" smtClean="0">
                          <a:solidFill>
                            <a:schemeClr val="tx1"/>
                          </a:solidFill>
                          <a:latin typeface="楷体" panose="02010609060101010101" pitchFamily="49" charset="-122"/>
                          <a:ea typeface="楷体" panose="02010609060101010101" pitchFamily="49" charset="-122"/>
                          <a:sym typeface="+mn-ea"/>
                        </a:rPr>
                        <a:t>98.27%</a:t>
                      </a:r>
                      <a:endParaRPr lang="en-US" altLang="zh-CN" sz="1000" dirty="0" smtClean="0">
                        <a:solidFill>
                          <a:schemeClr val="tx1"/>
                        </a:solidFill>
                        <a:latin typeface="楷体" panose="02010609060101010101" pitchFamily="49" charset="-122"/>
                        <a:ea typeface="楷体" panose="02010609060101010101" pitchFamily="49" charset="-122"/>
                        <a:sym typeface="+mn-ea"/>
                      </a:endParaRPr>
                    </a:p>
                  </a:txBody>
                  <a:tcPr/>
                </a:tc>
                <a:tc>
                  <a:txBody>
                    <a:bodyPr/>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dirty="0" smtClean="0">
                          <a:solidFill>
                            <a:schemeClr val="tx1"/>
                          </a:solidFill>
                          <a:latin typeface="楷体" panose="02010609060101010101" pitchFamily="49" charset="-122"/>
                          <a:ea typeface="楷体" panose="02010609060101010101" pitchFamily="49" charset="-122"/>
                          <a:sym typeface="+mn-ea"/>
                        </a:rPr>
                        <a:t>98.29%</a:t>
                      </a:r>
                      <a:endParaRPr lang="en-US" altLang="zh-CN" sz="1000" dirty="0" smtClean="0">
                        <a:solidFill>
                          <a:schemeClr val="tx1"/>
                        </a:solidFill>
                        <a:latin typeface="楷体" panose="02010609060101010101" pitchFamily="49" charset="-122"/>
                        <a:ea typeface="楷体" panose="02010609060101010101" pitchFamily="49" charset="-122"/>
                        <a:sym typeface="+mn-ea"/>
                      </a:endParaRPr>
                    </a:p>
                  </a:txBody>
                  <a:tcPr/>
                </a:tc>
                <a:tc>
                  <a:txBody>
                    <a:bodyPr/>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dirty="0" smtClean="0">
                          <a:solidFill>
                            <a:schemeClr val="tx1"/>
                          </a:solidFill>
                          <a:latin typeface="楷体" panose="02010609060101010101" pitchFamily="49" charset="-122"/>
                          <a:ea typeface="楷体" panose="02010609060101010101" pitchFamily="49" charset="-122"/>
                          <a:sym typeface="+mn-ea"/>
                        </a:rPr>
                        <a:t>98.70%</a:t>
                      </a:r>
                      <a:endParaRPr lang="en-US" altLang="zh-CN" sz="1000" dirty="0" smtClean="0">
                        <a:solidFill>
                          <a:schemeClr val="tx1"/>
                        </a:solidFill>
                        <a:latin typeface="楷体" panose="02010609060101010101" pitchFamily="49" charset="-122"/>
                        <a:ea typeface="楷体" panose="02010609060101010101" pitchFamily="49" charset="-122"/>
                        <a:sym typeface="+mn-ea"/>
                      </a:endParaRPr>
                    </a:p>
                  </a:txBody>
                  <a:tcPr/>
                </a:tc>
              </a:tr>
            </a:tbl>
          </a:graphicData>
        </a:graphic>
      </p:graphicFrame>
      <p:sp>
        <p:nvSpPr>
          <p:cNvPr id="59" name="TextBox 101"/>
          <p:cNvSpPr>
            <a:spLocks noChangeArrowheads="1"/>
          </p:cNvSpPr>
          <p:nvPr/>
        </p:nvSpPr>
        <p:spPr bwMode="auto">
          <a:xfrm>
            <a:off x="2420620" y="-71755"/>
            <a:ext cx="4337685" cy="553085"/>
          </a:xfrm>
          <a:prstGeom prst="rect">
            <a:avLst/>
          </a:prstGeom>
          <a:noFill/>
          <a:ln w="9525">
            <a:noFill/>
            <a:miter lim="800000"/>
          </a:ln>
        </p:spPr>
        <p:txBody>
          <a:bodyPr wrap="square">
            <a:spAutoFit/>
          </a:bodyPr>
          <a:p>
            <a:r>
              <a:rPr lang="zh-CN" altLang="en-US" sz="30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24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三、加速器领域典型产品业绩</a:t>
            </a:r>
            <a:endParaRPr lang="zh-CN" altLang="en-US" sz="24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AutoShape 526"/>
          <p:cNvSpPr>
            <a:spLocks noChangeArrowheads="1"/>
          </p:cNvSpPr>
          <p:nvPr/>
        </p:nvSpPr>
        <p:spPr bwMode="auto">
          <a:xfrm>
            <a:off x="4214810" y="571486"/>
            <a:ext cx="4857784" cy="1428760"/>
          </a:xfrm>
          <a:prstGeom prst="roundRect">
            <a:avLst>
              <a:gd name="adj" fmla="val 3379"/>
            </a:avLst>
          </a:prstGeom>
          <a:solidFill>
            <a:schemeClr val="accent6">
              <a:lumMod val="20000"/>
              <a:lumOff val="80000"/>
            </a:schemeClr>
          </a:solidFill>
          <a:ln>
            <a:solidFill>
              <a:schemeClr val="tx1"/>
            </a:solidFill>
          </a:ln>
        </p:spPr>
        <p:txBody>
          <a:bodyPr wrap="none" anchor="ctr"/>
          <a:lstStyle/>
          <a:p>
            <a:pPr eaLnBrk="1" latinLnBrk="1" hangingPunct="1">
              <a:defRPr/>
            </a:pPr>
            <a:r>
              <a:rPr kumimoji="1" lang="en-US" altLang="ko-KR" dirty="0" smtClean="0">
                <a:solidFill>
                  <a:srgbClr val="000000"/>
                </a:solidFill>
                <a:latin typeface="Gulim" panose="020B0600000101010101" pitchFamily="34" charset="-127"/>
                <a:ea typeface="Gulim" panose="020B0600000101010101" pitchFamily="34" charset="-127"/>
              </a:rPr>
              <a:t>                                                                                                                                               </a:t>
            </a:r>
            <a:endParaRPr kumimoji="1" lang="ko-KR" altLang="en-US" dirty="0">
              <a:solidFill>
                <a:srgbClr val="000000"/>
              </a:solidFill>
              <a:latin typeface="Gulim" panose="020B0600000101010101" pitchFamily="34" charset="-127"/>
              <a:ea typeface="Gulim" panose="020B0600000101010101" pitchFamily="34" charset="-127"/>
            </a:endParaRPr>
          </a:p>
        </p:txBody>
      </p:sp>
      <p:sp>
        <p:nvSpPr>
          <p:cNvPr id="38" name="AutoShape 526"/>
          <p:cNvSpPr>
            <a:spLocks noChangeArrowheads="1"/>
          </p:cNvSpPr>
          <p:nvPr/>
        </p:nvSpPr>
        <p:spPr bwMode="auto">
          <a:xfrm>
            <a:off x="4214810" y="2071684"/>
            <a:ext cx="4857784" cy="2714644"/>
          </a:xfrm>
          <a:prstGeom prst="roundRect">
            <a:avLst>
              <a:gd name="adj" fmla="val 3379"/>
            </a:avLst>
          </a:prstGeom>
          <a:solidFill>
            <a:schemeClr val="accent6">
              <a:lumMod val="20000"/>
              <a:lumOff val="80000"/>
            </a:schemeClr>
          </a:solidFill>
          <a:ln>
            <a:solidFill>
              <a:schemeClr val="tx1"/>
            </a:solidFill>
          </a:ln>
        </p:spPr>
        <p:txBody>
          <a:bodyPr wrap="none" anchor="ctr"/>
          <a:lstStyle/>
          <a:p>
            <a:pPr eaLnBrk="1" latinLnBrk="1" hangingPunct="1">
              <a:defRPr/>
            </a:pPr>
            <a:r>
              <a:rPr kumimoji="1" lang="en-US" altLang="ko-KR" dirty="0" smtClean="0">
                <a:solidFill>
                  <a:srgbClr val="000000"/>
                </a:solidFill>
                <a:latin typeface="Gulim" panose="020B0600000101010101" pitchFamily="34" charset="-127"/>
                <a:ea typeface="Gulim" panose="020B0600000101010101" pitchFamily="34" charset="-127"/>
              </a:rPr>
              <a:t>                                                                </a:t>
            </a:r>
            <a:endParaRPr kumimoji="1" lang="ko-KR" altLang="en-US" dirty="0">
              <a:solidFill>
                <a:srgbClr val="000000"/>
              </a:solidFill>
              <a:latin typeface="Gulim" panose="020B0600000101010101" pitchFamily="34" charset="-127"/>
              <a:ea typeface="Gulim" panose="020B0600000101010101" pitchFamily="34" charset="-127"/>
            </a:endParaRPr>
          </a:p>
        </p:txBody>
      </p:sp>
      <p:sp>
        <p:nvSpPr>
          <p:cNvPr id="21" name="AutoShape 526"/>
          <p:cNvSpPr>
            <a:spLocks noChangeArrowheads="1"/>
          </p:cNvSpPr>
          <p:nvPr/>
        </p:nvSpPr>
        <p:spPr bwMode="auto">
          <a:xfrm>
            <a:off x="112712" y="2071684"/>
            <a:ext cx="4030660" cy="2714644"/>
          </a:xfrm>
          <a:prstGeom prst="roundRect">
            <a:avLst>
              <a:gd name="adj" fmla="val 3379"/>
            </a:avLst>
          </a:prstGeom>
          <a:solidFill>
            <a:schemeClr val="accent6">
              <a:lumMod val="20000"/>
              <a:lumOff val="80000"/>
            </a:schemeClr>
          </a:solidFill>
          <a:ln>
            <a:solidFill>
              <a:schemeClr val="tx1"/>
            </a:solidFill>
          </a:ln>
        </p:spPr>
        <p:txBody>
          <a:bodyPr wrap="none" anchor="ctr"/>
          <a:lstStyle/>
          <a:p>
            <a:pPr eaLnBrk="1" latinLnBrk="1" hangingPunct="1">
              <a:defRPr/>
            </a:pPr>
            <a:endParaRPr kumimoji="1" lang="ko-KR" altLang="en-US">
              <a:solidFill>
                <a:srgbClr val="000000"/>
              </a:solidFill>
              <a:latin typeface="Gulim" panose="020B0600000101010101" pitchFamily="34" charset="-127"/>
              <a:ea typeface="Gulim" panose="020B0600000101010101" pitchFamily="34" charset="-127"/>
            </a:endParaRPr>
          </a:p>
        </p:txBody>
      </p:sp>
      <p:cxnSp>
        <p:nvCxnSpPr>
          <p:cNvPr id="267" name="直接连接符 266"/>
          <p:cNvCxnSpPr/>
          <p:nvPr/>
        </p:nvCxnSpPr>
        <p:spPr>
          <a:xfrm>
            <a:off x="0" y="4875626"/>
            <a:ext cx="9144000" cy="1191"/>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1406" y="534073"/>
            <a:ext cx="3643338" cy="321945"/>
          </a:xfrm>
          <a:prstGeom prst="rect">
            <a:avLst/>
          </a:prstGeom>
          <a:noFill/>
        </p:spPr>
        <p:txBody>
          <a:bodyPr wrap="square" rtlCol="0">
            <a:spAutoFit/>
          </a:bodyPr>
          <a:lstStyle/>
          <a:p>
            <a:pPr>
              <a:buClr>
                <a:schemeClr val="tx2"/>
              </a:buClr>
              <a:buFont typeface="Wingdings" panose="05000000000000000000" pitchFamily="2" charset="2"/>
              <a:buChar char="n"/>
            </a:pPr>
            <a:r>
              <a:rPr lang="zh-CN" altLang="en-US" sz="1500" dirty="0" smtClean="0">
                <a:latin typeface="微软雅黑" panose="020B0503020204020204" pitchFamily="34" charset="-122"/>
                <a:ea typeface="微软雅黑" panose="020B0503020204020204" pitchFamily="34" charset="-122"/>
              </a:rPr>
              <a:t>  超导磁体相关项目</a:t>
            </a:r>
            <a:endParaRPr lang="zh-CN" altLang="en-US" sz="1500" dirty="0">
              <a:latin typeface="微软雅黑" panose="020B0503020204020204" pitchFamily="34" charset="-122"/>
              <a:ea typeface="微软雅黑" panose="020B0503020204020204" pitchFamily="34" charset="-122"/>
            </a:endParaRPr>
          </a:p>
        </p:txBody>
      </p:sp>
      <p:sp>
        <p:nvSpPr>
          <p:cNvPr id="7" name="AutoShape 526"/>
          <p:cNvSpPr>
            <a:spLocks noChangeArrowheads="1"/>
          </p:cNvSpPr>
          <p:nvPr/>
        </p:nvSpPr>
        <p:spPr bwMode="auto">
          <a:xfrm>
            <a:off x="112712" y="842112"/>
            <a:ext cx="4030660" cy="1158134"/>
          </a:xfrm>
          <a:prstGeom prst="roundRect">
            <a:avLst>
              <a:gd name="adj" fmla="val 4942"/>
            </a:avLst>
          </a:prstGeom>
          <a:solidFill>
            <a:schemeClr val="tx2">
              <a:lumMod val="20000"/>
              <a:lumOff val="80000"/>
            </a:schemeClr>
          </a:solidFill>
          <a:ln>
            <a:solidFill>
              <a:schemeClr val="tx1"/>
            </a:solidFill>
          </a:ln>
        </p:spPr>
        <p:txBody>
          <a:bodyPr wrap="none" anchor="ctr"/>
          <a:lstStyle/>
          <a:p>
            <a:pPr eaLnBrk="1" latinLnBrk="1" hangingPunct="1">
              <a:defRPr/>
            </a:pPr>
            <a:endParaRPr kumimoji="1" lang="ko-KR" altLang="en-US">
              <a:solidFill>
                <a:srgbClr val="000000"/>
              </a:solidFill>
              <a:latin typeface="Gulim" panose="020B0600000101010101" pitchFamily="34" charset="-127"/>
              <a:ea typeface="Gulim" panose="020B0600000101010101" pitchFamily="34" charset="-127"/>
            </a:endParaRPr>
          </a:p>
        </p:txBody>
      </p:sp>
      <p:sp>
        <p:nvSpPr>
          <p:cNvPr id="12" name="TextBox 11"/>
          <p:cNvSpPr txBox="1"/>
          <p:nvPr/>
        </p:nvSpPr>
        <p:spPr>
          <a:xfrm>
            <a:off x="71089" y="862925"/>
            <a:ext cx="4000528" cy="922020"/>
          </a:xfrm>
          <a:prstGeom prst="rect">
            <a:avLst/>
          </a:prstGeom>
          <a:noFill/>
        </p:spPr>
        <p:txBody>
          <a:bodyPr wrap="square" rtlCol="0">
            <a:spAutoFit/>
          </a:bodyPr>
          <a:lstStyle/>
          <a:p>
            <a:pPr marL="171450" indent="-171450">
              <a:lnSpc>
                <a:spcPct val="150000"/>
              </a:lnSpc>
              <a:buClr>
                <a:srgbClr val="FFFF00"/>
              </a:buClr>
              <a:buFont typeface="Wingdings" panose="05000000000000000000" pitchFamily="2" charset="2"/>
              <a:buChar char="Ø"/>
            </a:pPr>
            <a:r>
              <a:rPr lang="zh-CN" altLang="en-US" sz="1200" dirty="0" smtClean="0">
                <a:solidFill>
                  <a:srgbClr val="000000"/>
                </a:solidFill>
                <a:latin typeface="Arial" panose="020B0604020202020204" pitchFamily="34" charset="0"/>
                <a:ea typeface="宋体" panose="02010600030101010101" pitchFamily="2" charset="-122"/>
                <a:sym typeface="Arial" panose="020B0604020202020204" pitchFamily="34" charset="0"/>
              </a:rPr>
              <a:t>国际热核聚变实验堆（ITER）极向场6号磁体</a:t>
            </a:r>
            <a:endParaRPr lang="zh-CN" altLang="en-US" sz="1200" dirty="0">
              <a:solidFill>
                <a:srgbClr val="000000"/>
              </a:solidFill>
              <a:latin typeface="Arial" panose="020B0604020202020204" pitchFamily="34" charset="0"/>
              <a:ea typeface="宋体" panose="02010600030101010101" pitchFamily="2" charset="-122"/>
              <a:sym typeface="Arial" panose="020B0604020202020204" pitchFamily="34" charset="0"/>
            </a:endParaRPr>
          </a:p>
          <a:p>
            <a:pPr marL="171450" indent="-171450">
              <a:lnSpc>
                <a:spcPct val="150000"/>
              </a:lnSpc>
              <a:buClr>
                <a:srgbClr val="FFFF00"/>
              </a:buClr>
              <a:buFont typeface="Wingdings" panose="05000000000000000000" pitchFamily="2" charset="2"/>
              <a:buChar char="Ø"/>
            </a:pPr>
            <a:r>
              <a:rPr lang="zh-CN" altLang="en-US" sz="1200" dirty="0">
                <a:solidFill>
                  <a:srgbClr val="000000"/>
                </a:solidFill>
                <a:latin typeface="Arial" panose="020B0604020202020204" pitchFamily="34" charset="0"/>
                <a:ea typeface="宋体" panose="02010600030101010101" pitchFamily="2" charset="-122"/>
                <a:sym typeface="+mn-ea"/>
              </a:rPr>
              <a:t>东方</a:t>
            </a:r>
            <a:r>
              <a:rPr lang="zh-CN" altLang="en-US" sz="1200" dirty="0">
                <a:solidFill>
                  <a:srgbClr val="000000"/>
                </a:solidFill>
                <a:latin typeface="Arial" panose="020B0604020202020204" pitchFamily="34" charset="0"/>
                <a:ea typeface="宋体" panose="02010600030101010101" pitchFamily="2" charset="-122"/>
                <a:sym typeface="+mn-ea"/>
              </a:rPr>
              <a:t>超环（EAST）Nb3Sn超导实验</a:t>
            </a:r>
            <a:r>
              <a:rPr lang="zh-CN" altLang="en-US" sz="1200" dirty="0">
                <a:solidFill>
                  <a:srgbClr val="000000"/>
                </a:solidFill>
                <a:latin typeface="Arial" panose="020B0604020202020204" pitchFamily="34" charset="0"/>
                <a:ea typeface="宋体" panose="02010600030101010101" pitchFamily="2" charset="-122"/>
                <a:sym typeface="+mn-ea"/>
              </a:rPr>
              <a:t>磁体</a:t>
            </a:r>
            <a:endParaRPr lang="en-US" altLang="zh-CN" sz="1200" dirty="0">
              <a:solidFill>
                <a:srgbClr val="000000"/>
              </a:solidFill>
              <a:latin typeface="Arial" panose="020B0604020202020204" pitchFamily="34" charset="0"/>
              <a:ea typeface="宋体" panose="02010600030101010101" pitchFamily="2" charset="-122"/>
              <a:sym typeface="+mn-ea"/>
            </a:endParaRPr>
          </a:p>
          <a:p>
            <a:pPr marL="171450" lvl="0" indent="-171450">
              <a:lnSpc>
                <a:spcPct val="150000"/>
              </a:lnSpc>
              <a:buClr>
                <a:srgbClr val="FFFF00"/>
              </a:buClr>
              <a:buFont typeface="Wingdings" panose="05000000000000000000" pitchFamily="2" charset="2"/>
              <a:buChar char="Ø"/>
            </a:pPr>
            <a:r>
              <a:rPr lang="zh-CN" altLang="en-US" sz="1200" smtClean="0">
                <a:solidFill>
                  <a:srgbClr val="000000"/>
                </a:solidFill>
                <a:latin typeface="Arial" panose="020B0604020202020204" pitchFamily="34" charset="0"/>
                <a:ea typeface="宋体" panose="02010600030101010101" pitchFamily="2" charset="-122"/>
                <a:sym typeface="+mn-ea"/>
              </a:rPr>
              <a:t>稳态强磁场实验装置40T混合磁体外超导磁体</a:t>
            </a:r>
            <a:r>
              <a:rPr lang="en-US" altLang="zh-CN" sz="1200" dirty="0">
                <a:solidFill>
                  <a:srgbClr val="000000"/>
                </a:solidFill>
                <a:latin typeface="Arial" panose="020B0604020202020204" pitchFamily="34" charset="0"/>
                <a:ea typeface="宋体" panose="02010600030101010101" pitchFamily="2" charset="-122"/>
                <a:sym typeface="Arial" panose="020B0604020202020204" pitchFamily="34" charset="0"/>
              </a:rPr>
              <a:t>.</a:t>
            </a:r>
            <a:endParaRPr lang="en-US" altLang="zh-CN" sz="1200" dirty="0">
              <a:solidFill>
                <a:srgbClr val="000000"/>
              </a:solidFill>
              <a:latin typeface="Arial" panose="020B0604020202020204" pitchFamily="34" charset="0"/>
              <a:ea typeface="宋体" panose="02010600030101010101" pitchFamily="2" charset="-122"/>
              <a:sym typeface="Arial" panose="020B0604020202020204" pitchFamily="34" charset="0"/>
            </a:endParaRPr>
          </a:p>
        </p:txBody>
      </p:sp>
      <p:pic>
        <p:nvPicPr>
          <p:cNvPr id="28" name="图片 1"/>
          <p:cNvPicPr>
            <a:picLocks noChangeAspect="1" noChangeArrowheads="1"/>
          </p:cNvPicPr>
          <p:nvPr/>
        </p:nvPicPr>
        <p:blipFill>
          <a:blip r:embed="rId1" cstate="print"/>
          <a:srcRect/>
          <a:stretch>
            <a:fillRect/>
          </a:stretch>
        </p:blipFill>
        <p:spPr>
          <a:xfrm>
            <a:off x="6947882" y="2133395"/>
            <a:ext cx="1957556" cy="1278012"/>
          </a:xfrm>
          <a:prstGeom prst="rect">
            <a:avLst/>
          </a:prstGeom>
          <a:noFill/>
          <a:ln w="9525">
            <a:noFill/>
            <a:miter lim="800000"/>
            <a:headEnd/>
            <a:tailEnd/>
          </a:ln>
        </p:spPr>
      </p:pic>
      <p:pic>
        <p:nvPicPr>
          <p:cNvPr id="29" name="图片 16"/>
          <p:cNvPicPr>
            <a:picLocks noChangeAspect="1"/>
          </p:cNvPicPr>
          <p:nvPr/>
        </p:nvPicPr>
        <p:blipFill>
          <a:blip r:embed="rId2" cstate="print"/>
          <a:stretch>
            <a:fillRect/>
          </a:stretch>
        </p:blipFill>
        <p:spPr>
          <a:xfrm>
            <a:off x="4356100" y="2137410"/>
            <a:ext cx="2529205" cy="1266190"/>
          </a:xfrm>
          <a:prstGeom prst="rect">
            <a:avLst/>
          </a:prstGeom>
          <a:noFill/>
          <a:ln w="9525">
            <a:noFill/>
          </a:ln>
        </p:spPr>
      </p:pic>
      <p:sp>
        <p:nvSpPr>
          <p:cNvPr id="100" name="文本框 99"/>
          <p:cNvSpPr txBox="1"/>
          <p:nvPr/>
        </p:nvSpPr>
        <p:spPr>
          <a:xfrm>
            <a:off x="4290060" y="3363595"/>
            <a:ext cx="4782820" cy="1353185"/>
          </a:xfrm>
          <a:prstGeom prst="rect">
            <a:avLst/>
          </a:prstGeom>
          <a:noFill/>
          <a:ln w="9525">
            <a:noFill/>
          </a:ln>
        </p:spPr>
        <p:txBody>
          <a:bodyPr wrap="square">
            <a:spAutoFit/>
          </a:bodyPr>
          <a:p>
            <a:pPr indent="0" algn="just" fontAlgn="auto">
              <a:lnSpc>
                <a:spcPct val="100000"/>
              </a:lnSpc>
            </a:pPr>
            <a:r>
              <a:rPr kumimoji="1" lang="zh-CN" altLang="en-US" sz="1200" b="1" dirty="0" smtClean="0">
                <a:solidFill>
                  <a:srgbClr val="000000"/>
                </a:solidFill>
                <a:latin typeface="楷体" panose="02010609060101010101" pitchFamily="49" charset="-122"/>
                <a:ea typeface="楷体" panose="02010609060101010101" pitchFamily="49" charset="-122"/>
                <a:cs typeface="Times New Roman" panose="02020603050405020304" pitchFamily="18" charset="0"/>
                <a:sym typeface="+mn-ea"/>
              </a:rPr>
              <a:t>关键技术指标</a:t>
            </a:r>
            <a:endParaRPr kumimoji="1" lang="zh-CN" altLang="en-US" sz="1200" b="1" dirty="0" smtClean="0">
              <a:solidFill>
                <a:srgbClr val="000000"/>
              </a:solidFill>
              <a:latin typeface="楷体" panose="02010609060101010101" pitchFamily="49" charset="-122"/>
              <a:ea typeface="楷体" panose="02010609060101010101" pitchFamily="49" charset="-122"/>
              <a:cs typeface="Times New Roman" panose="02020603050405020304" pitchFamily="18" charset="0"/>
              <a:sym typeface="+mn-ea"/>
            </a:endParaRPr>
          </a:p>
          <a:p>
            <a:pPr marL="171450" indent="-171450" algn="just">
              <a:lnSpc>
                <a:spcPct val="100000"/>
              </a:lnSpc>
              <a:buFont typeface="Wingdings" panose="05000000000000000000" charset="0"/>
              <a:buChar char="Ø"/>
            </a:pPr>
            <a:r>
              <a:rPr lang="en-US" altLang="zh-CN" sz="1000" dirty="0" smtClean="0">
                <a:latin typeface="楷体" panose="02010609060101010101" pitchFamily="49" charset="-122"/>
                <a:ea typeface="楷体" panose="02010609060101010101" pitchFamily="49" charset="-122"/>
                <a:cs typeface="Times New Roman" panose="02020603050405020304" pitchFamily="18" charset="0"/>
              </a:rPr>
              <a:t>Nb3Sn</a:t>
            </a:r>
            <a:r>
              <a:rPr lang="zh-CN" altLang="en-US" sz="1000" dirty="0" smtClean="0">
                <a:latin typeface="楷体" panose="02010609060101010101" pitchFamily="49" charset="-122"/>
                <a:ea typeface="楷体" panose="02010609060101010101" pitchFamily="49" charset="-122"/>
                <a:cs typeface="Times New Roman" panose="02020603050405020304" pitchFamily="18" charset="0"/>
              </a:rPr>
              <a:t>超导缆的截面尺寸（</a:t>
            </a:r>
            <a:r>
              <a:rPr lang="en-US" altLang="zh-CN" sz="1000" dirty="0" smtClean="0">
                <a:latin typeface="楷体" panose="02010609060101010101" pitchFamily="49" charset="-122"/>
                <a:ea typeface="楷体" panose="02010609060101010101" pitchFamily="49" charset="-122"/>
                <a:cs typeface="Times New Roman" panose="02020603050405020304" pitchFamily="18" charset="0"/>
              </a:rPr>
              <a:t>10.4mm*13.2mm</a:t>
            </a:r>
            <a:r>
              <a:rPr lang="zh-CN" altLang="en-US" sz="1000" dirty="0" smtClean="0">
                <a:latin typeface="楷体" panose="02010609060101010101" pitchFamily="49" charset="-122"/>
                <a:ea typeface="楷体" panose="02010609060101010101" pitchFamily="49" charset="-122"/>
                <a:cs typeface="Times New Roman" panose="02020603050405020304" pitchFamily="18" charset="0"/>
              </a:rPr>
              <a:t>）</a:t>
            </a:r>
            <a:endParaRPr lang="zh-CN" altLang="en-US" sz="1000" dirty="0" smtClean="0">
              <a:latin typeface="楷体" panose="02010609060101010101" pitchFamily="49" charset="-122"/>
              <a:ea typeface="楷体" panose="02010609060101010101" pitchFamily="49" charset="-122"/>
              <a:cs typeface="Times New Roman" panose="02020603050405020304" pitchFamily="18" charset="0"/>
            </a:endParaRPr>
          </a:p>
          <a:p>
            <a:pPr marL="171450" indent="-171450" algn="just" fontAlgn="auto">
              <a:lnSpc>
                <a:spcPct val="100000"/>
              </a:lnSpc>
              <a:buFont typeface="Wingdings" panose="05000000000000000000" charset="0"/>
              <a:buChar char="Ø"/>
            </a:pPr>
            <a:r>
              <a:rPr sz="1000" b="0" dirty="0" smtClean="0">
                <a:latin typeface="楷体" panose="02010609060101010101" pitchFamily="49" charset="-122"/>
                <a:ea typeface="楷体" panose="02010609060101010101" pitchFamily="49" charset="-122"/>
                <a:cs typeface="Times New Roman" panose="02020603050405020304" pitchFamily="18" charset="0"/>
              </a:rPr>
              <a:t>绕组耐压和漏率检测</a:t>
            </a:r>
            <a:r>
              <a:rPr sz="1000" b="0" dirty="0">
                <a:latin typeface="楷体" panose="02010609060101010101" pitchFamily="49" charset="-122"/>
                <a:ea typeface="楷体" panose="02010609060101010101" pitchFamily="49" charset="-122"/>
                <a:cs typeface="Times New Roman" panose="02020603050405020304" pitchFamily="18" charset="0"/>
              </a:rPr>
              <a:t>：打压5MPa，持续10分钟，漏率＜1.3E10 Pa m /s。</a:t>
            </a:r>
            <a:endParaRPr sz="1000" b="0" dirty="0">
              <a:latin typeface="楷体" panose="02010609060101010101" pitchFamily="49" charset="-122"/>
              <a:ea typeface="楷体" panose="02010609060101010101" pitchFamily="49" charset="-122"/>
              <a:cs typeface="Times New Roman" panose="02020603050405020304" pitchFamily="18" charset="0"/>
            </a:endParaRPr>
          </a:p>
          <a:p>
            <a:pPr marL="171450" indent="-171450" algn="just" fontAlgn="auto">
              <a:lnSpc>
                <a:spcPct val="100000"/>
              </a:lnSpc>
              <a:buFont typeface="Wingdings" panose="05000000000000000000" charset="0"/>
              <a:buChar char="Ø"/>
            </a:pPr>
            <a:r>
              <a:rPr sz="1000" b="0" dirty="0">
                <a:latin typeface="楷体" panose="02010609060101010101" pitchFamily="49" charset="-122"/>
                <a:ea typeface="楷体" panose="02010609060101010101" pitchFamily="49" charset="-122"/>
                <a:cs typeface="Times New Roman" panose="02020603050405020304" pitchFamily="18" charset="0"/>
              </a:rPr>
              <a:t>耐压检测：</a:t>
            </a:r>
            <a:endParaRPr sz="1000" b="0" dirty="0">
              <a:latin typeface="楷体" panose="02010609060101010101" pitchFamily="49" charset="-122"/>
              <a:ea typeface="楷体" panose="02010609060101010101" pitchFamily="49" charset="-122"/>
              <a:cs typeface="Times New Roman" panose="02020603050405020304" pitchFamily="18" charset="0"/>
            </a:endParaRPr>
          </a:p>
          <a:p>
            <a:pPr marL="0" lvl="1" indent="-171450" algn="just" fontAlgn="auto">
              <a:lnSpc>
                <a:spcPct val="100000"/>
              </a:lnSpc>
              <a:buFont typeface="Wingdings" panose="05000000000000000000" charset="0"/>
              <a:buChar char="l"/>
            </a:pPr>
            <a:r>
              <a:rPr sz="1000" b="0" dirty="0">
                <a:latin typeface="楷体" panose="02010609060101010101" pitchFamily="49" charset="-122"/>
                <a:ea typeface="楷体" panose="02010609060101010101" pitchFamily="49" charset="-122"/>
                <a:cs typeface="Times New Roman" panose="02020603050405020304" pitchFamily="18" charset="0"/>
              </a:rPr>
              <a:t>匝间绝缘耐压：灌胶前，每匝15V，交流，持续1分钟。</a:t>
            </a:r>
            <a:endParaRPr sz="1000" b="0" dirty="0">
              <a:latin typeface="楷体" panose="02010609060101010101" pitchFamily="49" charset="-122"/>
              <a:ea typeface="楷体" panose="02010609060101010101" pitchFamily="49" charset="-122"/>
              <a:cs typeface="Times New Roman" panose="02020603050405020304" pitchFamily="18" charset="0"/>
            </a:endParaRPr>
          </a:p>
          <a:p>
            <a:pPr marL="0" lvl="1" indent="-171450" algn="just" fontAlgn="auto">
              <a:lnSpc>
                <a:spcPct val="100000"/>
              </a:lnSpc>
              <a:buFont typeface="Wingdings" panose="05000000000000000000" charset="0"/>
              <a:buChar char="l"/>
            </a:pPr>
            <a:r>
              <a:rPr sz="1000" b="0" dirty="0">
                <a:latin typeface="楷体" panose="02010609060101010101" pitchFamily="49" charset="-122"/>
                <a:ea typeface="楷体" panose="02010609060101010101" pitchFamily="49" charset="-122"/>
                <a:cs typeface="Times New Roman" panose="02020603050405020304" pitchFamily="18" charset="0"/>
              </a:rPr>
              <a:t>端电压，灌胶前2000V，交流，持续1分钟。</a:t>
            </a:r>
            <a:endParaRPr sz="1000" b="0" dirty="0">
              <a:latin typeface="楷体" panose="02010609060101010101" pitchFamily="49" charset="-122"/>
              <a:ea typeface="楷体" panose="02010609060101010101" pitchFamily="49" charset="-122"/>
              <a:cs typeface="Times New Roman" panose="02020603050405020304" pitchFamily="18" charset="0"/>
            </a:endParaRPr>
          </a:p>
          <a:p>
            <a:pPr marL="0" lvl="1" indent="-171450" algn="just" fontAlgn="auto">
              <a:lnSpc>
                <a:spcPct val="100000"/>
              </a:lnSpc>
              <a:buFont typeface="Wingdings" panose="05000000000000000000" charset="0"/>
              <a:buChar char="l"/>
            </a:pPr>
            <a:r>
              <a:rPr sz="1000" b="0" dirty="0">
                <a:latin typeface="楷体" panose="02010609060101010101" pitchFamily="49" charset="-122"/>
                <a:ea typeface="楷体" panose="02010609060101010101" pitchFamily="49" charset="-122"/>
                <a:cs typeface="Times New Roman" panose="02020603050405020304" pitchFamily="18" charset="0"/>
              </a:rPr>
              <a:t>对地电压±5000V，直流，持续5分钟。</a:t>
            </a:r>
            <a:endParaRPr sz="1000" b="0" dirty="0">
              <a:latin typeface="楷体" panose="02010609060101010101" pitchFamily="49" charset="-122"/>
              <a:ea typeface="楷体" panose="02010609060101010101" pitchFamily="49" charset="-122"/>
              <a:cs typeface="Times New Roman" panose="02020603050405020304" pitchFamily="18" charset="0"/>
            </a:endParaRPr>
          </a:p>
          <a:p>
            <a:pPr marL="171450" indent="-171450" algn="just" fontAlgn="auto">
              <a:lnSpc>
                <a:spcPct val="100000"/>
              </a:lnSpc>
              <a:buFont typeface="Wingdings" panose="05000000000000000000" charset="0"/>
              <a:buChar char="Ø"/>
            </a:pPr>
            <a:r>
              <a:rPr sz="1000" b="0" dirty="0">
                <a:latin typeface="楷体" panose="02010609060101010101" pitchFamily="49" charset="-122"/>
                <a:ea typeface="楷体" panose="02010609060101010101" pitchFamily="49" charset="-122"/>
                <a:cs typeface="Times New Roman" panose="02020603050405020304" pitchFamily="18" charset="0"/>
              </a:rPr>
              <a:t>对地耐压检测，耐压值5000V，直流，持续5</a:t>
            </a:r>
            <a:r>
              <a:rPr sz="1000" b="0" dirty="0" smtClean="0">
                <a:latin typeface="楷体" panose="02010609060101010101" pitchFamily="49" charset="-122"/>
                <a:ea typeface="楷体" panose="02010609060101010101" pitchFamily="49" charset="-122"/>
                <a:cs typeface="Times New Roman" panose="02020603050405020304" pitchFamily="18" charset="0"/>
              </a:rPr>
              <a:t>分钟</a:t>
            </a:r>
            <a:endParaRPr sz="1000" b="0" dirty="0">
              <a:latin typeface="楷体" panose="02010609060101010101" pitchFamily="49" charset="-122"/>
              <a:ea typeface="楷体" panose="02010609060101010101" pitchFamily="49" charset="-122"/>
              <a:cs typeface="Times New Roman" panose="02020603050405020304" pitchFamily="18" charset="0"/>
            </a:endParaRPr>
          </a:p>
        </p:txBody>
      </p:sp>
      <p:sp>
        <p:nvSpPr>
          <p:cNvPr id="3" name="文本框 2"/>
          <p:cNvSpPr txBox="1"/>
          <p:nvPr/>
        </p:nvSpPr>
        <p:spPr>
          <a:xfrm>
            <a:off x="2018665" y="2089150"/>
            <a:ext cx="2197100" cy="2738120"/>
          </a:xfrm>
          <a:prstGeom prst="rect">
            <a:avLst/>
          </a:prstGeom>
          <a:noFill/>
          <a:ln w="9525">
            <a:noFill/>
          </a:ln>
        </p:spPr>
        <p:txBody>
          <a:bodyPr wrap="square">
            <a:spAutoFit/>
          </a:bodyPr>
          <a:p>
            <a:pPr indent="0" algn="just" fontAlgn="auto">
              <a:lnSpc>
                <a:spcPct val="100000"/>
              </a:lnSpc>
            </a:pPr>
            <a:r>
              <a:rPr kumimoji="1" lang="zh-CN" altLang="en-US" sz="1600" b="1" dirty="0" smtClean="0">
                <a:solidFill>
                  <a:srgbClr val="000000"/>
                </a:solidFill>
                <a:latin typeface="楷体" panose="02010609060101010101" pitchFamily="49" charset="-122"/>
                <a:ea typeface="楷体" panose="02010609060101010101" pitchFamily="49" charset="-122"/>
                <a:cs typeface="Times New Roman" panose="02020603050405020304" pitchFamily="18" charset="0"/>
                <a:sym typeface="+mn-ea"/>
              </a:rPr>
              <a:t>关键技术指标</a:t>
            </a:r>
            <a:endParaRPr kumimoji="1" lang="zh-CN" altLang="en-US" sz="1600" b="1" dirty="0" smtClean="0">
              <a:solidFill>
                <a:srgbClr val="000000"/>
              </a:solidFill>
              <a:latin typeface="楷体" panose="02010609060101010101" pitchFamily="49" charset="-122"/>
              <a:ea typeface="楷体" panose="02010609060101010101" pitchFamily="49" charset="-122"/>
              <a:cs typeface="Times New Roman" panose="02020603050405020304" pitchFamily="18" charset="0"/>
              <a:sym typeface="+mn-ea"/>
            </a:endParaRPr>
          </a:p>
          <a:p>
            <a:pPr marL="171450" indent="-171450" algn="just" fontAlgn="auto">
              <a:lnSpc>
                <a:spcPct val="120000"/>
              </a:lnSpc>
              <a:spcBef>
                <a:spcPts val="0"/>
              </a:spcBef>
              <a:spcAft>
                <a:spcPts val="0"/>
              </a:spcAft>
              <a:buFont typeface="Wingdings" panose="05000000000000000000" charset="0"/>
              <a:buChar char="Ø"/>
            </a:pPr>
            <a:r>
              <a:rPr sz="1000" b="0" dirty="0">
                <a:latin typeface="楷体" panose="02010609060101010101" pitchFamily="49" charset="-122"/>
                <a:ea typeface="楷体" panose="02010609060101010101" pitchFamily="49" charset="-122"/>
                <a:cs typeface="Times New Roman" panose="02020603050405020304" pitchFamily="18" charset="0"/>
              </a:rPr>
              <a:t>线圈A：CICC型超导导体，铠甲材料316L，超导材料Nb3Sn，运行电流14.1/13.4kA，最高场强12.7T</a:t>
            </a:r>
            <a:endParaRPr sz="1000" b="0" dirty="0">
              <a:latin typeface="楷体" panose="02010609060101010101" pitchFamily="49" charset="-122"/>
              <a:ea typeface="楷体" panose="02010609060101010101" pitchFamily="49" charset="-122"/>
              <a:cs typeface="Times New Roman" panose="02020603050405020304" pitchFamily="18" charset="0"/>
            </a:endParaRPr>
          </a:p>
          <a:p>
            <a:pPr marL="171450" indent="-171450" algn="just" fontAlgn="auto">
              <a:lnSpc>
                <a:spcPct val="120000"/>
              </a:lnSpc>
              <a:spcBef>
                <a:spcPts val="0"/>
              </a:spcBef>
              <a:spcAft>
                <a:spcPts val="0"/>
              </a:spcAft>
              <a:buFont typeface="Wingdings" panose="05000000000000000000" charset="0"/>
              <a:buChar char="Ø"/>
            </a:pPr>
            <a:r>
              <a:rPr sz="1000" b="0" dirty="0">
                <a:latin typeface="楷体" panose="02010609060101010101" pitchFamily="49" charset="-122"/>
                <a:ea typeface="楷体" panose="02010609060101010101" pitchFamily="49" charset="-122"/>
                <a:cs typeface="Times New Roman" panose="02020603050405020304" pitchFamily="18" charset="0"/>
              </a:rPr>
              <a:t>线圈B：CICC型超导导体，铠甲材料316L，超导材料Nb3Sn，运行电流14.1/13.4kA，最高场强11.3T</a:t>
            </a:r>
            <a:endParaRPr sz="1000" b="0" dirty="0">
              <a:latin typeface="楷体" panose="02010609060101010101" pitchFamily="49" charset="-122"/>
              <a:ea typeface="楷体" panose="02010609060101010101" pitchFamily="49" charset="-122"/>
              <a:cs typeface="Times New Roman" panose="02020603050405020304" pitchFamily="18" charset="0"/>
            </a:endParaRPr>
          </a:p>
          <a:p>
            <a:pPr marL="171450" indent="-171450" algn="just" fontAlgn="auto">
              <a:lnSpc>
                <a:spcPct val="120000"/>
              </a:lnSpc>
              <a:spcBef>
                <a:spcPts val="0"/>
              </a:spcBef>
              <a:spcAft>
                <a:spcPts val="0"/>
              </a:spcAft>
              <a:buFont typeface="Wingdings" panose="05000000000000000000" charset="0"/>
              <a:buChar char="Ø"/>
            </a:pPr>
            <a:r>
              <a:rPr sz="1000" b="0" dirty="0">
                <a:latin typeface="楷体" panose="02010609060101010101" pitchFamily="49" charset="-122"/>
                <a:ea typeface="楷体" panose="02010609060101010101" pitchFamily="49" charset="-122"/>
                <a:cs typeface="Times New Roman" panose="02020603050405020304" pitchFamily="18" charset="0"/>
              </a:rPr>
              <a:t>线圈C：CICC型超导导体，铠甲材料316L，超导材料Nb3Sn，运行电流14.1/13.4kA，最高场强10T</a:t>
            </a:r>
            <a:endParaRPr sz="1000" b="0" dirty="0">
              <a:latin typeface="楷体" panose="02010609060101010101" pitchFamily="49" charset="-122"/>
              <a:ea typeface="楷体" panose="02010609060101010101" pitchFamily="49" charset="-122"/>
              <a:cs typeface="Times New Roman" panose="02020603050405020304" pitchFamily="18" charset="0"/>
            </a:endParaRPr>
          </a:p>
          <a:p>
            <a:pPr marL="171450" indent="-171450" algn="just" fontAlgn="auto">
              <a:lnSpc>
                <a:spcPct val="120000"/>
              </a:lnSpc>
              <a:spcBef>
                <a:spcPts val="0"/>
              </a:spcBef>
              <a:spcAft>
                <a:spcPts val="0"/>
              </a:spcAft>
              <a:buFont typeface="Wingdings" panose="05000000000000000000" charset="0"/>
              <a:buChar char="Ø"/>
            </a:pPr>
            <a:r>
              <a:rPr sz="1000" b="0" dirty="0">
                <a:latin typeface="楷体" panose="02010609060101010101" pitchFamily="49" charset="-122"/>
                <a:ea typeface="楷体" panose="02010609060101010101" pitchFamily="49" charset="-122"/>
                <a:cs typeface="Times New Roman" panose="02020603050405020304" pitchFamily="18" charset="0"/>
              </a:rPr>
              <a:t>线圈D：CICC型超导导体，铠甲材料316L，超导材料NbTi，运行电流14.1/13.4kA，最高场强7.7T</a:t>
            </a:r>
            <a:endParaRPr sz="1000" b="0" dirty="0">
              <a:latin typeface="楷体" panose="02010609060101010101" pitchFamily="49" charset="-122"/>
              <a:ea typeface="楷体" panose="02010609060101010101" pitchFamily="49" charset="-122"/>
              <a:cs typeface="Times New Roman" panose="02020603050405020304" pitchFamily="18" charset="0"/>
            </a:endParaRPr>
          </a:p>
          <a:p>
            <a:pPr marL="171450" indent="-171450" algn="just" fontAlgn="auto">
              <a:lnSpc>
                <a:spcPct val="120000"/>
              </a:lnSpc>
              <a:spcBef>
                <a:spcPts val="0"/>
              </a:spcBef>
              <a:spcAft>
                <a:spcPts val="0"/>
              </a:spcAft>
              <a:buFont typeface="Wingdings" panose="05000000000000000000" charset="0"/>
              <a:buChar char="Ø"/>
            </a:pPr>
            <a:r>
              <a:rPr sz="1000" b="0" dirty="0">
                <a:latin typeface="楷体" panose="02010609060101010101" pitchFamily="49" charset="-122"/>
                <a:ea typeface="楷体" panose="02010609060101010101" pitchFamily="49" charset="-122"/>
                <a:cs typeface="Times New Roman" panose="02020603050405020304" pitchFamily="18" charset="0"/>
              </a:rPr>
              <a:t>A+B+C+D中心磁场11.5T</a:t>
            </a:r>
            <a:endParaRPr sz="1000" b="0" dirty="0">
              <a:latin typeface="楷体" panose="02010609060101010101" pitchFamily="49" charset="-122"/>
              <a:ea typeface="楷体" panose="02010609060101010101" pitchFamily="49" charset="-122"/>
              <a:cs typeface="Times New Roman" panose="02020603050405020304" pitchFamily="18" charset="0"/>
            </a:endParaRPr>
          </a:p>
        </p:txBody>
      </p:sp>
      <p:pic>
        <p:nvPicPr>
          <p:cNvPr id="10" name="图片 9" descr="F:\2016\照片记录\强磁场\E0092FCE15970E5C421E21DE5B158189.png"/>
          <p:cNvPicPr/>
          <p:nvPr/>
        </p:nvPicPr>
        <p:blipFill>
          <a:blip r:embed="rId3" cstate="print"/>
          <a:srcRect t="10088" b="11737"/>
          <a:stretch>
            <a:fillRect/>
          </a:stretch>
        </p:blipFill>
        <p:spPr>
          <a:xfrm>
            <a:off x="117475" y="2113915"/>
            <a:ext cx="1984375" cy="2648585"/>
          </a:xfrm>
          <a:prstGeom prst="rect">
            <a:avLst/>
          </a:prstGeom>
          <a:noFill/>
          <a:ln w="9525">
            <a:noFill/>
            <a:miter lim="800000"/>
            <a:headEnd/>
            <a:tailEnd/>
          </a:ln>
        </p:spPr>
      </p:pic>
      <p:pic>
        <p:nvPicPr>
          <p:cNvPr id="67" name="图片 23"/>
          <p:cNvPicPr>
            <a:picLocks noChangeAspect="1"/>
          </p:cNvPicPr>
          <p:nvPr/>
        </p:nvPicPr>
        <p:blipFill>
          <a:blip r:embed="rId4"/>
          <a:srcRect/>
          <a:stretch>
            <a:fillRect/>
          </a:stretch>
        </p:blipFill>
        <p:spPr>
          <a:xfrm>
            <a:off x="4215765" y="591820"/>
            <a:ext cx="1948180" cy="1370330"/>
          </a:xfrm>
          <a:prstGeom prst="rect">
            <a:avLst/>
          </a:prstGeom>
          <a:noFill/>
          <a:ln w="9525">
            <a:noFill/>
          </a:ln>
        </p:spPr>
      </p:pic>
      <p:graphicFrame>
        <p:nvGraphicFramePr>
          <p:cNvPr id="4" name="表格 3"/>
          <p:cNvGraphicFramePr/>
          <p:nvPr>
            <p:custDataLst>
              <p:tags r:id="rId5"/>
            </p:custDataLst>
          </p:nvPr>
        </p:nvGraphicFramePr>
        <p:xfrm>
          <a:off x="6228080" y="624840"/>
          <a:ext cx="2802255" cy="1315085"/>
        </p:xfrm>
        <a:graphic>
          <a:graphicData uri="http://schemas.openxmlformats.org/drawingml/2006/table">
            <a:tbl>
              <a:tblPr firstRow="1" bandRow="1">
                <a:tableStyleId>{5C22544A-7EE6-4342-B048-85BDC9FD1C3A}</a:tableStyleId>
              </a:tblPr>
              <a:tblGrid>
                <a:gridCol w="402590"/>
                <a:gridCol w="609600"/>
                <a:gridCol w="1230630"/>
                <a:gridCol w="559435"/>
              </a:tblGrid>
              <a:tr h="226695">
                <a:tc gridSpan="4">
                  <a:txBody>
                    <a:bodyPr/>
                    <a:p>
                      <a:pPr algn="ctr">
                        <a:buNone/>
                      </a:pPr>
                      <a:r>
                        <a:rPr lang="zh-CN" altLang="en-US" sz="1000" dirty="0">
                          <a:solidFill>
                            <a:srgbClr val="FFFF00"/>
                          </a:solidFill>
                        </a:rPr>
                        <a:t>国际热核聚变实验堆（</a:t>
                      </a:r>
                      <a:r>
                        <a:rPr lang="en-US" altLang="zh-CN" sz="1000" dirty="0">
                          <a:solidFill>
                            <a:srgbClr val="FFFF00"/>
                          </a:solidFill>
                        </a:rPr>
                        <a:t>ITER</a:t>
                      </a:r>
                      <a:r>
                        <a:rPr lang="zh-CN" altLang="en-US" sz="1000" dirty="0">
                          <a:solidFill>
                            <a:srgbClr val="FFFF00"/>
                          </a:solidFill>
                        </a:rPr>
                        <a:t>）极向场</a:t>
                      </a:r>
                      <a:r>
                        <a:rPr lang="en-US" altLang="zh-CN" sz="1000" dirty="0">
                          <a:solidFill>
                            <a:srgbClr val="FFFF00"/>
                          </a:solidFill>
                        </a:rPr>
                        <a:t>6</a:t>
                      </a:r>
                      <a:r>
                        <a:rPr lang="zh-CN" altLang="en-US" sz="1000" dirty="0">
                          <a:solidFill>
                            <a:srgbClr val="FFFF00"/>
                          </a:solidFill>
                        </a:rPr>
                        <a:t>号线圈</a:t>
                      </a:r>
                      <a:endParaRPr lang="zh-CN" altLang="en-US" sz="1000" dirty="0">
                        <a:solidFill>
                          <a:srgbClr val="FFFF00"/>
                        </a:solidFill>
                      </a:endParaRPr>
                    </a:p>
                  </a:txBody>
                  <a:tcPr marL="68580" marR="68580" marT="34290" marB="34290"/>
                </a:tc>
                <a:tc hMerge="1">
                  <a:tcPr/>
                </a:tc>
                <a:tc hMerge="1">
                  <a:tcPr/>
                </a:tc>
                <a:tc hMerge="1">
                  <a:tcPr/>
                </a:tc>
              </a:tr>
              <a:tr h="252730">
                <a:tc>
                  <a:txBody>
                    <a:bodyPr/>
                    <a:p>
                      <a:pPr algn="ctr">
                        <a:buNone/>
                      </a:pPr>
                      <a:r>
                        <a:rPr lang="zh-CN" altLang="en-US" sz="1000">
                          <a:latin typeface="+mn-ea"/>
                        </a:rPr>
                        <a:t>外径</a:t>
                      </a:r>
                      <a:endParaRPr lang="zh-CN" altLang="en-US" sz="1000">
                        <a:latin typeface="+mn-ea"/>
                      </a:endParaRPr>
                    </a:p>
                  </a:txBody>
                  <a:tcPr marL="68580" marR="68580" marT="34290" marB="34290"/>
                </a:tc>
                <a:tc>
                  <a:txBody>
                    <a:bodyPr/>
                    <a:p>
                      <a:pPr algn="ctr">
                        <a:buNone/>
                      </a:pPr>
                      <a:r>
                        <a:rPr lang="en-US" altLang="zh-CN" sz="1000" dirty="0">
                          <a:solidFill>
                            <a:srgbClr val="7030A0"/>
                          </a:solidFill>
                          <a:latin typeface="+mn-ea"/>
                        </a:rPr>
                        <a:t>Φ10.2m</a:t>
                      </a:r>
                      <a:endParaRPr lang="en-US" altLang="zh-CN" sz="1000" dirty="0">
                        <a:solidFill>
                          <a:srgbClr val="7030A0"/>
                        </a:solidFill>
                        <a:latin typeface="+mn-ea"/>
                      </a:endParaRPr>
                    </a:p>
                  </a:txBody>
                  <a:tcPr marL="68580" marR="68580" marT="34290" marB="34290"/>
                </a:tc>
                <a:tc>
                  <a:txBody>
                    <a:bodyPr/>
                    <a:p>
                      <a:pPr algn="ctr">
                        <a:buNone/>
                      </a:pPr>
                      <a:r>
                        <a:rPr lang="en-US" altLang="zh-CN" sz="1000" dirty="0">
                          <a:latin typeface="+mn-ea"/>
                          <a:cs typeface="+mn-ea"/>
                        </a:rPr>
                        <a:t>CICC</a:t>
                      </a:r>
                      <a:r>
                        <a:rPr lang="zh-CN" altLang="en-US" sz="1000" dirty="0">
                          <a:latin typeface="+mn-ea"/>
                          <a:cs typeface="+mn-ea"/>
                        </a:rPr>
                        <a:t>型导体</a:t>
                      </a:r>
                      <a:endParaRPr lang="zh-CN" altLang="en-US" sz="1000" dirty="0">
                        <a:latin typeface="+mn-ea"/>
                        <a:cs typeface="+mn-ea"/>
                      </a:endParaRPr>
                    </a:p>
                  </a:txBody>
                  <a:tcPr marL="68580" marR="68580" marT="34290" marB="34290"/>
                </a:tc>
                <a:tc>
                  <a:txBody>
                    <a:bodyPr/>
                    <a:p>
                      <a:pPr algn="ctr">
                        <a:buNone/>
                      </a:pPr>
                      <a:r>
                        <a:rPr lang="en-US" altLang="zh-CN" sz="1000">
                          <a:solidFill>
                            <a:srgbClr val="7030A0"/>
                          </a:solidFill>
                          <a:latin typeface="+mn-ea"/>
                        </a:rPr>
                        <a:t>316L</a:t>
                      </a:r>
                      <a:endParaRPr lang="en-US" altLang="zh-CN" sz="1000">
                        <a:solidFill>
                          <a:srgbClr val="7030A0"/>
                        </a:solidFill>
                        <a:latin typeface="+mn-ea"/>
                      </a:endParaRPr>
                    </a:p>
                  </a:txBody>
                  <a:tcPr marL="68580" marR="68580" marT="34290" marB="34290"/>
                </a:tc>
              </a:tr>
              <a:tr h="226695">
                <a:tc>
                  <a:txBody>
                    <a:bodyPr/>
                    <a:p>
                      <a:pPr algn="ctr">
                        <a:buNone/>
                      </a:pPr>
                      <a:r>
                        <a:rPr lang="zh-CN" altLang="en-US" sz="1000">
                          <a:latin typeface="+mn-ea"/>
                        </a:rPr>
                        <a:t>内径</a:t>
                      </a:r>
                      <a:endParaRPr lang="zh-CN" altLang="en-US" sz="1000">
                        <a:latin typeface="+mn-ea"/>
                      </a:endParaRPr>
                    </a:p>
                  </a:txBody>
                  <a:tcPr marL="68580" marR="68580" marT="34290" marB="34290"/>
                </a:tc>
                <a:tc>
                  <a:txBody>
                    <a:bodyPr/>
                    <a:p>
                      <a:pPr algn="ctr">
                        <a:buNone/>
                      </a:pPr>
                      <a:r>
                        <a:rPr lang="en-US" altLang="zh-CN" sz="1000">
                          <a:solidFill>
                            <a:srgbClr val="7030A0"/>
                          </a:solidFill>
                          <a:latin typeface="+mn-ea"/>
                          <a:sym typeface="+mn-ea"/>
                        </a:rPr>
                        <a:t>Φ7.1m</a:t>
                      </a:r>
                      <a:endParaRPr lang="en-US" altLang="zh-CN" sz="1000">
                        <a:solidFill>
                          <a:srgbClr val="7030A0"/>
                        </a:solidFill>
                        <a:latin typeface="+mn-ea"/>
                        <a:sym typeface="+mn-ea"/>
                      </a:endParaRPr>
                    </a:p>
                  </a:txBody>
                  <a:tcPr marL="68580" marR="68580" marT="34290" marB="34290"/>
                </a:tc>
                <a:tc>
                  <a:txBody>
                    <a:bodyPr/>
                    <a:p>
                      <a:pPr algn="ctr">
                        <a:buNone/>
                      </a:pPr>
                      <a:r>
                        <a:rPr lang="zh-CN" altLang="en-US" sz="1000" dirty="0">
                          <a:latin typeface="+mn-ea"/>
                        </a:rPr>
                        <a:t>超导材料</a:t>
                      </a:r>
                      <a:endParaRPr lang="zh-CN" altLang="en-US" sz="1000" dirty="0">
                        <a:latin typeface="+mn-ea"/>
                      </a:endParaRPr>
                    </a:p>
                  </a:txBody>
                  <a:tcPr marL="68580" marR="68580" marT="34290" marB="34290"/>
                </a:tc>
                <a:tc>
                  <a:txBody>
                    <a:bodyPr/>
                    <a:p>
                      <a:pPr algn="ctr">
                        <a:buNone/>
                      </a:pPr>
                      <a:r>
                        <a:rPr lang="en-US" altLang="zh-CN" sz="1000">
                          <a:solidFill>
                            <a:srgbClr val="7030A0"/>
                          </a:solidFill>
                          <a:latin typeface="+mn-ea"/>
                        </a:rPr>
                        <a:t>NbTi</a:t>
                      </a:r>
                      <a:endParaRPr lang="en-US" altLang="zh-CN" sz="1000">
                        <a:solidFill>
                          <a:srgbClr val="7030A0"/>
                        </a:solidFill>
                        <a:latin typeface="+mn-ea"/>
                      </a:endParaRPr>
                    </a:p>
                  </a:txBody>
                  <a:tcPr marL="68580" marR="68580" marT="34290" marB="34290"/>
                </a:tc>
              </a:tr>
              <a:tr h="382270">
                <a:tc>
                  <a:txBody>
                    <a:bodyPr/>
                    <a:p>
                      <a:pPr algn="ctr">
                        <a:buNone/>
                      </a:pPr>
                      <a:r>
                        <a:rPr lang="zh-CN" altLang="en-US" sz="1000">
                          <a:latin typeface="+mn-ea"/>
                        </a:rPr>
                        <a:t>高度</a:t>
                      </a:r>
                      <a:endParaRPr lang="zh-CN" altLang="en-US" sz="1000">
                        <a:latin typeface="+mn-ea"/>
                      </a:endParaRPr>
                    </a:p>
                  </a:txBody>
                  <a:tcPr marL="68580" marR="68580" marT="34290" marB="34290"/>
                </a:tc>
                <a:tc>
                  <a:txBody>
                    <a:bodyPr/>
                    <a:p>
                      <a:pPr algn="ctr">
                        <a:buNone/>
                      </a:pPr>
                      <a:r>
                        <a:rPr lang="en-US" altLang="zh-CN" sz="1000">
                          <a:solidFill>
                            <a:srgbClr val="7030A0"/>
                          </a:solidFill>
                          <a:latin typeface="+mn-ea"/>
                        </a:rPr>
                        <a:t>1.13m</a:t>
                      </a:r>
                      <a:endParaRPr lang="en-US" altLang="zh-CN" sz="1000">
                        <a:solidFill>
                          <a:srgbClr val="7030A0"/>
                        </a:solidFill>
                        <a:latin typeface="+mn-ea"/>
                      </a:endParaRPr>
                    </a:p>
                  </a:txBody>
                  <a:tcPr marL="68580" marR="68580" marT="34290" marB="34290"/>
                </a:tc>
                <a:tc>
                  <a:txBody>
                    <a:bodyPr/>
                    <a:p>
                      <a:pPr algn="ctr">
                        <a:buNone/>
                      </a:pPr>
                      <a:r>
                        <a:rPr lang="zh-CN" altLang="en-US" sz="1000">
                          <a:latin typeface="+mn-ea"/>
                        </a:rPr>
                        <a:t>工作电流</a:t>
                      </a:r>
                      <a:endParaRPr lang="zh-CN" altLang="en-US" sz="1000">
                        <a:latin typeface="+mn-ea"/>
                      </a:endParaRPr>
                    </a:p>
                  </a:txBody>
                  <a:tcPr marL="68580" marR="68580" marT="34290" marB="34290"/>
                </a:tc>
                <a:tc>
                  <a:txBody>
                    <a:bodyPr/>
                    <a:p>
                      <a:pPr algn="ctr">
                        <a:buNone/>
                      </a:pPr>
                      <a:r>
                        <a:rPr lang="en-US" altLang="zh-CN" sz="1000" dirty="0">
                          <a:solidFill>
                            <a:srgbClr val="7030A0"/>
                          </a:solidFill>
                          <a:latin typeface="+mn-ea"/>
                        </a:rPr>
                        <a:t>48/52kA</a:t>
                      </a:r>
                      <a:endParaRPr lang="en-US" altLang="zh-CN" sz="1000" dirty="0">
                        <a:solidFill>
                          <a:srgbClr val="7030A0"/>
                        </a:solidFill>
                        <a:latin typeface="+mn-ea"/>
                      </a:endParaRPr>
                    </a:p>
                  </a:txBody>
                  <a:tcPr marL="68580" marR="68580" marT="34290" marB="34290"/>
                </a:tc>
              </a:tr>
              <a:tr h="226695">
                <a:tc>
                  <a:txBody>
                    <a:bodyPr/>
                    <a:p>
                      <a:pPr algn="ctr">
                        <a:buNone/>
                      </a:pPr>
                      <a:r>
                        <a:rPr lang="zh-CN" altLang="en-US" sz="1000">
                          <a:latin typeface="+mn-ea"/>
                        </a:rPr>
                        <a:t>重量</a:t>
                      </a:r>
                      <a:endParaRPr lang="zh-CN" altLang="en-US" sz="1000">
                        <a:latin typeface="+mn-ea"/>
                      </a:endParaRPr>
                    </a:p>
                  </a:txBody>
                  <a:tcPr marL="68580" marR="68580" marT="34290" marB="34290"/>
                </a:tc>
                <a:tc>
                  <a:txBody>
                    <a:bodyPr/>
                    <a:p>
                      <a:pPr algn="ctr">
                        <a:buNone/>
                      </a:pPr>
                      <a:r>
                        <a:rPr lang="en-US" altLang="zh-CN" sz="1000">
                          <a:solidFill>
                            <a:srgbClr val="7030A0"/>
                          </a:solidFill>
                          <a:latin typeface="+mn-ea"/>
                        </a:rPr>
                        <a:t>265t</a:t>
                      </a:r>
                      <a:endParaRPr lang="en-US" altLang="zh-CN" sz="1000">
                        <a:solidFill>
                          <a:srgbClr val="7030A0"/>
                        </a:solidFill>
                        <a:latin typeface="+mn-ea"/>
                      </a:endParaRPr>
                    </a:p>
                  </a:txBody>
                  <a:tcPr marL="68580" marR="68580" marT="34290" marB="34290"/>
                </a:tc>
                <a:tc>
                  <a:txBody>
                    <a:bodyPr/>
                    <a:p>
                      <a:pPr algn="ctr">
                        <a:buNone/>
                      </a:pPr>
                      <a:r>
                        <a:rPr lang="zh-CN" altLang="en-US" sz="1000" dirty="0">
                          <a:latin typeface="+mn-ea"/>
                        </a:rPr>
                        <a:t>磁场强度</a:t>
                      </a:r>
                      <a:endParaRPr lang="zh-CN" altLang="en-US" sz="1000" dirty="0">
                        <a:latin typeface="+mn-ea"/>
                      </a:endParaRPr>
                    </a:p>
                  </a:txBody>
                  <a:tcPr marL="68580" marR="68580" marT="34290" marB="34290"/>
                </a:tc>
                <a:tc>
                  <a:txBody>
                    <a:bodyPr/>
                    <a:p>
                      <a:pPr algn="ctr">
                        <a:buNone/>
                      </a:pPr>
                      <a:r>
                        <a:rPr lang="en-US" altLang="zh-CN" sz="1000" dirty="0">
                          <a:solidFill>
                            <a:srgbClr val="7030A0"/>
                          </a:solidFill>
                          <a:latin typeface="+mn-ea"/>
                        </a:rPr>
                        <a:t>7.8T</a:t>
                      </a:r>
                      <a:endParaRPr lang="en-US" altLang="zh-CN" sz="1000" dirty="0">
                        <a:solidFill>
                          <a:srgbClr val="7030A0"/>
                        </a:solidFill>
                        <a:latin typeface="+mn-ea"/>
                      </a:endParaRPr>
                    </a:p>
                  </a:txBody>
                  <a:tcPr marL="68580" marR="68580" marT="34290" marB="34290"/>
                </a:tc>
              </a:tr>
            </a:tbl>
          </a:graphicData>
        </a:graphic>
      </p:graphicFrame>
      <p:sp>
        <p:nvSpPr>
          <p:cNvPr id="59" name="TextBox 101"/>
          <p:cNvSpPr>
            <a:spLocks noChangeArrowheads="1"/>
          </p:cNvSpPr>
          <p:nvPr/>
        </p:nvSpPr>
        <p:spPr bwMode="auto">
          <a:xfrm>
            <a:off x="2420620" y="-71755"/>
            <a:ext cx="4337685" cy="553085"/>
          </a:xfrm>
          <a:prstGeom prst="rect">
            <a:avLst/>
          </a:prstGeom>
          <a:noFill/>
          <a:ln w="9525">
            <a:noFill/>
            <a:miter lim="800000"/>
          </a:ln>
        </p:spPr>
        <p:txBody>
          <a:bodyPr wrap="square">
            <a:spAutoFit/>
          </a:bodyPr>
          <a:p>
            <a:r>
              <a:rPr lang="zh-CN" altLang="en-US" sz="30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24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三、加速器领域典型产品业绩</a:t>
            </a:r>
            <a:endParaRPr lang="zh-CN" altLang="en-US" sz="24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AutoShape 526"/>
          <p:cNvSpPr>
            <a:spLocks noChangeArrowheads="1"/>
          </p:cNvSpPr>
          <p:nvPr/>
        </p:nvSpPr>
        <p:spPr bwMode="auto">
          <a:xfrm>
            <a:off x="4214810" y="571486"/>
            <a:ext cx="4857784" cy="1428760"/>
          </a:xfrm>
          <a:prstGeom prst="roundRect">
            <a:avLst>
              <a:gd name="adj" fmla="val 3379"/>
            </a:avLst>
          </a:prstGeom>
          <a:solidFill>
            <a:schemeClr val="accent6">
              <a:lumMod val="20000"/>
              <a:lumOff val="80000"/>
            </a:schemeClr>
          </a:solidFill>
          <a:ln>
            <a:solidFill>
              <a:schemeClr val="tx1"/>
            </a:solidFill>
          </a:ln>
        </p:spPr>
        <p:txBody>
          <a:bodyPr wrap="none" anchor="ctr"/>
          <a:lstStyle/>
          <a:p>
            <a:pPr eaLnBrk="1" latinLnBrk="1" hangingPunct="1">
              <a:defRPr/>
            </a:pPr>
            <a:r>
              <a:rPr kumimoji="1" lang="en-US" altLang="ko-KR" dirty="0" smtClean="0">
                <a:solidFill>
                  <a:srgbClr val="000000"/>
                </a:solidFill>
                <a:latin typeface="Gulim" panose="020B0600000101010101" pitchFamily="34" charset="-127"/>
                <a:ea typeface="Gulim" panose="020B0600000101010101" pitchFamily="34" charset="-127"/>
              </a:rPr>
              <a:t>                                                                                                                                               </a:t>
            </a:r>
            <a:endParaRPr kumimoji="1" lang="ko-KR" altLang="en-US" dirty="0">
              <a:solidFill>
                <a:srgbClr val="000000"/>
              </a:solidFill>
              <a:latin typeface="Gulim" panose="020B0600000101010101" pitchFamily="34" charset="-127"/>
              <a:ea typeface="Gulim" panose="020B0600000101010101" pitchFamily="34" charset="-127"/>
            </a:endParaRPr>
          </a:p>
        </p:txBody>
      </p:sp>
      <p:sp>
        <p:nvSpPr>
          <p:cNvPr id="38" name="AutoShape 526"/>
          <p:cNvSpPr>
            <a:spLocks noChangeArrowheads="1"/>
          </p:cNvSpPr>
          <p:nvPr/>
        </p:nvSpPr>
        <p:spPr bwMode="auto">
          <a:xfrm>
            <a:off x="4214810" y="2071684"/>
            <a:ext cx="4857784" cy="2714644"/>
          </a:xfrm>
          <a:prstGeom prst="roundRect">
            <a:avLst>
              <a:gd name="adj" fmla="val 3379"/>
            </a:avLst>
          </a:prstGeom>
          <a:solidFill>
            <a:schemeClr val="accent6">
              <a:lumMod val="20000"/>
              <a:lumOff val="80000"/>
            </a:schemeClr>
          </a:solidFill>
          <a:ln>
            <a:solidFill>
              <a:schemeClr val="tx1"/>
            </a:solidFill>
          </a:ln>
        </p:spPr>
        <p:txBody>
          <a:bodyPr wrap="none" anchor="ctr"/>
          <a:lstStyle/>
          <a:p>
            <a:pPr eaLnBrk="1" latinLnBrk="1" hangingPunct="1">
              <a:defRPr/>
            </a:pPr>
            <a:r>
              <a:rPr kumimoji="1" lang="en-US" altLang="ko-KR" dirty="0" smtClean="0">
                <a:solidFill>
                  <a:srgbClr val="000000"/>
                </a:solidFill>
                <a:latin typeface="Gulim" panose="020B0600000101010101" pitchFamily="34" charset="-127"/>
                <a:ea typeface="Gulim" panose="020B0600000101010101" pitchFamily="34" charset="-127"/>
              </a:rPr>
              <a:t>                                                                </a:t>
            </a:r>
            <a:endParaRPr kumimoji="1" lang="ko-KR" altLang="en-US" dirty="0">
              <a:solidFill>
                <a:srgbClr val="000000"/>
              </a:solidFill>
              <a:latin typeface="Gulim" panose="020B0600000101010101" pitchFamily="34" charset="-127"/>
              <a:ea typeface="Gulim" panose="020B0600000101010101" pitchFamily="34" charset="-127"/>
            </a:endParaRPr>
          </a:p>
        </p:txBody>
      </p:sp>
      <p:sp>
        <p:nvSpPr>
          <p:cNvPr id="21" name="AutoShape 526"/>
          <p:cNvSpPr>
            <a:spLocks noChangeArrowheads="1"/>
          </p:cNvSpPr>
          <p:nvPr/>
        </p:nvSpPr>
        <p:spPr bwMode="auto">
          <a:xfrm>
            <a:off x="112712" y="2071684"/>
            <a:ext cx="4030660" cy="2714644"/>
          </a:xfrm>
          <a:prstGeom prst="roundRect">
            <a:avLst>
              <a:gd name="adj" fmla="val 3379"/>
            </a:avLst>
          </a:prstGeom>
          <a:solidFill>
            <a:schemeClr val="accent6">
              <a:lumMod val="20000"/>
              <a:lumOff val="80000"/>
            </a:schemeClr>
          </a:solidFill>
          <a:ln>
            <a:solidFill>
              <a:schemeClr val="tx1"/>
            </a:solidFill>
          </a:ln>
        </p:spPr>
        <p:txBody>
          <a:bodyPr wrap="none" anchor="ctr"/>
          <a:lstStyle/>
          <a:p>
            <a:pPr eaLnBrk="1" latinLnBrk="1" hangingPunct="1">
              <a:defRPr/>
            </a:pPr>
            <a:endParaRPr kumimoji="1" lang="ko-KR" altLang="en-US">
              <a:solidFill>
                <a:srgbClr val="000000"/>
              </a:solidFill>
              <a:latin typeface="Gulim" panose="020B0600000101010101" pitchFamily="34" charset="-127"/>
              <a:ea typeface="Gulim" panose="020B0600000101010101" pitchFamily="34" charset="-127"/>
            </a:endParaRPr>
          </a:p>
        </p:txBody>
      </p:sp>
      <p:cxnSp>
        <p:nvCxnSpPr>
          <p:cNvPr id="267" name="直接连接符 266"/>
          <p:cNvCxnSpPr/>
          <p:nvPr/>
        </p:nvCxnSpPr>
        <p:spPr>
          <a:xfrm>
            <a:off x="0" y="4875626"/>
            <a:ext cx="9144000" cy="1191"/>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1406" y="534073"/>
            <a:ext cx="3643338" cy="323165"/>
          </a:xfrm>
          <a:prstGeom prst="rect">
            <a:avLst/>
          </a:prstGeom>
          <a:noFill/>
        </p:spPr>
        <p:txBody>
          <a:bodyPr wrap="square" rtlCol="0">
            <a:spAutoFit/>
          </a:bodyPr>
          <a:lstStyle/>
          <a:p>
            <a:pPr>
              <a:buClr>
                <a:schemeClr val="tx2"/>
              </a:buClr>
              <a:buFont typeface="Wingdings" panose="05000000000000000000" pitchFamily="2" charset="2"/>
              <a:buChar char="n"/>
            </a:pPr>
            <a:r>
              <a:rPr lang="zh-CN" altLang="en-US" sz="1500" dirty="0" smtClean="0">
                <a:latin typeface="微软雅黑" panose="020B0503020204020204" pitchFamily="34" charset="-122"/>
                <a:ea typeface="微软雅黑" panose="020B0503020204020204" pitchFamily="34" charset="-122"/>
              </a:rPr>
              <a:t>  </a:t>
            </a:r>
            <a:r>
              <a:rPr lang="zh-CN" altLang="en-US" sz="1500" dirty="0" smtClean="0">
                <a:latin typeface="微软雅黑" panose="020B0503020204020204" pitchFamily="34" charset="-122"/>
                <a:ea typeface="微软雅黑" panose="020B0503020204020204" pitchFamily="34" charset="-122"/>
              </a:rPr>
              <a:t>超导磁体</a:t>
            </a:r>
            <a:r>
              <a:rPr lang="zh-CN" altLang="en-US" sz="1500" dirty="0" smtClean="0">
                <a:latin typeface="微软雅黑" panose="020B0503020204020204" pitchFamily="34" charset="-122"/>
                <a:ea typeface="微软雅黑" panose="020B0503020204020204" pitchFamily="34" charset="-122"/>
              </a:rPr>
              <a:t>相关项目</a:t>
            </a:r>
            <a:endParaRPr lang="zh-CN" altLang="en-US" sz="1500" dirty="0">
              <a:latin typeface="微软雅黑" panose="020B0503020204020204" pitchFamily="34" charset="-122"/>
              <a:ea typeface="微软雅黑" panose="020B0503020204020204" pitchFamily="34" charset="-122"/>
            </a:endParaRPr>
          </a:p>
        </p:txBody>
      </p:sp>
      <p:sp>
        <p:nvSpPr>
          <p:cNvPr id="7" name="AutoShape 526"/>
          <p:cNvSpPr>
            <a:spLocks noChangeArrowheads="1"/>
          </p:cNvSpPr>
          <p:nvPr/>
        </p:nvSpPr>
        <p:spPr bwMode="auto">
          <a:xfrm>
            <a:off x="112712" y="842112"/>
            <a:ext cx="4030660" cy="1158134"/>
          </a:xfrm>
          <a:prstGeom prst="roundRect">
            <a:avLst>
              <a:gd name="adj" fmla="val 4942"/>
            </a:avLst>
          </a:prstGeom>
          <a:solidFill>
            <a:schemeClr val="tx2">
              <a:lumMod val="20000"/>
              <a:lumOff val="80000"/>
            </a:schemeClr>
          </a:solidFill>
          <a:ln>
            <a:solidFill>
              <a:schemeClr val="tx1"/>
            </a:solidFill>
          </a:ln>
        </p:spPr>
        <p:txBody>
          <a:bodyPr wrap="none" anchor="ctr"/>
          <a:lstStyle/>
          <a:p>
            <a:pPr eaLnBrk="1" latinLnBrk="1" hangingPunct="1">
              <a:defRPr/>
            </a:pPr>
            <a:endParaRPr kumimoji="1" lang="ko-KR" altLang="en-US">
              <a:solidFill>
                <a:srgbClr val="000000"/>
              </a:solidFill>
              <a:latin typeface="Gulim" panose="020B0600000101010101" pitchFamily="34" charset="-127"/>
              <a:ea typeface="Gulim" panose="020B0600000101010101" pitchFamily="34" charset="-127"/>
            </a:endParaRPr>
          </a:p>
        </p:txBody>
      </p:sp>
      <p:sp>
        <p:nvSpPr>
          <p:cNvPr id="12" name="TextBox 11"/>
          <p:cNvSpPr txBox="1"/>
          <p:nvPr/>
        </p:nvSpPr>
        <p:spPr>
          <a:xfrm>
            <a:off x="71089" y="795357"/>
            <a:ext cx="4000528" cy="1200329"/>
          </a:xfrm>
          <a:prstGeom prst="rect">
            <a:avLst/>
          </a:prstGeom>
          <a:noFill/>
        </p:spPr>
        <p:txBody>
          <a:bodyPr wrap="square" rtlCol="0">
            <a:spAutoFit/>
          </a:bodyPr>
          <a:lstStyle/>
          <a:p>
            <a:pPr marL="171450" indent="-171450">
              <a:lnSpc>
                <a:spcPct val="150000"/>
              </a:lnSpc>
              <a:buClr>
                <a:srgbClr val="FFFF00"/>
              </a:buClr>
              <a:buFont typeface="Wingdings" panose="05000000000000000000" pitchFamily="2" charset="2"/>
              <a:buChar char="Ø"/>
            </a:pPr>
            <a:r>
              <a:rPr lang="zh-CN" altLang="en-US" sz="1200" dirty="0" smtClean="0">
                <a:solidFill>
                  <a:srgbClr val="000000"/>
                </a:solidFill>
                <a:latin typeface="Arial" panose="020B0604020202020204" pitchFamily="34" charset="0"/>
                <a:ea typeface="宋体" panose="02010600030101010101" pitchFamily="2" charset="-122"/>
                <a:sym typeface="+mn-ea"/>
              </a:rPr>
              <a:t> </a:t>
            </a:r>
            <a:r>
              <a:rPr lang="en-US" altLang="zh-CN" sz="1200" dirty="0">
                <a:latin typeface="微软雅黑" panose="020B0503020204020204" pitchFamily="34" charset="-122"/>
                <a:ea typeface="微软雅黑" panose="020B0503020204020204" pitchFamily="34" charset="-122"/>
                <a:sym typeface="+mn-ea"/>
              </a:rPr>
              <a:t>1000Gs </a:t>
            </a:r>
            <a:r>
              <a:rPr lang="en-US" altLang="zh-CN" sz="1200" dirty="0" err="1">
                <a:latin typeface="微软雅黑" panose="020B0503020204020204" pitchFamily="34" charset="-122"/>
                <a:ea typeface="微软雅黑" panose="020B0503020204020204" pitchFamily="34" charset="-122"/>
              </a:rPr>
              <a:t>NbTi</a:t>
            </a:r>
            <a:r>
              <a:rPr lang="zh-CN" altLang="en-US" sz="1200" dirty="0">
                <a:latin typeface="微软雅黑" panose="020B0503020204020204" pitchFamily="34" charset="-122"/>
                <a:ea typeface="微软雅黑" panose="020B0503020204020204" pitchFamily="34" charset="-122"/>
                <a:sym typeface="+mn-ea"/>
              </a:rPr>
              <a:t>超导</a:t>
            </a:r>
            <a:r>
              <a:rPr lang="zh-CN" altLang="en-US" sz="1200" dirty="0">
                <a:latin typeface="微软雅黑" panose="020B0503020204020204" pitchFamily="34" charset="-122"/>
                <a:ea typeface="微软雅黑" panose="020B0503020204020204" pitchFamily="34" charset="-122"/>
                <a:sym typeface="+mn-ea"/>
              </a:rPr>
              <a:t>线圈</a:t>
            </a:r>
            <a:endParaRPr lang="en-US" altLang="zh-CN" sz="1200" dirty="0">
              <a:latin typeface="微软雅黑" panose="020B0503020204020204" pitchFamily="34" charset="-122"/>
              <a:ea typeface="微软雅黑" panose="020B0503020204020204" pitchFamily="34" charset="-122"/>
              <a:sym typeface="+mn-ea"/>
            </a:endParaRPr>
          </a:p>
          <a:p>
            <a:pPr marL="171450" indent="-171450">
              <a:lnSpc>
                <a:spcPct val="150000"/>
              </a:lnSpc>
              <a:buClr>
                <a:srgbClr val="FFFF00"/>
              </a:buClr>
              <a:buFont typeface="Wingdings" panose="05000000000000000000" pitchFamily="2" charset="2"/>
              <a:buChar char="Ø"/>
            </a:pPr>
            <a:r>
              <a:rPr lang="en-US" altLang="zh-CN" sz="1200" dirty="0">
                <a:latin typeface="微软雅黑" panose="020B0503020204020204" pitchFamily="34" charset="-122"/>
                <a:ea typeface="微软雅黑" panose="020B0503020204020204" pitchFamily="34" charset="-122"/>
                <a:sym typeface="+mn-ea"/>
              </a:rPr>
              <a:t>10T </a:t>
            </a:r>
            <a:r>
              <a:rPr lang="en-US" altLang="zh-CN" sz="1200" dirty="0">
                <a:latin typeface="微软雅黑" panose="020B0503020204020204" pitchFamily="34" charset="-122"/>
                <a:ea typeface="微软雅黑" panose="020B0503020204020204" pitchFamily="34" charset="-122"/>
              </a:rPr>
              <a:t>Nb3Sn</a:t>
            </a:r>
            <a:r>
              <a:rPr lang="en-US" altLang="zh-CN" sz="1200" dirty="0">
                <a:latin typeface="微软雅黑" panose="020B0503020204020204" pitchFamily="34" charset="-122"/>
                <a:ea typeface="微软雅黑" panose="020B0503020204020204" pitchFamily="34" charset="-122"/>
                <a:sym typeface="+mn-ea"/>
              </a:rPr>
              <a:t>+</a:t>
            </a:r>
            <a:r>
              <a:rPr lang="en-US" altLang="zh-CN" sz="1200" dirty="0">
                <a:latin typeface="微软雅黑" panose="020B0503020204020204" pitchFamily="34" charset="-122"/>
                <a:ea typeface="微软雅黑" panose="020B0503020204020204" pitchFamily="34" charset="-122"/>
              </a:rPr>
              <a:t>NbTi</a:t>
            </a:r>
            <a:r>
              <a:rPr lang="zh-CN" altLang="en-US" sz="1200" dirty="0">
                <a:latin typeface="微软雅黑" panose="020B0503020204020204" pitchFamily="34" charset="-122"/>
                <a:ea typeface="微软雅黑" panose="020B0503020204020204" pitchFamily="34" charset="-122"/>
                <a:sym typeface="+mn-ea"/>
              </a:rPr>
              <a:t>混合超导磁体</a:t>
            </a:r>
            <a:endParaRPr lang="zh-CN" altLang="en-US" sz="1200" dirty="0">
              <a:latin typeface="微软雅黑" panose="020B0503020204020204" pitchFamily="34" charset="-122"/>
              <a:ea typeface="微软雅黑" panose="020B0503020204020204" pitchFamily="34" charset="-122"/>
              <a:sym typeface="+mn-ea"/>
            </a:endParaRPr>
          </a:p>
          <a:p>
            <a:pPr marL="171450" indent="-171450">
              <a:lnSpc>
                <a:spcPct val="150000"/>
              </a:lnSpc>
              <a:buClr>
                <a:srgbClr val="FFFF00"/>
              </a:buClr>
              <a:buFont typeface="Wingdings" panose="05000000000000000000" pitchFamily="2" charset="2"/>
              <a:buChar char="Ø"/>
            </a:pPr>
            <a:r>
              <a:rPr lang="zh-CN" altLang="en-US" sz="1200" dirty="0">
                <a:latin typeface="微软雅黑" panose="020B0503020204020204" pitchFamily="34" charset="-122"/>
                <a:ea typeface="微软雅黑" panose="020B0503020204020204" pitchFamily="34" charset="-122"/>
                <a:sym typeface="+mn-ea"/>
              </a:rPr>
              <a:t> </a:t>
            </a:r>
            <a:r>
              <a:rPr lang="en-US" altLang="zh-CN" sz="1200" dirty="0">
                <a:latin typeface="微软雅黑" panose="020B0503020204020204" pitchFamily="34" charset="-122"/>
                <a:ea typeface="微软雅黑" panose="020B0503020204020204" pitchFamily="34" charset="-122"/>
                <a:sym typeface="+mn-ea"/>
              </a:rPr>
              <a:t>ADS</a:t>
            </a:r>
            <a:r>
              <a:rPr lang="zh-CN" altLang="en-US" sz="1200" dirty="0">
                <a:latin typeface="微软雅黑" panose="020B0503020204020204" pitchFamily="34" charset="-122"/>
                <a:ea typeface="微软雅黑" panose="020B0503020204020204" pitchFamily="34" charset="-122"/>
                <a:sym typeface="+mn-ea"/>
              </a:rPr>
              <a:t>注入器超导</a:t>
            </a:r>
            <a:r>
              <a:rPr lang="zh-CN" altLang="en-US" sz="1200" dirty="0">
                <a:latin typeface="微软雅黑" panose="020B0503020204020204" pitchFamily="34" charset="-122"/>
                <a:ea typeface="微软雅黑" panose="020B0503020204020204" pitchFamily="34" charset="-122"/>
                <a:sym typeface="+mn-ea"/>
              </a:rPr>
              <a:t>磁铁</a:t>
            </a:r>
            <a:endParaRPr lang="en-US" altLang="zh-CN" sz="1200" dirty="0">
              <a:latin typeface="微软雅黑" panose="020B0503020204020204" pitchFamily="34" charset="-122"/>
              <a:ea typeface="微软雅黑" panose="020B0503020204020204" pitchFamily="34" charset="-122"/>
              <a:sym typeface="+mn-ea"/>
            </a:endParaRPr>
          </a:p>
          <a:p>
            <a:pPr marL="171450" indent="-171450">
              <a:lnSpc>
                <a:spcPct val="150000"/>
              </a:lnSpc>
              <a:buClr>
                <a:srgbClr val="FFFF00"/>
              </a:buClr>
              <a:buFont typeface="Wingdings" panose="05000000000000000000" pitchFamily="2" charset="2"/>
              <a:buChar char="Ø"/>
            </a:pPr>
            <a:r>
              <a:rPr lang="zh-CN" altLang="en-US" sz="1200" dirty="0">
                <a:latin typeface="微软雅黑" panose="020B0503020204020204" pitchFamily="34" charset="-122"/>
                <a:ea typeface="微软雅黑" panose="020B0503020204020204" pitchFamily="34" charset="-122"/>
                <a:sym typeface="+mn-ea"/>
              </a:rPr>
              <a:t> 四川大学储能磁体</a:t>
            </a:r>
            <a:r>
              <a:rPr lang="zh-CN" altLang="en-US" sz="1200" dirty="0" smtClean="0">
                <a:latin typeface="微软雅黑" panose="020B0503020204020204" pitchFamily="34" charset="-122"/>
                <a:ea typeface="微软雅黑" panose="020B0503020204020204" pitchFamily="34" charset="-122"/>
                <a:sym typeface="+mn-ea"/>
              </a:rPr>
              <a:t>项目</a:t>
            </a:r>
            <a:endParaRPr lang="zh-CN" altLang="en-US" sz="1000" dirty="0" smtClean="0">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rotWithShape="1">
          <a:blip r:embed="rId1" cstate="print">
            <a:extLst>
              <a:ext uri="{28A0092B-C50C-407E-A947-70E740481C1C}">
                <a14:useLocalDpi xmlns:a14="http://schemas.microsoft.com/office/drawing/2010/main" val="0"/>
              </a:ext>
            </a:extLst>
          </a:blip>
          <a:srcRect l="3662" t="8815" r="14660" b="12863"/>
          <a:stretch>
            <a:fillRect/>
          </a:stretch>
        </p:blipFill>
        <p:spPr>
          <a:xfrm flipV="1">
            <a:off x="4269105" y="2099310"/>
            <a:ext cx="1520190" cy="1087755"/>
          </a:xfrm>
          <a:prstGeom prst="rect">
            <a:avLst/>
          </a:prstGeom>
        </p:spPr>
      </p:pic>
      <p:pic>
        <p:nvPicPr>
          <p:cNvPr id="11" name="图片 10"/>
          <p:cNvPicPr>
            <a:picLocks noChangeAspect="1"/>
          </p:cNvPicPr>
          <p:nvPr/>
        </p:nvPicPr>
        <p:blipFill rotWithShape="1">
          <a:blip r:embed="rId2" cstate="print">
            <a:extLst>
              <a:ext uri="{28A0092B-C50C-407E-A947-70E740481C1C}">
                <a14:useLocalDpi xmlns:a14="http://schemas.microsoft.com/office/drawing/2010/main" val="0"/>
              </a:ext>
            </a:extLst>
          </a:blip>
          <a:srcRect l="1568" t="15716"/>
          <a:stretch>
            <a:fillRect/>
          </a:stretch>
        </p:blipFill>
        <p:spPr>
          <a:xfrm flipV="1">
            <a:off x="4262120" y="3191510"/>
            <a:ext cx="1579245" cy="851535"/>
          </a:xfrm>
          <a:prstGeom prst="rect">
            <a:avLst/>
          </a:prstGeom>
        </p:spPr>
      </p:pic>
      <p:pic>
        <p:nvPicPr>
          <p:cNvPr id="17" name="图片 16" descr="IMG_3385.JPG"/>
          <p:cNvPicPr>
            <a:picLocks noChangeAspect="1"/>
          </p:cNvPicPr>
          <p:nvPr/>
        </p:nvPicPr>
        <p:blipFill>
          <a:blip r:embed="rId3" cstate="print"/>
          <a:stretch>
            <a:fillRect/>
          </a:stretch>
        </p:blipFill>
        <p:spPr>
          <a:xfrm>
            <a:off x="4248244" y="627534"/>
            <a:ext cx="1768976" cy="1326732"/>
          </a:xfrm>
          <a:prstGeom prst="rect">
            <a:avLst/>
          </a:prstGeom>
        </p:spPr>
      </p:pic>
      <p:pic>
        <p:nvPicPr>
          <p:cNvPr id="32" name="图片 31" descr="IMG_20151117_105323.jpg"/>
          <p:cNvPicPr/>
          <p:nvPr/>
        </p:nvPicPr>
        <p:blipFill>
          <a:blip r:embed="rId4" cstate="print"/>
          <a:srcRect t="17747" b="9375"/>
          <a:stretch>
            <a:fillRect/>
          </a:stretch>
        </p:blipFill>
        <p:spPr>
          <a:xfrm>
            <a:off x="5789295" y="2099310"/>
            <a:ext cx="1553210" cy="1948815"/>
          </a:xfrm>
          <a:prstGeom prst="rect">
            <a:avLst/>
          </a:prstGeom>
        </p:spPr>
      </p:pic>
      <p:sp>
        <p:nvSpPr>
          <p:cNvPr id="2" name="矩形 1"/>
          <p:cNvSpPr/>
          <p:nvPr/>
        </p:nvSpPr>
        <p:spPr>
          <a:xfrm>
            <a:off x="4271010" y="4108450"/>
            <a:ext cx="1903095" cy="645160"/>
          </a:xfrm>
          <a:prstGeom prst="rect">
            <a:avLst/>
          </a:prstGeom>
          <a:ln>
            <a:solidFill>
              <a:schemeClr val="accent1"/>
            </a:solidFill>
          </a:ln>
        </p:spPr>
        <p:txBody>
          <a:bodyPr wrap="square">
            <a:spAutoFit/>
          </a:bodyPr>
          <a:p>
            <a:r>
              <a:rPr lang="en-US" altLang="zh-CN" sz="1200" dirty="0" smtClean="0">
                <a:latin typeface="楷体" panose="02010609060101010101" pitchFamily="49" charset="-122"/>
                <a:ea typeface="楷体" panose="02010609060101010101" pitchFamily="49" charset="-122"/>
              </a:rPr>
              <a:t>1.</a:t>
            </a:r>
            <a:r>
              <a:rPr lang="zh-CN" altLang="en-US" sz="1200" dirty="0" smtClean="0">
                <a:latin typeface="楷体" panose="02010609060101010101" pitchFamily="49" charset="-122"/>
                <a:ea typeface="楷体" panose="02010609060101010101" pitchFamily="49" charset="-122"/>
              </a:rPr>
              <a:t>长度</a:t>
            </a:r>
            <a:r>
              <a:rPr lang="en-US" altLang="zh-CN" sz="1200" dirty="0" smtClean="0">
                <a:latin typeface="楷体" panose="02010609060101010101" pitchFamily="49" charset="-122"/>
                <a:ea typeface="楷体" panose="02010609060101010101" pitchFamily="49" charset="-122"/>
              </a:rPr>
              <a:t>1.2m</a:t>
            </a:r>
            <a:r>
              <a:rPr lang="zh-CN" altLang="en-US" sz="1200" dirty="0" smtClean="0">
                <a:latin typeface="楷体" panose="02010609060101010101" pitchFamily="49" charset="-122"/>
                <a:ea typeface="楷体" panose="02010609060101010101" pitchFamily="49" charset="-122"/>
              </a:rPr>
              <a:t>，直径</a:t>
            </a:r>
            <a:r>
              <a:rPr lang="en-US" altLang="zh-CN" sz="1200" dirty="0" smtClean="0">
                <a:latin typeface="楷体" panose="02010609060101010101" pitchFamily="49" charset="-122"/>
                <a:ea typeface="楷体" panose="02010609060101010101" pitchFamily="49" charset="-122"/>
              </a:rPr>
              <a:t>560mm</a:t>
            </a:r>
            <a:endParaRPr lang="en-US" altLang="zh-CN" sz="1200" dirty="0" smtClean="0">
              <a:latin typeface="楷体" panose="02010609060101010101" pitchFamily="49" charset="-122"/>
              <a:ea typeface="楷体" panose="02010609060101010101" pitchFamily="49" charset="-122"/>
            </a:endParaRPr>
          </a:p>
          <a:p>
            <a:r>
              <a:rPr lang="en-US" altLang="zh-CN" sz="1200" dirty="0" smtClean="0">
                <a:latin typeface="楷体" panose="02010609060101010101" pitchFamily="49" charset="-122"/>
                <a:ea typeface="楷体" panose="02010609060101010101" pitchFamily="49" charset="-122"/>
              </a:rPr>
              <a:t>2.2*300</a:t>
            </a:r>
            <a:r>
              <a:rPr lang="zh-CN" altLang="en-US" sz="1200" dirty="0" smtClean="0">
                <a:latin typeface="楷体" panose="02010609060101010101" pitchFamily="49" charset="-122"/>
                <a:ea typeface="楷体" panose="02010609060101010101" pitchFamily="49" charset="-122"/>
              </a:rPr>
              <a:t>匝，线材：</a:t>
            </a:r>
            <a:r>
              <a:rPr lang="en-US" altLang="zh-CN" sz="1200" dirty="0" err="1" smtClean="0">
                <a:latin typeface="楷体" panose="02010609060101010101" pitchFamily="49" charset="-122"/>
                <a:ea typeface="楷体" panose="02010609060101010101" pitchFamily="49" charset="-122"/>
              </a:rPr>
              <a:t>NbTi</a:t>
            </a:r>
            <a:endParaRPr lang="en-US" altLang="zh-CN" sz="1200" dirty="0" smtClean="0">
              <a:latin typeface="楷体" panose="02010609060101010101" pitchFamily="49" charset="-122"/>
              <a:ea typeface="楷体" panose="02010609060101010101" pitchFamily="49" charset="-122"/>
            </a:endParaRPr>
          </a:p>
          <a:p>
            <a:r>
              <a:rPr lang="en-US" altLang="zh-CN" sz="1200" dirty="0" smtClean="0">
                <a:latin typeface="楷体" panose="02010609060101010101" pitchFamily="49" charset="-122"/>
                <a:ea typeface="楷体" panose="02010609060101010101" pitchFamily="49" charset="-122"/>
              </a:rPr>
              <a:t>3.</a:t>
            </a:r>
            <a:r>
              <a:rPr lang="zh-CN" altLang="en-US" sz="1200" dirty="0" smtClean="0">
                <a:latin typeface="楷体" panose="02010609060101010101" pitchFamily="49" charset="-122"/>
                <a:ea typeface="楷体" panose="02010609060101010101" pitchFamily="49" charset="-122"/>
              </a:rPr>
              <a:t>磁场强度：</a:t>
            </a:r>
            <a:r>
              <a:rPr lang="en-US" altLang="zh-CN" sz="1200" dirty="0" smtClean="0">
                <a:latin typeface="楷体" panose="02010609060101010101" pitchFamily="49" charset="-122"/>
                <a:ea typeface="楷体" panose="02010609060101010101" pitchFamily="49" charset="-122"/>
              </a:rPr>
              <a:t>1000Gs</a:t>
            </a:r>
            <a:endParaRPr lang="zh-CN" altLang="en-US" sz="1200" dirty="0">
              <a:latin typeface="楷体" panose="02010609060101010101" pitchFamily="49" charset="-122"/>
              <a:ea typeface="楷体" panose="02010609060101010101" pitchFamily="49" charset="-122"/>
            </a:endParaRPr>
          </a:p>
        </p:txBody>
      </p:sp>
      <p:sp>
        <p:nvSpPr>
          <p:cNvPr id="3" name="矩形 2"/>
          <p:cNvSpPr/>
          <p:nvPr/>
        </p:nvSpPr>
        <p:spPr>
          <a:xfrm>
            <a:off x="6357620" y="4108450"/>
            <a:ext cx="2643505" cy="645160"/>
          </a:xfrm>
          <a:prstGeom prst="rect">
            <a:avLst/>
          </a:prstGeom>
          <a:ln>
            <a:solidFill>
              <a:schemeClr val="accent1"/>
            </a:solidFill>
          </a:ln>
        </p:spPr>
        <p:txBody>
          <a:bodyPr wrap="square">
            <a:spAutoFit/>
          </a:bodyPr>
          <a:p>
            <a:r>
              <a:rPr lang="en-US" altLang="zh-CN" sz="1200" dirty="0" smtClean="0">
                <a:latin typeface="楷体" panose="02010609060101010101" pitchFamily="49" charset="-122"/>
                <a:ea typeface="楷体" panose="02010609060101010101" pitchFamily="49" charset="-122"/>
              </a:rPr>
              <a:t>1.</a:t>
            </a:r>
            <a:r>
              <a:rPr lang="zh-CN" altLang="en-US" sz="1200" dirty="0" smtClean="0">
                <a:latin typeface="楷体" panose="02010609060101010101" pitchFamily="49" charset="-122"/>
                <a:ea typeface="楷体" panose="02010609060101010101" pitchFamily="49" charset="-122"/>
              </a:rPr>
              <a:t>内层</a:t>
            </a:r>
            <a:r>
              <a:rPr lang="en-US" altLang="zh-CN" sz="1200" dirty="0" smtClean="0">
                <a:solidFill>
                  <a:srgbClr val="000000"/>
                </a:solidFill>
                <a:latin typeface="Arial" panose="020B0604020202020204" pitchFamily="34" charset="0"/>
                <a:ea typeface="宋体" panose="02010600030101010101" pitchFamily="2" charset="-122"/>
              </a:rPr>
              <a:t>Nb3Sn</a:t>
            </a:r>
            <a:r>
              <a:rPr lang="zh-CN" altLang="en-US" sz="1200" dirty="0" smtClean="0">
                <a:solidFill>
                  <a:srgbClr val="000000"/>
                </a:solidFill>
                <a:latin typeface="Arial" panose="020B0604020202020204" pitchFamily="34" charset="0"/>
                <a:ea typeface="宋体" panose="02010600030101010101" pitchFamily="2" charset="-122"/>
              </a:rPr>
              <a:t>，线径</a:t>
            </a:r>
            <a:r>
              <a:rPr lang="en-US" altLang="zh-CN" sz="1200" dirty="0" smtClean="0">
                <a:solidFill>
                  <a:srgbClr val="000000"/>
                </a:solidFill>
                <a:latin typeface="Arial" panose="020B0604020202020204" pitchFamily="34" charset="0"/>
                <a:ea typeface="宋体" panose="02010600030101010101" pitchFamily="2" charset="-122"/>
              </a:rPr>
              <a:t>0.83mm</a:t>
            </a:r>
            <a:r>
              <a:rPr lang="zh-CN" altLang="en-US" sz="1200" dirty="0" smtClean="0">
                <a:solidFill>
                  <a:srgbClr val="000000"/>
                </a:solidFill>
                <a:latin typeface="Arial" panose="020B0604020202020204" pitchFamily="34" charset="0"/>
                <a:ea typeface="宋体" panose="02010600030101010101" pitchFamily="2" charset="-122"/>
              </a:rPr>
              <a:t>，外层</a:t>
            </a:r>
            <a:r>
              <a:rPr lang="en-US" altLang="zh-CN" sz="1200" dirty="0" err="1" smtClean="0">
                <a:solidFill>
                  <a:srgbClr val="000000"/>
                </a:solidFill>
                <a:latin typeface="Arial" panose="020B0604020202020204" pitchFamily="34" charset="0"/>
                <a:ea typeface="宋体" panose="02010600030101010101" pitchFamily="2" charset="-122"/>
              </a:rPr>
              <a:t>NbTi</a:t>
            </a:r>
            <a:r>
              <a:rPr lang="en-US" altLang="zh-CN" sz="1200" dirty="0" smtClean="0">
                <a:solidFill>
                  <a:srgbClr val="000000"/>
                </a:solidFill>
                <a:latin typeface="Arial" panose="020B0604020202020204" pitchFamily="34" charset="0"/>
                <a:ea typeface="宋体" panose="02010600030101010101" pitchFamily="2" charset="-122"/>
              </a:rPr>
              <a:t> 1.28*0.83</a:t>
            </a:r>
            <a:r>
              <a:rPr lang="zh-CN" altLang="en-US" sz="1200" dirty="0" smtClean="0">
                <a:solidFill>
                  <a:srgbClr val="000000"/>
                </a:solidFill>
                <a:latin typeface="Arial" panose="020B0604020202020204" pitchFamily="34" charset="0"/>
                <a:ea typeface="宋体" panose="02010600030101010101" pitchFamily="2" charset="-122"/>
              </a:rPr>
              <a:t>，</a:t>
            </a:r>
            <a:r>
              <a:rPr lang="en-US" altLang="zh-CN" sz="1200" dirty="0" smtClean="0">
                <a:solidFill>
                  <a:srgbClr val="000000"/>
                </a:solidFill>
                <a:latin typeface="Arial" panose="020B0604020202020204" pitchFamily="34" charset="0"/>
                <a:ea typeface="宋体" panose="02010600030101010101" pitchFamily="2" charset="-122"/>
              </a:rPr>
              <a:t>1.08*0.68</a:t>
            </a:r>
            <a:endParaRPr lang="en-US" altLang="zh-CN" sz="1200" dirty="0" smtClean="0">
              <a:latin typeface="楷体" panose="02010609060101010101" pitchFamily="49" charset="-122"/>
              <a:ea typeface="楷体" panose="02010609060101010101" pitchFamily="49" charset="-122"/>
            </a:endParaRPr>
          </a:p>
          <a:p>
            <a:r>
              <a:rPr lang="en-US" altLang="zh-CN" sz="1200" dirty="0" smtClean="0">
                <a:latin typeface="楷体" panose="02010609060101010101" pitchFamily="49" charset="-122"/>
                <a:ea typeface="楷体" panose="02010609060101010101" pitchFamily="49" charset="-122"/>
              </a:rPr>
              <a:t>2.</a:t>
            </a:r>
            <a:r>
              <a:rPr lang="zh-CN" altLang="en-US" sz="1200" dirty="0" smtClean="0">
                <a:latin typeface="楷体" panose="02010609060101010101" pitchFamily="49" charset="-122"/>
                <a:ea typeface="楷体" panose="02010609060101010101" pitchFamily="49" charset="-122"/>
              </a:rPr>
              <a:t>磁场强度：</a:t>
            </a:r>
            <a:r>
              <a:rPr lang="en-US" altLang="zh-CN" sz="1200" dirty="0" smtClean="0">
                <a:latin typeface="楷体" panose="02010609060101010101" pitchFamily="49" charset="-122"/>
                <a:ea typeface="楷体" panose="02010609060101010101" pitchFamily="49" charset="-122"/>
              </a:rPr>
              <a:t>12T</a:t>
            </a:r>
            <a:endParaRPr lang="zh-CN" altLang="en-US" sz="1200" dirty="0">
              <a:latin typeface="楷体" panose="02010609060101010101" pitchFamily="49" charset="-122"/>
              <a:ea typeface="楷体" panose="02010609060101010101" pitchFamily="49" charset="-122"/>
            </a:endParaRPr>
          </a:p>
        </p:txBody>
      </p:sp>
      <p:pic>
        <p:nvPicPr>
          <p:cNvPr id="32769" name="Picture 1"/>
          <p:cNvPicPr>
            <a:picLocks noChangeAspect="1" noChangeArrowheads="1"/>
          </p:cNvPicPr>
          <p:nvPr/>
        </p:nvPicPr>
        <p:blipFill>
          <a:blip r:embed="rId5"/>
          <a:srcRect/>
          <a:stretch>
            <a:fillRect/>
          </a:stretch>
        </p:blipFill>
        <p:spPr bwMode="auto">
          <a:xfrm>
            <a:off x="7342505" y="2099310"/>
            <a:ext cx="1671955" cy="1957070"/>
          </a:xfrm>
          <a:prstGeom prst="rect">
            <a:avLst/>
          </a:prstGeom>
          <a:noFill/>
          <a:ln w="9525">
            <a:noFill/>
            <a:miter lim="800000"/>
            <a:headEnd/>
            <a:tailEnd/>
          </a:ln>
          <a:effectLst/>
        </p:spPr>
      </p:pic>
      <p:pic>
        <p:nvPicPr>
          <p:cNvPr id="1035" name="Picture 11" descr="C:\Users\PLM\AppData\Local\Temp\ksohtml\wps2191.tmp.jpg"/>
          <p:cNvPicPr>
            <a:picLocks noChangeAspect="1" noChangeArrowheads="1"/>
          </p:cNvPicPr>
          <p:nvPr/>
        </p:nvPicPr>
        <p:blipFill>
          <a:blip r:embed="rId6"/>
          <a:srcRect/>
          <a:stretch>
            <a:fillRect/>
          </a:stretch>
        </p:blipFill>
        <p:spPr bwMode="auto">
          <a:xfrm>
            <a:off x="179705" y="2197100"/>
            <a:ext cx="1700530" cy="1741170"/>
          </a:xfrm>
          <a:prstGeom prst="rect">
            <a:avLst/>
          </a:prstGeom>
          <a:noFill/>
        </p:spPr>
      </p:pic>
      <p:pic>
        <p:nvPicPr>
          <p:cNvPr id="1026" name="Picture 2"/>
          <p:cNvPicPr>
            <a:picLocks noChangeAspect="1" noChangeArrowheads="1"/>
          </p:cNvPicPr>
          <p:nvPr/>
        </p:nvPicPr>
        <p:blipFill>
          <a:blip r:embed="rId7" cstate="print"/>
          <a:srcRect/>
          <a:stretch>
            <a:fillRect/>
          </a:stretch>
        </p:blipFill>
        <p:spPr bwMode="auto">
          <a:xfrm>
            <a:off x="1907540" y="2211070"/>
            <a:ext cx="2209165" cy="1727200"/>
          </a:xfrm>
          <a:prstGeom prst="rect">
            <a:avLst/>
          </a:prstGeom>
          <a:noFill/>
          <a:ln w="9525">
            <a:noFill/>
            <a:miter lim="800000"/>
            <a:headEnd/>
            <a:tailEnd/>
          </a:ln>
          <a:effectLst/>
        </p:spPr>
      </p:pic>
      <p:sp>
        <p:nvSpPr>
          <p:cNvPr id="1031" name="Rectangle 7"/>
          <p:cNvSpPr>
            <a:spLocks noChangeArrowheads="1"/>
          </p:cNvSpPr>
          <p:nvPr/>
        </p:nvSpPr>
        <p:spPr bwMode="auto">
          <a:xfrm>
            <a:off x="142875" y="4083685"/>
            <a:ext cx="3900805" cy="553085"/>
          </a:xfrm>
          <a:prstGeom prst="rect">
            <a:avLst/>
          </a:prstGeom>
          <a:noFill/>
          <a:ln w="9525">
            <a:solidFill>
              <a:schemeClr val="accent1"/>
            </a:solidFill>
            <a:miter lim="800000"/>
          </a:ln>
          <a:effectLst/>
        </p:spPr>
        <p:txBody>
          <a:bodyPr vert="horz" wrap="square" lIns="91440" tIns="45720" rIns="91440" bIns="45720" numCol="1" anchor="ctr" anchorCtr="0" compatLnSpc="1">
            <a:spAutoFit/>
          </a:bodyPr>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000" b="0"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1.</a:t>
            </a:r>
            <a:r>
              <a:rPr kumimoji="0" lang="zh-CN" sz="1000" b="0"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束流真空盒，</a:t>
            </a:r>
            <a:r>
              <a:rPr kumimoji="0" lang="zh-CN" altLang="zh-CN" sz="1000" b="0"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2. </a:t>
            </a:r>
            <a:r>
              <a:rPr kumimoji="0" lang="zh-CN" sz="1000" b="0"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导冷筒，</a:t>
            </a:r>
            <a:r>
              <a:rPr kumimoji="0" lang="zh-CN" altLang="zh-CN" sz="1000" b="0"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3.</a:t>
            </a:r>
            <a:r>
              <a:rPr kumimoji="0" lang="zh-CN" sz="1000" b="0"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导冷筒固定键，</a:t>
            </a:r>
            <a:r>
              <a:rPr kumimoji="0" lang="zh-CN" altLang="zh-CN" sz="1000" b="0"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4 . G10</a:t>
            </a:r>
            <a:r>
              <a:rPr kumimoji="0" lang="zh-CN" sz="1000" b="0"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挡板</a:t>
            </a:r>
            <a:r>
              <a:rPr kumimoji="0" lang="zh-CN" altLang="zh-CN" sz="1000" b="0"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1</a:t>
            </a:r>
            <a:r>
              <a:rPr kumimoji="0" lang="zh-CN" sz="1000" b="0"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a:t>
            </a:r>
            <a:r>
              <a:rPr kumimoji="0" lang="zh-CN" altLang="zh-CN" sz="1000" b="0"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5</a:t>
            </a:r>
            <a:r>
              <a:rPr kumimoji="0" lang="zh-CN" sz="1000" b="0"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，左侧压紧法兰，</a:t>
            </a:r>
            <a:r>
              <a:rPr kumimoji="0" lang="zh-CN" altLang="zh-CN" sz="1000" b="0"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6. </a:t>
            </a:r>
            <a:r>
              <a:rPr kumimoji="0" lang="zh-CN" sz="1000" b="0"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左侧铁轭，</a:t>
            </a:r>
            <a:r>
              <a:rPr kumimoji="0" lang="zh-CN" altLang="zh-CN" sz="1000" b="0"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7.</a:t>
            </a:r>
            <a:r>
              <a:rPr kumimoji="0" lang="zh-CN" sz="1000" b="0"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校正子线圈，</a:t>
            </a:r>
            <a:r>
              <a:rPr kumimoji="0" lang="zh-CN" altLang="zh-CN" sz="1000" b="0"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8. </a:t>
            </a:r>
            <a:r>
              <a:rPr kumimoji="0" lang="zh-CN" sz="1000" b="0"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右侧铁轭，</a:t>
            </a:r>
            <a:r>
              <a:rPr kumimoji="0" lang="zh-CN" altLang="zh-CN" sz="1000" b="0"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9. </a:t>
            </a:r>
            <a:r>
              <a:rPr kumimoji="0" lang="zh-CN" sz="1000" b="0"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右侧压紧法兰</a:t>
            </a:r>
            <a:r>
              <a:rPr kumimoji="0" lang="zh-CN" altLang="zh-CN" sz="1000" b="0"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10. G10</a:t>
            </a:r>
            <a:r>
              <a:rPr kumimoji="0" lang="zh-CN" sz="1000" b="0"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挡板</a:t>
            </a:r>
            <a:r>
              <a:rPr kumimoji="0" lang="zh-CN" altLang="zh-CN" sz="1000" b="0"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4</a:t>
            </a:r>
            <a:r>
              <a:rPr kumimoji="0" lang="zh-CN" sz="1000" b="0"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 </a:t>
            </a:r>
            <a:r>
              <a:rPr kumimoji="0" lang="zh-CN" altLang="zh-CN" sz="1000" b="0"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11. G10</a:t>
            </a:r>
            <a:r>
              <a:rPr kumimoji="0" lang="zh-CN" sz="1000" b="0"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挡板</a:t>
            </a:r>
            <a:r>
              <a:rPr kumimoji="0" lang="zh-CN" altLang="zh-CN" sz="1000" b="0"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3</a:t>
            </a:r>
            <a:r>
              <a:rPr kumimoji="0" lang="zh-CN" sz="1000" b="0"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a:t>
            </a:r>
            <a:r>
              <a:rPr kumimoji="0" lang="zh-CN" altLang="zh-CN" sz="1000" b="0"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12. </a:t>
            </a:r>
            <a:r>
              <a:rPr kumimoji="0" lang="zh-CN" sz="1000" b="0"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铁轭环。</a:t>
            </a:r>
            <a:endParaRPr kumimoji="0" lang="zh-CN" sz="1000" b="0"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cs typeface="宋体" panose="02010600030101010101" pitchFamily="2" charset="-122"/>
            </a:endParaRPr>
          </a:p>
        </p:txBody>
      </p:sp>
      <p:graphicFrame>
        <p:nvGraphicFramePr>
          <p:cNvPr id="8" name="表格 7"/>
          <p:cNvGraphicFramePr/>
          <p:nvPr>
            <p:custDataLst>
              <p:tags r:id="rId8"/>
            </p:custDataLst>
          </p:nvPr>
        </p:nvGraphicFramePr>
        <p:xfrm>
          <a:off x="6122035" y="636905"/>
          <a:ext cx="2893060" cy="1308735"/>
        </p:xfrm>
        <a:graphic>
          <a:graphicData uri="http://schemas.openxmlformats.org/drawingml/2006/table">
            <a:tbl>
              <a:tblPr firstRow="1" bandRow="1">
                <a:tableStyleId>{5C22544A-7EE6-4342-B048-85BDC9FD1C3A}</a:tableStyleId>
              </a:tblPr>
              <a:tblGrid>
                <a:gridCol w="1141730"/>
                <a:gridCol w="1751330"/>
              </a:tblGrid>
              <a:tr h="302895">
                <a:tc gridSpan="2">
                  <a:txBody>
                    <a:bodyPr/>
                    <a:p>
                      <a:pPr marL="0" algn="ctr" defTabSz="914400" rtl="0" eaLnBrk="1" latinLnBrk="0" hangingPunct="1">
                        <a:buNone/>
                      </a:pPr>
                      <a:r>
                        <a:rPr lang="zh-CN" altLang="en-US" sz="1200" b="1" kern="1200" dirty="0">
                          <a:solidFill>
                            <a:srgbClr val="FFFF00"/>
                          </a:solidFill>
                          <a:latin typeface="+mn-lt"/>
                          <a:ea typeface="+mn-ea"/>
                          <a:cs typeface="+mn-cs"/>
                        </a:rPr>
                        <a:t>电科院储能磁体</a:t>
                      </a:r>
                      <a:endParaRPr lang="zh-CN" altLang="en-US" sz="1200" b="1" kern="1200" dirty="0">
                        <a:solidFill>
                          <a:srgbClr val="FFFF00"/>
                        </a:solidFill>
                        <a:latin typeface="+mn-lt"/>
                        <a:ea typeface="+mn-ea"/>
                        <a:cs typeface="+mn-cs"/>
                      </a:endParaRPr>
                    </a:p>
                  </a:txBody>
                  <a:tcPr marL="68580" marR="68580" marT="34290" marB="34290"/>
                </a:tc>
                <a:tc hMerge="1">
                  <a:tcPr/>
                </a:tc>
              </a:tr>
              <a:tr h="323850">
                <a:tc>
                  <a:txBody>
                    <a:bodyPr/>
                    <a:p>
                      <a:pPr>
                        <a:buNone/>
                      </a:pPr>
                      <a:r>
                        <a:rPr lang="zh-CN" altLang="en-US" sz="1000"/>
                        <a:t>导体类型</a:t>
                      </a:r>
                      <a:endParaRPr lang="zh-CN" altLang="en-US" sz="1000"/>
                    </a:p>
                  </a:txBody>
                  <a:tcPr marL="68580" marR="68580" marT="34290" marB="34290"/>
                </a:tc>
                <a:tc>
                  <a:txBody>
                    <a:bodyPr/>
                    <a:p>
                      <a:pPr>
                        <a:buNone/>
                      </a:pPr>
                      <a:r>
                        <a:rPr lang="en-US" altLang="zh-CN" sz="1000">
                          <a:solidFill>
                            <a:srgbClr val="7030A0"/>
                          </a:solidFill>
                        </a:rPr>
                        <a:t>YBCO 4</a:t>
                      </a:r>
                      <a:r>
                        <a:rPr lang="zh-CN" altLang="en-US" sz="1000">
                          <a:solidFill>
                            <a:srgbClr val="7030A0"/>
                          </a:solidFill>
                        </a:rPr>
                        <a:t>层复合铠装</a:t>
                      </a:r>
                      <a:endParaRPr lang="zh-CN" altLang="en-US" sz="1000">
                        <a:solidFill>
                          <a:srgbClr val="7030A0"/>
                        </a:solidFill>
                      </a:endParaRPr>
                    </a:p>
                  </a:txBody>
                  <a:tcPr marL="68580" marR="68580" marT="34290" marB="34290"/>
                </a:tc>
              </a:tr>
              <a:tr h="341630">
                <a:tc>
                  <a:txBody>
                    <a:bodyPr/>
                    <a:p>
                      <a:pPr>
                        <a:buNone/>
                      </a:pPr>
                      <a:r>
                        <a:rPr lang="zh-CN" altLang="en-US" sz="1000"/>
                        <a:t>工作电流</a:t>
                      </a:r>
                      <a:endParaRPr lang="zh-CN" altLang="en-US" sz="1000"/>
                    </a:p>
                  </a:txBody>
                  <a:tcPr marL="68580" marR="68580" marT="34290" marB="34290"/>
                </a:tc>
                <a:tc>
                  <a:txBody>
                    <a:bodyPr/>
                    <a:p>
                      <a:pPr>
                        <a:buNone/>
                      </a:pPr>
                      <a:r>
                        <a:rPr lang="en-US" altLang="zh-CN" sz="1000" dirty="0">
                          <a:solidFill>
                            <a:srgbClr val="7030A0"/>
                          </a:solidFill>
                        </a:rPr>
                        <a:t>630A</a:t>
                      </a:r>
                      <a:endParaRPr lang="en-US" altLang="zh-CN" sz="1000" dirty="0">
                        <a:solidFill>
                          <a:srgbClr val="7030A0"/>
                        </a:solidFill>
                      </a:endParaRPr>
                    </a:p>
                  </a:txBody>
                  <a:tcPr marL="68580" marR="68580" marT="34290" marB="34290"/>
                </a:tc>
              </a:tr>
              <a:tr h="340360">
                <a:tc>
                  <a:txBody>
                    <a:bodyPr/>
                    <a:p>
                      <a:pPr>
                        <a:buNone/>
                      </a:pPr>
                      <a:r>
                        <a:rPr lang="zh-CN" altLang="en-US" sz="1000"/>
                        <a:t>磁场强度</a:t>
                      </a:r>
                      <a:endParaRPr lang="zh-CN" altLang="en-US" sz="1000"/>
                    </a:p>
                  </a:txBody>
                  <a:tcPr marL="68580" marR="68580" marT="34290" marB="34290"/>
                </a:tc>
                <a:tc>
                  <a:txBody>
                    <a:bodyPr/>
                    <a:p>
                      <a:pPr>
                        <a:buNone/>
                      </a:pPr>
                      <a:r>
                        <a:rPr lang="en-US" altLang="zh-CN" sz="1000" dirty="0">
                          <a:solidFill>
                            <a:srgbClr val="7030A0"/>
                          </a:solidFill>
                        </a:rPr>
                        <a:t>90Gs</a:t>
                      </a:r>
                      <a:endParaRPr lang="en-US" altLang="zh-CN" sz="1000" dirty="0">
                        <a:solidFill>
                          <a:srgbClr val="7030A0"/>
                        </a:solidFill>
                      </a:endParaRPr>
                    </a:p>
                  </a:txBody>
                  <a:tcPr marL="68580" marR="68580" marT="34290" marB="34290"/>
                </a:tc>
              </a:tr>
            </a:tbl>
          </a:graphicData>
        </a:graphic>
      </p:graphicFrame>
      <p:sp>
        <p:nvSpPr>
          <p:cNvPr id="59" name="TextBox 101"/>
          <p:cNvSpPr>
            <a:spLocks noChangeArrowheads="1"/>
          </p:cNvSpPr>
          <p:nvPr/>
        </p:nvSpPr>
        <p:spPr bwMode="auto">
          <a:xfrm>
            <a:off x="2420620" y="-71755"/>
            <a:ext cx="4337685" cy="553085"/>
          </a:xfrm>
          <a:prstGeom prst="rect">
            <a:avLst/>
          </a:prstGeom>
          <a:noFill/>
          <a:ln w="9525">
            <a:noFill/>
            <a:miter lim="800000"/>
          </a:ln>
        </p:spPr>
        <p:txBody>
          <a:bodyPr wrap="square">
            <a:spAutoFit/>
          </a:bodyPr>
          <a:p>
            <a:r>
              <a:rPr lang="zh-CN" altLang="en-US" sz="30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24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三、加速器领域典型产品业绩</a:t>
            </a:r>
            <a:endParaRPr lang="zh-CN" altLang="en-US" sz="24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AutoShape 526"/>
          <p:cNvSpPr>
            <a:spLocks noChangeArrowheads="1"/>
          </p:cNvSpPr>
          <p:nvPr/>
        </p:nvSpPr>
        <p:spPr bwMode="auto">
          <a:xfrm>
            <a:off x="4357686" y="571486"/>
            <a:ext cx="4714908" cy="4214842"/>
          </a:xfrm>
          <a:prstGeom prst="roundRect">
            <a:avLst>
              <a:gd name="adj" fmla="val 2002"/>
            </a:avLst>
          </a:prstGeom>
          <a:solidFill>
            <a:schemeClr val="accent6">
              <a:lumMod val="20000"/>
              <a:lumOff val="80000"/>
            </a:schemeClr>
          </a:solidFill>
          <a:ln>
            <a:solidFill>
              <a:schemeClr val="tx1"/>
            </a:solidFill>
          </a:ln>
        </p:spPr>
        <p:txBody>
          <a:bodyPr wrap="none" anchor="ctr"/>
          <a:lstStyle/>
          <a:p>
            <a:pPr eaLnBrk="1" latinLnBrk="1" hangingPunct="1">
              <a:defRPr/>
            </a:pPr>
            <a:endParaRPr kumimoji="1" lang="ko-KR" altLang="en-US">
              <a:solidFill>
                <a:srgbClr val="000000"/>
              </a:solidFill>
              <a:latin typeface="Gulim" panose="020B0600000101010101" pitchFamily="34" charset="-127"/>
              <a:ea typeface="Gulim" panose="020B0600000101010101" pitchFamily="34" charset="-127"/>
            </a:endParaRPr>
          </a:p>
        </p:txBody>
      </p:sp>
      <p:cxnSp>
        <p:nvCxnSpPr>
          <p:cNvPr id="267" name="直接连接符 266"/>
          <p:cNvCxnSpPr/>
          <p:nvPr/>
        </p:nvCxnSpPr>
        <p:spPr>
          <a:xfrm>
            <a:off x="0" y="4875626"/>
            <a:ext cx="9144000" cy="1191"/>
          </a:xfrm>
          <a:prstGeom prst="line">
            <a:avLst/>
          </a:prstGeom>
        </p:spPr>
        <p:style>
          <a:lnRef idx="1">
            <a:schemeClr val="accent1"/>
          </a:lnRef>
          <a:fillRef idx="0">
            <a:schemeClr val="accent1"/>
          </a:fillRef>
          <a:effectRef idx="0">
            <a:schemeClr val="accent1"/>
          </a:effectRef>
          <a:fontRef idx="minor">
            <a:schemeClr val="tx1"/>
          </a:fontRef>
        </p:style>
      </p:cxnSp>
      <p:pic>
        <p:nvPicPr>
          <p:cNvPr id="20" name="图片 19"/>
          <p:cNvPicPr>
            <a:picLocks noChangeAspect="1"/>
          </p:cNvPicPr>
          <p:nvPr/>
        </p:nvPicPr>
        <p:blipFill>
          <a:blip r:embed="rId1" cstate="print"/>
          <a:stretch>
            <a:fillRect/>
          </a:stretch>
        </p:blipFill>
        <p:spPr>
          <a:xfrm>
            <a:off x="5940152" y="695655"/>
            <a:ext cx="3024336" cy="2000264"/>
          </a:xfrm>
          <a:prstGeom prst="rect">
            <a:avLst/>
          </a:prstGeom>
        </p:spPr>
      </p:pic>
      <p:pic>
        <p:nvPicPr>
          <p:cNvPr id="27" name="图片 26" descr="IMG_20200831_105029.jpg"/>
          <p:cNvPicPr>
            <a:picLocks noChangeAspect="1"/>
          </p:cNvPicPr>
          <p:nvPr/>
        </p:nvPicPr>
        <p:blipFill>
          <a:blip r:embed="rId2" cstate="print"/>
          <a:srcRect l="21875" t="31944" b="11111"/>
          <a:stretch>
            <a:fillRect/>
          </a:stretch>
        </p:blipFill>
        <p:spPr>
          <a:xfrm>
            <a:off x="131590" y="2571750"/>
            <a:ext cx="4011781" cy="2160240"/>
          </a:xfrm>
          <a:prstGeom prst="rect">
            <a:avLst/>
          </a:prstGeom>
        </p:spPr>
      </p:pic>
      <p:pic>
        <p:nvPicPr>
          <p:cNvPr id="29" name="图片 28" descr="IMG_20201022_083721.jpg"/>
          <p:cNvPicPr>
            <a:picLocks noChangeAspect="1"/>
          </p:cNvPicPr>
          <p:nvPr/>
        </p:nvPicPr>
        <p:blipFill>
          <a:blip r:embed="rId3" cstate="print"/>
          <a:stretch>
            <a:fillRect/>
          </a:stretch>
        </p:blipFill>
        <p:spPr>
          <a:xfrm>
            <a:off x="4427984" y="711927"/>
            <a:ext cx="1448874" cy="1983992"/>
          </a:xfrm>
          <a:prstGeom prst="rect">
            <a:avLst/>
          </a:prstGeom>
        </p:spPr>
      </p:pic>
      <p:pic>
        <p:nvPicPr>
          <p:cNvPr id="31" name="图片 30" descr="IMG_20201215_154606.jpg"/>
          <p:cNvPicPr>
            <a:picLocks noChangeAspect="1"/>
          </p:cNvPicPr>
          <p:nvPr/>
        </p:nvPicPr>
        <p:blipFill>
          <a:blip r:embed="rId4" cstate="print"/>
          <a:srcRect l="19791" t="9722" r="25000" b="37500"/>
          <a:stretch>
            <a:fillRect/>
          </a:stretch>
        </p:blipFill>
        <p:spPr>
          <a:xfrm>
            <a:off x="4427984" y="2731726"/>
            <a:ext cx="3024336" cy="2000264"/>
          </a:xfrm>
          <a:prstGeom prst="rect">
            <a:avLst/>
          </a:prstGeom>
        </p:spPr>
      </p:pic>
      <p:pic>
        <p:nvPicPr>
          <p:cNvPr id="43" name="图片 42" descr="IMG_20201114_143257.jpg"/>
          <p:cNvPicPr>
            <a:picLocks noChangeAspect="1"/>
          </p:cNvPicPr>
          <p:nvPr/>
        </p:nvPicPr>
        <p:blipFill>
          <a:blip r:embed="rId5" cstate="print"/>
          <a:stretch>
            <a:fillRect/>
          </a:stretch>
        </p:blipFill>
        <p:spPr>
          <a:xfrm>
            <a:off x="7524328" y="2731726"/>
            <a:ext cx="1440160" cy="2000264"/>
          </a:xfrm>
          <a:prstGeom prst="rect">
            <a:avLst/>
          </a:prstGeom>
        </p:spPr>
      </p:pic>
      <p:pic>
        <p:nvPicPr>
          <p:cNvPr id="44" name="Picture 2"/>
          <p:cNvPicPr>
            <a:picLocks noChangeAspect="1" noChangeArrowheads="1"/>
          </p:cNvPicPr>
          <p:nvPr/>
        </p:nvPicPr>
        <p:blipFill>
          <a:blip r:embed="rId6" cstate="print"/>
          <a:srcRect/>
          <a:stretch>
            <a:fillRect/>
          </a:stretch>
        </p:blipFill>
        <p:spPr bwMode="auto">
          <a:xfrm>
            <a:off x="2839602" y="571486"/>
            <a:ext cx="1372358" cy="2000264"/>
          </a:xfrm>
          <a:prstGeom prst="rect">
            <a:avLst/>
          </a:prstGeom>
          <a:noFill/>
          <a:ln w="9525">
            <a:noFill/>
            <a:miter lim="800000"/>
            <a:headEnd/>
            <a:tailEnd/>
          </a:ln>
          <a:effectLst/>
        </p:spPr>
      </p:pic>
      <p:pic>
        <p:nvPicPr>
          <p:cNvPr id="46" name="图片 45"/>
          <p:cNvPicPr>
            <a:picLocks noChangeAspect="1"/>
          </p:cNvPicPr>
          <p:nvPr/>
        </p:nvPicPr>
        <p:blipFill>
          <a:blip r:embed="rId7" cstate="print"/>
          <a:stretch>
            <a:fillRect/>
          </a:stretch>
        </p:blipFill>
        <p:spPr>
          <a:xfrm>
            <a:off x="1547663" y="915566"/>
            <a:ext cx="1179913" cy="1567240"/>
          </a:xfrm>
          <a:prstGeom prst="rect">
            <a:avLst/>
          </a:prstGeom>
        </p:spPr>
      </p:pic>
      <p:pic>
        <p:nvPicPr>
          <p:cNvPr id="47" name="图片 3"/>
          <p:cNvPicPr>
            <a:picLocks noChangeAspect="1"/>
          </p:cNvPicPr>
          <p:nvPr/>
        </p:nvPicPr>
        <p:blipFill>
          <a:blip r:embed="rId8" cstate="print"/>
          <a:stretch>
            <a:fillRect/>
          </a:stretch>
        </p:blipFill>
        <p:spPr>
          <a:xfrm>
            <a:off x="131590" y="915566"/>
            <a:ext cx="1344066" cy="1567240"/>
          </a:xfrm>
          <a:prstGeom prst="rect">
            <a:avLst/>
          </a:prstGeom>
          <a:noFill/>
          <a:ln w="9525">
            <a:noFill/>
          </a:ln>
        </p:spPr>
      </p:pic>
      <p:sp>
        <p:nvSpPr>
          <p:cNvPr id="48" name="TextBox 47"/>
          <p:cNvSpPr txBox="1"/>
          <p:nvPr/>
        </p:nvSpPr>
        <p:spPr>
          <a:xfrm>
            <a:off x="-349" y="534073"/>
            <a:ext cx="3643338" cy="321945"/>
          </a:xfrm>
          <a:prstGeom prst="rect">
            <a:avLst/>
          </a:prstGeom>
          <a:noFill/>
        </p:spPr>
        <p:txBody>
          <a:bodyPr wrap="square" rtlCol="0">
            <a:spAutoFit/>
          </a:bodyPr>
          <a:lstStyle/>
          <a:p>
            <a:pPr marL="285750" indent="-285750">
              <a:buClr>
                <a:schemeClr val="tx2"/>
              </a:buClr>
              <a:buFont typeface="Wingdings" panose="05000000000000000000" charset="0"/>
              <a:buChar char="Ø"/>
            </a:pPr>
            <a:r>
              <a:rPr lang="en-US" altLang="zh-CN" sz="1500" dirty="0" err="1">
                <a:latin typeface="微软雅黑" panose="020B0503020204020204" pitchFamily="34" charset="-122"/>
                <a:ea typeface="微软雅黑" panose="020B0503020204020204" pitchFamily="34" charset="-122"/>
              </a:rPr>
              <a:t>EMuS</a:t>
            </a:r>
            <a:r>
              <a:rPr lang="zh-CN" altLang="en-US" sz="1500" dirty="0">
                <a:latin typeface="微软雅黑" panose="020B0503020204020204" pitchFamily="34" charset="-122"/>
                <a:ea typeface="微软雅黑" panose="020B0503020204020204" pitchFamily="34" charset="-122"/>
              </a:rPr>
              <a:t>超导俘获磁体线圈样机</a:t>
            </a:r>
            <a:endParaRPr lang="zh-CN" altLang="en-US" sz="1500" dirty="0">
              <a:latin typeface="微软雅黑" panose="020B0503020204020204" pitchFamily="34" charset="-122"/>
              <a:ea typeface="微软雅黑" panose="020B0503020204020204" pitchFamily="34" charset="-122"/>
            </a:endParaRPr>
          </a:p>
        </p:txBody>
      </p:sp>
      <p:sp>
        <p:nvSpPr>
          <p:cNvPr id="59" name="TextBox 101"/>
          <p:cNvSpPr>
            <a:spLocks noChangeArrowheads="1"/>
          </p:cNvSpPr>
          <p:nvPr/>
        </p:nvSpPr>
        <p:spPr bwMode="auto">
          <a:xfrm>
            <a:off x="2420620" y="-71755"/>
            <a:ext cx="4337685" cy="553085"/>
          </a:xfrm>
          <a:prstGeom prst="rect">
            <a:avLst/>
          </a:prstGeom>
          <a:noFill/>
          <a:ln w="9525">
            <a:noFill/>
            <a:miter lim="800000"/>
          </a:ln>
        </p:spPr>
        <p:txBody>
          <a:bodyPr wrap="square">
            <a:spAutoFit/>
          </a:bodyPr>
          <a:p>
            <a:r>
              <a:rPr lang="zh-CN" altLang="en-US" sz="30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24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三、加速器领域典型产品业绩</a:t>
            </a:r>
            <a:endParaRPr lang="zh-CN" altLang="en-US" sz="24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7" name="直接连接符 266"/>
          <p:cNvCxnSpPr/>
          <p:nvPr/>
        </p:nvCxnSpPr>
        <p:spPr>
          <a:xfrm>
            <a:off x="0" y="4875626"/>
            <a:ext cx="9144000" cy="1191"/>
          </a:xfrm>
          <a:prstGeom prst="line">
            <a:avLst/>
          </a:prstGeom>
        </p:spPr>
        <p:style>
          <a:lnRef idx="1">
            <a:schemeClr val="accent1"/>
          </a:lnRef>
          <a:fillRef idx="0">
            <a:schemeClr val="accent1"/>
          </a:fillRef>
          <a:effectRef idx="0">
            <a:schemeClr val="accent1"/>
          </a:effectRef>
          <a:fontRef idx="minor">
            <a:schemeClr val="tx1"/>
          </a:fontRef>
        </p:style>
      </p:cxnSp>
      <p:pic>
        <p:nvPicPr>
          <p:cNvPr id="3" name="图片 2" descr="360截图16261008254012"/>
          <p:cNvPicPr>
            <a:picLocks noChangeAspect="1"/>
          </p:cNvPicPr>
          <p:nvPr/>
        </p:nvPicPr>
        <p:blipFill>
          <a:blip r:embed="rId1"/>
          <a:stretch>
            <a:fillRect/>
          </a:stretch>
        </p:blipFill>
        <p:spPr>
          <a:xfrm>
            <a:off x="107315" y="808990"/>
            <a:ext cx="6010275" cy="3872230"/>
          </a:xfrm>
          <a:prstGeom prst="rect">
            <a:avLst/>
          </a:prstGeom>
        </p:spPr>
      </p:pic>
      <p:pic>
        <p:nvPicPr>
          <p:cNvPr id="4" name="内容占位符 3" descr="C:/Users/THINKPADP53L/AppData/Local/Temp/picturecompress_20210928123639/output_3.pngoutput_3"/>
          <p:cNvPicPr>
            <a:picLocks noChangeAspect="1"/>
          </p:cNvPicPr>
          <p:nvPr>
            <p:ph idx="1"/>
          </p:nvPr>
        </p:nvPicPr>
        <p:blipFill>
          <a:blip r:embed="rId2"/>
          <a:stretch>
            <a:fillRect/>
          </a:stretch>
        </p:blipFill>
        <p:spPr>
          <a:xfrm>
            <a:off x="6250305" y="843280"/>
            <a:ext cx="2771140" cy="1872615"/>
          </a:xfrm>
          <a:prstGeom prst="rect">
            <a:avLst/>
          </a:prstGeom>
        </p:spPr>
      </p:pic>
      <p:pic>
        <p:nvPicPr>
          <p:cNvPr id="6" name="图片 5" descr="图片1"/>
          <p:cNvPicPr>
            <a:picLocks noChangeAspect="1"/>
          </p:cNvPicPr>
          <p:nvPr/>
        </p:nvPicPr>
        <p:blipFill>
          <a:blip r:embed="rId3"/>
          <a:stretch>
            <a:fillRect/>
          </a:stretch>
        </p:blipFill>
        <p:spPr>
          <a:xfrm>
            <a:off x="6372225" y="2715895"/>
            <a:ext cx="2578100" cy="1934210"/>
          </a:xfrm>
          <a:prstGeom prst="rect">
            <a:avLst/>
          </a:prstGeom>
        </p:spPr>
      </p:pic>
      <p:sp>
        <p:nvSpPr>
          <p:cNvPr id="59" name="TextBox 101"/>
          <p:cNvSpPr>
            <a:spLocks noChangeArrowheads="1"/>
          </p:cNvSpPr>
          <p:nvPr/>
        </p:nvSpPr>
        <p:spPr bwMode="auto">
          <a:xfrm>
            <a:off x="2420620" y="-71755"/>
            <a:ext cx="4337685" cy="553085"/>
          </a:xfrm>
          <a:prstGeom prst="rect">
            <a:avLst/>
          </a:prstGeom>
          <a:noFill/>
          <a:ln w="9525">
            <a:noFill/>
            <a:miter lim="800000"/>
          </a:ln>
        </p:spPr>
        <p:txBody>
          <a:bodyPr wrap="square">
            <a:spAutoFit/>
          </a:bodyPr>
          <a:p>
            <a:r>
              <a:rPr lang="zh-CN" altLang="en-US" sz="30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24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三、加速器领域典型产品业绩</a:t>
            </a:r>
            <a:endParaRPr lang="zh-CN" altLang="en-US" sz="2400" dirty="0"/>
          </a:p>
        </p:txBody>
      </p:sp>
      <p:sp>
        <p:nvSpPr>
          <p:cNvPr id="19" name="TextBox 18"/>
          <p:cNvSpPr txBox="1"/>
          <p:nvPr/>
        </p:nvSpPr>
        <p:spPr>
          <a:xfrm>
            <a:off x="71406" y="534073"/>
            <a:ext cx="3643338" cy="553085"/>
          </a:xfrm>
          <a:prstGeom prst="rect">
            <a:avLst/>
          </a:prstGeom>
          <a:noFill/>
        </p:spPr>
        <p:txBody>
          <a:bodyPr wrap="square" rtlCol="0">
            <a:spAutoFit/>
          </a:bodyPr>
          <a:p>
            <a:pPr>
              <a:buClr>
                <a:schemeClr val="tx2"/>
              </a:buClr>
              <a:buFont typeface="Wingdings" panose="05000000000000000000" pitchFamily="2" charset="2"/>
              <a:buChar char="n"/>
            </a:pPr>
            <a:r>
              <a:rPr lang="zh-CN" altLang="en-US" sz="1500" dirty="0" smtClean="0">
                <a:latin typeface="微软雅黑" panose="020B0503020204020204" pitchFamily="34" charset="-122"/>
                <a:ea typeface="微软雅黑" panose="020B0503020204020204" pitchFamily="34" charset="-122"/>
              </a:rPr>
              <a:t>  规划中的磁体事业部</a:t>
            </a:r>
            <a:endParaRPr lang="en-US" altLang="zh-CN" sz="1500" dirty="0" smtClean="0">
              <a:latin typeface="微软雅黑" panose="020B0503020204020204" pitchFamily="34" charset="-122"/>
              <a:ea typeface="微软雅黑" panose="020B0503020204020204" pitchFamily="34" charset="-122"/>
            </a:endParaRPr>
          </a:p>
          <a:p>
            <a:pPr>
              <a:buClr>
                <a:schemeClr val="tx2"/>
              </a:buClr>
              <a:buFont typeface="Wingdings" panose="05000000000000000000" pitchFamily="2" charset="2"/>
              <a:buChar char="n"/>
            </a:pPr>
            <a:endParaRPr lang="zh-CN" altLang="en-US" sz="150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AutoShape 526"/>
          <p:cNvSpPr>
            <a:spLocks noChangeArrowheads="1"/>
          </p:cNvSpPr>
          <p:nvPr/>
        </p:nvSpPr>
        <p:spPr bwMode="auto">
          <a:xfrm>
            <a:off x="4417695" y="642620"/>
            <a:ext cx="4624705" cy="4143375"/>
          </a:xfrm>
          <a:prstGeom prst="roundRect">
            <a:avLst>
              <a:gd name="adj" fmla="val 3379"/>
            </a:avLst>
          </a:prstGeom>
          <a:solidFill>
            <a:schemeClr val="accent6">
              <a:lumMod val="20000"/>
              <a:lumOff val="80000"/>
            </a:schemeClr>
          </a:solidFill>
          <a:ln>
            <a:solidFill>
              <a:schemeClr val="tx1"/>
            </a:solidFill>
          </a:ln>
        </p:spPr>
        <p:txBody>
          <a:bodyPr wrap="none" anchor="ctr"/>
          <a:lstStyle/>
          <a:p>
            <a:pPr eaLnBrk="1" latinLnBrk="1" hangingPunct="1">
              <a:defRPr/>
            </a:pPr>
            <a:r>
              <a:rPr kumimoji="1" lang="en-US" altLang="ko-KR" dirty="0" smtClean="0">
                <a:solidFill>
                  <a:srgbClr val="000000"/>
                </a:solidFill>
                <a:latin typeface="Gulim" panose="020B0600000101010101" pitchFamily="34" charset="-127"/>
                <a:ea typeface="Gulim" panose="020B0600000101010101" pitchFamily="34" charset="-127"/>
              </a:rPr>
              <a:t>                                                                                                                                               </a:t>
            </a:r>
            <a:endParaRPr kumimoji="1" lang="ko-KR" altLang="en-US" dirty="0">
              <a:solidFill>
                <a:srgbClr val="000000"/>
              </a:solidFill>
              <a:latin typeface="Gulim" panose="020B0600000101010101" pitchFamily="34" charset="-127"/>
              <a:ea typeface="Gulim" panose="020B0600000101010101" pitchFamily="34" charset="-127"/>
            </a:endParaRPr>
          </a:p>
        </p:txBody>
      </p:sp>
      <p:cxnSp>
        <p:nvCxnSpPr>
          <p:cNvPr id="267" name="直接连接符 266"/>
          <p:cNvCxnSpPr/>
          <p:nvPr/>
        </p:nvCxnSpPr>
        <p:spPr>
          <a:xfrm>
            <a:off x="0" y="4875626"/>
            <a:ext cx="9144000" cy="1191"/>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1406" y="534073"/>
            <a:ext cx="3643338" cy="553085"/>
          </a:xfrm>
          <a:prstGeom prst="rect">
            <a:avLst/>
          </a:prstGeom>
          <a:noFill/>
        </p:spPr>
        <p:txBody>
          <a:bodyPr wrap="square" rtlCol="0">
            <a:spAutoFit/>
          </a:bodyPr>
          <a:lstStyle/>
          <a:p>
            <a:pPr>
              <a:buClr>
                <a:schemeClr val="tx2"/>
              </a:buClr>
              <a:buFont typeface="Wingdings" panose="05000000000000000000" pitchFamily="2" charset="2"/>
              <a:buChar char="n"/>
            </a:pPr>
            <a:r>
              <a:rPr lang="zh-CN" altLang="en-US" sz="1500" dirty="0" smtClean="0">
                <a:latin typeface="微软雅黑" panose="020B0503020204020204" pitchFamily="34" charset="-122"/>
                <a:ea typeface="微软雅黑" panose="020B0503020204020204" pitchFamily="34" charset="-122"/>
              </a:rPr>
              <a:t>  低温及超导系统</a:t>
            </a:r>
            <a:endParaRPr lang="en-US" altLang="zh-CN" sz="1500" dirty="0" smtClean="0">
              <a:latin typeface="微软雅黑" panose="020B0503020204020204" pitchFamily="34" charset="-122"/>
              <a:ea typeface="微软雅黑" panose="020B0503020204020204" pitchFamily="34" charset="-122"/>
            </a:endParaRPr>
          </a:p>
          <a:p>
            <a:pPr>
              <a:buClr>
                <a:schemeClr val="tx2"/>
              </a:buClr>
              <a:buFont typeface="Wingdings" panose="05000000000000000000" pitchFamily="2" charset="2"/>
              <a:buChar char="n"/>
            </a:pPr>
            <a:endParaRPr lang="zh-CN" altLang="en-US" sz="1500" dirty="0">
              <a:latin typeface="微软雅黑" panose="020B0503020204020204" pitchFamily="34" charset="-122"/>
              <a:ea typeface="微软雅黑" panose="020B0503020204020204" pitchFamily="34" charset="-122"/>
            </a:endParaRPr>
          </a:p>
        </p:txBody>
      </p:sp>
      <p:sp>
        <p:nvSpPr>
          <p:cNvPr id="7" name="AutoShape 526"/>
          <p:cNvSpPr>
            <a:spLocks noChangeArrowheads="1"/>
          </p:cNvSpPr>
          <p:nvPr/>
        </p:nvSpPr>
        <p:spPr bwMode="auto">
          <a:xfrm>
            <a:off x="112395" y="842010"/>
            <a:ext cx="4187825" cy="1249680"/>
          </a:xfrm>
          <a:prstGeom prst="roundRect">
            <a:avLst>
              <a:gd name="adj" fmla="val 4942"/>
            </a:avLst>
          </a:prstGeom>
          <a:solidFill>
            <a:schemeClr val="tx2">
              <a:lumMod val="20000"/>
              <a:lumOff val="80000"/>
            </a:schemeClr>
          </a:solidFill>
          <a:ln>
            <a:solidFill>
              <a:schemeClr val="tx1"/>
            </a:solidFill>
          </a:ln>
        </p:spPr>
        <p:txBody>
          <a:bodyPr wrap="none" anchor="ctr"/>
          <a:lstStyle/>
          <a:p>
            <a:pPr eaLnBrk="1" latinLnBrk="1" hangingPunct="1">
              <a:defRPr/>
            </a:pPr>
            <a:endParaRPr kumimoji="1" lang="ko-KR" altLang="en-US">
              <a:solidFill>
                <a:srgbClr val="000000"/>
              </a:solidFill>
              <a:latin typeface="Gulim" panose="020B0600000101010101" pitchFamily="34" charset="-127"/>
              <a:ea typeface="Gulim" panose="020B0600000101010101" pitchFamily="34" charset="-127"/>
            </a:endParaRPr>
          </a:p>
        </p:txBody>
      </p:sp>
      <p:sp>
        <p:nvSpPr>
          <p:cNvPr id="12" name="TextBox 11"/>
          <p:cNvSpPr txBox="1"/>
          <p:nvPr/>
        </p:nvSpPr>
        <p:spPr>
          <a:xfrm>
            <a:off x="112395" y="742315"/>
            <a:ext cx="4187190" cy="1345565"/>
          </a:xfrm>
          <a:prstGeom prst="rect">
            <a:avLst/>
          </a:prstGeom>
          <a:noFill/>
        </p:spPr>
        <p:txBody>
          <a:bodyPr wrap="square" rtlCol="0">
            <a:spAutoFit/>
          </a:bodyPr>
          <a:lstStyle/>
          <a:p>
            <a:pPr>
              <a:lnSpc>
                <a:spcPct val="170000"/>
              </a:lnSpc>
            </a:pPr>
            <a:r>
              <a:rPr lang="zh-CN" altLang="en-US" sz="800" dirty="0" smtClean="0">
                <a:latin typeface="微软雅黑" panose="020B0503020204020204" pitchFamily="34" charset="-122"/>
                <a:ea typeface="微软雅黑" panose="020B0503020204020204" pitchFamily="34" charset="-122"/>
              </a:rPr>
              <a:t>       </a:t>
            </a:r>
            <a:r>
              <a:rPr lang="zh-CN" altLang="en-US" sz="800" dirty="0" smtClean="0">
                <a:latin typeface="微软雅黑" panose="020B0503020204020204" pitchFamily="34" charset="-122"/>
                <a:ea typeface="微软雅黑" panose="020B0503020204020204" pitchFamily="34" charset="-122"/>
                <a:sym typeface="+mn-ea"/>
              </a:rPr>
              <a:t>研发各种大型</a:t>
            </a:r>
            <a:r>
              <a:rPr lang="zh-CN" altLang="en-US" sz="800" b="1" dirty="0" smtClean="0">
                <a:latin typeface="微软雅黑" panose="020B0503020204020204" pitchFamily="34" charset="-122"/>
                <a:ea typeface="微软雅黑" panose="020B0503020204020204" pitchFamily="34" charset="-122"/>
                <a:sym typeface="+mn-ea"/>
              </a:rPr>
              <a:t>低温阀箱、传输管线、低温恒温器、及零挥发超导磁体系统</a:t>
            </a:r>
            <a:r>
              <a:rPr lang="zh-CN" altLang="en-US" sz="800" dirty="0" smtClean="0">
                <a:latin typeface="微软雅黑" panose="020B0503020204020204" pitchFamily="34" charset="-122"/>
                <a:ea typeface="微软雅黑" panose="020B0503020204020204" pitchFamily="34" charset="-122"/>
                <a:sym typeface="+mn-ea"/>
              </a:rPr>
              <a:t>，满足各种实验型超导磁体与集成型加速器需求</a:t>
            </a:r>
            <a:r>
              <a:rPr lang="zh-CN" altLang="en-US" sz="800" dirty="0" smtClean="0">
                <a:latin typeface="微软雅黑" panose="020B0503020204020204" pitchFamily="34" charset="-122"/>
                <a:ea typeface="微软雅黑" panose="020B0503020204020204" pitchFamily="34" charset="-122"/>
              </a:rPr>
              <a:t>：</a:t>
            </a:r>
            <a:endParaRPr lang="en-US" altLang="zh-CN" sz="800" dirty="0" smtClean="0">
              <a:latin typeface="微软雅黑" panose="020B0503020204020204" pitchFamily="34" charset="-122"/>
              <a:ea typeface="微软雅黑" panose="020B0503020204020204" pitchFamily="34" charset="-122"/>
            </a:endParaRPr>
          </a:p>
          <a:p>
            <a:pPr>
              <a:lnSpc>
                <a:spcPct val="170000"/>
              </a:lnSpc>
              <a:buClr>
                <a:srgbClr val="FFFF00"/>
              </a:buClr>
              <a:buFont typeface="Wingdings" panose="05000000000000000000" pitchFamily="2" charset="2"/>
              <a:buChar char="u"/>
            </a:pPr>
            <a:r>
              <a:rPr lang="zh-CN" altLang="en-US" sz="800" dirty="0" smtClean="0">
                <a:latin typeface="微软雅黑" panose="020B0503020204020204" pitchFamily="34" charset="-122"/>
                <a:ea typeface="微软雅黑" panose="020B0503020204020204" pitchFamily="34" charset="-122"/>
              </a:rPr>
              <a:t>  直径尺寸大于2米阀箱，（包括各种内部及外部输液管道）；</a:t>
            </a:r>
            <a:endParaRPr lang="zh-CN" altLang="en-US" sz="800" dirty="0" smtClean="0">
              <a:latin typeface="微软雅黑" panose="020B0503020204020204" pitchFamily="34" charset="-122"/>
              <a:ea typeface="微软雅黑" panose="020B0503020204020204" pitchFamily="34" charset="-122"/>
            </a:endParaRPr>
          </a:p>
          <a:p>
            <a:pPr marL="182880" indent="-182880">
              <a:lnSpc>
                <a:spcPct val="170000"/>
              </a:lnSpc>
              <a:buClr>
                <a:srgbClr val="FFFF00"/>
              </a:buClr>
              <a:buFont typeface="Wingdings" panose="05000000000000000000" pitchFamily="2" charset="2"/>
              <a:buChar char="u"/>
            </a:pPr>
            <a:r>
              <a:rPr lang="zh-CN" altLang="en-US" sz="800" dirty="0" smtClean="0">
                <a:latin typeface="微软雅黑" panose="020B0503020204020204" pitchFamily="34" charset="-122"/>
                <a:ea typeface="微软雅黑" panose="020B0503020204020204" pitchFamily="34" charset="-122"/>
              </a:rPr>
              <a:t>液氦零挥发超导磁体低温系统（4部GM制冷机，单台冷量1.5W@4.2K，仍有3W的制冷量裕度）；</a:t>
            </a:r>
            <a:endParaRPr lang="zh-CN" altLang="en-US" sz="800" dirty="0" smtClean="0">
              <a:latin typeface="微软雅黑" panose="020B0503020204020204" pitchFamily="34" charset="-122"/>
              <a:ea typeface="微软雅黑" panose="020B0503020204020204" pitchFamily="34" charset="-122"/>
            </a:endParaRPr>
          </a:p>
          <a:p>
            <a:pPr marL="182880" indent="-182880">
              <a:lnSpc>
                <a:spcPct val="170000"/>
              </a:lnSpc>
              <a:buClr>
                <a:srgbClr val="FFFF00"/>
              </a:buClr>
              <a:buFont typeface="Wingdings" panose="05000000000000000000" pitchFamily="2" charset="2"/>
              <a:buChar char="u"/>
            </a:pPr>
            <a:r>
              <a:rPr sz="800" dirty="0" smtClean="0">
                <a:latin typeface="微软雅黑" panose="020B0503020204020204" pitchFamily="34" charset="-122"/>
                <a:ea typeface="微软雅黑" panose="020B0503020204020204" pitchFamily="34" charset="-122"/>
              </a:rPr>
              <a:t>液氮零挥发超导磁体低温系统（单台冷量175W@77K，最终可达22K固氮温度）</a:t>
            </a:r>
            <a:r>
              <a:rPr lang="zh-CN" sz="800" dirty="0" smtClean="0">
                <a:latin typeface="微软雅黑" panose="020B0503020204020204" pitchFamily="34" charset="-122"/>
                <a:ea typeface="微软雅黑" panose="020B0503020204020204" pitchFamily="34" charset="-122"/>
              </a:rPr>
              <a:t>。</a:t>
            </a:r>
            <a:endParaRPr lang="zh-CN" sz="800" dirty="0" smtClean="0">
              <a:latin typeface="微软雅黑" panose="020B0503020204020204" pitchFamily="34" charset="-122"/>
              <a:ea typeface="微软雅黑" panose="020B0503020204020204" pitchFamily="34" charset="-122"/>
            </a:endParaRPr>
          </a:p>
        </p:txBody>
      </p:sp>
      <p:pic>
        <p:nvPicPr>
          <p:cNvPr id="4" name="图片 7"/>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4500246" y="3458210"/>
            <a:ext cx="1496642" cy="1248410"/>
          </a:xfrm>
          <a:prstGeom prst="rect">
            <a:avLst/>
          </a:prstGeom>
          <a:noFill/>
          <a:ln>
            <a:noFill/>
          </a:ln>
        </p:spPr>
      </p:pic>
      <p:pic>
        <p:nvPicPr>
          <p:cNvPr id="35847"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l="10616" r="9834"/>
          <a:stretch>
            <a:fillRect/>
          </a:stretch>
        </p:blipFill>
        <p:spPr>
          <a:xfrm>
            <a:off x="4500245" y="2088731"/>
            <a:ext cx="1496642" cy="1248410"/>
          </a:xfrm>
          <a:prstGeom prst="rect">
            <a:avLst/>
          </a:prstGeom>
          <a:noFill/>
          <a:ln>
            <a:noFill/>
          </a:ln>
        </p:spPr>
      </p:pic>
      <p:pic>
        <p:nvPicPr>
          <p:cNvPr id="5" name="图片 4" descr="IMG_20160719_170227"/>
          <p:cNvPicPr>
            <a:picLocks noChangeAspect="1"/>
          </p:cNvPicPr>
          <p:nvPr/>
        </p:nvPicPr>
        <p:blipFill>
          <a:blip r:embed="rId3"/>
          <a:stretch>
            <a:fillRect/>
          </a:stretch>
        </p:blipFill>
        <p:spPr>
          <a:xfrm>
            <a:off x="4486401" y="712471"/>
            <a:ext cx="1510486" cy="1247138"/>
          </a:xfrm>
          <a:prstGeom prst="rect">
            <a:avLst/>
          </a:prstGeom>
        </p:spPr>
      </p:pic>
      <p:pic>
        <p:nvPicPr>
          <p:cNvPr id="56325" name="图片 5" descr="图片1"/>
          <p:cNvPicPr>
            <a:picLocks noChangeAspect="1" noChangeArrowheads="1"/>
          </p:cNvPicPr>
          <p:nvPr/>
        </p:nvPicPr>
        <p:blipFill>
          <a:blip r:embed="rId4" cstate="print"/>
          <a:srcRect/>
          <a:stretch>
            <a:fillRect/>
          </a:stretch>
        </p:blipFill>
        <p:spPr bwMode="auto">
          <a:xfrm>
            <a:off x="7561390" y="3458210"/>
            <a:ext cx="1403098" cy="1248410"/>
          </a:xfrm>
          <a:prstGeom prst="rect">
            <a:avLst/>
          </a:prstGeom>
          <a:noFill/>
          <a:ln w="9525">
            <a:noFill/>
            <a:miter lim="800000"/>
            <a:headEnd/>
            <a:tailEnd/>
          </a:ln>
        </p:spPr>
      </p:pic>
      <p:pic>
        <p:nvPicPr>
          <p:cNvPr id="13" name="图片 12" descr="GA FEEDER"/>
          <p:cNvPicPr>
            <a:picLocks noChangeAspect="1"/>
          </p:cNvPicPr>
          <p:nvPr/>
        </p:nvPicPr>
        <p:blipFill>
          <a:blip r:embed="rId5"/>
          <a:stretch>
            <a:fillRect/>
          </a:stretch>
        </p:blipFill>
        <p:spPr>
          <a:xfrm>
            <a:off x="6084570" y="2088732"/>
            <a:ext cx="1379855" cy="1248409"/>
          </a:xfrm>
          <a:prstGeom prst="rect">
            <a:avLst/>
          </a:prstGeom>
        </p:spPr>
      </p:pic>
      <p:pic>
        <p:nvPicPr>
          <p:cNvPr id="8" name="图片 1" descr="20161214_101227"/>
          <p:cNvPicPr>
            <a:picLocks noChangeAspect="1"/>
          </p:cNvPicPr>
          <p:nvPr/>
        </p:nvPicPr>
        <p:blipFill>
          <a:blip r:embed="rId6"/>
          <a:srcRect l="31065" t="16128" r="33895" b="5006"/>
          <a:stretch>
            <a:fillRect/>
          </a:stretch>
        </p:blipFill>
        <p:spPr>
          <a:xfrm>
            <a:off x="6084570" y="3458210"/>
            <a:ext cx="1379855" cy="1248410"/>
          </a:xfrm>
          <a:prstGeom prst="rect">
            <a:avLst/>
          </a:prstGeom>
          <a:solidFill>
            <a:srgbClr val="FFFFFF"/>
          </a:solidFill>
          <a:ln w="9525">
            <a:noFill/>
          </a:ln>
        </p:spPr>
      </p:pic>
      <p:pic>
        <p:nvPicPr>
          <p:cNvPr id="25" name="图片 112" descr="EF8375B285C7B3B366616C2EFE9E6340"/>
          <p:cNvPicPr>
            <a:picLocks noChangeAspect="1" noChangeArrowheads="1"/>
          </p:cNvPicPr>
          <p:nvPr/>
        </p:nvPicPr>
        <p:blipFill>
          <a:blip r:embed="rId7" cstate="print"/>
          <a:srcRect/>
          <a:stretch>
            <a:fillRect/>
          </a:stretch>
        </p:blipFill>
        <p:spPr>
          <a:xfrm>
            <a:off x="7561391" y="712471"/>
            <a:ext cx="1403097" cy="1247138"/>
          </a:xfrm>
          <a:prstGeom prst="rect">
            <a:avLst/>
          </a:prstGeom>
          <a:noFill/>
          <a:ln w="9525">
            <a:noFill/>
            <a:miter lim="800000"/>
            <a:headEnd/>
            <a:tailEnd/>
          </a:ln>
        </p:spPr>
      </p:pic>
      <p:pic>
        <p:nvPicPr>
          <p:cNvPr id="9" name="图片 8" descr="QQ截图20180608160956"/>
          <p:cNvPicPr>
            <a:picLocks noChangeAspect="1"/>
          </p:cNvPicPr>
          <p:nvPr/>
        </p:nvPicPr>
        <p:blipFill>
          <a:blip r:embed="rId8" cstate="print"/>
          <a:stretch>
            <a:fillRect/>
          </a:stretch>
        </p:blipFill>
        <p:spPr>
          <a:xfrm>
            <a:off x="6069988" y="712471"/>
            <a:ext cx="1409017" cy="1247138"/>
          </a:xfrm>
          <a:prstGeom prst="rect">
            <a:avLst/>
          </a:prstGeom>
        </p:spPr>
      </p:pic>
      <p:pic>
        <p:nvPicPr>
          <p:cNvPr id="1026"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61391" y="2088732"/>
            <a:ext cx="1403097" cy="1248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0" name="表格 9"/>
          <p:cNvGraphicFramePr/>
          <p:nvPr>
            <p:custDataLst>
              <p:tags r:id="rId10"/>
            </p:custDataLst>
          </p:nvPr>
        </p:nvGraphicFramePr>
        <p:xfrm>
          <a:off x="107315" y="2139950"/>
          <a:ext cx="4182110" cy="3152140"/>
        </p:xfrm>
        <a:graphic>
          <a:graphicData uri="http://schemas.openxmlformats.org/drawingml/2006/table">
            <a:tbl>
              <a:tblPr firstRow="1" bandRow="1">
                <a:tableStyleId>{5940675A-B579-460E-94D1-54222C63F5DA}</a:tableStyleId>
              </a:tblPr>
              <a:tblGrid>
                <a:gridCol w="303530"/>
                <a:gridCol w="1447800"/>
                <a:gridCol w="1299845"/>
                <a:gridCol w="404495"/>
                <a:gridCol w="726440"/>
              </a:tblGrid>
              <a:tr h="191135">
                <a:tc>
                  <a:txBody>
                    <a:bodyPr/>
                    <a:p>
                      <a:pPr indent="0" algn="ctr">
                        <a:buNone/>
                      </a:pPr>
                      <a:r>
                        <a:rPr lang="en-US" sz="600" b="1">
                          <a:latin typeface="宋体" panose="02010600030101010101" pitchFamily="2" charset="-122"/>
                          <a:ea typeface="宋体" panose="02010600030101010101" pitchFamily="2" charset="-122"/>
                          <a:cs typeface="宋体" panose="02010600030101010101" pitchFamily="2" charset="-122"/>
                        </a:rPr>
                        <a:t>序号</a:t>
                      </a:r>
                      <a:endParaRPr lang="en-US" altLang="en-US" sz="600" b="1">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1">
                          <a:latin typeface="宋体" panose="02010600030101010101" pitchFamily="2" charset="-122"/>
                          <a:ea typeface="宋体" panose="02010600030101010101" pitchFamily="2" charset="-122"/>
                          <a:cs typeface="宋体" panose="02010600030101010101" pitchFamily="2" charset="-122"/>
                        </a:rPr>
                        <a:t>项目名称</a:t>
                      </a:r>
                      <a:endParaRPr lang="en-US" altLang="en-US" sz="600" b="1">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1">
                          <a:latin typeface="宋体" panose="02010600030101010101" pitchFamily="2" charset="-122"/>
                          <a:ea typeface="宋体" panose="02010600030101010101" pitchFamily="2" charset="-122"/>
                          <a:cs typeface="宋体" panose="02010600030101010101" pitchFamily="2" charset="-122"/>
                        </a:rPr>
                        <a:t>用户名称</a:t>
                      </a:r>
                      <a:endParaRPr lang="en-US" altLang="en-US" sz="600" b="1">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1">
                          <a:latin typeface="宋体" panose="02010600030101010101" pitchFamily="2" charset="-122"/>
                          <a:ea typeface="宋体" panose="02010600030101010101" pitchFamily="2" charset="-122"/>
                          <a:cs typeface="宋体" panose="02010600030101010101" pitchFamily="2" charset="-122"/>
                        </a:rPr>
                        <a:t>数量</a:t>
                      </a:r>
                      <a:endParaRPr lang="en-US" altLang="en-US" sz="600" b="1">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600" b="1">
                          <a:latin typeface="宋体" panose="02010600030101010101" pitchFamily="2" charset="-122"/>
                          <a:ea typeface="宋体" panose="02010600030101010101" pitchFamily="2" charset="-122"/>
                          <a:cs typeface="宋体" panose="02010600030101010101" pitchFamily="2" charset="-122"/>
                        </a:rPr>
                        <a:t>合同签订时间</a:t>
                      </a:r>
                      <a:endParaRPr lang="en-US" altLang="en-US" sz="600" b="1">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89560">
                <a:tc>
                  <a:txBody>
                    <a:bodyPr/>
                    <a:p>
                      <a:pPr indent="0" algn="ctr">
                        <a:lnSpc>
                          <a:spcPct val="100000"/>
                        </a:lnSpc>
                        <a:buNone/>
                      </a:pPr>
                      <a:r>
                        <a:rPr lang="en-US" sz="600" b="0">
                          <a:latin typeface="宋体" panose="02010600030101010101" pitchFamily="2" charset="-122"/>
                          <a:ea typeface="宋体" panose="02010600030101010101" pitchFamily="2" charset="-122"/>
                          <a:cs typeface="宋体" panose="02010600030101010101" pitchFamily="2" charset="-122"/>
                        </a:rPr>
                        <a:t>1</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lnSpc>
                          <a:spcPct val="100000"/>
                        </a:lnSpc>
                        <a:buClrTx/>
                        <a:buSzTx/>
                        <a:buFontTx/>
                        <a:buNone/>
                      </a:pPr>
                      <a:r>
                        <a:rPr lang="zh-CN" altLang="en-US" sz="600">
                          <a:latin typeface="宋体" panose="02010600030101010101" pitchFamily="2" charset="-122"/>
                          <a:ea typeface="宋体" panose="02010600030101010101" pitchFamily="2" charset="-122"/>
                          <a:cs typeface="宋体" panose="02010600030101010101" pitchFamily="2" charset="-122"/>
                          <a:sym typeface="+mn-ea"/>
                        </a:rPr>
                        <a:t>ADS先导专项—CM1&amp;CM2&amp;CM4低温恒温器</a:t>
                      </a:r>
                      <a:endParaRPr lang="zh-CN"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00000"/>
                        </a:lnSpc>
                        <a:buNone/>
                      </a:pPr>
                      <a:r>
                        <a:rPr lang="en-US" sz="600" b="0">
                          <a:latin typeface="宋体" panose="02010600030101010101" pitchFamily="2" charset="-122"/>
                          <a:ea typeface="宋体" panose="02010600030101010101" pitchFamily="2" charset="-122"/>
                          <a:cs typeface="宋体" panose="02010600030101010101" pitchFamily="2" charset="-122"/>
                        </a:rPr>
                        <a:t>北京高能物理研究所</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00000"/>
                        </a:lnSpc>
                        <a:buNone/>
                      </a:pPr>
                      <a:r>
                        <a:rPr lang="en-US" sz="600" b="0">
                          <a:latin typeface="宋体" panose="02010600030101010101" pitchFamily="2" charset="-122"/>
                          <a:ea typeface="宋体" panose="02010600030101010101" pitchFamily="2" charset="-122"/>
                          <a:cs typeface="宋体" panose="02010600030101010101" pitchFamily="2" charset="-122"/>
                        </a:rPr>
                        <a:t>3</a:t>
                      </a:r>
                      <a:r>
                        <a:rPr lang="zh-CN" altLang="en-US" sz="600" b="0">
                          <a:latin typeface="宋体" panose="02010600030101010101" pitchFamily="2" charset="-122"/>
                          <a:ea typeface="宋体" panose="02010600030101010101" pitchFamily="2" charset="-122"/>
                          <a:cs typeface="宋体" panose="02010600030101010101" pitchFamily="2" charset="-122"/>
                        </a:rPr>
                        <a:t>台</a:t>
                      </a:r>
                      <a:endParaRPr lang="zh-CN"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00000"/>
                        </a:lnSpc>
                        <a:buNone/>
                      </a:pPr>
                      <a:r>
                        <a:rPr lang="en-US" sz="600" b="0">
                          <a:latin typeface="宋体" panose="02010600030101010101" pitchFamily="2" charset="-122"/>
                          <a:ea typeface="宋体" panose="02010600030101010101" pitchFamily="2" charset="-122"/>
                          <a:cs typeface="宋体" panose="02010600030101010101" pitchFamily="2" charset="-122"/>
                        </a:rPr>
                        <a:t>2016年</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89560">
                <a:tc>
                  <a:txBody>
                    <a:bodyPr/>
                    <a:p>
                      <a:pPr indent="0" algn="ctr">
                        <a:lnSpc>
                          <a:spcPct val="100000"/>
                        </a:lnSpc>
                        <a:buNone/>
                      </a:pPr>
                      <a:r>
                        <a:rPr lang="en-US" sz="600" b="0">
                          <a:latin typeface="宋体" panose="02010600030101010101" pitchFamily="2" charset="-122"/>
                          <a:ea typeface="宋体" panose="02010600030101010101" pitchFamily="2" charset="-122"/>
                          <a:cs typeface="宋体" panose="02010600030101010101" pitchFamily="2" charset="-122"/>
                        </a:rPr>
                        <a:t>2</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marR="0" algn="ctr" defTabSz="914400" rtl="0" eaLnBrk="1" fontAlgn="auto" latinLnBrk="0" hangingPunct="1">
                        <a:lnSpc>
                          <a:spcPct val="100000"/>
                        </a:lnSpc>
                        <a:spcBef>
                          <a:spcPts val="0"/>
                        </a:spcBef>
                        <a:buClrTx/>
                        <a:buSzTx/>
                        <a:buFontTx/>
                        <a:buNone/>
                      </a:pPr>
                      <a:r>
                        <a:rPr lang="zh-CN" altLang="en-US" sz="600">
                          <a:latin typeface="宋体" panose="02010600030101010101" pitchFamily="2" charset="-122"/>
                          <a:ea typeface="宋体" panose="02010600030101010101" pitchFamily="2" charset="-122"/>
                          <a:cs typeface="宋体" panose="02010600030101010101" pitchFamily="2" charset="-122"/>
                          <a:sym typeface="+mn-ea"/>
                        </a:rPr>
                        <a:t>PAPS P波段低温恒温器及阀箱</a:t>
                      </a:r>
                      <a:endParaRPr lang="zh-CN"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00000"/>
                        </a:lnSpc>
                        <a:buNone/>
                      </a:pPr>
                      <a:r>
                        <a:rPr lang="en-US" sz="600" b="0">
                          <a:latin typeface="宋体" panose="02010600030101010101" pitchFamily="2" charset="-122"/>
                          <a:ea typeface="宋体" panose="02010600030101010101" pitchFamily="2" charset="-122"/>
                          <a:cs typeface="宋体" panose="02010600030101010101" pitchFamily="2" charset="-122"/>
                        </a:rPr>
                        <a:t>北京高能物理研究所</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00000"/>
                        </a:lnSpc>
                        <a:buNone/>
                      </a:pPr>
                      <a:r>
                        <a:rPr lang="en-US" sz="600" b="0">
                          <a:latin typeface="宋体" panose="02010600030101010101" pitchFamily="2" charset="-122"/>
                          <a:ea typeface="宋体" panose="02010600030101010101" pitchFamily="2" charset="-122"/>
                          <a:cs typeface="宋体" panose="02010600030101010101" pitchFamily="2" charset="-122"/>
                        </a:rPr>
                        <a:t>1</a:t>
                      </a:r>
                      <a:r>
                        <a:rPr lang="zh-CN" altLang="en-US" sz="600" b="0">
                          <a:latin typeface="宋体" panose="02010600030101010101" pitchFamily="2" charset="-122"/>
                          <a:ea typeface="宋体" panose="02010600030101010101" pitchFamily="2" charset="-122"/>
                          <a:cs typeface="宋体" panose="02010600030101010101" pitchFamily="2" charset="-122"/>
                        </a:rPr>
                        <a:t>台</a:t>
                      </a:r>
                      <a:endParaRPr lang="zh-CN"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00000"/>
                        </a:lnSpc>
                        <a:buNone/>
                      </a:pPr>
                      <a:r>
                        <a:rPr lang="en-US" sz="600" b="0">
                          <a:latin typeface="宋体" panose="02010600030101010101" pitchFamily="2" charset="-122"/>
                          <a:ea typeface="宋体" panose="02010600030101010101" pitchFamily="2" charset="-122"/>
                          <a:cs typeface="宋体" panose="02010600030101010101" pitchFamily="2" charset="-122"/>
                        </a:rPr>
                        <a:t>2020</a:t>
                      </a:r>
                      <a:r>
                        <a:rPr lang="zh-CN" altLang="en-US" sz="600" b="0">
                          <a:latin typeface="宋体" panose="02010600030101010101" pitchFamily="2" charset="-122"/>
                          <a:ea typeface="宋体" panose="02010600030101010101" pitchFamily="2" charset="-122"/>
                          <a:cs typeface="宋体" panose="02010600030101010101" pitchFamily="2" charset="-122"/>
                        </a:rPr>
                        <a:t>年</a:t>
                      </a:r>
                      <a:endParaRPr lang="zh-CN"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88925">
                <a:tc>
                  <a:txBody>
                    <a:bodyPr/>
                    <a:p>
                      <a:pPr indent="0" algn="ctr">
                        <a:lnSpc>
                          <a:spcPct val="100000"/>
                        </a:lnSpc>
                        <a:buNone/>
                      </a:pPr>
                      <a:r>
                        <a:rPr lang="en-US" sz="600" b="0">
                          <a:latin typeface="宋体" panose="02010600030101010101" pitchFamily="2" charset="-122"/>
                          <a:ea typeface="宋体" panose="02010600030101010101" pitchFamily="2" charset="-122"/>
                          <a:cs typeface="宋体" panose="02010600030101010101" pitchFamily="2" charset="-122"/>
                        </a:rPr>
                        <a:t>3</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marR="0" algn="ctr" defTabSz="914400" rtl="0" eaLnBrk="1" fontAlgn="auto" latinLnBrk="0" hangingPunct="1">
                        <a:lnSpc>
                          <a:spcPct val="100000"/>
                        </a:lnSpc>
                        <a:spcBef>
                          <a:spcPts val="0"/>
                        </a:spcBef>
                        <a:buClrTx/>
                        <a:buSzTx/>
                        <a:buFontTx/>
                        <a:buNone/>
                      </a:pPr>
                      <a:r>
                        <a:rPr lang="en-US" sz="600">
                          <a:latin typeface="宋体" panose="02010600030101010101" pitchFamily="2" charset="-122"/>
                          <a:ea typeface="宋体" panose="02010600030101010101" pitchFamily="2" charset="-122"/>
                          <a:cs typeface="宋体" panose="02010600030101010101" pitchFamily="2" charset="-122"/>
                          <a:sym typeface="+mn-ea"/>
                        </a:rPr>
                        <a:t>BEPCⅡ 超导高频腔备用腔低温恒温器</a:t>
                      </a:r>
                      <a:endParaRPr 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00000"/>
                        </a:lnSpc>
                        <a:buNone/>
                      </a:pPr>
                      <a:r>
                        <a:rPr lang="en-US" sz="600">
                          <a:latin typeface="宋体" panose="02010600030101010101" pitchFamily="2" charset="-122"/>
                          <a:ea typeface="宋体" panose="02010600030101010101" pitchFamily="2" charset="-122"/>
                          <a:cs typeface="宋体" panose="02010600030101010101" pitchFamily="2" charset="-122"/>
                          <a:sym typeface="+mn-ea"/>
                        </a:rPr>
                        <a:t>北京高能物理研究所</a:t>
                      </a:r>
                      <a:endParaRPr lang="zh-CN"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00000"/>
                        </a:lnSpc>
                        <a:buNone/>
                      </a:pPr>
                      <a:r>
                        <a:rPr lang="en-US" altLang="zh-CN" sz="600" b="0">
                          <a:latin typeface="宋体" panose="02010600030101010101" pitchFamily="2" charset="-122"/>
                          <a:ea typeface="宋体" panose="02010600030101010101" pitchFamily="2" charset="-122"/>
                          <a:cs typeface="宋体" panose="02010600030101010101" pitchFamily="2" charset="-122"/>
                        </a:rPr>
                        <a:t>1</a:t>
                      </a:r>
                      <a:r>
                        <a:rPr lang="zh-CN" altLang="en-US" sz="600" b="0">
                          <a:latin typeface="宋体" panose="02010600030101010101" pitchFamily="2" charset="-122"/>
                          <a:ea typeface="宋体" panose="02010600030101010101" pitchFamily="2" charset="-122"/>
                          <a:cs typeface="宋体" panose="02010600030101010101" pitchFamily="2" charset="-122"/>
                        </a:rPr>
                        <a:t>台</a:t>
                      </a:r>
                      <a:endParaRPr lang="zh-CN"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00000"/>
                        </a:lnSpc>
                        <a:buNone/>
                      </a:pPr>
                      <a:r>
                        <a:rPr lang="en-US" altLang="en-US" sz="600" b="0">
                          <a:latin typeface="宋体" panose="02010600030101010101" pitchFamily="2" charset="-122"/>
                          <a:ea typeface="宋体" panose="02010600030101010101" pitchFamily="2" charset="-122"/>
                          <a:cs typeface="宋体" panose="02010600030101010101" pitchFamily="2" charset="-122"/>
                        </a:rPr>
                        <a:t>2020</a:t>
                      </a:r>
                      <a:r>
                        <a:rPr lang="zh-CN" altLang="en-US" sz="600" b="0">
                          <a:latin typeface="宋体" panose="02010600030101010101" pitchFamily="2" charset="-122"/>
                          <a:ea typeface="宋体" panose="02010600030101010101" pitchFamily="2" charset="-122"/>
                          <a:cs typeface="宋体" panose="02010600030101010101" pitchFamily="2" charset="-122"/>
                        </a:rPr>
                        <a:t>年</a:t>
                      </a:r>
                      <a:endParaRPr lang="zh-CN"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26695">
                <a:tc>
                  <a:txBody>
                    <a:bodyPr/>
                    <a:p>
                      <a:pPr indent="0" algn="ctr">
                        <a:lnSpc>
                          <a:spcPct val="100000"/>
                        </a:lnSpc>
                        <a:buNone/>
                      </a:pPr>
                      <a:r>
                        <a:rPr lang="en-US" sz="600" b="0">
                          <a:latin typeface="宋体" panose="02010600030101010101" pitchFamily="2" charset="-122"/>
                          <a:ea typeface="宋体" panose="02010600030101010101" pitchFamily="2" charset="-122"/>
                          <a:cs typeface="宋体" panose="02010600030101010101" pitchFamily="2" charset="-122"/>
                        </a:rPr>
                        <a:t>4</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lnSpc>
                          <a:spcPct val="100000"/>
                        </a:lnSpc>
                        <a:spcBef>
                          <a:spcPts val="0"/>
                        </a:spcBef>
                        <a:buClrTx/>
                        <a:buSzTx/>
                        <a:buFontTx/>
                      </a:pPr>
                      <a:r>
                        <a:rPr lang="en-US" sz="600">
                          <a:latin typeface="宋体" panose="02010600030101010101" pitchFamily="2" charset="-122"/>
                          <a:ea typeface="宋体" panose="02010600030101010101" pitchFamily="2" charset="-122"/>
                          <a:cs typeface="宋体" panose="02010600030101010101" pitchFamily="2" charset="-122"/>
                          <a:sym typeface="+mn-ea"/>
                        </a:rPr>
                        <a:t>强磁场-40T混合磁体低温分配阀箱</a:t>
                      </a:r>
                      <a:endParaRPr 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00000"/>
                        </a:lnSpc>
                        <a:buNone/>
                      </a:pPr>
                      <a:r>
                        <a:rPr lang="zh-CN" altLang="en-US" sz="600" b="0">
                          <a:latin typeface="宋体" panose="02010600030101010101" pitchFamily="2" charset="-122"/>
                          <a:ea typeface="宋体" panose="02010600030101010101" pitchFamily="2" charset="-122"/>
                          <a:cs typeface="宋体" panose="02010600030101010101" pitchFamily="2" charset="-122"/>
                        </a:rPr>
                        <a:t>大连化学物理研究所</a:t>
                      </a:r>
                      <a:endParaRPr lang="zh-CN"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00000"/>
                        </a:lnSpc>
                        <a:buNone/>
                      </a:pPr>
                      <a:r>
                        <a:rPr lang="en-US" altLang="en-US" sz="600" b="0">
                          <a:latin typeface="宋体" panose="02010600030101010101" pitchFamily="2" charset="-122"/>
                          <a:ea typeface="宋体" panose="02010600030101010101" pitchFamily="2" charset="-122"/>
                          <a:cs typeface="宋体" panose="02010600030101010101" pitchFamily="2" charset="-122"/>
                        </a:rPr>
                        <a:t>4</a:t>
                      </a:r>
                      <a:r>
                        <a:rPr lang="zh-CN" altLang="en-US" sz="600" b="0">
                          <a:latin typeface="宋体" panose="02010600030101010101" pitchFamily="2" charset="-122"/>
                          <a:ea typeface="宋体" panose="02010600030101010101" pitchFamily="2" charset="-122"/>
                          <a:cs typeface="宋体" panose="02010600030101010101" pitchFamily="2" charset="-122"/>
                        </a:rPr>
                        <a:t>台</a:t>
                      </a:r>
                      <a:endParaRPr lang="zh-CN"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00000"/>
                        </a:lnSpc>
                        <a:buNone/>
                      </a:pPr>
                      <a:r>
                        <a:rPr lang="en-US" altLang="zh-CN" sz="600" b="0">
                          <a:latin typeface="宋体" panose="02010600030101010101" pitchFamily="2" charset="-122"/>
                          <a:ea typeface="宋体" panose="02010600030101010101" pitchFamily="2" charset="-122"/>
                          <a:cs typeface="宋体" panose="02010600030101010101" pitchFamily="2" charset="-122"/>
                        </a:rPr>
                        <a:t>2020</a:t>
                      </a:r>
                      <a:r>
                        <a:rPr lang="zh-CN" altLang="en-US" sz="600" b="0">
                          <a:latin typeface="宋体" panose="02010600030101010101" pitchFamily="2" charset="-122"/>
                          <a:ea typeface="宋体" panose="02010600030101010101" pitchFamily="2" charset="-122"/>
                          <a:cs typeface="宋体" panose="02010600030101010101" pitchFamily="2" charset="-122"/>
                        </a:rPr>
                        <a:t>年</a:t>
                      </a:r>
                      <a:endParaRPr lang="zh-CN"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81610">
                <a:tc>
                  <a:txBody>
                    <a:bodyPr/>
                    <a:p>
                      <a:pPr indent="0" algn="ctr">
                        <a:lnSpc>
                          <a:spcPct val="100000"/>
                        </a:lnSpc>
                        <a:buNone/>
                      </a:pPr>
                      <a:r>
                        <a:rPr lang="en-US" sz="500" b="0">
                          <a:latin typeface="宋体" panose="02010600030101010101" pitchFamily="2" charset="-122"/>
                          <a:ea typeface="宋体" panose="02010600030101010101" pitchFamily="2" charset="-122"/>
                          <a:cs typeface="宋体" panose="02010600030101010101" pitchFamily="2" charset="-122"/>
                        </a:rPr>
                        <a:t>5</a:t>
                      </a:r>
                      <a:endParaRPr lang="en-US" altLang="en-US" sz="5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lnSpc>
                          <a:spcPct val="100000"/>
                        </a:lnSpc>
                        <a:spcBef>
                          <a:spcPts val="0"/>
                        </a:spcBef>
                        <a:buClrTx/>
                        <a:buSzTx/>
                        <a:buFontTx/>
                        <a:buNone/>
                      </a:pPr>
                      <a:r>
                        <a:rPr lang="en-US" sz="600">
                          <a:latin typeface="宋体" panose="02010600030101010101" pitchFamily="2" charset="-122"/>
                          <a:ea typeface="宋体" panose="02010600030101010101" pitchFamily="2" charset="-122"/>
                          <a:cs typeface="宋体" panose="02010600030101010101" pitchFamily="2" charset="-122"/>
                          <a:sym typeface="+mn-ea"/>
                        </a:rPr>
                        <a:t>低温分配阀箱</a:t>
                      </a:r>
                      <a:endParaRPr 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00000"/>
                        </a:lnSpc>
                        <a:buNone/>
                      </a:pPr>
                      <a:r>
                        <a:rPr lang="zh-CN" altLang="en-US" sz="600" b="0">
                          <a:latin typeface="宋体" panose="02010600030101010101" pitchFamily="2" charset="-122"/>
                          <a:ea typeface="宋体" panose="02010600030101010101" pitchFamily="2" charset="-122"/>
                          <a:cs typeface="宋体" panose="02010600030101010101" pitchFamily="2" charset="-122"/>
                        </a:rPr>
                        <a:t>兰州近代物理研究所</a:t>
                      </a:r>
                      <a:endParaRPr lang="zh-CN"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00000"/>
                        </a:lnSpc>
                        <a:buNone/>
                      </a:pPr>
                      <a:r>
                        <a:rPr lang="en-US" altLang="en-US" sz="600" b="0">
                          <a:latin typeface="宋体" panose="02010600030101010101" pitchFamily="2" charset="-122"/>
                          <a:ea typeface="宋体" panose="02010600030101010101" pitchFamily="2" charset="-122"/>
                          <a:cs typeface="宋体" panose="02010600030101010101" pitchFamily="2" charset="-122"/>
                        </a:rPr>
                        <a:t>8</a:t>
                      </a:r>
                      <a:r>
                        <a:rPr lang="zh-CN" altLang="en-US" sz="600" b="0">
                          <a:latin typeface="宋体" panose="02010600030101010101" pitchFamily="2" charset="-122"/>
                          <a:ea typeface="宋体" panose="02010600030101010101" pitchFamily="2" charset="-122"/>
                          <a:cs typeface="宋体" panose="02010600030101010101" pitchFamily="2" charset="-122"/>
                        </a:rPr>
                        <a:t>台</a:t>
                      </a:r>
                      <a:endParaRPr lang="zh-CN"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00000"/>
                        </a:lnSpc>
                        <a:buNone/>
                      </a:pPr>
                      <a:r>
                        <a:rPr lang="en-US" altLang="en-US" sz="600" b="0">
                          <a:latin typeface="宋体" panose="02010600030101010101" pitchFamily="2" charset="-122"/>
                          <a:ea typeface="宋体" panose="02010600030101010101" pitchFamily="2" charset="-122"/>
                          <a:cs typeface="宋体" panose="02010600030101010101" pitchFamily="2" charset="-122"/>
                        </a:rPr>
                        <a:t>2019</a:t>
                      </a:r>
                      <a:r>
                        <a:rPr lang="zh-CN" altLang="en-US" sz="600" b="0">
                          <a:latin typeface="宋体" panose="02010600030101010101" pitchFamily="2" charset="-122"/>
                          <a:ea typeface="宋体" panose="02010600030101010101" pitchFamily="2" charset="-122"/>
                          <a:cs typeface="宋体" panose="02010600030101010101" pitchFamily="2" charset="-122"/>
                        </a:rPr>
                        <a:t>年</a:t>
                      </a:r>
                      <a:endParaRPr lang="zh-CN"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56540">
                <a:tc>
                  <a:txBody>
                    <a:bodyPr/>
                    <a:p>
                      <a:pPr indent="0" algn="ctr">
                        <a:lnSpc>
                          <a:spcPct val="100000"/>
                        </a:lnSpc>
                        <a:buNone/>
                      </a:pPr>
                      <a:r>
                        <a:rPr lang="en-US" sz="600" b="0">
                          <a:latin typeface="宋体" panose="02010600030101010101" pitchFamily="2" charset="-122"/>
                          <a:ea typeface="宋体" panose="02010600030101010101" pitchFamily="2" charset="-122"/>
                          <a:cs typeface="宋体" panose="02010600030101010101" pitchFamily="2" charset="-122"/>
                        </a:rPr>
                        <a:t>6</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00000"/>
                        </a:lnSpc>
                        <a:buClr>
                          <a:srgbClr val="00B0F0"/>
                        </a:buClr>
                        <a:buFont typeface="Wingdings" panose="05000000000000000000" pitchFamily="2" charset="2"/>
                        <a:buNone/>
                      </a:pPr>
                      <a:r>
                        <a:rPr lang="zh-CN" altLang="en-US" sz="600" b="0">
                          <a:latin typeface="宋体" panose="02010600030101010101" pitchFamily="2" charset="-122"/>
                          <a:ea typeface="宋体" panose="02010600030101010101" pitchFamily="2" charset="-122"/>
                          <a:cs typeface="宋体" panose="02010600030101010101" pitchFamily="2" charset="-122"/>
                        </a:rPr>
                        <a:t>超导磁体低温系统</a:t>
                      </a:r>
                      <a:endParaRPr lang="zh-CN"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00000"/>
                        </a:lnSpc>
                        <a:buNone/>
                      </a:pPr>
                      <a:r>
                        <a:rPr lang="zh-CN" altLang="en-US" sz="600">
                          <a:latin typeface="宋体" panose="02010600030101010101" pitchFamily="2" charset="-122"/>
                          <a:ea typeface="宋体" panose="02010600030101010101" pitchFamily="2" charset="-122"/>
                          <a:cs typeface="宋体" panose="02010600030101010101" pitchFamily="2" charset="-122"/>
                          <a:sym typeface="+mn-ea"/>
                        </a:rPr>
                        <a:t>合肥中科离子医学技术装备有限公司</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00000"/>
                        </a:lnSpc>
                        <a:buNone/>
                      </a:pPr>
                      <a:r>
                        <a:rPr lang="en-US" sz="600" b="0">
                          <a:latin typeface="宋体" panose="02010600030101010101" pitchFamily="2" charset="-122"/>
                          <a:ea typeface="宋体" panose="02010600030101010101" pitchFamily="2" charset="-122"/>
                          <a:cs typeface="宋体" panose="02010600030101010101" pitchFamily="2" charset="-122"/>
                        </a:rPr>
                        <a:t>2</a:t>
                      </a:r>
                      <a:r>
                        <a:rPr lang="zh-CN" altLang="en-US" sz="600" b="0">
                          <a:latin typeface="宋体" panose="02010600030101010101" pitchFamily="2" charset="-122"/>
                          <a:ea typeface="宋体" panose="02010600030101010101" pitchFamily="2" charset="-122"/>
                          <a:cs typeface="宋体" panose="02010600030101010101" pitchFamily="2" charset="-122"/>
                        </a:rPr>
                        <a:t>台</a:t>
                      </a:r>
                      <a:endParaRPr lang="zh-CN"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00000"/>
                        </a:lnSpc>
                        <a:buNone/>
                      </a:pPr>
                      <a:r>
                        <a:rPr lang="en-US" sz="600" b="0">
                          <a:latin typeface="宋体" panose="02010600030101010101" pitchFamily="2" charset="-122"/>
                          <a:ea typeface="宋体" panose="02010600030101010101" pitchFamily="2" charset="-122"/>
                          <a:cs typeface="宋体" panose="02010600030101010101" pitchFamily="2" charset="-122"/>
                        </a:rPr>
                        <a:t>2018年&amp;2021</a:t>
                      </a:r>
                      <a:r>
                        <a:rPr lang="zh-CN" altLang="en-US" sz="600" b="0">
                          <a:latin typeface="宋体" panose="02010600030101010101" pitchFamily="2" charset="-122"/>
                          <a:ea typeface="宋体" panose="02010600030101010101" pitchFamily="2" charset="-122"/>
                          <a:cs typeface="宋体" panose="02010600030101010101" pitchFamily="2" charset="-122"/>
                        </a:rPr>
                        <a:t>年</a:t>
                      </a:r>
                      <a:endParaRPr lang="zh-CN"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38125">
                <a:tc>
                  <a:txBody>
                    <a:bodyPr/>
                    <a:p>
                      <a:pPr indent="0" algn="ctr">
                        <a:lnSpc>
                          <a:spcPct val="100000"/>
                        </a:lnSpc>
                        <a:buNone/>
                      </a:pPr>
                      <a:r>
                        <a:rPr lang="en-US" sz="600" b="0">
                          <a:latin typeface="宋体" panose="02010600030101010101" pitchFamily="2" charset="-122"/>
                          <a:ea typeface="宋体" panose="02010600030101010101" pitchFamily="2" charset="-122"/>
                          <a:cs typeface="宋体" panose="02010600030101010101" pitchFamily="2" charset="-122"/>
                        </a:rPr>
                        <a:t>7</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00000"/>
                        </a:lnSpc>
                        <a:buClr>
                          <a:srgbClr val="00B0F0"/>
                        </a:buClr>
                        <a:buFont typeface="Wingdings" panose="05000000000000000000" pitchFamily="2" charset="2"/>
                        <a:buNone/>
                      </a:pPr>
                      <a:r>
                        <a:rPr sz="600" dirty="0">
                          <a:solidFill>
                            <a:srgbClr val="000000"/>
                          </a:solidFill>
                          <a:latin typeface="Arial" panose="020B0604020202020204" pitchFamily="34" charset="0"/>
                          <a:ea typeface="宋体" panose="02010600030101010101" pitchFamily="2" charset="-122"/>
                          <a:sym typeface="Arial" panose="020B0604020202020204" pitchFamily="34" charset="0"/>
                        </a:rPr>
                        <a:t>ITER FEEDER PF</a:t>
                      </a:r>
                      <a:r>
                        <a:rPr lang="en-US" sz="600" dirty="0">
                          <a:solidFill>
                            <a:srgbClr val="000000"/>
                          </a:solidFill>
                          <a:latin typeface="Arial" panose="020B0604020202020204" pitchFamily="34" charset="0"/>
                          <a:ea typeface="宋体" panose="02010600030101010101" pitchFamily="2" charset="-122"/>
                          <a:sym typeface="Arial" panose="020B0604020202020204" pitchFamily="34" charset="0"/>
                        </a:rPr>
                        <a:t>/TF/CS</a:t>
                      </a:r>
                      <a:r>
                        <a:rPr sz="600" dirty="0">
                          <a:solidFill>
                            <a:srgbClr val="000000"/>
                          </a:solidFill>
                          <a:latin typeface="Arial" panose="020B0604020202020204" pitchFamily="34" charset="0"/>
                          <a:ea typeface="宋体" panose="02010600030101010101" pitchFamily="2" charset="-122"/>
                          <a:sym typeface="Arial" panose="020B0604020202020204" pitchFamily="34" charset="0"/>
                        </a:rPr>
                        <a:t> FEEDER 终端盒（CTB&amp;SBB）总装</a:t>
                      </a:r>
                      <a:endParaRPr sz="600" dirty="0">
                        <a:solidFill>
                          <a:srgbClr val="000000"/>
                        </a:solidFill>
                        <a:latin typeface="Arial" panose="020B0604020202020204" pitchFamily="34" charset="0"/>
                        <a:ea typeface="宋体" panose="02010600030101010101" pitchFamily="2" charset="-122"/>
                        <a:sym typeface="Arial" panose="020B0604020202020204" pitchFamily="34" charset="0"/>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00000"/>
                        </a:lnSpc>
                        <a:buNone/>
                      </a:pPr>
                      <a:r>
                        <a:rPr lang="zh-CN" altLang="en-US" sz="600" b="0">
                          <a:latin typeface="宋体" panose="02010600030101010101" pitchFamily="2" charset="-122"/>
                          <a:ea typeface="宋体" panose="02010600030101010101" pitchFamily="2" charset="-122"/>
                          <a:cs typeface="宋体" panose="02010600030101010101" pitchFamily="2" charset="-122"/>
                        </a:rPr>
                        <a:t> 等离子体物理研究所</a:t>
                      </a:r>
                      <a:endParaRPr lang="zh-CN"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00000"/>
                        </a:lnSpc>
                        <a:buNone/>
                      </a:pPr>
                      <a:r>
                        <a:rPr lang="en-US" sz="600" b="0">
                          <a:latin typeface="宋体" panose="02010600030101010101" pitchFamily="2" charset="-122"/>
                          <a:ea typeface="宋体" panose="02010600030101010101" pitchFamily="2" charset="-122"/>
                          <a:cs typeface="宋体" panose="02010600030101010101" pitchFamily="2" charset="-122"/>
                        </a:rPr>
                        <a:t>21</a:t>
                      </a:r>
                      <a:r>
                        <a:rPr lang="zh-CN" altLang="en-US" sz="600" b="0">
                          <a:latin typeface="宋体" panose="02010600030101010101" pitchFamily="2" charset="-122"/>
                          <a:ea typeface="宋体" panose="02010600030101010101" pitchFamily="2" charset="-122"/>
                          <a:cs typeface="宋体" panose="02010600030101010101" pitchFamily="2" charset="-122"/>
                        </a:rPr>
                        <a:t>台</a:t>
                      </a:r>
                      <a:endParaRPr lang="zh-CN"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00000"/>
                        </a:lnSpc>
                        <a:buNone/>
                      </a:pPr>
                      <a:r>
                        <a:rPr lang="en-US" sz="600" b="0">
                          <a:latin typeface="宋体" panose="02010600030101010101" pitchFamily="2" charset="-122"/>
                          <a:ea typeface="宋体" panose="02010600030101010101" pitchFamily="2" charset="-122"/>
                          <a:cs typeface="宋体" panose="02010600030101010101" pitchFamily="2" charset="-122"/>
                        </a:rPr>
                        <a:t>2015年</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38125">
                <a:tc>
                  <a:txBody>
                    <a:bodyPr/>
                    <a:p>
                      <a:pPr indent="0" algn="ctr">
                        <a:lnSpc>
                          <a:spcPct val="100000"/>
                        </a:lnSpc>
                        <a:buNone/>
                      </a:pPr>
                      <a:r>
                        <a:rPr lang="en-US" sz="600" b="0">
                          <a:latin typeface="宋体" panose="02010600030101010101" pitchFamily="2" charset="-122"/>
                          <a:ea typeface="宋体" panose="02010600030101010101" pitchFamily="2" charset="-122"/>
                          <a:cs typeface="宋体" panose="02010600030101010101" pitchFamily="2" charset="-122"/>
                        </a:rPr>
                        <a:t>8</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lnSpc>
                          <a:spcPct val="100000"/>
                        </a:lnSpc>
                        <a:buClr>
                          <a:srgbClr val="00B0F0"/>
                        </a:buClr>
                        <a:buSzTx/>
                        <a:buFont typeface="Wingdings" panose="05000000000000000000" pitchFamily="2" charset="2"/>
                      </a:pPr>
                      <a:r>
                        <a:rPr sz="600" dirty="0">
                          <a:solidFill>
                            <a:srgbClr val="000000"/>
                          </a:solidFill>
                          <a:latin typeface="Arial" panose="020B0604020202020204" pitchFamily="34" charset="0"/>
                          <a:ea typeface="宋体" panose="02010600030101010101" pitchFamily="2" charset="-122"/>
                          <a:sym typeface="+mn-ea"/>
                        </a:rPr>
                        <a:t>上海光源单通道低温传输线</a:t>
                      </a:r>
                      <a:endParaRPr sz="600" b="0" dirty="0">
                        <a:solidFill>
                          <a:srgbClr val="000000"/>
                        </a:solidFill>
                        <a:latin typeface="Arial" panose="020B0604020202020204" pitchFamily="34" charset="0"/>
                        <a:ea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00000"/>
                        </a:lnSpc>
                        <a:buNone/>
                      </a:pPr>
                      <a:r>
                        <a:rPr lang="en-US" sz="600" b="0">
                          <a:latin typeface="宋体" panose="02010600030101010101" pitchFamily="2" charset="-122"/>
                          <a:ea typeface="宋体" panose="02010600030101010101" pitchFamily="2" charset="-122"/>
                          <a:cs typeface="宋体" panose="02010600030101010101" pitchFamily="2" charset="-122"/>
                        </a:rPr>
                        <a:t>北京高能物理研究所</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00000"/>
                        </a:lnSpc>
                        <a:buNone/>
                      </a:pPr>
                      <a:r>
                        <a:rPr lang="en-US" sz="600" b="0">
                          <a:latin typeface="宋体" panose="02010600030101010101" pitchFamily="2" charset="-122"/>
                          <a:ea typeface="宋体" panose="02010600030101010101" pitchFamily="2" charset="-122"/>
                          <a:cs typeface="宋体" panose="02010600030101010101" pitchFamily="2" charset="-122"/>
                        </a:rPr>
                        <a:t>5</a:t>
                      </a:r>
                      <a:r>
                        <a:rPr lang="zh-CN" altLang="en-US" sz="600" b="0">
                          <a:latin typeface="宋体" panose="02010600030101010101" pitchFamily="2" charset="-122"/>
                          <a:ea typeface="宋体" panose="02010600030101010101" pitchFamily="2" charset="-122"/>
                          <a:cs typeface="宋体" panose="02010600030101010101" pitchFamily="2" charset="-122"/>
                        </a:rPr>
                        <a:t>台</a:t>
                      </a:r>
                      <a:endParaRPr lang="zh-CN"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00000"/>
                        </a:lnSpc>
                        <a:buNone/>
                      </a:pPr>
                      <a:r>
                        <a:rPr lang="en-US" sz="600" b="0">
                          <a:latin typeface="宋体" panose="02010600030101010101" pitchFamily="2" charset="-122"/>
                          <a:ea typeface="宋体" panose="02010600030101010101" pitchFamily="2" charset="-122"/>
                          <a:cs typeface="宋体" panose="02010600030101010101" pitchFamily="2" charset="-122"/>
                        </a:rPr>
                        <a:t>2015年</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38125">
                <a:tc>
                  <a:txBody>
                    <a:bodyPr/>
                    <a:p>
                      <a:pPr indent="0" algn="ctr">
                        <a:lnSpc>
                          <a:spcPct val="100000"/>
                        </a:lnSpc>
                        <a:buNone/>
                      </a:pPr>
                      <a:r>
                        <a:rPr lang="en-US" sz="600" b="0">
                          <a:latin typeface="宋体" panose="02010600030101010101" pitchFamily="2" charset="-122"/>
                          <a:ea typeface="宋体" panose="02010600030101010101" pitchFamily="2" charset="-122"/>
                          <a:cs typeface="宋体" panose="02010600030101010101" pitchFamily="2" charset="-122"/>
                        </a:rPr>
                        <a:t>9</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00000"/>
                        </a:lnSpc>
                        <a:buClr>
                          <a:srgbClr val="00B0F0"/>
                        </a:buClr>
                        <a:buFont typeface="Wingdings" panose="05000000000000000000" pitchFamily="2" charset="2"/>
                        <a:buNone/>
                      </a:pPr>
                      <a:r>
                        <a:rPr sz="600" dirty="0">
                          <a:solidFill>
                            <a:srgbClr val="000000"/>
                          </a:solidFill>
                          <a:latin typeface="Arial" panose="020B0604020202020204" pitchFamily="34" charset="0"/>
                          <a:ea typeface="宋体" panose="02010600030101010101" pitchFamily="2" charset="-122"/>
                          <a:sym typeface="+mn-ea"/>
                        </a:rPr>
                        <a:t>上海光源单通道低温传输线</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00000"/>
                        </a:lnSpc>
                        <a:buNone/>
                      </a:pPr>
                      <a:r>
                        <a:rPr lang="zh-CN" altLang="en-US" sz="600" b="0">
                          <a:latin typeface="宋体" panose="02010600030101010101" pitchFamily="2" charset="-122"/>
                          <a:ea typeface="宋体" panose="02010600030101010101" pitchFamily="2" charset="-122"/>
                          <a:cs typeface="宋体" panose="02010600030101010101" pitchFamily="2" charset="-122"/>
                        </a:rPr>
                        <a:t>上海高等研究院</a:t>
                      </a:r>
                      <a:endParaRPr lang="zh-CN"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00000"/>
                        </a:lnSpc>
                        <a:buNone/>
                      </a:pP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00000"/>
                        </a:lnSpc>
                        <a:buNone/>
                      </a:pPr>
                      <a:r>
                        <a:rPr lang="en-US" altLang="en-US" sz="600" b="0">
                          <a:latin typeface="宋体" panose="02010600030101010101" pitchFamily="2" charset="-122"/>
                          <a:ea typeface="宋体" panose="02010600030101010101" pitchFamily="2" charset="-122"/>
                          <a:cs typeface="宋体" panose="02010600030101010101" pitchFamily="2" charset="-122"/>
                        </a:rPr>
                        <a:t>2019</a:t>
                      </a:r>
                      <a:r>
                        <a:rPr lang="zh-CN" altLang="en-US" sz="600" b="0">
                          <a:latin typeface="宋体" panose="02010600030101010101" pitchFamily="2" charset="-122"/>
                          <a:ea typeface="宋体" panose="02010600030101010101" pitchFamily="2" charset="-122"/>
                          <a:cs typeface="宋体" panose="02010600030101010101" pitchFamily="2" charset="-122"/>
                        </a:rPr>
                        <a:t>年</a:t>
                      </a:r>
                      <a:endParaRPr lang="zh-CN"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37490">
                <a:tc>
                  <a:txBody>
                    <a:bodyPr/>
                    <a:p>
                      <a:pPr indent="0" algn="ctr">
                        <a:lnSpc>
                          <a:spcPct val="100000"/>
                        </a:lnSpc>
                        <a:buNone/>
                      </a:pPr>
                      <a:r>
                        <a:rPr lang="en-US" sz="600" b="0">
                          <a:latin typeface="宋体" panose="02010600030101010101" pitchFamily="2" charset="-122"/>
                          <a:ea typeface="宋体" panose="02010600030101010101" pitchFamily="2" charset="-122"/>
                          <a:cs typeface="宋体" panose="02010600030101010101" pitchFamily="2" charset="-122"/>
                        </a:rPr>
                        <a:t>10</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00000"/>
                        </a:lnSpc>
                        <a:buNone/>
                      </a:pPr>
                      <a:r>
                        <a:rPr lang="zh-CN" altLang="en-US" sz="600" b="0">
                          <a:latin typeface="宋体" panose="02010600030101010101" pitchFamily="2" charset="-122"/>
                          <a:ea typeface="宋体" panose="02010600030101010101" pitchFamily="2" charset="-122"/>
                          <a:cs typeface="宋体" panose="02010600030101010101" pitchFamily="2" charset="-122"/>
                        </a:rPr>
                        <a:t>上海光源低温模组水平测试封头</a:t>
                      </a:r>
                      <a:endParaRPr lang="zh-CN"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00000"/>
                        </a:lnSpc>
                        <a:buNone/>
                      </a:pPr>
                      <a:r>
                        <a:rPr lang="zh-CN" altLang="en-US" sz="600" b="0">
                          <a:latin typeface="宋体" panose="02010600030101010101" pitchFamily="2" charset="-122"/>
                          <a:ea typeface="宋体" panose="02010600030101010101" pitchFamily="2" charset="-122"/>
                          <a:cs typeface="宋体" panose="02010600030101010101" pitchFamily="2" charset="-122"/>
                        </a:rPr>
                        <a:t>上海科技大学</a:t>
                      </a:r>
                      <a:endParaRPr lang="zh-CN"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00000"/>
                        </a:lnSpc>
                        <a:buNone/>
                      </a:pPr>
                      <a:r>
                        <a:rPr lang="en-US" altLang="en-US" sz="600" b="0">
                          <a:latin typeface="宋体" panose="02010600030101010101" pitchFamily="2" charset="-122"/>
                          <a:ea typeface="宋体" panose="02010600030101010101" pitchFamily="2" charset="-122"/>
                          <a:cs typeface="宋体" panose="02010600030101010101" pitchFamily="2" charset="-122"/>
                        </a:rPr>
                        <a:t>4</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00000"/>
                        </a:lnSpc>
                        <a:buNone/>
                      </a:pPr>
                      <a:r>
                        <a:rPr lang="en-US" altLang="en-US" sz="600" b="0">
                          <a:latin typeface="宋体" panose="02010600030101010101" pitchFamily="2" charset="-122"/>
                          <a:ea typeface="宋体" panose="02010600030101010101" pitchFamily="2" charset="-122"/>
                          <a:cs typeface="宋体" panose="02010600030101010101" pitchFamily="2" charset="-122"/>
                        </a:rPr>
                        <a:t>2020</a:t>
                      </a:r>
                      <a:endParaRPr lang="en-US" altLang="en-US" sz="6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59" name="TextBox 101"/>
          <p:cNvSpPr>
            <a:spLocks noChangeArrowheads="1"/>
          </p:cNvSpPr>
          <p:nvPr/>
        </p:nvSpPr>
        <p:spPr bwMode="auto">
          <a:xfrm>
            <a:off x="2420620" y="-71755"/>
            <a:ext cx="4337685" cy="553085"/>
          </a:xfrm>
          <a:prstGeom prst="rect">
            <a:avLst/>
          </a:prstGeom>
          <a:noFill/>
          <a:ln w="9525">
            <a:noFill/>
            <a:miter lim="800000"/>
          </a:ln>
        </p:spPr>
        <p:txBody>
          <a:bodyPr wrap="square">
            <a:spAutoFit/>
          </a:bodyPr>
          <a:p>
            <a:r>
              <a:rPr lang="zh-CN" altLang="en-US" sz="30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24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三、加速器领域典型产品业绩</a:t>
            </a:r>
            <a:endParaRPr lang="zh-CN" altLang="en-US" sz="24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526"/>
          <p:cNvSpPr>
            <a:spLocks noChangeArrowheads="1"/>
          </p:cNvSpPr>
          <p:nvPr/>
        </p:nvSpPr>
        <p:spPr bwMode="auto">
          <a:xfrm>
            <a:off x="107315" y="1059815"/>
            <a:ext cx="4604385" cy="3454400"/>
          </a:xfrm>
          <a:prstGeom prst="roundRect">
            <a:avLst>
              <a:gd name="adj" fmla="val 3379"/>
            </a:avLst>
          </a:prstGeom>
          <a:solidFill>
            <a:schemeClr val="accent6">
              <a:lumMod val="20000"/>
              <a:lumOff val="80000"/>
            </a:schemeClr>
          </a:solidFill>
          <a:ln>
            <a:solidFill>
              <a:schemeClr val="tx1"/>
            </a:solidFill>
          </a:ln>
        </p:spPr>
        <p:txBody>
          <a:bodyPr wrap="none" anchor="ctr"/>
          <a:p>
            <a:pPr eaLnBrk="1" latinLnBrk="1" hangingPunct="1">
              <a:defRPr/>
            </a:pPr>
            <a:r>
              <a:rPr kumimoji="1" lang="en-US" altLang="ko-KR" dirty="0" smtClean="0">
                <a:solidFill>
                  <a:srgbClr val="000000"/>
                </a:solidFill>
                <a:latin typeface="Gulim" panose="020B0600000101010101" pitchFamily="34" charset="-127"/>
                <a:ea typeface="Gulim" panose="020B0600000101010101" pitchFamily="34" charset="-127"/>
              </a:rPr>
              <a:t>                                                                </a:t>
            </a:r>
            <a:endParaRPr kumimoji="1" lang="ko-KR" altLang="en-US" dirty="0">
              <a:solidFill>
                <a:srgbClr val="000000"/>
              </a:solidFill>
              <a:latin typeface="Gulim" panose="020B0600000101010101" pitchFamily="34" charset="-127"/>
              <a:ea typeface="Gulim" panose="020B0600000101010101" pitchFamily="34" charset="-127"/>
            </a:endParaRPr>
          </a:p>
        </p:txBody>
      </p:sp>
      <p:pic>
        <p:nvPicPr>
          <p:cNvPr id="23" name="图片 31" descr="IMG_20150817_083442"/>
          <p:cNvPicPr>
            <a:picLocks noChangeAspect="1" noChangeArrowheads="1"/>
          </p:cNvPicPr>
          <p:nvPr>
            <p:custDataLst>
              <p:tags r:id="rId1"/>
            </p:custDataLst>
          </p:nvPr>
        </p:nvPicPr>
        <p:blipFill>
          <a:blip r:embed="rId2" cstate="print"/>
          <a:srcRect t="5086"/>
          <a:stretch>
            <a:fillRect/>
          </a:stretch>
        </p:blipFill>
        <p:spPr>
          <a:xfrm>
            <a:off x="198120" y="1095375"/>
            <a:ext cx="1296670" cy="915035"/>
          </a:xfrm>
          <a:prstGeom prst="rect">
            <a:avLst/>
          </a:prstGeom>
          <a:solidFill>
            <a:srgbClr val="FFFFFF"/>
          </a:solidFill>
          <a:ln w="9525">
            <a:noFill/>
            <a:miter lim="800000"/>
            <a:headEnd/>
            <a:tailEnd/>
          </a:ln>
        </p:spPr>
      </p:pic>
      <p:pic>
        <p:nvPicPr>
          <p:cNvPr id="29" name="图片 29" descr="IMG_7487"/>
          <p:cNvPicPr>
            <a:picLocks noChangeAspect="1" noChangeArrowheads="1"/>
          </p:cNvPicPr>
          <p:nvPr>
            <p:custDataLst>
              <p:tags r:id="rId3"/>
            </p:custDataLst>
          </p:nvPr>
        </p:nvPicPr>
        <p:blipFill>
          <a:blip r:embed="rId4" cstate="print"/>
          <a:srcRect/>
          <a:stretch>
            <a:fillRect/>
          </a:stretch>
        </p:blipFill>
        <p:spPr>
          <a:xfrm>
            <a:off x="1548130" y="1116330"/>
            <a:ext cx="1352550" cy="894080"/>
          </a:xfrm>
          <a:prstGeom prst="rect">
            <a:avLst/>
          </a:prstGeom>
          <a:solidFill>
            <a:srgbClr val="FFFFFF"/>
          </a:solidFill>
          <a:ln w="9525">
            <a:noFill/>
            <a:miter lim="800000"/>
            <a:headEnd/>
            <a:tailEnd/>
          </a:ln>
        </p:spPr>
      </p:pic>
      <p:pic>
        <p:nvPicPr>
          <p:cNvPr id="2" name="图片 35" descr="IMG_20160719_170227"/>
          <p:cNvPicPr>
            <a:picLocks noChangeAspect="1" noChangeArrowheads="1"/>
          </p:cNvPicPr>
          <p:nvPr>
            <p:custDataLst>
              <p:tags r:id="rId5"/>
            </p:custDataLst>
          </p:nvPr>
        </p:nvPicPr>
        <p:blipFill>
          <a:blip r:embed="rId6" cstate="print"/>
          <a:srcRect t="9247" b="2774"/>
          <a:stretch>
            <a:fillRect/>
          </a:stretch>
        </p:blipFill>
        <p:spPr>
          <a:xfrm>
            <a:off x="1548130" y="2033270"/>
            <a:ext cx="1363980" cy="950595"/>
          </a:xfrm>
          <a:prstGeom prst="rect">
            <a:avLst/>
          </a:prstGeom>
          <a:noFill/>
          <a:ln w="9525">
            <a:noFill/>
            <a:miter lim="800000"/>
            <a:headEnd/>
            <a:tailEnd/>
          </a:ln>
          <a:effectLst/>
        </p:spPr>
      </p:pic>
      <p:pic>
        <p:nvPicPr>
          <p:cNvPr id="6" name="图片 32" descr="IMG_20150706_130824"/>
          <p:cNvPicPr>
            <a:picLocks noChangeAspect="1"/>
          </p:cNvPicPr>
          <p:nvPr>
            <p:custDataLst>
              <p:tags r:id="rId7"/>
            </p:custDataLst>
          </p:nvPr>
        </p:nvPicPr>
        <p:blipFill>
          <a:blip r:embed="rId8"/>
          <a:stretch>
            <a:fillRect/>
          </a:stretch>
        </p:blipFill>
        <p:spPr>
          <a:xfrm>
            <a:off x="193675" y="2033270"/>
            <a:ext cx="1296035" cy="950595"/>
          </a:xfrm>
          <a:prstGeom prst="rect">
            <a:avLst/>
          </a:prstGeom>
        </p:spPr>
      </p:pic>
      <p:graphicFrame>
        <p:nvGraphicFramePr>
          <p:cNvPr id="16" name="表格 15"/>
          <p:cNvGraphicFramePr>
            <a:graphicFrameLocks noGrp="1"/>
          </p:cNvGraphicFramePr>
          <p:nvPr>
            <p:custDataLst>
              <p:tags r:id="rId9"/>
            </p:custDataLst>
          </p:nvPr>
        </p:nvGraphicFramePr>
        <p:xfrm>
          <a:off x="4860290" y="843280"/>
          <a:ext cx="4107815" cy="3848100"/>
        </p:xfrm>
        <a:graphic>
          <a:graphicData uri="http://schemas.openxmlformats.org/drawingml/2006/table">
            <a:tbl>
              <a:tblPr firstRow="1" bandRow="1">
                <a:effectLst/>
                <a:tableStyleId>{5C22544A-7EE6-4342-B048-85BDC9FD1C3A}</a:tableStyleId>
              </a:tblPr>
              <a:tblGrid>
                <a:gridCol w="469900"/>
                <a:gridCol w="1057910"/>
                <a:gridCol w="2579877"/>
              </a:tblGrid>
              <a:tr h="297180">
                <a:tc>
                  <a:txBody>
                    <a:bodyPr/>
                    <a:p>
                      <a:pPr algn="ctr">
                        <a:buNone/>
                      </a:pPr>
                      <a:r>
                        <a:rPr lang="zh-CN" altLang="en-US" sz="1000" b="1" dirty="0">
                          <a:solidFill>
                            <a:sysClr val="windowText" lastClr="000000"/>
                          </a:solidFill>
                          <a:latin typeface="+mn-ea"/>
                          <a:ea typeface="+mn-ea"/>
                        </a:rPr>
                        <a:t>序号</a:t>
                      </a:r>
                      <a:endParaRPr lang="zh-CN" altLang="en-US" sz="1000" b="1" dirty="0">
                        <a:solidFill>
                          <a:sysClr val="windowText" lastClr="000000"/>
                        </a:solidFill>
                        <a:latin typeface="+mn-ea"/>
                        <a:ea typeface="+mn-ea"/>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p>
                      <a:pPr algn="ctr">
                        <a:buNone/>
                      </a:pPr>
                      <a:r>
                        <a:rPr lang="zh-CN" altLang="en-US" sz="1000" b="1" dirty="0">
                          <a:solidFill>
                            <a:sysClr val="windowText" lastClr="000000"/>
                          </a:solidFill>
                          <a:latin typeface="+mn-ea"/>
                          <a:ea typeface="+mn-ea"/>
                        </a:rPr>
                        <a:t>产品名称</a:t>
                      </a:r>
                      <a:endParaRPr lang="zh-CN" altLang="en-US" sz="1000" b="1" dirty="0">
                        <a:solidFill>
                          <a:sysClr val="windowText" lastClr="000000"/>
                        </a:solidFill>
                        <a:latin typeface="+mn-ea"/>
                        <a:ea typeface="+mn-ea"/>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p>
                      <a:pPr marL="0" marR="0" indent="0" algn="ctr" defTabSz="914400" rtl="0" eaLnBrk="1" fontAlgn="auto" latinLnBrk="0" hangingPunct="1">
                        <a:lnSpc>
                          <a:spcPct val="100000"/>
                        </a:lnSpc>
                        <a:spcBef>
                          <a:spcPts val="0"/>
                        </a:spcBef>
                        <a:spcAft>
                          <a:spcPts val="0"/>
                        </a:spcAft>
                        <a:buClrTx/>
                        <a:buSzTx/>
                        <a:buFontTx/>
                        <a:buNone/>
                        <a:defRPr/>
                      </a:pPr>
                      <a:r>
                        <a:rPr lang="zh-CN" sz="1000" b="1" dirty="0">
                          <a:solidFill>
                            <a:sysClr val="windowText" lastClr="000000"/>
                          </a:solidFill>
                          <a:latin typeface="宋体" panose="02010600030101010101" pitchFamily="2" charset="-122"/>
                          <a:ea typeface="宋体" panose="02010600030101010101" pitchFamily="2" charset="-122"/>
                          <a:cs typeface="宋体" panose="02010600030101010101" pitchFamily="2" charset="-122"/>
                        </a:rPr>
                        <a:t>关键技术指标</a:t>
                      </a:r>
                      <a:endParaRPr lang="zh-CN" sz="1000" b="1" dirty="0">
                        <a:solidFill>
                          <a:sysClr val="windowText" lastClr="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17220">
                <a:tc rowSpan="2">
                  <a:txBody>
                    <a:bodyPr/>
                    <a:p>
                      <a:pPr algn="ctr">
                        <a:buNone/>
                      </a:pPr>
                      <a:r>
                        <a:rPr lang="en-US" altLang="zh-CN" sz="1000" b="1" dirty="0">
                          <a:solidFill>
                            <a:sysClr val="windowText" lastClr="000000"/>
                          </a:solidFill>
                          <a:latin typeface="+mn-ea"/>
                          <a:ea typeface="+mn-ea"/>
                        </a:rPr>
                        <a:t>1</a:t>
                      </a:r>
                      <a:endParaRPr lang="en-US" altLang="zh-CN" sz="1000" b="1" dirty="0">
                        <a:solidFill>
                          <a:sysClr val="windowText" lastClr="000000"/>
                        </a:solidFill>
                        <a:latin typeface="+mn-ea"/>
                        <a:ea typeface="+mn-ea"/>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2">
                  <a:txBody>
                    <a:bodyPr/>
                    <a:p>
                      <a:pPr algn="ctr">
                        <a:buNone/>
                      </a:pPr>
                      <a:r>
                        <a:rPr sz="1000" b="1" dirty="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mn-ea"/>
                        </a:rPr>
                        <a:t>ADS先导专项—CM1&amp;CM2&amp;CM4低温恒温器（3套）</a:t>
                      </a:r>
                      <a:endParaRPr sz="1000" b="1" dirty="0">
                        <a:solidFill>
                          <a:sysClr val="windowText" lastClr="000000"/>
                        </a:solidFill>
                        <a:latin typeface="宋体" panose="02010600030101010101" pitchFamily="2" charset="-122"/>
                        <a:ea typeface="宋体" panose="02010600030101010101" pitchFamily="2" charset="-122"/>
                        <a:cs typeface="宋体" panose="02010600030101010101" pitchFamily="2" charset="-122"/>
                      </a:endParaRPr>
                    </a:p>
                    <a:p>
                      <a:pPr algn="ctr">
                        <a:buNone/>
                      </a:pPr>
                      <a:endParaRPr lang="zh-CN" altLang="en-US" sz="1000" b="1" dirty="0">
                        <a:solidFill>
                          <a:sysClr val="windowText" lastClr="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p>
                      <a:pPr marL="0" marR="0" lvl="0" indent="0" algn="l" defTabSz="914400" rtl="0" eaLnBrk="1" fontAlgn="auto" latinLnBrk="0" hangingPunct="1">
                        <a:lnSpc>
                          <a:spcPct val="150000"/>
                        </a:lnSpc>
                        <a:spcBef>
                          <a:spcPts val="0"/>
                        </a:spcBef>
                        <a:spcAft>
                          <a:spcPts val="0"/>
                        </a:spcAft>
                        <a:buClrTx/>
                        <a:buSzTx/>
                        <a:buFontTx/>
                        <a:buNone/>
                        <a:defRPr/>
                      </a:pPr>
                      <a:r>
                        <a:rPr sz="800" b="0" dirty="0">
                          <a:latin typeface="宋体" panose="02010600030101010101" pitchFamily="2" charset="-122"/>
                          <a:ea typeface="宋体" panose="02010600030101010101" pitchFamily="2" charset="-122"/>
                          <a:cs typeface="宋体" panose="02010600030101010101" pitchFamily="2" charset="-122"/>
                        </a:rPr>
                        <a:t>CM1、CM2、CM4低温恒温器是由外真空室、80K冷屏、5K冷屏、POST支撑及低温管道等组成，真空筒体内径Φ1400mm，厚度为12mm，长约5米。</a:t>
                      </a:r>
                      <a:endParaRPr sz="800" b="0" dirty="0">
                        <a:latin typeface="宋体" panose="02010600030101010101" pitchFamily="2" charset="-122"/>
                        <a:ea typeface="宋体" panose="02010600030101010101" pitchFamily="2" charset="-122"/>
                        <a:cs typeface="宋体" panose="02010600030101010101" pitchFamily="2" charset="-122"/>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78180">
                <a:tc vMerge="1">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vMerge="1">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p>
                      <a:pPr marL="0" marR="0" indent="0" algn="l" defTabSz="914400" rtl="0" eaLnBrk="1" fontAlgn="auto" latinLnBrk="0" hangingPunct="1">
                        <a:lnSpc>
                          <a:spcPct val="100000"/>
                        </a:lnSpc>
                        <a:spcBef>
                          <a:spcPts val="0"/>
                        </a:spcBef>
                        <a:spcAft>
                          <a:spcPts val="0"/>
                        </a:spcAft>
                        <a:buClrTx/>
                        <a:buSzTx/>
                        <a:buFontTx/>
                        <a:buNone/>
                        <a:defRPr/>
                      </a:pPr>
                      <a:r>
                        <a:rPr lang="zh-CN" altLang="en-US" sz="800" b="0" dirty="0">
                          <a:solidFill>
                            <a:sysClr val="windowText" lastClr="000000"/>
                          </a:solidFill>
                          <a:latin typeface="+mn-ea"/>
                          <a:ea typeface="+mn-ea"/>
                        </a:rPr>
                        <a:t>1、工作温度：2K  </a:t>
                      </a:r>
                      <a:endParaRPr lang="zh-CN" altLang="en-US" sz="800" b="0" dirty="0">
                        <a:solidFill>
                          <a:sysClr val="windowText" lastClr="000000"/>
                        </a:solidFill>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defRPr/>
                      </a:pPr>
                      <a:r>
                        <a:rPr lang="zh-CN" altLang="en-US" sz="800" b="0" dirty="0">
                          <a:solidFill>
                            <a:sysClr val="windowText" lastClr="000000"/>
                          </a:solidFill>
                          <a:latin typeface="+mn-ea"/>
                          <a:ea typeface="+mn-ea"/>
                        </a:rPr>
                        <a:t>2、恒温器总漏率小于1×10-8 Pa·m3/s，常温下真空度小于5×10-2Pa;</a:t>
                      </a:r>
                      <a:endParaRPr lang="zh-CN" altLang="en-US" sz="800" b="0" dirty="0">
                        <a:solidFill>
                          <a:sysClr val="windowText" lastClr="000000"/>
                        </a:solidFill>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defRPr/>
                      </a:pPr>
                      <a:r>
                        <a:rPr lang="zh-CN" altLang="en-US" sz="800" b="0" dirty="0">
                          <a:solidFill>
                            <a:sysClr val="windowText" lastClr="000000"/>
                          </a:solidFill>
                          <a:latin typeface="+mn-ea"/>
                          <a:ea typeface="+mn-ea"/>
                        </a:rPr>
                        <a:t>3、内部各接头压力测试：29barg，每个接头的漏率要求小于1×10-9Pa·m3/s</a:t>
                      </a:r>
                      <a:endParaRPr lang="zh-CN" altLang="en-US" sz="800" b="0" dirty="0">
                        <a:solidFill>
                          <a:sysClr val="windowText" lastClr="000000"/>
                        </a:solidFill>
                        <a:latin typeface="+mn-ea"/>
                        <a:ea typeface="+mn-ea"/>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71500">
                <a:tc rowSpan="2">
                  <a:txBody>
                    <a:bodyPr/>
                    <a:p>
                      <a:pPr algn="ctr">
                        <a:buNone/>
                      </a:pPr>
                      <a:endParaRPr lang="en-US" altLang="zh-CN" sz="1000" b="1" dirty="0">
                        <a:solidFill>
                          <a:sysClr val="windowText" lastClr="000000"/>
                        </a:solidFill>
                        <a:latin typeface="+mn-ea"/>
                        <a:ea typeface="+mn-ea"/>
                      </a:endParaRPr>
                    </a:p>
                    <a:p>
                      <a:pPr algn="ctr">
                        <a:buNone/>
                      </a:pPr>
                      <a:endParaRPr lang="en-US" altLang="zh-CN" sz="1000" b="1" dirty="0">
                        <a:solidFill>
                          <a:sysClr val="windowText" lastClr="000000"/>
                        </a:solidFill>
                        <a:latin typeface="+mn-ea"/>
                        <a:ea typeface="+mn-ea"/>
                      </a:endParaRPr>
                    </a:p>
                    <a:p>
                      <a:pPr algn="ctr">
                        <a:buNone/>
                      </a:pPr>
                      <a:endParaRPr lang="en-US" altLang="zh-CN" sz="1000" b="1" dirty="0">
                        <a:solidFill>
                          <a:sysClr val="windowText" lastClr="000000"/>
                        </a:solidFill>
                        <a:latin typeface="+mn-ea"/>
                        <a:ea typeface="+mn-ea"/>
                      </a:endParaRPr>
                    </a:p>
                    <a:p>
                      <a:pPr algn="ctr">
                        <a:buNone/>
                      </a:pPr>
                      <a:endParaRPr lang="en-US" altLang="zh-CN" sz="1000" b="1" dirty="0">
                        <a:solidFill>
                          <a:sysClr val="windowText" lastClr="000000"/>
                        </a:solidFill>
                        <a:latin typeface="+mn-ea"/>
                        <a:ea typeface="+mn-ea"/>
                      </a:endParaRPr>
                    </a:p>
                    <a:p>
                      <a:pPr algn="ctr">
                        <a:buNone/>
                      </a:pPr>
                      <a:r>
                        <a:rPr lang="en-US" altLang="zh-CN" sz="1000" b="1" dirty="0">
                          <a:solidFill>
                            <a:sysClr val="windowText" lastClr="000000"/>
                          </a:solidFill>
                          <a:latin typeface="+mn-ea"/>
                          <a:ea typeface="+mn-ea"/>
                        </a:rPr>
                        <a:t>2</a:t>
                      </a:r>
                      <a:endParaRPr lang="en-US" altLang="zh-CN" sz="1000" b="1" dirty="0">
                        <a:solidFill>
                          <a:sysClr val="windowText" lastClr="000000"/>
                        </a:solidFill>
                        <a:latin typeface="+mn-ea"/>
                        <a:ea typeface="+mn-ea"/>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20000"/>
                        <a:lumOff val="80000"/>
                      </a:schemeClr>
                    </a:solidFill>
                  </a:tcPr>
                </a:tc>
                <a:tc rowSpan="2">
                  <a:txBody>
                    <a:bodyPr/>
                    <a:p>
                      <a:pPr algn="ctr">
                        <a:buNone/>
                      </a:pPr>
                      <a:endParaRPr sz="1000" b="1" dirty="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mn-ea"/>
                      </a:endParaRPr>
                    </a:p>
                    <a:p>
                      <a:pPr algn="ctr">
                        <a:buNone/>
                      </a:pPr>
                      <a:endParaRPr sz="1000" b="1" dirty="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mn-ea"/>
                      </a:endParaRPr>
                    </a:p>
                    <a:p>
                      <a:pPr algn="ctr">
                        <a:buNone/>
                      </a:pPr>
                      <a:endParaRPr sz="1000" b="1" dirty="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mn-ea"/>
                      </a:endParaRPr>
                    </a:p>
                    <a:p>
                      <a:pPr algn="ctr">
                        <a:buNone/>
                      </a:pPr>
                      <a:r>
                        <a:rPr sz="1000" b="1" dirty="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mn-ea"/>
                        </a:rPr>
                        <a:t>BEPCⅡ 超导高频腔备用腔低温恒温器</a:t>
                      </a:r>
                      <a:endParaRPr lang="zh-CN" altLang="en-US" sz="1000" b="1" dirty="0">
                        <a:solidFill>
                          <a:sysClr val="windowText" lastClr="000000"/>
                        </a:solidFill>
                        <a:latin typeface="宋体" panose="02010600030101010101" pitchFamily="2" charset="-122"/>
                        <a:ea typeface="宋体" panose="02010600030101010101" pitchFamily="2" charset="-122"/>
                        <a:cs typeface="宋体" panose="02010600030101010101" pitchFamily="2" charset="-122"/>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p>
                      <a:pPr marL="0" marR="0" indent="0" algn="l" defTabSz="914400" rtl="0" eaLnBrk="1" fontAlgn="auto" latinLnBrk="0" hangingPunct="1">
                        <a:lnSpc>
                          <a:spcPct val="100000"/>
                        </a:lnSpc>
                        <a:spcBef>
                          <a:spcPts val="0"/>
                        </a:spcBef>
                        <a:spcAft>
                          <a:spcPts val="0"/>
                        </a:spcAft>
                        <a:buClrTx/>
                        <a:buSzTx/>
                        <a:buFontTx/>
                        <a:buNone/>
                        <a:defRPr/>
                      </a:pPr>
                      <a:r>
                        <a:rPr sz="800" dirty="0">
                          <a:latin typeface="宋体" panose="02010600030101010101" pitchFamily="2" charset="-122"/>
                          <a:ea typeface="宋体" panose="02010600030101010101" pitchFamily="2" charset="-122"/>
                          <a:cs typeface="宋体" panose="02010600030101010101" pitchFamily="2" charset="-122"/>
                          <a:sym typeface="+mn-ea"/>
                        </a:rPr>
                        <a:t>外形为圆筒，直径约为1.2m，长约为1.4m。主要包括外300K外真空容器、80K液氮冷屏、4.5K液氦池和调节支柱以及整体支架等部件。超导腔低温恒温器结构紧凑而要求的低温漏热</a:t>
                      </a:r>
                      <a:endParaRPr lang="zh-CN" altLang="en-US" sz="800" b="0" dirty="0">
                        <a:solidFill>
                          <a:sysClr val="windowText" lastClr="000000"/>
                        </a:solidFill>
                        <a:latin typeface="+mn-ea"/>
                        <a:ea typeface="+mn-ea"/>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47700">
                <a:tc vMerge="1">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p>
                      <a:pPr marL="0" marR="0" indent="0" algn="l" defTabSz="914400" rtl="0" eaLnBrk="1" fontAlgn="auto" latinLnBrk="0" hangingPunct="1">
                        <a:lnSpc>
                          <a:spcPct val="100000"/>
                        </a:lnSpc>
                        <a:spcBef>
                          <a:spcPts val="0"/>
                        </a:spcBef>
                        <a:spcAft>
                          <a:spcPts val="0"/>
                        </a:spcAft>
                        <a:buClrTx/>
                        <a:buSzTx/>
                        <a:buFontTx/>
                        <a:buNone/>
                        <a:defRPr/>
                      </a:pPr>
                      <a:r>
                        <a:rPr lang="zh-CN" altLang="en-US" sz="800" dirty="0">
                          <a:solidFill>
                            <a:sysClr val="windowText" lastClr="000000"/>
                          </a:solidFill>
                          <a:latin typeface="+mn-ea"/>
                          <a:sym typeface="+mn-ea"/>
                        </a:rPr>
                        <a:t>真空室漏率：510-9Pam3/s</a:t>
                      </a:r>
                      <a:endParaRPr lang="zh-CN" altLang="en-US" sz="800" b="0" dirty="0">
                        <a:solidFill>
                          <a:sysClr val="windowText" lastClr="000000"/>
                        </a:solidFill>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defRPr/>
                      </a:pPr>
                      <a:r>
                        <a:rPr lang="zh-CN" altLang="en-US" sz="800" dirty="0">
                          <a:solidFill>
                            <a:sysClr val="windowText" lastClr="000000"/>
                          </a:solidFill>
                          <a:latin typeface="+mn-ea"/>
                          <a:sym typeface="+mn-ea"/>
                        </a:rPr>
                        <a:t>2.全部低温管道和低温容器漏率： 510-10Pam3/s；  </a:t>
                      </a:r>
                      <a:endParaRPr lang="zh-CN" altLang="en-US" sz="800" b="0" dirty="0">
                        <a:solidFill>
                          <a:sysClr val="windowText" lastClr="000000"/>
                        </a:solidFill>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defRPr/>
                      </a:pPr>
                      <a:r>
                        <a:rPr lang="zh-CN" altLang="en-US" sz="800" dirty="0">
                          <a:solidFill>
                            <a:sysClr val="windowText" lastClr="000000"/>
                          </a:solidFill>
                          <a:latin typeface="+mn-ea"/>
                          <a:sym typeface="+mn-ea"/>
                        </a:rPr>
                        <a:t>3.全部容器及管道的焊缝需进行100%无损探伤； </a:t>
                      </a:r>
                      <a:endParaRPr lang="zh-CN" altLang="en-US" sz="800" b="0" dirty="0">
                        <a:solidFill>
                          <a:sysClr val="windowText" lastClr="000000"/>
                        </a:solidFill>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defRPr/>
                      </a:pPr>
                      <a:r>
                        <a:rPr lang="zh-CN" altLang="en-US" sz="800" dirty="0">
                          <a:solidFill>
                            <a:sysClr val="windowText" lastClr="000000"/>
                          </a:solidFill>
                          <a:latin typeface="+mn-ea"/>
                          <a:sym typeface="+mn-ea"/>
                        </a:rPr>
                        <a:t>4.超导腔低温恒温器结构紧凑而要求的低温漏热很小（&lt;35W）</a:t>
                      </a:r>
                      <a:endParaRPr lang="zh-CN" altLang="en-US" sz="800" b="0" dirty="0">
                        <a:solidFill>
                          <a:sysClr val="windowText" lastClr="000000"/>
                        </a:solidFill>
                        <a:latin typeface="+mn-ea"/>
                        <a:ea typeface="+mn-ea"/>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56260">
                <a:tc rowSpan="2">
                  <a:txBody>
                    <a:bodyPr/>
                    <a:p>
                      <a:pPr algn="ctr">
                        <a:buNone/>
                      </a:pPr>
                      <a:endParaRPr lang="en-US" altLang="zh-CN" sz="1000" b="1" dirty="0">
                        <a:solidFill>
                          <a:sysClr val="windowText" lastClr="000000"/>
                        </a:solidFill>
                        <a:latin typeface="+mn-ea"/>
                        <a:ea typeface="+mn-ea"/>
                      </a:endParaRPr>
                    </a:p>
                    <a:p>
                      <a:pPr algn="ctr">
                        <a:buNone/>
                      </a:pPr>
                      <a:endParaRPr lang="en-US" altLang="zh-CN" sz="1000" b="1" dirty="0">
                        <a:solidFill>
                          <a:sysClr val="windowText" lastClr="000000"/>
                        </a:solidFill>
                        <a:latin typeface="+mn-ea"/>
                        <a:ea typeface="+mn-ea"/>
                      </a:endParaRPr>
                    </a:p>
                    <a:p>
                      <a:pPr algn="ctr">
                        <a:buNone/>
                      </a:pPr>
                      <a:endParaRPr lang="en-US" altLang="zh-CN" sz="1000" b="1" dirty="0">
                        <a:solidFill>
                          <a:sysClr val="windowText" lastClr="000000"/>
                        </a:solidFill>
                        <a:latin typeface="+mn-ea"/>
                        <a:ea typeface="+mn-ea"/>
                      </a:endParaRPr>
                    </a:p>
                    <a:p>
                      <a:pPr algn="ctr">
                        <a:buNone/>
                      </a:pPr>
                      <a:endParaRPr lang="en-US" altLang="zh-CN" sz="1000" b="1" dirty="0">
                        <a:solidFill>
                          <a:sysClr val="windowText" lastClr="000000"/>
                        </a:solidFill>
                        <a:latin typeface="+mn-ea"/>
                        <a:ea typeface="+mn-ea"/>
                      </a:endParaRPr>
                    </a:p>
                    <a:p>
                      <a:pPr algn="ctr">
                        <a:buNone/>
                      </a:pPr>
                      <a:r>
                        <a:rPr lang="en-US" altLang="zh-CN" sz="1000" b="1" dirty="0">
                          <a:solidFill>
                            <a:sysClr val="windowText" lastClr="000000"/>
                          </a:solidFill>
                          <a:latin typeface="+mn-ea"/>
                          <a:ea typeface="+mn-ea"/>
                        </a:rPr>
                        <a:t>3</a:t>
                      </a:r>
                      <a:endParaRPr lang="en-US" altLang="zh-CN" sz="1000" b="1" dirty="0">
                        <a:solidFill>
                          <a:sysClr val="windowText" lastClr="000000"/>
                        </a:solidFill>
                        <a:latin typeface="+mn-ea"/>
                        <a:ea typeface="+mn-ea"/>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20000"/>
                        <a:lumOff val="80000"/>
                      </a:schemeClr>
                    </a:solidFill>
                  </a:tcPr>
                </a:tc>
                <a:tc rowSpan="2">
                  <a:txBody>
                    <a:bodyPr/>
                    <a:p>
                      <a:pPr algn="ctr">
                        <a:buNone/>
                      </a:pPr>
                      <a:endParaRPr sz="1000" b="1" dirty="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mn-ea"/>
                      </a:endParaRPr>
                    </a:p>
                    <a:p>
                      <a:pPr algn="ctr">
                        <a:buNone/>
                      </a:pPr>
                      <a:endParaRPr sz="1000" b="1" dirty="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mn-ea"/>
                      </a:endParaRPr>
                    </a:p>
                    <a:p>
                      <a:pPr algn="ctr">
                        <a:buNone/>
                      </a:pPr>
                      <a:endParaRPr sz="1000" b="1" dirty="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mn-ea"/>
                      </a:endParaRPr>
                    </a:p>
                    <a:p>
                      <a:pPr algn="ctr">
                        <a:buNone/>
                      </a:pPr>
                      <a:r>
                        <a:rPr sz="1000" b="1" dirty="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mn-ea"/>
                        </a:rPr>
                        <a:t>PAPS P波段低温恒温器及阀箱</a:t>
                      </a:r>
                      <a:endParaRPr lang="zh-CN" altLang="en-US" sz="1000" b="1" dirty="0">
                        <a:solidFill>
                          <a:sysClr val="windowText" lastClr="000000"/>
                        </a:solidFill>
                        <a:latin typeface="宋体" panose="02010600030101010101" pitchFamily="2" charset="-122"/>
                        <a:ea typeface="宋体" panose="02010600030101010101" pitchFamily="2" charset="-122"/>
                        <a:cs typeface="宋体" panose="02010600030101010101" pitchFamily="2" charset="-122"/>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p>
                      <a:pPr marL="0" marR="0" indent="0" algn="l" defTabSz="914400" rtl="0" eaLnBrk="1" fontAlgn="auto" latinLnBrk="0" hangingPunct="1">
                        <a:lnSpc>
                          <a:spcPct val="100000"/>
                        </a:lnSpc>
                        <a:spcBef>
                          <a:spcPts val="0"/>
                        </a:spcBef>
                        <a:spcAft>
                          <a:spcPts val="0"/>
                        </a:spcAft>
                        <a:buClrTx/>
                        <a:buSzTx/>
                        <a:buFontTx/>
                        <a:buNone/>
                        <a:defRPr/>
                      </a:pPr>
                      <a:r>
                        <a:rPr sz="800" dirty="0">
                          <a:latin typeface="宋体" panose="02010600030101010101" pitchFamily="2" charset="-122"/>
                          <a:ea typeface="宋体" panose="02010600030101010101" pitchFamily="2" charset="-122"/>
                          <a:cs typeface="宋体" panose="02010600030101010101" pitchFamily="2" charset="-122"/>
                          <a:sym typeface="+mn-ea"/>
                        </a:rPr>
                        <a:t>外形为圆筒，直径约为1.4m，长约为3.02m。主要包括外300K外真空容器、80K冷屏、5K冷屏、2K氦供液管道、POST支撑和调节支柱以及整体支架等部件。超导腔低温恒温器结构紧凑而要求的低温漏热</a:t>
                      </a:r>
                      <a:endParaRPr lang="zh-CN" altLang="en-US" sz="800" b="0" dirty="0">
                        <a:solidFill>
                          <a:sysClr val="windowText" lastClr="000000"/>
                        </a:solidFill>
                        <a:latin typeface="+mn-ea"/>
                        <a:ea typeface="+mn-ea"/>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34340">
                <a:tc vMerge="1">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p>
                      <a:pPr marL="0" marR="0" indent="0" algn="l" defTabSz="914400" rtl="0" eaLnBrk="1" fontAlgn="auto" latinLnBrk="0" hangingPunct="1">
                        <a:lnSpc>
                          <a:spcPct val="100000"/>
                        </a:lnSpc>
                        <a:spcBef>
                          <a:spcPts val="0"/>
                        </a:spcBef>
                        <a:spcAft>
                          <a:spcPts val="0"/>
                        </a:spcAft>
                        <a:buClrTx/>
                        <a:buSzTx/>
                        <a:buFontTx/>
                        <a:buNone/>
                        <a:defRPr/>
                      </a:pPr>
                      <a:r>
                        <a:rPr lang="zh-CN" altLang="en-US" sz="800" dirty="0">
                          <a:solidFill>
                            <a:sysClr val="windowText" lastClr="000000"/>
                          </a:solidFill>
                          <a:latin typeface="+mn-ea"/>
                          <a:sym typeface="+mn-ea"/>
                        </a:rPr>
                        <a:t>1.  外真空室漏率： 1</a:t>
                      </a:r>
                      <a:r>
                        <a:rPr lang="en-US" altLang="zh-CN" sz="800" dirty="0">
                          <a:solidFill>
                            <a:sysClr val="windowText" lastClr="000000"/>
                          </a:solidFill>
                          <a:latin typeface="+mn-ea"/>
                          <a:sym typeface="+mn-ea"/>
                        </a:rPr>
                        <a:t>E</a:t>
                      </a:r>
                      <a:r>
                        <a:rPr lang="zh-CN" altLang="en-US" sz="800" dirty="0">
                          <a:solidFill>
                            <a:sysClr val="windowText" lastClr="000000"/>
                          </a:solidFill>
                          <a:latin typeface="+mn-ea"/>
                          <a:sym typeface="+mn-ea"/>
                        </a:rPr>
                        <a:t>-9Pam3/s</a:t>
                      </a:r>
                      <a:endParaRPr lang="zh-CN" altLang="en-US" sz="800" b="0" dirty="0">
                        <a:solidFill>
                          <a:sysClr val="windowText" lastClr="000000"/>
                        </a:solidFill>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defRPr/>
                      </a:pPr>
                      <a:r>
                        <a:rPr lang="zh-CN" altLang="en-US" sz="800" dirty="0">
                          <a:solidFill>
                            <a:sysClr val="windowText" lastClr="000000"/>
                          </a:solidFill>
                          <a:latin typeface="+mn-ea"/>
                          <a:sym typeface="+mn-ea"/>
                        </a:rPr>
                        <a:t>2.  全部低温管道和低温容器漏率： 5</a:t>
                      </a:r>
                      <a:r>
                        <a:rPr lang="en-US" altLang="zh-CN" sz="800" dirty="0">
                          <a:solidFill>
                            <a:sysClr val="windowText" lastClr="000000"/>
                          </a:solidFill>
                          <a:latin typeface="+mn-ea"/>
                          <a:sym typeface="+mn-ea"/>
                        </a:rPr>
                        <a:t>E</a:t>
                      </a:r>
                      <a:r>
                        <a:rPr lang="zh-CN" altLang="en-US" sz="800" dirty="0">
                          <a:solidFill>
                            <a:sysClr val="windowText" lastClr="000000"/>
                          </a:solidFill>
                          <a:latin typeface="+mn-ea"/>
                          <a:sym typeface="+mn-ea"/>
                        </a:rPr>
                        <a:t>-10Pam3/s；  </a:t>
                      </a:r>
                      <a:endParaRPr lang="zh-CN" altLang="en-US" sz="800" b="0" dirty="0">
                        <a:solidFill>
                          <a:sysClr val="windowText" lastClr="000000"/>
                        </a:solidFill>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defRPr/>
                      </a:pPr>
                      <a:r>
                        <a:rPr lang="en-US" altLang="zh-CN" sz="800" dirty="0">
                          <a:solidFill>
                            <a:sysClr val="windowText" lastClr="000000"/>
                          </a:solidFill>
                          <a:latin typeface="+mn-ea"/>
                          <a:sym typeface="+mn-ea"/>
                        </a:rPr>
                        <a:t>3</a:t>
                      </a:r>
                      <a:r>
                        <a:rPr lang="zh-CN" altLang="en-US" sz="800" dirty="0">
                          <a:solidFill>
                            <a:sysClr val="windowText" lastClr="000000"/>
                          </a:solidFill>
                          <a:latin typeface="+mn-ea"/>
                          <a:sym typeface="+mn-ea"/>
                        </a:rPr>
                        <a:t>. 全部容器及管道的焊缝需进行100%无损探伤 </a:t>
                      </a:r>
                      <a:endParaRPr lang="zh-CN" altLang="en-US" sz="800" b="0" dirty="0">
                        <a:solidFill>
                          <a:sysClr val="windowText" lastClr="000000"/>
                        </a:solidFill>
                        <a:latin typeface="+mn-ea"/>
                        <a:ea typeface="+mn-ea"/>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32" name="TextBox 78"/>
          <p:cNvSpPr txBox="1"/>
          <p:nvPr/>
        </p:nvSpPr>
        <p:spPr>
          <a:xfrm>
            <a:off x="126365" y="716915"/>
            <a:ext cx="1776889" cy="299085"/>
          </a:xfrm>
          <a:prstGeom prst="rect">
            <a:avLst/>
          </a:prstGeom>
          <a:solidFill>
            <a:schemeClr val="accent6">
              <a:lumMod val="60000"/>
              <a:lumOff val="40000"/>
            </a:schemeClr>
          </a:solidFill>
        </p:spPr>
        <p:txBody>
          <a:bodyPr wrap="square" rtlCol="0">
            <a:spAutoFit/>
          </a:bodyPr>
          <a:p>
            <a:pPr>
              <a:buClr>
                <a:srgbClr val="00B0F0"/>
              </a:buClr>
              <a:buFont typeface="Wingdings" panose="05000000000000000000" pitchFamily="2" charset="2"/>
              <a:buChar char="p"/>
            </a:pPr>
            <a:r>
              <a:rPr lang="zh-CN" altLang="en-US" sz="1350" b="1" dirty="0"/>
              <a:t>  低温恒温器系列</a:t>
            </a:r>
            <a:endParaRPr lang="zh-CN" altLang="en-US" sz="1350" b="1" dirty="0"/>
          </a:p>
        </p:txBody>
      </p:sp>
      <p:cxnSp>
        <p:nvCxnSpPr>
          <p:cNvPr id="267" name="直接连接符 266"/>
          <p:cNvCxnSpPr/>
          <p:nvPr/>
        </p:nvCxnSpPr>
        <p:spPr>
          <a:xfrm>
            <a:off x="0" y="4875626"/>
            <a:ext cx="9144000" cy="1191"/>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图片 15" descr="高频腔"/>
          <p:cNvPicPr>
            <a:picLocks noChangeAspect="1"/>
          </p:cNvPicPr>
          <p:nvPr/>
        </p:nvPicPr>
        <p:blipFill>
          <a:blip r:embed="rId10"/>
          <a:stretch>
            <a:fillRect/>
          </a:stretch>
        </p:blipFill>
        <p:spPr>
          <a:xfrm>
            <a:off x="3203575" y="1116330"/>
            <a:ext cx="1379220" cy="904240"/>
          </a:xfrm>
          <a:prstGeom prst="rect">
            <a:avLst/>
          </a:prstGeom>
        </p:spPr>
      </p:pic>
      <p:pic>
        <p:nvPicPr>
          <p:cNvPr id="22" name="图片 25" descr="超导腔腔体四分之三剖1"/>
          <p:cNvPicPr>
            <a:picLocks noChangeAspect="1" noChangeArrowheads="1"/>
          </p:cNvPicPr>
          <p:nvPr/>
        </p:nvPicPr>
        <p:blipFill>
          <a:blip r:embed="rId11" cstate="print"/>
          <a:srcRect/>
          <a:stretch>
            <a:fillRect/>
          </a:stretch>
        </p:blipFill>
        <p:spPr>
          <a:xfrm>
            <a:off x="3185795" y="2033270"/>
            <a:ext cx="1435735" cy="929640"/>
          </a:xfrm>
          <a:prstGeom prst="rect">
            <a:avLst/>
          </a:prstGeom>
          <a:noFill/>
          <a:ln w="9525">
            <a:noFill/>
            <a:miter lim="800000"/>
            <a:headEnd/>
            <a:tailEnd/>
          </a:ln>
        </p:spPr>
      </p:pic>
      <p:pic>
        <p:nvPicPr>
          <p:cNvPr id="25" name="图片 112" descr="EF8375B285C7B3B366616C2EFE9E6340"/>
          <p:cNvPicPr>
            <a:picLocks noChangeAspect="1" noChangeArrowheads="1"/>
          </p:cNvPicPr>
          <p:nvPr/>
        </p:nvPicPr>
        <p:blipFill>
          <a:blip r:embed="rId12" cstate="print"/>
          <a:srcRect/>
          <a:stretch>
            <a:fillRect/>
          </a:stretch>
        </p:blipFill>
        <p:spPr>
          <a:xfrm>
            <a:off x="198120" y="3075940"/>
            <a:ext cx="2150110" cy="1324610"/>
          </a:xfrm>
          <a:prstGeom prst="rect">
            <a:avLst/>
          </a:prstGeom>
          <a:noFill/>
          <a:ln w="9525">
            <a:noFill/>
            <a:miter lim="800000"/>
            <a:headEnd/>
            <a:tailEnd/>
          </a:ln>
        </p:spPr>
      </p:pic>
      <p:pic>
        <p:nvPicPr>
          <p:cNvPr id="26" name="图片 113" descr="微信图片_20191110093038"/>
          <p:cNvPicPr>
            <a:picLocks noChangeAspect="1" noChangeArrowheads="1"/>
          </p:cNvPicPr>
          <p:nvPr/>
        </p:nvPicPr>
        <p:blipFill>
          <a:blip r:embed="rId13" cstate="print"/>
          <a:srcRect/>
          <a:stretch>
            <a:fillRect/>
          </a:stretch>
        </p:blipFill>
        <p:spPr>
          <a:xfrm>
            <a:off x="2484120" y="3075940"/>
            <a:ext cx="2156460" cy="1332230"/>
          </a:xfrm>
          <a:prstGeom prst="rect">
            <a:avLst/>
          </a:prstGeom>
          <a:noFill/>
          <a:ln w="9525">
            <a:noFill/>
            <a:miter lim="800000"/>
            <a:headEnd/>
            <a:tailEnd/>
          </a:ln>
        </p:spPr>
      </p:pic>
      <p:cxnSp>
        <p:nvCxnSpPr>
          <p:cNvPr id="4" name="直接连接符 3"/>
          <p:cNvCxnSpPr/>
          <p:nvPr/>
        </p:nvCxnSpPr>
        <p:spPr>
          <a:xfrm>
            <a:off x="104140" y="3030220"/>
            <a:ext cx="4605655" cy="0"/>
          </a:xfrm>
          <a:prstGeom prst="line">
            <a:avLst/>
          </a:prstGeom>
          <a:ln w="12700" cmpd="sng">
            <a:solidFill>
              <a:schemeClr val="accent1">
                <a:shade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3052445" y="1068705"/>
            <a:ext cx="0" cy="1955800"/>
          </a:xfrm>
          <a:prstGeom prst="line">
            <a:avLst/>
          </a:prstGeom>
          <a:ln w="12700" cmpd="sng">
            <a:solidFill>
              <a:schemeClr val="accent1">
                <a:shade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59" name="TextBox 101"/>
          <p:cNvSpPr>
            <a:spLocks noChangeArrowheads="1"/>
          </p:cNvSpPr>
          <p:nvPr/>
        </p:nvSpPr>
        <p:spPr bwMode="auto">
          <a:xfrm>
            <a:off x="2420620" y="-71755"/>
            <a:ext cx="4337685" cy="553085"/>
          </a:xfrm>
          <a:prstGeom prst="rect">
            <a:avLst/>
          </a:prstGeom>
          <a:noFill/>
          <a:ln w="9525">
            <a:noFill/>
            <a:miter lim="800000"/>
          </a:ln>
        </p:spPr>
        <p:txBody>
          <a:bodyPr wrap="square">
            <a:spAutoFit/>
          </a:bodyPr>
          <a:p>
            <a:r>
              <a:rPr lang="zh-CN" altLang="en-US" sz="30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24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三、加速器领域典型产品业绩</a:t>
            </a:r>
            <a:endParaRPr lang="zh-CN" altLang="en-US" sz="2400" dirty="0"/>
          </a:p>
        </p:txBody>
      </p:sp>
      <p:cxnSp>
        <p:nvCxnSpPr>
          <p:cNvPr id="8" name="直接连接符 7"/>
          <p:cNvCxnSpPr/>
          <p:nvPr/>
        </p:nvCxnSpPr>
        <p:spPr>
          <a:xfrm flipH="1">
            <a:off x="4860290" y="2427605"/>
            <a:ext cx="4445" cy="2263775"/>
          </a:xfrm>
          <a:prstGeom prst="line">
            <a:avLst/>
          </a:prstGeom>
          <a:ln w="127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526"/>
          <p:cNvSpPr>
            <a:spLocks noChangeArrowheads="1"/>
          </p:cNvSpPr>
          <p:nvPr/>
        </p:nvSpPr>
        <p:spPr bwMode="auto">
          <a:xfrm>
            <a:off x="198120" y="872490"/>
            <a:ext cx="4030980" cy="3749675"/>
          </a:xfrm>
          <a:prstGeom prst="roundRect">
            <a:avLst>
              <a:gd name="adj" fmla="val 3379"/>
            </a:avLst>
          </a:prstGeom>
          <a:solidFill>
            <a:schemeClr val="accent6">
              <a:lumMod val="20000"/>
              <a:lumOff val="80000"/>
            </a:schemeClr>
          </a:solidFill>
          <a:ln>
            <a:solidFill>
              <a:schemeClr val="tx1"/>
            </a:solidFill>
          </a:ln>
        </p:spPr>
        <p:txBody>
          <a:bodyPr wrap="none" anchor="ctr"/>
          <a:p>
            <a:pPr eaLnBrk="1" latinLnBrk="1" hangingPunct="1">
              <a:defRPr/>
            </a:pPr>
            <a:r>
              <a:rPr kumimoji="1" lang="en-US" altLang="ko-KR" dirty="0" smtClean="0">
                <a:solidFill>
                  <a:srgbClr val="000000"/>
                </a:solidFill>
                <a:latin typeface="Gulim" panose="020B0600000101010101" pitchFamily="34" charset="-127"/>
                <a:ea typeface="Gulim" panose="020B0600000101010101" pitchFamily="34" charset="-127"/>
              </a:rPr>
              <a:t>                                                                </a:t>
            </a:r>
            <a:endParaRPr kumimoji="1" lang="ko-KR" altLang="en-US" dirty="0">
              <a:solidFill>
                <a:srgbClr val="000000"/>
              </a:solidFill>
              <a:latin typeface="Gulim" panose="020B0600000101010101" pitchFamily="34" charset="-127"/>
              <a:ea typeface="Gulim" panose="020B0600000101010101" pitchFamily="34" charset="-127"/>
            </a:endParaRPr>
          </a:p>
        </p:txBody>
      </p:sp>
      <p:pic>
        <p:nvPicPr>
          <p:cNvPr id="21" name="图片 4" descr="I:\产品信息\产品案例\低温及超导系统\强磁场40T混合磁体及分配阀箱.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342265" y="915670"/>
            <a:ext cx="1313180" cy="1849120"/>
          </a:xfrm>
          <a:prstGeom prst="rect">
            <a:avLst/>
          </a:prstGeom>
          <a:ln>
            <a:noFill/>
          </a:ln>
          <a:effectLst>
            <a:softEdge rad="112500"/>
          </a:effectLst>
        </p:spPr>
      </p:pic>
      <p:sp>
        <p:nvSpPr>
          <p:cNvPr id="32" name="TextBox 78"/>
          <p:cNvSpPr txBox="1"/>
          <p:nvPr/>
        </p:nvSpPr>
        <p:spPr>
          <a:xfrm>
            <a:off x="173831" y="551021"/>
            <a:ext cx="2216468" cy="299085"/>
          </a:xfrm>
          <a:prstGeom prst="rect">
            <a:avLst/>
          </a:prstGeom>
          <a:solidFill>
            <a:schemeClr val="accent6">
              <a:lumMod val="60000"/>
              <a:lumOff val="40000"/>
            </a:schemeClr>
          </a:solidFill>
        </p:spPr>
        <p:txBody>
          <a:bodyPr wrap="square" rtlCol="0">
            <a:spAutoFit/>
          </a:bodyPr>
          <a:lstStyle/>
          <a:p>
            <a:pPr>
              <a:buClr>
                <a:srgbClr val="00B0F0"/>
              </a:buClr>
              <a:buFont typeface="Wingdings" panose="05000000000000000000" pitchFamily="2" charset="2"/>
              <a:buChar char="p"/>
            </a:pPr>
            <a:r>
              <a:rPr lang="zh-CN" altLang="en-US" sz="1350" b="1" dirty="0"/>
              <a:t>  低温分配阀箱系列</a:t>
            </a:r>
            <a:endParaRPr lang="zh-CN" altLang="en-US" sz="1350" b="1" dirty="0"/>
          </a:p>
        </p:txBody>
      </p:sp>
      <p:cxnSp>
        <p:nvCxnSpPr>
          <p:cNvPr id="267" name="直接连接符 266"/>
          <p:cNvCxnSpPr/>
          <p:nvPr/>
        </p:nvCxnSpPr>
        <p:spPr>
          <a:xfrm>
            <a:off x="0" y="4875626"/>
            <a:ext cx="9144000" cy="1191"/>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6" name="表格 15"/>
          <p:cNvGraphicFramePr>
            <a:graphicFrameLocks noGrp="1"/>
          </p:cNvGraphicFramePr>
          <p:nvPr>
            <p:custDataLst>
              <p:tags r:id="rId2"/>
            </p:custDataLst>
          </p:nvPr>
        </p:nvGraphicFramePr>
        <p:xfrm>
          <a:off x="4572000" y="555625"/>
          <a:ext cx="4107815" cy="3878580"/>
        </p:xfrm>
        <a:graphic>
          <a:graphicData uri="http://schemas.openxmlformats.org/drawingml/2006/table">
            <a:tbl>
              <a:tblPr firstRow="1" bandRow="1">
                <a:effectLst/>
                <a:tableStyleId>{5C22544A-7EE6-4342-B048-85BDC9FD1C3A}</a:tableStyleId>
              </a:tblPr>
              <a:tblGrid>
                <a:gridCol w="469900"/>
                <a:gridCol w="1057910"/>
                <a:gridCol w="2579877"/>
              </a:tblGrid>
              <a:tr h="220980">
                <a:tc>
                  <a:txBody>
                    <a:bodyPr/>
                    <a:p>
                      <a:pPr algn="ctr">
                        <a:buNone/>
                      </a:pPr>
                      <a:r>
                        <a:rPr lang="zh-CN" altLang="en-US" sz="1000" b="1" dirty="0">
                          <a:solidFill>
                            <a:sysClr val="windowText" lastClr="000000"/>
                          </a:solidFill>
                          <a:latin typeface="+mn-ea"/>
                          <a:ea typeface="+mn-ea"/>
                        </a:rPr>
                        <a:t>序号</a:t>
                      </a:r>
                      <a:endParaRPr lang="zh-CN" altLang="en-US" sz="1000" b="1" dirty="0">
                        <a:solidFill>
                          <a:sysClr val="windowText" lastClr="000000"/>
                        </a:solidFill>
                        <a:latin typeface="+mn-ea"/>
                        <a:ea typeface="+mn-ea"/>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p>
                      <a:pPr algn="ctr">
                        <a:buNone/>
                      </a:pPr>
                      <a:r>
                        <a:rPr lang="zh-CN" altLang="en-US" sz="1000" b="1" dirty="0">
                          <a:solidFill>
                            <a:sysClr val="windowText" lastClr="000000"/>
                          </a:solidFill>
                          <a:latin typeface="+mn-ea"/>
                          <a:ea typeface="+mn-ea"/>
                        </a:rPr>
                        <a:t>产品名称</a:t>
                      </a:r>
                      <a:endParaRPr lang="zh-CN" altLang="en-US" sz="1000" b="1" dirty="0">
                        <a:solidFill>
                          <a:sysClr val="windowText" lastClr="000000"/>
                        </a:solidFill>
                        <a:latin typeface="+mn-ea"/>
                        <a:ea typeface="+mn-ea"/>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p>
                      <a:pPr marL="0" marR="0" indent="0" algn="ctr" defTabSz="914400" rtl="0" eaLnBrk="1" fontAlgn="auto" latinLnBrk="0" hangingPunct="1">
                        <a:lnSpc>
                          <a:spcPct val="100000"/>
                        </a:lnSpc>
                        <a:spcBef>
                          <a:spcPts val="0"/>
                        </a:spcBef>
                        <a:spcAft>
                          <a:spcPts val="0"/>
                        </a:spcAft>
                        <a:buClrTx/>
                        <a:buSzTx/>
                        <a:buFontTx/>
                        <a:buNone/>
                        <a:defRPr/>
                      </a:pPr>
                      <a:r>
                        <a:rPr lang="zh-CN" sz="1000" b="1" dirty="0">
                          <a:solidFill>
                            <a:sysClr val="windowText" lastClr="000000"/>
                          </a:solidFill>
                          <a:latin typeface="宋体" panose="02010600030101010101" pitchFamily="2" charset="-122"/>
                          <a:ea typeface="宋体" panose="02010600030101010101" pitchFamily="2" charset="-122"/>
                          <a:cs typeface="宋体" panose="02010600030101010101" pitchFamily="2" charset="-122"/>
                        </a:rPr>
                        <a:t>关键技术指标</a:t>
                      </a:r>
                      <a:endParaRPr lang="zh-CN" sz="1000" b="1" dirty="0">
                        <a:solidFill>
                          <a:sysClr val="windowText" lastClr="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219200">
                <a:tc>
                  <a:txBody>
                    <a:bodyPr/>
                    <a:p>
                      <a:pPr algn="ctr">
                        <a:buNone/>
                      </a:pPr>
                      <a:r>
                        <a:rPr lang="en-US" altLang="zh-CN" sz="1000" b="1" dirty="0">
                          <a:solidFill>
                            <a:sysClr val="windowText" lastClr="000000"/>
                          </a:solidFill>
                          <a:latin typeface="+mn-ea"/>
                          <a:ea typeface="+mn-ea"/>
                        </a:rPr>
                        <a:t>1</a:t>
                      </a:r>
                      <a:endParaRPr lang="en-US" altLang="zh-CN" sz="1000" b="1" dirty="0">
                        <a:solidFill>
                          <a:sysClr val="windowText" lastClr="000000"/>
                        </a:solidFill>
                        <a:latin typeface="+mn-ea"/>
                        <a:ea typeface="+mn-ea"/>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p>
                      <a:pPr algn="ctr">
                        <a:lnSpc>
                          <a:spcPct val="100000"/>
                        </a:lnSpc>
                        <a:buClrTx/>
                        <a:buSzTx/>
                        <a:buFontTx/>
                      </a:pPr>
                      <a:r>
                        <a:rPr sz="1000" b="1" dirty="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mn-ea"/>
                        </a:rPr>
                        <a:t>强磁场-40T混合磁体低温分配阀箱</a:t>
                      </a:r>
                      <a:endParaRPr sz="1000" b="1" dirty="0">
                        <a:solidFill>
                          <a:sysClr val="windowText" lastClr="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p>
                      <a:pPr marL="0" marR="0" lvl="0" indent="0" algn="l" defTabSz="914400" rtl="0" eaLnBrk="1" fontAlgn="auto" latinLnBrk="0" hangingPunct="1">
                        <a:lnSpc>
                          <a:spcPct val="150000"/>
                        </a:lnSpc>
                        <a:spcBef>
                          <a:spcPts val="0"/>
                        </a:spcBef>
                        <a:spcAft>
                          <a:spcPts val="0"/>
                        </a:spcAft>
                        <a:buClrTx/>
                        <a:buSzTx/>
                        <a:buFontTx/>
                        <a:buNone/>
                        <a:defRPr/>
                      </a:pPr>
                      <a:r>
                        <a:rPr lang="zh-CN" altLang="en-US" sz="800" b="1" dirty="0">
                          <a:solidFill>
                            <a:srgbClr val="FF0000"/>
                          </a:solidFill>
                          <a:sym typeface="+mn-ea"/>
                        </a:rPr>
                        <a:t>外形尺寸：</a:t>
                      </a:r>
                      <a:r>
                        <a:rPr lang="el-GR" altLang="zh-CN" sz="800" b="1" dirty="0">
                          <a:solidFill>
                            <a:sysClr val="windowText" lastClr="000000"/>
                          </a:solidFill>
                          <a:latin typeface="+mn-ea"/>
                          <a:sym typeface="+mn-ea"/>
                        </a:rPr>
                        <a:t>Φ</a:t>
                      </a:r>
                      <a:r>
                        <a:rPr lang="en-US" altLang="zh-CN" sz="800" b="1" dirty="0">
                          <a:solidFill>
                            <a:sysClr val="windowText" lastClr="000000"/>
                          </a:solidFill>
                          <a:latin typeface="+mn-ea"/>
                          <a:sym typeface="+mn-ea"/>
                        </a:rPr>
                        <a:t>2.8m×4.2m</a:t>
                      </a:r>
                      <a:r>
                        <a:rPr lang="zh-CN" altLang="en-US" sz="800" b="1" dirty="0">
                          <a:solidFill>
                            <a:sysClr val="windowText" lastClr="000000"/>
                          </a:solidFill>
                          <a:latin typeface="+mn-ea"/>
                          <a:sym typeface="+mn-ea"/>
                        </a:rPr>
                        <a:t>（高）</a:t>
                      </a:r>
                      <a:endParaRPr lang="zh-CN" altLang="en-US" sz="800" b="1" dirty="0">
                        <a:solidFill>
                          <a:sysClr val="windowText" lastClr="000000"/>
                        </a:solidFill>
                        <a:latin typeface="+mn-ea"/>
                        <a:sym typeface="+mn-ea"/>
                      </a:endParaRPr>
                    </a:p>
                    <a:p>
                      <a:pPr marL="0" marR="0" lvl="0" indent="0" algn="l" defTabSz="914400" rtl="0" eaLnBrk="1" fontAlgn="auto" latinLnBrk="0" hangingPunct="1">
                        <a:lnSpc>
                          <a:spcPct val="150000"/>
                        </a:lnSpc>
                        <a:spcBef>
                          <a:spcPts val="0"/>
                        </a:spcBef>
                        <a:spcAft>
                          <a:spcPts val="0"/>
                        </a:spcAft>
                        <a:buClrTx/>
                        <a:buSzTx/>
                        <a:buFontTx/>
                        <a:buNone/>
                        <a:defRPr/>
                      </a:pPr>
                      <a:r>
                        <a:rPr lang="zh-CN" altLang="en-US" sz="800" b="1" dirty="0">
                          <a:solidFill>
                            <a:srgbClr val="FF0000"/>
                          </a:solidFill>
                          <a:sym typeface="+mn-ea"/>
                        </a:rPr>
                        <a:t>氦容器：</a:t>
                      </a:r>
                      <a:r>
                        <a:rPr lang="en-US" altLang="zh-CN" sz="800" dirty="0">
                          <a:sym typeface="+mn-ea"/>
                        </a:rPr>
                        <a:t>1.</a:t>
                      </a:r>
                      <a:r>
                        <a:rPr lang="zh-CN" altLang="en-US" sz="800" dirty="0">
                          <a:sym typeface="+mn-ea"/>
                        </a:rPr>
                        <a:t>温度</a:t>
                      </a:r>
                      <a:r>
                        <a:rPr lang="en-US" altLang="zh-CN" sz="800" dirty="0">
                          <a:sym typeface="+mn-ea"/>
                        </a:rPr>
                        <a:t>4.5K</a:t>
                      </a:r>
                      <a:r>
                        <a:rPr lang="zh-CN" altLang="en-US" sz="800" dirty="0">
                          <a:sym typeface="+mn-ea"/>
                        </a:rPr>
                        <a:t>；</a:t>
                      </a:r>
                      <a:r>
                        <a:rPr lang="en-US" altLang="zh-CN" sz="800" dirty="0">
                          <a:sym typeface="+mn-ea"/>
                        </a:rPr>
                        <a:t>2.</a:t>
                      </a:r>
                      <a:r>
                        <a:rPr lang="zh-CN" altLang="en-US" sz="800" dirty="0">
                          <a:sym typeface="+mn-ea"/>
                        </a:rPr>
                        <a:t>容积</a:t>
                      </a:r>
                      <a:r>
                        <a:rPr lang="en-US" altLang="zh-CN" sz="800" dirty="0">
                          <a:sym typeface="+mn-ea"/>
                        </a:rPr>
                        <a:t>1000L</a:t>
                      </a:r>
                      <a:r>
                        <a:rPr lang="zh-CN" altLang="en-US" sz="800" dirty="0">
                          <a:sym typeface="+mn-ea"/>
                        </a:rPr>
                        <a:t>；</a:t>
                      </a:r>
                      <a:endParaRPr lang="en-US" altLang="zh-CN" sz="800" dirty="0"/>
                    </a:p>
                    <a:p>
                      <a:pPr marL="0" marR="0" lvl="0" indent="0" algn="l" defTabSz="914400" rtl="0" eaLnBrk="1" fontAlgn="auto" latinLnBrk="0" hangingPunct="1">
                        <a:lnSpc>
                          <a:spcPct val="150000"/>
                        </a:lnSpc>
                        <a:spcBef>
                          <a:spcPts val="0"/>
                        </a:spcBef>
                        <a:spcAft>
                          <a:spcPts val="0"/>
                        </a:spcAft>
                        <a:buClrTx/>
                        <a:buSzTx/>
                        <a:buFontTx/>
                        <a:buNone/>
                        <a:defRPr/>
                      </a:pPr>
                      <a:r>
                        <a:rPr lang="en-US" altLang="zh-CN" sz="800" dirty="0">
                          <a:sym typeface="+mn-ea"/>
                        </a:rPr>
                        <a:t>3. </a:t>
                      </a:r>
                      <a:r>
                        <a:rPr lang="zh-CN" altLang="en-US" sz="800" dirty="0">
                          <a:sym typeface="+mn-ea"/>
                        </a:rPr>
                        <a:t>设计压力</a:t>
                      </a:r>
                      <a:r>
                        <a:rPr lang="en-US" altLang="zh-CN" sz="800" dirty="0">
                          <a:sym typeface="+mn-ea"/>
                        </a:rPr>
                        <a:t>0.03Mpa</a:t>
                      </a:r>
                      <a:r>
                        <a:rPr lang="zh-CN" altLang="en-US" sz="800" dirty="0">
                          <a:sym typeface="+mn-ea"/>
                        </a:rPr>
                        <a:t>；</a:t>
                      </a:r>
                      <a:r>
                        <a:rPr lang="en-US" altLang="zh-CN" sz="800" dirty="0">
                          <a:sym typeface="+mn-ea"/>
                        </a:rPr>
                        <a:t>4.</a:t>
                      </a:r>
                      <a:r>
                        <a:rPr lang="zh-CN" altLang="en-US" sz="800" dirty="0">
                          <a:sym typeface="+mn-ea"/>
                        </a:rPr>
                        <a:t>静蒸发率小于</a:t>
                      </a:r>
                      <a:r>
                        <a:rPr lang="en-US" altLang="zh-CN" sz="800" dirty="0">
                          <a:sym typeface="+mn-ea"/>
                        </a:rPr>
                        <a:t>1</a:t>
                      </a:r>
                      <a:r>
                        <a:rPr lang="zh-CN" altLang="en-US" sz="800" dirty="0">
                          <a:sym typeface="+mn-ea"/>
                        </a:rPr>
                        <a:t>％；</a:t>
                      </a:r>
                      <a:endParaRPr lang="zh-CN" altLang="en-US" sz="800" dirty="0">
                        <a:sym typeface="+mn-ea"/>
                      </a:endParaRPr>
                    </a:p>
                    <a:p>
                      <a:pPr marL="0" marR="0" indent="0" algn="l" defTabSz="914400" rtl="0" eaLnBrk="1" fontAlgn="auto" latinLnBrk="0" hangingPunct="1">
                        <a:lnSpc>
                          <a:spcPct val="100000"/>
                        </a:lnSpc>
                        <a:spcBef>
                          <a:spcPts val="0"/>
                        </a:spcBef>
                        <a:spcAft>
                          <a:spcPts val="0"/>
                        </a:spcAft>
                        <a:buClrTx/>
                        <a:buSzTx/>
                        <a:buFontTx/>
                        <a:buNone/>
                        <a:defRPr/>
                      </a:pPr>
                      <a:r>
                        <a:rPr lang="zh-CN" altLang="en-US" sz="800" b="1" dirty="0">
                          <a:solidFill>
                            <a:srgbClr val="FF0000"/>
                          </a:solidFill>
                          <a:sym typeface="Arial" panose="020B0604020202020204" pitchFamily="34" charset="0"/>
                        </a:rPr>
                        <a:t>氮容器（</a:t>
                      </a:r>
                      <a:r>
                        <a:rPr lang="en-US" altLang="zh-CN" sz="800" b="1" dirty="0">
                          <a:solidFill>
                            <a:srgbClr val="FF0000"/>
                          </a:solidFill>
                          <a:sym typeface="Arial" panose="020B0604020202020204" pitchFamily="34" charset="0"/>
                        </a:rPr>
                        <a:t>2</a:t>
                      </a:r>
                      <a:r>
                        <a:rPr lang="zh-CN" altLang="en-US" sz="800" b="1" dirty="0">
                          <a:solidFill>
                            <a:srgbClr val="FF0000"/>
                          </a:solidFill>
                          <a:sym typeface="Arial" panose="020B0604020202020204" pitchFamily="34" charset="0"/>
                        </a:rPr>
                        <a:t>个）：</a:t>
                      </a:r>
                      <a:r>
                        <a:rPr lang="en-US" altLang="zh-CN" sz="800" dirty="0">
                          <a:sym typeface="Arial" panose="020B0604020202020204" pitchFamily="34" charset="0"/>
                        </a:rPr>
                        <a:t>1.</a:t>
                      </a:r>
                      <a:r>
                        <a:rPr lang="zh-CN" altLang="en-US" sz="800" dirty="0">
                          <a:sym typeface="Arial" panose="020B0604020202020204" pitchFamily="34" charset="0"/>
                        </a:rPr>
                        <a:t>温度</a:t>
                      </a:r>
                      <a:r>
                        <a:rPr lang="en-US" altLang="zh-CN" sz="800" dirty="0">
                          <a:sym typeface="Arial" panose="020B0604020202020204" pitchFamily="34" charset="0"/>
                        </a:rPr>
                        <a:t>77K</a:t>
                      </a:r>
                      <a:r>
                        <a:rPr lang="zh-CN" altLang="en-US" sz="800" dirty="0">
                          <a:sym typeface="Arial" panose="020B0604020202020204" pitchFamily="34" charset="0"/>
                        </a:rPr>
                        <a:t>；</a:t>
                      </a:r>
                      <a:r>
                        <a:rPr lang="en-US" altLang="zh-CN" sz="800" dirty="0">
                          <a:sym typeface="Arial" panose="020B0604020202020204" pitchFamily="34" charset="0"/>
                        </a:rPr>
                        <a:t>2.</a:t>
                      </a:r>
                      <a:r>
                        <a:rPr lang="zh-CN" altLang="en-US" sz="800" dirty="0">
                          <a:sym typeface="Arial" panose="020B0604020202020204" pitchFamily="34" charset="0"/>
                        </a:rPr>
                        <a:t>单个容积</a:t>
                      </a:r>
                      <a:r>
                        <a:rPr lang="en-US" altLang="zh-CN" sz="800" dirty="0">
                          <a:sym typeface="Arial" panose="020B0604020202020204" pitchFamily="34" charset="0"/>
                        </a:rPr>
                        <a:t>800L</a:t>
                      </a:r>
                      <a:r>
                        <a:rPr lang="zh-CN" altLang="en-US" sz="800" dirty="0">
                          <a:sym typeface="Arial" panose="020B0604020202020204" pitchFamily="34" charset="0"/>
                        </a:rPr>
                        <a:t>；</a:t>
                      </a:r>
                      <a:endParaRPr lang="en-US" altLang="zh-CN" sz="800" dirty="0"/>
                    </a:p>
                    <a:p>
                      <a:pPr marL="0" marR="0" indent="0" algn="l" defTabSz="914400" rtl="0" eaLnBrk="1" fontAlgn="auto" latinLnBrk="0" hangingPunct="1">
                        <a:lnSpc>
                          <a:spcPct val="100000"/>
                        </a:lnSpc>
                        <a:spcBef>
                          <a:spcPts val="0"/>
                        </a:spcBef>
                        <a:spcAft>
                          <a:spcPts val="0"/>
                        </a:spcAft>
                        <a:buClrTx/>
                        <a:buSzTx/>
                        <a:buFontTx/>
                        <a:buNone/>
                        <a:defRPr/>
                      </a:pPr>
                      <a:r>
                        <a:rPr lang="en-US" altLang="zh-CN" sz="800" dirty="0">
                          <a:sym typeface="Arial" panose="020B0604020202020204" pitchFamily="34" charset="0"/>
                        </a:rPr>
                        <a:t>3.</a:t>
                      </a:r>
                      <a:r>
                        <a:rPr lang="zh-CN" altLang="en-US" sz="800" dirty="0">
                          <a:sym typeface="Arial" panose="020B0604020202020204" pitchFamily="34" charset="0"/>
                        </a:rPr>
                        <a:t>设计压力</a:t>
                      </a:r>
                      <a:r>
                        <a:rPr lang="en-US" altLang="zh-CN" sz="800" dirty="0">
                          <a:sym typeface="Arial" panose="020B0604020202020204" pitchFamily="34" charset="0"/>
                        </a:rPr>
                        <a:t>0.03Mpa</a:t>
                      </a:r>
                      <a:r>
                        <a:rPr lang="zh-CN" altLang="en-US" sz="800" dirty="0">
                          <a:sym typeface="Arial" panose="020B0604020202020204" pitchFamily="34" charset="0"/>
                        </a:rPr>
                        <a:t>。</a:t>
                      </a:r>
                      <a:r>
                        <a:rPr lang="zh-CN" altLang="en-US" sz="800" b="1" dirty="0">
                          <a:solidFill>
                            <a:srgbClr val="FF0000"/>
                          </a:solidFill>
                          <a:sym typeface="+mn-ea"/>
                        </a:rPr>
                        <a:t>冷屏：</a:t>
                      </a:r>
                      <a:r>
                        <a:rPr lang="en-US" altLang="zh-CN" sz="800" dirty="0">
                          <a:sym typeface="+mn-ea"/>
                        </a:rPr>
                        <a:t>80K</a:t>
                      </a:r>
                      <a:r>
                        <a:rPr lang="zh-CN" altLang="en-US" sz="800" dirty="0">
                          <a:sym typeface="+mn-ea"/>
                        </a:rPr>
                        <a:t>；</a:t>
                      </a:r>
                      <a:endParaRPr lang="zh-CN" altLang="en-US" sz="800" dirty="0">
                        <a:sym typeface="+mn-ea"/>
                      </a:endParaRPr>
                    </a:p>
                    <a:p>
                      <a:pPr marL="0" marR="0" indent="0" algn="l" defTabSz="914400" rtl="0" eaLnBrk="1" fontAlgn="auto" latinLnBrk="0" hangingPunct="1">
                        <a:lnSpc>
                          <a:spcPct val="100000"/>
                        </a:lnSpc>
                        <a:spcBef>
                          <a:spcPts val="0"/>
                        </a:spcBef>
                        <a:spcAft>
                          <a:spcPts val="0"/>
                        </a:spcAft>
                        <a:buClrTx/>
                        <a:buSzTx/>
                        <a:buFontTx/>
                        <a:buNone/>
                        <a:defRPr/>
                      </a:pPr>
                      <a:r>
                        <a:rPr lang="zh-CN" altLang="en-US" sz="800" b="1" dirty="0">
                          <a:solidFill>
                            <a:srgbClr val="FF0000"/>
                          </a:solidFill>
                          <a:sym typeface="+mn-ea"/>
                        </a:rPr>
                        <a:t>电流引线：</a:t>
                      </a:r>
                      <a:r>
                        <a:rPr lang="en-US" altLang="zh-CN" sz="800" dirty="0">
                          <a:sym typeface="+mn-ea"/>
                        </a:rPr>
                        <a:t>16KA</a:t>
                      </a:r>
                      <a:r>
                        <a:rPr lang="zh-CN" altLang="en-US" sz="800" dirty="0">
                          <a:sym typeface="+mn-ea"/>
                        </a:rPr>
                        <a:t>（一对）；</a:t>
                      </a:r>
                      <a:r>
                        <a:rPr lang="zh-CN" altLang="en-US" sz="800" b="1" dirty="0">
                          <a:solidFill>
                            <a:srgbClr val="FF0000"/>
                          </a:solidFill>
                          <a:sym typeface="+mn-ea"/>
                        </a:rPr>
                        <a:t>真空杜瓦：</a:t>
                      </a:r>
                      <a:endParaRPr lang="en-US" altLang="zh-CN" sz="800" b="1" dirty="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defRPr/>
                      </a:pPr>
                      <a:r>
                        <a:rPr lang="zh-CN" altLang="en-US" sz="800" dirty="0">
                          <a:sym typeface="+mn-ea"/>
                        </a:rPr>
                        <a:t>常温下真空度：</a:t>
                      </a:r>
                      <a:r>
                        <a:rPr lang="en-US" altLang="zh-CN" sz="800" dirty="0">
                          <a:sym typeface="+mn-ea"/>
                        </a:rPr>
                        <a:t>5.0×10-4Pa</a:t>
                      </a:r>
                      <a:endParaRPr lang="en-US" altLang="zh-CN" sz="800" dirty="0"/>
                    </a:p>
                    <a:p>
                      <a:pPr marL="0" marR="0" indent="0" algn="l" defTabSz="914400" rtl="0" eaLnBrk="1" fontAlgn="auto" latinLnBrk="0" hangingPunct="1">
                        <a:lnSpc>
                          <a:spcPct val="100000"/>
                        </a:lnSpc>
                        <a:spcBef>
                          <a:spcPts val="0"/>
                        </a:spcBef>
                        <a:spcAft>
                          <a:spcPts val="0"/>
                        </a:spcAft>
                        <a:buClrTx/>
                        <a:buSzTx/>
                        <a:buFontTx/>
                        <a:buNone/>
                        <a:defRPr/>
                      </a:pPr>
                      <a:r>
                        <a:rPr lang="zh-CN" altLang="en-US" sz="800" dirty="0">
                          <a:sym typeface="+mn-ea"/>
                        </a:rPr>
                        <a:t>低温下真空度：</a:t>
                      </a:r>
                      <a:r>
                        <a:rPr lang="en-US" altLang="zh-CN" sz="800" dirty="0">
                          <a:sym typeface="+mn-ea"/>
                        </a:rPr>
                        <a:t>3.1×10-6Pa</a:t>
                      </a:r>
                      <a:endParaRPr lang="en-US" altLang="zh-CN" sz="8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71500">
                <a:tc rowSpan="2">
                  <a:txBody>
                    <a:bodyPr/>
                    <a:p>
                      <a:pPr algn="ctr">
                        <a:buNone/>
                      </a:pPr>
                      <a:endParaRPr lang="en-US" altLang="zh-CN" sz="1000" b="1" dirty="0">
                        <a:solidFill>
                          <a:sysClr val="windowText" lastClr="000000"/>
                        </a:solidFill>
                        <a:latin typeface="+mn-ea"/>
                        <a:ea typeface="+mn-ea"/>
                      </a:endParaRPr>
                    </a:p>
                    <a:p>
                      <a:pPr algn="ctr">
                        <a:buNone/>
                      </a:pPr>
                      <a:endParaRPr lang="en-US" altLang="zh-CN" sz="1000" b="1" dirty="0">
                        <a:solidFill>
                          <a:sysClr val="windowText" lastClr="000000"/>
                        </a:solidFill>
                        <a:latin typeface="+mn-ea"/>
                        <a:ea typeface="+mn-ea"/>
                      </a:endParaRPr>
                    </a:p>
                    <a:p>
                      <a:pPr algn="ctr">
                        <a:buNone/>
                      </a:pPr>
                      <a:endParaRPr lang="en-US" altLang="zh-CN" sz="1000" b="1" dirty="0">
                        <a:solidFill>
                          <a:sysClr val="windowText" lastClr="000000"/>
                        </a:solidFill>
                        <a:latin typeface="+mn-ea"/>
                        <a:ea typeface="+mn-ea"/>
                      </a:endParaRPr>
                    </a:p>
                    <a:p>
                      <a:pPr algn="ctr">
                        <a:buNone/>
                      </a:pPr>
                      <a:endParaRPr lang="en-US" altLang="zh-CN" sz="1000" b="1" dirty="0">
                        <a:solidFill>
                          <a:sysClr val="windowText" lastClr="000000"/>
                        </a:solidFill>
                        <a:latin typeface="+mn-ea"/>
                        <a:ea typeface="+mn-ea"/>
                      </a:endParaRPr>
                    </a:p>
                    <a:p>
                      <a:pPr algn="ctr">
                        <a:buNone/>
                      </a:pPr>
                      <a:endParaRPr lang="en-US" altLang="zh-CN" sz="1000" b="1" dirty="0">
                        <a:solidFill>
                          <a:sysClr val="windowText" lastClr="000000"/>
                        </a:solidFill>
                        <a:latin typeface="+mn-ea"/>
                        <a:ea typeface="+mn-ea"/>
                      </a:endParaRPr>
                    </a:p>
                    <a:p>
                      <a:pPr algn="ctr">
                        <a:buNone/>
                      </a:pPr>
                      <a:endParaRPr lang="en-US" altLang="zh-CN" sz="1000" b="1" dirty="0">
                        <a:solidFill>
                          <a:sysClr val="windowText" lastClr="000000"/>
                        </a:solidFill>
                        <a:latin typeface="+mn-ea"/>
                        <a:ea typeface="+mn-ea"/>
                      </a:endParaRPr>
                    </a:p>
                    <a:p>
                      <a:pPr algn="ctr">
                        <a:buNone/>
                      </a:pPr>
                      <a:endParaRPr lang="en-US" altLang="zh-CN" sz="1000" b="1" dirty="0">
                        <a:solidFill>
                          <a:sysClr val="windowText" lastClr="000000"/>
                        </a:solidFill>
                        <a:latin typeface="+mn-ea"/>
                        <a:ea typeface="+mn-ea"/>
                      </a:endParaRPr>
                    </a:p>
                    <a:p>
                      <a:pPr algn="ctr">
                        <a:buNone/>
                      </a:pPr>
                      <a:endParaRPr lang="en-US" altLang="zh-CN" sz="1000" b="1" dirty="0">
                        <a:solidFill>
                          <a:sysClr val="windowText" lastClr="000000"/>
                        </a:solidFill>
                        <a:latin typeface="+mn-ea"/>
                        <a:ea typeface="+mn-ea"/>
                      </a:endParaRPr>
                    </a:p>
                    <a:p>
                      <a:pPr algn="ctr">
                        <a:buNone/>
                      </a:pPr>
                      <a:r>
                        <a:rPr lang="en-US" altLang="zh-CN" sz="1000" b="1" dirty="0">
                          <a:solidFill>
                            <a:sysClr val="windowText" lastClr="000000"/>
                          </a:solidFill>
                          <a:latin typeface="+mn-ea"/>
                          <a:ea typeface="+mn-ea"/>
                        </a:rPr>
                        <a:t>2</a:t>
                      </a:r>
                      <a:endParaRPr lang="en-US" altLang="zh-CN" sz="1000" b="1" dirty="0">
                        <a:solidFill>
                          <a:sysClr val="windowText" lastClr="000000"/>
                        </a:solidFill>
                        <a:latin typeface="+mn-ea"/>
                        <a:ea typeface="+mn-ea"/>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20000"/>
                        <a:lumOff val="80000"/>
                      </a:schemeClr>
                    </a:solidFill>
                  </a:tcPr>
                </a:tc>
                <a:tc rowSpan="2">
                  <a:txBody>
                    <a:bodyPr/>
                    <a:p>
                      <a:pPr algn="ctr">
                        <a:buNone/>
                      </a:pPr>
                      <a:endParaRPr sz="1000" b="1" dirty="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mn-ea"/>
                      </a:endParaRPr>
                    </a:p>
                    <a:p>
                      <a:pPr algn="ctr">
                        <a:buNone/>
                      </a:pPr>
                      <a:endParaRPr sz="1000" b="1" dirty="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mn-ea"/>
                      </a:endParaRPr>
                    </a:p>
                    <a:p>
                      <a:pPr algn="ctr">
                        <a:buNone/>
                      </a:pPr>
                      <a:endParaRPr lang="en-US" altLang="zh-CN" sz="1000" b="1" dirty="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mn-ea"/>
                      </a:endParaRPr>
                    </a:p>
                    <a:p>
                      <a:pPr algn="ctr">
                        <a:buNone/>
                      </a:pPr>
                      <a:endParaRPr lang="en-US" altLang="zh-CN" sz="1000" b="1" dirty="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mn-ea"/>
                      </a:endParaRPr>
                    </a:p>
                    <a:p>
                      <a:pPr algn="ctr">
                        <a:buNone/>
                      </a:pPr>
                      <a:endParaRPr lang="en-US" altLang="zh-CN" sz="1000" b="1" dirty="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mn-ea"/>
                      </a:endParaRPr>
                    </a:p>
                    <a:p>
                      <a:pPr algn="ctr">
                        <a:buNone/>
                      </a:pPr>
                      <a:endParaRPr lang="en-US" altLang="zh-CN" sz="1000" b="1" dirty="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mn-ea"/>
                      </a:endParaRPr>
                    </a:p>
                    <a:p>
                      <a:pPr algn="ctr">
                        <a:buNone/>
                      </a:pPr>
                      <a:endParaRPr lang="en-US" altLang="zh-CN" sz="1000" b="1" dirty="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mn-ea"/>
                      </a:endParaRPr>
                    </a:p>
                    <a:p>
                      <a:pPr algn="ctr">
                        <a:buNone/>
                      </a:pPr>
                      <a:endParaRPr lang="en-US" altLang="zh-CN" sz="1000" b="1" dirty="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mn-ea"/>
                      </a:endParaRPr>
                    </a:p>
                    <a:p>
                      <a:pPr algn="ctr">
                        <a:buNone/>
                      </a:pPr>
                      <a:r>
                        <a:rPr lang="en-US" altLang="zh-CN" sz="1000" b="1" dirty="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mn-ea"/>
                        </a:rPr>
                        <a:t>SHINE</a:t>
                      </a:r>
                      <a:r>
                        <a:rPr lang="zh-CN" sz="1000" b="1" dirty="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mn-ea"/>
                        </a:rPr>
                        <a:t>低温分配</a:t>
                      </a:r>
                      <a:r>
                        <a:rPr sz="1000" b="1" dirty="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mn-ea"/>
                        </a:rPr>
                        <a:t>阀箱</a:t>
                      </a:r>
                      <a:endParaRPr lang="zh-CN" altLang="en-US" sz="1000" b="1" dirty="0">
                        <a:solidFill>
                          <a:sysClr val="windowText" lastClr="000000"/>
                        </a:solidFill>
                        <a:latin typeface="宋体" panose="02010600030101010101" pitchFamily="2" charset="-122"/>
                        <a:ea typeface="宋体" panose="02010600030101010101" pitchFamily="2" charset="-122"/>
                        <a:cs typeface="宋体" panose="02010600030101010101" pitchFamily="2" charset="-122"/>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p>
                      <a:pPr marL="0" marR="0" lvl="0" algn="l" defTabSz="914400" rtl="0" eaLnBrk="1" fontAlgn="auto" latinLnBrk="0" hangingPunct="1">
                        <a:lnSpc>
                          <a:spcPct val="150000"/>
                        </a:lnSpc>
                        <a:spcBef>
                          <a:spcPts val="0"/>
                        </a:spcBef>
                        <a:spcAft>
                          <a:spcPts val="0"/>
                        </a:spcAft>
                        <a:buClrTx/>
                        <a:buSzTx/>
                        <a:buFontTx/>
                        <a:buNone/>
                        <a:defRPr/>
                      </a:pPr>
                      <a:r>
                        <a:rPr sz="800" dirty="0">
                          <a:latin typeface="宋体" panose="02010600030101010101" pitchFamily="2" charset="-122"/>
                          <a:ea typeface="宋体" panose="02010600030101010101" pitchFamily="2" charset="-122"/>
                          <a:cs typeface="宋体" panose="02010600030101010101" pitchFamily="2" charset="-122"/>
                          <a:sym typeface="+mn-ea"/>
                        </a:rPr>
                        <a:t>1000W/2K低温系统中的分配阀箱用来调节和控制各超导设备冷却介质的流量和压力。分配阀箱主要由真空容器、容器内/外部管线、传感器、阀门等组成</a:t>
                      </a:r>
                      <a:endParaRPr lang="zh-CN" altLang="en-US" sz="800" b="0" dirty="0">
                        <a:solidFill>
                          <a:sysClr val="windowText" lastClr="000000"/>
                        </a:solidFill>
                        <a:latin typeface="+mn-ea"/>
                        <a:ea typeface="+mn-ea"/>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47700">
                <a:tc vMerge="1">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p>
                      <a:pPr lvl="0" algn="just" fontAlgn="auto">
                        <a:lnSpc>
                          <a:spcPts val="800"/>
                        </a:lnSpc>
                        <a:spcBef>
                          <a:spcPts val="600"/>
                        </a:spcBef>
                        <a:spcAft>
                          <a:spcPts val="600"/>
                        </a:spcAft>
                      </a:pPr>
                      <a:r>
                        <a:rPr lang="en-US" altLang="zh-CN" sz="800" dirty="0">
                          <a:sym typeface="+mn-ea"/>
                        </a:rPr>
                        <a:t>1.</a:t>
                      </a:r>
                      <a:r>
                        <a:rPr lang="zh-CN" altLang="zh-CN" sz="800" dirty="0">
                          <a:sym typeface="+mn-ea"/>
                        </a:rPr>
                        <a:t>管路连接所有接头和焊缝</a:t>
                      </a:r>
                      <a:r>
                        <a:rPr lang="zh-CN" altLang="zh-CN" sz="800" dirty="0" smtClean="0">
                          <a:sym typeface="+mn-ea"/>
                        </a:rPr>
                        <a:t>漏率</a:t>
                      </a:r>
                      <a:r>
                        <a:rPr lang="en-US" altLang="zh-CN" sz="800" dirty="0" smtClean="0">
                          <a:solidFill>
                            <a:srgbClr val="FF0000"/>
                          </a:solidFill>
                          <a:sym typeface="+mn-ea"/>
                        </a:rPr>
                        <a:t>≤1.0×10</a:t>
                      </a:r>
                      <a:r>
                        <a:rPr lang="en-US" altLang="zh-CN" sz="800" baseline="30000" dirty="0" smtClean="0">
                          <a:solidFill>
                            <a:srgbClr val="FF0000"/>
                          </a:solidFill>
                          <a:sym typeface="+mn-ea"/>
                        </a:rPr>
                        <a:t>-10</a:t>
                      </a:r>
                      <a:r>
                        <a:rPr lang="en-US" altLang="zh-CN" sz="800" dirty="0" smtClean="0">
                          <a:solidFill>
                            <a:srgbClr val="FF0000"/>
                          </a:solidFill>
                          <a:sym typeface="+mn-ea"/>
                        </a:rPr>
                        <a:t>Pa•m</a:t>
                      </a:r>
                      <a:r>
                        <a:rPr lang="en-US" altLang="zh-CN" sz="800" baseline="30000" dirty="0" smtClean="0">
                          <a:solidFill>
                            <a:srgbClr val="FF0000"/>
                          </a:solidFill>
                          <a:sym typeface="+mn-ea"/>
                        </a:rPr>
                        <a:t>3</a:t>
                      </a:r>
                      <a:r>
                        <a:rPr lang="en-US" altLang="zh-CN" sz="800" dirty="0" smtClean="0">
                          <a:solidFill>
                            <a:srgbClr val="FF0000"/>
                          </a:solidFill>
                          <a:sym typeface="+mn-ea"/>
                        </a:rPr>
                        <a:t>/s </a:t>
                      </a:r>
                      <a:r>
                        <a:rPr lang="zh-CN" altLang="zh-CN" sz="800" dirty="0" smtClean="0">
                          <a:sym typeface="+mn-ea"/>
                        </a:rPr>
                        <a:t>；</a:t>
                      </a:r>
                      <a:endParaRPr lang="zh-CN" altLang="zh-CN" sz="800" dirty="0" smtClean="0">
                        <a:sym typeface="+mn-ea"/>
                      </a:endParaRPr>
                    </a:p>
                    <a:p>
                      <a:pPr lvl="0" algn="just" fontAlgn="auto">
                        <a:lnSpc>
                          <a:spcPts val="800"/>
                        </a:lnSpc>
                        <a:spcBef>
                          <a:spcPts val="600"/>
                        </a:spcBef>
                        <a:spcAft>
                          <a:spcPts val="600"/>
                        </a:spcAft>
                      </a:pPr>
                      <a:r>
                        <a:rPr lang="en-US" altLang="zh-CN" sz="800" dirty="0">
                          <a:sym typeface="+mn-ea"/>
                        </a:rPr>
                        <a:t>2.</a:t>
                      </a:r>
                      <a:r>
                        <a:rPr lang="zh-CN" altLang="zh-CN" sz="800" dirty="0">
                          <a:sym typeface="+mn-ea"/>
                        </a:rPr>
                        <a:t>管路系统焊接完成后，整体</a:t>
                      </a:r>
                      <a:r>
                        <a:rPr lang="zh-CN" altLang="zh-CN" sz="800" dirty="0" smtClean="0">
                          <a:sym typeface="+mn-ea"/>
                        </a:rPr>
                        <a:t>漏率</a:t>
                      </a:r>
                      <a:r>
                        <a:rPr lang="en-US" altLang="zh-CN" sz="800" dirty="0">
                          <a:solidFill>
                            <a:srgbClr val="FF0000"/>
                          </a:solidFill>
                          <a:sym typeface="+mn-ea"/>
                        </a:rPr>
                        <a:t>≤</a:t>
                      </a:r>
                      <a:r>
                        <a:rPr lang="en-US" altLang="zh-CN" sz="800" dirty="0" smtClean="0">
                          <a:solidFill>
                            <a:srgbClr val="FF0000"/>
                          </a:solidFill>
                          <a:sym typeface="+mn-ea"/>
                        </a:rPr>
                        <a:t>5.0×10</a:t>
                      </a:r>
                      <a:r>
                        <a:rPr lang="en-US" altLang="zh-CN" sz="800" baseline="30000" dirty="0" smtClean="0">
                          <a:solidFill>
                            <a:srgbClr val="FF0000"/>
                          </a:solidFill>
                          <a:sym typeface="+mn-ea"/>
                        </a:rPr>
                        <a:t>-9</a:t>
                      </a:r>
                      <a:r>
                        <a:rPr lang="en-US" altLang="zh-CN" sz="800" dirty="0" smtClean="0">
                          <a:solidFill>
                            <a:srgbClr val="FF0000"/>
                          </a:solidFill>
                          <a:sym typeface="+mn-ea"/>
                        </a:rPr>
                        <a:t>Pa•m</a:t>
                      </a:r>
                      <a:r>
                        <a:rPr lang="en-US" altLang="zh-CN" sz="800" baseline="30000" dirty="0" smtClean="0">
                          <a:solidFill>
                            <a:srgbClr val="FF0000"/>
                          </a:solidFill>
                          <a:sym typeface="+mn-ea"/>
                        </a:rPr>
                        <a:t>3</a:t>
                      </a:r>
                      <a:r>
                        <a:rPr lang="en-US" altLang="zh-CN" sz="800" dirty="0" smtClean="0">
                          <a:solidFill>
                            <a:srgbClr val="FF0000"/>
                          </a:solidFill>
                          <a:sym typeface="+mn-ea"/>
                        </a:rPr>
                        <a:t>/s </a:t>
                      </a:r>
                      <a:r>
                        <a:rPr lang="zh-CN" altLang="zh-CN" sz="800" dirty="0" smtClean="0">
                          <a:sym typeface="+mn-ea"/>
                        </a:rPr>
                        <a:t>；</a:t>
                      </a:r>
                      <a:endParaRPr lang="zh-CN" altLang="zh-CN" sz="800" dirty="0"/>
                    </a:p>
                    <a:p>
                      <a:pPr lvl="0" algn="just" fontAlgn="auto">
                        <a:lnSpc>
                          <a:spcPts val="800"/>
                        </a:lnSpc>
                        <a:spcBef>
                          <a:spcPts val="600"/>
                        </a:spcBef>
                        <a:spcAft>
                          <a:spcPts val="600"/>
                        </a:spcAft>
                      </a:pPr>
                      <a:r>
                        <a:rPr lang="en-US" altLang="zh-CN" sz="800" dirty="0">
                          <a:sym typeface="+mn-ea"/>
                        </a:rPr>
                        <a:t>3. </a:t>
                      </a:r>
                      <a:r>
                        <a:rPr lang="zh-CN" altLang="zh-CN" sz="800" dirty="0">
                          <a:sym typeface="+mn-ea"/>
                        </a:rPr>
                        <a:t>真空容器室温下</a:t>
                      </a:r>
                      <a:r>
                        <a:rPr lang="zh-CN" altLang="zh-CN" sz="800" dirty="0" smtClean="0">
                          <a:sym typeface="+mn-ea"/>
                        </a:rPr>
                        <a:t>真空度</a:t>
                      </a:r>
                      <a:r>
                        <a:rPr lang="en-US" altLang="zh-CN" sz="800" dirty="0">
                          <a:solidFill>
                            <a:srgbClr val="FF0000"/>
                          </a:solidFill>
                          <a:sym typeface="+mn-ea"/>
                        </a:rPr>
                        <a:t>≤1.0×10</a:t>
                      </a:r>
                      <a:r>
                        <a:rPr lang="en-US" altLang="zh-CN" sz="800" baseline="30000" dirty="0">
                          <a:solidFill>
                            <a:srgbClr val="FF0000"/>
                          </a:solidFill>
                          <a:sym typeface="+mn-ea"/>
                        </a:rPr>
                        <a:t>-2</a:t>
                      </a:r>
                      <a:r>
                        <a:rPr lang="en-US" altLang="zh-CN" sz="800" dirty="0">
                          <a:solidFill>
                            <a:srgbClr val="FF0000"/>
                          </a:solidFill>
                          <a:sym typeface="+mn-ea"/>
                        </a:rPr>
                        <a:t>Pa </a:t>
                      </a:r>
                      <a:r>
                        <a:rPr lang="zh-CN" altLang="zh-CN" sz="800" dirty="0" smtClean="0">
                          <a:sym typeface="+mn-ea"/>
                        </a:rPr>
                        <a:t>；</a:t>
                      </a:r>
                      <a:r>
                        <a:rPr lang="zh-CN" altLang="zh-CN" sz="800" dirty="0">
                          <a:sym typeface="+mn-ea"/>
                        </a:rPr>
                        <a:t>低温管路的冷缩补偿，可采用弯管、</a:t>
                      </a:r>
                      <a:r>
                        <a:rPr lang="en-US" altLang="zh-CN" sz="800" dirty="0">
                          <a:sym typeface="+mn-ea"/>
                        </a:rPr>
                        <a:t>U</a:t>
                      </a:r>
                      <a:r>
                        <a:rPr lang="zh-CN" altLang="zh-CN" sz="800" dirty="0">
                          <a:sym typeface="+mn-ea"/>
                        </a:rPr>
                        <a:t>形管等；</a:t>
                      </a:r>
                      <a:endParaRPr lang="zh-CN" altLang="zh-CN" sz="800" dirty="0"/>
                    </a:p>
                    <a:p>
                      <a:pPr lvl="0" algn="just" fontAlgn="auto">
                        <a:lnSpc>
                          <a:spcPts val="800"/>
                        </a:lnSpc>
                        <a:spcBef>
                          <a:spcPts val="600"/>
                        </a:spcBef>
                        <a:spcAft>
                          <a:spcPts val="600"/>
                        </a:spcAft>
                      </a:pPr>
                      <a:r>
                        <a:rPr lang="en-US" altLang="zh-CN" sz="800" dirty="0">
                          <a:sym typeface="+mn-ea"/>
                        </a:rPr>
                        <a:t>4. </a:t>
                      </a:r>
                      <a:r>
                        <a:rPr lang="zh-CN" altLang="zh-CN" sz="800" dirty="0">
                          <a:sym typeface="+mn-ea"/>
                        </a:rPr>
                        <a:t>管线全部要求采用卫生级无缝不锈钢管，材料为</a:t>
                      </a:r>
                      <a:r>
                        <a:rPr lang="en-US" altLang="zh-CN" sz="800" dirty="0">
                          <a:sym typeface="+mn-ea"/>
                        </a:rPr>
                        <a:t>316L</a:t>
                      </a:r>
                      <a:r>
                        <a:rPr lang="zh-CN" altLang="zh-CN" sz="800" dirty="0">
                          <a:sym typeface="+mn-ea"/>
                        </a:rPr>
                        <a:t>（内部管线）和</a:t>
                      </a:r>
                      <a:r>
                        <a:rPr lang="en-US" altLang="zh-CN" sz="800" dirty="0">
                          <a:sym typeface="+mn-ea"/>
                        </a:rPr>
                        <a:t>304</a:t>
                      </a:r>
                      <a:r>
                        <a:rPr lang="zh-CN" altLang="zh-CN" sz="800" dirty="0">
                          <a:sym typeface="+mn-ea"/>
                        </a:rPr>
                        <a:t>（外部管线），内外表面抛光，要求内表面粗糙度至</a:t>
                      </a:r>
                      <a:r>
                        <a:rPr lang="en-US" altLang="zh-CN" sz="800" dirty="0">
                          <a:solidFill>
                            <a:srgbClr val="FF0000"/>
                          </a:solidFill>
                          <a:sym typeface="+mn-ea"/>
                        </a:rPr>
                        <a:t>Ra1.6</a:t>
                      </a:r>
                      <a:r>
                        <a:rPr lang="en-US" altLang="zh-CN" sz="800" dirty="0">
                          <a:sym typeface="+mn-ea"/>
                        </a:rPr>
                        <a:t>,</a:t>
                      </a:r>
                      <a:r>
                        <a:rPr lang="zh-CN" altLang="zh-CN" sz="800" dirty="0">
                          <a:sym typeface="+mn-ea"/>
                        </a:rPr>
                        <a:t>外表面粗糙度至</a:t>
                      </a:r>
                      <a:r>
                        <a:rPr lang="en-US" altLang="zh-CN" sz="800" dirty="0">
                          <a:solidFill>
                            <a:srgbClr val="FF0000"/>
                          </a:solidFill>
                          <a:sym typeface="+mn-ea"/>
                        </a:rPr>
                        <a:t>Ra3.2</a:t>
                      </a:r>
                      <a:r>
                        <a:rPr lang="zh-CN" altLang="en-US" sz="800" dirty="0">
                          <a:solidFill>
                            <a:sysClr val="windowText" lastClr="000000"/>
                          </a:solidFill>
                          <a:latin typeface="+mn-ea"/>
                          <a:sym typeface="+mn-ea"/>
                        </a:rPr>
                        <a:t> </a:t>
                      </a:r>
                      <a:endParaRPr lang="zh-CN" altLang="en-US" sz="800" b="0" dirty="0">
                        <a:solidFill>
                          <a:sysClr val="windowText" lastClr="000000"/>
                        </a:solidFill>
                        <a:latin typeface="+mn-ea"/>
                        <a:ea typeface="+mn-ea"/>
                      </a:endParaRPr>
                    </a:p>
                    <a:p>
                      <a:pPr lvl="0" algn="just" fontAlgn="auto">
                        <a:lnSpc>
                          <a:spcPts val="800"/>
                        </a:lnSpc>
                        <a:spcBef>
                          <a:spcPts val="600"/>
                        </a:spcBef>
                        <a:spcAft>
                          <a:spcPts val="600"/>
                        </a:spcAft>
                      </a:pPr>
                      <a:r>
                        <a:rPr lang="en-US" altLang="zh-CN" sz="800" dirty="0">
                          <a:sym typeface="+mn-ea"/>
                        </a:rPr>
                        <a:t>5. </a:t>
                      </a:r>
                      <a:r>
                        <a:rPr lang="zh-CN" altLang="zh-CN" sz="800" dirty="0">
                          <a:sym typeface="+mn-ea"/>
                        </a:rPr>
                        <a:t>所有冷质部件包覆多层绝热材料</a:t>
                      </a:r>
                      <a:r>
                        <a:rPr lang="en-US" altLang="zh-CN" sz="800" dirty="0">
                          <a:sym typeface="+mn-ea"/>
                        </a:rPr>
                        <a:t>MLI</a:t>
                      </a:r>
                      <a:r>
                        <a:rPr lang="zh-CN" altLang="zh-CN" sz="800" dirty="0">
                          <a:sym typeface="+mn-ea"/>
                        </a:rPr>
                        <a:t>，提供厂家产品合格证及性能测试报告；</a:t>
                      </a:r>
                      <a:endParaRPr lang="zh-CN" altLang="zh-CN" sz="800" dirty="0"/>
                    </a:p>
                    <a:p>
                      <a:pPr lvl="0" algn="just" fontAlgn="auto">
                        <a:lnSpc>
                          <a:spcPts val="800"/>
                        </a:lnSpc>
                        <a:spcBef>
                          <a:spcPts val="600"/>
                        </a:spcBef>
                        <a:spcAft>
                          <a:spcPts val="600"/>
                        </a:spcAft>
                      </a:pPr>
                      <a:r>
                        <a:rPr lang="en-US" altLang="zh-CN" sz="800" dirty="0">
                          <a:sym typeface="+mn-ea"/>
                        </a:rPr>
                        <a:t>6. </a:t>
                      </a:r>
                      <a:r>
                        <a:rPr lang="zh-CN" altLang="zh-CN" sz="800" dirty="0">
                          <a:sym typeface="+mn-ea"/>
                        </a:rPr>
                        <a:t>所有低温焊缝进行无损检验，按</a:t>
                      </a:r>
                      <a:r>
                        <a:rPr lang="en-US" altLang="zh-CN" sz="800" dirty="0">
                          <a:sym typeface="+mn-ea"/>
                        </a:rPr>
                        <a:t>GB/T20801.5-2006</a:t>
                      </a:r>
                      <a:r>
                        <a:rPr lang="zh-CN" altLang="zh-CN" sz="800" dirty="0">
                          <a:sym typeface="+mn-ea"/>
                        </a:rPr>
                        <a:t>《压力管道规范 工业管道第</a:t>
                      </a:r>
                      <a:r>
                        <a:rPr lang="en-US" altLang="zh-CN" sz="800" dirty="0">
                          <a:sym typeface="+mn-ea"/>
                        </a:rPr>
                        <a:t>5</a:t>
                      </a:r>
                      <a:r>
                        <a:rPr lang="zh-CN" altLang="zh-CN" sz="800" dirty="0">
                          <a:sym typeface="+mn-ea"/>
                        </a:rPr>
                        <a:t>部分：检验与试验》要求进行；对于不能采用</a:t>
                      </a:r>
                      <a:r>
                        <a:rPr lang="en-US" altLang="zh-CN" sz="800" dirty="0">
                          <a:sym typeface="+mn-ea"/>
                        </a:rPr>
                        <a:t>X</a:t>
                      </a:r>
                      <a:r>
                        <a:rPr lang="zh-CN" altLang="zh-CN" sz="800" dirty="0">
                          <a:sym typeface="+mn-ea"/>
                        </a:rPr>
                        <a:t>射线无损检测的焊缝，应进行渗透等</a:t>
                      </a:r>
                      <a:r>
                        <a:rPr lang="zh-CN" altLang="zh-CN" sz="800" dirty="0" smtClean="0">
                          <a:sym typeface="+mn-ea"/>
                        </a:rPr>
                        <a:t>无损检测</a:t>
                      </a:r>
                      <a:r>
                        <a:rPr lang="zh-CN" altLang="en-US" sz="800" dirty="0" smtClean="0">
                          <a:sym typeface="+mn-ea"/>
                        </a:rPr>
                        <a:t>。</a:t>
                      </a:r>
                      <a:endParaRPr lang="zh-CN" altLang="en-US" sz="800" b="0" dirty="0">
                        <a:solidFill>
                          <a:sysClr val="windowText" lastClr="000000"/>
                        </a:solidFill>
                        <a:latin typeface="+mn-ea"/>
                        <a:ea typeface="+mn-ea"/>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pic>
        <p:nvPicPr>
          <p:cNvPr id="7" name="图片 6" descr="垂测可视化阀箱"/>
          <p:cNvPicPr>
            <a:picLocks noChangeAspect="1"/>
          </p:cNvPicPr>
          <p:nvPr/>
        </p:nvPicPr>
        <p:blipFill>
          <a:blip r:embed="rId3"/>
          <a:stretch>
            <a:fillRect/>
          </a:stretch>
        </p:blipFill>
        <p:spPr>
          <a:xfrm>
            <a:off x="1866900" y="915670"/>
            <a:ext cx="2197100" cy="3628390"/>
          </a:xfrm>
          <a:prstGeom prst="rect">
            <a:avLst/>
          </a:prstGeom>
        </p:spPr>
      </p:pic>
      <p:pic>
        <p:nvPicPr>
          <p:cNvPr id="10" name="图片 9" descr="bf3bc497cdc295394bf5db8b0c4007b"/>
          <p:cNvPicPr>
            <a:picLocks noChangeAspect="1"/>
          </p:cNvPicPr>
          <p:nvPr/>
        </p:nvPicPr>
        <p:blipFill>
          <a:blip r:embed="rId4"/>
          <a:stretch>
            <a:fillRect/>
          </a:stretch>
        </p:blipFill>
        <p:spPr>
          <a:xfrm>
            <a:off x="342265" y="2715895"/>
            <a:ext cx="1171575" cy="1828165"/>
          </a:xfrm>
          <a:prstGeom prst="rect">
            <a:avLst/>
          </a:prstGeom>
        </p:spPr>
      </p:pic>
      <p:sp>
        <p:nvSpPr>
          <p:cNvPr id="59" name="TextBox 101"/>
          <p:cNvSpPr>
            <a:spLocks noChangeArrowheads="1"/>
          </p:cNvSpPr>
          <p:nvPr/>
        </p:nvSpPr>
        <p:spPr bwMode="auto">
          <a:xfrm>
            <a:off x="2420620" y="-71755"/>
            <a:ext cx="4337685" cy="553085"/>
          </a:xfrm>
          <a:prstGeom prst="rect">
            <a:avLst/>
          </a:prstGeom>
          <a:noFill/>
          <a:ln w="9525">
            <a:noFill/>
            <a:miter lim="800000"/>
          </a:ln>
        </p:spPr>
        <p:txBody>
          <a:bodyPr wrap="square">
            <a:spAutoFit/>
          </a:bodyPr>
          <a:p>
            <a:r>
              <a:rPr lang="zh-CN" altLang="en-US" sz="30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24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三、加速器领域典型产品业绩</a:t>
            </a:r>
            <a:endParaRPr lang="zh-CN" altLang="en-US" sz="2400" dirty="0"/>
          </a:p>
        </p:txBody>
      </p:sp>
      <p:cxnSp>
        <p:nvCxnSpPr>
          <p:cNvPr id="2" name="直接连接符 1"/>
          <p:cNvCxnSpPr/>
          <p:nvPr/>
        </p:nvCxnSpPr>
        <p:spPr>
          <a:xfrm flipH="1">
            <a:off x="4566920" y="1956435"/>
            <a:ext cx="5080" cy="2815590"/>
          </a:xfrm>
          <a:prstGeom prst="line">
            <a:avLst/>
          </a:prstGeom>
          <a:ln w="127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26"/>
          <p:cNvSpPr>
            <a:spLocks noChangeArrowheads="1"/>
          </p:cNvSpPr>
          <p:nvPr/>
        </p:nvSpPr>
        <p:spPr bwMode="auto">
          <a:xfrm>
            <a:off x="4500245" y="893445"/>
            <a:ext cx="4121785" cy="3844290"/>
          </a:xfrm>
          <a:prstGeom prst="roundRect">
            <a:avLst>
              <a:gd name="adj" fmla="val 3379"/>
            </a:avLst>
          </a:prstGeom>
          <a:solidFill>
            <a:schemeClr val="accent6">
              <a:lumMod val="20000"/>
              <a:lumOff val="80000"/>
            </a:schemeClr>
          </a:solidFill>
          <a:ln>
            <a:solidFill>
              <a:schemeClr val="tx1"/>
            </a:solidFill>
          </a:ln>
        </p:spPr>
        <p:txBody>
          <a:bodyPr wrap="none" anchor="ctr"/>
          <a:p>
            <a:pPr eaLnBrk="1" latinLnBrk="1" hangingPunct="1">
              <a:defRPr/>
            </a:pPr>
            <a:r>
              <a:rPr kumimoji="1" lang="en-US" altLang="ko-KR" dirty="0" smtClean="0">
                <a:solidFill>
                  <a:srgbClr val="000000"/>
                </a:solidFill>
                <a:latin typeface="Gulim" panose="020B0600000101010101" pitchFamily="34" charset="-127"/>
                <a:ea typeface="Gulim" panose="020B0600000101010101" pitchFamily="34" charset="-127"/>
              </a:rPr>
              <a:t>                                                                </a:t>
            </a:r>
            <a:endParaRPr kumimoji="1" lang="ko-KR" altLang="en-US" dirty="0">
              <a:solidFill>
                <a:srgbClr val="000000"/>
              </a:solidFill>
              <a:latin typeface="Gulim" panose="020B0600000101010101" pitchFamily="34" charset="-127"/>
              <a:ea typeface="Gulim" panose="020B0600000101010101" pitchFamily="34" charset="-127"/>
            </a:endParaRPr>
          </a:p>
        </p:txBody>
      </p:sp>
      <p:sp>
        <p:nvSpPr>
          <p:cNvPr id="3" name="AutoShape 526"/>
          <p:cNvSpPr>
            <a:spLocks noChangeArrowheads="1"/>
          </p:cNvSpPr>
          <p:nvPr/>
        </p:nvSpPr>
        <p:spPr bwMode="auto">
          <a:xfrm>
            <a:off x="127635" y="874395"/>
            <a:ext cx="4121785" cy="3844290"/>
          </a:xfrm>
          <a:prstGeom prst="roundRect">
            <a:avLst>
              <a:gd name="adj" fmla="val 3379"/>
            </a:avLst>
          </a:prstGeom>
          <a:solidFill>
            <a:schemeClr val="accent6">
              <a:lumMod val="20000"/>
              <a:lumOff val="80000"/>
            </a:schemeClr>
          </a:solidFill>
          <a:ln>
            <a:solidFill>
              <a:schemeClr val="tx1"/>
            </a:solidFill>
          </a:ln>
        </p:spPr>
        <p:txBody>
          <a:bodyPr wrap="none" anchor="ctr"/>
          <a:p>
            <a:pPr eaLnBrk="1" latinLnBrk="1" hangingPunct="1">
              <a:defRPr/>
            </a:pPr>
            <a:r>
              <a:rPr kumimoji="1" lang="en-US" altLang="ko-KR" dirty="0" smtClean="0">
                <a:solidFill>
                  <a:srgbClr val="000000"/>
                </a:solidFill>
                <a:latin typeface="Gulim" panose="020B0600000101010101" pitchFamily="34" charset="-127"/>
                <a:ea typeface="Gulim" panose="020B0600000101010101" pitchFamily="34" charset="-127"/>
              </a:rPr>
              <a:t>                                                                </a:t>
            </a:r>
            <a:endParaRPr kumimoji="1" lang="ko-KR" altLang="en-US" dirty="0">
              <a:solidFill>
                <a:srgbClr val="000000"/>
              </a:solidFill>
              <a:latin typeface="Gulim" panose="020B0600000101010101" pitchFamily="34" charset="-127"/>
              <a:ea typeface="Gulim" panose="020B0600000101010101" pitchFamily="34" charset="-127"/>
            </a:endParaRPr>
          </a:p>
        </p:txBody>
      </p:sp>
      <p:cxnSp>
        <p:nvCxnSpPr>
          <p:cNvPr id="267" name="直接连接符 266"/>
          <p:cNvCxnSpPr/>
          <p:nvPr/>
        </p:nvCxnSpPr>
        <p:spPr>
          <a:xfrm>
            <a:off x="0" y="4875626"/>
            <a:ext cx="9144000" cy="1191"/>
          </a:xfrm>
          <a:prstGeom prst="line">
            <a:avLst/>
          </a:prstGeom>
        </p:spPr>
        <p:style>
          <a:lnRef idx="1">
            <a:schemeClr val="accent1"/>
          </a:lnRef>
          <a:fillRef idx="0">
            <a:schemeClr val="accent1"/>
          </a:fillRef>
          <a:effectRef idx="0">
            <a:schemeClr val="accent1"/>
          </a:effectRef>
          <a:fontRef idx="minor">
            <a:schemeClr val="tx1"/>
          </a:fontRef>
        </p:style>
      </p:cxnSp>
      <p:sp>
        <p:nvSpPr>
          <p:cNvPr id="30" name="TextBox 9"/>
          <p:cNvSpPr txBox="1"/>
          <p:nvPr/>
        </p:nvSpPr>
        <p:spPr>
          <a:xfrm>
            <a:off x="683895" y="4156075"/>
            <a:ext cx="3085465" cy="306705"/>
          </a:xfrm>
          <a:prstGeom prst="rect">
            <a:avLst/>
          </a:prstGeom>
          <a:solidFill>
            <a:schemeClr val="accent6">
              <a:lumMod val="60000"/>
              <a:lumOff val="40000"/>
            </a:schemeClr>
          </a:solidFill>
        </p:spPr>
        <p:txBody>
          <a:bodyPr wrap="square" rtlCol="0">
            <a:spAutoFit/>
          </a:bodyPr>
          <a:p>
            <a:pPr>
              <a:buClr>
                <a:srgbClr val="00B0F0"/>
              </a:buClr>
              <a:buFont typeface="Wingdings" panose="05000000000000000000" pitchFamily="2" charset="2"/>
              <a:buChar char="p"/>
            </a:pPr>
            <a:r>
              <a:rPr lang="zh-CN" altLang="en-US" sz="1400" b="1" dirty="0" smtClean="0"/>
              <a:t>  </a:t>
            </a:r>
            <a:r>
              <a:rPr lang="en-US" sz="1400" b="1">
                <a:latin typeface="(使用中文字体)" charset="0"/>
                <a:ea typeface="宋体" panose="02010600030101010101" pitchFamily="2" charset="-122"/>
                <a:cs typeface="Times New Roman" panose="02020603050405020304" pitchFamily="18" charset="0"/>
                <a:sym typeface="+mn-ea"/>
              </a:rPr>
              <a:t> </a:t>
            </a:r>
            <a:r>
              <a:rPr lang="zh-CN" sz="1400" dirty="0">
                <a:solidFill>
                  <a:srgbClr val="000000"/>
                </a:solidFill>
                <a:latin typeface="Arial" panose="020B0604020202020204" pitchFamily="34" charset="0"/>
                <a:ea typeface="宋体" panose="02010600030101010101" pitchFamily="2" charset="-122"/>
                <a:sym typeface="+mn-ea"/>
              </a:rPr>
              <a:t>SSRF EPU10椭圆极化波荡器</a:t>
            </a:r>
            <a:endParaRPr lang="zh-CN" sz="1400" dirty="0">
              <a:solidFill>
                <a:srgbClr val="000000"/>
              </a:solidFill>
              <a:latin typeface="Arial" panose="020B0604020202020204" pitchFamily="34" charset="0"/>
              <a:ea typeface="宋体" panose="02010600030101010101" pitchFamily="2" charset="-122"/>
            </a:endParaRPr>
          </a:p>
        </p:txBody>
      </p:sp>
      <p:pic>
        <p:nvPicPr>
          <p:cNvPr id="12" name="图片 -2147482481" descr="5-上海光源 (SSRF)  EPU10椭圆极化波荡器 1"/>
          <p:cNvPicPr>
            <a:picLocks noChangeAspect="1"/>
          </p:cNvPicPr>
          <p:nvPr>
            <p:custDataLst>
              <p:tags r:id="rId1"/>
            </p:custDataLst>
          </p:nvPr>
        </p:nvPicPr>
        <p:blipFill>
          <a:blip r:embed="rId2"/>
          <a:stretch>
            <a:fillRect/>
          </a:stretch>
        </p:blipFill>
        <p:spPr>
          <a:xfrm>
            <a:off x="251460" y="1110615"/>
            <a:ext cx="3894455" cy="2921635"/>
          </a:xfrm>
          <a:prstGeom prst="rect">
            <a:avLst/>
          </a:prstGeom>
          <a:noFill/>
          <a:ln w="9525">
            <a:noFill/>
          </a:ln>
        </p:spPr>
      </p:pic>
      <p:pic>
        <p:nvPicPr>
          <p:cNvPr id="13" name="图片 -2147482480" descr="6-上海光源 (SSRF)  EPU200椭圆极化波荡器 1"/>
          <p:cNvPicPr>
            <a:picLocks noChangeAspect="1"/>
          </p:cNvPicPr>
          <p:nvPr>
            <p:custDataLst>
              <p:tags r:id="rId3"/>
            </p:custDataLst>
          </p:nvPr>
        </p:nvPicPr>
        <p:blipFill>
          <a:blip r:embed="rId4"/>
          <a:srcRect l="14378" r="17543"/>
          <a:stretch>
            <a:fillRect/>
          </a:stretch>
        </p:blipFill>
        <p:spPr>
          <a:xfrm>
            <a:off x="4649470" y="1141095"/>
            <a:ext cx="3830955" cy="2921635"/>
          </a:xfrm>
          <a:prstGeom prst="rect">
            <a:avLst/>
          </a:prstGeom>
          <a:noFill/>
          <a:ln w="9525">
            <a:noFill/>
          </a:ln>
        </p:spPr>
      </p:pic>
      <p:sp>
        <p:nvSpPr>
          <p:cNvPr id="14" name="TextBox 9"/>
          <p:cNvSpPr txBox="1"/>
          <p:nvPr/>
        </p:nvSpPr>
        <p:spPr>
          <a:xfrm>
            <a:off x="5147945" y="4156075"/>
            <a:ext cx="3022600" cy="306705"/>
          </a:xfrm>
          <a:prstGeom prst="rect">
            <a:avLst/>
          </a:prstGeom>
          <a:solidFill>
            <a:schemeClr val="accent6">
              <a:lumMod val="60000"/>
              <a:lumOff val="40000"/>
            </a:schemeClr>
          </a:solidFill>
        </p:spPr>
        <p:txBody>
          <a:bodyPr wrap="square" rtlCol="0">
            <a:spAutoFit/>
          </a:bodyPr>
          <a:p>
            <a:pPr>
              <a:buClr>
                <a:srgbClr val="00B0F0"/>
              </a:buClr>
              <a:buFont typeface="Wingdings" panose="05000000000000000000" pitchFamily="2" charset="2"/>
              <a:buChar char="p"/>
            </a:pPr>
            <a:r>
              <a:rPr lang="zh-CN" altLang="en-US" sz="1400" b="1" dirty="0" smtClean="0"/>
              <a:t>  </a:t>
            </a:r>
            <a:r>
              <a:rPr lang="zh-CN" altLang="en-US" sz="1400" dirty="0">
                <a:solidFill>
                  <a:srgbClr val="000000"/>
                </a:solidFill>
                <a:latin typeface="Arial" panose="020B0604020202020204" pitchFamily="34" charset="0"/>
                <a:ea typeface="宋体" panose="02010600030101010101" pitchFamily="2" charset="-122"/>
                <a:sym typeface="Arial" panose="020B0604020202020204" pitchFamily="34" charset="0"/>
              </a:rPr>
              <a:t>SSRF EPU200椭圆极化波荡器</a:t>
            </a:r>
            <a:endParaRPr lang="zh-CN" altLang="en-US" sz="1400" b="1" dirty="0" smtClean="0"/>
          </a:p>
        </p:txBody>
      </p:sp>
      <p:sp>
        <p:nvSpPr>
          <p:cNvPr id="59" name="TextBox 101"/>
          <p:cNvSpPr>
            <a:spLocks noChangeArrowheads="1"/>
          </p:cNvSpPr>
          <p:nvPr/>
        </p:nvSpPr>
        <p:spPr bwMode="auto">
          <a:xfrm>
            <a:off x="2420620" y="-71755"/>
            <a:ext cx="4337685" cy="553085"/>
          </a:xfrm>
          <a:prstGeom prst="rect">
            <a:avLst/>
          </a:prstGeom>
          <a:noFill/>
          <a:ln w="9525">
            <a:noFill/>
            <a:miter lim="800000"/>
          </a:ln>
        </p:spPr>
        <p:txBody>
          <a:bodyPr wrap="square">
            <a:spAutoFit/>
          </a:bodyPr>
          <a:p>
            <a:r>
              <a:rPr lang="zh-CN" altLang="en-US" sz="30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24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三、加速器领域典型产品业绩</a:t>
            </a:r>
            <a:endParaRPr lang="zh-CN" altLang="en-US" sz="2400" dirty="0"/>
          </a:p>
        </p:txBody>
      </p:sp>
      <p:sp>
        <p:nvSpPr>
          <p:cNvPr id="19" name="TextBox 18"/>
          <p:cNvSpPr txBox="1"/>
          <p:nvPr/>
        </p:nvSpPr>
        <p:spPr>
          <a:xfrm>
            <a:off x="71406" y="534073"/>
            <a:ext cx="3643338" cy="321945"/>
          </a:xfrm>
          <a:prstGeom prst="rect">
            <a:avLst/>
          </a:prstGeom>
          <a:noFill/>
        </p:spPr>
        <p:txBody>
          <a:bodyPr wrap="square" rtlCol="0">
            <a:spAutoFit/>
          </a:bodyPr>
          <a:p>
            <a:pPr>
              <a:buClr>
                <a:schemeClr val="tx2"/>
              </a:buClr>
              <a:buFont typeface="Wingdings" panose="05000000000000000000" pitchFamily="2" charset="2"/>
              <a:buChar char="n"/>
            </a:pPr>
            <a:r>
              <a:rPr lang="zh-CN" altLang="en-US" sz="1500" dirty="0" smtClean="0">
                <a:latin typeface="微软雅黑" panose="020B0503020204020204" pitchFamily="34" charset="-122"/>
                <a:ea typeface="微软雅黑" panose="020B0503020204020204" pitchFamily="34" charset="-122"/>
              </a:rPr>
              <a:t>  波荡器</a:t>
            </a:r>
            <a:endParaRPr lang="zh-CN" altLang="en-US" sz="15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7" name="直接连接符 266"/>
          <p:cNvCxnSpPr/>
          <p:nvPr/>
        </p:nvCxnSpPr>
        <p:spPr>
          <a:xfrm>
            <a:off x="0" y="4875626"/>
            <a:ext cx="9144000" cy="1191"/>
          </a:xfrm>
          <a:prstGeom prst="line">
            <a:avLst/>
          </a:prstGeom>
        </p:spPr>
        <p:style>
          <a:lnRef idx="1">
            <a:schemeClr val="accent1"/>
          </a:lnRef>
          <a:fillRef idx="0">
            <a:schemeClr val="accent1"/>
          </a:fillRef>
          <a:effectRef idx="0">
            <a:schemeClr val="accent1"/>
          </a:effectRef>
          <a:fontRef idx="minor">
            <a:schemeClr val="tx1"/>
          </a:fontRef>
        </p:style>
      </p:cxnSp>
      <p:grpSp>
        <p:nvGrpSpPr>
          <p:cNvPr id="33" name="组合 32"/>
          <p:cNvGrpSpPr/>
          <p:nvPr/>
        </p:nvGrpSpPr>
        <p:grpSpPr>
          <a:xfrm>
            <a:off x="71120" y="571500"/>
            <a:ext cx="4857750" cy="2891790"/>
            <a:chOff x="71406" y="571597"/>
            <a:chExt cx="4997479" cy="2675820"/>
          </a:xfrm>
        </p:grpSpPr>
        <p:sp>
          <p:nvSpPr>
            <p:cNvPr id="271" name="圆角矩形 270"/>
            <p:cNvSpPr/>
            <p:nvPr/>
          </p:nvSpPr>
          <p:spPr bwMode="auto">
            <a:xfrm>
              <a:off x="71406" y="585385"/>
              <a:ext cx="4997479" cy="2416982"/>
            </a:xfrm>
            <a:prstGeom prst="roundRect">
              <a:avLst>
                <a:gd name="adj" fmla="val 4380"/>
              </a:avLst>
            </a:prstGeom>
            <a:solidFill>
              <a:schemeClr val="tx2">
                <a:lumMod val="20000"/>
                <a:lumOff val="80000"/>
              </a:schemeClr>
            </a:solidFill>
            <a:ln w="12700" cap="flat" cmpd="sng" algn="ctr">
              <a:solidFill>
                <a:schemeClr val="accent5">
                  <a:lumMod val="50000"/>
                </a:schemeClr>
              </a:solidFill>
              <a:prstDash val="dash"/>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1" lang="zh-CN" altLang="en-US" sz="2000" b="1" i="0" u="none" strike="noStrike" cap="none" normalizeH="0" baseline="0" dirty="0" smtClean="0">
                <a:ln>
                  <a:noFill/>
                </a:ln>
                <a:noFill/>
                <a:effectLst/>
                <a:latin typeface="Times New Roman" panose="02020603050405020304" pitchFamily="18" charset="0"/>
                <a:ea typeface="宋体" panose="02010600030101010101" pitchFamily="2" charset="-122"/>
              </a:endParaRPr>
            </a:p>
          </p:txBody>
        </p:sp>
        <p:sp>
          <p:nvSpPr>
            <p:cNvPr id="272" name="TextBox 4"/>
            <p:cNvSpPr txBox="1"/>
            <p:nvPr/>
          </p:nvSpPr>
          <p:spPr>
            <a:xfrm>
              <a:off x="71406" y="571597"/>
              <a:ext cx="4997479" cy="2675820"/>
            </a:xfrm>
            <a:prstGeom prst="rect">
              <a:avLst/>
            </a:prstGeom>
            <a:noFill/>
            <a:ln>
              <a:noFill/>
            </a:ln>
          </p:spPr>
          <p:txBody>
            <a:bodyPr wrap="square" rtlCol="0">
              <a:spAutoFit/>
            </a:bodyPr>
            <a:lstStyle/>
            <a:p>
              <a:pPr>
                <a:lnSpc>
                  <a:spcPct val="140000"/>
                </a:lnSpc>
              </a:pPr>
              <a:r>
                <a:rPr lang="zh-CN" altLang="en-US" sz="1000" dirty="0" smtClean="0">
                  <a:latin typeface="微软雅黑" panose="020B0503020204020204" pitchFamily="34" charset="-122"/>
                  <a:ea typeface="微软雅黑" panose="020B0503020204020204" pitchFamily="34" charset="-122"/>
                </a:rPr>
                <a:t>        合肥聚能电物理高技术开发有限公司主要</a:t>
              </a:r>
              <a:r>
                <a:rPr lang="zh-CN" altLang="en-US" sz="1000" dirty="0">
                  <a:latin typeface="微软雅黑" panose="020B0503020204020204" pitchFamily="34" charset="-122"/>
                  <a:ea typeface="微软雅黑" panose="020B0503020204020204" pitchFamily="34" charset="-122"/>
                </a:rPr>
                <a:t>从事电物理装置的设计、加工及制造，是国内重要的电物理设备研制</a:t>
              </a:r>
              <a:r>
                <a:rPr lang="zh-CN" altLang="en-US" sz="1000" dirty="0" smtClean="0">
                  <a:latin typeface="微软雅黑" panose="020B0503020204020204" pitchFamily="34" charset="-122"/>
                  <a:ea typeface="微软雅黑" panose="020B0503020204020204" pitchFamily="34" charset="-122"/>
                </a:rPr>
                <a:t>基地。公司拥有</a:t>
              </a:r>
              <a:r>
                <a:rPr lang="zh-CN" altLang="en-US" sz="1000" dirty="0">
                  <a:latin typeface="微软雅黑" panose="020B0503020204020204" pitchFamily="34" charset="-122"/>
                  <a:ea typeface="微软雅黑" panose="020B0503020204020204" pitchFamily="34" charset="-122"/>
                </a:rPr>
                <a:t>一批由博士、硕士组成的高水平的研究队伍以及由高级工程师、技师、实验师组成的制造队伍。凭借雄厚的技术研发实力和丰富的生产制造经验</a:t>
              </a:r>
              <a:r>
                <a:rPr lang="zh-CN" altLang="en-US" sz="1000" dirty="0" smtClean="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聚</a:t>
              </a:r>
              <a:r>
                <a:rPr lang="zh-CN" altLang="en-US" sz="1000" dirty="0" smtClean="0">
                  <a:latin typeface="微软雅黑" panose="020B0503020204020204" pitchFamily="34" charset="-122"/>
                  <a:ea typeface="微软雅黑" panose="020B0503020204020204" pitchFamily="34" charset="-122"/>
                </a:rPr>
                <a:t>能公司成功</a:t>
              </a:r>
              <a:r>
                <a:rPr lang="zh-CN" altLang="en-US" sz="1000" dirty="0">
                  <a:latin typeface="微软雅黑" panose="020B0503020204020204" pitchFamily="34" charset="-122"/>
                  <a:ea typeface="微软雅黑" panose="020B0503020204020204" pitchFamily="34" charset="-122"/>
                </a:rPr>
                <a:t>参与了</a:t>
              </a:r>
              <a:r>
                <a:rPr lang="zh-CN" altLang="en-US" sz="1000" b="1" dirty="0">
                  <a:latin typeface="微软雅黑" panose="020B0503020204020204" pitchFamily="34" charset="-122"/>
                  <a:ea typeface="微软雅黑" panose="020B0503020204020204" pitchFamily="34" charset="-122"/>
                  <a:sym typeface="+mn-ea"/>
                </a:rPr>
                <a:t>核聚变领域</a:t>
              </a:r>
              <a:r>
                <a:rPr lang="zh-CN" altLang="en-US" sz="1000" dirty="0">
                  <a:latin typeface="微软雅黑" panose="020B0503020204020204" pitchFamily="34" charset="-122"/>
                  <a:ea typeface="微软雅黑" panose="020B0503020204020204" pitchFamily="34" charset="-122"/>
                  <a:sym typeface="+mn-ea"/>
                </a:rPr>
                <a:t>：</a:t>
              </a:r>
              <a:r>
                <a:rPr lang="en-US" sz="1000" dirty="0">
                  <a:latin typeface="微软雅黑" panose="020B0503020204020204" pitchFamily="34" charset="-122"/>
                  <a:ea typeface="微软雅黑" panose="020B0503020204020204" pitchFamily="34" charset="-122"/>
                  <a:sym typeface="+mn-ea"/>
                </a:rPr>
                <a:t>HT-6B</a:t>
              </a:r>
              <a:r>
                <a:rPr lang="zh-CN" altLang="en-US" sz="1000" dirty="0">
                  <a:latin typeface="微软雅黑" panose="020B0503020204020204" pitchFamily="34" charset="-122"/>
                  <a:ea typeface="微软雅黑" panose="020B0503020204020204" pitchFamily="34" charset="-122"/>
                  <a:sym typeface="+mn-ea"/>
                </a:rPr>
                <a:t>、</a:t>
              </a:r>
              <a:r>
                <a:rPr lang="en-US" sz="1000" dirty="0">
                  <a:latin typeface="微软雅黑" panose="020B0503020204020204" pitchFamily="34" charset="-122"/>
                  <a:ea typeface="微软雅黑" panose="020B0503020204020204" pitchFamily="34" charset="-122"/>
                  <a:sym typeface="+mn-ea"/>
                </a:rPr>
                <a:t>HT-6M</a:t>
              </a:r>
              <a:r>
                <a:rPr lang="zh-CN" altLang="en-US" sz="1000" dirty="0">
                  <a:latin typeface="微软雅黑" panose="020B0503020204020204" pitchFamily="34" charset="-122"/>
                  <a:ea typeface="微软雅黑" panose="020B0503020204020204" pitchFamily="34" charset="-122"/>
                  <a:sym typeface="+mn-ea"/>
                </a:rPr>
                <a:t>和</a:t>
              </a:r>
              <a:r>
                <a:rPr lang="en-US" sz="1000" dirty="0">
                  <a:latin typeface="微软雅黑" panose="020B0503020204020204" pitchFamily="34" charset="-122"/>
                  <a:ea typeface="微软雅黑" panose="020B0503020204020204" pitchFamily="34" charset="-122"/>
                  <a:sym typeface="+mn-ea"/>
                </a:rPr>
                <a:t>HT-7</a:t>
              </a:r>
              <a:r>
                <a:rPr lang="zh-CN" altLang="en-US" sz="1000" dirty="0">
                  <a:latin typeface="微软雅黑" panose="020B0503020204020204" pitchFamily="34" charset="-122"/>
                  <a:ea typeface="微软雅黑" panose="020B0503020204020204" pitchFamily="34" charset="-122"/>
                  <a:sym typeface="+mn-ea"/>
                </a:rPr>
                <a:t>超导托卡马克、</a:t>
              </a:r>
              <a:r>
                <a:rPr lang="en-US" sz="1000" dirty="0">
                  <a:latin typeface="微软雅黑" panose="020B0503020204020204" pitchFamily="34" charset="-122"/>
                  <a:ea typeface="微软雅黑" panose="020B0503020204020204" pitchFamily="34" charset="-122"/>
                  <a:sym typeface="+mn-ea"/>
                </a:rPr>
                <a:t>EAST</a:t>
              </a:r>
              <a:r>
                <a:rPr lang="zh-CN" altLang="en-US" sz="1000" dirty="0">
                  <a:latin typeface="微软雅黑" panose="020B0503020204020204" pitchFamily="34" charset="-122"/>
                  <a:ea typeface="微软雅黑" panose="020B0503020204020204" pitchFamily="34" charset="-122"/>
                  <a:sym typeface="+mn-ea"/>
                </a:rPr>
                <a:t>全超导托卡马克；</a:t>
              </a:r>
              <a:r>
                <a:rPr lang="zh-CN" altLang="en-US" sz="1000" b="1" dirty="0">
                  <a:latin typeface="微软雅黑" panose="020B0503020204020204" pitchFamily="34" charset="-122"/>
                  <a:ea typeface="微软雅黑" panose="020B0503020204020204" pitchFamily="34" charset="-122"/>
                  <a:sym typeface="+mn-ea"/>
                </a:rPr>
                <a:t>加速器领域：</a:t>
              </a:r>
              <a:r>
                <a:rPr lang="zh-CN" altLang="en-US" sz="1000" dirty="0">
                  <a:latin typeface="微软雅黑" panose="020B0503020204020204" pitchFamily="34" charset="-122"/>
                  <a:ea typeface="微软雅黑" panose="020B0503020204020204" pitchFamily="34" charset="-122"/>
                  <a:sym typeface="+mn-ea"/>
                </a:rPr>
                <a:t>北京</a:t>
              </a:r>
              <a:r>
                <a:rPr lang="en-US" sz="1000" dirty="0">
                  <a:latin typeface="微软雅黑" panose="020B0503020204020204" pitchFamily="34" charset="-122"/>
                  <a:ea typeface="微软雅黑" panose="020B0503020204020204" pitchFamily="34" charset="-122"/>
                  <a:sym typeface="+mn-ea"/>
                </a:rPr>
                <a:t>BEPC</a:t>
              </a:r>
              <a:r>
                <a:rPr lang="zh-CN" altLang="en-US" sz="1000" dirty="0">
                  <a:latin typeface="微软雅黑" panose="020B0503020204020204" pitchFamily="34" charset="-122"/>
                  <a:ea typeface="微软雅黑" panose="020B0503020204020204" pitchFamily="34" charset="-122"/>
                  <a:sym typeface="+mn-ea"/>
                </a:rPr>
                <a:t>正负电子对撞机、</a:t>
              </a:r>
              <a:r>
                <a:rPr lang="zh-CN" altLang="en-US" sz="1000" dirty="0">
                  <a:latin typeface="微软雅黑" panose="020B0503020204020204" pitchFamily="34" charset="-122"/>
                  <a:ea typeface="微软雅黑" panose="020B0503020204020204" pitchFamily="34" charset="-122"/>
                </a:rPr>
                <a:t>上海第三代同步辐射光源、中国散裂中子源、欧洲</a:t>
              </a:r>
              <a:r>
                <a:rPr lang="en-US" sz="1000" dirty="0">
                  <a:latin typeface="微软雅黑" panose="020B0503020204020204" pitchFamily="34" charset="-122"/>
                  <a:ea typeface="微软雅黑" panose="020B0503020204020204" pitchFamily="34" charset="-122"/>
                </a:rPr>
                <a:t>X</a:t>
              </a:r>
              <a:r>
                <a:rPr lang="zh-CN" altLang="en-US" sz="1000" dirty="0">
                  <a:latin typeface="微软雅黑" panose="020B0503020204020204" pitchFamily="34" charset="-122"/>
                  <a:ea typeface="微软雅黑" panose="020B0503020204020204" pitchFamily="34" charset="-122"/>
                </a:rPr>
                <a:t>射线自由电子激光（</a:t>
              </a:r>
              <a:r>
                <a:rPr lang="en-US" sz="1000" dirty="0">
                  <a:latin typeface="微软雅黑" panose="020B0503020204020204" pitchFamily="34" charset="-122"/>
                  <a:ea typeface="微软雅黑" panose="020B0503020204020204" pitchFamily="34" charset="-122"/>
                </a:rPr>
                <a:t>EXFEL</a:t>
              </a:r>
              <a:r>
                <a:rPr lang="zh-CN" altLang="en-US" sz="1000" dirty="0">
                  <a:latin typeface="微软雅黑" panose="020B0503020204020204" pitchFamily="34" charset="-122"/>
                  <a:ea typeface="微软雅黑" panose="020B0503020204020204" pitchFamily="34" charset="-122"/>
                </a:rPr>
                <a:t>）波荡器、德国</a:t>
              </a:r>
              <a:r>
                <a:rPr lang="en-US" sz="1000" dirty="0">
                  <a:latin typeface="微软雅黑" panose="020B0503020204020204" pitchFamily="34" charset="-122"/>
                  <a:ea typeface="微软雅黑" panose="020B0503020204020204" pitchFamily="34" charset="-122"/>
                </a:rPr>
                <a:t>GSI</a:t>
              </a:r>
              <a:r>
                <a:rPr lang="zh-CN" altLang="en-US" sz="1000" dirty="0">
                  <a:latin typeface="微软雅黑" panose="020B0503020204020204" pitchFamily="34" charset="-122"/>
                  <a:ea typeface="微软雅黑" panose="020B0503020204020204" pitchFamily="34" charset="-122"/>
                </a:rPr>
                <a:t>加速器、美国普林斯顿大学</a:t>
              </a:r>
              <a:r>
                <a:rPr lang="en-US" sz="1000" dirty="0">
                  <a:latin typeface="微软雅黑" panose="020B0503020204020204" pitchFamily="34" charset="-122"/>
                  <a:ea typeface="微软雅黑" panose="020B0503020204020204" pitchFamily="34" charset="-122"/>
                </a:rPr>
                <a:t>Flux coil</a:t>
              </a:r>
              <a:r>
                <a:rPr lang="zh-CN" altLang="en-US" sz="1000" dirty="0">
                  <a:latin typeface="微软雅黑" panose="020B0503020204020204" pitchFamily="34" charset="-122"/>
                  <a:ea typeface="微软雅黑" panose="020B0503020204020204" pitchFamily="34" charset="-122"/>
                </a:rPr>
                <a:t>磁体等诸多大科学装置的建设，累计申请国家专利共计</a:t>
              </a:r>
              <a:r>
                <a:rPr lang="en-US" sz="1000" dirty="0">
                  <a:latin typeface="微软雅黑" panose="020B0503020204020204" pitchFamily="34" charset="-122"/>
                  <a:ea typeface="微软雅黑" panose="020B0503020204020204" pitchFamily="34" charset="-122"/>
                </a:rPr>
                <a:t>40</a:t>
              </a:r>
              <a:r>
                <a:rPr lang="zh-CN" altLang="en-US" sz="1000" dirty="0">
                  <a:latin typeface="微软雅黑" panose="020B0503020204020204" pitchFamily="34" charset="-122"/>
                  <a:ea typeface="微软雅黑" panose="020B0503020204020204" pitchFamily="34" charset="-122"/>
                </a:rPr>
                <a:t>余项，先后获得</a:t>
              </a:r>
              <a:r>
                <a:rPr lang="en-US"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国家高新技术企业</a:t>
              </a:r>
              <a:r>
                <a:rPr lang="en-US"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a:t>
              </a:r>
              <a:r>
                <a:rPr lang="en-US"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安徽省机械工程学会焊接专委会常务理事</a:t>
              </a:r>
              <a:r>
                <a:rPr lang="en-US"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a:t>
              </a:r>
              <a:r>
                <a:rPr lang="en-US" sz="1000" dirty="0">
                  <a:latin typeface="微软雅黑" panose="020B0503020204020204" pitchFamily="34" charset="-122"/>
                  <a:ea typeface="微软雅黑" panose="020B0503020204020204" pitchFamily="34" charset="-122"/>
                </a:rPr>
                <a:t> “</a:t>
              </a:r>
              <a:r>
                <a:rPr lang="zh-CN" altLang="en-US" sz="1000" dirty="0">
                  <a:latin typeface="微软雅黑" panose="020B0503020204020204" pitchFamily="34" charset="-122"/>
                  <a:ea typeface="微软雅黑" panose="020B0503020204020204" pitchFamily="34" charset="-122"/>
                </a:rPr>
                <a:t>安徽省真空学会常务理事单位</a:t>
              </a:r>
              <a:r>
                <a:rPr lang="en-US"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a:t>
              </a:r>
              <a:r>
                <a:rPr lang="en-US" sz="1000" dirty="0">
                  <a:latin typeface="微软雅黑" panose="020B0503020204020204" pitchFamily="34" charset="-122"/>
                  <a:ea typeface="微软雅黑" panose="020B0503020204020204" pitchFamily="34" charset="-122"/>
                </a:rPr>
                <a:t>“</a:t>
              </a:r>
              <a:r>
                <a:rPr lang="en-US" sz="1000" dirty="0" err="1">
                  <a:latin typeface="微软雅黑" panose="020B0503020204020204" pitchFamily="34" charset="-122"/>
                  <a:ea typeface="微软雅黑" panose="020B0503020204020204" pitchFamily="34" charset="-122"/>
                </a:rPr>
                <a:t>BEPC</a:t>
              </a:r>
              <a:r>
                <a:rPr lang="en-US" altLang="zh-CN" sz="1000" dirty="0" err="1">
                  <a:latin typeface="微软雅黑" panose="020B0503020204020204" pitchFamily="34" charset="-122"/>
                  <a:ea typeface="微软雅黑" panose="020B0503020204020204" pitchFamily="34" charset="-122"/>
                </a:rPr>
                <a:t>Ⅱ</a:t>
              </a:r>
              <a:r>
                <a:rPr lang="zh-CN" altLang="en-US" sz="1000" dirty="0">
                  <a:latin typeface="微软雅黑" panose="020B0503020204020204" pitchFamily="34" charset="-122"/>
                  <a:ea typeface="微软雅黑" panose="020B0503020204020204" pitchFamily="34" charset="-122"/>
                </a:rPr>
                <a:t>重大贡献参建单位</a:t>
              </a:r>
              <a:r>
                <a:rPr lang="en-US"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a:t>
              </a:r>
              <a:r>
                <a:rPr lang="en-US"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北京正负电子对撞机重大贡献奖</a:t>
              </a:r>
              <a:r>
                <a:rPr lang="en-US"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a:t>
              </a:r>
              <a:r>
                <a:rPr lang="en-US"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国家重大技术装备成果奖</a:t>
              </a:r>
              <a:r>
                <a:rPr lang="en-US"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a:t>
              </a:r>
              <a:r>
                <a:rPr lang="en-US"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国家科技</a:t>
              </a:r>
              <a:r>
                <a:rPr lang="zh-CN" altLang="en-US" sz="1000" dirty="0" smtClean="0">
                  <a:latin typeface="微软雅黑" panose="020B0503020204020204" pitchFamily="34" charset="-122"/>
                  <a:ea typeface="微软雅黑" panose="020B0503020204020204" pitchFamily="34" charset="-122"/>
                </a:rPr>
                <a:t>进步特等奖</a:t>
              </a:r>
              <a:r>
                <a:rPr lang="en-US"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等多项荣誉。</a:t>
              </a:r>
              <a:r>
                <a:rPr lang="zh-CN" altLang="en-US" sz="1000" b="1" dirty="0">
                  <a:latin typeface="微软雅黑" panose="020B0503020204020204" pitchFamily="34" charset="-122"/>
                  <a:ea typeface="微软雅黑" panose="020B0503020204020204" pitchFamily="34" charset="-122"/>
                </a:rPr>
                <a:t> </a:t>
              </a:r>
              <a:r>
                <a:rPr lang="zh-CN" altLang="en-US" sz="1000" b="1" dirty="0">
                  <a:latin typeface="微软雅黑" panose="020B0503020204020204" pitchFamily="34" charset="-122"/>
                  <a:ea typeface="微软雅黑" panose="020B0503020204020204" pitchFamily="34" charset="-122"/>
                  <a:sym typeface="+mn-ea"/>
                </a:rPr>
                <a:t> 四十余年专注为大科学装置（加速器、核聚变等领域）提供非标定制化电物理装备</a:t>
              </a:r>
              <a:r>
                <a:rPr lang="zh-CN" altLang="en-US" sz="1000" dirty="0">
                  <a:latin typeface="微软雅黑" panose="020B0503020204020204" pitchFamily="34" charset="-122"/>
                  <a:ea typeface="微软雅黑" panose="020B0503020204020204" pitchFamily="34" charset="-122"/>
                  <a:sym typeface="+mn-ea"/>
                </a:rPr>
                <a:t>。</a:t>
              </a:r>
              <a:endParaRPr lang="zh-CN" altLang="en-US" sz="1000" dirty="0" smtClean="0">
                <a:solidFill>
                  <a:schemeClr val="tx1"/>
                </a:solidFill>
                <a:latin typeface="微软雅黑" panose="020B0503020204020204" pitchFamily="34" charset="-122"/>
                <a:ea typeface="微软雅黑" panose="020B0503020204020204" pitchFamily="34" charset="-122"/>
              </a:endParaRPr>
            </a:p>
            <a:p>
              <a:pPr>
                <a:lnSpc>
                  <a:spcPct val="140000"/>
                </a:lnSpc>
              </a:pPr>
              <a:endParaRPr lang="en-US" altLang="zh-CN" sz="1000" dirty="0" smtClean="0">
                <a:latin typeface="微软雅黑" panose="020B0503020204020204" pitchFamily="34" charset="-122"/>
                <a:ea typeface="微软雅黑" panose="020B0503020204020204" pitchFamily="34" charset="-122"/>
              </a:endParaRPr>
            </a:p>
          </p:txBody>
        </p:sp>
      </p:grpSp>
      <p:grpSp>
        <p:nvGrpSpPr>
          <p:cNvPr id="20" name="组合 19"/>
          <p:cNvGrpSpPr/>
          <p:nvPr/>
        </p:nvGrpSpPr>
        <p:grpSpPr>
          <a:xfrm>
            <a:off x="58706" y="3140887"/>
            <a:ext cx="8929750" cy="1726088"/>
            <a:chOff x="428597" y="3258034"/>
            <a:chExt cx="8489993" cy="1613380"/>
          </a:xfrm>
        </p:grpSpPr>
        <p:pic>
          <p:nvPicPr>
            <p:cNvPr id="9" name="图片 24" descr="aebb2c96-fd59-4ecd-b7db-3a9ab9b3ef88.jpg"/>
            <p:cNvPicPr>
              <a:picLocks noChangeAspect="1" noChangeArrowheads="1"/>
            </p:cNvPicPr>
            <p:nvPr/>
          </p:nvPicPr>
          <p:blipFill>
            <a:blip r:embed="rId1">
              <a:clrChange>
                <a:clrFrom>
                  <a:srgbClr val="FFFFFF"/>
                </a:clrFrom>
                <a:clrTo>
                  <a:srgbClr val="FFFFFF">
                    <a:alpha val="0"/>
                  </a:srgbClr>
                </a:clrTo>
              </a:clrChange>
            </a:blip>
            <a:srcRect/>
            <a:stretch>
              <a:fillRect/>
            </a:stretch>
          </p:blipFill>
          <p:spPr bwMode="auto">
            <a:xfrm>
              <a:off x="428597" y="3346904"/>
              <a:ext cx="1270245" cy="1469596"/>
            </a:xfrm>
            <a:prstGeom prst="rect">
              <a:avLst/>
            </a:prstGeom>
            <a:noFill/>
            <a:ln w="9525">
              <a:noFill/>
              <a:miter lim="800000"/>
              <a:headEnd/>
              <a:tailEnd/>
            </a:ln>
          </p:spPr>
        </p:pic>
        <p:sp>
          <p:nvSpPr>
            <p:cNvPr id="10" name="Shape 60"/>
            <p:cNvSpPr>
              <a:spLocks noChangeShapeType="1"/>
            </p:cNvSpPr>
            <p:nvPr/>
          </p:nvSpPr>
          <p:spPr bwMode="auto">
            <a:xfrm>
              <a:off x="1801781" y="4009325"/>
              <a:ext cx="6983412" cy="1191"/>
            </a:xfrm>
            <a:prstGeom prst="line">
              <a:avLst/>
            </a:prstGeom>
            <a:noFill/>
            <a:ln w="0">
              <a:solidFill>
                <a:schemeClr val="tx1"/>
              </a:solidFill>
              <a:miter lim="400000"/>
            </a:ln>
          </p:spPr>
          <p:txBody>
            <a:bodyPr lIns="0" tIns="0" rIns="0" bIns="0" anchor="ctr"/>
            <a:lstStyle/>
            <a:p>
              <a:endParaRPr lang="zh-CN" altLang="en-US"/>
            </a:p>
          </p:txBody>
        </p:sp>
        <p:cxnSp>
          <p:nvCxnSpPr>
            <p:cNvPr id="11" name="直接连接符 10"/>
            <p:cNvCxnSpPr/>
            <p:nvPr/>
          </p:nvCxnSpPr>
          <p:spPr>
            <a:xfrm flipV="1">
              <a:off x="2841593" y="3762866"/>
              <a:ext cx="0" cy="2464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4308443" y="4009324"/>
              <a:ext cx="0" cy="2047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5929281" y="3803349"/>
              <a:ext cx="0" cy="2059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7483443" y="4009324"/>
              <a:ext cx="0" cy="2047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Shape 67"/>
            <p:cNvSpPr>
              <a:spLocks noChangeArrowheads="1"/>
            </p:cNvSpPr>
            <p:nvPr/>
          </p:nvSpPr>
          <p:spPr bwMode="auto">
            <a:xfrm>
              <a:off x="1874806" y="3354481"/>
              <a:ext cx="2119312" cy="471924"/>
            </a:xfrm>
            <a:prstGeom prst="rect">
              <a:avLst/>
            </a:prstGeom>
            <a:noFill/>
            <a:ln w="12700">
              <a:noFill/>
              <a:miter lim="800000"/>
            </a:ln>
          </p:spPr>
          <p:txBody>
            <a:bodyPr lIns="50800" tIns="50800" rIns="50800" bIns="50800" anchor="ctr">
              <a:spAutoFit/>
            </a:bodyPr>
            <a:lstStyle/>
            <a:p>
              <a:pPr eaLnBrk="1" hangingPunct="1">
                <a:buFont typeface="Arial" panose="020B0604020202020204" pitchFamily="34" charset="0"/>
                <a:buNone/>
              </a:pPr>
              <a:r>
                <a:rPr lang="zh-CN" altLang="en-US" sz="1200" b="1" dirty="0">
                  <a:solidFill>
                    <a:srgbClr val="996633"/>
                  </a:solidFill>
                  <a:sym typeface="Helvetica"/>
                </a:rPr>
                <a:t>中科院等离子体所研制中心</a:t>
              </a:r>
              <a:br>
                <a:rPr lang="zh-CN" altLang="en-US" sz="1200" b="1" dirty="0">
                  <a:solidFill>
                    <a:srgbClr val="000000"/>
                  </a:solidFill>
                  <a:sym typeface="Helvetica"/>
                </a:rPr>
              </a:br>
              <a:r>
                <a:rPr lang="zh-CN" altLang="en-US" sz="1200" b="1" dirty="0">
                  <a:solidFill>
                    <a:srgbClr val="000000"/>
                  </a:solidFill>
                  <a:sym typeface="Helvetica"/>
                </a:rPr>
                <a:t>     </a:t>
              </a:r>
              <a:r>
                <a:rPr lang="zh-CN" altLang="en-US" sz="1200" b="1" dirty="0" smtClean="0">
                  <a:solidFill>
                    <a:srgbClr val="000000"/>
                  </a:solidFill>
                  <a:sym typeface="Helvetica"/>
                </a:rPr>
                <a:t>       </a:t>
              </a:r>
              <a:r>
                <a:rPr lang="en-US" altLang="zh-CN" sz="1200" b="1" dirty="0">
                  <a:solidFill>
                    <a:srgbClr val="7F7F7F"/>
                  </a:solidFill>
                  <a:sym typeface="Helvetica"/>
                </a:rPr>
                <a:t>1978</a:t>
              </a:r>
              <a:r>
                <a:rPr lang="zh-CN" altLang="en-US" sz="1200" b="1" dirty="0">
                  <a:solidFill>
                    <a:srgbClr val="7F7F7F"/>
                  </a:solidFill>
                  <a:sym typeface="Helvetica"/>
                </a:rPr>
                <a:t>年创立</a:t>
              </a:r>
              <a:endParaRPr lang="zh-CN" altLang="en-US" sz="2600" b="1" dirty="0">
                <a:solidFill>
                  <a:srgbClr val="777777"/>
                </a:solidFill>
                <a:ea typeface="Helvetica"/>
                <a:cs typeface="Helvetica"/>
                <a:sym typeface="Helvetica"/>
              </a:endParaRPr>
            </a:p>
          </p:txBody>
        </p:sp>
        <p:sp>
          <p:nvSpPr>
            <p:cNvPr id="16" name="Shape 67"/>
            <p:cNvSpPr>
              <a:spLocks noChangeArrowheads="1"/>
            </p:cNvSpPr>
            <p:nvPr/>
          </p:nvSpPr>
          <p:spPr bwMode="auto">
            <a:xfrm>
              <a:off x="3301968" y="4214824"/>
              <a:ext cx="2336800" cy="656590"/>
            </a:xfrm>
            <a:prstGeom prst="rect">
              <a:avLst/>
            </a:prstGeom>
            <a:noFill/>
            <a:ln w="12700">
              <a:noFill/>
              <a:miter lim="800000"/>
            </a:ln>
          </p:spPr>
          <p:txBody>
            <a:bodyPr lIns="50800" tIns="50800" rIns="50800" bIns="50800" anchor="ctr">
              <a:spAutoFit/>
            </a:bodyPr>
            <a:lstStyle/>
            <a:p>
              <a:pPr eaLnBrk="1" hangingPunct="1">
                <a:buFont typeface="Arial" panose="020B0604020202020204" pitchFamily="34" charset="0"/>
                <a:buNone/>
              </a:pPr>
              <a:r>
                <a:rPr lang="zh-CN" altLang="en-US" sz="1200" b="1" dirty="0">
                  <a:solidFill>
                    <a:srgbClr val="996633"/>
                  </a:solidFill>
                  <a:sym typeface="Helvetica"/>
                </a:rPr>
                <a:t>中科院等离子体所高新技术</a:t>
              </a:r>
              <a:endParaRPr lang="zh-CN" altLang="en-US" sz="1200" b="1" dirty="0">
                <a:solidFill>
                  <a:srgbClr val="996633"/>
                </a:solidFill>
                <a:sym typeface="Helvetica"/>
              </a:endParaRPr>
            </a:p>
            <a:p>
              <a:pPr eaLnBrk="1" hangingPunct="1">
                <a:buFont typeface="Arial" panose="020B0604020202020204" pitchFamily="34" charset="0"/>
                <a:buNone/>
              </a:pPr>
              <a:r>
                <a:rPr lang="zh-CN" altLang="en-US" sz="1200" b="1" dirty="0">
                  <a:solidFill>
                    <a:srgbClr val="996633"/>
                  </a:solidFill>
                  <a:sym typeface="Helvetica"/>
                </a:rPr>
                <a:t>           开发有限公司</a:t>
              </a:r>
              <a:br>
                <a:rPr lang="zh-CN" altLang="en-US" sz="1200" b="1" dirty="0">
                  <a:solidFill>
                    <a:srgbClr val="000000"/>
                  </a:solidFill>
                  <a:sym typeface="Helvetica"/>
                </a:rPr>
              </a:br>
              <a:r>
                <a:rPr lang="zh-CN" altLang="en-US" sz="1200" b="1" dirty="0">
                  <a:solidFill>
                    <a:srgbClr val="000000"/>
                  </a:solidFill>
                  <a:sym typeface="Helvetica"/>
                </a:rPr>
                <a:t>            </a:t>
              </a:r>
              <a:r>
                <a:rPr lang="en-US" altLang="zh-CN" sz="1200" b="1" dirty="0">
                  <a:solidFill>
                    <a:srgbClr val="7F7F7F"/>
                  </a:solidFill>
                  <a:sym typeface="Helvetica"/>
                </a:rPr>
                <a:t>2003</a:t>
              </a:r>
              <a:r>
                <a:rPr lang="zh-CN" altLang="en-US" sz="1200" b="1" dirty="0">
                  <a:solidFill>
                    <a:srgbClr val="7F7F7F"/>
                  </a:solidFill>
                  <a:sym typeface="Helvetica"/>
                </a:rPr>
                <a:t>年成立</a:t>
              </a:r>
              <a:endParaRPr lang="zh-CN" altLang="en-US" sz="2600" b="1" dirty="0">
                <a:solidFill>
                  <a:srgbClr val="777777"/>
                </a:solidFill>
                <a:ea typeface="Helvetica"/>
                <a:cs typeface="Helvetica"/>
                <a:sym typeface="Helvetica"/>
              </a:endParaRPr>
            </a:p>
          </p:txBody>
        </p:sp>
        <p:sp>
          <p:nvSpPr>
            <p:cNvPr id="17" name="Shape 67"/>
            <p:cNvSpPr>
              <a:spLocks noChangeArrowheads="1"/>
            </p:cNvSpPr>
            <p:nvPr/>
          </p:nvSpPr>
          <p:spPr bwMode="auto">
            <a:xfrm>
              <a:off x="5010123" y="3258034"/>
              <a:ext cx="1839913" cy="656590"/>
            </a:xfrm>
            <a:prstGeom prst="rect">
              <a:avLst/>
            </a:prstGeom>
            <a:noFill/>
            <a:ln w="12700">
              <a:noFill/>
              <a:miter lim="800000"/>
            </a:ln>
          </p:spPr>
          <p:txBody>
            <a:bodyPr lIns="50800" tIns="50800" rIns="50800" bIns="50800" anchor="ctr">
              <a:spAutoFit/>
            </a:bodyPr>
            <a:lstStyle/>
            <a:p>
              <a:pPr eaLnBrk="1" hangingPunct="1">
                <a:buFont typeface="Arial" panose="020B0604020202020204" pitchFamily="34" charset="0"/>
                <a:buNone/>
              </a:pPr>
              <a:r>
                <a:rPr lang="en-US" altLang="zh-CN" sz="1200" b="1" dirty="0">
                  <a:solidFill>
                    <a:srgbClr val="996633"/>
                  </a:solidFill>
                  <a:sym typeface="Helvetica"/>
                </a:rPr>
                <a:t>    </a:t>
              </a:r>
              <a:r>
                <a:rPr lang="zh-CN" altLang="en-US" sz="1200" b="1" dirty="0">
                  <a:solidFill>
                    <a:srgbClr val="996633"/>
                  </a:solidFill>
                  <a:sym typeface="Helvetica"/>
                </a:rPr>
                <a:t>合肥聚能电物理高技术</a:t>
              </a:r>
              <a:endParaRPr lang="zh-CN" altLang="en-US" sz="1200" b="1" dirty="0">
                <a:solidFill>
                  <a:srgbClr val="996633"/>
                </a:solidFill>
                <a:sym typeface="Helvetica"/>
              </a:endParaRPr>
            </a:p>
            <a:p>
              <a:pPr eaLnBrk="1" hangingPunct="1">
                <a:buFont typeface="Arial" panose="020B0604020202020204" pitchFamily="34" charset="0"/>
                <a:buNone/>
              </a:pPr>
              <a:r>
                <a:rPr lang="zh-CN" altLang="en-US" sz="1200" b="1" dirty="0">
                  <a:solidFill>
                    <a:srgbClr val="996633"/>
                  </a:solidFill>
                  <a:sym typeface="Helvetica"/>
                </a:rPr>
                <a:t>           开发有限公司</a:t>
              </a:r>
              <a:br>
                <a:rPr lang="zh-CN" altLang="en-US" sz="1200" b="1" dirty="0">
                  <a:solidFill>
                    <a:srgbClr val="000000"/>
                  </a:solidFill>
                  <a:sym typeface="Helvetica"/>
                </a:rPr>
              </a:br>
              <a:r>
                <a:rPr lang="zh-CN" altLang="en-US" sz="1200" b="1" dirty="0">
                  <a:solidFill>
                    <a:srgbClr val="000000"/>
                  </a:solidFill>
                  <a:sym typeface="Helvetica"/>
                </a:rPr>
                <a:t>            </a:t>
              </a:r>
              <a:r>
                <a:rPr lang="en-US" altLang="zh-CN" sz="1200" b="1" dirty="0">
                  <a:solidFill>
                    <a:srgbClr val="7F7F7F"/>
                  </a:solidFill>
                  <a:sym typeface="Helvetica"/>
                </a:rPr>
                <a:t>2006</a:t>
              </a:r>
              <a:r>
                <a:rPr lang="zh-CN" altLang="en-US" sz="1200" b="1" dirty="0">
                  <a:solidFill>
                    <a:srgbClr val="7F7F7F"/>
                  </a:solidFill>
                  <a:sym typeface="Helvetica"/>
                </a:rPr>
                <a:t>年成立</a:t>
              </a:r>
              <a:endParaRPr lang="zh-CN" altLang="en-US" sz="2600" b="1" dirty="0">
                <a:solidFill>
                  <a:srgbClr val="777777"/>
                </a:solidFill>
                <a:ea typeface="Helvetica"/>
                <a:cs typeface="Helvetica"/>
                <a:sym typeface="Helvetica"/>
              </a:endParaRPr>
            </a:p>
          </p:txBody>
        </p:sp>
        <p:sp>
          <p:nvSpPr>
            <p:cNvPr id="18" name="Shape 67"/>
            <p:cNvSpPr>
              <a:spLocks noChangeArrowheads="1"/>
            </p:cNvSpPr>
            <p:nvPr/>
          </p:nvSpPr>
          <p:spPr bwMode="auto">
            <a:xfrm>
              <a:off x="6715140" y="4214824"/>
              <a:ext cx="2203450" cy="471924"/>
            </a:xfrm>
            <a:prstGeom prst="rect">
              <a:avLst/>
            </a:prstGeom>
            <a:noFill/>
            <a:ln w="12700">
              <a:noFill/>
              <a:miter lim="800000"/>
            </a:ln>
          </p:spPr>
          <p:txBody>
            <a:bodyPr lIns="50800" tIns="50800" rIns="50800" bIns="50800" anchor="ctr">
              <a:spAutoFit/>
            </a:bodyPr>
            <a:lstStyle/>
            <a:p>
              <a:pPr eaLnBrk="1" hangingPunct="1">
                <a:buFont typeface="Arial" panose="020B0604020202020204" pitchFamily="34" charset="0"/>
                <a:buNone/>
              </a:pPr>
              <a:r>
                <a:rPr lang="zh-CN" altLang="en-US" sz="1200" b="1" dirty="0">
                  <a:solidFill>
                    <a:srgbClr val="996633"/>
                  </a:solidFill>
                  <a:sym typeface="Helvetica"/>
                </a:rPr>
                <a:t>国家级高新技术企业</a:t>
              </a:r>
              <a:br>
                <a:rPr lang="zh-CN" altLang="en-US" sz="1200" b="1" dirty="0">
                  <a:solidFill>
                    <a:srgbClr val="000000"/>
                  </a:solidFill>
                  <a:sym typeface="Helvetica"/>
                </a:rPr>
              </a:br>
              <a:r>
                <a:rPr lang="zh-CN" altLang="en-US" sz="1200" b="1" dirty="0">
                  <a:solidFill>
                    <a:srgbClr val="000000"/>
                  </a:solidFill>
                  <a:sym typeface="Helvetica"/>
                </a:rPr>
                <a:t>                 </a:t>
              </a:r>
              <a:r>
                <a:rPr lang="en-US" altLang="zh-CN" sz="1200" b="1" dirty="0">
                  <a:solidFill>
                    <a:srgbClr val="7F7F7F"/>
                  </a:solidFill>
                  <a:sym typeface="Helvetica"/>
                </a:rPr>
                <a:t>2014</a:t>
              </a:r>
              <a:r>
                <a:rPr lang="zh-CN" altLang="en-US" sz="1200" b="1" dirty="0">
                  <a:solidFill>
                    <a:srgbClr val="7F7F7F"/>
                  </a:solidFill>
                  <a:sym typeface="Helvetica"/>
                </a:rPr>
                <a:t>年</a:t>
              </a:r>
              <a:endParaRPr lang="zh-CN" altLang="en-US" sz="2600" b="1" dirty="0">
                <a:solidFill>
                  <a:srgbClr val="777777"/>
                </a:solidFill>
                <a:ea typeface="Helvetica"/>
                <a:cs typeface="Helvetica"/>
                <a:sym typeface="Helvetica"/>
              </a:endParaRPr>
            </a:p>
          </p:txBody>
        </p:sp>
        <p:sp>
          <p:nvSpPr>
            <p:cNvPr id="19" name="右箭头 18"/>
            <p:cNvSpPr/>
            <p:nvPr/>
          </p:nvSpPr>
          <p:spPr>
            <a:xfrm>
              <a:off x="1785918" y="3869814"/>
              <a:ext cx="7072362" cy="333867"/>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2" name="组合 21"/>
          <p:cNvGrpSpPr/>
          <p:nvPr/>
        </p:nvGrpSpPr>
        <p:grpSpPr>
          <a:xfrm>
            <a:off x="4974593" y="619111"/>
            <a:ext cx="4071966" cy="2500330"/>
            <a:chOff x="142844" y="1428736"/>
            <a:chExt cx="8858282" cy="4929222"/>
          </a:xfrm>
        </p:grpSpPr>
        <p:sp>
          <p:nvSpPr>
            <p:cNvPr id="23" name="圆角矩形 22"/>
            <p:cNvSpPr/>
            <p:nvPr/>
          </p:nvSpPr>
          <p:spPr bwMode="auto">
            <a:xfrm>
              <a:off x="142844" y="1428736"/>
              <a:ext cx="8858282" cy="4929222"/>
            </a:xfrm>
            <a:prstGeom prst="roundRect">
              <a:avLst>
                <a:gd name="adj" fmla="val 4380"/>
              </a:avLst>
            </a:prstGeom>
            <a:noFill/>
            <a:ln w="12700" cap="flat" cmpd="sng" algn="ctr">
              <a:solidFill>
                <a:schemeClr val="accent5">
                  <a:lumMod val="50000"/>
                </a:schemeClr>
              </a:solidFill>
              <a:prstDash val="dash"/>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1" lang="zh-CN" altLang="en-US" sz="2000" b="1" i="0" u="none" strike="noStrike" cap="none" normalizeH="0" baseline="0" dirty="0" smtClean="0">
                <a:ln>
                  <a:noFill/>
                </a:ln>
                <a:noFill/>
                <a:effectLst/>
                <a:latin typeface="Times New Roman" panose="02020603050405020304" pitchFamily="18" charset="0"/>
                <a:ea typeface="宋体" panose="02010600030101010101" pitchFamily="2" charset="-122"/>
              </a:endParaRPr>
            </a:p>
          </p:txBody>
        </p:sp>
        <p:pic>
          <p:nvPicPr>
            <p:cNvPr id="25" name="图片 5" descr="dcad92f1-f03e-4876-8f3c-25383479a34e.jpg"/>
            <p:cNvPicPr>
              <a:picLocks noChangeArrowheads="1"/>
            </p:cNvPicPr>
            <p:nvPr/>
          </p:nvPicPr>
          <p:blipFill>
            <a:blip r:embed="rId2" cstate="print"/>
            <a:srcRect/>
            <a:stretch>
              <a:fillRect/>
            </a:stretch>
          </p:blipFill>
          <p:spPr bwMode="auto">
            <a:xfrm>
              <a:off x="214282" y="1500174"/>
              <a:ext cx="1833563" cy="2243076"/>
            </a:xfrm>
            <a:prstGeom prst="rect">
              <a:avLst/>
            </a:prstGeom>
            <a:noFill/>
            <a:ln w="9525">
              <a:noFill/>
              <a:miter lim="800000"/>
              <a:headEnd/>
              <a:tailEnd/>
            </a:ln>
          </p:spPr>
        </p:pic>
        <p:pic>
          <p:nvPicPr>
            <p:cNvPr id="26" name="图片 3" descr="5e18fedf-02e7-4a8b-812b-c8ec06566e6a.jpg"/>
            <p:cNvPicPr>
              <a:picLocks noChangeArrowheads="1"/>
            </p:cNvPicPr>
            <p:nvPr/>
          </p:nvPicPr>
          <p:blipFill>
            <a:blip r:embed="rId3" cstate="print"/>
            <a:srcRect/>
            <a:stretch>
              <a:fillRect/>
            </a:stretch>
          </p:blipFill>
          <p:spPr bwMode="auto">
            <a:xfrm>
              <a:off x="142844" y="3985210"/>
              <a:ext cx="2714644" cy="2158434"/>
            </a:xfrm>
            <a:prstGeom prst="rect">
              <a:avLst/>
            </a:prstGeom>
            <a:noFill/>
            <a:ln w="9525">
              <a:noFill/>
              <a:miter lim="800000"/>
              <a:headEnd/>
              <a:tailEnd/>
            </a:ln>
          </p:spPr>
        </p:pic>
        <p:pic>
          <p:nvPicPr>
            <p:cNvPr id="27" name="Picture 2"/>
            <p:cNvPicPr>
              <a:picLocks noChangeArrowheads="1"/>
            </p:cNvPicPr>
            <p:nvPr/>
          </p:nvPicPr>
          <p:blipFill>
            <a:blip r:embed="rId4" cstate="print"/>
            <a:srcRect l="4673" t="3226" r="6541" b="3226"/>
            <a:stretch>
              <a:fillRect/>
            </a:stretch>
          </p:blipFill>
          <p:spPr bwMode="auto">
            <a:xfrm>
              <a:off x="4500562" y="1571612"/>
              <a:ext cx="1440000" cy="2160000"/>
            </a:xfrm>
            <a:prstGeom prst="rect">
              <a:avLst/>
            </a:prstGeom>
            <a:noFill/>
            <a:ln w="9525">
              <a:noFill/>
              <a:miter lim="800000"/>
              <a:headEnd/>
              <a:tailEnd/>
            </a:ln>
          </p:spPr>
        </p:pic>
        <p:pic>
          <p:nvPicPr>
            <p:cNvPr id="28" name="图片 77" descr="证书1"/>
            <p:cNvPicPr>
              <a:picLocks noChangeArrowheads="1"/>
            </p:cNvPicPr>
            <p:nvPr/>
          </p:nvPicPr>
          <p:blipFill>
            <a:blip r:embed="rId5" cstate="print"/>
            <a:srcRect/>
            <a:stretch>
              <a:fillRect/>
            </a:stretch>
          </p:blipFill>
          <p:spPr bwMode="auto">
            <a:xfrm>
              <a:off x="6000760" y="1571612"/>
              <a:ext cx="1440000" cy="2160000"/>
            </a:xfrm>
            <a:prstGeom prst="rect">
              <a:avLst/>
            </a:prstGeom>
            <a:noFill/>
            <a:ln w="9525">
              <a:noFill/>
              <a:miter lim="800000"/>
              <a:headEnd/>
              <a:tailEnd/>
            </a:ln>
          </p:spPr>
        </p:pic>
        <p:pic>
          <p:nvPicPr>
            <p:cNvPr id="29" name="图片 34" descr="464b3e26-2aaa-487b-b979-866225826718"/>
            <p:cNvPicPr>
              <a:picLocks noChangeAspect="1" noChangeArrowheads="1"/>
            </p:cNvPicPr>
            <p:nvPr/>
          </p:nvPicPr>
          <p:blipFill>
            <a:blip r:embed="rId6" cstate="print"/>
            <a:srcRect/>
            <a:stretch>
              <a:fillRect/>
            </a:stretch>
          </p:blipFill>
          <p:spPr bwMode="auto">
            <a:xfrm>
              <a:off x="2000232" y="1665282"/>
              <a:ext cx="2500330" cy="1977818"/>
            </a:xfrm>
            <a:prstGeom prst="rect">
              <a:avLst/>
            </a:prstGeom>
            <a:noFill/>
            <a:ln w="9525">
              <a:noFill/>
              <a:miter lim="800000"/>
              <a:headEnd/>
              <a:tailEnd/>
            </a:ln>
          </p:spPr>
        </p:pic>
        <p:pic>
          <p:nvPicPr>
            <p:cNvPr id="31" name="图片 174" descr="安徽省科学技术奖一等奖-聚能公司奖状"/>
            <p:cNvPicPr>
              <a:picLocks noChangeArrowheads="1"/>
            </p:cNvPicPr>
            <p:nvPr/>
          </p:nvPicPr>
          <p:blipFill>
            <a:blip r:embed="rId7" cstate="print"/>
            <a:srcRect l="6677" t="4129" r="6856" b="8217"/>
            <a:stretch>
              <a:fillRect/>
            </a:stretch>
          </p:blipFill>
          <p:spPr bwMode="auto">
            <a:xfrm>
              <a:off x="7500958" y="1571612"/>
              <a:ext cx="1440000" cy="2160000"/>
            </a:xfrm>
            <a:prstGeom prst="rect">
              <a:avLst/>
            </a:prstGeom>
            <a:noFill/>
            <a:ln w="9525">
              <a:noFill/>
              <a:miter lim="800000"/>
              <a:headEnd/>
              <a:tailEnd/>
            </a:ln>
            <a:effectLst/>
          </p:spPr>
        </p:pic>
        <p:pic>
          <p:nvPicPr>
            <p:cNvPr id="32" name="图片 169" descr="jishuzhuangbei"/>
            <p:cNvPicPr>
              <a:picLocks noChangeAspect="1" noChangeArrowheads="1"/>
            </p:cNvPicPr>
            <p:nvPr/>
          </p:nvPicPr>
          <p:blipFill>
            <a:blip r:embed="rId8" cstate="print"/>
            <a:srcRect/>
            <a:stretch>
              <a:fillRect/>
            </a:stretch>
          </p:blipFill>
          <p:spPr bwMode="auto">
            <a:xfrm>
              <a:off x="2857353" y="4000504"/>
              <a:ext cx="2906201" cy="2143140"/>
            </a:xfrm>
            <a:prstGeom prst="rect">
              <a:avLst/>
            </a:prstGeom>
            <a:noFill/>
            <a:ln w="9525">
              <a:noFill/>
              <a:miter lim="800000"/>
              <a:headEnd/>
              <a:tailEnd/>
            </a:ln>
          </p:spPr>
        </p:pic>
      </p:grpSp>
      <p:sp>
        <p:nvSpPr>
          <p:cNvPr id="34" name="TextBox 101"/>
          <p:cNvSpPr>
            <a:spLocks noChangeArrowheads="1"/>
          </p:cNvSpPr>
          <p:nvPr/>
        </p:nvSpPr>
        <p:spPr bwMode="auto">
          <a:xfrm>
            <a:off x="2686685" y="-71755"/>
            <a:ext cx="3118485" cy="553085"/>
          </a:xfrm>
          <a:prstGeom prst="rect">
            <a:avLst/>
          </a:prstGeom>
          <a:noFill/>
          <a:ln w="9525">
            <a:noFill/>
            <a:miter lim="800000"/>
          </a:ln>
        </p:spPr>
        <p:txBody>
          <a:bodyPr wrap="square">
            <a:spAutoFit/>
          </a:bodyPr>
          <a:lstStyle/>
          <a:p>
            <a:r>
              <a:rPr lang="zh-CN" altLang="en-US" sz="30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 一、</a:t>
            </a:r>
            <a:r>
              <a:rPr lang="zh-CN" altLang="en-US" sz="2400" b="1" dirty="0" smtClean="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公  司  简  介</a:t>
            </a:r>
            <a:endParaRPr lang="zh-CN" altLang="en-US" sz="2400" dirty="0"/>
          </a:p>
        </p:txBody>
      </p:sp>
      <p:pic>
        <p:nvPicPr>
          <p:cNvPr id="2" name="图片 1" descr="21ad76c3d2cf81b8"/>
          <p:cNvPicPr>
            <a:picLocks noChangeAspect="1"/>
          </p:cNvPicPr>
          <p:nvPr/>
        </p:nvPicPr>
        <p:blipFill>
          <a:blip r:embed="rId9"/>
          <a:stretch>
            <a:fillRect/>
          </a:stretch>
        </p:blipFill>
        <p:spPr>
          <a:xfrm>
            <a:off x="7600315" y="1923415"/>
            <a:ext cx="1417955" cy="1086485"/>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26"/>
          <p:cNvSpPr>
            <a:spLocks noChangeArrowheads="1"/>
          </p:cNvSpPr>
          <p:nvPr/>
        </p:nvSpPr>
        <p:spPr bwMode="auto">
          <a:xfrm>
            <a:off x="4500245" y="893445"/>
            <a:ext cx="4121785" cy="3844290"/>
          </a:xfrm>
          <a:prstGeom prst="roundRect">
            <a:avLst>
              <a:gd name="adj" fmla="val 3379"/>
            </a:avLst>
          </a:prstGeom>
          <a:solidFill>
            <a:schemeClr val="accent6">
              <a:lumMod val="20000"/>
              <a:lumOff val="80000"/>
            </a:schemeClr>
          </a:solidFill>
          <a:ln>
            <a:solidFill>
              <a:schemeClr val="tx1"/>
            </a:solidFill>
          </a:ln>
        </p:spPr>
        <p:txBody>
          <a:bodyPr wrap="none" anchor="ctr"/>
          <a:p>
            <a:pPr eaLnBrk="1" latinLnBrk="1" hangingPunct="1">
              <a:defRPr/>
            </a:pPr>
            <a:r>
              <a:rPr kumimoji="1" lang="en-US" altLang="ko-KR" dirty="0" smtClean="0">
                <a:solidFill>
                  <a:srgbClr val="000000"/>
                </a:solidFill>
                <a:latin typeface="Gulim" panose="020B0600000101010101" pitchFamily="34" charset="-127"/>
                <a:ea typeface="Gulim" panose="020B0600000101010101" pitchFamily="34" charset="-127"/>
              </a:rPr>
              <a:t>                                                                </a:t>
            </a:r>
            <a:endParaRPr kumimoji="1" lang="ko-KR" altLang="en-US" dirty="0">
              <a:solidFill>
                <a:srgbClr val="000000"/>
              </a:solidFill>
              <a:latin typeface="Gulim" panose="020B0600000101010101" pitchFamily="34" charset="-127"/>
              <a:ea typeface="Gulim" panose="020B0600000101010101" pitchFamily="34" charset="-127"/>
            </a:endParaRPr>
          </a:p>
        </p:txBody>
      </p:sp>
      <p:sp>
        <p:nvSpPr>
          <p:cNvPr id="3" name="AutoShape 526"/>
          <p:cNvSpPr>
            <a:spLocks noChangeArrowheads="1"/>
          </p:cNvSpPr>
          <p:nvPr/>
        </p:nvSpPr>
        <p:spPr bwMode="auto">
          <a:xfrm>
            <a:off x="127635" y="874395"/>
            <a:ext cx="4121785" cy="3844290"/>
          </a:xfrm>
          <a:prstGeom prst="roundRect">
            <a:avLst>
              <a:gd name="adj" fmla="val 3379"/>
            </a:avLst>
          </a:prstGeom>
          <a:solidFill>
            <a:schemeClr val="accent6">
              <a:lumMod val="20000"/>
              <a:lumOff val="80000"/>
            </a:schemeClr>
          </a:solidFill>
          <a:ln>
            <a:solidFill>
              <a:schemeClr val="tx1"/>
            </a:solidFill>
          </a:ln>
        </p:spPr>
        <p:txBody>
          <a:bodyPr wrap="none" anchor="ctr"/>
          <a:p>
            <a:pPr eaLnBrk="1" latinLnBrk="1" hangingPunct="1">
              <a:defRPr/>
            </a:pPr>
            <a:r>
              <a:rPr kumimoji="1" lang="en-US" altLang="ko-KR" dirty="0" smtClean="0">
                <a:solidFill>
                  <a:srgbClr val="000000"/>
                </a:solidFill>
                <a:latin typeface="Gulim" panose="020B0600000101010101" pitchFamily="34" charset="-127"/>
                <a:ea typeface="Gulim" panose="020B0600000101010101" pitchFamily="34" charset="-127"/>
              </a:rPr>
              <a:t>                                                                </a:t>
            </a:r>
            <a:endParaRPr kumimoji="1" lang="ko-KR" altLang="en-US" dirty="0">
              <a:solidFill>
                <a:srgbClr val="000000"/>
              </a:solidFill>
              <a:latin typeface="Gulim" panose="020B0600000101010101" pitchFamily="34" charset="-127"/>
              <a:ea typeface="Gulim" panose="020B0600000101010101" pitchFamily="34" charset="-127"/>
            </a:endParaRPr>
          </a:p>
        </p:txBody>
      </p:sp>
      <p:cxnSp>
        <p:nvCxnSpPr>
          <p:cNvPr id="267" name="直接连接符 266"/>
          <p:cNvCxnSpPr/>
          <p:nvPr/>
        </p:nvCxnSpPr>
        <p:spPr>
          <a:xfrm>
            <a:off x="0" y="4875626"/>
            <a:ext cx="9144000" cy="1191"/>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9"/>
          <p:cNvSpPr txBox="1"/>
          <p:nvPr/>
        </p:nvSpPr>
        <p:spPr>
          <a:xfrm>
            <a:off x="1403350" y="4370705"/>
            <a:ext cx="1852930" cy="306705"/>
          </a:xfrm>
          <a:prstGeom prst="rect">
            <a:avLst/>
          </a:prstGeom>
          <a:solidFill>
            <a:schemeClr val="accent6">
              <a:lumMod val="60000"/>
              <a:lumOff val="40000"/>
            </a:schemeClr>
          </a:solidFill>
        </p:spPr>
        <p:txBody>
          <a:bodyPr wrap="square" rtlCol="0">
            <a:spAutoFit/>
          </a:bodyPr>
          <a:p>
            <a:pPr>
              <a:buClr>
                <a:srgbClr val="00B0F0"/>
              </a:buClr>
              <a:buFont typeface="Wingdings" panose="05000000000000000000" pitchFamily="2" charset="2"/>
              <a:buChar char="p"/>
            </a:pPr>
            <a:r>
              <a:rPr lang="zh-CN" altLang="en-US" sz="1400" b="1" dirty="0" smtClean="0"/>
              <a:t> </a:t>
            </a:r>
            <a:r>
              <a:rPr lang="zh-CN" altLang="en-US" sz="1400" dirty="0"/>
              <a:t>加拿大光源波荡器</a:t>
            </a:r>
            <a:endParaRPr lang="zh-CN" altLang="en-US" sz="1400" dirty="0"/>
          </a:p>
        </p:txBody>
      </p:sp>
      <p:pic>
        <p:nvPicPr>
          <p:cNvPr id="5" name="图片 -2147482468" descr="IMG_3308"/>
          <p:cNvPicPr>
            <a:picLocks noChangeAspect="1"/>
          </p:cNvPicPr>
          <p:nvPr/>
        </p:nvPicPr>
        <p:blipFill>
          <a:blip r:embed="rId1"/>
          <a:srcRect r="17563"/>
          <a:stretch>
            <a:fillRect/>
          </a:stretch>
        </p:blipFill>
        <p:spPr>
          <a:xfrm>
            <a:off x="179705" y="1058545"/>
            <a:ext cx="3978910" cy="3218180"/>
          </a:xfrm>
          <a:prstGeom prst="rect">
            <a:avLst/>
          </a:prstGeom>
          <a:noFill/>
          <a:ln w="9525">
            <a:noFill/>
          </a:ln>
        </p:spPr>
      </p:pic>
      <p:pic>
        <p:nvPicPr>
          <p:cNvPr id="7" name="图片 -2147482512" descr="IMGP0032"/>
          <p:cNvPicPr>
            <a:picLocks noChangeAspect="1"/>
          </p:cNvPicPr>
          <p:nvPr/>
        </p:nvPicPr>
        <p:blipFill>
          <a:blip r:embed="rId2"/>
          <a:stretch>
            <a:fillRect/>
          </a:stretch>
        </p:blipFill>
        <p:spPr>
          <a:xfrm>
            <a:off x="4563745" y="1058545"/>
            <a:ext cx="4011295" cy="3218815"/>
          </a:xfrm>
          <a:prstGeom prst="rect">
            <a:avLst/>
          </a:prstGeom>
          <a:noFill/>
          <a:ln w="9525">
            <a:noFill/>
          </a:ln>
        </p:spPr>
      </p:pic>
      <p:sp>
        <p:nvSpPr>
          <p:cNvPr id="8" name="TextBox 9"/>
          <p:cNvSpPr txBox="1"/>
          <p:nvPr/>
        </p:nvSpPr>
        <p:spPr>
          <a:xfrm>
            <a:off x="5652135" y="4370705"/>
            <a:ext cx="2122170" cy="306705"/>
          </a:xfrm>
          <a:prstGeom prst="rect">
            <a:avLst/>
          </a:prstGeom>
          <a:solidFill>
            <a:schemeClr val="accent6">
              <a:lumMod val="60000"/>
              <a:lumOff val="40000"/>
            </a:schemeClr>
          </a:solidFill>
        </p:spPr>
        <p:txBody>
          <a:bodyPr wrap="square" rtlCol="0">
            <a:spAutoFit/>
          </a:bodyPr>
          <a:p>
            <a:pPr algn="l">
              <a:buClr>
                <a:srgbClr val="00B0F0"/>
              </a:buClr>
              <a:buSzTx/>
              <a:buFont typeface="Wingdings" panose="05000000000000000000" pitchFamily="2" charset="2"/>
              <a:buChar char="p"/>
            </a:pPr>
            <a:r>
              <a:rPr lang="zh-CN" altLang="en-US" sz="1400" b="1" dirty="0" smtClean="0"/>
              <a:t>  </a:t>
            </a:r>
            <a:r>
              <a:rPr lang="zh-CN" altLang="en-US" sz="1400" dirty="0"/>
              <a:t>EXFEL波荡器组装现场</a:t>
            </a:r>
            <a:endParaRPr lang="zh-CN" altLang="en-US" sz="1400" dirty="0"/>
          </a:p>
        </p:txBody>
      </p:sp>
      <p:sp>
        <p:nvSpPr>
          <p:cNvPr id="59" name="TextBox 101"/>
          <p:cNvSpPr>
            <a:spLocks noChangeArrowheads="1"/>
          </p:cNvSpPr>
          <p:nvPr/>
        </p:nvSpPr>
        <p:spPr bwMode="auto">
          <a:xfrm>
            <a:off x="2420620" y="-71755"/>
            <a:ext cx="4337685" cy="553085"/>
          </a:xfrm>
          <a:prstGeom prst="rect">
            <a:avLst/>
          </a:prstGeom>
          <a:noFill/>
          <a:ln w="9525">
            <a:noFill/>
            <a:miter lim="800000"/>
          </a:ln>
        </p:spPr>
        <p:txBody>
          <a:bodyPr wrap="square">
            <a:spAutoFit/>
          </a:bodyPr>
          <a:p>
            <a:r>
              <a:rPr lang="zh-CN" altLang="en-US" sz="30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24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三、加速器领域典型产品业绩</a:t>
            </a:r>
            <a:endParaRPr lang="zh-CN" altLang="en-US" sz="24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526"/>
          <p:cNvSpPr>
            <a:spLocks noChangeArrowheads="1"/>
          </p:cNvSpPr>
          <p:nvPr/>
        </p:nvSpPr>
        <p:spPr bwMode="auto">
          <a:xfrm>
            <a:off x="127635" y="771525"/>
            <a:ext cx="8780145" cy="3844290"/>
          </a:xfrm>
          <a:prstGeom prst="roundRect">
            <a:avLst>
              <a:gd name="adj" fmla="val 3379"/>
            </a:avLst>
          </a:prstGeom>
          <a:solidFill>
            <a:schemeClr val="accent6">
              <a:lumMod val="20000"/>
              <a:lumOff val="80000"/>
            </a:schemeClr>
          </a:solidFill>
          <a:ln>
            <a:solidFill>
              <a:schemeClr val="tx1"/>
            </a:solidFill>
          </a:ln>
        </p:spPr>
        <p:txBody>
          <a:bodyPr wrap="none" anchor="ctr"/>
          <a:p>
            <a:pPr indent="306070" algn="l"/>
            <a:endParaRPr kumimoji="1" lang="ko-KR" altLang="en-US" sz="1000" dirty="0">
              <a:solidFill>
                <a:srgbClr val="000000"/>
              </a:solidFill>
              <a:latin typeface="Gulim" panose="020B0600000101010101" pitchFamily="34" charset="-127"/>
              <a:ea typeface="Gulim" panose="020B0600000101010101" pitchFamily="34" charset="-127"/>
            </a:endParaRPr>
          </a:p>
        </p:txBody>
      </p:sp>
      <p:cxnSp>
        <p:nvCxnSpPr>
          <p:cNvPr id="267" name="直接连接符 266"/>
          <p:cNvCxnSpPr/>
          <p:nvPr/>
        </p:nvCxnSpPr>
        <p:spPr>
          <a:xfrm>
            <a:off x="0" y="4875626"/>
            <a:ext cx="9144000" cy="1191"/>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9"/>
          <p:cNvSpPr txBox="1"/>
          <p:nvPr/>
        </p:nvSpPr>
        <p:spPr>
          <a:xfrm>
            <a:off x="3491865" y="4300220"/>
            <a:ext cx="1852930" cy="306705"/>
          </a:xfrm>
          <a:prstGeom prst="rect">
            <a:avLst/>
          </a:prstGeom>
          <a:solidFill>
            <a:schemeClr val="accent6">
              <a:lumMod val="60000"/>
              <a:lumOff val="40000"/>
            </a:schemeClr>
          </a:solidFill>
        </p:spPr>
        <p:txBody>
          <a:bodyPr wrap="square" rtlCol="0">
            <a:spAutoFit/>
          </a:bodyPr>
          <a:p>
            <a:pPr>
              <a:buClr>
                <a:srgbClr val="00B0F0"/>
              </a:buClr>
              <a:buFont typeface="Wingdings" panose="05000000000000000000" pitchFamily="2" charset="2"/>
              <a:buChar char="p"/>
            </a:pPr>
            <a:r>
              <a:rPr lang="zh-CN" altLang="en-US" sz="1400" b="1" dirty="0" smtClean="0"/>
              <a:t> </a:t>
            </a:r>
            <a:r>
              <a:rPr lang="en-US" altLang="zh-CN" sz="1400" dirty="0"/>
              <a:t>HEPS</a:t>
            </a:r>
            <a:r>
              <a:rPr lang="zh-CN" altLang="en-US" sz="1400" dirty="0"/>
              <a:t>低温波荡器</a:t>
            </a:r>
            <a:endParaRPr lang="zh-CN" altLang="en-US" sz="1400" dirty="0"/>
          </a:p>
        </p:txBody>
      </p:sp>
      <p:pic>
        <p:nvPicPr>
          <p:cNvPr id="9" name="图片 2"/>
          <p:cNvPicPr>
            <a:picLocks noChangeAspect="1"/>
          </p:cNvPicPr>
          <p:nvPr>
            <p:custDataLst>
              <p:tags r:id="rId1"/>
            </p:custDataLst>
          </p:nvPr>
        </p:nvPicPr>
        <p:blipFill>
          <a:blip r:embed="rId2"/>
          <a:stretch>
            <a:fillRect/>
          </a:stretch>
        </p:blipFill>
        <p:spPr>
          <a:xfrm>
            <a:off x="127635" y="867410"/>
            <a:ext cx="5221605" cy="3235960"/>
          </a:xfrm>
          <a:prstGeom prst="rect">
            <a:avLst/>
          </a:prstGeom>
          <a:noFill/>
          <a:ln w="9525">
            <a:noFill/>
          </a:ln>
        </p:spPr>
      </p:pic>
      <p:graphicFrame>
        <p:nvGraphicFramePr>
          <p:cNvPr id="10" name="表格 9"/>
          <p:cNvGraphicFramePr/>
          <p:nvPr>
            <p:custDataLst>
              <p:tags r:id="rId3"/>
            </p:custDataLst>
          </p:nvPr>
        </p:nvGraphicFramePr>
        <p:xfrm>
          <a:off x="5435600" y="867410"/>
          <a:ext cx="3413760" cy="1798955"/>
        </p:xfrm>
        <a:graphic>
          <a:graphicData uri="http://schemas.openxmlformats.org/drawingml/2006/table">
            <a:tbl>
              <a:tblPr firstRow="1" bandRow="1">
                <a:tableStyleId>{5940675A-B579-460E-94D1-54222C63F5DA}</a:tableStyleId>
              </a:tblPr>
              <a:tblGrid>
                <a:gridCol w="480060"/>
                <a:gridCol w="367665"/>
                <a:gridCol w="444500"/>
                <a:gridCol w="476250"/>
                <a:gridCol w="518160"/>
                <a:gridCol w="625475"/>
                <a:gridCol w="501650"/>
              </a:tblGrid>
              <a:tr h="458470">
                <a:tc>
                  <a:txBody>
                    <a:bodyPr/>
                    <a:p>
                      <a:pPr indent="0" algn="ctr">
                        <a:buNone/>
                      </a:pPr>
                      <a:r>
                        <a:rPr lang="zh-CN" altLang="en-US" sz="900" b="1">
                          <a:latin typeface="宋体" panose="02010600030101010101" pitchFamily="2" charset="-122"/>
                          <a:ea typeface="宋体" panose="02010600030101010101" pitchFamily="2" charset="-122"/>
                          <a:cs typeface="宋体" panose="02010600030101010101" pitchFamily="2" charset="-122"/>
                        </a:rPr>
                        <a:t>型号</a:t>
                      </a:r>
                      <a:endParaRPr lang="zh-CN" altLang="en-US" sz="9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1">
                          <a:latin typeface="宋体" panose="02010600030101010101" pitchFamily="2" charset="-122"/>
                          <a:ea typeface="宋体" panose="02010600030101010101" pitchFamily="2" charset="-122"/>
                          <a:cs typeface="宋体" panose="02010600030101010101" pitchFamily="2" charset="-122"/>
                        </a:rPr>
                        <a:t>数量</a:t>
                      </a:r>
                      <a:endParaRPr lang="en-US" altLang="en-US" sz="9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2">
                        <a:lumMod val="20000"/>
                        <a:lumOff val="80000"/>
                      </a:schemeClr>
                    </a:solidFill>
                  </a:tcPr>
                </a:tc>
                <a:tc>
                  <a:txBody>
                    <a:bodyPr/>
                    <a:p>
                      <a:pPr indent="0" algn="ctr">
                        <a:buNone/>
                      </a:pPr>
                      <a:r>
                        <a:rPr lang="en-US" sz="900" b="1">
                          <a:latin typeface="宋体" panose="02010600030101010101" pitchFamily="2" charset="-122"/>
                          <a:ea typeface="宋体" panose="02010600030101010101" pitchFamily="2" charset="-122"/>
                          <a:cs typeface="宋体" panose="02010600030101010101" pitchFamily="2" charset="-122"/>
                        </a:rPr>
                        <a:t>磁性</a:t>
                      </a:r>
                      <a:endParaRPr lang="en-US" sz="900" b="1">
                        <a:latin typeface="宋体" panose="02010600030101010101" pitchFamily="2" charset="-122"/>
                        <a:ea typeface="宋体" panose="02010600030101010101" pitchFamily="2" charset="-122"/>
                        <a:cs typeface="宋体" panose="02010600030101010101" pitchFamily="2" charset="-122"/>
                      </a:endParaRPr>
                    </a:p>
                    <a:p>
                      <a:pPr indent="0" algn="ctr">
                        <a:buNone/>
                      </a:pPr>
                      <a:r>
                        <a:rPr lang="en-US" sz="900" b="1">
                          <a:latin typeface="宋体" panose="02010600030101010101" pitchFamily="2" charset="-122"/>
                          <a:ea typeface="宋体" panose="02010600030101010101" pitchFamily="2" charset="-122"/>
                          <a:cs typeface="宋体" panose="02010600030101010101" pitchFamily="2" charset="-122"/>
                        </a:rPr>
                        <a:t>材料</a:t>
                      </a:r>
                      <a:endParaRPr lang="en-US" altLang="en-US" sz="9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2">
                        <a:lumMod val="20000"/>
                        <a:lumOff val="80000"/>
                      </a:schemeClr>
                    </a:solidFill>
                  </a:tcPr>
                </a:tc>
                <a:tc>
                  <a:txBody>
                    <a:bodyPr/>
                    <a:p>
                      <a:pPr indent="0" algn="ctr">
                        <a:buNone/>
                      </a:pPr>
                      <a:r>
                        <a:rPr lang="en-US" sz="900" b="1">
                          <a:latin typeface="宋体" panose="02010600030101010101" pitchFamily="2" charset="-122"/>
                          <a:ea typeface="宋体" panose="02010600030101010101" pitchFamily="2" charset="-122"/>
                          <a:cs typeface="宋体" panose="02010600030101010101" pitchFamily="2" charset="-122"/>
                        </a:rPr>
                        <a:t>周期</a:t>
                      </a:r>
                      <a:endParaRPr lang="en-US" sz="900" b="1">
                        <a:latin typeface="宋体" panose="02010600030101010101" pitchFamily="2" charset="-122"/>
                        <a:ea typeface="宋体" panose="02010600030101010101" pitchFamily="2" charset="-122"/>
                        <a:cs typeface="宋体" panose="02010600030101010101" pitchFamily="2" charset="-122"/>
                      </a:endParaRPr>
                    </a:p>
                    <a:p>
                      <a:pPr indent="0" algn="ctr">
                        <a:buNone/>
                      </a:pPr>
                      <a:r>
                        <a:rPr lang="en-US" sz="900" b="1">
                          <a:latin typeface="宋体" panose="02010600030101010101" pitchFamily="2" charset="-122"/>
                          <a:ea typeface="宋体" panose="02010600030101010101" pitchFamily="2" charset="-122"/>
                          <a:cs typeface="宋体" panose="02010600030101010101" pitchFamily="2" charset="-122"/>
                        </a:rPr>
                        <a:t>长度</a:t>
                      </a:r>
                      <a:endParaRPr lang="en-US" altLang="en-US" sz="9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2">
                        <a:lumMod val="20000"/>
                        <a:lumOff val="80000"/>
                      </a:schemeClr>
                    </a:solidFill>
                  </a:tcPr>
                </a:tc>
                <a:tc>
                  <a:txBody>
                    <a:bodyPr/>
                    <a:p>
                      <a:pPr indent="0" algn="ctr">
                        <a:buNone/>
                      </a:pPr>
                      <a:r>
                        <a:rPr lang="en-US" sz="900" b="1">
                          <a:latin typeface="宋体" panose="02010600030101010101" pitchFamily="2" charset="-122"/>
                          <a:ea typeface="宋体" panose="02010600030101010101" pitchFamily="2" charset="-122"/>
                          <a:cs typeface="宋体" panose="02010600030101010101" pitchFamily="2" charset="-122"/>
                        </a:rPr>
                        <a:t>工作</a:t>
                      </a:r>
                      <a:endParaRPr lang="en-US" sz="900" b="1">
                        <a:latin typeface="宋体" panose="02010600030101010101" pitchFamily="2" charset="-122"/>
                        <a:ea typeface="宋体" panose="02010600030101010101" pitchFamily="2" charset="-122"/>
                        <a:cs typeface="宋体" panose="02010600030101010101" pitchFamily="2" charset="-122"/>
                      </a:endParaRPr>
                    </a:p>
                    <a:p>
                      <a:pPr indent="0" algn="ctr">
                        <a:buNone/>
                      </a:pPr>
                      <a:r>
                        <a:rPr lang="en-US" sz="900" b="1">
                          <a:latin typeface="宋体" panose="02010600030101010101" pitchFamily="2" charset="-122"/>
                          <a:ea typeface="宋体" panose="02010600030101010101" pitchFamily="2" charset="-122"/>
                          <a:cs typeface="宋体" panose="02010600030101010101" pitchFamily="2" charset="-122"/>
                        </a:rPr>
                        <a:t>间隙</a:t>
                      </a:r>
                      <a:endParaRPr lang="en-US" altLang="en-US" sz="9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2">
                        <a:lumMod val="20000"/>
                        <a:lumOff val="80000"/>
                      </a:schemeClr>
                    </a:solidFill>
                  </a:tcPr>
                </a:tc>
                <a:tc>
                  <a:txBody>
                    <a:bodyPr/>
                    <a:p>
                      <a:pPr indent="0" algn="ctr">
                        <a:buNone/>
                      </a:pPr>
                      <a:r>
                        <a:rPr lang="en-US" sz="900" b="1">
                          <a:latin typeface="宋体" panose="02010600030101010101" pitchFamily="2" charset="-122"/>
                          <a:ea typeface="宋体" panose="02010600030101010101" pitchFamily="2" charset="-122"/>
                          <a:cs typeface="宋体" panose="02010600030101010101" pitchFamily="2" charset="-122"/>
                        </a:rPr>
                        <a:t>磁间隙</a:t>
                      </a:r>
                      <a:endParaRPr lang="en-US" sz="900" b="1">
                        <a:latin typeface="宋体" panose="02010600030101010101" pitchFamily="2" charset="-122"/>
                        <a:ea typeface="宋体" panose="02010600030101010101" pitchFamily="2" charset="-122"/>
                        <a:cs typeface="宋体" panose="02010600030101010101" pitchFamily="2" charset="-122"/>
                      </a:endParaRPr>
                    </a:p>
                    <a:p>
                      <a:pPr indent="0" algn="ctr">
                        <a:buNone/>
                      </a:pPr>
                      <a:r>
                        <a:rPr lang="en-US" sz="900" b="1">
                          <a:latin typeface="宋体" panose="02010600030101010101" pitchFamily="2" charset="-122"/>
                          <a:ea typeface="宋体" panose="02010600030101010101" pitchFamily="2" charset="-122"/>
                          <a:cs typeface="宋体" panose="02010600030101010101" pitchFamily="2" charset="-122"/>
                        </a:rPr>
                        <a:t>开合范围</a:t>
                      </a:r>
                      <a:endParaRPr lang="en-US" altLang="en-US" sz="9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2">
                        <a:lumMod val="20000"/>
                        <a:lumOff val="80000"/>
                      </a:schemeClr>
                    </a:solidFill>
                  </a:tcPr>
                </a:tc>
                <a:tc>
                  <a:txBody>
                    <a:bodyPr/>
                    <a:p>
                      <a:pPr indent="0" algn="ctr">
                        <a:buNone/>
                      </a:pPr>
                      <a:r>
                        <a:rPr lang="en-US" sz="900" b="1">
                          <a:latin typeface="宋体" panose="02010600030101010101" pitchFamily="2" charset="-122"/>
                          <a:ea typeface="宋体" panose="02010600030101010101" pitchFamily="2" charset="-122"/>
                          <a:cs typeface="宋体" panose="02010600030101010101" pitchFamily="2" charset="-122"/>
                        </a:rPr>
                        <a:t>最大磁吸力</a:t>
                      </a:r>
                      <a:endParaRPr lang="en-US" altLang="en-US" sz="9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2">
                        <a:lumMod val="20000"/>
                        <a:lumOff val="80000"/>
                      </a:schemeClr>
                    </a:solidFill>
                  </a:tcPr>
                </a:tc>
              </a:tr>
              <a:tr h="316230">
                <a:tc>
                  <a:txBody>
                    <a:bodyPr/>
                    <a:p>
                      <a:pPr indent="0" algn="ctr">
                        <a:buNone/>
                      </a:pPr>
                      <a:r>
                        <a:rPr lang="en-US" sz="800" b="1">
                          <a:latin typeface="Times New Roman" panose="02020603050405020304" pitchFamily="18" charset="0"/>
                          <a:cs typeface="Times New Roman" panose="02020603050405020304" pitchFamily="18" charset="0"/>
                        </a:rPr>
                        <a:t>CPMU14.2</a:t>
                      </a:r>
                      <a:endParaRPr lang="en-US" altLang="en-US" sz="8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20000"/>
                        <a:lumOff val="80000"/>
                      </a:schemeClr>
                    </a:solidFill>
                  </a:tcPr>
                </a:tc>
                <a:tc>
                  <a:txBody>
                    <a:bodyPr/>
                    <a:p>
                      <a:pPr indent="0" algn="ctr">
                        <a:buNone/>
                      </a:pPr>
                      <a:r>
                        <a:rPr lang="en-US" sz="800" b="0">
                          <a:latin typeface="Times New Roman" panose="02020603050405020304" pitchFamily="18" charset="0"/>
                          <a:cs typeface="Times New Roman" panose="02020603050405020304" pitchFamily="18" charset="0"/>
                        </a:rPr>
                        <a:t>1</a:t>
                      </a:r>
                      <a:endParaRPr lang="en-US" altLang="en-US" sz="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85000"/>
                      </a:schemeClr>
                    </a:solidFill>
                  </a:tcPr>
                </a:tc>
                <a:tc>
                  <a:txBody>
                    <a:bodyPr/>
                    <a:p>
                      <a:pPr indent="0" algn="ctr">
                        <a:buNone/>
                      </a:pPr>
                      <a:r>
                        <a:rPr lang="en-US" sz="800" b="0">
                          <a:latin typeface="宋体" panose="02010600030101010101" pitchFamily="2" charset="-122"/>
                          <a:ea typeface="宋体" panose="02010600030101010101" pitchFamily="2" charset="-122"/>
                          <a:cs typeface="宋体" panose="02010600030101010101" pitchFamily="2" charset="-122"/>
                        </a:rPr>
                        <a:t>镨铁硼</a:t>
                      </a:r>
                      <a:endParaRPr lang="en-US" altLang="en-US" sz="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85000"/>
                      </a:schemeClr>
                    </a:solidFill>
                  </a:tcPr>
                </a:tc>
                <a:tc>
                  <a:txBody>
                    <a:bodyPr/>
                    <a:p>
                      <a:pPr indent="0" algn="ctr">
                        <a:buNone/>
                      </a:pPr>
                      <a:r>
                        <a:rPr lang="en-US" sz="800" b="0">
                          <a:latin typeface="Times New Roman" panose="02020603050405020304" pitchFamily="18" charset="0"/>
                          <a:cs typeface="Times New Roman" panose="02020603050405020304" pitchFamily="18" charset="0"/>
                        </a:rPr>
                        <a:t>14.2mm</a:t>
                      </a:r>
                      <a:endParaRPr lang="en-US" altLang="en-US" sz="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85000"/>
                      </a:schemeClr>
                    </a:solidFill>
                  </a:tcPr>
                </a:tc>
                <a:tc>
                  <a:txBody>
                    <a:bodyPr/>
                    <a:p>
                      <a:pPr indent="0" algn="ctr">
                        <a:buNone/>
                      </a:pPr>
                      <a:r>
                        <a:rPr lang="en-US" sz="800" b="0">
                          <a:latin typeface="Times New Roman" panose="02020603050405020304" pitchFamily="18" charset="0"/>
                          <a:cs typeface="Times New Roman" panose="02020603050405020304" pitchFamily="18" charset="0"/>
                        </a:rPr>
                        <a:t>5.2mm~9.9mm</a:t>
                      </a:r>
                      <a:endParaRPr lang="en-US" altLang="en-US" sz="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85000"/>
                      </a:schemeClr>
                    </a:solidFill>
                  </a:tcPr>
                </a:tc>
                <a:tc>
                  <a:txBody>
                    <a:bodyPr/>
                    <a:p>
                      <a:pPr indent="0" algn="ctr">
                        <a:buNone/>
                      </a:pPr>
                      <a:r>
                        <a:rPr lang="en-US" sz="800" b="0">
                          <a:latin typeface="Times New Roman" panose="02020603050405020304" pitchFamily="18" charset="0"/>
                          <a:cs typeface="Times New Roman" panose="02020603050405020304" pitchFamily="18" charset="0"/>
                        </a:rPr>
                        <a:t>5mm-200mm</a:t>
                      </a:r>
                      <a:endParaRPr lang="en-US" altLang="en-US" sz="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85000"/>
                      </a:schemeClr>
                    </a:solidFill>
                  </a:tcPr>
                </a:tc>
                <a:tc>
                  <a:txBody>
                    <a:bodyPr/>
                    <a:p>
                      <a:pPr indent="0" algn="ctr">
                        <a:buNone/>
                      </a:pPr>
                      <a:r>
                        <a:rPr lang="en-US" sz="800" b="0">
                          <a:latin typeface="宋体" panose="02010600030101010101" pitchFamily="2" charset="-122"/>
                          <a:ea typeface="宋体" panose="02010600030101010101" pitchFamily="2" charset="-122"/>
                          <a:cs typeface="宋体" panose="02010600030101010101" pitchFamily="2" charset="-122"/>
                        </a:rPr>
                        <a:t>1吨</a:t>
                      </a:r>
                      <a:endParaRPr lang="en-US" altLang="en-US" sz="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85000"/>
                      </a:schemeClr>
                    </a:solidFill>
                  </a:tcPr>
                </a:tc>
              </a:tr>
              <a:tr h="314960">
                <a:tc>
                  <a:txBody>
                    <a:bodyPr/>
                    <a:p>
                      <a:pPr indent="0" algn="ctr">
                        <a:buNone/>
                      </a:pPr>
                      <a:r>
                        <a:rPr lang="en-US" sz="800" b="1">
                          <a:latin typeface="Times New Roman" panose="02020603050405020304" pitchFamily="18" charset="0"/>
                          <a:cs typeface="Times New Roman" panose="02020603050405020304" pitchFamily="18" charset="0"/>
                        </a:rPr>
                        <a:t>CPMU16.7</a:t>
                      </a:r>
                      <a:endParaRPr lang="en-US" altLang="en-US" sz="8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20000"/>
                        <a:lumOff val="80000"/>
                      </a:schemeClr>
                    </a:solidFill>
                  </a:tcPr>
                </a:tc>
                <a:tc>
                  <a:txBody>
                    <a:bodyPr/>
                    <a:p>
                      <a:pPr indent="0" algn="ctr">
                        <a:buNone/>
                      </a:pPr>
                      <a:r>
                        <a:rPr lang="en-US" sz="800" b="0">
                          <a:latin typeface="Times New Roman" panose="02020603050405020304" pitchFamily="18" charset="0"/>
                          <a:cs typeface="Times New Roman" panose="02020603050405020304" pitchFamily="18" charset="0"/>
                        </a:rPr>
                        <a:t>2</a:t>
                      </a:r>
                      <a:endParaRPr lang="en-US" altLang="en-US" sz="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85000"/>
                      </a:schemeClr>
                    </a:solidFill>
                  </a:tcPr>
                </a:tc>
                <a:tc>
                  <a:txBody>
                    <a:bodyPr/>
                    <a:p>
                      <a:pPr indent="0" algn="ctr">
                        <a:buNone/>
                      </a:pPr>
                      <a:r>
                        <a:rPr lang="en-US" sz="800" b="0">
                          <a:latin typeface="宋体" panose="02010600030101010101" pitchFamily="2" charset="-122"/>
                          <a:ea typeface="宋体" panose="02010600030101010101" pitchFamily="2" charset="-122"/>
                          <a:cs typeface="宋体" panose="02010600030101010101" pitchFamily="2" charset="-122"/>
                        </a:rPr>
                        <a:t>镨铁硼</a:t>
                      </a:r>
                      <a:endParaRPr lang="en-US" altLang="en-US" sz="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85000"/>
                      </a:schemeClr>
                    </a:solidFill>
                  </a:tcPr>
                </a:tc>
                <a:tc>
                  <a:txBody>
                    <a:bodyPr/>
                    <a:p>
                      <a:pPr indent="0" algn="ctr">
                        <a:buNone/>
                      </a:pPr>
                      <a:r>
                        <a:rPr lang="en-US" sz="800" b="0">
                          <a:latin typeface="Times New Roman" panose="02020603050405020304" pitchFamily="18" charset="0"/>
                          <a:cs typeface="Times New Roman" panose="02020603050405020304" pitchFamily="18" charset="0"/>
                        </a:rPr>
                        <a:t>16.7mm</a:t>
                      </a:r>
                      <a:endParaRPr lang="en-US" altLang="en-US" sz="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85000"/>
                      </a:schemeClr>
                    </a:solidFill>
                  </a:tcPr>
                </a:tc>
                <a:tc>
                  <a:txBody>
                    <a:bodyPr/>
                    <a:p>
                      <a:pPr indent="0" algn="ctr">
                        <a:buNone/>
                      </a:pPr>
                      <a:r>
                        <a:rPr lang="en-US" sz="800" b="0">
                          <a:latin typeface="Times New Roman" panose="02020603050405020304" pitchFamily="18" charset="0"/>
                          <a:cs typeface="Times New Roman" panose="02020603050405020304" pitchFamily="18" charset="0"/>
                        </a:rPr>
                        <a:t>5.2mm~10mm</a:t>
                      </a:r>
                      <a:endParaRPr lang="en-US" altLang="en-US" sz="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85000"/>
                      </a:schemeClr>
                    </a:solidFill>
                  </a:tcPr>
                </a:tc>
                <a:tc>
                  <a:txBody>
                    <a:bodyPr/>
                    <a:p>
                      <a:pPr indent="0" algn="ctr">
                        <a:buNone/>
                      </a:pPr>
                      <a:r>
                        <a:rPr lang="en-US" sz="800" b="0">
                          <a:latin typeface="Times New Roman" panose="02020603050405020304" pitchFamily="18" charset="0"/>
                          <a:cs typeface="Times New Roman" panose="02020603050405020304" pitchFamily="18" charset="0"/>
                        </a:rPr>
                        <a:t>5mm-200mm</a:t>
                      </a:r>
                      <a:endParaRPr lang="en-US" altLang="en-US" sz="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85000"/>
                      </a:schemeClr>
                    </a:solidFill>
                  </a:tcPr>
                </a:tc>
                <a:tc>
                  <a:txBody>
                    <a:bodyPr/>
                    <a:p>
                      <a:pPr indent="0" algn="ctr">
                        <a:buNone/>
                      </a:pPr>
                      <a:r>
                        <a:rPr lang="en-US" sz="800" b="0">
                          <a:latin typeface="宋体" panose="02010600030101010101" pitchFamily="2" charset="-122"/>
                          <a:ea typeface="宋体" panose="02010600030101010101" pitchFamily="2" charset="-122"/>
                          <a:cs typeface="宋体" panose="02010600030101010101" pitchFamily="2" charset="-122"/>
                        </a:rPr>
                        <a:t>1.7吨</a:t>
                      </a:r>
                      <a:endParaRPr lang="en-US" altLang="en-US" sz="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85000"/>
                      </a:schemeClr>
                    </a:solidFill>
                  </a:tcPr>
                </a:tc>
              </a:tr>
              <a:tr h="393700">
                <a:tc>
                  <a:txBody>
                    <a:bodyPr/>
                    <a:p>
                      <a:pPr indent="0" algn="ctr">
                        <a:buNone/>
                      </a:pPr>
                      <a:r>
                        <a:rPr lang="en-US" sz="800" b="1">
                          <a:latin typeface="Times New Roman" panose="02020603050405020304" pitchFamily="18" charset="0"/>
                          <a:cs typeface="Times New Roman" panose="02020603050405020304" pitchFamily="18" charset="0"/>
                        </a:rPr>
                        <a:t>CPMU18.8</a:t>
                      </a:r>
                      <a:endParaRPr lang="en-US" altLang="en-US" sz="8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20000"/>
                        <a:lumOff val="80000"/>
                      </a:schemeClr>
                    </a:solidFill>
                  </a:tcPr>
                </a:tc>
                <a:tc>
                  <a:txBody>
                    <a:bodyPr/>
                    <a:p>
                      <a:pPr indent="0" algn="ctr">
                        <a:buNone/>
                      </a:pPr>
                      <a:r>
                        <a:rPr lang="en-US" sz="800" b="0">
                          <a:latin typeface="Times New Roman" panose="02020603050405020304" pitchFamily="18" charset="0"/>
                          <a:cs typeface="Times New Roman" panose="02020603050405020304" pitchFamily="18" charset="0"/>
                        </a:rPr>
                        <a:t>1</a:t>
                      </a:r>
                      <a:endParaRPr lang="en-US" altLang="en-US" sz="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85000"/>
                      </a:schemeClr>
                    </a:solidFill>
                  </a:tcPr>
                </a:tc>
                <a:tc>
                  <a:txBody>
                    <a:bodyPr/>
                    <a:p>
                      <a:pPr indent="0" algn="ctr">
                        <a:buNone/>
                      </a:pPr>
                      <a:r>
                        <a:rPr lang="en-US" sz="800" b="0">
                          <a:latin typeface="宋体" panose="02010600030101010101" pitchFamily="2" charset="-122"/>
                          <a:ea typeface="宋体" panose="02010600030101010101" pitchFamily="2" charset="-122"/>
                          <a:cs typeface="宋体" panose="02010600030101010101" pitchFamily="2" charset="-122"/>
                        </a:rPr>
                        <a:t>镨铁硼</a:t>
                      </a:r>
                      <a:endParaRPr lang="en-US" altLang="en-US" sz="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85000"/>
                      </a:schemeClr>
                    </a:solidFill>
                  </a:tcPr>
                </a:tc>
                <a:tc>
                  <a:txBody>
                    <a:bodyPr/>
                    <a:p>
                      <a:pPr indent="0" algn="ctr">
                        <a:buNone/>
                      </a:pPr>
                      <a:r>
                        <a:rPr lang="en-US" sz="800" b="0">
                          <a:latin typeface="Times New Roman" panose="02020603050405020304" pitchFamily="18" charset="0"/>
                          <a:cs typeface="Times New Roman" panose="02020603050405020304" pitchFamily="18" charset="0"/>
                        </a:rPr>
                        <a:t>18.8mm</a:t>
                      </a:r>
                      <a:endParaRPr lang="en-US" altLang="en-US" sz="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85000"/>
                      </a:schemeClr>
                    </a:solidFill>
                  </a:tcPr>
                </a:tc>
                <a:tc>
                  <a:txBody>
                    <a:bodyPr/>
                    <a:p>
                      <a:pPr indent="0" algn="ctr">
                        <a:buNone/>
                      </a:pPr>
                      <a:r>
                        <a:rPr lang="en-US" sz="800" b="0">
                          <a:latin typeface="Times New Roman" panose="02020603050405020304" pitchFamily="18" charset="0"/>
                          <a:cs typeface="Times New Roman" panose="02020603050405020304" pitchFamily="18" charset="0"/>
                        </a:rPr>
                        <a:t>5.2mm~13.1mm</a:t>
                      </a:r>
                      <a:endParaRPr lang="en-US" altLang="en-US" sz="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85000"/>
                      </a:schemeClr>
                    </a:solidFill>
                  </a:tcPr>
                </a:tc>
                <a:tc>
                  <a:txBody>
                    <a:bodyPr/>
                    <a:p>
                      <a:pPr indent="0" algn="ctr">
                        <a:buNone/>
                      </a:pPr>
                      <a:r>
                        <a:rPr lang="en-US" sz="800" b="0">
                          <a:latin typeface="Times New Roman" panose="02020603050405020304" pitchFamily="18" charset="0"/>
                          <a:cs typeface="Times New Roman" panose="02020603050405020304" pitchFamily="18" charset="0"/>
                        </a:rPr>
                        <a:t>5mm-200mm</a:t>
                      </a:r>
                      <a:endParaRPr lang="en-US" altLang="en-US" sz="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85000"/>
                      </a:schemeClr>
                    </a:solidFill>
                  </a:tcPr>
                </a:tc>
                <a:tc>
                  <a:txBody>
                    <a:bodyPr/>
                    <a:p>
                      <a:pPr indent="0" algn="ctr">
                        <a:buNone/>
                      </a:pPr>
                      <a:r>
                        <a:rPr lang="en-US" sz="800" b="0">
                          <a:latin typeface="宋体" panose="02010600030101010101" pitchFamily="2" charset="-122"/>
                          <a:ea typeface="宋体" panose="02010600030101010101" pitchFamily="2" charset="-122"/>
                          <a:cs typeface="宋体" panose="02010600030101010101" pitchFamily="2" charset="-122"/>
                        </a:rPr>
                        <a:t>2.3吨</a:t>
                      </a:r>
                      <a:endParaRPr lang="en-US" altLang="en-US" sz="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85000"/>
                      </a:schemeClr>
                    </a:solidFill>
                  </a:tcPr>
                </a:tc>
              </a:tr>
              <a:tr h="315595">
                <a:tc>
                  <a:txBody>
                    <a:bodyPr/>
                    <a:p>
                      <a:pPr indent="0" algn="ctr">
                        <a:buNone/>
                      </a:pPr>
                      <a:r>
                        <a:rPr lang="en-US" sz="800" b="1">
                          <a:latin typeface="Times New Roman" panose="02020603050405020304" pitchFamily="18" charset="0"/>
                          <a:cs typeface="Times New Roman" panose="02020603050405020304" pitchFamily="18" charset="0"/>
                        </a:rPr>
                        <a:t>CPMU22.8</a:t>
                      </a:r>
                      <a:endParaRPr lang="en-US" altLang="en-US" sz="8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20000"/>
                        <a:lumOff val="80000"/>
                      </a:schemeClr>
                    </a:solidFill>
                  </a:tcPr>
                </a:tc>
                <a:tc>
                  <a:txBody>
                    <a:bodyPr/>
                    <a:p>
                      <a:pPr indent="0" algn="ctr">
                        <a:buNone/>
                      </a:pPr>
                      <a:r>
                        <a:rPr lang="en-US" sz="800" b="0">
                          <a:latin typeface="Times New Roman" panose="02020603050405020304" pitchFamily="18" charset="0"/>
                          <a:cs typeface="Times New Roman" panose="02020603050405020304" pitchFamily="18" charset="0"/>
                        </a:rPr>
                        <a:t>1</a:t>
                      </a:r>
                      <a:endParaRPr lang="en-US" altLang="en-US" sz="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85000"/>
                      </a:schemeClr>
                    </a:solidFill>
                  </a:tcPr>
                </a:tc>
                <a:tc>
                  <a:txBody>
                    <a:bodyPr/>
                    <a:p>
                      <a:pPr indent="0" algn="ctr">
                        <a:buNone/>
                      </a:pPr>
                      <a:r>
                        <a:rPr lang="en-US" sz="800" b="0">
                          <a:latin typeface="宋体" panose="02010600030101010101" pitchFamily="2" charset="-122"/>
                          <a:ea typeface="宋体" panose="02010600030101010101" pitchFamily="2" charset="-122"/>
                          <a:cs typeface="宋体" panose="02010600030101010101" pitchFamily="2" charset="-122"/>
                        </a:rPr>
                        <a:t>镨铁硼</a:t>
                      </a:r>
                      <a:endParaRPr lang="en-US" altLang="en-US" sz="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85000"/>
                      </a:schemeClr>
                    </a:solidFill>
                  </a:tcPr>
                </a:tc>
                <a:tc>
                  <a:txBody>
                    <a:bodyPr/>
                    <a:p>
                      <a:pPr indent="0" algn="ctr">
                        <a:buNone/>
                      </a:pPr>
                      <a:r>
                        <a:rPr lang="en-US" sz="800" b="0">
                          <a:latin typeface="Times New Roman" panose="02020603050405020304" pitchFamily="18" charset="0"/>
                          <a:cs typeface="Times New Roman" panose="02020603050405020304" pitchFamily="18" charset="0"/>
                        </a:rPr>
                        <a:t>22.8mm</a:t>
                      </a:r>
                      <a:endParaRPr lang="en-US" altLang="en-US" sz="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85000"/>
                      </a:schemeClr>
                    </a:solidFill>
                  </a:tcPr>
                </a:tc>
                <a:tc>
                  <a:txBody>
                    <a:bodyPr/>
                    <a:p>
                      <a:pPr indent="0" algn="ctr">
                        <a:buNone/>
                      </a:pPr>
                      <a:r>
                        <a:rPr lang="en-US" sz="800" b="0">
                          <a:latin typeface="Times New Roman" panose="02020603050405020304" pitchFamily="18" charset="0"/>
                          <a:cs typeface="Times New Roman" panose="02020603050405020304" pitchFamily="18" charset="0"/>
                        </a:rPr>
                        <a:t>7.2mm~16mm</a:t>
                      </a:r>
                      <a:endParaRPr lang="en-US" altLang="en-US" sz="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85000"/>
                      </a:schemeClr>
                    </a:solidFill>
                  </a:tcPr>
                </a:tc>
                <a:tc>
                  <a:txBody>
                    <a:bodyPr/>
                    <a:p>
                      <a:pPr indent="0" algn="ctr">
                        <a:buNone/>
                      </a:pPr>
                      <a:r>
                        <a:rPr lang="en-US" sz="800" b="0">
                          <a:latin typeface="Times New Roman" panose="02020603050405020304" pitchFamily="18" charset="0"/>
                          <a:cs typeface="Times New Roman" panose="02020603050405020304" pitchFamily="18" charset="0"/>
                        </a:rPr>
                        <a:t>5mm-200mm</a:t>
                      </a:r>
                      <a:endParaRPr lang="en-US" altLang="en-US" sz="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85000"/>
                      </a:schemeClr>
                    </a:solidFill>
                  </a:tcPr>
                </a:tc>
                <a:tc>
                  <a:txBody>
                    <a:bodyPr/>
                    <a:p>
                      <a:pPr indent="0" algn="ctr">
                        <a:buNone/>
                      </a:pPr>
                      <a:r>
                        <a:rPr lang="en-US" sz="800" b="0">
                          <a:latin typeface="宋体" panose="02010600030101010101" pitchFamily="2" charset="-122"/>
                          <a:ea typeface="宋体" panose="02010600030101010101" pitchFamily="2" charset="-122"/>
                          <a:cs typeface="宋体" panose="02010600030101010101" pitchFamily="2" charset="-122"/>
                        </a:rPr>
                        <a:t>1.9吨</a:t>
                      </a:r>
                      <a:endParaRPr lang="en-US" altLang="en-US" sz="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85000"/>
                      </a:schemeClr>
                    </a:solidFill>
                  </a:tcPr>
                </a:tc>
              </a:tr>
            </a:tbl>
          </a:graphicData>
        </a:graphic>
      </p:graphicFrame>
      <p:sp>
        <p:nvSpPr>
          <p:cNvPr id="11" name="文本框 10"/>
          <p:cNvSpPr txBox="1"/>
          <p:nvPr/>
        </p:nvSpPr>
        <p:spPr>
          <a:xfrm>
            <a:off x="5220335" y="2860040"/>
            <a:ext cx="3235960" cy="1706880"/>
          </a:xfrm>
          <a:prstGeom prst="rect">
            <a:avLst/>
          </a:prstGeom>
          <a:noFill/>
        </p:spPr>
        <p:txBody>
          <a:bodyPr wrap="square" rtlCol="0">
            <a:spAutoFit/>
          </a:bodyPr>
          <a:p>
            <a:pPr indent="306070" algn="l">
              <a:lnSpc>
                <a:spcPct val="150000"/>
              </a:lnSpc>
            </a:pPr>
            <a:r>
              <a:rPr lang="zh-CN" altLang="en-US" sz="1000" b="1">
                <a:latin typeface="Times New Roman" panose="02020603050405020304" pitchFamily="18" charset="0"/>
                <a:ea typeface="宋体" panose="02010600030101010101" pitchFamily="2" charset="-122"/>
                <a:sym typeface="+mn-ea"/>
              </a:rPr>
              <a:t>项目内容：</a:t>
            </a:r>
            <a:endParaRPr lang="zh-CN" altLang="en-US" sz="1000" b="1">
              <a:latin typeface="Times New Roman" panose="02020603050405020304" pitchFamily="18" charset="0"/>
              <a:ea typeface="宋体" panose="02010600030101010101" pitchFamily="2" charset="-122"/>
            </a:endParaRPr>
          </a:p>
          <a:p>
            <a:pPr indent="306070" algn="l">
              <a:lnSpc>
                <a:spcPct val="150000"/>
              </a:lnSpc>
            </a:pPr>
            <a:r>
              <a:rPr lang="zh-CN" altLang="en-US" sz="1000" b="1">
                <a:latin typeface="Times New Roman" panose="02020603050405020304" pitchFamily="18" charset="0"/>
                <a:ea typeface="宋体" panose="02010600030101010101" pitchFamily="2" charset="-122"/>
                <a:sym typeface="+mn-ea"/>
              </a:rPr>
              <a:t>完成5台低温波荡器机械结构的量产与集成：     </a:t>
            </a:r>
            <a:endParaRPr lang="zh-CN" altLang="en-US" sz="1000" b="1">
              <a:latin typeface="Times New Roman" panose="02020603050405020304" pitchFamily="18" charset="0"/>
              <a:ea typeface="宋体" panose="02010600030101010101" pitchFamily="2" charset="-122"/>
              <a:sym typeface="+mn-ea"/>
            </a:endParaRPr>
          </a:p>
          <a:p>
            <a:pPr indent="306070" algn="l">
              <a:lnSpc>
                <a:spcPct val="150000"/>
              </a:lnSpc>
            </a:pPr>
            <a:r>
              <a:rPr lang="en-US" altLang="zh-CN" sz="1000" b="1">
                <a:latin typeface="Times New Roman" panose="02020603050405020304" pitchFamily="18" charset="0"/>
                <a:ea typeface="宋体" panose="02010600030101010101" pitchFamily="2" charset="-122"/>
                <a:sym typeface="+mn-ea"/>
              </a:rPr>
              <a:t>1</a:t>
            </a:r>
            <a:r>
              <a:rPr lang="zh-CN" altLang="en-US" sz="1000" b="1">
                <a:latin typeface="Times New Roman" panose="02020603050405020304" pitchFamily="18" charset="0"/>
                <a:ea typeface="宋体" panose="02010600030101010101" pitchFamily="2" charset="-122"/>
                <a:sym typeface="+mn-ea"/>
              </a:rPr>
              <a:t>、原材料的采购；</a:t>
            </a:r>
            <a:endParaRPr lang="zh-CN" altLang="en-US" sz="1000" b="1">
              <a:latin typeface="Times New Roman" panose="02020603050405020304" pitchFamily="18" charset="0"/>
              <a:ea typeface="宋体" panose="02010600030101010101" pitchFamily="2" charset="-122"/>
            </a:endParaRPr>
          </a:p>
          <a:p>
            <a:pPr indent="306070" algn="l">
              <a:lnSpc>
                <a:spcPct val="150000"/>
              </a:lnSpc>
            </a:pPr>
            <a:r>
              <a:rPr lang="en-US" altLang="zh-CN" sz="1000" b="1">
                <a:latin typeface="Times New Roman" panose="02020603050405020304" pitchFamily="18" charset="0"/>
                <a:ea typeface="宋体" panose="02010600030101010101" pitchFamily="2" charset="-122"/>
                <a:sym typeface="+mn-ea"/>
              </a:rPr>
              <a:t>2</a:t>
            </a:r>
            <a:r>
              <a:rPr lang="zh-CN" altLang="en-US" sz="1000" b="1">
                <a:latin typeface="Times New Roman" panose="02020603050405020304" pitchFamily="18" charset="0"/>
                <a:ea typeface="宋体" panose="02010600030101010101" pitchFamily="2" charset="-122"/>
                <a:sym typeface="+mn-ea"/>
              </a:rPr>
              <a:t>、所有零部件的非标加工；</a:t>
            </a:r>
            <a:endParaRPr lang="zh-CN" altLang="en-US" sz="1000" b="1">
              <a:latin typeface="Times New Roman" panose="02020603050405020304" pitchFamily="18" charset="0"/>
              <a:ea typeface="宋体" panose="02010600030101010101" pitchFamily="2" charset="-122"/>
            </a:endParaRPr>
          </a:p>
          <a:p>
            <a:pPr indent="306070" algn="l">
              <a:lnSpc>
                <a:spcPct val="150000"/>
              </a:lnSpc>
            </a:pPr>
            <a:r>
              <a:rPr lang="en-US" altLang="zh-CN" sz="1000" b="1">
                <a:latin typeface="Times New Roman" panose="02020603050405020304" pitchFamily="18" charset="0"/>
                <a:ea typeface="宋体" panose="02010600030101010101" pitchFamily="2" charset="-122"/>
                <a:sym typeface="+mn-ea"/>
              </a:rPr>
              <a:t>3</a:t>
            </a:r>
            <a:r>
              <a:rPr lang="zh-CN" altLang="en-US" sz="1000" b="1">
                <a:latin typeface="Times New Roman" panose="02020603050405020304" pitchFamily="18" charset="0"/>
                <a:ea typeface="宋体" panose="02010600030101010101" pitchFamily="2" charset="-122"/>
                <a:sym typeface="+mn-ea"/>
              </a:rPr>
              <a:t>、真空零部件的超高真空清洗和测试；</a:t>
            </a:r>
            <a:endParaRPr lang="zh-CN" altLang="en-US" sz="1000" b="1">
              <a:latin typeface="Times New Roman" panose="02020603050405020304" pitchFamily="18" charset="0"/>
              <a:ea typeface="宋体" panose="02010600030101010101" pitchFamily="2" charset="-122"/>
            </a:endParaRPr>
          </a:p>
          <a:p>
            <a:pPr indent="306070" algn="l">
              <a:lnSpc>
                <a:spcPct val="150000"/>
              </a:lnSpc>
            </a:pPr>
            <a:r>
              <a:rPr lang="en-US" altLang="zh-CN" sz="1000" b="1">
                <a:latin typeface="Times New Roman" panose="02020603050405020304" pitchFamily="18" charset="0"/>
                <a:ea typeface="宋体" panose="02010600030101010101" pitchFamily="2" charset="-122"/>
                <a:sym typeface="+mn-ea"/>
              </a:rPr>
              <a:t>4</a:t>
            </a:r>
            <a:r>
              <a:rPr lang="zh-CN" altLang="en-US" sz="1000" b="1">
                <a:latin typeface="Times New Roman" panose="02020603050405020304" pitchFamily="18" charset="0"/>
                <a:ea typeface="宋体" panose="02010600030101010101" pitchFamily="2" charset="-122"/>
                <a:sym typeface="+mn-ea"/>
              </a:rPr>
              <a:t>、导轨和丝杠等外购件的采购、整机集成与装配；</a:t>
            </a:r>
            <a:endParaRPr lang="zh-CN" altLang="en-US" sz="1000" b="1">
              <a:latin typeface="Times New Roman" panose="02020603050405020304" pitchFamily="18" charset="0"/>
              <a:ea typeface="宋体" panose="02010600030101010101" pitchFamily="2" charset="-122"/>
            </a:endParaRPr>
          </a:p>
          <a:p>
            <a:pPr indent="306070" algn="l">
              <a:lnSpc>
                <a:spcPct val="150000"/>
              </a:lnSpc>
            </a:pPr>
            <a:r>
              <a:rPr lang="en-US" altLang="zh-CN" sz="1000" b="1">
                <a:latin typeface="Times New Roman" panose="02020603050405020304" pitchFamily="18" charset="0"/>
                <a:ea typeface="宋体" panose="02010600030101010101" pitchFamily="2" charset="-122"/>
                <a:sym typeface="+mn-ea"/>
              </a:rPr>
              <a:t>5</a:t>
            </a:r>
            <a:r>
              <a:rPr lang="zh-CN" altLang="en-US" sz="1000" b="1">
                <a:latin typeface="Times New Roman" panose="02020603050405020304" pitchFamily="18" charset="0"/>
                <a:ea typeface="宋体" panose="02010600030101010101" pitchFamily="2" charset="-122"/>
                <a:sym typeface="+mn-ea"/>
              </a:rPr>
              <a:t>、以及包装、运输、提供售后服务。</a:t>
            </a:r>
            <a:r>
              <a:rPr lang="en-US" altLang="en-US" sz="1000" b="1">
                <a:latin typeface="Times New Roman" panose="02020603050405020304" pitchFamily="18" charset="0"/>
                <a:ea typeface="宋体" panose="02010600030101010101" pitchFamily="2" charset="-122"/>
                <a:sym typeface="+mn-ea"/>
              </a:rPr>
              <a:t> </a:t>
            </a:r>
            <a:endParaRPr lang="zh-CN" altLang="en-US" sz="1000" b="1"/>
          </a:p>
        </p:txBody>
      </p:sp>
      <p:sp>
        <p:nvSpPr>
          <p:cNvPr id="59" name="TextBox 101"/>
          <p:cNvSpPr>
            <a:spLocks noChangeArrowheads="1"/>
          </p:cNvSpPr>
          <p:nvPr/>
        </p:nvSpPr>
        <p:spPr bwMode="auto">
          <a:xfrm>
            <a:off x="2420620" y="-71755"/>
            <a:ext cx="4337685" cy="553085"/>
          </a:xfrm>
          <a:prstGeom prst="rect">
            <a:avLst/>
          </a:prstGeom>
          <a:noFill/>
          <a:ln w="9525">
            <a:noFill/>
            <a:miter lim="800000"/>
          </a:ln>
        </p:spPr>
        <p:txBody>
          <a:bodyPr wrap="square">
            <a:spAutoFit/>
          </a:bodyPr>
          <a:p>
            <a:r>
              <a:rPr lang="zh-CN" altLang="en-US" sz="30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24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三、加速器领域典型产品业绩</a:t>
            </a:r>
            <a:endParaRPr lang="zh-CN" altLang="en-US" sz="24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01"/>
          <p:cNvSpPr>
            <a:spLocks noChangeArrowheads="1"/>
          </p:cNvSpPr>
          <p:nvPr/>
        </p:nvSpPr>
        <p:spPr bwMode="auto">
          <a:xfrm>
            <a:off x="3571868" y="-71456"/>
            <a:ext cx="2233612" cy="553998"/>
          </a:xfrm>
          <a:prstGeom prst="rect">
            <a:avLst/>
          </a:prstGeom>
          <a:noFill/>
          <a:ln w="9525">
            <a:noFill/>
            <a:miter lim="800000"/>
          </a:ln>
        </p:spPr>
        <p:txBody>
          <a:bodyPr>
            <a:spAutoFit/>
          </a:bodyPr>
          <a:lstStyle/>
          <a:p>
            <a:r>
              <a:rPr lang="zh-CN" altLang="en-US" sz="30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24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汇 </a:t>
            </a:r>
            <a:r>
              <a:rPr lang="zh-CN" altLang="en-US" sz="2400" b="1" dirty="0" smtClean="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 报  提  </a:t>
            </a:r>
            <a:r>
              <a:rPr lang="zh-CN" altLang="en-US" sz="24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纲</a:t>
            </a:r>
            <a:endParaRPr lang="zh-CN" altLang="en-US" sz="2400" dirty="0"/>
          </a:p>
        </p:txBody>
      </p:sp>
      <p:sp>
        <p:nvSpPr>
          <p:cNvPr id="288" name="AutoShape 5"/>
          <p:cNvSpPr>
            <a:spLocks noChangeArrowheads="1"/>
          </p:cNvSpPr>
          <p:nvPr/>
        </p:nvSpPr>
        <p:spPr bwMode="auto">
          <a:xfrm>
            <a:off x="1000101" y="2416427"/>
            <a:ext cx="7575602" cy="401241"/>
          </a:xfrm>
          <a:prstGeom prst="roundRect">
            <a:avLst>
              <a:gd name="adj" fmla="val 42329"/>
            </a:avLst>
          </a:prstGeom>
          <a:solidFill>
            <a:srgbClr val="F2F2F2"/>
          </a:solidFill>
          <a:ln w="19050" cmpd="sng">
            <a:solidFill>
              <a:srgbClr val="7F7F7F"/>
            </a:solidFill>
            <a:round/>
          </a:ln>
        </p:spPr>
        <p:txBody>
          <a:bodyPr wrap="none" anchor="ctr"/>
          <a:lstStyle/>
          <a:p>
            <a:pPr algn="ctr" eaLnBrk="1" fontAlgn="auto" hangingPunct="1">
              <a:spcBef>
                <a:spcPts val="0"/>
              </a:spcBef>
              <a:spcAft>
                <a:spcPts val="0"/>
              </a:spcAft>
              <a:buFont typeface="Arial" panose="020B0604020202020204" pitchFamily="34" charset="0"/>
              <a:buNone/>
              <a:defRPr/>
            </a:pPr>
            <a:endParaRPr lang="zh-CN" altLang="en-US" kern="0">
              <a:solidFill>
                <a:srgbClr val="000000"/>
              </a:solidFill>
            </a:endParaRPr>
          </a:p>
        </p:txBody>
      </p:sp>
      <p:sp>
        <p:nvSpPr>
          <p:cNvPr id="291" name="AutoShape 5"/>
          <p:cNvSpPr>
            <a:spLocks noChangeArrowheads="1"/>
          </p:cNvSpPr>
          <p:nvPr/>
        </p:nvSpPr>
        <p:spPr bwMode="auto">
          <a:xfrm>
            <a:off x="1000101" y="1026659"/>
            <a:ext cx="7575601" cy="401192"/>
          </a:xfrm>
          <a:prstGeom prst="roundRect">
            <a:avLst>
              <a:gd name="adj" fmla="val 42329"/>
            </a:avLst>
          </a:prstGeom>
          <a:solidFill>
            <a:srgbClr val="F2F2F2"/>
          </a:solidFill>
          <a:ln w="19050">
            <a:solidFill>
              <a:srgbClr val="7F7F7F"/>
            </a:solidFill>
            <a:round/>
          </a:ln>
        </p:spPr>
        <p:txBody>
          <a:bodyPr wrap="none" anchor="ctr"/>
          <a:lstStyle/>
          <a:p>
            <a:pPr eaLnBrk="1" hangingPunct="1">
              <a:buFont typeface="Arial" panose="020B0604020202020204" pitchFamily="34" charset="0"/>
              <a:buNone/>
            </a:pPr>
            <a:r>
              <a:rPr kumimoji="1" lang="zh-CN" altLang="en-US" sz="2800" b="1" dirty="0" smtClean="0">
                <a:latin typeface="+mn-ea"/>
              </a:rPr>
              <a:t>     </a:t>
            </a:r>
            <a:r>
              <a:rPr kumimoji="1" lang="zh-CN" altLang="en-US" sz="2800" dirty="0" smtClean="0">
                <a:latin typeface="+mn-ea"/>
              </a:rPr>
              <a:t>公司简介</a:t>
            </a:r>
            <a:endParaRPr kumimoji="1" lang="zh-CN" altLang="en-US" sz="2800" dirty="0">
              <a:latin typeface="+mn-ea"/>
            </a:endParaRPr>
          </a:p>
        </p:txBody>
      </p:sp>
      <p:grpSp>
        <p:nvGrpSpPr>
          <p:cNvPr id="341" name="Group 57"/>
          <p:cNvGrpSpPr/>
          <p:nvPr/>
        </p:nvGrpSpPr>
        <p:grpSpPr bwMode="auto">
          <a:xfrm>
            <a:off x="1037670" y="2359338"/>
            <a:ext cx="873591" cy="503488"/>
            <a:chOff x="-47" y="1"/>
            <a:chExt cx="1339" cy="1030"/>
          </a:xfrm>
        </p:grpSpPr>
        <p:sp>
          <p:nvSpPr>
            <p:cNvPr id="342" name="Oval 53"/>
            <p:cNvSpPr>
              <a:spLocks noChangeArrowheads="1"/>
            </p:cNvSpPr>
            <p:nvPr/>
          </p:nvSpPr>
          <p:spPr bwMode="auto">
            <a:xfrm>
              <a:off x="108" y="1"/>
              <a:ext cx="1021" cy="1030"/>
            </a:xfrm>
            <a:prstGeom prst="ellipse">
              <a:avLst/>
            </a:prstGeom>
            <a:solidFill>
              <a:srgbClr val="1759A9"/>
            </a:solidFill>
            <a:ln w="38100" cmpd="sng">
              <a:solidFill>
                <a:srgbClr val="EAEAEA"/>
              </a:solidFill>
              <a:round/>
            </a:ln>
          </p:spPr>
          <p:txBody>
            <a:bodyPr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nvGrpSpPr>
            <p:cNvPr id="343" name="Group 59"/>
            <p:cNvGrpSpPr/>
            <p:nvPr/>
          </p:nvGrpSpPr>
          <p:grpSpPr bwMode="auto">
            <a:xfrm rot="10082854">
              <a:off x="-50" y="670"/>
              <a:ext cx="927" cy="271"/>
              <a:chOff x="40" y="43"/>
              <a:chExt cx="953" cy="274"/>
            </a:xfrm>
          </p:grpSpPr>
          <p:grpSp>
            <p:nvGrpSpPr>
              <p:cNvPr id="367" name="Group 60"/>
              <p:cNvGrpSpPr/>
              <p:nvPr/>
            </p:nvGrpSpPr>
            <p:grpSpPr bwMode="auto">
              <a:xfrm rot="-9970459" flipH="1" flipV="1">
                <a:off x="40" y="43"/>
                <a:ext cx="953" cy="238"/>
                <a:chOff x="46" y="33"/>
                <a:chExt cx="892" cy="240"/>
              </a:xfrm>
            </p:grpSpPr>
            <p:grpSp>
              <p:nvGrpSpPr>
                <p:cNvPr id="379" name="Group 61"/>
                <p:cNvGrpSpPr/>
                <p:nvPr/>
              </p:nvGrpSpPr>
              <p:grpSpPr bwMode="auto">
                <a:xfrm>
                  <a:off x="46" y="33"/>
                  <a:ext cx="739" cy="196"/>
                  <a:chOff x="69" y="50"/>
                  <a:chExt cx="1117" cy="293"/>
                </a:xfrm>
              </p:grpSpPr>
              <p:sp>
                <p:nvSpPr>
                  <p:cNvPr id="385" name="AutoShape 57"/>
                  <p:cNvSpPr>
                    <a:spLocks noChangeArrowheads="1"/>
                  </p:cNvSpPr>
                  <p:nvPr/>
                </p:nvSpPr>
                <p:spPr bwMode="auto">
                  <a:xfrm rot="5263130">
                    <a:off x="366" y="-240"/>
                    <a:ext cx="226" cy="820"/>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86" name="AutoShape 58"/>
                  <p:cNvSpPr>
                    <a:spLocks noChangeArrowheads="1"/>
                  </p:cNvSpPr>
                  <p:nvPr/>
                </p:nvSpPr>
                <p:spPr bwMode="auto">
                  <a:xfrm rot="6078281">
                    <a:off x="510" y="-249"/>
                    <a:ext cx="222" cy="820"/>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87" name="AutoShape 59"/>
                  <p:cNvSpPr>
                    <a:spLocks noChangeArrowheads="1"/>
                  </p:cNvSpPr>
                  <p:nvPr/>
                </p:nvSpPr>
                <p:spPr bwMode="auto">
                  <a:xfrm rot="6373927">
                    <a:off x="560" y="-223"/>
                    <a:ext cx="226" cy="815"/>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88" name="AutoShape 60"/>
                  <p:cNvSpPr>
                    <a:spLocks noChangeArrowheads="1"/>
                  </p:cNvSpPr>
                  <p:nvPr/>
                </p:nvSpPr>
                <p:spPr bwMode="auto">
                  <a:xfrm rot="6906312">
                    <a:off x="665" y="-178"/>
                    <a:ext cx="222" cy="820"/>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nvGrpSpPr>
                <p:cNvPr id="380" name="Group 66"/>
                <p:cNvGrpSpPr/>
                <p:nvPr/>
              </p:nvGrpSpPr>
              <p:grpSpPr bwMode="auto">
                <a:xfrm rot="1353540">
                  <a:off x="193" y="79"/>
                  <a:ext cx="745" cy="194"/>
                  <a:chOff x="71" y="17"/>
                  <a:chExt cx="1123" cy="290"/>
                </a:xfrm>
              </p:grpSpPr>
              <p:sp>
                <p:nvSpPr>
                  <p:cNvPr id="381" name="AutoShape 62"/>
                  <p:cNvSpPr>
                    <a:spLocks noChangeArrowheads="1"/>
                  </p:cNvSpPr>
                  <p:nvPr/>
                </p:nvSpPr>
                <p:spPr bwMode="auto">
                  <a:xfrm rot="5263130">
                    <a:off x="368" y="-268"/>
                    <a:ext cx="226" cy="820"/>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82" name="AutoShape 63"/>
                  <p:cNvSpPr>
                    <a:spLocks noChangeArrowheads="1"/>
                  </p:cNvSpPr>
                  <p:nvPr/>
                </p:nvSpPr>
                <p:spPr bwMode="auto">
                  <a:xfrm rot="6078281">
                    <a:off x="501" y="-282"/>
                    <a:ext cx="222" cy="820"/>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83" name="AutoShape 64"/>
                  <p:cNvSpPr>
                    <a:spLocks noChangeArrowheads="1"/>
                  </p:cNvSpPr>
                  <p:nvPr/>
                </p:nvSpPr>
                <p:spPr bwMode="auto">
                  <a:xfrm rot="6373927">
                    <a:off x="590" y="-270"/>
                    <a:ext cx="215" cy="835"/>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84" name="AutoShape 65"/>
                  <p:cNvSpPr>
                    <a:spLocks noChangeArrowheads="1"/>
                  </p:cNvSpPr>
                  <p:nvPr/>
                </p:nvSpPr>
                <p:spPr bwMode="auto">
                  <a:xfrm rot="6906312">
                    <a:off x="666" y="-221"/>
                    <a:ext cx="226" cy="830"/>
                  </a:xfrm>
                  <a:prstGeom prst="moon">
                    <a:avLst>
                      <a:gd name="adj" fmla="val 49773"/>
                    </a:avLst>
                  </a:prstGeom>
                  <a:solidFill>
                    <a:srgbClr val="FFFFFF">
                      <a:alpha val="3999"/>
                    </a:srgbClr>
                  </a:solidFill>
                  <a:ln w="9525">
                    <a:noFill/>
                    <a:miter lim="800000"/>
                  </a:ln>
                </p:spPr>
                <p:txBody>
                  <a:bodyPr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grpSp>
            <p:nvGrpSpPr>
              <p:cNvPr id="368" name="Group 71"/>
              <p:cNvGrpSpPr/>
              <p:nvPr/>
            </p:nvGrpSpPr>
            <p:grpSpPr bwMode="auto">
              <a:xfrm rot="-9970459" flipH="1" flipV="1">
                <a:off x="146" y="126"/>
                <a:ext cx="795" cy="191"/>
                <a:chOff x="97" y="98"/>
                <a:chExt cx="901" cy="236"/>
              </a:xfrm>
            </p:grpSpPr>
            <p:grpSp>
              <p:nvGrpSpPr>
                <p:cNvPr id="369" name="Group 72"/>
                <p:cNvGrpSpPr/>
                <p:nvPr/>
              </p:nvGrpSpPr>
              <p:grpSpPr bwMode="auto">
                <a:xfrm>
                  <a:off x="97" y="98"/>
                  <a:ext cx="762" cy="219"/>
                  <a:chOff x="147" y="147"/>
                  <a:chExt cx="1149" cy="329"/>
                </a:xfrm>
              </p:grpSpPr>
              <p:sp>
                <p:nvSpPr>
                  <p:cNvPr id="375" name="AutoShape 68"/>
                  <p:cNvSpPr>
                    <a:spLocks noChangeArrowheads="1"/>
                  </p:cNvSpPr>
                  <p:nvPr/>
                </p:nvSpPr>
                <p:spPr bwMode="auto">
                  <a:xfrm rot="5263130">
                    <a:off x="441" y="-147"/>
                    <a:ext cx="258" cy="846"/>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76" name="AutoShape 69"/>
                  <p:cNvSpPr>
                    <a:spLocks noChangeArrowheads="1"/>
                  </p:cNvSpPr>
                  <p:nvPr/>
                </p:nvSpPr>
                <p:spPr bwMode="auto">
                  <a:xfrm rot="6078281">
                    <a:off x="574" y="-143"/>
                    <a:ext cx="244" cy="846"/>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77" name="AutoShape 70"/>
                  <p:cNvSpPr>
                    <a:spLocks noChangeArrowheads="1"/>
                  </p:cNvSpPr>
                  <p:nvPr/>
                </p:nvSpPr>
                <p:spPr bwMode="auto">
                  <a:xfrm rot="6373927">
                    <a:off x="657" y="-115"/>
                    <a:ext cx="249" cy="846"/>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78" name="AutoShape 71"/>
                  <p:cNvSpPr>
                    <a:spLocks noChangeArrowheads="1"/>
                  </p:cNvSpPr>
                  <p:nvPr/>
                </p:nvSpPr>
                <p:spPr bwMode="auto">
                  <a:xfrm rot="6906312">
                    <a:off x="747" y="-73"/>
                    <a:ext cx="258" cy="840"/>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nvGrpSpPr>
                <p:cNvPr id="370" name="Group 77"/>
                <p:cNvGrpSpPr/>
                <p:nvPr/>
              </p:nvGrpSpPr>
              <p:grpSpPr bwMode="auto">
                <a:xfrm rot="1353540">
                  <a:off x="216" y="132"/>
                  <a:ext cx="782" cy="202"/>
                  <a:chOff x="137" y="74"/>
                  <a:chExt cx="1180" cy="303"/>
                </a:xfrm>
              </p:grpSpPr>
              <p:sp>
                <p:nvSpPr>
                  <p:cNvPr id="371" name="AutoShape 73"/>
                  <p:cNvSpPr>
                    <a:spLocks noChangeArrowheads="1"/>
                  </p:cNvSpPr>
                  <p:nvPr/>
                </p:nvSpPr>
                <p:spPr bwMode="auto">
                  <a:xfrm rot="5263130">
                    <a:off x="438" y="-221"/>
                    <a:ext cx="249" cy="852"/>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72" name="AutoShape 74"/>
                  <p:cNvSpPr>
                    <a:spLocks noChangeArrowheads="1"/>
                  </p:cNvSpPr>
                  <p:nvPr/>
                </p:nvSpPr>
                <p:spPr bwMode="auto">
                  <a:xfrm rot="6078281">
                    <a:off x="555" y="-220"/>
                    <a:ext cx="258" cy="846"/>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73" name="AutoShape 75"/>
                  <p:cNvSpPr>
                    <a:spLocks noChangeArrowheads="1"/>
                  </p:cNvSpPr>
                  <p:nvPr/>
                </p:nvSpPr>
                <p:spPr bwMode="auto">
                  <a:xfrm rot="6373927">
                    <a:off x="640" y="-184"/>
                    <a:ext cx="254" cy="834"/>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74" name="AutoShape 76"/>
                  <p:cNvSpPr>
                    <a:spLocks noChangeArrowheads="1"/>
                  </p:cNvSpPr>
                  <p:nvPr/>
                </p:nvSpPr>
                <p:spPr bwMode="auto">
                  <a:xfrm rot="6906312">
                    <a:off x="763" y="-177"/>
                    <a:ext cx="244" cy="864"/>
                  </a:xfrm>
                  <a:prstGeom prst="moon">
                    <a:avLst>
                      <a:gd name="adj" fmla="val 49773"/>
                    </a:avLst>
                  </a:prstGeom>
                  <a:solidFill>
                    <a:srgbClr val="FFFFFF">
                      <a:alpha val="3999"/>
                    </a:srgbClr>
                  </a:solidFill>
                  <a:ln w="9525">
                    <a:noFill/>
                    <a:miter lim="800000"/>
                  </a:ln>
                </p:spPr>
                <p:txBody>
                  <a:bodyPr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grpSp>
        <p:grpSp>
          <p:nvGrpSpPr>
            <p:cNvPr id="344" name="Group 82"/>
            <p:cNvGrpSpPr/>
            <p:nvPr/>
          </p:nvGrpSpPr>
          <p:grpSpPr bwMode="auto">
            <a:xfrm rot="344040">
              <a:off x="381" y="88"/>
              <a:ext cx="911" cy="210"/>
              <a:chOff x="-45" y="-37"/>
              <a:chExt cx="938" cy="215"/>
            </a:xfrm>
          </p:grpSpPr>
          <p:grpSp>
            <p:nvGrpSpPr>
              <p:cNvPr id="345" name="Group 83"/>
              <p:cNvGrpSpPr/>
              <p:nvPr/>
            </p:nvGrpSpPr>
            <p:grpSpPr bwMode="auto">
              <a:xfrm rot="-9970459" flipH="1" flipV="1">
                <a:off x="-45" y="-37"/>
                <a:ext cx="938" cy="215"/>
                <a:chOff x="-50" y="-22"/>
                <a:chExt cx="874" cy="217"/>
              </a:xfrm>
            </p:grpSpPr>
            <p:grpSp>
              <p:nvGrpSpPr>
                <p:cNvPr id="357" name="Group 84"/>
                <p:cNvGrpSpPr/>
                <p:nvPr/>
              </p:nvGrpSpPr>
              <p:grpSpPr bwMode="auto">
                <a:xfrm>
                  <a:off x="-50" y="-22"/>
                  <a:ext cx="687" cy="191"/>
                  <a:chOff x="-76" y="-32"/>
                  <a:chExt cx="1035" cy="287"/>
                </a:xfrm>
              </p:grpSpPr>
              <p:sp>
                <p:nvSpPr>
                  <p:cNvPr id="363" name="AutoShape 80"/>
                  <p:cNvSpPr>
                    <a:spLocks noChangeArrowheads="1"/>
                  </p:cNvSpPr>
                  <p:nvPr/>
                </p:nvSpPr>
                <p:spPr bwMode="auto">
                  <a:xfrm rot="5263130">
                    <a:off x="222" y="-326"/>
                    <a:ext cx="218" cy="814"/>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64" name="AutoShape 81"/>
                  <p:cNvSpPr>
                    <a:spLocks noChangeArrowheads="1"/>
                  </p:cNvSpPr>
                  <p:nvPr/>
                </p:nvSpPr>
                <p:spPr bwMode="auto">
                  <a:xfrm rot="6078281">
                    <a:off x="326" y="-331"/>
                    <a:ext cx="222" cy="819"/>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65" name="AutoShape 82"/>
                  <p:cNvSpPr>
                    <a:spLocks noChangeArrowheads="1"/>
                  </p:cNvSpPr>
                  <p:nvPr/>
                </p:nvSpPr>
                <p:spPr bwMode="auto">
                  <a:xfrm rot="6373927">
                    <a:off x="366" y="-273"/>
                    <a:ext cx="226" cy="819"/>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66" name="AutoShape 83"/>
                  <p:cNvSpPr>
                    <a:spLocks noChangeArrowheads="1"/>
                  </p:cNvSpPr>
                  <p:nvPr/>
                </p:nvSpPr>
                <p:spPr bwMode="auto">
                  <a:xfrm rot="6906312">
                    <a:off x="439" y="-266"/>
                    <a:ext cx="222" cy="819"/>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nvGrpSpPr>
                <p:cNvPr id="358" name="Group 89"/>
                <p:cNvGrpSpPr/>
                <p:nvPr/>
              </p:nvGrpSpPr>
              <p:grpSpPr bwMode="auto">
                <a:xfrm rot="1353540">
                  <a:off x="90" y="23"/>
                  <a:ext cx="734" cy="172"/>
                  <a:chOff x="-111" y="4"/>
                  <a:chExt cx="1106" cy="258"/>
                </a:xfrm>
              </p:grpSpPr>
              <p:sp>
                <p:nvSpPr>
                  <p:cNvPr id="359" name="AutoShape 85"/>
                  <p:cNvSpPr>
                    <a:spLocks noChangeArrowheads="1"/>
                  </p:cNvSpPr>
                  <p:nvPr/>
                </p:nvSpPr>
                <p:spPr bwMode="auto">
                  <a:xfrm rot="5263130">
                    <a:off x="185" y="-273"/>
                    <a:ext cx="218" cy="809"/>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60" name="AutoShape 86"/>
                  <p:cNvSpPr>
                    <a:spLocks noChangeArrowheads="1"/>
                  </p:cNvSpPr>
                  <p:nvPr/>
                </p:nvSpPr>
                <p:spPr bwMode="auto">
                  <a:xfrm rot="6078281">
                    <a:off x="406" y="-290"/>
                    <a:ext cx="226" cy="814"/>
                  </a:xfrm>
                  <a:prstGeom prst="moon">
                    <a:avLst>
                      <a:gd name="adj" fmla="val 49773"/>
                    </a:avLst>
                  </a:prstGeom>
                  <a:solidFill>
                    <a:srgbClr val="FFFFFF">
                      <a:alpha val="3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61" name="AutoShape 87"/>
                  <p:cNvSpPr>
                    <a:spLocks noChangeArrowheads="1"/>
                  </p:cNvSpPr>
                  <p:nvPr/>
                </p:nvSpPr>
                <p:spPr bwMode="auto">
                  <a:xfrm rot="6373927">
                    <a:off x="474" y="-271"/>
                    <a:ext cx="226" cy="814"/>
                  </a:xfrm>
                  <a:prstGeom prst="moon">
                    <a:avLst>
                      <a:gd name="adj" fmla="val 49773"/>
                    </a:avLst>
                  </a:prstGeom>
                  <a:solidFill>
                    <a:srgbClr val="FFFFFF">
                      <a:alpha val="3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62" name="AutoShape 88"/>
                  <p:cNvSpPr>
                    <a:spLocks noChangeArrowheads="1"/>
                  </p:cNvSpPr>
                  <p:nvPr/>
                </p:nvSpPr>
                <p:spPr bwMode="auto">
                  <a:xfrm rot="6906312">
                    <a:off x="478" y="-255"/>
                    <a:ext cx="215" cy="819"/>
                  </a:xfrm>
                  <a:prstGeom prst="moon">
                    <a:avLst>
                      <a:gd name="adj" fmla="val 49773"/>
                    </a:avLst>
                  </a:prstGeom>
                  <a:solidFill>
                    <a:srgbClr val="FFFFFF">
                      <a:alpha val="3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grpSp>
            <p:nvGrpSpPr>
              <p:cNvPr id="346" name="Group 94"/>
              <p:cNvGrpSpPr/>
              <p:nvPr/>
            </p:nvGrpSpPr>
            <p:grpSpPr bwMode="auto">
              <a:xfrm rot="-9970459" flipH="1" flipV="1">
                <a:off x="-18" y="-23"/>
                <a:ext cx="800" cy="184"/>
                <a:chOff x="-123" y="-37"/>
                <a:chExt cx="909" cy="229"/>
              </a:xfrm>
            </p:grpSpPr>
            <p:grpSp>
              <p:nvGrpSpPr>
                <p:cNvPr id="347" name="Group 95"/>
                <p:cNvGrpSpPr/>
                <p:nvPr/>
              </p:nvGrpSpPr>
              <p:grpSpPr bwMode="auto">
                <a:xfrm>
                  <a:off x="-123" y="-37"/>
                  <a:ext cx="769" cy="204"/>
                  <a:chOff x="-186" y="-56"/>
                  <a:chExt cx="1159" cy="309"/>
                </a:xfrm>
              </p:grpSpPr>
              <p:sp>
                <p:nvSpPr>
                  <p:cNvPr id="353" name="AutoShape 91"/>
                  <p:cNvSpPr>
                    <a:spLocks noChangeArrowheads="1"/>
                  </p:cNvSpPr>
                  <p:nvPr/>
                </p:nvSpPr>
                <p:spPr bwMode="auto">
                  <a:xfrm rot="5263130">
                    <a:off x="95" y="-337"/>
                    <a:ext cx="263" cy="826"/>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54" name="AutoShape 92"/>
                  <p:cNvSpPr>
                    <a:spLocks noChangeArrowheads="1"/>
                  </p:cNvSpPr>
                  <p:nvPr/>
                </p:nvSpPr>
                <p:spPr bwMode="auto">
                  <a:xfrm rot="6078281">
                    <a:off x="251" y="-338"/>
                    <a:ext cx="263" cy="832"/>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55" name="AutoShape 93"/>
                  <p:cNvSpPr>
                    <a:spLocks noChangeArrowheads="1"/>
                  </p:cNvSpPr>
                  <p:nvPr/>
                </p:nvSpPr>
                <p:spPr bwMode="auto">
                  <a:xfrm rot="6373927">
                    <a:off x="304" y="-281"/>
                    <a:ext cx="231" cy="820"/>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56" name="AutoShape 94"/>
                  <p:cNvSpPr>
                    <a:spLocks noChangeArrowheads="1"/>
                  </p:cNvSpPr>
                  <p:nvPr/>
                </p:nvSpPr>
                <p:spPr bwMode="auto">
                  <a:xfrm rot="6906312">
                    <a:off x="428" y="-291"/>
                    <a:ext cx="263" cy="826"/>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nvGrpSpPr>
                <p:cNvPr id="348" name="Group 100"/>
                <p:cNvGrpSpPr/>
                <p:nvPr/>
              </p:nvGrpSpPr>
              <p:grpSpPr bwMode="auto">
                <a:xfrm rot="1353540">
                  <a:off x="25" y="-11"/>
                  <a:ext cx="761" cy="203"/>
                  <a:chOff x="-206" y="-19"/>
                  <a:chExt cx="1147" cy="305"/>
                </a:xfrm>
              </p:grpSpPr>
              <p:sp>
                <p:nvSpPr>
                  <p:cNvPr id="349" name="AutoShape 96"/>
                  <p:cNvSpPr>
                    <a:spLocks noChangeArrowheads="1"/>
                  </p:cNvSpPr>
                  <p:nvPr/>
                </p:nvSpPr>
                <p:spPr bwMode="auto">
                  <a:xfrm rot="5263130">
                    <a:off x="86" y="-311"/>
                    <a:ext cx="254" cy="838"/>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50" name="AutoShape 97"/>
                  <p:cNvSpPr>
                    <a:spLocks noChangeArrowheads="1"/>
                  </p:cNvSpPr>
                  <p:nvPr/>
                </p:nvSpPr>
                <p:spPr bwMode="auto">
                  <a:xfrm rot="6078281">
                    <a:off x="234" y="-303"/>
                    <a:ext cx="244" cy="826"/>
                  </a:xfrm>
                  <a:prstGeom prst="moon">
                    <a:avLst>
                      <a:gd name="adj" fmla="val 49773"/>
                    </a:avLst>
                  </a:prstGeom>
                  <a:solidFill>
                    <a:srgbClr val="FFFFFF">
                      <a:alpha val="3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51" name="AutoShape 98"/>
                  <p:cNvSpPr>
                    <a:spLocks noChangeArrowheads="1"/>
                  </p:cNvSpPr>
                  <p:nvPr/>
                </p:nvSpPr>
                <p:spPr bwMode="auto">
                  <a:xfrm rot="6373927">
                    <a:off x="300" y="-305"/>
                    <a:ext cx="244" cy="832"/>
                  </a:xfrm>
                  <a:prstGeom prst="moon">
                    <a:avLst>
                      <a:gd name="adj" fmla="val 49773"/>
                    </a:avLst>
                  </a:prstGeom>
                  <a:solidFill>
                    <a:srgbClr val="FFFFFF">
                      <a:alpha val="3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52" name="AutoShape 99"/>
                  <p:cNvSpPr>
                    <a:spLocks noChangeArrowheads="1"/>
                  </p:cNvSpPr>
                  <p:nvPr/>
                </p:nvSpPr>
                <p:spPr bwMode="auto">
                  <a:xfrm rot="6906312">
                    <a:off x="394" y="-260"/>
                    <a:ext cx="249" cy="844"/>
                  </a:xfrm>
                  <a:prstGeom prst="moon">
                    <a:avLst>
                      <a:gd name="adj" fmla="val 49773"/>
                    </a:avLst>
                  </a:prstGeom>
                  <a:solidFill>
                    <a:srgbClr val="FFFFFF">
                      <a:alpha val="1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grpSp>
      </p:grpSp>
      <p:grpSp>
        <p:nvGrpSpPr>
          <p:cNvPr id="461" name="Group 177"/>
          <p:cNvGrpSpPr/>
          <p:nvPr/>
        </p:nvGrpSpPr>
        <p:grpSpPr bwMode="auto">
          <a:xfrm>
            <a:off x="1016636" y="948088"/>
            <a:ext cx="945138" cy="520364"/>
            <a:chOff x="-58" y="0"/>
            <a:chExt cx="1404" cy="1031"/>
          </a:xfrm>
        </p:grpSpPr>
        <p:sp>
          <p:nvSpPr>
            <p:cNvPr id="462" name="Oval 173"/>
            <p:cNvSpPr>
              <a:spLocks noChangeArrowheads="1"/>
            </p:cNvSpPr>
            <p:nvPr/>
          </p:nvSpPr>
          <p:spPr bwMode="auto">
            <a:xfrm>
              <a:off x="117" y="0"/>
              <a:ext cx="1022" cy="1031"/>
            </a:xfrm>
            <a:prstGeom prst="ellipse">
              <a:avLst/>
            </a:prstGeom>
            <a:solidFill>
              <a:srgbClr val="053275"/>
            </a:solidFill>
            <a:ln w="38100" cmpd="sng">
              <a:solidFill>
                <a:srgbClr val="EAEAEA"/>
              </a:solidFill>
              <a:round/>
            </a:ln>
          </p:spPr>
          <p:txBody>
            <a:bodyPr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nvGrpSpPr>
            <p:cNvPr id="463" name="Group 179"/>
            <p:cNvGrpSpPr/>
            <p:nvPr/>
          </p:nvGrpSpPr>
          <p:grpSpPr bwMode="auto">
            <a:xfrm rot="10082854">
              <a:off x="-53" y="703"/>
              <a:ext cx="924" cy="239"/>
              <a:chOff x="58" y="36"/>
              <a:chExt cx="953" cy="248"/>
            </a:xfrm>
          </p:grpSpPr>
          <p:grpSp>
            <p:nvGrpSpPr>
              <p:cNvPr id="511" name="Group 180"/>
              <p:cNvGrpSpPr/>
              <p:nvPr/>
            </p:nvGrpSpPr>
            <p:grpSpPr bwMode="auto">
              <a:xfrm rot="-9970459" flipH="1" flipV="1">
                <a:off x="58" y="36"/>
                <a:ext cx="953" cy="234"/>
                <a:chOff x="60" y="22"/>
                <a:chExt cx="892" cy="236"/>
              </a:xfrm>
            </p:grpSpPr>
            <p:grpSp>
              <p:nvGrpSpPr>
                <p:cNvPr id="523" name="Group 181"/>
                <p:cNvGrpSpPr/>
                <p:nvPr/>
              </p:nvGrpSpPr>
              <p:grpSpPr bwMode="auto">
                <a:xfrm>
                  <a:off x="60" y="22"/>
                  <a:ext cx="710" cy="187"/>
                  <a:chOff x="90" y="33"/>
                  <a:chExt cx="1071" cy="282"/>
                </a:xfrm>
              </p:grpSpPr>
              <p:sp>
                <p:nvSpPr>
                  <p:cNvPr id="529" name="AutoShape 177"/>
                  <p:cNvSpPr>
                    <a:spLocks noChangeArrowheads="1"/>
                  </p:cNvSpPr>
                  <p:nvPr/>
                </p:nvSpPr>
                <p:spPr bwMode="auto">
                  <a:xfrm rot="5263130">
                    <a:off x="373" y="-247"/>
                    <a:ext cx="227" cy="793"/>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30" name="AutoShape 178"/>
                  <p:cNvSpPr>
                    <a:spLocks noChangeArrowheads="1"/>
                  </p:cNvSpPr>
                  <p:nvPr/>
                </p:nvSpPr>
                <p:spPr bwMode="auto">
                  <a:xfrm rot="6078281">
                    <a:off x="506" y="-245"/>
                    <a:ext cx="227" cy="784"/>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31" name="AutoShape 179"/>
                  <p:cNvSpPr>
                    <a:spLocks noChangeArrowheads="1"/>
                  </p:cNvSpPr>
                  <p:nvPr/>
                </p:nvSpPr>
                <p:spPr bwMode="auto">
                  <a:xfrm rot="6373927">
                    <a:off x="565" y="-237"/>
                    <a:ext cx="220" cy="808"/>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32" name="AutoShape 180"/>
                  <p:cNvSpPr>
                    <a:spLocks noChangeArrowheads="1"/>
                  </p:cNvSpPr>
                  <p:nvPr/>
                </p:nvSpPr>
                <p:spPr bwMode="auto">
                  <a:xfrm rot="6906312">
                    <a:off x="641" y="-204"/>
                    <a:ext cx="227" cy="812"/>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nvGrpSpPr>
                <p:cNvPr id="524" name="Group 186"/>
                <p:cNvGrpSpPr/>
                <p:nvPr/>
              </p:nvGrpSpPr>
              <p:grpSpPr bwMode="auto">
                <a:xfrm rot="1353540">
                  <a:off x="216" y="88"/>
                  <a:ext cx="736" cy="170"/>
                  <a:chOff x="101" y="21"/>
                  <a:chExt cx="1108" cy="255"/>
                </a:xfrm>
              </p:grpSpPr>
              <p:sp>
                <p:nvSpPr>
                  <p:cNvPr id="525" name="AutoShape 182"/>
                  <p:cNvSpPr>
                    <a:spLocks noChangeArrowheads="1"/>
                  </p:cNvSpPr>
                  <p:nvPr/>
                </p:nvSpPr>
                <p:spPr bwMode="auto">
                  <a:xfrm rot="5263130">
                    <a:off x="390" y="-266"/>
                    <a:ext cx="220" cy="798"/>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26" name="AutoShape 183"/>
                  <p:cNvSpPr>
                    <a:spLocks noChangeArrowheads="1"/>
                  </p:cNvSpPr>
                  <p:nvPr/>
                </p:nvSpPr>
                <p:spPr bwMode="auto">
                  <a:xfrm rot="6078281">
                    <a:off x="521" y="-264"/>
                    <a:ext cx="223" cy="793"/>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27" name="AutoShape 184"/>
                  <p:cNvSpPr>
                    <a:spLocks noChangeArrowheads="1"/>
                  </p:cNvSpPr>
                  <p:nvPr/>
                </p:nvSpPr>
                <p:spPr bwMode="auto">
                  <a:xfrm rot="6373927">
                    <a:off x="599" y="-245"/>
                    <a:ext cx="220" cy="803"/>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28" name="AutoShape 185"/>
                  <p:cNvSpPr>
                    <a:spLocks noChangeArrowheads="1"/>
                  </p:cNvSpPr>
                  <p:nvPr/>
                </p:nvSpPr>
                <p:spPr bwMode="auto">
                  <a:xfrm rot="6906312">
                    <a:off x="696" y="-237"/>
                    <a:ext cx="223" cy="803"/>
                  </a:xfrm>
                  <a:prstGeom prst="moon">
                    <a:avLst>
                      <a:gd name="adj" fmla="val 49773"/>
                    </a:avLst>
                  </a:prstGeom>
                  <a:solidFill>
                    <a:srgbClr val="FFFFFF">
                      <a:alpha val="3999"/>
                    </a:srgbClr>
                  </a:solidFill>
                  <a:ln w="9525">
                    <a:noFill/>
                    <a:miter lim="800000"/>
                  </a:ln>
                </p:spPr>
                <p:txBody>
                  <a:bodyPr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grpSp>
            <p:nvGrpSpPr>
              <p:cNvPr id="512" name="Group 191"/>
              <p:cNvGrpSpPr/>
              <p:nvPr/>
            </p:nvGrpSpPr>
            <p:grpSpPr bwMode="auto">
              <a:xfrm rot="-9970459" flipH="1" flipV="1">
                <a:off x="147" y="100"/>
                <a:ext cx="778" cy="184"/>
                <a:chOff x="90" y="72"/>
                <a:chExt cx="887" cy="226"/>
              </a:xfrm>
            </p:grpSpPr>
            <p:grpSp>
              <p:nvGrpSpPr>
                <p:cNvPr id="513" name="Group 192"/>
                <p:cNvGrpSpPr/>
                <p:nvPr/>
              </p:nvGrpSpPr>
              <p:grpSpPr bwMode="auto">
                <a:xfrm>
                  <a:off x="90" y="72"/>
                  <a:ext cx="767" cy="183"/>
                  <a:chOff x="136" y="109"/>
                  <a:chExt cx="1155" cy="275"/>
                </a:xfrm>
              </p:grpSpPr>
              <p:sp>
                <p:nvSpPr>
                  <p:cNvPr id="519" name="AutoShape 188"/>
                  <p:cNvSpPr>
                    <a:spLocks noChangeArrowheads="1"/>
                  </p:cNvSpPr>
                  <p:nvPr/>
                </p:nvSpPr>
                <p:spPr bwMode="auto">
                  <a:xfrm rot="5263130">
                    <a:off x="440" y="-195"/>
                    <a:ext cx="215" cy="824"/>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20" name="AutoShape 189"/>
                  <p:cNvSpPr>
                    <a:spLocks noChangeArrowheads="1"/>
                  </p:cNvSpPr>
                  <p:nvPr/>
                </p:nvSpPr>
                <p:spPr bwMode="auto">
                  <a:xfrm rot="6078281">
                    <a:off x="582" y="-186"/>
                    <a:ext cx="215" cy="818"/>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21" name="AutoShape 190"/>
                  <p:cNvSpPr>
                    <a:spLocks noChangeArrowheads="1"/>
                  </p:cNvSpPr>
                  <p:nvPr/>
                </p:nvSpPr>
                <p:spPr bwMode="auto">
                  <a:xfrm rot="6373927">
                    <a:off x="647" y="-185"/>
                    <a:ext cx="220" cy="835"/>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22" name="AutoShape 191"/>
                  <p:cNvSpPr>
                    <a:spLocks noChangeArrowheads="1"/>
                  </p:cNvSpPr>
                  <p:nvPr/>
                </p:nvSpPr>
                <p:spPr bwMode="auto">
                  <a:xfrm rot="6906312">
                    <a:off x="762" y="-146"/>
                    <a:ext cx="224" cy="835"/>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nvGrpSpPr>
                <p:cNvPr id="514" name="Group 197"/>
                <p:cNvGrpSpPr/>
                <p:nvPr/>
              </p:nvGrpSpPr>
              <p:grpSpPr bwMode="auto">
                <a:xfrm rot="1353540">
                  <a:off x="222" y="130"/>
                  <a:ext cx="755" cy="168"/>
                  <a:chOff x="134" y="69"/>
                  <a:chExt cx="1138" cy="249"/>
                </a:xfrm>
              </p:grpSpPr>
              <p:sp>
                <p:nvSpPr>
                  <p:cNvPr id="515" name="AutoShape 193"/>
                  <p:cNvSpPr>
                    <a:spLocks noChangeArrowheads="1"/>
                  </p:cNvSpPr>
                  <p:nvPr/>
                </p:nvSpPr>
                <p:spPr bwMode="auto">
                  <a:xfrm rot="5263130">
                    <a:off x="440" y="-235"/>
                    <a:ext cx="211" cy="824"/>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16" name="AutoShape 194"/>
                  <p:cNvSpPr>
                    <a:spLocks noChangeArrowheads="1"/>
                  </p:cNvSpPr>
                  <p:nvPr/>
                </p:nvSpPr>
                <p:spPr bwMode="auto">
                  <a:xfrm rot="6078281">
                    <a:off x="571" y="-227"/>
                    <a:ext cx="220" cy="812"/>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17" name="AutoShape 195"/>
                  <p:cNvSpPr>
                    <a:spLocks noChangeArrowheads="1"/>
                  </p:cNvSpPr>
                  <p:nvPr/>
                </p:nvSpPr>
                <p:spPr bwMode="auto">
                  <a:xfrm rot="6373927">
                    <a:off x="644" y="-229"/>
                    <a:ext cx="215" cy="829"/>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18" name="AutoShape 196"/>
                  <p:cNvSpPr>
                    <a:spLocks noChangeArrowheads="1"/>
                  </p:cNvSpPr>
                  <p:nvPr/>
                </p:nvSpPr>
                <p:spPr bwMode="auto">
                  <a:xfrm rot="6906312">
                    <a:off x="750" y="-204"/>
                    <a:ext cx="220" cy="824"/>
                  </a:xfrm>
                  <a:prstGeom prst="moon">
                    <a:avLst>
                      <a:gd name="adj" fmla="val 49773"/>
                    </a:avLst>
                  </a:prstGeom>
                  <a:solidFill>
                    <a:srgbClr val="FFFFFF">
                      <a:alpha val="3999"/>
                    </a:srgbClr>
                  </a:solidFill>
                  <a:ln w="9525">
                    <a:noFill/>
                    <a:miter lim="800000"/>
                  </a:ln>
                </p:spPr>
                <p:txBody>
                  <a:bodyPr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grpSp>
        <p:grpSp>
          <p:nvGrpSpPr>
            <p:cNvPr id="464" name="Group 202"/>
            <p:cNvGrpSpPr/>
            <p:nvPr/>
          </p:nvGrpSpPr>
          <p:grpSpPr bwMode="auto">
            <a:xfrm rot="-232145">
              <a:off x="303" y="6"/>
              <a:ext cx="1035" cy="280"/>
              <a:chOff x="-66" y="-58"/>
              <a:chExt cx="1067" cy="295"/>
            </a:xfrm>
          </p:grpSpPr>
          <p:grpSp>
            <p:nvGrpSpPr>
              <p:cNvPr id="465" name="Group 203"/>
              <p:cNvGrpSpPr/>
              <p:nvPr/>
            </p:nvGrpSpPr>
            <p:grpSpPr bwMode="auto">
              <a:xfrm rot="513316">
                <a:off x="-66" y="-58"/>
                <a:ext cx="1012" cy="250"/>
                <a:chOff x="-72" y="-53"/>
                <a:chExt cx="1012" cy="250"/>
              </a:xfrm>
            </p:grpSpPr>
            <p:grpSp>
              <p:nvGrpSpPr>
                <p:cNvPr id="489" name="Group 204"/>
                <p:cNvGrpSpPr/>
                <p:nvPr/>
              </p:nvGrpSpPr>
              <p:grpSpPr bwMode="auto">
                <a:xfrm rot="-9970459" flipH="1" flipV="1">
                  <a:off x="-72" y="-53"/>
                  <a:ext cx="1012" cy="250"/>
                  <a:chOff x="-70" y="-37"/>
                  <a:chExt cx="943" cy="255"/>
                </a:xfrm>
              </p:grpSpPr>
              <p:grpSp>
                <p:nvGrpSpPr>
                  <p:cNvPr id="501" name="Group 205"/>
                  <p:cNvGrpSpPr/>
                  <p:nvPr/>
                </p:nvGrpSpPr>
                <p:grpSpPr bwMode="auto">
                  <a:xfrm>
                    <a:off x="-70" y="-37"/>
                    <a:ext cx="757" cy="191"/>
                    <a:chOff x="-105" y="-56"/>
                    <a:chExt cx="1140" cy="287"/>
                  </a:xfrm>
                </p:grpSpPr>
                <p:sp>
                  <p:nvSpPr>
                    <p:cNvPr id="507" name="AutoShape 201"/>
                    <p:cNvSpPr>
                      <a:spLocks noChangeArrowheads="1"/>
                    </p:cNvSpPr>
                    <p:nvPr/>
                  </p:nvSpPr>
                  <p:spPr bwMode="auto">
                    <a:xfrm rot="5263130">
                      <a:off x="188" y="-349"/>
                      <a:ext cx="227" cy="813"/>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08" name="AutoShape 202"/>
                    <p:cNvSpPr>
                      <a:spLocks noChangeArrowheads="1"/>
                    </p:cNvSpPr>
                    <p:nvPr/>
                  </p:nvSpPr>
                  <p:spPr bwMode="auto">
                    <a:xfrm rot="6078281">
                      <a:off x="348" y="-346"/>
                      <a:ext cx="231" cy="813"/>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09" name="AutoShape 203"/>
                    <p:cNvSpPr>
                      <a:spLocks noChangeArrowheads="1"/>
                    </p:cNvSpPr>
                    <p:nvPr/>
                  </p:nvSpPr>
                  <p:spPr bwMode="auto">
                    <a:xfrm rot="6373927">
                      <a:off x="411" y="-311"/>
                      <a:ext cx="227" cy="809"/>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10" name="AutoShape 204"/>
                    <p:cNvSpPr>
                      <a:spLocks noChangeArrowheads="1"/>
                    </p:cNvSpPr>
                    <p:nvPr/>
                  </p:nvSpPr>
                  <p:spPr bwMode="auto">
                    <a:xfrm rot="6906312">
                      <a:off x="512" y="-291"/>
                      <a:ext cx="227" cy="818"/>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nvGrpSpPr>
                  <p:cNvPr id="502" name="Group 210"/>
                  <p:cNvGrpSpPr/>
                  <p:nvPr/>
                </p:nvGrpSpPr>
                <p:grpSpPr bwMode="auto">
                  <a:xfrm rot="1353540">
                    <a:off x="82" y="25"/>
                    <a:ext cx="791" cy="193"/>
                    <a:chOff x="-117" y="-7"/>
                    <a:chExt cx="1190" cy="290"/>
                  </a:xfrm>
                </p:grpSpPr>
                <p:sp>
                  <p:nvSpPr>
                    <p:cNvPr id="503" name="AutoShape 206"/>
                    <p:cNvSpPr>
                      <a:spLocks noChangeArrowheads="1"/>
                    </p:cNvSpPr>
                    <p:nvPr/>
                  </p:nvSpPr>
                  <p:spPr bwMode="auto">
                    <a:xfrm rot="5263130">
                      <a:off x="176" y="-300"/>
                      <a:ext cx="227" cy="813"/>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04" name="AutoShape 207"/>
                    <p:cNvSpPr>
                      <a:spLocks noChangeArrowheads="1"/>
                    </p:cNvSpPr>
                    <p:nvPr/>
                  </p:nvSpPr>
                  <p:spPr bwMode="auto">
                    <a:xfrm rot="6078281">
                      <a:off x="314" y="-290"/>
                      <a:ext cx="227" cy="813"/>
                    </a:xfrm>
                    <a:prstGeom prst="moon">
                      <a:avLst>
                        <a:gd name="adj" fmla="val 49773"/>
                      </a:avLst>
                    </a:prstGeom>
                    <a:solidFill>
                      <a:srgbClr val="FFFFFF">
                        <a:alpha val="3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05" name="AutoShape 208"/>
                    <p:cNvSpPr>
                      <a:spLocks noChangeArrowheads="1"/>
                    </p:cNvSpPr>
                    <p:nvPr/>
                  </p:nvSpPr>
                  <p:spPr bwMode="auto">
                    <a:xfrm rot="6373927">
                      <a:off x="400" y="-275"/>
                      <a:ext cx="227" cy="813"/>
                    </a:xfrm>
                    <a:prstGeom prst="moon">
                      <a:avLst>
                        <a:gd name="adj" fmla="val 49773"/>
                      </a:avLst>
                    </a:prstGeom>
                    <a:solidFill>
                      <a:srgbClr val="FFFFFF">
                        <a:alpha val="3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06" name="AutoShape 209"/>
                    <p:cNvSpPr>
                      <a:spLocks noChangeArrowheads="1"/>
                    </p:cNvSpPr>
                    <p:nvPr/>
                  </p:nvSpPr>
                  <p:spPr bwMode="auto">
                    <a:xfrm rot="6906312">
                      <a:off x="550" y="-239"/>
                      <a:ext cx="227" cy="818"/>
                    </a:xfrm>
                    <a:prstGeom prst="moon">
                      <a:avLst>
                        <a:gd name="adj" fmla="val 49773"/>
                      </a:avLst>
                    </a:prstGeom>
                    <a:solidFill>
                      <a:srgbClr val="FFFFFF">
                        <a:alpha val="3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grpSp>
              <p:nvGrpSpPr>
                <p:cNvPr id="490" name="Group 215"/>
                <p:cNvGrpSpPr/>
                <p:nvPr/>
              </p:nvGrpSpPr>
              <p:grpSpPr bwMode="auto">
                <a:xfrm rot="-9970459" flipH="1" flipV="1">
                  <a:off x="-9" y="-12"/>
                  <a:ext cx="773" cy="161"/>
                  <a:chOff x="-112" y="-17"/>
                  <a:chExt cx="881" cy="203"/>
                </a:xfrm>
              </p:grpSpPr>
              <p:grpSp>
                <p:nvGrpSpPr>
                  <p:cNvPr id="491" name="Group 216"/>
                  <p:cNvGrpSpPr/>
                  <p:nvPr/>
                </p:nvGrpSpPr>
                <p:grpSpPr bwMode="auto">
                  <a:xfrm>
                    <a:off x="-112" y="-17"/>
                    <a:ext cx="755" cy="179"/>
                    <a:chOff x="-168" y="-25"/>
                    <a:chExt cx="1140" cy="268"/>
                  </a:xfrm>
                </p:grpSpPr>
                <p:sp>
                  <p:nvSpPr>
                    <p:cNvPr id="497" name="AutoShape 212"/>
                    <p:cNvSpPr>
                      <a:spLocks noChangeArrowheads="1"/>
                    </p:cNvSpPr>
                    <p:nvPr/>
                  </p:nvSpPr>
                  <p:spPr bwMode="auto">
                    <a:xfrm rot="5263130">
                      <a:off x="136" y="-296"/>
                      <a:ext cx="228" cy="836"/>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498" name="AutoShape 213"/>
                    <p:cNvSpPr>
                      <a:spLocks noChangeArrowheads="1"/>
                    </p:cNvSpPr>
                    <p:nvPr/>
                  </p:nvSpPr>
                  <p:spPr bwMode="auto">
                    <a:xfrm rot="6078281">
                      <a:off x="286" y="-297"/>
                      <a:ext cx="224" cy="813"/>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499" name="AutoShape 214"/>
                    <p:cNvSpPr>
                      <a:spLocks noChangeArrowheads="1"/>
                    </p:cNvSpPr>
                    <p:nvPr/>
                  </p:nvSpPr>
                  <p:spPr bwMode="auto">
                    <a:xfrm rot="6373927">
                      <a:off x="356" y="-337"/>
                      <a:ext cx="224" cy="848"/>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00" name="AutoShape 215"/>
                    <p:cNvSpPr>
                      <a:spLocks noChangeArrowheads="1"/>
                    </p:cNvSpPr>
                    <p:nvPr/>
                  </p:nvSpPr>
                  <p:spPr bwMode="auto">
                    <a:xfrm rot="6906312">
                      <a:off x="442" y="-287"/>
                      <a:ext cx="224" cy="836"/>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nvGrpSpPr>
                  <p:cNvPr id="492" name="Group 221"/>
                  <p:cNvGrpSpPr/>
                  <p:nvPr/>
                </p:nvGrpSpPr>
                <p:grpSpPr bwMode="auto">
                  <a:xfrm rot="1353540">
                    <a:off x="-8" y="-13"/>
                    <a:ext cx="777" cy="199"/>
                    <a:chOff x="-268" y="-12"/>
                    <a:chExt cx="1173" cy="299"/>
                  </a:xfrm>
                </p:grpSpPr>
                <p:sp>
                  <p:nvSpPr>
                    <p:cNvPr id="493" name="AutoShape 217"/>
                    <p:cNvSpPr>
                      <a:spLocks noChangeArrowheads="1"/>
                    </p:cNvSpPr>
                    <p:nvPr/>
                  </p:nvSpPr>
                  <p:spPr bwMode="auto">
                    <a:xfrm rot="5263130">
                      <a:off x="43" y="-323"/>
                      <a:ext cx="219" cy="842"/>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494" name="AutoShape 218"/>
                    <p:cNvSpPr>
                      <a:spLocks noChangeArrowheads="1"/>
                    </p:cNvSpPr>
                    <p:nvPr/>
                  </p:nvSpPr>
                  <p:spPr bwMode="auto">
                    <a:xfrm rot="6078281">
                      <a:off x="183" y="-303"/>
                      <a:ext cx="224" cy="824"/>
                    </a:xfrm>
                    <a:prstGeom prst="moon">
                      <a:avLst>
                        <a:gd name="adj" fmla="val 49773"/>
                      </a:avLst>
                    </a:prstGeom>
                    <a:solidFill>
                      <a:srgbClr val="FFFFFF">
                        <a:alpha val="3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495" name="AutoShape 219"/>
                    <p:cNvSpPr>
                      <a:spLocks noChangeArrowheads="1"/>
                    </p:cNvSpPr>
                    <p:nvPr/>
                  </p:nvSpPr>
                  <p:spPr bwMode="auto">
                    <a:xfrm rot="6373927">
                      <a:off x="278" y="-283"/>
                      <a:ext cx="224" cy="830"/>
                    </a:xfrm>
                    <a:prstGeom prst="moon">
                      <a:avLst>
                        <a:gd name="adj" fmla="val 49773"/>
                      </a:avLst>
                    </a:prstGeom>
                    <a:solidFill>
                      <a:srgbClr val="FFFFFF">
                        <a:alpha val="3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496" name="AutoShape 220"/>
                    <p:cNvSpPr>
                      <a:spLocks noChangeArrowheads="1"/>
                    </p:cNvSpPr>
                    <p:nvPr/>
                  </p:nvSpPr>
                  <p:spPr bwMode="auto">
                    <a:xfrm rot="6906312">
                      <a:off x="379" y="-239"/>
                      <a:ext cx="228" cy="824"/>
                    </a:xfrm>
                    <a:prstGeom prst="moon">
                      <a:avLst>
                        <a:gd name="adj" fmla="val 49773"/>
                      </a:avLst>
                    </a:prstGeom>
                    <a:solidFill>
                      <a:srgbClr val="FFFFFF">
                        <a:alpha val="3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grpSp>
          <p:grpSp>
            <p:nvGrpSpPr>
              <p:cNvPr id="466" name="Group 226"/>
              <p:cNvGrpSpPr/>
              <p:nvPr/>
            </p:nvGrpSpPr>
            <p:grpSpPr bwMode="auto">
              <a:xfrm rot="513316">
                <a:off x="7" y="-37"/>
                <a:ext cx="994" cy="274"/>
                <a:chOff x="-29" y="-55"/>
                <a:chExt cx="994" cy="274"/>
              </a:xfrm>
            </p:grpSpPr>
            <p:grpSp>
              <p:nvGrpSpPr>
                <p:cNvPr id="467" name="Group 227"/>
                <p:cNvGrpSpPr/>
                <p:nvPr/>
              </p:nvGrpSpPr>
              <p:grpSpPr bwMode="auto">
                <a:xfrm rot="-9970459" flipH="1" flipV="1">
                  <a:off x="-29" y="-55"/>
                  <a:ext cx="994" cy="274"/>
                  <a:chOff x="-33" y="-51"/>
                  <a:chExt cx="928" cy="279"/>
                </a:xfrm>
              </p:grpSpPr>
              <p:grpSp>
                <p:nvGrpSpPr>
                  <p:cNvPr id="479" name="Group 228"/>
                  <p:cNvGrpSpPr/>
                  <p:nvPr/>
                </p:nvGrpSpPr>
                <p:grpSpPr bwMode="auto">
                  <a:xfrm>
                    <a:off x="-33" y="-51"/>
                    <a:ext cx="713" cy="202"/>
                    <a:chOff x="-50" y="-76"/>
                    <a:chExt cx="1074" cy="301"/>
                  </a:xfrm>
                </p:grpSpPr>
                <p:sp>
                  <p:nvSpPr>
                    <p:cNvPr id="485" name="AutoShape 224"/>
                    <p:cNvSpPr>
                      <a:spLocks noChangeArrowheads="1"/>
                    </p:cNvSpPr>
                    <p:nvPr/>
                  </p:nvSpPr>
                  <p:spPr bwMode="auto">
                    <a:xfrm rot="5263130">
                      <a:off x="245" y="-371"/>
                      <a:ext cx="227" cy="818"/>
                    </a:xfrm>
                    <a:prstGeom prst="moon">
                      <a:avLst>
                        <a:gd name="adj" fmla="val 49773"/>
                      </a:avLst>
                    </a:prstGeom>
                    <a:solidFill>
                      <a:srgbClr val="FFFFFF">
                        <a:alpha val="1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486" name="AutoShape 225"/>
                    <p:cNvSpPr>
                      <a:spLocks noChangeArrowheads="1"/>
                    </p:cNvSpPr>
                    <p:nvPr/>
                  </p:nvSpPr>
                  <p:spPr bwMode="auto">
                    <a:xfrm rot="6078281">
                      <a:off x="383" y="-364"/>
                      <a:ext cx="227" cy="818"/>
                    </a:xfrm>
                    <a:prstGeom prst="moon">
                      <a:avLst>
                        <a:gd name="adj" fmla="val 49773"/>
                      </a:avLst>
                    </a:prstGeom>
                    <a:solidFill>
                      <a:srgbClr val="FFFFFF">
                        <a:alpha val="1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487" name="AutoShape 226"/>
                    <p:cNvSpPr>
                      <a:spLocks noChangeArrowheads="1"/>
                    </p:cNvSpPr>
                    <p:nvPr/>
                  </p:nvSpPr>
                  <p:spPr bwMode="auto">
                    <a:xfrm rot="6373927">
                      <a:off x="454" y="-339"/>
                      <a:ext cx="227" cy="818"/>
                    </a:xfrm>
                    <a:prstGeom prst="moon">
                      <a:avLst>
                        <a:gd name="adj" fmla="val 49773"/>
                      </a:avLst>
                    </a:prstGeom>
                    <a:solidFill>
                      <a:srgbClr val="FFFFFF">
                        <a:alpha val="1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488" name="AutoShape 227"/>
                    <p:cNvSpPr>
                      <a:spLocks noChangeArrowheads="1"/>
                    </p:cNvSpPr>
                    <p:nvPr/>
                  </p:nvSpPr>
                  <p:spPr bwMode="auto">
                    <a:xfrm rot="6906312">
                      <a:off x="506" y="-293"/>
                      <a:ext cx="227" cy="809"/>
                    </a:xfrm>
                    <a:prstGeom prst="moon">
                      <a:avLst>
                        <a:gd name="adj" fmla="val 49773"/>
                      </a:avLst>
                    </a:prstGeom>
                    <a:solidFill>
                      <a:srgbClr val="FFFFFF">
                        <a:alpha val="1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nvGrpSpPr>
                  <p:cNvPr id="480" name="Group 233"/>
                  <p:cNvGrpSpPr/>
                  <p:nvPr/>
                </p:nvGrpSpPr>
                <p:grpSpPr bwMode="auto">
                  <a:xfrm rot="1353540">
                    <a:off x="134" y="14"/>
                    <a:ext cx="761" cy="214"/>
                    <a:chOff x="-45" y="-43"/>
                    <a:chExt cx="1147" cy="321"/>
                  </a:xfrm>
                </p:grpSpPr>
                <p:sp>
                  <p:nvSpPr>
                    <p:cNvPr id="481" name="AutoShape 229"/>
                    <p:cNvSpPr>
                      <a:spLocks noChangeArrowheads="1"/>
                    </p:cNvSpPr>
                    <p:nvPr/>
                  </p:nvSpPr>
                  <p:spPr bwMode="auto">
                    <a:xfrm rot="5263130">
                      <a:off x="250" y="-338"/>
                      <a:ext cx="227" cy="818"/>
                    </a:xfrm>
                    <a:prstGeom prst="moon">
                      <a:avLst>
                        <a:gd name="adj" fmla="val 49773"/>
                      </a:avLst>
                    </a:prstGeom>
                    <a:solidFill>
                      <a:srgbClr val="FFFFFF">
                        <a:alpha val="1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482" name="AutoShape 230"/>
                    <p:cNvSpPr>
                      <a:spLocks noChangeArrowheads="1"/>
                    </p:cNvSpPr>
                    <p:nvPr/>
                  </p:nvSpPr>
                  <p:spPr bwMode="auto">
                    <a:xfrm rot="6078281">
                      <a:off x="398" y="-304"/>
                      <a:ext cx="227" cy="818"/>
                    </a:xfrm>
                    <a:prstGeom prst="moon">
                      <a:avLst>
                        <a:gd name="adj" fmla="val 49773"/>
                      </a:avLst>
                    </a:prstGeom>
                    <a:solidFill>
                      <a:srgbClr val="FFFFFF">
                        <a:alpha val="1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483" name="AutoShape 231"/>
                    <p:cNvSpPr>
                      <a:spLocks noChangeArrowheads="1"/>
                    </p:cNvSpPr>
                    <p:nvPr/>
                  </p:nvSpPr>
                  <p:spPr bwMode="auto">
                    <a:xfrm rot="6373927">
                      <a:off x="484" y="-278"/>
                      <a:ext cx="227" cy="818"/>
                    </a:xfrm>
                    <a:prstGeom prst="moon">
                      <a:avLst>
                        <a:gd name="adj" fmla="val 49773"/>
                      </a:avLst>
                    </a:prstGeom>
                    <a:solidFill>
                      <a:srgbClr val="FFFFFF">
                        <a:alpha val="1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484" name="AutoShape 232"/>
                    <p:cNvSpPr>
                      <a:spLocks noChangeArrowheads="1"/>
                    </p:cNvSpPr>
                    <p:nvPr/>
                  </p:nvSpPr>
                  <p:spPr bwMode="auto">
                    <a:xfrm rot="6906312">
                      <a:off x="579" y="-244"/>
                      <a:ext cx="227" cy="818"/>
                    </a:xfrm>
                    <a:prstGeom prst="moon">
                      <a:avLst>
                        <a:gd name="adj" fmla="val 49773"/>
                      </a:avLst>
                    </a:prstGeom>
                    <a:solidFill>
                      <a:srgbClr val="FFFFFF">
                        <a:alpha val="1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grpSp>
              <p:nvGrpSpPr>
                <p:cNvPr id="468" name="Group 238"/>
                <p:cNvGrpSpPr/>
                <p:nvPr/>
              </p:nvGrpSpPr>
              <p:grpSpPr bwMode="auto">
                <a:xfrm rot="-9970459" flipH="1" flipV="1">
                  <a:off x="22" y="-19"/>
                  <a:ext cx="759" cy="150"/>
                  <a:chOff x="-83" y="-25"/>
                  <a:chExt cx="865" cy="180"/>
                </a:xfrm>
              </p:grpSpPr>
              <p:grpSp>
                <p:nvGrpSpPr>
                  <p:cNvPr id="469" name="Group 239"/>
                  <p:cNvGrpSpPr/>
                  <p:nvPr/>
                </p:nvGrpSpPr>
                <p:grpSpPr bwMode="auto">
                  <a:xfrm>
                    <a:off x="-83" y="-23"/>
                    <a:ext cx="747" cy="178"/>
                    <a:chOff x="-125" y="-35"/>
                    <a:chExt cx="1124" cy="267"/>
                  </a:xfrm>
                </p:grpSpPr>
                <p:sp>
                  <p:nvSpPr>
                    <p:cNvPr id="475" name="AutoShape 235"/>
                    <p:cNvSpPr>
                      <a:spLocks noChangeArrowheads="1"/>
                    </p:cNvSpPr>
                    <p:nvPr/>
                  </p:nvSpPr>
                  <p:spPr bwMode="auto">
                    <a:xfrm rot="5263130">
                      <a:off x="171" y="-292"/>
                      <a:ext cx="228" cy="819"/>
                    </a:xfrm>
                    <a:prstGeom prst="moon">
                      <a:avLst>
                        <a:gd name="adj" fmla="val 49773"/>
                      </a:avLst>
                    </a:prstGeom>
                    <a:solidFill>
                      <a:srgbClr val="FFFFFF">
                        <a:alpha val="1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476" name="AutoShape 236"/>
                    <p:cNvSpPr>
                      <a:spLocks noChangeArrowheads="1"/>
                    </p:cNvSpPr>
                    <p:nvPr/>
                  </p:nvSpPr>
                  <p:spPr bwMode="auto">
                    <a:xfrm rot="6078281">
                      <a:off x="313" y="-319"/>
                      <a:ext cx="219" cy="830"/>
                    </a:xfrm>
                    <a:prstGeom prst="moon">
                      <a:avLst>
                        <a:gd name="adj" fmla="val 49773"/>
                      </a:avLst>
                    </a:prstGeom>
                    <a:solidFill>
                      <a:srgbClr val="FFFFFF">
                        <a:alpha val="1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477" name="AutoShape 237"/>
                    <p:cNvSpPr>
                      <a:spLocks noChangeArrowheads="1"/>
                    </p:cNvSpPr>
                    <p:nvPr/>
                  </p:nvSpPr>
                  <p:spPr bwMode="auto">
                    <a:xfrm rot="6373927">
                      <a:off x="410" y="-341"/>
                      <a:ext cx="224" cy="836"/>
                    </a:xfrm>
                    <a:prstGeom prst="moon">
                      <a:avLst>
                        <a:gd name="adj" fmla="val 49773"/>
                      </a:avLst>
                    </a:prstGeom>
                    <a:solidFill>
                      <a:srgbClr val="FFFFFF">
                        <a:alpha val="1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478" name="AutoShape 238"/>
                    <p:cNvSpPr>
                      <a:spLocks noChangeArrowheads="1"/>
                    </p:cNvSpPr>
                    <p:nvPr/>
                  </p:nvSpPr>
                  <p:spPr bwMode="auto">
                    <a:xfrm rot="6906312">
                      <a:off x="472" y="-302"/>
                      <a:ext cx="224" cy="830"/>
                    </a:xfrm>
                    <a:prstGeom prst="moon">
                      <a:avLst>
                        <a:gd name="adj" fmla="val 49773"/>
                      </a:avLst>
                    </a:prstGeom>
                    <a:solidFill>
                      <a:srgbClr val="FFFFFF">
                        <a:alpha val="1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nvGrpSpPr>
                  <p:cNvPr id="470" name="Group 244"/>
                  <p:cNvGrpSpPr/>
                  <p:nvPr/>
                </p:nvGrpSpPr>
                <p:grpSpPr bwMode="auto">
                  <a:xfrm rot="1353540">
                    <a:off x="28" y="-25"/>
                    <a:ext cx="754" cy="177"/>
                    <a:chOff x="-221" y="-26"/>
                    <a:chExt cx="1136" cy="266"/>
                  </a:xfrm>
                </p:grpSpPr>
                <p:sp>
                  <p:nvSpPr>
                    <p:cNvPr id="471" name="AutoShape 240"/>
                    <p:cNvSpPr>
                      <a:spLocks noChangeArrowheads="1"/>
                    </p:cNvSpPr>
                    <p:nvPr/>
                  </p:nvSpPr>
                  <p:spPr bwMode="auto">
                    <a:xfrm rot="5263130">
                      <a:off x="80" y="-304"/>
                      <a:ext cx="228" cy="830"/>
                    </a:xfrm>
                    <a:prstGeom prst="moon">
                      <a:avLst>
                        <a:gd name="adj" fmla="val 49773"/>
                      </a:avLst>
                    </a:prstGeom>
                    <a:solidFill>
                      <a:srgbClr val="FFFFFF">
                        <a:alpha val="1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472" name="AutoShape 241"/>
                    <p:cNvSpPr>
                      <a:spLocks noChangeArrowheads="1"/>
                    </p:cNvSpPr>
                    <p:nvPr/>
                  </p:nvSpPr>
                  <p:spPr bwMode="auto">
                    <a:xfrm rot="6078281">
                      <a:off x="185" y="-329"/>
                      <a:ext cx="224" cy="830"/>
                    </a:xfrm>
                    <a:prstGeom prst="moon">
                      <a:avLst>
                        <a:gd name="adj" fmla="val 49773"/>
                      </a:avLst>
                    </a:prstGeom>
                    <a:solidFill>
                      <a:srgbClr val="FFFFFF">
                        <a:alpha val="1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473" name="AutoShape 242"/>
                    <p:cNvSpPr>
                      <a:spLocks noChangeArrowheads="1"/>
                    </p:cNvSpPr>
                    <p:nvPr/>
                  </p:nvSpPr>
                  <p:spPr bwMode="auto">
                    <a:xfrm rot="6373927">
                      <a:off x="266" y="-318"/>
                      <a:ext cx="224" cy="830"/>
                    </a:xfrm>
                    <a:prstGeom prst="moon">
                      <a:avLst>
                        <a:gd name="adj" fmla="val 49773"/>
                      </a:avLst>
                    </a:prstGeom>
                    <a:solidFill>
                      <a:srgbClr val="FFFFFF">
                        <a:alpha val="1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474" name="AutoShape 243"/>
                    <p:cNvSpPr>
                      <a:spLocks noChangeArrowheads="1"/>
                    </p:cNvSpPr>
                    <p:nvPr/>
                  </p:nvSpPr>
                  <p:spPr bwMode="auto">
                    <a:xfrm rot="6906312">
                      <a:off x="385" y="-290"/>
                      <a:ext cx="224" cy="836"/>
                    </a:xfrm>
                    <a:prstGeom prst="moon">
                      <a:avLst>
                        <a:gd name="adj" fmla="val 49773"/>
                      </a:avLst>
                    </a:prstGeom>
                    <a:solidFill>
                      <a:srgbClr val="FFFFFF">
                        <a:alpha val="1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grpSp>
        </p:grpSp>
      </p:grpSp>
      <p:sp>
        <p:nvSpPr>
          <p:cNvPr id="533" name="Text Box 23"/>
          <p:cNvSpPr txBox="1">
            <a:spLocks noChangeArrowheads="1"/>
          </p:cNvSpPr>
          <p:nvPr/>
        </p:nvSpPr>
        <p:spPr bwMode="auto">
          <a:xfrm>
            <a:off x="1214414" y="2372048"/>
            <a:ext cx="6783437" cy="523220"/>
          </a:xfrm>
          <a:prstGeom prst="rect">
            <a:avLst/>
          </a:prstGeom>
          <a:noFill/>
          <a:ln w="9525">
            <a:noFill/>
            <a:miter lim="800000"/>
          </a:ln>
        </p:spPr>
        <p:txBody>
          <a:bodyPr wrap="square">
            <a:spAutoFit/>
          </a:bodyPr>
          <a:lstStyle/>
          <a:p>
            <a:pPr>
              <a:spcBef>
                <a:spcPts val="1800"/>
              </a:spcBef>
            </a:pPr>
            <a:r>
              <a:rPr kumimoji="1" lang="zh-CN" altLang="en-US" sz="2800" dirty="0" smtClean="0">
                <a:latin typeface="微软雅黑" panose="020B0503020204020204" pitchFamily="34" charset="-122"/>
                <a:ea typeface="微软雅黑" panose="020B0503020204020204" pitchFamily="34" charset="-122"/>
              </a:rPr>
              <a:t>     </a:t>
            </a:r>
            <a:r>
              <a:rPr kumimoji="1" lang="zh-CN" altLang="en-US" sz="2800" dirty="0">
                <a:latin typeface="微软雅黑" panose="020B0503020204020204" pitchFamily="34" charset="-122"/>
                <a:ea typeface="微软雅黑" panose="020B0503020204020204" pitchFamily="34" charset="-122"/>
              </a:rPr>
              <a:t> </a:t>
            </a:r>
            <a:r>
              <a:rPr kumimoji="1" lang="zh-CN" altLang="en-US" sz="2800" dirty="0" smtClean="0">
                <a:latin typeface="微软雅黑" panose="020B0503020204020204" pitchFamily="34" charset="-122"/>
                <a:ea typeface="微软雅黑" panose="020B0503020204020204" pitchFamily="34" charset="-122"/>
              </a:rPr>
              <a:t> </a:t>
            </a:r>
            <a:r>
              <a:rPr kumimoji="1" lang="zh-CN" altLang="en-US" sz="2800" dirty="0" smtClean="0">
                <a:latin typeface="+mn-ea"/>
              </a:rPr>
              <a:t>公司技术力量和资源</a:t>
            </a:r>
            <a:endParaRPr kumimoji="1" lang="en-US" altLang="zh-CN" sz="2800" b="1" dirty="0">
              <a:latin typeface="+mn-ea"/>
            </a:endParaRPr>
          </a:p>
        </p:txBody>
      </p:sp>
      <p:sp>
        <p:nvSpPr>
          <p:cNvPr id="608" name="Text Box 10"/>
          <p:cNvSpPr txBox="1">
            <a:spLocks noChangeArrowheads="1"/>
          </p:cNvSpPr>
          <p:nvPr/>
        </p:nvSpPr>
        <p:spPr bwMode="auto">
          <a:xfrm>
            <a:off x="1231609" y="987076"/>
            <a:ext cx="396464" cy="461665"/>
          </a:xfrm>
          <a:prstGeom prst="rect">
            <a:avLst/>
          </a:prstGeom>
          <a:noFill/>
          <a:ln w="9525">
            <a:noFill/>
            <a:miter lim="800000"/>
          </a:ln>
        </p:spPr>
        <p:txBody>
          <a:bodyPr wrap="square">
            <a:spAutoFit/>
          </a:bodyPr>
          <a:lstStyle/>
          <a:p>
            <a:pPr algn="ctr">
              <a:spcBef>
                <a:spcPct val="50000"/>
              </a:spcBef>
              <a:buFont typeface="Arial" panose="020B0604020202020204" pitchFamily="34" charset="0"/>
              <a:buNone/>
            </a:pPr>
            <a:r>
              <a:rPr lang="en-US" altLang="zh-CN" sz="2400" i="1">
                <a:solidFill>
                  <a:srgbClr val="FFFFFF"/>
                </a:solidFill>
                <a:cs typeface="Arial" panose="020B0604020202020204" pitchFamily="34" charset="0"/>
              </a:rPr>
              <a:t>1</a:t>
            </a:r>
            <a:endParaRPr lang="en-US" altLang="zh-CN" sz="2400" i="1">
              <a:solidFill>
                <a:srgbClr val="FFFFFF"/>
              </a:solidFill>
              <a:cs typeface="Arial" panose="020B0604020202020204" pitchFamily="34" charset="0"/>
            </a:endParaRPr>
          </a:p>
        </p:txBody>
      </p:sp>
      <p:sp>
        <p:nvSpPr>
          <p:cNvPr id="609" name="Text Box 14"/>
          <p:cNvSpPr txBox="1">
            <a:spLocks noChangeArrowheads="1"/>
          </p:cNvSpPr>
          <p:nvPr/>
        </p:nvSpPr>
        <p:spPr bwMode="auto">
          <a:xfrm>
            <a:off x="1228205" y="2379066"/>
            <a:ext cx="419558" cy="461665"/>
          </a:xfrm>
          <a:prstGeom prst="rect">
            <a:avLst/>
          </a:prstGeom>
          <a:noFill/>
          <a:ln w="9525">
            <a:noFill/>
            <a:miter lim="800000"/>
          </a:ln>
        </p:spPr>
        <p:txBody>
          <a:bodyPr wrap="square">
            <a:spAutoFit/>
          </a:bodyPr>
          <a:lstStyle/>
          <a:p>
            <a:pPr algn="ctr">
              <a:spcBef>
                <a:spcPct val="50000"/>
              </a:spcBef>
              <a:buFont typeface="Arial" panose="020B0604020202020204" pitchFamily="34" charset="0"/>
              <a:buNone/>
            </a:pPr>
            <a:r>
              <a:rPr lang="en-US" altLang="zh-CN" sz="2400" i="1">
                <a:solidFill>
                  <a:srgbClr val="FFFFFF"/>
                </a:solidFill>
                <a:cs typeface="Arial" panose="020B0604020202020204" pitchFamily="34" charset="0"/>
              </a:rPr>
              <a:t>2</a:t>
            </a:r>
            <a:endParaRPr lang="en-US" altLang="zh-CN" sz="2400" i="1">
              <a:solidFill>
                <a:srgbClr val="FFFFFF"/>
              </a:solidFill>
              <a:cs typeface="Arial" panose="020B0604020202020204" pitchFamily="34" charset="0"/>
            </a:endParaRPr>
          </a:p>
        </p:txBody>
      </p:sp>
      <p:cxnSp>
        <p:nvCxnSpPr>
          <p:cNvPr id="687" name="直接连接符 686"/>
          <p:cNvCxnSpPr/>
          <p:nvPr/>
        </p:nvCxnSpPr>
        <p:spPr>
          <a:xfrm>
            <a:off x="0" y="4904203"/>
            <a:ext cx="9144000" cy="1191"/>
          </a:xfrm>
          <a:prstGeom prst="line">
            <a:avLst/>
          </a:prstGeom>
        </p:spPr>
        <p:style>
          <a:lnRef idx="1">
            <a:schemeClr val="accent1"/>
          </a:lnRef>
          <a:fillRef idx="0">
            <a:schemeClr val="accent1"/>
          </a:fillRef>
          <a:effectRef idx="0">
            <a:schemeClr val="accent1"/>
          </a:effectRef>
          <a:fontRef idx="minor">
            <a:schemeClr val="tx1"/>
          </a:fontRef>
        </p:style>
      </p:cxnSp>
      <p:sp>
        <p:nvSpPr>
          <p:cNvPr id="256" name="AutoShape 5"/>
          <p:cNvSpPr>
            <a:spLocks noChangeArrowheads="1"/>
          </p:cNvSpPr>
          <p:nvPr/>
        </p:nvSpPr>
        <p:spPr bwMode="auto">
          <a:xfrm>
            <a:off x="1000100" y="3785421"/>
            <a:ext cx="7575602" cy="401241"/>
          </a:xfrm>
          <a:prstGeom prst="roundRect">
            <a:avLst>
              <a:gd name="adj" fmla="val 42329"/>
            </a:avLst>
          </a:prstGeom>
          <a:solidFill>
            <a:srgbClr val="F2F2F2"/>
          </a:solidFill>
          <a:ln w="19050" cmpd="sng">
            <a:solidFill>
              <a:srgbClr val="7F7F7F"/>
            </a:solidFill>
            <a:round/>
          </a:ln>
        </p:spPr>
        <p:txBody>
          <a:bodyPr wrap="none" anchor="ctr"/>
          <a:lstStyle/>
          <a:p>
            <a:pPr algn="ctr" eaLnBrk="1" fontAlgn="auto" hangingPunct="1">
              <a:spcBef>
                <a:spcPts val="0"/>
              </a:spcBef>
              <a:spcAft>
                <a:spcPts val="0"/>
              </a:spcAft>
              <a:buFont typeface="Arial" panose="020B0604020202020204" pitchFamily="34" charset="0"/>
              <a:buNone/>
              <a:defRPr/>
            </a:pPr>
            <a:endParaRPr lang="zh-CN" altLang="en-US" kern="0">
              <a:solidFill>
                <a:srgbClr val="000000"/>
              </a:solidFill>
            </a:endParaRPr>
          </a:p>
        </p:txBody>
      </p:sp>
      <p:grpSp>
        <p:nvGrpSpPr>
          <p:cNvPr id="257" name="Group 57"/>
          <p:cNvGrpSpPr/>
          <p:nvPr/>
        </p:nvGrpSpPr>
        <p:grpSpPr bwMode="auto">
          <a:xfrm>
            <a:off x="1037669" y="3728332"/>
            <a:ext cx="873591" cy="503488"/>
            <a:chOff x="-47" y="1"/>
            <a:chExt cx="1339" cy="1030"/>
          </a:xfrm>
        </p:grpSpPr>
        <p:sp>
          <p:nvSpPr>
            <p:cNvPr id="258" name="Oval 53"/>
            <p:cNvSpPr>
              <a:spLocks noChangeArrowheads="1"/>
            </p:cNvSpPr>
            <p:nvPr/>
          </p:nvSpPr>
          <p:spPr bwMode="auto">
            <a:xfrm>
              <a:off x="108" y="1"/>
              <a:ext cx="1021" cy="1030"/>
            </a:xfrm>
            <a:prstGeom prst="ellipse">
              <a:avLst/>
            </a:prstGeom>
            <a:solidFill>
              <a:srgbClr val="1759A9"/>
            </a:solidFill>
            <a:ln w="38100" cmpd="sng">
              <a:solidFill>
                <a:srgbClr val="EAEAEA"/>
              </a:solidFill>
              <a:round/>
            </a:ln>
          </p:spPr>
          <p:txBody>
            <a:bodyPr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nvGrpSpPr>
            <p:cNvPr id="259" name="Group 59"/>
            <p:cNvGrpSpPr/>
            <p:nvPr/>
          </p:nvGrpSpPr>
          <p:grpSpPr bwMode="auto">
            <a:xfrm rot="10082854">
              <a:off x="-52" y="670"/>
              <a:ext cx="929" cy="271"/>
              <a:chOff x="40" y="43"/>
              <a:chExt cx="953" cy="274"/>
            </a:xfrm>
          </p:grpSpPr>
          <p:grpSp>
            <p:nvGrpSpPr>
              <p:cNvPr id="283" name="Group 60"/>
              <p:cNvGrpSpPr/>
              <p:nvPr/>
            </p:nvGrpSpPr>
            <p:grpSpPr bwMode="auto">
              <a:xfrm rot="-9970459" flipH="1" flipV="1">
                <a:off x="40" y="43"/>
                <a:ext cx="953" cy="238"/>
                <a:chOff x="46" y="33"/>
                <a:chExt cx="892" cy="240"/>
              </a:xfrm>
            </p:grpSpPr>
            <p:grpSp>
              <p:nvGrpSpPr>
                <p:cNvPr id="543" name="Group 61"/>
                <p:cNvGrpSpPr/>
                <p:nvPr/>
              </p:nvGrpSpPr>
              <p:grpSpPr bwMode="auto">
                <a:xfrm>
                  <a:off x="46" y="33"/>
                  <a:ext cx="739" cy="196"/>
                  <a:chOff x="69" y="50"/>
                  <a:chExt cx="1117" cy="293"/>
                </a:xfrm>
              </p:grpSpPr>
              <p:sp>
                <p:nvSpPr>
                  <p:cNvPr id="549" name="AutoShape 57"/>
                  <p:cNvSpPr>
                    <a:spLocks noChangeArrowheads="1"/>
                  </p:cNvSpPr>
                  <p:nvPr/>
                </p:nvSpPr>
                <p:spPr bwMode="auto">
                  <a:xfrm rot="5263130">
                    <a:off x="366" y="-240"/>
                    <a:ext cx="226" cy="820"/>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50" name="AutoShape 58"/>
                  <p:cNvSpPr>
                    <a:spLocks noChangeArrowheads="1"/>
                  </p:cNvSpPr>
                  <p:nvPr/>
                </p:nvSpPr>
                <p:spPr bwMode="auto">
                  <a:xfrm rot="6078281">
                    <a:off x="510" y="-249"/>
                    <a:ext cx="222" cy="820"/>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51" name="AutoShape 59"/>
                  <p:cNvSpPr>
                    <a:spLocks noChangeArrowheads="1"/>
                  </p:cNvSpPr>
                  <p:nvPr/>
                </p:nvSpPr>
                <p:spPr bwMode="auto">
                  <a:xfrm rot="6373927">
                    <a:off x="560" y="-223"/>
                    <a:ext cx="226" cy="815"/>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52" name="AutoShape 60"/>
                  <p:cNvSpPr>
                    <a:spLocks noChangeArrowheads="1"/>
                  </p:cNvSpPr>
                  <p:nvPr/>
                </p:nvSpPr>
                <p:spPr bwMode="auto">
                  <a:xfrm rot="6906312">
                    <a:off x="665" y="-178"/>
                    <a:ext cx="222" cy="820"/>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nvGrpSpPr>
                <p:cNvPr id="544" name="Group 66"/>
                <p:cNvGrpSpPr/>
                <p:nvPr/>
              </p:nvGrpSpPr>
              <p:grpSpPr bwMode="auto">
                <a:xfrm rot="1353540">
                  <a:off x="193" y="79"/>
                  <a:ext cx="745" cy="194"/>
                  <a:chOff x="71" y="17"/>
                  <a:chExt cx="1123" cy="290"/>
                </a:xfrm>
              </p:grpSpPr>
              <p:sp>
                <p:nvSpPr>
                  <p:cNvPr id="545" name="AutoShape 62"/>
                  <p:cNvSpPr>
                    <a:spLocks noChangeArrowheads="1"/>
                  </p:cNvSpPr>
                  <p:nvPr/>
                </p:nvSpPr>
                <p:spPr bwMode="auto">
                  <a:xfrm rot="5263130">
                    <a:off x="368" y="-268"/>
                    <a:ext cx="226" cy="820"/>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46" name="AutoShape 63"/>
                  <p:cNvSpPr>
                    <a:spLocks noChangeArrowheads="1"/>
                  </p:cNvSpPr>
                  <p:nvPr/>
                </p:nvSpPr>
                <p:spPr bwMode="auto">
                  <a:xfrm rot="6078281">
                    <a:off x="501" y="-282"/>
                    <a:ext cx="222" cy="820"/>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47" name="AutoShape 64"/>
                  <p:cNvSpPr>
                    <a:spLocks noChangeArrowheads="1"/>
                  </p:cNvSpPr>
                  <p:nvPr/>
                </p:nvSpPr>
                <p:spPr bwMode="auto">
                  <a:xfrm rot="6373927">
                    <a:off x="590" y="-270"/>
                    <a:ext cx="215" cy="835"/>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48" name="AutoShape 65"/>
                  <p:cNvSpPr>
                    <a:spLocks noChangeArrowheads="1"/>
                  </p:cNvSpPr>
                  <p:nvPr/>
                </p:nvSpPr>
                <p:spPr bwMode="auto">
                  <a:xfrm rot="6906312">
                    <a:off x="666" y="-221"/>
                    <a:ext cx="226" cy="830"/>
                  </a:xfrm>
                  <a:prstGeom prst="moon">
                    <a:avLst>
                      <a:gd name="adj" fmla="val 49773"/>
                    </a:avLst>
                  </a:prstGeom>
                  <a:solidFill>
                    <a:srgbClr val="FFFFFF">
                      <a:alpha val="3999"/>
                    </a:srgbClr>
                  </a:solidFill>
                  <a:ln w="9525">
                    <a:noFill/>
                    <a:miter lim="800000"/>
                  </a:ln>
                </p:spPr>
                <p:txBody>
                  <a:bodyPr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grpSp>
            <p:nvGrpSpPr>
              <p:cNvPr id="284" name="Group 71"/>
              <p:cNvGrpSpPr/>
              <p:nvPr/>
            </p:nvGrpSpPr>
            <p:grpSpPr bwMode="auto">
              <a:xfrm rot="-9970459" flipH="1" flipV="1">
                <a:off x="146" y="127"/>
                <a:ext cx="795" cy="190"/>
                <a:chOff x="97" y="98"/>
                <a:chExt cx="901" cy="234"/>
              </a:xfrm>
            </p:grpSpPr>
            <p:grpSp>
              <p:nvGrpSpPr>
                <p:cNvPr id="285" name="Group 72"/>
                <p:cNvGrpSpPr/>
                <p:nvPr/>
              </p:nvGrpSpPr>
              <p:grpSpPr bwMode="auto">
                <a:xfrm>
                  <a:off x="97" y="98"/>
                  <a:ext cx="762" cy="219"/>
                  <a:chOff x="147" y="147"/>
                  <a:chExt cx="1149" cy="329"/>
                </a:xfrm>
              </p:grpSpPr>
              <p:sp>
                <p:nvSpPr>
                  <p:cNvPr id="539" name="AutoShape 68"/>
                  <p:cNvSpPr>
                    <a:spLocks noChangeArrowheads="1"/>
                  </p:cNvSpPr>
                  <p:nvPr/>
                </p:nvSpPr>
                <p:spPr bwMode="auto">
                  <a:xfrm rot="5263130">
                    <a:off x="441" y="-147"/>
                    <a:ext cx="258" cy="846"/>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40" name="AutoShape 69"/>
                  <p:cNvSpPr>
                    <a:spLocks noChangeArrowheads="1"/>
                  </p:cNvSpPr>
                  <p:nvPr/>
                </p:nvSpPr>
                <p:spPr bwMode="auto">
                  <a:xfrm rot="6078281">
                    <a:off x="574" y="-143"/>
                    <a:ext cx="244" cy="846"/>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41" name="AutoShape 70"/>
                  <p:cNvSpPr>
                    <a:spLocks noChangeArrowheads="1"/>
                  </p:cNvSpPr>
                  <p:nvPr/>
                </p:nvSpPr>
                <p:spPr bwMode="auto">
                  <a:xfrm rot="6373927">
                    <a:off x="657" y="-115"/>
                    <a:ext cx="249" cy="846"/>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42" name="AutoShape 71"/>
                  <p:cNvSpPr>
                    <a:spLocks noChangeArrowheads="1"/>
                  </p:cNvSpPr>
                  <p:nvPr/>
                </p:nvSpPr>
                <p:spPr bwMode="auto">
                  <a:xfrm rot="6906312">
                    <a:off x="747" y="-73"/>
                    <a:ext cx="258" cy="840"/>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nvGrpSpPr>
                <p:cNvPr id="286" name="Group 77"/>
                <p:cNvGrpSpPr/>
                <p:nvPr/>
              </p:nvGrpSpPr>
              <p:grpSpPr bwMode="auto">
                <a:xfrm rot="1353540">
                  <a:off x="216" y="130"/>
                  <a:ext cx="782" cy="202"/>
                  <a:chOff x="137" y="74"/>
                  <a:chExt cx="1180" cy="303"/>
                </a:xfrm>
              </p:grpSpPr>
              <p:sp>
                <p:nvSpPr>
                  <p:cNvPr id="287" name="AutoShape 73"/>
                  <p:cNvSpPr>
                    <a:spLocks noChangeArrowheads="1"/>
                  </p:cNvSpPr>
                  <p:nvPr/>
                </p:nvSpPr>
                <p:spPr bwMode="auto">
                  <a:xfrm rot="5263130">
                    <a:off x="438" y="-221"/>
                    <a:ext cx="249" cy="852"/>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36" name="AutoShape 74"/>
                  <p:cNvSpPr>
                    <a:spLocks noChangeArrowheads="1"/>
                  </p:cNvSpPr>
                  <p:nvPr/>
                </p:nvSpPr>
                <p:spPr bwMode="auto">
                  <a:xfrm rot="6078281">
                    <a:off x="555" y="-220"/>
                    <a:ext cx="258" cy="846"/>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37" name="AutoShape 75"/>
                  <p:cNvSpPr>
                    <a:spLocks noChangeArrowheads="1"/>
                  </p:cNvSpPr>
                  <p:nvPr/>
                </p:nvSpPr>
                <p:spPr bwMode="auto">
                  <a:xfrm rot="6373927">
                    <a:off x="640" y="-184"/>
                    <a:ext cx="254" cy="834"/>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38" name="AutoShape 76"/>
                  <p:cNvSpPr>
                    <a:spLocks noChangeArrowheads="1"/>
                  </p:cNvSpPr>
                  <p:nvPr/>
                </p:nvSpPr>
                <p:spPr bwMode="auto">
                  <a:xfrm rot="6906312">
                    <a:off x="763" y="-177"/>
                    <a:ext cx="244" cy="864"/>
                  </a:xfrm>
                  <a:prstGeom prst="moon">
                    <a:avLst>
                      <a:gd name="adj" fmla="val 49773"/>
                    </a:avLst>
                  </a:prstGeom>
                  <a:solidFill>
                    <a:srgbClr val="FFFFFF">
                      <a:alpha val="3999"/>
                    </a:srgbClr>
                  </a:solidFill>
                  <a:ln w="9525">
                    <a:noFill/>
                    <a:miter lim="800000"/>
                  </a:ln>
                </p:spPr>
                <p:txBody>
                  <a:bodyPr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grpSp>
        <p:grpSp>
          <p:nvGrpSpPr>
            <p:cNvPr id="260" name="Group 82"/>
            <p:cNvGrpSpPr/>
            <p:nvPr/>
          </p:nvGrpSpPr>
          <p:grpSpPr bwMode="auto">
            <a:xfrm rot="344040">
              <a:off x="381" y="88"/>
              <a:ext cx="911" cy="210"/>
              <a:chOff x="-45" y="-37"/>
              <a:chExt cx="938" cy="215"/>
            </a:xfrm>
          </p:grpSpPr>
          <p:grpSp>
            <p:nvGrpSpPr>
              <p:cNvPr id="261" name="Group 83"/>
              <p:cNvGrpSpPr/>
              <p:nvPr/>
            </p:nvGrpSpPr>
            <p:grpSpPr bwMode="auto">
              <a:xfrm rot="-9970459" flipH="1" flipV="1">
                <a:off x="-45" y="-37"/>
                <a:ext cx="938" cy="215"/>
                <a:chOff x="-50" y="-22"/>
                <a:chExt cx="874" cy="217"/>
              </a:xfrm>
            </p:grpSpPr>
            <p:grpSp>
              <p:nvGrpSpPr>
                <p:cNvPr id="273" name="Group 84"/>
                <p:cNvGrpSpPr/>
                <p:nvPr/>
              </p:nvGrpSpPr>
              <p:grpSpPr bwMode="auto">
                <a:xfrm>
                  <a:off x="-50" y="-22"/>
                  <a:ext cx="687" cy="191"/>
                  <a:chOff x="-76" y="-32"/>
                  <a:chExt cx="1035" cy="287"/>
                </a:xfrm>
              </p:grpSpPr>
              <p:sp>
                <p:nvSpPr>
                  <p:cNvPr id="279" name="AutoShape 80"/>
                  <p:cNvSpPr>
                    <a:spLocks noChangeArrowheads="1"/>
                  </p:cNvSpPr>
                  <p:nvPr/>
                </p:nvSpPr>
                <p:spPr bwMode="auto">
                  <a:xfrm rot="5263130">
                    <a:off x="222" y="-326"/>
                    <a:ext cx="218" cy="814"/>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280" name="AutoShape 81"/>
                  <p:cNvSpPr>
                    <a:spLocks noChangeArrowheads="1"/>
                  </p:cNvSpPr>
                  <p:nvPr/>
                </p:nvSpPr>
                <p:spPr bwMode="auto">
                  <a:xfrm rot="6078281">
                    <a:off x="326" y="-331"/>
                    <a:ext cx="222" cy="819"/>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281" name="AutoShape 82"/>
                  <p:cNvSpPr>
                    <a:spLocks noChangeArrowheads="1"/>
                  </p:cNvSpPr>
                  <p:nvPr/>
                </p:nvSpPr>
                <p:spPr bwMode="auto">
                  <a:xfrm rot="6373927">
                    <a:off x="366" y="-273"/>
                    <a:ext cx="226" cy="819"/>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282" name="AutoShape 83"/>
                  <p:cNvSpPr>
                    <a:spLocks noChangeArrowheads="1"/>
                  </p:cNvSpPr>
                  <p:nvPr/>
                </p:nvSpPr>
                <p:spPr bwMode="auto">
                  <a:xfrm rot="6906312">
                    <a:off x="439" y="-266"/>
                    <a:ext cx="222" cy="819"/>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nvGrpSpPr>
                <p:cNvPr id="274" name="Group 89"/>
                <p:cNvGrpSpPr/>
                <p:nvPr/>
              </p:nvGrpSpPr>
              <p:grpSpPr bwMode="auto">
                <a:xfrm rot="1353540">
                  <a:off x="90" y="23"/>
                  <a:ext cx="734" cy="172"/>
                  <a:chOff x="-111" y="4"/>
                  <a:chExt cx="1106" cy="258"/>
                </a:xfrm>
              </p:grpSpPr>
              <p:sp>
                <p:nvSpPr>
                  <p:cNvPr id="275" name="AutoShape 85"/>
                  <p:cNvSpPr>
                    <a:spLocks noChangeArrowheads="1"/>
                  </p:cNvSpPr>
                  <p:nvPr/>
                </p:nvSpPr>
                <p:spPr bwMode="auto">
                  <a:xfrm rot="5263130">
                    <a:off x="185" y="-273"/>
                    <a:ext cx="218" cy="809"/>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276" name="AutoShape 86"/>
                  <p:cNvSpPr>
                    <a:spLocks noChangeArrowheads="1"/>
                  </p:cNvSpPr>
                  <p:nvPr/>
                </p:nvSpPr>
                <p:spPr bwMode="auto">
                  <a:xfrm rot="6078281">
                    <a:off x="406" y="-290"/>
                    <a:ext cx="226" cy="814"/>
                  </a:xfrm>
                  <a:prstGeom prst="moon">
                    <a:avLst>
                      <a:gd name="adj" fmla="val 49773"/>
                    </a:avLst>
                  </a:prstGeom>
                  <a:solidFill>
                    <a:srgbClr val="FFFFFF">
                      <a:alpha val="3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277" name="AutoShape 87"/>
                  <p:cNvSpPr>
                    <a:spLocks noChangeArrowheads="1"/>
                  </p:cNvSpPr>
                  <p:nvPr/>
                </p:nvSpPr>
                <p:spPr bwMode="auto">
                  <a:xfrm rot="6373927">
                    <a:off x="474" y="-271"/>
                    <a:ext cx="226" cy="814"/>
                  </a:xfrm>
                  <a:prstGeom prst="moon">
                    <a:avLst>
                      <a:gd name="adj" fmla="val 49773"/>
                    </a:avLst>
                  </a:prstGeom>
                  <a:solidFill>
                    <a:srgbClr val="FFFFFF">
                      <a:alpha val="3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278" name="AutoShape 88"/>
                  <p:cNvSpPr>
                    <a:spLocks noChangeArrowheads="1"/>
                  </p:cNvSpPr>
                  <p:nvPr/>
                </p:nvSpPr>
                <p:spPr bwMode="auto">
                  <a:xfrm rot="6906312">
                    <a:off x="478" y="-255"/>
                    <a:ext cx="215" cy="819"/>
                  </a:xfrm>
                  <a:prstGeom prst="moon">
                    <a:avLst>
                      <a:gd name="adj" fmla="val 49773"/>
                    </a:avLst>
                  </a:prstGeom>
                  <a:solidFill>
                    <a:srgbClr val="FFFFFF">
                      <a:alpha val="3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grpSp>
            <p:nvGrpSpPr>
              <p:cNvPr id="262" name="Group 94"/>
              <p:cNvGrpSpPr/>
              <p:nvPr/>
            </p:nvGrpSpPr>
            <p:grpSpPr bwMode="auto">
              <a:xfrm rot="-9970459" flipH="1" flipV="1">
                <a:off x="-20" y="-23"/>
                <a:ext cx="800" cy="184"/>
                <a:chOff x="-123" y="-37"/>
                <a:chExt cx="907" cy="229"/>
              </a:xfrm>
            </p:grpSpPr>
            <p:grpSp>
              <p:nvGrpSpPr>
                <p:cNvPr id="263" name="Group 95"/>
                <p:cNvGrpSpPr/>
                <p:nvPr/>
              </p:nvGrpSpPr>
              <p:grpSpPr bwMode="auto">
                <a:xfrm>
                  <a:off x="-123" y="-37"/>
                  <a:ext cx="769" cy="204"/>
                  <a:chOff x="-186" y="-56"/>
                  <a:chExt cx="1159" cy="309"/>
                </a:xfrm>
              </p:grpSpPr>
              <p:sp>
                <p:nvSpPr>
                  <p:cNvPr id="269" name="AutoShape 91"/>
                  <p:cNvSpPr>
                    <a:spLocks noChangeArrowheads="1"/>
                  </p:cNvSpPr>
                  <p:nvPr/>
                </p:nvSpPr>
                <p:spPr bwMode="auto">
                  <a:xfrm rot="5263130">
                    <a:off x="95" y="-337"/>
                    <a:ext cx="263" cy="826"/>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270" name="AutoShape 92"/>
                  <p:cNvSpPr>
                    <a:spLocks noChangeArrowheads="1"/>
                  </p:cNvSpPr>
                  <p:nvPr/>
                </p:nvSpPr>
                <p:spPr bwMode="auto">
                  <a:xfrm rot="6078281">
                    <a:off x="251" y="-338"/>
                    <a:ext cx="263" cy="832"/>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271" name="AutoShape 93"/>
                  <p:cNvSpPr>
                    <a:spLocks noChangeArrowheads="1"/>
                  </p:cNvSpPr>
                  <p:nvPr/>
                </p:nvSpPr>
                <p:spPr bwMode="auto">
                  <a:xfrm rot="6373927">
                    <a:off x="304" y="-281"/>
                    <a:ext cx="231" cy="820"/>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272" name="AutoShape 94"/>
                  <p:cNvSpPr>
                    <a:spLocks noChangeArrowheads="1"/>
                  </p:cNvSpPr>
                  <p:nvPr/>
                </p:nvSpPr>
                <p:spPr bwMode="auto">
                  <a:xfrm rot="6906312">
                    <a:off x="428" y="-291"/>
                    <a:ext cx="263" cy="826"/>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nvGrpSpPr>
                <p:cNvPr id="264" name="Group 100"/>
                <p:cNvGrpSpPr/>
                <p:nvPr/>
              </p:nvGrpSpPr>
              <p:grpSpPr bwMode="auto">
                <a:xfrm rot="1353540">
                  <a:off x="23" y="-11"/>
                  <a:ext cx="761" cy="203"/>
                  <a:chOff x="-206" y="-19"/>
                  <a:chExt cx="1147" cy="305"/>
                </a:xfrm>
              </p:grpSpPr>
              <p:sp>
                <p:nvSpPr>
                  <p:cNvPr id="265" name="AutoShape 96"/>
                  <p:cNvSpPr>
                    <a:spLocks noChangeArrowheads="1"/>
                  </p:cNvSpPr>
                  <p:nvPr/>
                </p:nvSpPr>
                <p:spPr bwMode="auto">
                  <a:xfrm rot="5263130">
                    <a:off x="86" y="-311"/>
                    <a:ext cx="254" cy="838"/>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266" name="AutoShape 97"/>
                  <p:cNvSpPr>
                    <a:spLocks noChangeArrowheads="1"/>
                  </p:cNvSpPr>
                  <p:nvPr/>
                </p:nvSpPr>
                <p:spPr bwMode="auto">
                  <a:xfrm rot="6078281">
                    <a:off x="234" y="-303"/>
                    <a:ext cx="244" cy="826"/>
                  </a:xfrm>
                  <a:prstGeom prst="moon">
                    <a:avLst>
                      <a:gd name="adj" fmla="val 49773"/>
                    </a:avLst>
                  </a:prstGeom>
                  <a:solidFill>
                    <a:srgbClr val="FFFFFF">
                      <a:alpha val="3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267" name="AutoShape 98"/>
                  <p:cNvSpPr>
                    <a:spLocks noChangeArrowheads="1"/>
                  </p:cNvSpPr>
                  <p:nvPr/>
                </p:nvSpPr>
                <p:spPr bwMode="auto">
                  <a:xfrm rot="6373927">
                    <a:off x="300" y="-305"/>
                    <a:ext cx="244" cy="832"/>
                  </a:xfrm>
                  <a:prstGeom prst="moon">
                    <a:avLst>
                      <a:gd name="adj" fmla="val 49773"/>
                    </a:avLst>
                  </a:prstGeom>
                  <a:solidFill>
                    <a:srgbClr val="FFFFFF">
                      <a:alpha val="3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268" name="AutoShape 99"/>
                  <p:cNvSpPr>
                    <a:spLocks noChangeArrowheads="1"/>
                  </p:cNvSpPr>
                  <p:nvPr/>
                </p:nvSpPr>
                <p:spPr bwMode="auto">
                  <a:xfrm rot="6906312">
                    <a:off x="394" y="-260"/>
                    <a:ext cx="249" cy="844"/>
                  </a:xfrm>
                  <a:prstGeom prst="moon">
                    <a:avLst>
                      <a:gd name="adj" fmla="val 49773"/>
                    </a:avLst>
                  </a:prstGeom>
                  <a:solidFill>
                    <a:srgbClr val="FFFFFF">
                      <a:alpha val="1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grpSp>
      </p:grpSp>
      <p:sp>
        <p:nvSpPr>
          <p:cNvPr id="553" name="Text Box 23"/>
          <p:cNvSpPr txBox="1">
            <a:spLocks noChangeArrowheads="1"/>
          </p:cNvSpPr>
          <p:nvPr/>
        </p:nvSpPr>
        <p:spPr bwMode="auto">
          <a:xfrm>
            <a:off x="1214413" y="3741042"/>
            <a:ext cx="6783437" cy="523220"/>
          </a:xfrm>
          <a:prstGeom prst="rect">
            <a:avLst/>
          </a:prstGeom>
          <a:noFill/>
          <a:ln w="9525">
            <a:noFill/>
            <a:miter lim="800000"/>
          </a:ln>
        </p:spPr>
        <p:txBody>
          <a:bodyPr wrap="square">
            <a:spAutoFit/>
          </a:bodyPr>
          <a:lstStyle/>
          <a:p>
            <a:pPr>
              <a:spcBef>
                <a:spcPts val="1800"/>
              </a:spcBef>
            </a:pPr>
            <a:r>
              <a:rPr kumimoji="1" lang="zh-CN" altLang="en-US" sz="2800" dirty="0" smtClean="0">
                <a:latin typeface="微软雅黑" panose="020B0503020204020204" pitchFamily="34" charset="-122"/>
                <a:ea typeface="微软雅黑" panose="020B0503020204020204" pitchFamily="34" charset="-122"/>
              </a:rPr>
              <a:t>     </a:t>
            </a:r>
            <a:r>
              <a:rPr kumimoji="1" lang="zh-CN" altLang="en-US" sz="2800" dirty="0">
                <a:latin typeface="微软雅黑" panose="020B0503020204020204" pitchFamily="34" charset="-122"/>
                <a:ea typeface="微软雅黑" panose="020B0503020204020204" pitchFamily="34" charset="-122"/>
              </a:rPr>
              <a:t> </a:t>
            </a:r>
            <a:r>
              <a:rPr kumimoji="1" lang="zh-CN" altLang="en-US" sz="2800" dirty="0" smtClean="0">
                <a:latin typeface="微软雅黑" panose="020B0503020204020204" pitchFamily="34" charset="-122"/>
                <a:ea typeface="微软雅黑" panose="020B0503020204020204" pitchFamily="34" charset="-122"/>
              </a:rPr>
              <a:t> </a:t>
            </a:r>
            <a:r>
              <a:rPr kumimoji="1" lang="zh-CN" altLang="en-US" sz="2800" dirty="0" smtClean="0">
                <a:latin typeface="+mn-ea"/>
              </a:rPr>
              <a:t>主要发展方向及业绩</a:t>
            </a:r>
            <a:endParaRPr kumimoji="1" lang="en-US" altLang="zh-CN" sz="2800" b="1" dirty="0">
              <a:latin typeface="+mn-ea"/>
            </a:endParaRPr>
          </a:p>
        </p:txBody>
      </p:sp>
      <p:sp>
        <p:nvSpPr>
          <p:cNvPr id="554" name="Text Box 14"/>
          <p:cNvSpPr txBox="1">
            <a:spLocks noChangeArrowheads="1"/>
          </p:cNvSpPr>
          <p:nvPr/>
        </p:nvSpPr>
        <p:spPr bwMode="auto">
          <a:xfrm>
            <a:off x="1228204" y="3748060"/>
            <a:ext cx="419558" cy="461665"/>
          </a:xfrm>
          <a:prstGeom prst="rect">
            <a:avLst/>
          </a:prstGeom>
          <a:noFill/>
          <a:ln w="9525">
            <a:noFill/>
            <a:miter lim="800000"/>
          </a:ln>
        </p:spPr>
        <p:txBody>
          <a:bodyPr wrap="square">
            <a:spAutoFit/>
          </a:bodyPr>
          <a:lstStyle/>
          <a:p>
            <a:pPr algn="ctr">
              <a:spcBef>
                <a:spcPct val="50000"/>
              </a:spcBef>
              <a:buFont typeface="Arial" panose="020B0604020202020204" pitchFamily="34" charset="0"/>
              <a:buNone/>
            </a:pPr>
            <a:r>
              <a:rPr lang="en-US" altLang="zh-CN" sz="2400" i="1" dirty="0" smtClean="0">
                <a:solidFill>
                  <a:srgbClr val="FFFFFF"/>
                </a:solidFill>
                <a:cs typeface="Arial" panose="020B0604020202020204" pitchFamily="34" charset="0"/>
              </a:rPr>
              <a:t>3</a:t>
            </a:r>
            <a:endParaRPr lang="en-US" altLang="zh-CN" sz="2400" i="1" dirty="0">
              <a:solidFill>
                <a:srgbClr val="FFFFFF"/>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直接连接符 23"/>
          <p:cNvCxnSpPr/>
          <p:nvPr/>
        </p:nvCxnSpPr>
        <p:spPr>
          <a:xfrm>
            <a:off x="0" y="4784503"/>
            <a:ext cx="9144000" cy="1191"/>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490806" y="-18"/>
            <a:ext cx="4724400" cy="400110"/>
          </a:xfrm>
          <a:prstGeom prst="rect">
            <a:avLst/>
          </a:prstGeom>
          <a:noFill/>
          <a:effectLst>
            <a:glow rad="101600">
              <a:schemeClr val="accent1">
                <a:satMod val="175000"/>
                <a:alpha val="40000"/>
              </a:schemeClr>
            </a:glow>
            <a:outerShdw blurRad="50800" dist="38100" dir="2700000" algn="tl" rotWithShape="0">
              <a:prstClr val="black">
                <a:alpha val="40000"/>
              </a:prstClr>
            </a:outerShdw>
          </a:effectLst>
        </p:spPr>
        <p:txBody>
          <a:bodyPr wrap="square" rtlCol="0">
            <a:spAutoFit/>
          </a:bodyPr>
          <a:lstStyle/>
          <a:p>
            <a:r>
              <a:rPr lang="zh-CN" altLang="en-US" sz="2000" b="1" dirty="0" smtClean="0">
                <a:solidFill>
                  <a:schemeClr val="accent6">
                    <a:lumMod val="75000"/>
                  </a:schemeClr>
                </a:solidFill>
                <a:latin typeface="楷体" panose="02010609060101010101" pitchFamily="49" charset="-122"/>
                <a:ea typeface="楷体" panose="02010609060101010101" pitchFamily="49" charset="-122"/>
              </a:rPr>
              <a:t>聚 科 技 之 力    创 未 来 之 能</a:t>
            </a:r>
            <a:endParaRPr lang="zh-CN" altLang="en-US" sz="2000" b="1" dirty="0">
              <a:solidFill>
                <a:schemeClr val="accent6">
                  <a:lumMod val="75000"/>
                </a:schemeClr>
              </a:solidFill>
              <a:latin typeface="楷体" panose="02010609060101010101" pitchFamily="49" charset="-122"/>
              <a:ea typeface="楷体" panose="02010609060101010101" pitchFamily="49" charset="-122"/>
            </a:endParaRPr>
          </a:p>
        </p:txBody>
      </p:sp>
      <p:pic>
        <p:nvPicPr>
          <p:cNvPr id="2" name="图片 1" descr="科学岛全景"/>
          <p:cNvPicPr>
            <a:picLocks noChangeAspect="1"/>
          </p:cNvPicPr>
          <p:nvPr/>
        </p:nvPicPr>
        <p:blipFill>
          <a:blip r:embed="rId1"/>
          <a:stretch>
            <a:fillRect/>
          </a:stretch>
        </p:blipFill>
        <p:spPr>
          <a:xfrm>
            <a:off x="0" y="904240"/>
            <a:ext cx="9144635" cy="3553460"/>
          </a:xfrm>
          <a:prstGeom prst="rect">
            <a:avLst/>
          </a:prstGeom>
        </p:spPr>
      </p:pic>
      <p:sp>
        <p:nvSpPr>
          <p:cNvPr id="3" name="Rectangle 1"/>
          <p:cNvSpPr>
            <a:spLocks noChangeArrowheads="1"/>
          </p:cNvSpPr>
          <p:nvPr/>
        </p:nvSpPr>
        <p:spPr bwMode="auto">
          <a:xfrm>
            <a:off x="104776" y="948495"/>
            <a:ext cx="8802071" cy="1531620"/>
          </a:xfrm>
          <a:prstGeom prst="rect">
            <a:avLst/>
          </a:prstGeom>
          <a:noFill/>
          <a:ln w="9525">
            <a:noFill/>
            <a:miter lim="800000"/>
          </a:ln>
        </p:spPr>
        <p:txBody>
          <a:bodyPr wrap="square" anchor="ctr">
            <a:spAutoFit/>
          </a:bodyPr>
          <a:lstStyle/>
          <a:p>
            <a:pPr algn="ctr">
              <a:lnSpc>
                <a:spcPct val="130000"/>
              </a:lnSpc>
            </a:pPr>
            <a:r>
              <a:rPr lang="zh-CN" altLang="en-US" sz="7200" b="1" dirty="0" smtClean="0">
                <a:solidFill>
                  <a:srgbClr val="FFFF00"/>
                </a:solidFill>
                <a:latin typeface="+mn-ea"/>
                <a:cs typeface="Times New Roman" panose="02020603050405020304" pitchFamily="18" charset="0"/>
              </a:rPr>
              <a:t>谢    谢</a:t>
            </a:r>
            <a:endParaRPr lang="zh-CN" altLang="en-US" sz="7200" b="1" dirty="0" smtClean="0">
              <a:solidFill>
                <a:srgbClr val="FFFF00"/>
              </a:solidFill>
              <a:latin typeface="+mn-ea"/>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L\Documents\Tencent Files\395766697\Image\C2C\DFFA9B5C731AC070E6DF23495216D179.jpg"/>
          <p:cNvPicPr>
            <a:picLocks noChangeAspect="1" noChangeArrowheads="1"/>
          </p:cNvPicPr>
          <p:nvPr/>
        </p:nvPicPr>
        <p:blipFill>
          <a:blip r:embed="rId1" cstate="print"/>
          <a:srcRect t="8130" b="13821"/>
          <a:stretch>
            <a:fillRect/>
          </a:stretch>
        </p:blipFill>
        <p:spPr bwMode="auto">
          <a:xfrm>
            <a:off x="886460" y="629920"/>
            <a:ext cx="7370445" cy="4245610"/>
          </a:xfrm>
          <a:prstGeom prst="rect">
            <a:avLst/>
          </a:prstGeom>
          <a:noFill/>
        </p:spPr>
      </p:pic>
      <p:pic>
        <p:nvPicPr>
          <p:cNvPr id="3075" name="Picture 3"/>
          <p:cNvPicPr>
            <a:picLocks noChangeAspect="1" noChangeArrowheads="1"/>
          </p:cNvPicPr>
          <p:nvPr/>
        </p:nvPicPr>
        <p:blipFill>
          <a:blip r:embed="rId2" cstate="print"/>
          <a:srcRect/>
          <a:stretch>
            <a:fillRect/>
          </a:stretch>
        </p:blipFill>
        <p:spPr bwMode="auto">
          <a:xfrm>
            <a:off x="1735610" y="466710"/>
            <a:ext cx="1238250" cy="1247775"/>
          </a:xfrm>
          <a:prstGeom prst="rect">
            <a:avLst/>
          </a:prstGeom>
          <a:noFill/>
          <a:ln w="9525">
            <a:noFill/>
            <a:miter lim="800000"/>
            <a:headEnd/>
            <a:tailEnd/>
          </a:ln>
          <a:effectLst/>
        </p:spPr>
      </p:pic>
      <p:sp>
        <p:nvSpPr>
          <p:cNvPr id="7" name="矩形 6"/>
          <p:cNvSpPr/>
          <p:nvPr/>
        </p:nvSpPr>
        <p:spPr>
          <a:xfrm>
            <a:off x="500034" y="1643056"/>
            <a:ext cx="2093843" cy="553998"/>
          </a:xfrm>
          <a:prstGeom prst="rect">
            <a:avLst/>
          </a:prstGeom>
        </p:spPr>
        <p:txBody>
          <a:bodyPr wrap="none">
            <a:spAutoFit/>
          </a:bodyPr>
          <a:lstStyle/>
          <a:p>
            <a:r>
              <a:rPr lang="zh-CN" altLang="en-US" b="1" dirty="0" smtClean="0">
                <a:solidFill>
                  <a:schemeClr val="tx2"/>
                </a:solidFill>
              </a:rPr>
              <a:t>      </a:t>
            </a:r>
            <a:r>
              <a:rPr lang="zh-CN" altLang="en-US" sz="1200" b="1" dirty="0" smtClean="0">
                <a:solidFill>
                  <a:schemeClr val="tx2"/>
                </a:solidFill>
              </a:rPr>
              <a:t>等离子体所常务副所长</a:t>
            </a:r>
            <a:endParaRPr lang="en-US" altLang="zh-CN" sz="1200" b="1" dirty="0" smtClean="0">
              <a:solidFill>
                <a:schemeClr val="tx2"/>
              </a:solidFill>
            </a:endParaRPr>
          </a:p>
          <a:p>
            <a:r>
              <a:rPr lang="zh-CN" altLang="en-US" sz="1200" b="1" dirty="0" smtClean="0">
                <a:solidFill>
                  <a:schemeClr val="tx2"/>
                </a:solidFill>
              </a:rPr>
              <a:t>         聚能公司法人    董事长</a:t>
            </a:r>
            <a:r>
              <a:rPr lang="zh-CN" altLang="en-US" sz="1200" b="1" dirty="0" smtClean="0"/>
              <a:t> </a:t>
            </a:r>
            <a:endParaRPr lang="zh-CN" altLang="en-US" sz="1200" dirty="0"/>
          </a:p>
        </p:txBody>
      </p:sp>
      <p:sp>
        <p:nvSpPr>
          <p:cNvPr id="8" name="TextBox 7"/>
          <p:cNvSpPr txBox="1"/>
          <p:nvPr/>
        </p:nvSpPr>
        <p:spPr>
          <a:xfrm>
            <a:off x="857224" y="1386120"/>
            <a:ext cx="928694" cy="369332"/>
          </a:xfrm>
          <a:prstGeom prst="rect">
            <a:avLst/>
          </a:prstGeom>
          <a:noFill/>
        </p:spPr>
        <p:txBody>
          <a:bodyPr wrap="square" rtlCol="0">
            <a:spAutoFit/>
          </a:bodyPr>
          <a:lstStyle/>
          <a:p>
            <a:r>
              <a:rPr lang="zh-CN" altLang="en-US" b="1" dirty="0" smtClean="0">
                <a:solidFill>
                  <a:schemeClr val="tx2"/>
                </a:solidFill>
              </a:rPr>
              <a:t>刘甫坤 </a:t>
            </a:r>
            <a:endParaRPr lang="zh-CN" altLang="en-US" dirty="0"/>
          </a:p>
        </p:txBody>
      </p:sp>
      <p:sp>
        <p:nvSpPr>
          <p:cNvPr id="9" name="矩形 8"/>
          <p:cNvSpPr/>
          <p:nvPr/>
        </p:nvSpPr>
        <p:spPr>
          <a:xfrm>
            <a:off x="6516382" y="1642781"/>
            <a:ext cx="2380780" cy="553998"/>
          </a:xfrm>
          <a:prstGeom prst="rect">
            <a:avLst/>
          </a:prstGeom>
        </p:spPr>
        <p:txBody>
          <a:bodyPr wrap="none">
            <a:spAutoFit/>
          </a:bodyPr>
          <a:lstStyle/>
          <a:p>
            <a:r>
              <a:rPr lang="zh-CN" altLang="en-US" b="1" dirty="0" smtClean="0">
                <a:solidFill>
                  <a:schemeClr val="tx2"/>
                </a:solidFill>
              </a:rPr>
              <a:t>        </a:t>
            </a:r>
            <a:r>
              <a:rPr lang="zh-CN" altLang="en-US" sz="1200" b="1" dirty="0" smtClean="0">
                <a:solidFill>
                  <a:schemeClr val="tx2"/>
                </a:solidFill>
              </a:rPr>
              <a:t>等离子体所研制中心主任</a:t>
            </a:r>
            <a:endParaRPr lang="en-US" altLang="zh-CN" sz="1200" b="1" dirty="0" smtClean="0">
              <a:solidFill>
                <a:schemeClr val="tx2"/>
              </a:solidFill>
            </a:endParaRPr>
          </a:p>
          <a:p>
            <a:r>
              <a:rPr lang="zh-CN" altLang="en-US" sz="1200" b="1" dirty="0" smtClean="0">
                <a:solidFill>
                  <a:schemeClr val="tx2"/>
                </a:solidFill>
              </a:rPr>
              <a:t>                   聚能公司总经理  董事</a:t>
            </a:r>
            <a:r>
              <a:rPr lang="zh-CN" altLang="en-US" sz="1200" b="1" dirty="0" smtClean="0"/>
              <a:t> </a:t>
            </a:r>
            <a:endParaRPr lang="zh-CN" altLang="en-US" sz="1200" dirty="0"/>
          </a:p>
        </p:txBody>
      </p:sp>
      <p:sp>
        <p:nvSpPr>
          <p:cNvPr id="10" name="TextBox 9"/>
          <p:cNvSpPr txBox="1"/>
          <p:nvPr/>
        </p:nvSpPr>
        <p:spPr>
          <a:xfrm>
            <a:off x="7648596" y="1410884"/>
            <a:ext cx="928694" cy="369332"/>
          </a:xfrm>
          <a:prstGeom prst="rect">
            <a:avLst/>
          </a:prstGeom>
          <a:noFill/>
        </p:spPr>
        <p:txBody>
          <a:bodyPr wrap="square" rtlCol="0">
            <a:spAutoFit/>
          </a:bodyPr>
          <a:lstStyle/>
          <a:p>
            <a:r>
              <a:rPr lang="zh-CN" altLang="en-US" b="1" dirty="0" smtClean="0">
                <a:solidFill>
                  <a:schemeClr val="tx2"/>
                </a:solidFill>
              </a:rPr>
              <a:t>吴杰峰 </a:t>
            </a:r>
            <a:endParaRPr lang="zh-CN" altLang="en-US" dirty="0"/>
          </a:p>
        </p:txBody>
      </p:sp>
      <p:pic>
        <p:nvPicPr>
          <p:cNvPr id="3076" name="Picture 4"/>
          <p:cNvPicPr>
            <a:picLocks noChangeAspect="1" noChangeArrowheads="1"/>
          </p:cNvPicPr>
          <p:nvPr/>
        </p:nvPicPr>
        <p:blipFill>
          <a:blip r:embed="rId3" cstate="print"/>
          <a:srcRect l="14832" t="17032" r="38198" b="4618"/>
          <a:stretch>
            <a:fillRect/>
          </a:stretch>
        </p:blipFill>
        <p:spPr bwMode="auto">
          <a:xfrm>
            <a:off x="6715140" y="480747"/>
            <a:ext cx="1019182" cy="1233747"/>
          </a:xfrm>
          <a:prstGeom prst="rect">
            <a:avLst/>
          </a:prstGeom>
          <a:noFill/>
          <a:ln w="9525">
            <a:noFill/>
            <a:miter lim="800000"/>
            <a:headEnd/>
            <a:tailEnd/>
          </a:ln>
          <a:effectLst/>
        </p:spPr>
      </p:pic>
      <p:cxnSp>
        <p:nvCxnSpPr>
          <p:cNvPr id="267" name="直接连接符 266"/>
          <p:cNvCxnSpPr/>
          <p:nvPr/>
        </p:nvCxnSpPr>
        <p:spPr>
          <a:xfrm>
            <a:off x="0" y="4875626"/>
            <a:ext cx="9144000" cy="1191"/>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01"/>
          <p:cNvSpPr>
            <a:spLocks noChangeArrowheads="1"/>
          </p:cNvSpPr>
          <p:nvPr/>
        </p:nvSpPr>
        <p:spPr bwMode="auto">
          <a:xfrm>
            <a:off x="2686685" y="-71755"/>
            <a:ext cx="3118485" cy="553085"/>
          </a:xfrm>
          <a:prstGeom prst="rect">
            <a:avLst/>
          </a:prstGeom>
          <a:noFill/>
          <a:ln w="9525">
            <a:noFill/>
            <a:miter lim="800000"/>
          </a:ln>
        </p:spPr>
        <p:txBody>
          <a:bodyPr wrap="square">
            <a:spAutoFit/>
          </a:bodyPr>
          <a:p>
            <a:r>
              <a:rPr lang="zh-CN" altLang="en-US" sz="30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 一、</a:t>
            </a:r>
            <a:r>
              <a:rPr lang="zh-CN" altLang="en-US" sz="2400" b="1" dirty="0" smtClean="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公  司  简  介</a:t>
            </a:r>
            <a:endParaRPr lang="zh-CN" altLang="en-US" sz="24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01"/>
          <p:cNvSpPr>
            <a:spLocks noChangeArrowheads="1"/>
          </p:cNvSpPr>
          <p:nvPr/>
        </p:nvSpPr>
        <p:spPr bwMode="auto">
          <a:xfrm>
            <a:off x="3571868" y="-71456"/>
            <a:ext cx="2233612" cy="553998"/>
          </a:xfrm>
          <a:prstGeom prst="rect">
            <a:avLst/>
          </a:prstGeom>
          <a:noFill/>
          <a:ln w="9525">
            <a:noFill/>
            <a:miter lim="800000"/>
          </a:ln>
        </p:spPr>
        <p:txBody>
          <a:bodyPr>
            <a:spAutoFit/>
          </a:bodyPr>
          <a:lstStyle/>
          <a:p>
            <a:r>
              <a:rPr lang="zh-CN" altLang="en-US" sz="30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24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汇 </a:t>
            </a:r>
            <a:r>
              <a:rPr lang="zh-CN" altLang="en-US" sz="2400" b="1" dirty="0" smtClean="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 报  提  </a:t>
            </a:r>
            <a:r>
              <a:rPr lang="zh-CN" altLang="en-US" sz="24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纲</a:t>
            </a:r>
            <a:endParaRPr lang="zh-CN" altLang="en-US" sz="2400" dirty="0"/>
          </a:p>
        </p:txBody>
      </p:sp>
      <p:sp>
        <p:nvSpPr>
          <p:cNvPr id="288" name="AutoShape 5"/>
          <p:cNvSpPr>
            <a:spLocks noChangeArrowheads="1"/>
          </p:cNvSpPr>
          <p:nvPr/>
        </p:nvSpPr>
        <p:spPr bwMode="auto">
          <a:xfrm>
            <a:off x="1000101" y="2416427"/>
            <a:ext cx="7575602" cy="401241"/>
          </a:xfrm>
          <a:prstGeom prst="roundRect">
            <a:avLst>
              <a:gd name="adj" fmla="val 42329"/>
            </a:avLst>
          </a:prstGeom>
          <a:solidFill>
            <a:srgbClr val="F2F2F2"/>
          </a:solidFill>
          <a:ln w="19050" cmpd="sng">
            <a:solidFill>
              <a:srgbClr val="7F7F7F"/>
            </a:solidFill>
            <a:round/>
          </a:ln>
        </p:spPr>
        <p:txBody>
          <a:bodyPr wrap="none" anchor="ctr"/>
          <a:lstStyle/>
          <a:p>
            <a:pPr algn="ctr" eaLnBrk="1" fontAlgn="auto" hangingPunct="1">
              <a:spcBef>
                <a:spcPts val="0"/>
              </a:spcBef>
              <a:spcAft>
                <a:spcPts val="0"/>
              </a:spcAft>
              <a:buFont typeface="Arial" panose="020B0604020202020204" pitchFamily="34" charset="0"/>
              <a:buNone/>
              <a:defRPr/>
            </a:pPr>
            <a:endParaRPr lang="zh-CN" altLang="en-US" kern="0">
              <a:solidFill>
                <a:srgbClr val="000000"/>
              </a:solidFill>
            </a:endParaRPr>
          </a:p>
        </p:txBody>
      </p:sp>
      <p:sp>
        <p:nvSpPr>
          <p:cNvPr id="291" name="AutoShape 5"/>
          <p:cNvSpPr>
            <a:spLocks noChangeArrowheads="1"/>
          </p:cNvSpPr>
          <p:nvPr/>
        </p:nvSpPr>
        <p:spPr bwMode="auto">
          <a:xfrm>
            <a:off x="1000101" y="1026659"/>
            <a:ext cx="7575601" cy="401192"/>
          </a:xfrm>
          <a:prstGeom prst="roundRect">
            <a:avLst>
              <a:gd name="adj" fmla="val 42329"/>
            </a:avLst>
          </a:prstGeom>
          <a:solidFill>
            <a:srgbClr val="F2F2F2"/>
          </a:solidFill>
          <a:ln w="19050">
            <a:solidFill>
              <a:srgbClr val="7F7F7F"/>
            </a:solidFill>
            <a:round/>
          </a:ln>
        </p:spPr>
        <p:txBody>
          <a:bodyPr wrap="none" anchor="ctr"/>
          <a:lstStyle/>
          <a:p>
            <a:pPr eaLnBrk="1" hangingPunct="1">
              <a:buFont typeface="Arial" panose="020B0604020202020204" pitchFamily="34" charset="0"/>
              <a:buNone/>
            </a:pPr>
            <a:r>
              <a:rPr kumimoji="1" lang="zh-CN" altLang="en-US" sz="2800" b="1" dirty="0" smtClean="0">
                <a:latin typeface="+mn-ea"/>
              </a:rPr>
              <a:t>     </a:t>
            </a:r>
            <a:r>
              <a:rPr kumimoji="1" lang="zh-CN" altLang="en-US" sz="2800" dirty="0" smtClean="0">
                <a:latin typeface="+mn-ea"/>
              </a:rPr>
              <a:t>公司简介</a:t>
            </a:r>
            <a:endParaRPr kumimoji="1" lang="zh-CN" altLang="en-US" sz="2800" dirty="0">
              <a:latin typeface="+mn-ea"/>
            </a:endParaRPr>
          </a:p>
        </p:txBody>
      </p:sp>
      <p:grpSp>
        <p:nvGrpSpPr>
          <p:cNvPr id="341" name="Group 57"/>
          <p:cNvGrpSpPr/>
          <p:nvPr/>
        </p:nvGrpSpPr>
        <p:grpSpPr bwMode="auto">
          <a:xfrm>
            <a:off x="1037670" y="2359338"/>
            <a:ext cx="873591" cy="503488"/>
            <a:chOff x="-47" y="1"/>
            <a:chExt cx="1339" cy="1030"/>
          </a:xfrm>
        </p:grpSpPr>
        <p:sp>
          <p:nvSpPr>
            <p:cNvPr id="342" name="Oval 53"/>
            <p:cNvSpPr>
              <a:spLocks noChangeArrowheads="1"/>
            </p:cNvSpPr>
            <p:nvPr/>
          </p:nvSpPr>
          <p:spPr bwMode="auto">
            <a:xfrm>
              <a:off x="108" y="1"/>
              <a:ext cx="1021" cy="1030"/>
            </a:xfrm>
            <a:prstGeom prst="ellipse">
              <a:avLst/>
            </a:prstGeom>
            <a:solidFill>
              <a:srgbClr val="1759A9"/>
            </a:solidFill>
            <a:ln w="38100" cmpd="sng">
              <a:solidFill>
                <a:srgbClr val="EAEAEA"/>
              </a:solidFill>
              <a:round/>
            </a:ln>
          </p:spPr>
          <p:txBody>
            <a:bodyPr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nvGrpSpPr>
            <p:cNvPr id="343" name="Group 59"/>
            <p:cNvGrpSpPr/>
            <p:nvPr/>
          </p:nvGrpSpPr>
          <p:grpSpPr bwMode="auto">
            <a:xfrm rot="10082854">
              <a:off x="-50" y="670"/>
              <a:ext cx="927" cy="271"/>
              <a:chOff x="40" y="43"/>
              <a:chExt cx="953" cy="274"/>
            </a:xfrm>
          </p:grpSpPr>
          <p:grpSp>
            <p:nvGrpSpPr>
              <p:cNvPr id="367" name="Group 60"/>
              <p:cNvGrpSpPr/>
              <p:nvPr/>
            </p:nvGrpSpPr>
            <p:grpSpPr bwMode="auto">
              <a:xfrm rot="-9970459" flipH="1" flipV="1">
                <a:off x="40" y="43"/>
                <a:ext cx="953" cy="238"/>
                <a:chOff x="46" y="33"/>
                <a:chExt cx="892" cy="240"/>
              </a:xfrm>
            </p:grpSpPr>
            <p:grpSp>
              <p:nvGrpSpPr>
                <p:cNvPr id="379" name="Group 61"/>
                <p:cNvGrpSpPr/>
                <p:nvPr/>
              </p:nvGrpSpPr>
              <p:grpSpPr bwMode="auto">
                <a:xfrm>
                  <a:off x="46" y="33"/>
                  <a:ext cx="739" cy="196"/>
                  <a:chOff x="69" y="50"/>
                  <a:chExt cx="1117" cy="293"/>
                </a:xfrm>
              </p:grpSpPr>
              <p:sp>
                <p:nvSpPr>
                  <p:cNvPr id="385" name="AutoShape 57"/>
                  <p:cNvSpPr>
                    <a:spLocks noChangeArrowheads="1"/>
                  </p:cNvSpPr>
                  <p:nvPr/>
                </p:nvSpPr>
                <p:spPr bwMode="auto">
                  <a:xfrm rot="5263130">
                    <a:off x="366" y="-240"/>
                    <a:ext cx="226" cy="820"/>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86" name="AutoShape 58"/>
                  <p:cNvSpPr>
                    <a:spLocks noChangeArrowheads="1"/>
                  </p:cNvSpPr>
                  <p:nvPr/>
                </p:nvSpPr>
                <p:spPr bwMode="auto">
                  <a:xfrm rot="6078281">
                    <a:off x="510" y="-249"/>
                    <a:ext cx="222" cy="820"/>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87" name="AutoShape 59"/>
                  <p:cNvSpPr>
                    <a:spLocks noChangeArrowheads="1"/>
                  </p:cNvSpPr>
                  <p:nvPr/>
                </p:nvSpPr>
                <p:spPr bwMode="auto">
                  <a:xfrm rot="6373927">
                    <a:off x="560" y="-223"/>
                    <a:ext cx="226" cy="815"/>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88" name="AutoShape 60"/>
                  <p:cNvSpPr>
                    <a:spLocks noChangeArrowheads="1"/>
                  </p:cNvSpPr>
                  <p:nvPr/>
                </p:nvSpPr>
                <p:spPr bwMode="auto">
                  <a:xfrm rot="6906312">
                    <a:off x="665" y="-178"/>
                    <a:ext cx="222" cy="820"/>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nvGrpSpPr>
                <p:cNvPr id="380" name="Group 66"/>
                <p:cNvGrpSpPr/>
                <p:nvPr/>
              </p:nvGrpSpPr>
              <p:grpSpPr bwMode="auto">
                <a:xfrm rot="1353540">
                  <a:off x="193" y="79"/>
                  <a:ext cx="745" cy="194"/>
                  <a:chOff x="71" y="17"/>
                  <a:chExt cx="1123" cy="290"/>
                </a:xfrm>
              </p:grpSpPr>
              <p:sp>
                <p:nvSpPr>
                  <p:cNvPr id="381" name="AutoShape 62"/>
                  <p:cNvSpPr>
                    <a:spLocks noChangeArrowheads="1"/>
                  </p:cNvSpPr>
                  <p:nvPr/>
                </p:nvSpPr>
                <p:spPr bwMode="auto">
                  <a:xfrm rot="5263130">
                    <a:off x="368" y="-268"/>
                    <a:ext cx="226" cy="820"/>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82" name="AutoShape 63"/>
                  <p:cNvSpPr>
                    <a:spLocks noChangeArrowheads="1"/>
                  </p:cNvSpPr>
                  <p:nvPr/>
                </p:nvSpPr>
                <p:spPr bwMode="auto">
                  <a:xfrm rot="6078281">
                    <a:off x="501" y="-282"/>
                    <a:ext cx="222" cy="820"/>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83" name="AutoShape 64"/>
                  <p:cNvSpPr>
                    <a:spLocks noChangeArrowheads="1"/>
                  </p:cNvSpPr>
                  <p:nvPr/>
                </p:nvSpPr>
                <p:spPr bwMode="auto">
                  <a:xfrm rot="6373927">
                    <a:off x="590" y="-270"/>
                    <a:ext cx="215" cy="835"/>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84" name="AutoShape 65"/>
                  <p:cNvSpPr>
                    <a:spLocks noChangeArrowheads="1"/>
                  </p:cNvSpPr>
                  <p:nvPr/>
                </p:nvSpPr>
                <p:spPr bwMode="auto">
                  <a:xfrm rot="6906312">
                    <a:off x="666" y="-221"/>
                    <a:ext cx="226" cy="830"/>
                  </a:xfrm>
                  <a:prstGeom prst="moon">
                    <a:avLst>
                      <a:gd name="adj" fmla="val 49773"/>
                    </a:avLst>
                  </a:prstGeom>
                  <a:solidFill>
                    <a:srgbClr val="FFFFFF">
                      <a:alpha val="3999"/>
                    </a:srgbClr>
                  </a:solidFill>
                  <a:ln w="9525">
                    <a:noFill/>
                    <a:miter lim="800000"/>
                  </a:ln>
                </p:spPr>
                <p:txBody>
                  <a:bodyPr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grpSp>
            <p:nvGrpSpPr>
              <p:cNvPr id="368" name="Group 71"/>
              <p:cNvGrpSpPr/>
              <p:nvPr/>
            </p:nvGrpSpPr>
            <p:grpSpPr bwMode="auto">
              <a:xfrm rot="-9970459" flipH="1" flipV="1">
                <a:off x="146" y="126"/>
                <a:ext cx="795" cy="191"/>
                <a:chOff x="97" y="98"/>
                <a:chExt cx="901" cy="236"/>
              </a:xfrm>
            </p:grpSpPr>
            <p:grpSp>
              <p:nvGrpSpPr>
                <p:cNvPr id="369" name="Group 72"/>
                <p:cNvGrpSpPr/>
                <p:nvPr/>
              </p:nvGrpSpPr>
              <p:grpSpPr bwMode="auto">
                <a:xfrm>
                  <a:off x="97" y="98"/>
                  <a:ext cx="762" cy="219"/>
                  <a:chOff x="147" y="147"/>
                  <a:chExt cx="1149" cy="329"/>
                </a:xfrm>
              </p:grpSpPr>
              <p:sp>
                <p:nvSpPr>
                  <p:cNvPr id="375" name="AutoShape 68"/>
                  <p:cNvSpPr>
                    <a:spLocks noChangeArrowheads="1"/>
                  </p:cNvSpPr>
                  <p:nvPr/>
                </p:nvSpPr>
                <p:spPr bwMode="auto">
                  <a:xfrm rot="5263130">
                    <a:off x="441" y="-147"/>
                    <a:ext cx="258" cy="846"/>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76" name="AutoShape 69"/>
                  <p:cNvSpPr>
                    <a:spLocks noChangeArrowheads="1"/>
                  </p:cNvSpPr>
                  <p:nvPr/>
                </p:nvSpPr>
                <p:spPr bwMode="auto">
                  <a:xfrm rot="6078281">
                    <a:off x="574" y="-143"/>
                    <a:ext cx="244" cy="846"/>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77" name="AutoShape 70"/>
                  <p:cNvSpPr>
                    <a:spLocks noChangeArrowheads="1"/>
                  </p:cNvSpPr>
                  <p:nvPr/>
                </p:nvSpPr>
                <p:spPr bwMode="auto">
                  <a:xfrm rot="6373927">
                    <a:off x="657" y="-115"/>
                    <a:ext cx="249" cy="846"/>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78" name="AutoShape 71"/>
                  <p:cNvSpPr>
                    <a:spLocks noChangeArrowheads="1"/>
                  </p:cNvSpPr>
                  <p:nvPr/>
                </p:nvSpPr>
                <p:spPr bwMode="auto">
                  <a:xfrm rot="6906312">
                    <a:off x="747" y="-73"/>
                    <a:ext cx="258" cy="840"/>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nvGrpSpPr>
                <p:cNvPr id="370" name="Group 77"/>
                <p:cNvGrpSpPr/>
                <p:nvPr/>
              </p:nvGrpSpPr>
              <p:grpSpPr bwMode="auto">
                <a:xfrm rot="1353540">
                  <a:off x="216" y="132"/>
                  <a:ext cx="782" cy="202"/>
                  <a:chOff x="137" y="74"/>
                  <a:chExt cx="1180" cy="303"/>
                </a:xfrm>
              </p:grpSpPr>
              <p:sp>
                <p:nvSpPr>
                  <p:cNvPr id="371" name="AutoShape 73"/>
                  <p:cNvSpPr>
                    <a:spLocks noChangeArrowheads="1"/>
                  </p:cNvSpPr>
                  <p:nvPr/>
                </p:nvSpPr>
                <p:spPr bwMode="auto">
                  <a:xfrm rot="5263130">
                    <a:off x="438" y="-221"/>
                    <a:ext cx="249" cy="852"/>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72" name="AutoShape 74"/>
                  <p:cNvSpPr>
                    <a:spLocks noChangeArrowheads="1"/>
                  </p:cNvSpPr>
                  <p:nvPr/>
                </p:nvSpPr>
                <p:spPr bwMode="auto">
                  <a:xfrm rot="6078281">
                    <a:off x="555" y="-220"/>
                    <a:ext cx="258" cy="846"/>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73" name="AutoShape 75"/>
                  <p:cNvSpPr>
                    <a:spLocks noChangeArrowheads="1"/>
                  </p:cNvSpPr>
                  <p:nvPr/>
                </p:nvSpPr>
                <p:spPr bwMode="auto">
                  <a:xfrm rot="6373927">
                    <a:off x="640" y="-184"/>
                    <a:ext cx="254" cy="834"/>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74" name="AutoShape 76"/>
                  <p:cNvSpPr>
                    <a:spLocks noChangeArrowheads="1"/>
                  </p:cNvSpPr>
                  <p:nvPr/>
                </p:nvSpPr>
                <p:spPr bwMode="auto">
                  <a:xfrm rot="6906312">
                    <a:off x="763" y="-177"/>
                    <a:ext cx="244" cy="864"/>
                  </a:xfrm>
                  <a:prstGeom prst="moon">
                    <a:avLst>
                      <a:gd name="adj" fmla="val 49773"/>
                    </a:avLst>
                  </a:prstGeom>
                  <a:solidFill>
                    <a:srgbClr val="FFFFFF">
                      <a:alpha val="3999"/>
                    </a:srgbClr>
                  </a:solidFill>
                  <a:ln w="9525">
                    <a:noFill/>
                    <a:miter lim="800000"/>
                  </a:ln>
                </p:spPr>
                <p:txBody>
                  <a:bodyPr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grpSp>
        <p:grpSp>
          <p:nvGrpSpPr>
            <p:cNvPr id="344" name="Group 82"/>
            <p:cNvGrpSpPr/>
            <p:nvPr/>
          </p:nvGrpSpPr>
          <p:grpSpPr bwMode="auto">
            <a:xfrm rot="344040">
              <a:off x="381" y="88"/>
              <a:ext cx="911" cy="210"/>
              <a:chOff x="-45" y="-37"/>
              <a:chExt cx="938" cy="215"/>
            </a:xfrm>
          </p:grpSpPr>
          <p:grpSp>
            <p:nvGrpSpPr>
              <p:cNvPr id="345" name="Group 83"/>
              <p:cNvGrpSpPr/>
              <p:nvPr/>
            </p:nvGrpSpPr>
            <p:grpSpPr bwMode="auto">
              <a:xfrm rot="-9970459" flipH="1" flipV="1">
                <a:off x="-45" y="-37"/>
                <a:ext cx="938" cy="215"/>
                <a:chOff x="-50" y="-22"/>
                <a:chExt cx="874" cy="217"/>
              </a:xfrm>
            </p:grpSpPr>
            <p:grpSp>
              <p:nvGrpSpPr>
                <p:cNvPr id="357" name="Group 84"/>
                <p:cNvGrpSpPr/>
                <p:nvPr/>
              </p:nvGrpSpPr>
              <p:grpSpPr bwMode="auto">
                <a:xfrm>
                  <a:off x="-50" y="-22"/>
                  <a:ext cx="687" cy="191"/>
                  <a:chOff x="-76" y="-32"/>
                  <a:chExt cx="1035" cy="287"/>
                </a:xfrm>
              </p:grpSpPr>
              <p:sp>
                <p:nvSpPr>
                  <p:cNvPr id="363" name="AutoShape 80"/>
                  <p:cNvSpPr>
                    <a:spLocks noChangeArrowheads="1"/>
                  </p:cNvSpPr>
                  <p:nvPr/>
                </p:nvSpPr>
                <p:spPr bwMode="auto">
                  <a:xfrm rot="5263130">
                    <a:off x="222" y="-326"/>
                    <a:ext cx="218" cy="814"/>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64" name="AutoShape 81"/>
                  <p:cNvSpPr>
                    <a:spLocks noChangeArrowheads="1"/>
                  </p:cNvSpPr>
                  <p:nvPr/>
                </p:nvSpPr>
                <p:spPr bwMode="auto">
                  <a:xfrm rot="6078281">
                    <a:off x="326" y="-331"/>
                    <a:ext cx="222" cy="819"/>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65" name="AutoShape 82"/>
                  <p:cNvSpPr>
                    <a:spLocks noChangeArrowheads="1"/>
                  </p:cNvSpPr>
                  <p:nvPr/>
                </p:nvSpPr>
                <p:spPr bwMode="auto">
                  <a:xfrm rot="6373927">
                    <a:off x="366" y="-273"/>
                    <a:ext cx="226" cy="819"/>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66" name="AutoShape 83"/>
                  <p:cNvSpPr>
                    <a:spLocks noChangeArrowheads="1"/>
                  </p:cNvSpPr>
                  <p:nvPr/>
                </p:nvSpPr>
                <p:spPr bwMode="auto">
                  <a:xfrm rot="6906312">
                    <a:off x="439" y="-266"/>
                    <a:ext cx="222" cy="819"/>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nvGrpSpPr>
                <p:cNvPr id="358" name="Group 89"/>
                <p:cNvGrpSpPr/>
                <p:nvPr/>
              </p:nvGrpSpPr>
              <p:grpSpPr bwMode="auto">
                <a:xfrm rot="1353540">
                  <a:off x="90" y="23"/>
                  <a:ext cx="734" cy="172"/>
                  <a:chOff x="-111" y="4"/>
                  <a:chExt cx="1106" cy="258"/>
                </a:xfrm>
              </p:grpSpPr>
              <p:sp>
                <p:nvSpPr>
                  <p:cNvPr id="359" name="AutoShape 85"/>
                  <p:cNvSpPr>
                    <a:spLocks noChangeArrowheads="1"/>
                  </p:cNvSpPr>
                  <p:nvPr/>
                </p:nvSpPr>
                <p:spPr bwMode="auto">
                  <a:xfrm rot="5263130">
                    <a:off x="185" y="-273"/>
                    <a:ext cx="218" cy="809"/>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60" name="AutoShape 86"/>
                  <p:cNvSpPr>
                    <a:spLocks noChangeArrowheads="1"/>
                  </p:cNvSpPr>
                  <p:nvPr/>
                </p:nvSpPr>
                <p:spPr bwMode="auto">
                  <a:xfrm rot="6078281">
                    <a:off x="406" y="-290"/>
                    <a:ext cx="226" cy="814"/>
                  </a:xfrm>
                  <a:prstGeom prst="moon">
                    <a:avLst>
                      <a:gd name="adj" fmla="val 49773"/>
                    </a:avLst>
                  </a:prstGeom>
                  <a:solidFill>
                    <a:srgbClr val="FFFFFF">
                      <a:alpha val="3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61" name="AutoShape 87"/>
                  <p:cNvSpPr>
                    <a:spLocks noChangeArrowheads="1"/>
                  </p:cNvSpPr>
                  <p:nvPr/>
                </p:nvSpPr>
                <p:spPr bwMode="auto">
                  <a:xfrm rot="6373927">
                    <a:off x="474" y="-271"/>
                    <a:ext cx="226" cy="814"/>
                  </a:xfrm>
                  <a:prstGeom prst="moon">
                    <a:avLst>
                      <a:gd name="adj" fmla="val 49773"/>
                    </a:avLst>
                  </a:prstGeom>
                  <a:solidFill>
                    <a:srgbClr val="FFFFFF">
                      <a:alpha val="3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62" name="AutoShape 88"/>
                  <p:cNvSpPr>
                    <a:spLocks noChangeArrowheads="1"/>
                  </p:cNvSpPr>
                  <p:nvPr/>
                </p:nvSpPr>
                <p:spPr bwMode="auto">
                  <a:xfrm rot="6906312">
                    <a:off x="478" y="-255"/>
                    <a:ext cx="215" cy="819"/>
                  </a:xfrm>
                  <a:prstGeom prst="moon">
                    <a:avLst>
                      <a:gd name="adj" fmla="val 49773"/>
                    </a:avLst>
                  </a:prstGeom>
                  <a:solidFill>
                    <a:srgbClr val="FFFFFF">
                      <a:alpha val="3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grpSp>
            <p:nvGrpSpPr>
              <p:cNvPr id="346" name="Group 94"/>
              <p:cNvGrpSpPr/>
              <p:nvPr/>
            </p:nvGrpSpPr>
            <p:grpSpPr bwMode="auto">
              <a:xfrm rot="-9970459" flipH="1" flipV="1">
                <a:off x="-18" y="-23"/>
                <a:ext cx="800" cy="184"/>
                <a:chOff x="-123" y="-37"/>
                <a:chExt cx="909" cy="229"/>
              </a:xfrm>
            </p:grpSpPr>
            <p:grpSp>
              <p:nvGrpSpPr>
                <p:cNvPr id="347" name="Group 95"/>
                <p:cNvGrpSpPr/>
                <p:nvPr/>
              </p:nvGrpSpPr>
              <p:grpSpPr bwMode="auto">
                <a:xfrm>
                  <a:off x="-123" y="-37"/>
                  <a:ext cx="769" cy="204"/>
                  <a:chOff x="-186" y="-56"/>
                  <a:chExt cx="1159" cy="309"/>
                </a:xfrm>
              </p:grpSpPr>
              <p:sp>
                <p:nvSpPr>
                  <p:cNvPr id="353" name="AutoShape 91"/>
                  <p:cNvSpPr>
                    <a:spLocks noChangeArrowheads="1"/>
                  </p:cNvSpPr>
                  <p:nvPr/>
                </p:nvSpPr>
                <p:spPr bwMode="auto">
                  <a:xfrm rot="5263130">
                    <a:off x="95" y="-337"/>
                    <a:ext cx="263" cy="826"/>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54" name="AutoShape 92"/>
                  <p:cNvSpPr>
                    <a:spLocks noChangeArrowheads="1"/>
                  </p:cNvSpPr>
                  <p:nvPr/>
                </p:nvSpPr>
                <p:spPr bwMode="auto">
                  <a:xfrm rot="6078281">
                    <a:off x="251" y="-338"/>
                    <a:ext cx="263" cy="832"/>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55" name="AutoShape 93"/>
                  <p:cNvSpPr>
                    <a:spLocks noChangeArrowheads="1"/>
                  </p:cNvSpPr>
                  <p:nvPr/>
                </p:nvSpPr>
                <p:spPr bwMode="auto">
                  <a:xfrm rot="6373927">
                    <a:off x="304" y="-281"/>
                    <a:ext cx="231" cy="820"/>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56" name="AutoShape 94"/>
                  <p:cNvSpPr>
                    <a:spLocks noChangeArrowheads="1"/>
                  </p:cNvSpPr>
                  <p:nvPr/>
                </p:nvSpPr>
                <p:spPr bwMode="auto">
                  <a:xfrm rot="6906312">
                    <a:off x="428" y="-291"/>
                    <a:ext cx="263" cy="826"/>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nvGrpSpPr>
                <p:cNvPr id="348" name="Group 100"/>
                <p:cNvGrpSpPr/>
                <p:nvPr/>
              </p:nvGrpSpPr>
              <p:grpSpPr bwMode="auto">
                <a:xfrm rot="1353540">
                  <a:off x="25" y="-11"/>
                  <a:ext cx="761" cy="203"/>
                  <a:chOff x="-206" y="-19"/>
                  <a:chExt cx="1147" cy="305"/>
                </a:xfrm>
              </p:grpSpPr>
              <p:sp>
                <p:nvSpPr>
                  <p:cNvPr id="349" name="AutoShape 96"/>
                  <p:cNvSpPr>
                    <a:spLocks noChangeArrowheads="1"/>
                  </p:cNvSpPr>
                  <p:nvPr/>
                </p:nvSpPr>
                <p:spPr bwMode="auto">
                  <a:xfrm rot="5263130">
                    <a:off x="86" y="-311"/>
                    <a:ext cx="254" cy="838"/>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50" name="AutoShape 97"/>
                  <p:cNvSpPr>
                    <a:spLocks noChangeArrowheads="1"/>
                  </p:cNvSpPr>
                  <p:nvPr/>
                </p:nvSpPr>
                <p:spPr bwMode="auto">
                  <a:xfrm rot="6078281">
                    <a:off x="234" y="-303"/>
                    <a:ext cx="244" cy="826"/>
                  </a:xfrm>
                  <a:prstGeom prst="moon">
                    <a:avLst>
                      <a:gd name="adj" fmla="val 49773"/>
                    </a:avLst>
                  </a:prstGeom>
                  <a:solidFill>
                    <a:srgbClr val="FFFFFF">
                      <a:alpha val="3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51" name="AutoShape 98"/>
                  <p:cNvSpPr>
                    <a:spLocks noChangeArrowheads="1"/>
                  </p:cNvSpPr>
                  <p:nvPr/>
                </p:nvSpPr>
                <p:spPr bwMode="auto">
                  <a:xfrm rot="6373927">
                    <a:off x="300" y="-305"/>
                    <a:ext cx="244" cy="832"/>
                  </a:xfrm>
                  <a:prstGeom prst="moon">
                    <a:avLst>
                      <a:gd name="adj" fmla="val 49773"/>
                    </a:avLst>
                  </a:prstGeom>
                  <a:solidFill>
                    <a:srgbClr val="FFFFFF">
                      <a:alpha val="3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352" name="AutoShape 99"/>
                  <p:cNvSpPr>
                    <a:spLocks noChangeArrowheads="1"/>
                  </p:cNvSpPr>
                  <p:nvPr/>
                </p:nvSpPr>
                <p:spPr bwMode="auto">
                  <a:xfrm rot="6906312">
                    <a:off x="394" y="-260"/>
                    <a:ext cx="249" cy="844"/>
                  </a:xfrm>
                  <a:prstGeom prst="moon">
                    <a:avLst>
                      <a:gd name="adj" fmla="val 49773"/>
                    </a:avLst>
                  </a:prstGeom>
                  <a:solidFill>
                    <a:srgbClr val="FFFFFF">
                      <a:alpha val="1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grpSp>
      </p:grpSp>
      <p:grpSp>
        <p:nvGrpSpPr>
          <p:cNvPr id="461" name="Group 177"/>
          <p:cNvGrpSpPr/>
          <p:nvPr/>
        </p:nvGrpSpPr>
        <p:grpSpPr bwMode="auto">
          <a:xfrm>
            <a:off x="1016636" y="948088"/>
            <a:ext cx="945138" cy="520364"/>
            <a:chOff x="-58" y="0"/>
            <a:chExt cx="1404" cy="1031"/>
          </a:xfrm>
        </p:grpSpPr>
        <p:sp>
          <p:nvSpPr>
            <p:cNvPr id="462" name="Oval 173"/>
            <p:cNvSpPr>
              <a:spLocks noChangeArrowheads="1"/>
            </p:cNvSpPr>
            <p:nvPr/>
          </p:nvSpPr>
          <p:spPr bwMode="auto">
            <a:xfrm>
              <a:off x="117" y="0"/>
              <a:ext cx="1022" cy="1031"/>
            </a:xfrm>
            <a:prstGeom prst="ellipse">
              <a:avLst/>
            </a:prstGeom>
            <a:solidFill>
              <a:srgbClr val="053275"/>
            </a:solidFill>
            <a:ln w="38100" cmpd="sng">
              <a:solidFill>
                <a:srgbClr val="EAEAEA"/>
              </a:solidFill>
              <a:round/>
            </a:ln>
          </p:spPr>
          <p:txBody>
            <a:bodyPr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nvGrpSpPr>
            <p:cNvPr id="463" name="Group 179"/>
            <p:cNvGrpSpPr/>
            <p:nvPr/>
          </p:nvGrpSpPr>
          <p:grpSpPr bwMode="auto">
            <a:xfrm rot="10082854">
              <a:off x="-53" y="703"/>
              <a:ext cx="924" cy="239"/>
              <a:chOff x="58" y="36"/>
              <a:chExt cx="953" cy="248"/>
            </a:xfrm>
          </p:grpSpPr>
          <p:grpSp>
            <p:nvGrpSpPr>
              <p:cNvPr id="511" name="Group 180"/>
              <p:cNvGrpSpPr/>
              <p:nvPr/>
            </p:nvGrpSpPr>
            <p:grpSpPr bwMode="auto">
              <a:xfrm rot="-9970459" flipH="1" flipV="1">
                <a:off x="58" y="36"/>
                <a:ext cx="953" cy="234"/>
                <a:chOff x="60" y="22"/>
                <a:chExt cx="892" cy="236"/>
              </a:xfrm>
            </p:grpSpPr>
            <p:grpSp>
              <p:nvGrpSpPr>
                <p:cNvPr id="523" name="Group 181"/>
                <p:cNvGrpSpPr/>
                <p:nvPr/>
              </p:nvGrpSpPr>
              <p:grpSpPr bwMode="auto">
                <a:xfrm>
                  <a:off x="60" y="22"/>
                  <a:ext cx="710" cy="187"/>
                  <a:chOff x="90" y="33"/>
                  <a:chExt cx="1071" cy="282"/>
                </a:xfrm>
              </p:grpSpPr>
              <p:sp>
                <p:nvSpPr>
                  <p:cNvPr id="529" name="AutoShape 177"/>
                  <p:cNvSpPr>
                    <a:spLocks noChangeArrowheads="1"/>
                  </p:cNvSpPr>
                  <p:nvPr/>
                </p:nvSpPr>
                <p:spPr bwMode="auto">
                  <a:xfrm rot="5263130">
                    <a:off x="373" y="-247"/>
                    <a:ext cx="227" cy="793"/>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30" name="AutoShape 178"/>
                  <p:cNvSpPr>
                    <a:spLocks noChangeArrowheads="1"/>
                  </p:cNvSpPr>
                  <p:nvPr/>
                </p:nvSpPr>
                <p:spPr bwMode="auto">
                  <a:xfrm rot="6078281">
                    <a:off x="506" y="-245"/>
                    <a:ext cx="227" cy="784"/>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31" name="AutoShape 179"/>
                  <p:cNvSpPr>
                    <a:spLocks noChangeArrowheads="1"/>
                  </p:cNvSpPr>
                  <p:nvPr/>
                </p:nvSpPr>
                <p:spPr bwMode="auto">
                  <a:xfrm rot="6373927">
                    <a:off x="565" y="-237"/>
                    <a:ext cx="220" cy="808"/>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32" name="AutoShape 180"/>
                  <p:cNvSpPr>
                    <a:spLocks noChangeArrowheads="1"/>
                  </p:cNvSpPr>
                  <p:nvPr/>
                </p:nvSpPr>
                <p:spPr bwMode="auto">
                  <a:xfrm rot="6906312">
                    <a:off x="641" y="-204"/>
                    <a:ext cx="227" cy="812"/>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nvGrpSpPr>
                <p:cNvPr id="524" name="Group 186"/>
                <p:cNvGrpSpPr/>
                <p:nvPr/>
              </p:nvGrpSpPr>
              <p:grpSpPr bwMode="auto">
                <a:xfrm rot="1353540">
                  <a:off x="216" y="88"/>
                  <a:ext cx="736" cy="170"/>
                  <a:chOff x="101" y="21"/>
                  <a:chExt cx="1108" cy="255"/>
                </a:xfrm>
              </p:grpSpPr>
              <p:sp>
                <p:nvSpPr>
                  <p:cNvPr id="525" name="AutoShape 182"/>
                  <p:cNvSpPr>
                    <a:spLocks noChangeArrowheads="1"/>
                  </p:cNvSpPr>
                  <p:nvPr/>
                </p:nvSpPr>
                <p:spPr bwMode="auto">
                  <a:xfrm rot="5263130">
                    <a:off x="390" y="-266"/>
                    <a:ext cx="220" cy="798"/>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26" name="AutoShape 183"/>
                  <p:cNvSpPr>
                    <a:spLocks noChangeArrowheads="1"/>
                  </p:cNvSpPr>
                  <p:nvPr/>
                </p:nvSpPr>
                <p:spPr bwMode="auto">
                  <a:xfrm rot="6078281">
                    <a:off x="521" y="-264"/>
                    <a:ext cx="223" cy="793"/>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27" name="AutoShape 184"/>
                  <p:cNvSpPr>
                    <a:spLocks noChangeArrowheads="1"/>
                  </p:cNvSpPr>
                  <p:nvPr/>
                </p:nvSpPr>
                <p:spPr bwMode="auto">
                  <a:xfrm rot="6373927">
                    <a:off x="599" y="-245"/>
                    <a:ext cx="220" cy="803"/>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28" name="AutoShape 185"/>
                  <p:cNvSpPr>
                    <a:spLocks noChangeArrowheads="1"/>
                  </p:cNvSpPr>
                  <p:nvPr/>
                </p:nvSpPr>
                <p:spPr bwMode="auto">
                  <a:xfrm rot="6906312">
                    <a:off x="696" y="-237"/>
                    <a:ext cx="223" cy="803"/>
                  </a:xfrm>
                  <a:prstGeom prst="moon">
                    <a:avLst>
                      <a:gd name="adj" fmla="val 49773"/>
                    </a:avLst>
                  </a:prstGeom>
                  <a:solidFill>
                    <a:srgbClr val="FFFFFF">
                      <a:alpha val="3999"/>
                    </a:srgbClr>
                  </a:solidFill>
                  <a:ln w="9525">
                    <a:noFill/>
                    <a:miter lim="800000"/>
                  </a:ln>
                </p:spPr>
                <p:txBody>
                  <a:bodyPr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grpSp>
            <p:nvGrpSpPr>
              <p:cNvPr id="512" name="Group 191"/>
              <p:cNvGrpSpPr/>
              <p:nvPr/>
            </p:nvGrpSpPr>
            <p:grpSpPr bwMode="auto">
              <a:xfrm rot="-9970459" flipH="1" flipV="1">
                <a:off x="147" y="100"/>
                <a:ext cx="778" cy="184"/>
                <a:chOff x="90" y="72"/>
                <a:chExt cx="887" cy="226"/>
              </a:xfrm>
            </p:grpSpPr>
            <p:grpSp>
              <p:nvGrpSpPr>
                <p:cNvPr id="513" name="Group 192"/>
                <p:cNvGrpSpPr/>
                <p:nvPr/>
              </p:nvGrpSpPr>
              <p:grpSpPr bwMode="auto">
                <a:xfrm>
                  <a:off x="90" y="72"/>
                  <a:ext cx="767" cy="183"/>
                  <a:chOff x="136" y="109"/>
                  <a:chExt cx="1155" cy="275"/>
                </a:xfrm>
              </p:grpSpPr>
              <p:sp>
                <p:nvSpPr>
                  <p:cNvPr id="519" name="AutoShape 188"/>
                  <p:cNvSpPr>
                    <a:spLocks noChangeArrowheads="1"/>
                  </p:cNvSpPr>
                  <p:nvPr/>
                </p:nvSpPr>
                <p:spPr bwMode="auto">
                  <a:xfrm rot="5263130">
                    <a:off x="440" y="-195"/>
                    <a:ext cx="215" cy="824"/>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20" name="AutoShape 189"/>
                  <p:cNvSpPr>
                    <a:spLocks noChangeArrowheads="1"/>
                  </p:cNvSpPr>
                  <p:nvPr/>
                </p:nvSpPr>
                <p:spPr bwMode="auto">
                  <a:xfrm rot="6078281">
                    <a:off x="582" y="-186"/>
                    <a:ext cx="215" cy="818"/>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21" name="AutoShape 190"/>
                  <p:cNvSpPr>
                    <a:spLocks noChangeArrowheads="1"/>
                  </p:cNvSpPr>
                  <p:nvPr/>
                </p:nvSpPr>
                <p:spPr bwMode="auto">
                  <a:xfrm rot="6373927">
                    <a:off x="647" y="-185"/>
                    <a:ext cx="220" cy="835"/>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22" name="AutoShape 191"/>
                  <p:cNvSpPr>
                    <a:spLocks noChangeArrowheads="1"/>
                  </p:cNvSpPr>
                  <p:nvPr/>
                </p:nvSpPr>
                <p:spPr bwMode="auto">
                  <a:xfrm rot="6906312">
                    <a:off x="762" y="-146"/>
                    <a:ext cx="224" cy="835"/>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nvGrpSpPr>
                <p:cNvPr id="514" name="Group 197"/>
                <p:cNvGrpSpPr/>
                <p:nvPr/>
              </p:nvGrpSpPr>
              <p:grpSpPr bwMode="auto">
                <a:xfrm rot="1353540">
                  <a:off x="222" y="130"/>
                  <a:ext cx="755" cy="168"/>
                  <a:chOff x="134" y="69"/>
                  <a:chExt cx="1138" cy="249"/>
                </a:xfrm>
              </p:grpSpPr>
              <p:sp>
                <p:nvSpPr>
                  <p:cNvPr id="515" name="AutoShape 193"/>
                  <p:cNvSpPr>
                    <a:spLocks noChangeArrowheads="1"/>
                  </p:cNvSpPr>
                  <p:nvPr/>
                </p:nvSpPr>
                <p:spPr bwMode="auto">
                  <a:xfrm rot="5263130">
                    <a:off x="440" y="-235"/>
                    <a:ext cx="211" cy="824"/>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16" name="AutoShape 194"/>
                  <p:cNvSpPr>
                    <a:spLocks noChangeArrowheads="1"/>
                  </p:cNvSpPr>
                  <p:nvPr/>
                </p:nvSpPr>
                <p:spPr bwMode="auto">
                  <a:xfrm rot="6078281">
                    <a:off x="571" y="-227"/>
                    <a:ext cx="220" cy="812"/>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17" name="AutoShape 195"/>
                  <p:cNvSpPr>
                    <a:spLocks noChangeArrowheads="1"/>
                  </p:cNvSpPr>
                  <p:nvPr/>
                </p:nvSpPr>
                <p:spPr bwMode="auto">
                  <a:xfrm rot="6373927">
                    <a:off x="644" y="-229"/>
                    <a:ext cx="215" cy="829"/>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18" name="AutoShape 196"/>
                  <p:cNvSpPr>
                    <a:spLocks noChangeArrowheads="1"/>
                  </p:cNvSpPr>
                  <p:nvPr/>
                </p:nvSpPr>
                <p:spPr bwMode="auto">
                  <a:xfrm rot="6906312">
                    <a:off x="750" y="-204"/>
                    <a:ext cx="220" cy="824"/>
                  </a:xfrm>
                  <a:prstGeom prst="moon">
                    <a:avLst>
                      <a:gd name="adj" fmla="val 49773"/>
                    </a:avLst>
                  </a:prstGeom>
                  <a:solidFill>
                    <a:srgbClr val="FFFFFF">
                      <a:alpha val="3999"/>
                    </a:srgbClr>
                  </a:solidFill>
                  <a:ln w="9525">
                    <a:noFill/>
                    <a:miter lim="800000"/>
                  </a:ln>
                </p:spPr>
                <p:txBody>
                  <a:bodyPr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grpSp>
        <p:grpSp>
          <p:nvGrpSpPr>
            <p:cNvPr id="464" name="Group 202"/>
            <p:cNvGrpSpPr/>
            <p:nvPr/>
          </p:nvGrpSpPr>
          <p:grpSpPr bwMode="auto">
            <a:xfrm rot="-232145">
              <a:off x="303" y="6"/>
              <a:ext cx="1035" cy="280"/>
              <a:chOff x="-66" y="-58"/>
              <a:chExt cx="1067" cy="295"/>
            </a:xfrm>
          </p:grpSpPr>
          <p:grpSp>
            <p:nvGrpSpPr>
              <p:cNvPr id="465" name="Group 203"/>
              <p:cNvGrpSpPr/>
              <p:nvPr/>
            </p:nvGrpSpPr>
            <p:grpSpPr bwMode="auto">
              <a:xfrm rot="513316">
                <a:off x="-66" y="-58"/>
                <a:ext cx="1012" cy="250"/>
                <a:chOff x="-72" y="-53"/>
                <a:chExt cx="1012" cy="250"/>
              </a:xfrm>
            </p:grpSpPr>
            <p:grpSp>
              <p:nvGrpSpPr>
                <p:cNvPr id="489" name="Group 204"/>
                <p:cNvGrpSpPr/>
                <p:nvPr/>
              </p:nvGrpSpPr>
              <p:grpSpPr bwMode="auto">
                <a:xfrm rot="-9970459" flipH="1" flipV="1">
                  <a:off x="-72" y="-53"/>
                  <a:ext cx="1012" cy="250"/>
                  <a:chOff x="-70" y="-37"/>
                  <a:chExt cx="943" cy="255"/>
                </a:xfrm>
              </p:grpSpPr>
              <p:grpSp>
                <p:nvGrpSpPr>
                  <p:cNvPr id="501" name="Group 205"/>
                  <p:cNvGrpSpPr/>
                  <p:nvPr/>
                </p:nvGrpSpPr>
                <p:grpSpPr bwMode="auto">
                  <a:xfrm>
                    <a:off x="-70" y="-37"/>
                    <a:ext cx="757" cy="191"/>
                    <a:chOff x="-105" y="-56"/>
                    <a:chExt cx="1140" cy="287"/>
                  </a:xfrm>
                </p:grpSpPr>
                <p:sp>
                  <p:nvSpPr>
                    <p:cNvPr id="507" name="AutoShape 201"/>
                    <p:cNvSpPr>
                      <a:spLocks noChangeArrowheads="1"/>
                    </p:cNvSpPr>
                    <p:nvPr/>
                  </p:nvSpPr>
                  <p:spPr bwMode="auto">
                    <a:xfrm rot="5263130">
                      <a:off x="188" y="-349"/>
                      <a:ext cx="227" cy="813"/>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08" name="AutoShape 202"/>
                    <p:cNvSpPr>
                      <a:spLocks noChangeArrowheads="1"/>
                    </p:cNvSpPr>
                    <p:nvPr/>
                  </p:nvSpPr>
                  <p:spPr bwMode="auto">
                    <a:xfrm rot="6078281">
                      <a:off x="348" y="-346"/>
                      <a:ext cx="231" cy="813"/>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09" name="AutoShape 203"/>
                    <p:cNvSpPr>
                      <a:spLocks noChangeArrowheads="1"/>
                    </p:cNvSpPr>
                    <p:nvPr/>
                  </p:nvSpPr>
                  <p:spPr bwMode="auto">
                    <a:xfrm rot="6373927">
                      <a:off x="411" y="-311"/>
                      <a:ext cx="227" cy="809"/>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10" name="AutoShape 204"/>
                    <p:cNvSpPr>
                      <a:spLocks noChangeArrowheads="1"/>
                    </p:cNvSpPr>
                    <p:nvPr/>
                  </p:nvSpPr>
                  <p:spPr bwMode="auto">
                    <a:xfrm rot="6906312">
                      <a:off x="512" y="-291"/>
                      <a:ext cx="227" cy="818"/>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nvGrpSpPr>
                  <p:cNvPr id="502" name="Group 210"/>
                  <p:cNvGrpSpPr/>
                  <p:nvPr/>
                </p:nvGrpSpPr>
                <p:grpSpPr bwMode="auto">
                  <a:xfrm rot="1353540">
                    <a:off x="82" y="25"/>
                    <a:ext cx="791" cy="193"/>
                    <a:chOff x="-117" y="-7"/>
                    <a:chExt cx="1190" cy="290"/>
                  </a:xfrm>
                </p:grpSpPr>
                <p:sp>
                  <p:nvSpPr>
                    <p:cNvPr id="503" name="AutoShape 206"/>
                    <p:cNvSpPr>
                      <a:spLocks noChangeArrowheads="1"/>
                    </p:cNvSpPr>
                    <p:nvPr/>
                  </p:nvSpPr>
                  <p:spPr bwMode="auto">
                    <a:xfrm rot="5263130">
                      <a:off x="176" y="-300"/>
                      <a:ext cx="227" cy="813"/>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04" name="AutoShape 207"/>
                    <p:cNvSpPr>
                      <a:spLocks noChangeArrowheads="1"/>
                    </p:cNvSpPr>
                    <p:nvPr/>
                  </p:nvSpPr>
                  <p:spPr bwMode="auto">
                    <a:xfrm rot="6078281">
                      <a:off x="314" y="-290"/>
                      <a:ext cx="227" cy="813"/>
                    </a:xfrm>
                    <a:prstGeom prst="moon">
                      <a:avLst>
                        <a:gd name="adj" fmla="val 49773"/>
                      </a:avLst>
                    </a:prstGeom>
                    <a:solidFill>
                      <a:srgbClr val="FFFFFF">
                        <a:alpha val="3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05" name="AutoShape 208"/>
                    <p:cNvSpPr>
                      <a:spLocks noChangeArrowheads="1"/>
                    </p:cNvSpPr>
                    <p:nvPr/>
                  </p:nvSpPr>
                  <p:spPr bwMode="auto">
                    <a:xfrm rot="6373927">
                      <a:off x="400" y="-275"/>
                      <a:ext cx="227" cy="813"/>
                    </a:xfrm>
                    <a:prstGeom prst="moon">
                      <a:avLst>
                        <a:gd name="adj" fmla="val 49773"/>
                      </a:avLst>
                    </a:prstGeom>
                    <a:solidFill>
                      <a:srgbClr val="FFFFFF">
                        <a:alpha val="3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06" name="AutoShape 209"/>
                    <p:cNvSpPr>
                      <a:spLocks noChangeArrowheads="1"/>
                    </p:cNvSpPr>
                    <p:nvPr/>
                  </p:nvSpPr>
                  <p:spPr bwMode="auto">
                    <a:xfrm rot="6906312">
                      <a:off x="550" y="-239"/>
                      <a:ext cx="227" cy="818"/>
                    </a:xfrm>
                    <a:prstGeom prst="moon">
                      <a:avLst>
                        <a:gd name="adj" fmla="val 49773"/>
                      </a:avLst>
                    </a:prstGeom>
                    <a:solidFill>
                      <a:srgbClr val="FFFFFF">
                        <a:alpha val="3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grpSp>
              <p:nvGrpSpPr>
                <p:cNvPr id="490" name="Group 215"/>
                <p:cNvGrpSpPr/>
                <p:nvPr/>
              </p:nvGrpSpPr>
              <p:grpSpPr bwMode="auto">
                <a:xfrm rot="-9970459" flipH="1" flipV="1">
                  <a:off x="-9" y="-12"/>
                  <a:ext cx="773" cy="161"/>
                  <a:chOff x="-112" y="-17"/>
                  <a:chExt cx="881" cy="203"/>
                </a:xfrm>
              </p:grpSpPr>
              <p:grpSp>
                <p:nvGrpSpPr>
                  <p:cNvPr id="491" name="Group 216"/>
                  <p:cNvGrpSpPr/>
                  <p:nvPr/>
                </p:nvGrpSpPr>
                <p:grpSpPr bwMode="auto">
                  <a:xfrm>
                    <a:off x="-112" y="-17"/>
                    <a:ext cx="755" cy="179"/>
                    <a:chOff x="-168" y="-25"/>
                    <a:chExt cx="1140" cy="268"/>
                  </a:xfrm>
                </p:grpSpPr>
                <p:sp>
                  <p:nvSpPr>
                    <p:cNvPr id="497" name="AutoShape 212"/>
                    <p:cNvSpPr>
                      <a:spLocks noChangeArrowheads="1"/>
                    </p:cNvSpPr>
                    <p:nvPr/>
                  </p:nvSpPr>
                  <p:spPr bwMode="auto">
                    <a:xfrm rot="5263130">
                      <a:off x="136" y="-296"/>
                      <a:ext cx="228" cy="836"/>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498" name="AutoShape 213"/>
                    <p:cNvSpPr>
                      <a:spLocks noChangeArrowheads="1"/>
                    </p:cNvSpPr>
                    <p:nvPr/>
                  </p:nvSpPr>
                  <p:spPr bwMode="auto">
                    <a:xfrm rot="6078281">
                      <a:off x="286" y="-297"/>
                      <a:ext cx="224" cy="813"/>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499" name="AutoShape 214"/>
                    <p:cNvSpPr>
                      <a:spLocks noChangeArrowheads="1"/>
                    </p:cNvSpPr>
                    <p:nvPr/>
                  </p:nvSpPr>
                  <p:spPr bwMode="auto">
                    <a:xfrm rot="6373927">
                      <a:off x="356" y="-337"/>
                      <a:ext cx="224" cy="848"/>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00" name="AutoShape 215"/>
                    <p:cNvSpPr>
                      <a:spLocks noChangeArrowheads="1"/>
                    </p:cNvSpPr>
                    <p:nvPr/>
                  </p:nvSpPr>
                  <p:spPr bwMode="auto">
                    <a:xfrm rot="6906312">
                      <a:off x="442" y="-287"/>
                      <a:ext cx="224" cy="836"/>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nvGrpSpPr>
                  <p:cNvPr id="492" name="Group 221"/>
                  <p:cNvGrpSpPr/>
                  <p:nvPr/>
                </p:nvGrpSpPr>
                <p:grpSpPr bwMode="auto">
                  <a:xfrm rot="1353540">
                    <a:off x="-8" y="-13"/>
                    <a:ext cx="777" cy="199"/>
                    <a:chOff x="-268" y="-12"/>
                    <a:chExt cx="1173" cy="299"/>
                  </a:xfrm>
                </p:grpSpPr>
                <p:sp>
                  <p:nvSpPr>
                    <p:cNvPr id="493" name="AutoShape 217"/>
                    <p:cNvSpPr>
                      <a:spLocks noChangeArrowheads="1"/>
                    </p:cNvSpPr>
                    <p:nvPr/>
                  </p:nvSpPr>
                  <p:spPr bwMode="auto">
                    <a:xfrm rot="5263130">
                      <a:off x="43" y="-323"/>
                      <a:ext cx="219" cy="842"/>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494" name="AutoShape 218"/>
                    <p:cNvSpPr>
                      <a:spLocks noChangeArrowheads="1"/>
                    </p:cNvSpPr>
                    <p:nvPr/>
                  </p:nvSpPr>
                  <p:spPr bwMode="auto">
                    <a:xfrm rot="6078281">
                      <a:off x="183" y="-303"/>
                      <a:ext cx="224" cy="824"/>
                    </a:xfrm>
                    <a:prstGeom prst="moon">
                      <a:avLst>
                        <a:gd name="adj" fmla="val 49773"/>
                      </a:avLst>
                    </a:prstGeom>
                    <a:solidFill>
                      <a:srgbClr val="FFFFFF">
                        <a:alpha val="3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495" name="AutoShape 219"/>
                    <p:cNvSpPr>
                      <a:spLocks noChangeArrowheads="1"/>
                    </p:cNvSpPr>
                    <p:nvPr/>
                  </p:nvSpPr>
                  <p:spPr bwMode="auto">
                    <a:xfrm rot="6373927">
                      <a:off x="278" y="-283"/>
                      <a:ext cx="224" cy="830"/>
                    </a:xfrm>
                    <a:prstGeom prst="moon">
                      <a:avLst>
                        <a:gd name="adj" fmla="val 49773"/>
                      </a:avLst>
                    </a:prstGeom>
                    <a:solidFill>
                      <a:srgbClr val="FFFFFF">
                        <a:alpha val="3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496" name="AutoShape 220"/>
                    <p:cNvSpPr>
                      <a:spLocks noChangeArrowheads="1"/>
                    </p:cNvSpPr>
                    <p:nvPr/>
                  </p:nvSpPr>
                  <p:spPr bwMode="auto">
                    <a:xfrm rot="6906312">
                      <a:off x="379" y="-239"/>
                      <a:ext cx="228" cy="824"/>
                    </a:xfrm>
                    <a:prstGeom prst="moon">
                      <a:avLst>
                        <a:gd name="adj" fmla="val 49773"/>
                      </a:avLst>
                    </a:prstGeom>
                    <a:solidFill>
                      <a:srgbClr val="FFFFFF">
                        <a:alpha val="3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grpSp>
          <p:grpSp>
            <p:nvGrpSpPr>
              <p:cNvPr id="466" name="Group 226"/>
              <p:cNvGrpSpPr/>
              <p:nvPr/>
            </p:nvGrpSpPr>
            <p:grpSpPr bwMode="auto">
              <a:xfrm rot="513316">
                <a:off x="7" y="-37"/>
                <a:ext cx="994" cy="274"/>
                <a:chOff x="-29" y="-55"/>
                <a:chExt cx="994" cy="274"/>
              </a:xfrm>
            </p:grpSpPr>
            <p:grpSp>
              <p:nvGrpSpPr>
                <p:cNvPr id="467" name="Group 227"/>
                <p:cNvGrpSpPr/>
                <p:nvPr/>
              </p:nvGrpSpPr>
              <p:grpSpPr bwMode="auto">
                <a:xfrm rot="-9970459" flipH="1" flipV="1">
                  <a:off x="-29" y="-55"/>
                  <a:ext cx="994" cy="274"/>
                  <a:chOff x="-33" y="-51"/>
                  <a:chExt cx="928" cy="279"/>
                </a:xfrm>
              </p:grpSpPr>
              <p:grpSp>
                <p:nvGrpSpPr>
                  <p:cNvPr id="479" name="Group 228"/>
                  <p:cNvGrpSpPr/>
                  <p:nvPr/>
                </p:nvGrpSpPr>
                <p:grpSpPr bwMode="auto">
                  <a:xfrm>
                    <a:off x="-33" y="-51"/>
                    <a:ext cx="713" cy="202"/>
                    <a:chOff x="-50" y="-76"/>
                    <a:chExt cx="1074" cy="301"/>
                  </a:xfrm>
                </p:grpSpPr>
                <p:sp>
                  <p:nvSpPr>
                    <p:cNvPr id="485" name="AutoShape 224"/>
                    <p:cNvSpPr>
                      <a:spLocks noChangeArrowheads="1"/>
                    </p:cNvSpPr>
                    <p:nvPr/>
                  </p:nvSpPr>
                  <p:spPr bwMode="auto">
                    <a:xfrm rot="5263130">
                      <a:off x="245" y="-371"/>
                      <a:ext cx="227" cy="818"/>
                    </a:xfrm>
                    <a:prstGeom prst="moon">
                      <a:avLst>
                        <a:gd name="adj" fmla="val 49773"/>
                      </a:avLst>
                    </a:prstGeom>
                    <a:solidFill>
                      <a:srgbClr val="FFFFFF">
                        <a:alpha val="1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486" name="AutoShape 225"/>
                    <p:cNvSpPr>
                      <a:spLocks noChangeArrowheads="1"/>
                    </p:cNvSpPr>
                    <p:nvPr/>
                  </p:nvSpPr>
                  <p:spPr bwMode="auto">
                    <a:xfrm rot="6078281">
                      <a:off x="383" y="-364"/>
                      <a:ext cx="227" cy="818"/>
                    </a:xfrm>
                    <a:prstGeom prst="moon">
                      <a:avLst>
                        <a:gd name="adj" fmla="val 49773"/>
                      </a:avLst>
                    </a:prstGeom>
                    <a:solidFill>
                      <a:srgbClr val="FFFFFF">
                        <a:alpha val="1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487" name="AutoShape 226"/>
                    <p:cNvSpPr>
                      <a:spLocks noChangeArrowheads="1"/>
                    </p:cNvSpPr>
                    <p:nvPr/>
                  </p:nvSpPr>
                  <p:spPr bwMode="auto">
                    <a:xfrm rot="6373927">
                      <a:off x="454" y="-339"/>
                      <a:ext cx="227" cy="818"/>
                    </a:xfrm>
                    <a:prstGeom prst="moon">
                      <a:avLst>
                        <a:gd name="adj" fmla="val 49773"/>
                      </a:avLst>
                    </a:prstGeom>
                    <a:solidFill>
                      <a:srgbClr val="FFFFFF">
                        <a:alpha val="1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488" name="AutoShape 227"/>
                    <p:cNvSpPr>
                      <a:spLocks noChangeArrowheads="1"/>
                    </p:cNvSpPr>
                    <p:nvPr/>
                  </p:nvSpPr>
                  <p:spPr bwMode="auto">
                    <a:xfrm rot="6906312">
                      <a:off x="506" y="-293"/>
                      <a:ext cx="227" cy="809"/>
                    </a:xfrm>
                    <a:prstGeom prst="moon">
                      <a:avLst>
                        <a:gd name="adj" fmla="val 49773"/>
                      </a:avLst>
                    </a:prstGeom>
                    <a:solidFill>
                      <a:srgbClr val="FFFFFF">
                        <a:alpha val="1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nvGrpSpPr>
                  <p:cNvPr id="480" name="Group 233"/>
                  <p:cNvGrpSpPr/>
                  <p:nvPr/>
                </p:nvGrpSpPr>
                <p:grpSpPr bwMode="auto">
                  <a:xfrm rot="1353540">
                    <a:off x="134" y="14"/>
                    <a:ext cx="761" cy="214"/>
                    <a:chOff x="-45" y="-43"/>
                    <a:chExt cx="1147" cy="321"/>
                  </a:xfrm>
                </p:grpSpPr>
                <p:sp>
                  <p:nvSpPr>
                    <p:cNvPr id="481" name="AutoShape 229"/>
                    <p:cNvSpPr>
                      <a:spLocks noChangeArrowheads="1"/>
                    </p:cNvSpPr>
                    <p:nvPr/>
                  </p:nvSpPr>
                  <p:spPr bwMode="auto">
                    <a:xfrm rot="5263130">
                      <a:off x="250" y="-338"/>
                      <a:ext cx="227" cy="818"/>
                    </a:xfrm>
                    <a:prstGeom prst="moon">
                      <a:avLst>
                        <a:gd name="adj" fmla="val 49773"/>
                      </a:avLst>
                    </a:prstGeom>
                    <a:solidFill>
                      <a:srgbClr val="FFFFFF">
                        <a:alpha val="1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482" name="AutoShape 230"/>
                    <p:cNvSpPr>
                      <a:spLocks noChangeArrowheads="1"/>
                    </p:cNvSpPr>
                    <p:nvPr/>
                  </p:nvSpPr>
                  <p:spPr bwMode="auto">
                    <a:xfrm rot="6078281">
                      <a:off x="398" y="-304"/>
                      <a:ext cx="227" cy="818"/>
                    </a:xfrm>
                    <a:prstGeom prst="moon">
                      <a:avLst>
                        <a:gd name="adj" fmla="val 49773"/>
                      </a:avLst>
                    </a:prstGeom>
                    <a:solidFill>
                      <a:srgbClr val="FFFFFF">
                        <a:alpha val="1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483" name="AutoShape 231"/>
                    <p:cNvSpPr>
                      <a:spLocks noChangeArrowheads="1"/>
                    </p:cNvSpPr>
                    <p:nvPr/>
                  </p:nvSpPr>
                  <p:spPr bwMode="auto">
                    <a:xfrm rot="6373927">
                      <a:off x="484" y="-278"/>
                      <a:ext cx="227" cy="818"/>
                    </a:xfrm>
                    <a:prstGeom prst="moon">
                      <a:avLst>
                        <a:gd name="adj" fmla="val 49773"/>
                      </a:avLst>
                    </a:prstGeom>
                    <a:solidFill>
                      <a:srgbClr val="FFFFFF">
                        <a:alpha val="1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484" name="AutoShape 232"/>
                    <p:cNvSpPr>
                      <a:spLocks noChangeArrowheads="1"/>
                    </p:cNvSpPr>
                    <p:nvPr/>
                  </p:nvSpPr>
                  <p:spPr bwMode="auto">
                    <a:xfrm rot="6906312">
                      <a:off x="579" y="-244"/>
                      <a:ext cx="227" cy="818"/>
                    </a:xfrm>
                    <a:prstGeom prst="moon">
                      <a:avLst>
                        <a:gd name="adj" fmla="val 49773"/>
                      </a:avLst>
                    </a:prstGeom>
                    <a:solidFill>
                      <a:srgbClr val="FFFFFF">
                        <a:alpha val="1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grpSp>
              <p:nvGrpSpPr>
                <p:cNvPr id="468" name="Group 238"/>
                <p:cNvGrpSpPr/>
                <p:nvPr/>
              </p:nvGrpSpPr>
              <p:grpSpPr bwMode="auto">
                <a:xfrm rot="-9970459" flipH="1" flipV="1">
                  <a:off x="22" y="-19"/>
                  <a:ext cx="759" cy="150"/>
                  <a:chOff x="-83" y="-25"/>
                  <a:chExt cx="865" cy="180"/>
                </a:xfrm>
              </p:grpSpPr>
              <p:grpSp>
                <p:nvGrpSpPr>
                  <p:cNvPr id="469" name="Group 239"/>
                  <p:cNvGrpSpPr/>
                  <p:nvPr/>
                </p:nvGrpSpPr>
                <p:grpSpPr bwMode="auto">
                  <a:xfrm>
                    <a:off x="-83" y="-23"/>
                    <a:ext cx="747" cy="178"/>
                    <a:chOff x="-125" y="-35"/>
                    <a:chExt cx="1124" cy="267"/>
                  </a:xfrm>
                </p:grpSpPr>
                <p:sp>
                  <p:nvSpPr>
                    <p:cNvPr id="475" name="AutoShape 235"/>
                    <p:cNvSpPr>
                      <a:spLocks noChangeArrowheads="1"/>
                    </p:cNvSpPr>
                    <p:nvPr/>
                  </p:nvSpPr>
                  <p:spPr bwMode="auto">
                    <a:xfrm rot="5263130">
                      <a:off x="171" y="-292"/>
                      <a:ext cx="228" cy="819"/>
                    </a:xfrm>
                    <a:prstGeom prst="moon">
                      <a:avLst>
                        <a:gd name="adj" fmla="val 49773"/>
                      </a:avLst>
                    </a:prstGeom>
                    <a:solidFill>
                      <a:srgbClr val="FFFFFF">
                        <a:alpha val="1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476" name="AutoShape 236"/>
                    <p:cNvSpPr>
                      <a:spLocks noChangeArrowheads="1"/>
                    </p:cNvSpPr>
                    <p:nvPr/>
                  </p:nvSpPr>
                  <p:spPr bwMode="auto">
                    <a:xfrm rot="6078281">
                      <a:off x="313" y="-319"/>
                      <a:ext cx="219" cy="830"/>
                    </a:xfrm>
                    <a:prstGeom prst="moon">
                      <a:avLst>
                        <a:gd name="adj" fmla="val 49773"/>
                      </a:avLst>
                    </a:prstGeom>
                    <a:solidFill>
                      <a:srgbClr val="FFFFFF">
                        <a:alpha val="1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477" name="AutoShape 237"/>
                    <p:cNvSpPr>
                      <a:spLocks noChangeArrowheads="1"/>
                    </p:cNvSpPr>
                    <p:nvPr/>
                  </p:nvSpPr>
                  <p:spPr bwMode="auto">
                    <a:xfrm rot="6373927">
                      <a:off x="410" y="-341"/>
                      <a:ext cx="224" cy="836"/>
                    </a:xfrm>
                    <a:prstGeom prst="moon">
                      <a:avLst>
                        <a:gd name="adj" fmla="val 49773"/>
                      </a:avLst>
                    </a:prstGeom>
                    <a:solidFill>
                      <a:srgbClr val="FFFFFF">
                        <a:alpha val="1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478" name="AutoShape 238"/>
                    <p:cNvSpPr>
                      <a:spLocks noChangeArrowheads="1"/>
                    </p:cNvSpPr>
                    <p:nvPr/>
                  </p:nvSpPr>
                  <p:spPr bwMode="auto">
                    <a:xfrm rot="6906312">
                      <a:off x="472" y="-302"/>
                      <a:ext cx="224" cy="830"/>
                    </a:xfrm>
                    <a:prstGeom prst="moon">
                      <a:avLst>
                        <a:gd name="adj" fmla="val 49773"/>
                      </a:avLst>
                    </a:prstGeom>
                    <a:solidFill>
                      <a:srgbClr val="FFFFFF">
                        <a:alpha val="1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nvGrpSpPr>
                  <p:cNvPr id="470" name="Group 244"/>
                  <p:cNvGrpSpPr/>
                  <p:nvPr/>
                </p:nvGrpSpPr>
                <p:grpSpPr bwMode="auto">
                  <a:xfrm rot="1353540">
                    <a:off x="28" y="-25"/>
                    <a:ext cx="754" cy="177"/>
                    <a:chOff x="-221" y="-26"/>
                    <a:chExt cx="1136" cy="266"/>
                  </a:xfrm>
                </p:grpSpPr>
                <p:sp>
                  <p:nvSpPr>
                    <p:cNvPr id="471" name="AutoShape 240"/>
                    <p:cNvSpPr>
                      <a:spLocks noChangeArrowheads="1"/>
                    </p:cNvSpPr>
                    <p:nvPr/>
                  </p:nvSpPr>
                  <p:spPr bwMode="auto">
                    <a:xfrm rot="5263130">
                      <a:off x="80" y="-304"/>
                      <a:ext cx="228" cy="830"/>
                    </a:xfrm>
                    <a:prstGeom prst="moon">
                      <a:avLst>
                        <a:gd name="adj" fmla="val 49773"/>
                      </a:avLst>
                    </a:prstGeom>
                    <a:solidFill>
                      <a:srgbClr val="FFFFFF">
                        <a:alpha val="1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472" name="AutoShape 241"/>
                    <p:cNvSpPr>
                      <a:spLocks noChangeArrowheads="1"/>
                    </p:cNvSpPr>
                    <p:nvPr/>
                  </p:nvSpPr>
                  <p:spPr bwMode="auto">
                    <a:xfrm rot="6078281">
                      <a:off x="185" y="-329"/>
                      <a:ext cx="224" cy="830"/>
                    </a:xfrm>
                    <a:prstGeom prst="moon">
                      <a:avLst>
                        <a:gd name="adj" fmla="val 49773"/>
                      </a:avLst>
                    </a:prstGeom>
                    <a:solidFill>
                      <a:srgbClr val="FFFFFF">
                        <a:alpha val="1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473" name="AutoShape 242"/>
                    <p:cNvSpPr>
                      <a:spLocks noChangeArrowheads="1"/>
                    </p:cNvSpPr>
                    <p:nvPr/>
                  </p:nvSpPr>
                  <p:spPr bwMode="auto">
                    <a:xfrm rot="6373927">
                      <a:off x="266" y="-318"/>
                      <a:ext cx="224" cy="830"/>
                    </a:xfrm>
                    <a:prstGeom prst="moon">
                      <a:avLst>
                        <a:gd name="adj" fmla="val 49773"/>
                      </a:avLst>
                    </a:prstGeom>
                    <a:solidFill>
                      <a:srgbClr val="FFFFFF">
                        <a:alpha val="1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474" name="AutoShape 243"/>
                    <p:cNvSpPr>
                      <a:spLocks noChangeArrowheads="1"/>
                    </p:cNvSpPr>
                    <p:nvPr/>
                  </p:nvSpPr>
                  <p:spPr bwMode="auto">
                    <a:xfrm rot="6906312">
                      <a:off x="385" y="-290"/>
                      <a:ext cx="224" cy="836"/>
                    </a:xfrm>
                    <a:prstGeom prst="moon">
                      <a:avLst>
                        <a:gd name="adj" fmla="val 49773"/>
                      </a:avLst>
                    </a:prstGeom>
                    <a:solidFill>
                      <a:srgbClr val="FFFFFF">
                        <a:alpha val="1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grpSp>
        </p:grpSp>
      </p:grpSp>
      <p:sp>
        <p:nvSpPr>
          <p:cNvPr id="533" name="Text Box 23"/>
          <p:cNvSpPr txBox="1">
            <a:spLocks noChangeArrowheads="1"/>
          </p:cNvSpPr>
          <p:nvPr/>
        </p:nvSpPr>
        <p:spPr bwMode="auto">
          <a:xfrm>
            <a:off x="1214414" y="2372048"/>
            <a:ext cx="6783437" cy="521970"/>
          </a:xfrm>
          <a:prstGeom prst="rect">
            <a:avLst/>
          </a:prstGeom>
          <a:noFill/>
          <a:ln w="9525">
            <a:noFill/>
            <a:miter lim="800000"/>
          </a:ln>
        </p:spPr>
        <p:txBody>
          <a:bodyPr wrap="square">
            <a:spAutoFit/>
          </a:bodyPr>
          <a:lstStyle/>
          <a:p>
            <a:pPr>
              <a:spcBef>
                <a:spcPts val="1800"/>
              </a:spcBef>
            </a:pPr>
            <a:r>
              <a:rPr kumimoji="1" lang="zh-CN" altLang="en-US" sz="2800" dirty="0" smtClean="0">
                <a:latin typeface="微软雅黑" panose="020B0503020204020204" pitchFamily="34" charset="-122"/>
                <a:ea typeface="微软雅黑" panose="020B0503020204020204" pitchFamily="34" charset="-122"/>
              </a:rPr>
              <a:t>     </a:t>
            </a:r>
            <a:r>
              <a:rPr kumimoji="1" lang="zh-CN" altLang="en-US" sz="2800" dirty="0">
                <a:latin typeface="微软雅黑" panose="020B0503020204020204" pitchFamily="34" charset="-122"/>
                <a:ea typeface="微软雅黑" panose="020B0503020204020204" pitchFamily="34" charset="-122"/>
              </a:rPr>
              <a:t> </a:t>
            </a:r>
            <a:r>
              <a:rPr kumimoji="1" lang="zh-CN" altLang="en-US" sz="2800" dirty="0" smtClean="0">
                <a:latin typeface="微软雅黑" panose="020B0503020204020204" pitchFamily="34" charset="-122"/>
                <a:ea typeface="微软雅黑" panose="020B0503020204020204" pitchFamily="34" charset="-122"/>
              </a:rPr>
              <a:t> </a:t>
            </a:r>
            <a:r>
              <a:rPr kumimoji="1" lang="zh-CN" altLang="en-US" sz="2800" dirty="0" smtClean="0">
                <a:latin typeface="+mn-ea"/>
                <a:hlinkClick r:id="rId1" action="ppaction://hlinksldjump"/>
              </a:rPr>
              <a:t>技术力量和资源</a:t>
            </a:r>
            <a:endParaRPr kumimoji="1" lang="en-US" altLang="zh-CN" sz="2800" b="1" dirty="0">
              <a:latin typeface="+mn-ea"/>
            </a:endParaRPr>
          </a:p>
        </p:txBody>
      </p:sp>
      <p:sp>
        <p:nvSpPr>
          <p:cNvPr id="608" name="Text Box 10"/>
          <p:cNvSpPr txBox="1">
            <a:spLocks noChangeArrowheads="1"/>
          </p:cNvSpPr>
          <p:nvPr/>
        </p:nvSpPr>
        <p:spPr bwMode="auto">
          <a:xfrm>
            <a:off x="1231609" y="987076"/>
            <a:ext cx="396464" cy="461665"/>
          </a:xfrm>
          <a:prstGeom prst="rect">
            <a:avLst/>
          </a:prstGeom>
          <a:noFill/>
          <a:ln w="9525">
            <a:noFill/>
            <a:miter lim="800000"/>
          </a:ln>
        </p:spPr>
        <p:txBody>
          <a:bodyPr wrap="square">
            <a:spAutoFit/>
          </a:bodyPr>
          <a:lstStyle/>
          <a:p>
            <a:pPr algn="ctr">
              <a:spcBef>
                <a:spcPct val="50000"/>
              </a:spcBef>
              <a:buFont typeface="Arial" panose="020B0604020202020204" pitchFamily="34" charset="0"/>
              <a:buNone/>
            </a:pPr>
            <a:r>
              <a:rPr lang="en-US" altLang="zh-CN" sz="2400" i="1">
                <a:solidFill>
                  <a:srgbClr val="FFFFFF"/>
                </a:solidFill>
                <a:cs typeface="Arial" panose="020B0604020202020204" pitchFamily="34" charset="0"/>
              </a:rPr>
              <a:t>1</a:t>
            </a:r>
            <a:endParaRPr lang="en-US" altLang="zh-CN" sz="2400" i="1">
              <a:solidFill>
                <a:srgbClr val="FFFFFF"/>
              </a:solidFill>
              <a:cs typeface="Arial" panose="020B0604020202020204" pitchFamily="34" charset="0"/>
            </a:endParaRPr>
          </a:p>
        </p:txBody>
      </p:sp>
      <p:sp>
        <p:nvSpPr>
          <p:cNvPr id="609" name="Text Box 14"/>
          <p:cNvSpPr txBox="1">
            <a:spLocks noChangeArrowheads="1"/>
          </p:cNvSpPr>
          <p:nvPr/>
        </p:nvSpPr>
        <p:spPr bwMode="auto">
          <a:xfrm>
            <a:off x="1228205" y="2379066"/>
            <a:ext cx="419558" cy="461665"/>
          </a:xfrm>
          <a:prstGeom prst="rect">
            <a:avLst/>
          </a:prstGeom>
          <a:noFill/>
          <a:ln w="9525">
            <a:noFill/>
            <a:miter lim="800000"/>
          </a:ln>
        </p:spPr>
        <p:txBody>
          <a:bodyPr wrap="square">
            <a:spAutoFit/>
          </a:bodyPr>
          <a:lstStyle/>
          <a:p>
            <a:pPr algn="ctr">
              <a:spcBef>
                <a:spcPct val="50000"/>
              </a:spcBef>
              <a:buFont typeface="Arial" panose="020B0604020202020204" pitchFamily="34" charset="0"/>
              <a:buNone/>
            </a:pPr>
            <a:r>
              <a:rPr lang="en-US" altLang="zh-CN" sz="2400" i="1">
                <a:solidFill>
                  <a:srgbClr val="FFFFFF"/>
                </a:solidFill>
                <a:cs typeface="Arial" panose="020B0604020202020204" pitchFamily="34" charset="0"/>
              </a:rPr>
              <a:t>2</a:t>
            </a:r>
            <a:endParaRPr lang="en-US" altLang="zh-CN" sz="2400" i="1">
              <a:solidFill>
                <a:srgbClr val="FFFFFF"/>
              </a:solidFill>
              <a:cs typeface="Arial" panose="020B0604020202020204" pitchFamily="34" charset="0"/>
            </a:endParaRPr>
          </a:p>
        </p:txBody>
      </p:sp>
      <p:cxnSp>
        <p:nvCxnSpPr>
          <p:cNvPr id="687" name="直接连接符 686"/>
          <p:cNvCxnSpPr/>
          <p:nvPr/>
        </p:nvCxnSpPr>
        <p:spPr>
          <a:xfrm>
            <a:off x="0" y="4904203"/>
            <a:ext cx="9144000" cy="1191"/>
          </a:xfrm>
          <a:prstGeom prst="line">
            <a:avLst/>
          </a:prstGeom>
        </p:spPr>
        <p:style>
          <a:lnRef idx="1">
            <a:schemeClr val="accent1"/>
          </a:lnRef>
          <a:fillRef idx="0">
            <a:schemeClr val="accent1"/>
          </a:fillRef>
          <a:effectRef idx="0">
            <a:schemeClr val="accent1"/>
          </a:effectRef>
          <a:fontRef idx="minor">
            <a:schemeClr val="tx1"/>
          </a:fontRef>
        </p:style>
      </p:cxnSp>
      <p:sp>
        <p:nvSpPr>
          <p:cNvPr id="256" name="AutoShape 5"/>
          <p:cNvSpPr>
            <a:spLocks noChangeArrowheads="1"/>
          </p:cNvSpPr>
          <p:nvPr/>
        </p:nvSpPr>
        <p:spPr bwMode="auto">
          <a:xfrm>
            <a:off x="1000100" y="3785421"/>
            <a:ext cx="7575602" cy="401241"/>
          </a:xfrm>
          <a:prstGeom prst="roundRect">
            <a:avLst>
              <a:gd name="adj" fmla="val 42329"/>
            </a:avLst>
          </a:prstGeom>
          <a:solidFill>
            <a:srgbClr val="F2F2F2"/>
          </a:solidFill>
          <a:ln w="19050" cmpd="sng">
            <a:solidFill>
              <a:srgbClr val="7F7F7F"/>
            </a:solidFill>
            <a:round/>
          </a:ln>
        </p:spPr>
        <p:txBody>
          <a:bodyPr wrap="none" anchor="ctr"/>
          <a:lstStyle/>
          <a:p>
            <a:pPr algn="ctr" eaLnBrk="1" fontAlgn="auto" hangingPunct="1">
              <a:spcBef>
                <a:spcPts val="0"/>
              </a:spcBef>
              <a:spcAft>
                <a:spcPts val="0"/>
              </a:spcAft>
              <a:buFont typeface="Arial" panose="020B0604020202020204" pitchFamily="34" charset="0"/>
              <a:buNone/>
              <a:defRPr/>
            </a:pPr>
            <a:endParaRPr lang="zh-CN" altLang="en-US" kern="0">
              <a:solidFill>
                <a:srgbClr val="000000"/>
              </a:solidFill>
            </a:endParaRPr>
          </a:p>
        </p:txBody>
      </p:sp>
      <p:grpSp>
        <p:nvGrpSpPr>
          <p:cNvPr id="257" name="Group 57"/>
          <p:cNvGrpSpPr/>
          <p:nvPr/>
        </p:nvGrpSpPr>
        <p:grpSpPr bwMode="auto">
          <a:xfrm>
            <a:off x="1037669" y="3728332"/>
            <a:ext cx="873591" cy="503488"/>
            <a:chOff x="-47" y="1"/>
            <a:chExt cx="1339" cy="1030"/>
          </a:xfrm>
        </p:grpSpPr>
        <p:sp>
          <p:nvSpPr>
            <p:cNvPr id="258" name="Oval 53"/>
            <p:cNvSpPr>
              <a:spLocks noChangeArrowheads="1"/>
            </p:cNvSpPr>
            <p:nvPr/>
          </p:nvSpPr>
          <p:spPr bwMode="auto">
            <a:xfrm>
              <a:off x="108" y="1"/>
              <a:ext cx="1021" cy="1030"/>
            </a:xfrm>
            <a:prstGeom prst="ellipse">
              <a:avLst/>
            </a:prstGeom>
            <a:solidFill>
              <a:srgbClr val="1759A9"/>
            </a:solidFill>
            <a:ln w="38100" cmpd="sng">
              <a:solidFill>
                <a:srgbClr val="EAEAEA"/>
              </a:solidFill>
              <a:round/>
            </a:ln>
          </p:spPr>
          <p:txBody>
            <a:bodyPr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nvGrpSpPr>
            <p:cNvPr id="259" name="Group 59"/>
            <p:cNvGrpSpPr/>
            <p:nvPr/>
          </p:nvGrpSpPr>
          <p:grpSpPr bwMode="auto">
            <a:xfrm rot="10082854">
              <a:off x="-52" y="670"/>
              <a:ext cx="929" cy="271"/>
              <a:chOff x="40" y="43"/>
              <a:chExt cx="953" cy="274"/>
            </a:xfrm>
          </p:grpSpPr>
          <p:grpSp>
            <p:nvGrpSpPr>
              <p:cNvPr id="283" name="Group 60"/>
              <p:cNvGrpSpPr/>
              <p:nvPr/>
            </p:nvGrpSpPr>
            <p:grpSpPr bwMode="auto">
              <a:xfrm rot="-9970459" flipH="1" flipV="1">
                <a:off x="40" y="43"/>
                <a:ext cx="953" cy="238"/>
                <a:chOff x="46" y="33"/>
                <a:chExt cx="892" cy="240"/>
              </a:xfrm>
            </p:grpSpPr>
            <p:grpSp>
              <p:nvGrpSpPr>
                <p:cNvPr id="543" name="Group 61"/>
                <p:cNvGrpSpPr/>
                <p:nvPr/>
              </p:nvGrpSpPr>
              <p:grpSpPr bwMode="auto">
                <a:xfrm>
                  <a:off x="46" y="33"/>
                  <a:ext cx="739" cy="196"/>
                  <a:chOff x="69" y="50"/>
                  <a:chExt cx="1117" cy="293"/>
                </a:xfrm>
              </p:grpSpPr>
              <p:sp>
                <p:nvSpPr>
                  <p:cNvPr id="549" name="AutoShape 57"/>
                  <p:cNvSpPr>
                    <a:spLocks noChangeArrowheads="1"/>
                  </p:cNvSpPr>
                  <p:nvPr/>
                </p:nvSpPr>
                <p:spPr bwMode="auto">
                  <a:xfrm rot="5263130">
                    <a:off x="366" y="-240"/>
                    <a:ext cx="226" cy="820"/>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50" name="AutoShape 58"/>
                  <p:cNvSpPr>
                    <a:spLocks noChangeArrowheads="1"/>
                  </p:cNvSpPr>
                  <p:nvPr/>
                </p:nvSpPr>
                <p:spPr bwMode="auto">
                  <a:xfrm rot="6078281">
                    <a:off x="510" y="-249"/>
                    <a:ext cx="222" cy="820"/>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51" name="AutoShape 59"/>
                  <p:cNvSpPr>
                    <a:spLocks noChangeArrowheads="1"/>
                  </p:cNvSpPr>
                  <p:nvPr/>
                </p:nvSpPr>
                <p:spPr bwMode="auto">
                  <a:xfrm rot="6373927">
                    <a:off x="560" y="-223"/>
                    <a:ext cx="226" cy="815"/>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52" name="AutoShape 60"/>
                  <p:cNvSpPr>
                    <a:spLocks noChangeArrowheads="1"/>
                  </p:cNvSpPr>
                  <p:nvPr/>
                </p:nvSpPr>
                <p:spPr bwMode="auto">
                  <a:xfrm rot="6906312">
                    <a:off x="665" y="-178"/>
                    <a:ext cx="222" cy="820"/>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nvGrpSpPr>
                <p:cNvPr id="544" name="Group 66"/>
                <p:cNvGrpSpPr/>
                <p:nvPr/>
              </p:nvGrpSpPr>
              <p:grpSpPr bwMode="auto">
                <a:xfrm rot="1353540">
                  <a:off x="193" y="79"/>
                  <a:ext cx="745" cy="194"/>
                  <a:chOff x="71" y="17"/>
                  <a:chExt cx="1123" cy="290"/>
                </a:xfrm>
              </p:grpSpPr>
              <p:sp>
                <p:nvSpPr>
                  <p:cNvPr id="545" name="AutoShape 62"/>
                  <p:cNvSpPr>
                    <a:spLocks noChangeArrowheads="1"/>
                  </p:cNvSpPr>
                  <p:nvPr/>
                </p:nvSpPr>
                <p:spPr bwMode="auto">
                  <a:xfrm rot="5263130">
                    <a:off x="368" y="-268"/>
                    <a:ext cx="226" cy="820"/>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46" name="AutoShape 63"/>
                  <p:cNvSpPr>
                    <a:spLocks noChangeArrowheads="1"/>
                  </p:cNvSpPr>
                  <p:nvPr/>
                </p:nvSpPr>
                <p:spPr bwMode="auto">
                  <a:xfrm rot="6078281">
                    <a:off x="501" y="-282"/>
                    <a:ext cx="222" cy="820"/>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47" name="AutoShape 64"/>
                  <p:cNvSpPr>
                    <a:spLocks noChangeArrowheads="1"/>
                  </p:cNvSpPr>
                  <p:nvPr/>
                </p:nvSpPr>
                <p:spPr bwMode="auto">
                  <a:xfrm rot="6373927">
                    <a:off x="590" y="-270"/>
                    <a:ext cx="215" cy="835"/>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48" name="AutoShape 65"/>
                  <p:cNvSpPr>
                    <a:spLocks noChangeArrowheads="1"/>
                  </p:cNvSpPr>
                  <p:nvPr/>
                </p:nvSpPr>
                <p:spPr bwMode="auto">
                  <a:xfrm rot="6906312">
                    <a:off x="666" y="-221"/>
                    <a:ext cx="226" cy="830"/>
                  </a:xfrm>
                  <a:prstGeom prst="moon">
                    <a:avLst>
                      <a:gd name="adj" fmla="val 49773"/>
                    </a:avLst>
                  </a:prstGeom>
                  <a:solidFill>
                    <a:srgbClr val="FFFFFF">
                      <a:alpha val="3999"/>
                    </a:srgbClr>
                  </a:solidFill>
                  <a:ln w="9525">
                    <a:noFill/>
                    <a:miter lim="800000"/>
                  </a:ln>
                </p:spPr>
                <p:txBody>
                  <a:bodyPr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grpSp>
            <p:nvGrpSpPr>
              <p:cNvPr id="284" name="Group 71"/>
              <p:cNvGrpSpPr/>
              <p:nvPr/>
            </p:nvGrpSpPr>
            <p:grpSpPr bwMode="auto">
              <a:xfrm rot="-9970459" flipH="1" flipV="1">
                <a:off x="146" y="127"/>
                <a:ext cx="795" cy="190"/>
                <a:chOff x="97" y="98"/>
                <a:chExt cx="901" cy="234"/>
              </a:xfrm>
            </p:grpSpPr>
            <p:grpSp>
              <p:nvGrpSpPr>
                <p:cNvPr id="285" name="Group 72"/>
                <p:cNvGrpSpPr/>
                <p:nvPr/>
              </p:nvGrpSpPr>
              <p:grpSpPr bwMode="auto">
                <a:xfrm>
                  <a:off x="97" y="98"/>
                  <a:ext cx="762" cy="219"/>
                  <a:chOff x="147" y="147"/>
                  <a:chExt cx="1149" cy="329"/>
                </a:xfrm>
              </p:grpSpPr>
              <p:sp>
                <p:nvSpPr>
                  <p:cNvPr id="539" name="AutoShape 68"/>
                  <p:cNvSpPr>
                    <a:spLocks noChangeArrowheads="1"/>
                  </p:cNvSpPr>
                  <p:nvPr/>
                </p:nvSpPr>
                <p:spPr bwMode="auto">
                  <a:xfrm rot="5263130">
                    <a:off x="441" y="-147"/>
                    <a:ext cx="258" cy="846"/>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40" name="AutoShape 69"/>
                  <p:cNvSpPr>
                    <a:spLocks noChangeArrowheads="1"/>
                  </p:cNvSpPr>
                  <p:nvPr/>
                </p:nvSpPr>
                <p:spPr bwMode="auto">
                  <a:xfrm rot="6078281">
                    <a:off x="574" y="-143"/>
                    <a:ext cx="244" cy="846"/>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41" name="AutoShape 70"/>
                  <p:cNvSpPr>
                    <a:spLocks noChangeArrowheads="1"/>
                  </p:cNvSpPr>
                  <p:nvPr/>
                </p:nvSpPr>
                <p:spPr bwMode="auto">
                  <a:xfrm rot="6373927">
                    <a:off x="657" y="-115"/>
                    <a:ext cx="249" cy="846"/>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42" name="AutoShape 71"/>
                  <p:cNvSpPr>
                    <a:spLocks noChangeArrowheads="1"/>
                  </p:cNvSpPr>
                  <p:nvPr/>
                </p:nvSpPr>
                <p:spPr bwMode="auto">
                  <a:xfrm rot="6906312">
                    <a:off x="747" y="-73"/>
                    <a:ext cx="258" cy="840"/>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nvGrpSpPr>
                <p:cNvPr id="286" name="Group 77"/>
                <p:cNvGrpSpPr/>
                <p:nvPr/>
              </p:nvGrpSpPr>
              <p:grpSpPr bwMode="auto">
                <a:xfrm rot="1353540">
                  <a:off x="216" y="130"/>
                  <a:ext cx="782" cy="202"/>
                  <a:chOff x="137" y="74"/>
                  <a:chExt cx="1180" cy="303"/>
                </a:xfrm>
              </p:grpSpPr>
              <p:sp>
                <p:nvSpPr>
                  <p:cNvPr id="287" name="AutoShape 73"/>
                  <p:cNvSpPr>
                    <a:spLocks noChangeArrowheads="1"/>
                  </p:cNvSpPr>
                  <p:nvPr/>
                </p:nvSpPr>
                <p:spPr bwMode="auto">
                  <a:xfrm rot="5263130">
                    <a:off x="438" y="-221"/>
                    <a:ext cx="249" cy="852"/>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36" name="AutoShape 74"/>
                  <p:cNvSpPr>
                    <a:spLocks noChangeArrowheads="1"/>
                  </p:cNvSpPr>
                  <p:nvPr/>
                </p:nvSpPr>
                <p:spPr bwMode="auto">
                  <a:xfrm rot="6078281">
                    <a:off x="555" y="-220"/>
                    <a:ext cx="258" cy="846"/>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37" name="AutoShape 75"/>
                  <p:cNvSpPr>
                    <a:spLocks noChangeArrowheads="1"/>
                  </p:cNvSpPr>
                  <p:nvPr/>
                </p:nvSpPr>
                <p:spPr bwMode="auto">
                  <a:xfrm rot="6373927">
                    <a:off x="640" y="-184"/>
                    <a:ext cx="254" cy="834"/>
                  </a:xfrm>
                  <a:prstGeom prst="moon">
                    <a:avLst>
                      <a:gd name="adj" fmla="val 49773"/>
                    </a:avLst>
                  </a:prstGeom>
                  <a:solidFill>
                    <a:srgbClr val="FFFFFF">
                      <a:alpha val="3999"/>
                    </a:srgbClr>
                  </a:solidFill>
                  <a:ln w="9525">
                    <a:noFill/>
                    <a:miter lim="800000"/>
                  </a:ln>
                </p:spPr>
                <p:txBody>
                  <a:bodyPr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538" name="AutoShape 76"/>
                  <p:cNvSpPr>
                    <a:spLocks noChangeArrowheads="1"/>
                  </p:cNvSpPr>
                  <p:nvPr/>
                </p:nvSpPr>
                <p:spPr bwMode="auto">
                  <a:xfrm rot="6906312">
                    <a:off x="763" y="-177"/>
                    <a:ext cx="244" cy="864"/>
                  </a:xfrm>
                  <a:prstGeom prst="moon">
                    <a:avLst>
                      <a:gd name="adj" fmla="val 49773"/>
                    </a:avLst>
                  </a:prstGeom>
                  <a:solidFill>
                    <a:srgbClr val="FFFFFF">
                      <a:alpha val="3999"/>
                    </a:srgbClr>
                  </a:solidFill>
                  <a:ln w="9525">
                    <a:noFill/>
                    <a:miter lim="800000"/>
                  </a:ln>
                </p:spPr>
                <p:txBody>
                  <a:bodyPr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grpSp>
        <p:grpSp>
          <p:nvGrpSpPr>
            <p:cNvPr id="260" name="Group 82"/>
            <p:cNvGrpSpPr/>
            <p:nvPr/>
          </p:nvGrpSpPr>
          <p:grpSpPr bwMode="auto">
            <a:xfrm rot="344040">
              <a:off x="381" y="88"/>
              <a:ext cx="911" cy="210"/>
              <a:chOff x="-45" y="-37"/>
              <a:chExt cx="938" cy="215"/>
            </a:xfrm>
          </p:grpSpPr>
          <p:grpSp>
            <p:nvGrpSpPr>
              <p:cNvPr id="261" name="Group 83"/>
              <p:cNvGrpSpPr/>
              <p:nvPr/>
            </p:nvGrpSpPr>
            <p:grpSpPr bwMode="auto">
              <a:xfrm rot="-9970459" flipH="1" flipV="1">
                <a:off x="-45" y="-37"/>
                <a:ext cx="938" cy="215"/>
                <a:chOff x="-50" y="-22"/>
                <a:chExt cx="874" cy="217"/>
              </a:xfrm>
            </p:grpSpPr>
            <p:grpSp>
              <p:nvGrpSpPr>
                <p:cNvPr id="273" name="Group 84"/>
                <p:cNvGrpSpPr/>
                <p:nvPr/>
              </p:nvGrpSpPr>
              <p:grpSpPr bwMode="auto">
                <a:xfrm>
                  <a:off x="-50" y="-22"/>
                  <a:ext cx="687" cy="191"/>
                  <a:chOff x="-76" y="-32"/>
                  <a:chExt cx="1035" cy="287"/>
                </a:xfrm>
              </p:grpSpPr>
              <p:sp>
                <p:nvSpPr>
                  <p:cNvPr id="279" name="AutoShape 80"/>
                  <p:cNvSpPr>
                    <a:spLocks noChangeArrowheads="1"/>
                  </p:cNvSpPr>
                  <p:nvPr/>
                </p:nvSpPr>
                <p:spPr bwMode="auto">
                  <a:xfrm rot="5263130">
                    <a:off x="222" y="-326"/>
                    <a:ext cx="218" cy="814"/>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280" name="AutoShape 81"/>
                  <p:cNvSpPr>
                    <a:spLocks noChangeArrowheads="1"/>
                  </p:cNvSpPr>
                  <p:nvPr/>
                </p:nvSpPr>
                <p:spPr bwMode="auto">
                  <a:xfrm rot="6078281">
                    <a:off x="326" y="-331"/>
                    <a:ext cx="222" cy="819"/>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281" name="AutoShape 82"/>
                  <p:cNvSpPr>
                    <a:spLocks noChangeArrowheads="1"/>
                  </p:cNvSpPr>
                  <p:nvPr/>
                </p:nvSpPr>
                <p:spPr bwMode="auto">
                  <a:xfrm rot="6373927">
                    <a:off x="366" y="-273"/>
                    <a:ext cx="226" cy="819"/>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282" name="AutoShape 83"/>
                  <p:cNvSpPr>
                    <a:spLocks noChangeArrowheads="1"/>
                  </p:cNvSpPr>
                  <p:nvPr/>
                </p:nvSpPr>
                <p:spPr bwMode="auto">
                  <a:xfrm rot="6906312">
                    <a:off x="439" y="-266"/>
                    <a:ext cx="222" cy="819"/>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nvGrpSpPr>
                <p:cNvPr id="274" name="Group 89"/>
                <p:cNvGrpSpPr/>
                <p:nvPr/>
              </p:nvGrpSpPr>
              <p:grpSpPr bwMode="auto">
                <a:xfrm rot="1353540">
                  <a:off x="90" y="23"/>
                  <a:ext cx="734" cy="172"/>
                  <a:chOff x="-111" y="4"/>
                  <a:chExt cx="1106" cy="258"/>
                </a:xfrm>
              </p:grpSpPr>
              <p:sp>
                <p:nvSpPr>
                  <p:cNvPr id="275" name="AutoShape 85"/>
                  <p:cNvSpPr>
                    <a:spLocks noChangeArrowheads="1"/>
                  </p:cNvSpPr>
                  <p:nvPr/>
                </p:nvSpPr>
                <p:spPr bwMode="auto">
                  <a:xfrm rot="5263130">
                    <a:off x="185" y="-273"/>
                    <a:ext cx="218" cy="809"/>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276" name="AutoShape 86"/>
                  <p:cNvSpPr>
                    <a:spLocks noChangeArrowheads="1"/>
                  </p:cNvSpPr>
                  <p:nvPr/>
                </p:nvSpPr>
                <p:spPr bwMode="auto">
                  <a:xfrm rot="6078281">
                    <a:off x="406" y="-290"/>
                    <a:ext cx="226" cy="814"/>
                  </a:xfrm>
                  <a:prstGeom prst="moon">
                    <a:avLst>
                      <a:gd name="adj" fmla="val 49773"/>
                    </a:avLst>
                  </a:prstGeom>
                  <a:solidFill>
                    <a:srgbClr val="FFFFFF">
                      <a:alpha val="3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277" name="AutoShape 87"/>
                  <p:cNvSpPr>
                    <a:spLocks noChangeArrowheads="1"/>
                  </p:cNvSpPr>
                  <p:nvPr/>
                </p:nvSpPr>
                <p:spPr bwMode="auto">
                  <a:xfrm rot="6373927">
                    <a:off x="474" y="-271"/>
                    <a:ext cx="226" cy="814"/>
                  </a:xfrm>
                  <a:prstGeom prst="moon">
                    <a:avLst>
                      <a:gd name="adj" fmla="val 49773"/>
                    </a:avLst>
                  </a:prstGeom>
                  <a:solidFill>
                    <a:srgbClr val="FFFFFF">
                      <a:alpha val="3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278" name="AutoShape 88"/>
                  <p:cNvSpPr>
                    <a:spLocks noChangeArrowheads="1"/>
                  </p:cNvSpPr>
                  <p:nvPr/>
                </p:nvSpPr>
                <p:spPr bwMode="auto">
                  <a:xfrm rot="6906312">
                    <a:off x="478" y="-255"/>
                    <a:ext cx="215" cy="819"/>
                  </a:xfrm>
                  <a:prstGeom prst="moon">
                    <a:avLst>
                      <a:gd name="adj" fmla="val 49773"/>
                    </a:avLst>
                  </a:prstGeom>
                  <a:solidFill>
                    <a:srgbClr val="FFFFFF">
                      <a:alpha val="3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grpSp>
            <p:nvGrpSpPr>
              <p:cNvPr id="262" name="Group 94"/>
              <p:cNvGrpSpPr/>
              <p:nvPr/>
            </p:nvGrpSpPr>
            <p:grpSpPr bwMode="auto">
              <a:xfrm rot="-9970459" flipH="1" flipV="1">
                <a:off x="-20" y="-23"/>
                <a:ext cx="800" cy="184"/>
                <a:chOff x="-123" y="-37"/>
                <a:chExt cx="907" cy="229"/>
              </a:xfrm>
            </p:grpSpPr>
            <p:grpSp>
              <p:nvGrpSpPr>
                <p:cNvPr id="263" name="Group 95"/>
                <p:cNvGrpSpPr/>
                <p:nvPr/>
              </p:nvGrpSpPr>
              <p:grpSpPr bwMode="auto">
                <a:xfrm>
                  <a:off x="-123" y="-37"/>
                  <a:ext cx="769" cy="204"/>
                  <a:chOff x="-186" y="-56"/>
                  <a:chExt cx="1159" cy="309"/>
                </a:xfrm>
              </p:grpSpPr>
              <p:sp>
                <p:nvSpPr>
                  <p:cNvPr id="269" name="AutoShape 91"/>
                  <p:cNvSpPr>
                    <a:spLocks noChangeArrowheads="1"/>
                  </p:cNvSpPr>
                  <p:nvPr/>
                </p:nvSpPr>
                <p:spPr bwMode="auto">
                  <a:xfrm rot="5263130">
                    <a:off x="95" y="-337"/>
                    <a:ext cx="263" cy="826"/>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270" name="AutoShape 92"/>
                  <p:cNvSpPr>
                    <a:spLocks noChangeArrowheads="1"/>
                  </p:cNvSpPr>
                  <p:nvPr/>
                </p:nvSpPr>
                <p:spPr bwMode="auto">
                  <a:xfrm rot="6078281">
                    <a:off x="251" y="-338"/>
                    <a:ext cx="263" cy="832"/>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271" name="AutoShape 93"/>
                  <p:cNvSpPr>
                    <a:spLocks noChangeArrowheads="1"/>
                  </p:cNvSpPr>
                  <p:nvPr/>
                </p:nvSpPr>
                <p:spPr bwMode="auto">
                  <a:xfrm rot="6373927">
                    <a:off x="304" y="-281"/>
                    <a:ext cx="231" cy="820"/>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272" name="AutoShape 94"/>
                  <p:cNvSpPr>
                    <a:spLocks noChangeArrowheads="1"/>
                  </p:cNvSpPr>
                  <p:nvPr/>
                </p:nvSpPr>
                <p:spPr bwMode="auto">
                  <a:xfrm rot="6906312">
                    <a:off x="428" y="-291"/>
                    <a:ext cx="263" cy="826"/>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nvGrpSpPr>
                <p:cNvPr id="264" name="Group 100"/>
                <p:cNvGrpSpPr/>
                <p:nvPr/>
              </p:nvGrpSpPr>
              <p:grpSpPr bwMode="auto">
                <a:xfrm rot="1353540">
                  <a:off x="23" y="-11"/>
                  <a:ext cx="761" cy="203"/>
                  <a:chOff x="-206" y="-19"/>
                  <a:chExt cx="1147" cy="305"/>
                </a:xfrm>
              </p:grpSpPr>
              <p:sp>
                <p:nvSpPr>
                  <p:cNvPr id="265" name="AutoShape 96"/>
                  <p:cNvSpPr>
                    <a:spLocks noChangeArrowheads="1"/>
                  </p:cNvSpPr>
                  <p:nvPr/>
                </p:nvSpPr>
                <p:spPr bwMode="auto">
                  <a:xfrm rot="5263130">
                    <a:off x="86" y="-311"/>
                    <a:ext cx="254" cy="838"/>
                  </a:xfrm>
                  <a:prstGeom prst="moon">
                    <a:avLst>
                      <a:gd name="adj" fmla="val 49773"/>
                    </a:avLst>
                  </a:prstGeom>
                  <a:solidFill>
                    <a:srgbClr val="FFFFFF">
                      <a:alpha val="3999"/>
                    </a:srgbClr>
                  </a:solidFill>
                  <a:ln w="9525">
                    <a:noFill/>
                    <a:miter lim="800000"/>
                  </a:ln>
                </p:spPr>
                <p:txBody>
                  <a:bodyPr rot="10800000" vert="eaVert"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266" name="AutoShape 97"/>
                  <p:cNvSpPr>
                    <a:spLocks noChangeArrowheads="1"/>
                  </p:cNvSpPr>
                  <p:nvPr/>
                </p:nvSpPr>
                <p:spPr bwMode="auto">
                  <a:xfrm rot="6078281">
                    <a:off x="234" y="-303"/>
                    <a:ext cx="244" cy="826"/>
                  </a:xfrm>
                  <a:prstGeom prst="moon">
                    <a:avLst>
                      <a:gd name="adj" fmla="val 49773"/>
                    </a:avLst>
                  </a:prstGeom>
                  <a:solidFill>
                    <a:srgbClr val="FFFFFF">
                      <a:alpha val="3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267" name="AutoShape 98"/>
                  <p:cNvSpPr>
                    <a:spLocks noChangeArrowheads="1"/>
                  </p:cNvSpPr>
                  <p:nvPr/>
                </p:nvSpPr>
                <p:spPr bwMode="auto">
                  <a:xfrm rot="6373927">
                    <a:off x="300" y="-305"/>
                    <a:ext cx="244" cy="832"/>
                  </a:xfrm>
                  <a:prstGeom prst="moon">
                    <a:avLst>
                      <a:gd name="adj" fmla="val 49773"/>
                    </a:avLst>
                  </a:prstGeom>
                  <a:solidFill>
                    <a:srgbClr val="FFFFFF">
                      <a:alpha val="3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sp>
                <p:nvSpPr>
                  <p:cNvPr id="268" name="AutoShape 99"/>
                  <p:cNvSpPr>
                    <a:spLocks noChangeArrowheads="1"/>
                  </p:cNvSpPr>
                  <p:nvPr/>
                </p:nvSpPr>
                <p:spPr bwMode="auto">
                  <a:xfrm rot="6906312">
                    <a:off x="394" y="-260"/>
                    <a:ext cx="249" cy="844"/>
                  </a:xfrm>
                  <a:prstGeom prst="moon">
                    <a:avLst>
                      <a:gd name="adj" fmla="val 49773"/>
                    </a:avLst>
                  </a:prstGeom>
                  <a:solidFill>
                    <a:srgbClr val="FFFFFF">
                      <a:alpha val="1999"/>
                    </a:srgbClr>
                  </a:solidFill>
                  <a:ln w="9525">
                    <a:noFill/>
                    <a:miter lim="800000"/>
                  </a:ln>
                </p:spPr>
                <p:txBody>
                  <a:bodyPr rot="10800000" wrap="none" anchor="ctr"/>
                  <a:lstStyle/>
                  <a:p>
                    <a:pPr algn="ctr" eaLnBrk="1" fontAlgn="auto" hangingPunct="1">
                      <a:spcBef>
                        <a:spcPts val="0"/>
                      </a:spcBef>
                      <a:spcAft>
                        <a:spcPts val="0"/>
                      </a:spcAft>
                      <a:buFont typeface="Arial" panose="020B0604020202020204" pitchFamily="34" charset="0"/>
                      <a:buNone/>
                      <a:defRPr/>
                    </a:pPr>
                    <a:endParaRPr lang="zh-CN" altLang="en-US" sz="1600" kern="0">
                      <a:solidFill>
                        <a:srgbClr val="000000"/>
                      </a:solidFill>
                    </a:endParaRPr>
                  </a:p>
                </p:txBody>
              </p:sp>
            </p:grpSp>
          </p:grpSp>
        </p:grpSp>
      </p:grpSp>
      <p:sp>
        <p:nvSpPr>
          <p:cNvPr id="553" name="Text Box 23"/>
          <p:cNvSpPr txBox="1">
            <a:spLocks noChangeArrowheads="1"/>
          </p:cNvSpPr>
          <p:nvPr/>
        </p:nvSpPr>
        <p:spPr bwMode="auto">
          <a:xfrm>
            <a:off x="1214413" y="3741042"/>
            <a:ext cx="6783437" cy="521970"/>
          </a:xfrm>
          <a:prstGeom prst="rect">
            <a:avLst/>
          </a:prstGeom>
          <a:noFill/>
          <a:ln w="9525">
            <a:noFill/>
            <a:miter lim="800000"/>
          </a:ln>
        </p:spPr>
        <p:txBody>
          <a:bodyPr wrap="square">
            <a:spAutoFit/>
          </a:bodyPr>
          <a:lstStyle/>
          <a:p>
            <a:pPr>
              <a:spcBef>
                <a:spcPts val="1800"/>
              </a:spcBef>
            </a:pPr>
            <a:r>
              <a:rPr kumimoji="1" lang="zh-CN" altLang="en-US" sz="2800" dirty="0" smtClean="0">
                <a:latin typeface="微软雅黑" panose="020B0503020204020204" pitchFamily="34" charset="-122"/>
                <a:ea typeface="微软雅黑" panose="020B0503020204020204" pitchFamily="34" charset="-122"/>
              </a:rPr>
              <a:t>     </a:t>
            </a:r>
            <a:r>
              <a:rPr kumimoji="1" lang="zh-CN" altLang="en-US" sz="2800" dirty="0">
                <a:latin typeface="微软雅黑" panose="020B0503020204020204" pitchFamily="34" charset="-122"/>
                <a:ea typeface="微软雅黑" panose="020B0503020204020204" pitchFamily="34" charset="-122"/>
              </a:rPr>
              <a:t> </a:t>
            </a:r>
            <a:r>
              <a:rPr kumimoji="1" lang="zh-CN" altLang="en-US" sz="2800" dirty="0" smtClean="0">
                <a:latin typeface="微软雅黑" panose="020B0503020204020204" pitchFamily="34" charset="-122"/>
                <a:ea typeface="微软雅黑" panose="020B0503020204020204" pitchFamily="34" charset="-122"/>
              </a:rPr>
              <a:t> </a:t>
            </a:r>
            <a:r>
              <a:rPr kumimoji="1" lang="zh-CN" altLang="en-US" sz="2800" dirty="0" smtClean="0">
                <a:latin typeface="+mn-ea"/>
                <a:sym typeface="+mn-ea"/>
              </a:rPr>
              <a:t>加速器领域典型产品业绩</a:t>
            </a:r>
            <a:endParaRPr kumimoji="1" lang="en-US" altLang="zh-CN" sz="2800" b="1" dirty="0">
              <a:latin typeface="+mn-ea"/>
            </a:endParaRPr>
          </a:p>
        </p:txBody>
      </p:sp>
      <p:sp>
        <p:nvSpPr>
          <p:cNvPr id="554" name="Text Box 14"/>
          <p:cNvSpPr txBox="1">
            <a:spLocks noChangeArrowheads="1"/>
          </p:cNvSpPr>
          <p:nvPr/>
        </p:nvSpPr>
        <p:spPr bwMode="auto">
          <a:xfrm>
            <a:off x="1228204" y="3748060"/>
            <a:ext cx="419558" cy="461665"/>
          </a:xfrm>
          <a:prstGeom prst="rect">
            <a:avLst/>
          </a:prstGeom>
          <a:noFill/>
          <a:ln w="9525">
            <a:noFill/>
            <a:miter lim="800000"/>
          </a:ln>
        </p:spPr>
        <p:txBody>
          <a:bodyPr wrap="square">
            <a:spAutoFit/>
          </a:bodyPr>
          <a:lstStyle/>
          <a:p>
            <a:pPr algn="ctr">
              <a:spcBef>
                <a:spcPct val="50000"/>
              </a:spcBef>
              <a:buFont typeface="Arial" panose="020B0604020202020204" pitchFamily="34" charset="0"/>
              <a:buNone/>
            </a:pPr>
            <a:r>
              <a:rPr lang="en-US" altLang="zh-CN" sz="2400" i="1" dirty="0" smtClean="0">
                <a:solidFill>
                  <a:srgbClr val="FFFFFF"/>
                </a:solidFill>
                <a:cs typeface="Arial" panose="020B0604020202020204" pitchFamily="34" charset="0"/>
              </a:rPr>
              <a:t>3</a:t>
            </a:r>
            <a:endParaRPr lang="en-US" altLang="zh-CN" sz="2400" i="1" dirty="0">
              <a:solidFill>
                <a:srgbClr val="FFFFFF"/>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descr="QQ截图20170517114935"/>
          <p:cNvPicPr>
            <a:picLocks noChangeAspect="1" noChangeArrowheads="1"/>
          </p:cNvPicPr>
          <p:nvPr/>
        </p:nvPicPr>
        <p:blipFill>
          <a:blip r:embed="rId1"/>
          <a:srcRect l="1562" r="1563"/>
          <a:stretch>
            <a:fillRect/>
          </a:stretch>
        </p:blipFill>
        <p:spPr bwMode="auto">
          <a:xfrm>
            <a:off x="142844" y="2643188"/>
            <a:ext cx="5000660" cy="2196719"/>
          </a:xfrm>
          <a:prstGeom prst="rect">
            <a:avLst/>
          </a:prstGeom>
          <a:noFill/>
          <a:ln w="9525">
            <a:solidFill>
              <a:schemeClr val="accent1"/>
            </a:solidFill>
            <a:miter lim="800000"/>
            <a:headEnd/>
            <a:tailEnd/>
          </a:ln>
        </p:spPr>
      </p:pic>
      <p:cxnSp>
        <p:nvCxnSpPr>
          <p:cNvPr id="9" name="直接连接符 8"/>
          <p:cNvCxnSpPr/>
          <p:nvPr/>
        </p:nvCxnSpPr>
        <p:spPr>
          <a:xfrm>
            <a:off x="0" y="4928013"/>
            <a:ext cx="9144000" cy="1191"/>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42844" y="589346"/>
            <a:ext cx="1571636" cy="307777"/>
          </a:xfrm>
          <a:prstGeom prst="rect">
            <a:avLst/>
          </a:prstGeom>
          <a:solidFill>
            <a:schemeClr val="accent6">
              <a:lumMod val="60000"/>
              <a:lumOff val="40000"/>
            </a:schemeClr>
          </a:solidFill>
        </p:spPr>
        <p:txBody>
          <a:bodyPr wrap="square" rtlCol="0">
            <a:spAutoFit/>
          </a:bodyPr>
          <a:lstStyle/>
          <a:p>
            <a:pPr>
              <a:buClr>
                <a:srgbClr val="00B0F0"/>
              </a:buClr>
              <a:buFont typeface="Wingdings" panose="05000000000000000000" pitchFamily="2" charset="2"/>
              <a:buChar char="p"/>
            </a:pPr>
            <a:r>
              <a:rPr lang="zh-CN" altLang="en-US" sz="1400" b="1" dirty="0" smtClean="0"/>
              <a:t>  公司技术实力</a:t>
            </a:r>
            <a:endParaRPr lang="zh-CN" altLang="en-US" sz="1400" b="1" dirty="0"/>
          </a:p>
        </p:txBody>
      </p:sp>
      <p:sp>
        <p:nvSpPr>
          <p:cNvPr id="12" name="Shape 186"/>
          <p:cNvSpPr>
            <a:spLocks noChangeArrowheads="1"/>
          </p:cNvSpPr>
          <p:nvPr/>
        </p:nvSpPr>
        <p:spPr bwMode="auto">
          <a:xfrm>
            <a:off x="5448330" y="642924"/>
            <a:ext cx="234950" cy="715565"/>
          </a:xfrm>
          <a:prstGeom prst="rect">
            <a:avLst/>
          </a:prstGeom>
          <a:blipFill dpi="0" rotWithShape="1">
            <a:blip r:embed="rId2"/>
            <a:srcRect/>
            <a:tile tx="0" ty="0" sx="100000" sy="100000" flip="none" algn="tl"/>
          </a:blipFill>
          <a:ln w="12700">
            <a:noFill/>
            <a:miter lim="800000"/>
          </a:ln>
        </p:spPr>
        <p:txBody>
          <a:bodyPr lIns="0" tIns="0" rIns="0" bIns="0" anchor="ctr"/>
          <a:lstStyle/>
          <a:p>
            <a:pPr eaLnBrk="1" hangingPunct="1">
              <a:buFont typeface="Arial" panose="020B0604020202020204" pitchFamily="34" charset="0"/>
              <a:buNone/>
            </a:pPr>
            <a:endParaRPr lang="zh-CN" altLang="en-US" sz="2800">
              <a:solidFill>
                <a:srgbClr val="000000"/>
              </a:solidFill>
            </a:endParaRPr>
          </a:p>
        </p:txBody>
      </p:sp>
      <p:sp>
        <p:nvSpPr>
          <p:cNvPr id="13" name="Shape 188"/>
          <p:cNvSpPr>
            <a:spLocks noChangeArrowheads="1"/>
          </p:cNvSpPr>
          <p:nvPr/>
        </p:nvSpPr>
        <p:spPr bwMode="auto">
          <a:xfrm>
            <a:off x="6951698" y="1615663"/>
            <a:ext cx="468077" cy="533479"/>
          </a:xfrm>
          <a:prstGeom prst="rect">
            <a:avLst/>
          </a:prstGeom>
          <a:noFill/>
          <a:ln w="12700">
            <a:noFill/>
            <a:miter lim="800000"/>
          </a:ln>
        </p:spPr>
        <p:txBody>
          <a:bodyPr wrap="none" lIns="50800" tIns="50800" rIns="50800" bIns="50800" anchor="ctr">
            <a:spAutoFit/>
          </a:bodyPr>
          <a:lstStyle/>
          <a:p>
            <a:pPr eaLnBrk="1" hangingPunct="1">
              <a:buFont typeface="Arial" panose="020B0604020202020204" pitchFamily="34" charset="0"/>
              <a:buNone/>
            </a:pPr>
            <a:r>
              <a:rPr lang="zh-CN" altLang="en-US" sz="2800">
                <a:solidFill>
                  <a:srgbClr val="FFFFFF"/>
                </a:solidFill>
                <a:sym typeface="Impact" panose="020B0806030902050204" pitchFamily="34" charset="0"/>
              </a:rPr>
              <a:t>01</a:t>
            </a:r>
            <a:endParaRPr lang="zh-CN" altLang="en-US" sz="2800">
              <a:solidFill>
                <a:srgbClr val="FFFFFF"/>
              </a:solidFill>
              <a:sym typeface="Impact" panose="020B0806030902050204" pitchFamily="34" charset="0"/>
            </a:endParaRPr>
          </a:p>
        </p:txBody>
      </p:sp>
      <p:sp>
        <p:nvSpPr>
          <p:cNvPr id="14" name="Shape 189"/>
          <p:cNvSpPr>
            <a:spLocks noChangeArrowheads="1"/>
          </p:cNvSpPr>
          <p:nvPr/>
        </p:nvSpPr>
        <p:spPr bwMode="auto">
          <a:xfrm>
            <a:off x="5857884" y="825087"/>
            <a:ext cx="1102866" cy="471924"/>
          </a:xfrm>
          <a:prstGeom prst="rect">
            <a:avLst/>
          </a:prstGeom>
          <a:noFill/>
          <a:ln w="12700">
            <a:noFill/>
            <a:miter lim="400000"/>
          </a:ln>
        </p:spPr>
        <p:txBody>
          <a:bodyPr wrap="none" lIns="50800" tIns="50800" rIns="50800" bIns="50800" anchor="ctr">
            <a:spAutoFit/>
          </a:bodyPr>
          <a:lstStyle/>
          <a:p>
            <a:pPr eaLnBrk="1" hangingPunct="1">
              <a:buFont typeface="Arial" panose="020B0604020202020204" pitchFamily="34" charset="0"/>
              <a:buNone/>
            </a:pPr>
            <a:r>
              <a:rPr lang="en-US" altLang="en-US" sz="1200" dirty="0">
                <a:solidFill>
                  <a:srgbClr val="171745"/>
                </a:solidFill>
                <a:latin typeface="黑体" panose="02010609060101010101" pitchFamily="49" charset="-122"/>
                <a:ea typeface="黑体" panose="02010609060101010101" pitchFamily="49" charset="-122"/>
                <a:cs typeface="Adobe 黑体 Std R"/>
                <a:sym typeface="Adobe 黑体 Std R"/>
              </a:rPr>
              <a:t>ISO9001：2008</a:t>
            </a:r>
            <a:endParaRPr lang="en-US" altLang="en-US" sz="1200" dirty="0">
              <a:solidFill>
                <a:srgbClr val="171745"/>
              </a:solidFill>
              <a:latin typeface="黑体" panose="02010609060101010101" pitchFamily="49" charset="-122"/>
              <a:ea typeface="黑体" panose="02010609060101010101" pitchFamily="49" charset="-122"/>
              <a:sym typeface="Adobe 黑体 Std R"/>
            </a:endParaRPr>
          </a:p>
          <a:p>
            <a:pPr eaLnBrk="1" hangingPunct="1">
              <a:buFont typeface="Arial" panose="020B0604020202020204" pitchFamily="34" charset="0"/>
              <a:buNone/>
            </a:pPr>
            <a:r>
              <a:rPr lang="en-US" altLang="en-US" sz="1200" dirty="0">
                <a:solidFill>
                  <a:srgbClr val="171745"/>
                </a:solidFill>
                <a:latin typeface="黑体" panose="02010609060101010101" pitchFamily="49" charset="-122"/>
                <a:ea typeface="黑体" panose="02010609060101010101" pitchFamily="49" charset="-122"/>
                <a:cs typeface="Adobe 黑体 Std R"/>
                <a:sym typeface="Adobe 黑体 Std R"/>
              </a:rPr>
              <a:t>QMS </a:t>
            </a:r>
            <a:r>
              <a:rPr lang="zh-CN" altLang="en-US" sz="1200" dirty="0">
                <a:solidFill>
                  <a:srgbClr val="171745"/>
                </a:solidFill>
                <a:latin typeface="黑体" panose="02010609060101010101" pitchFamily="49" charset="-122"/>
                <a:ea typeface="黑体" panose="02010609060101010101" pitchFamily="49" charset="-122"/>
                <a:cs typeface="Adobe 黑体 Std R"/>
                <a:sym typeface="Adobe 黑体 Std R"/>
              </a:rPr>
              <a:t>认证</a:t>
            </a:r>
            <a:endParaRPr lang="zh-CN" altLang="en-US" sz="1200" dirty="0">
              <a:solidFill>
                <a:srgbClr val="171745"/>
              </a:solidFill>
              <a:latin typeface="黑体" panose="02010609060101010101" pitchFamily="49" charset="-122"/>
              <a:ea typeface="黑体" panose="02010609060101010101" pitchFamily="49" charset="-122"/>
              <a:cs typeface="Adobe 黑体 Std R"/>
              <a:sym typeface="Adobe 黑体 Std R"/>
            </a:endParaRPr>
          </a:p>
        </p:txBody>
      </p:sp>
      <p:sp>
        <p:nvSpPr>
          <p:cNvPr id="15" name="Shape 187"/>
          <p:cNvSpPr/>
          <p:nvPr/>
        </p:nvSpPr>
        <p:spPr>
          <a:xfrm>
            <a:off x="5340380" y="833424"/>
            <a:ext cx="452438" cy="33456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3767D7"/>
          </a:solidFill>
          <a:ln w="12700">
            <a:miter lim="400000"/>
          </a:ln>
          <a:effectLst>
            <a:outerShdw blurRad="25400" dist="38100" dir="5249647" rotWithShape="0">
              <a:srgbClr val="000000">
                <a:alpha val="50000"/>
              </a:srgbClr>
            </a:outerShdw>
          </a:effectLst>
        </p:spPr>
        <p:txBody>
          <a:bodyPr tIns="91439" bIns="91439" anchor="ctr"/>
          <a:lstStyle/>
          <a:p>
            <a:pPr eaLnBrk="1" hangingPunct="1">
              <a:buFont typeface="Arial" panose="020B0604020202020204" pitchFamily="34" charset="0"/>
              <a:buNone/>
              <a:defRPr sz="3600">
                <a:solidFill>
                  <a:srgbClr val="FFFFFF"/>
                </a:solidFill>
                <a:latin typeface="Calibri" panose="020F0502020204030204"/>
                <a:ea typeface="Calibri" panose="020F0502020204030204"/>
                <a:cs typeface="Calibri" panose="020F0502020204030204"/>
                <a:sym typeface="Calibri" panose="020F0502020204030204"/>
              </a:defRPr>
            </a:pPr>
            <a:endParaRPr sz="2800" noProof="1">
              <a:solidFill>
                <a:srgbClr val="FFFFFF"/>
              </a:solidFill>
              <a:latin typeface="Calibri" panose="020F0502020204030204"/>
              <a:ea typeface="Calibri" panose="020F0502020204030204"/>
              <a:cs typeface="Arial" panose="020B0604020202020204" pitchFamily="34" charset="0"/>
              <a:sym typeface="Calibri" panose="020F0502020204030204"/>
            </a:endParaRPr>
          </a:p>
        </p:txBody>
      </p:sp>
      <p:sp>
        <p:nvSpPr>
          <p:cNvPr id="16" name="Shape 188"/>
          <p:cNvSpPr>
            <a:spLocks noChangeArrowheads="1"/>
          </p:cNvSpPr>
          <p:nvPr/>
        </p:nvSpPr>
        <p:spPr bwMode="auto">
          <a:xfrm>
            <a:off x="5402298" y="857238"/>
            <a:ext cx="310983" cy="348813"/>
          </a:xfrm>
          <a:prstGeom prst="rect">
            <a:avLst/>
          </a:prstGeom>
          <a:noFill/>
          <a:ln w="12700">
            <a:noFill/>
            <a:miter lim="800000"/>
          </a:ln>
        </p:spPr>
        <p:txBody>
          <a:bodyPr wrap="none" lIns="50800" tIns="50800" rIns="50800" bIns="50800" anchor="ctr">
            <a:spAutoFit/>
          </a:bodyPr>
          <a:lstStyle/>
          <a:p>
            <a:pPr eaLnBrk="1" hangingPunct="1">
              <a:buFont typeface="Arial" panose="020B0604020202020204" pitchFamily="34" charset="0"/>
              <a:buNone/>
            </a:pPr>
            <a:r>
              <a:rPr lang="zh-CN" altLang="en-US" sz="1600" dirty="0">
                <a:solidFill>
                  <a:srgbClr val="FFFFFF"/>
                </a:solidFill>
                <a:sym typeface="Impact" panose="020B0806030902050204" pitchFamily="34" charset="0"/>
              </a:rPr>
              <a:t>01</a:t>
            </a:r>
            <a:endParaRPr lang="zh-CN" altLang="en-US" sz="1600" dirty="0">
              <a:solidFill>
                <a:srgbClr val="FFFFFF"/>
              </a:solidFill>
              <a:sym typeface="Impact" panose="020B0806030902050204" pitchFamily="34" charset="0"/>
            </a:endParaRPr>
          </a:p>
        </p:txBody>
      </p:sp>
      <p:sp>
        <p:nvSpPr>
          <p:cNvPr id="17" name="Shape 191"/>
          <p:cNvSpPr>
            <a:spLocks noChangeShapeType="1"/>
          </p:cNvSpPr>
          <p:nvPr/>
        </p:nvSpPr>
        <p:spPr bwMode="auto">
          <a:xfrm flipH="1" flipV="1">
            <a:off x="7083455" y="741746"/>
            <a:ext cx="1588" cy="527447"/>
          </a:xfrm>
          <a:prstGeom prst="line">
            <a:avLst/>
          </a:prstGeom>
          <a:noFill/>
          <a:ln w="0">
            <a:solidFill>
              <a:srgbClr val="53585F"/>
            </a:solidFill>
            <a:miter lim="400000"/>
          </a:ln>
        </p:spPr>
        <p:txBody>
          <a:bodyPr lIns="0" tIns="0" rIns="0" bIns="0" anchor="ctr"/>
          <a:lstStyle/>
          <a:p>
            <a:endParaRPr lang="zh-CN" altLang="en-US"/>
          </a:p>
        </p:txBody>
      </p:sp>
      <p:grpSp>
        <p:nvGrpSpPr>
          <p:cNvPr id="30" name="组合 29"/>
          <p:cNvGrpSpPr/>
          <p:nvPr/>
        </p:nvGrpSpPr>
        <p:grpSpPr>
          <a:xfrm>
            <a:off x="7215505" y="643890"/>
            <a:ext cx="1144270" cy="714375"/>
            <a:chOff x="7215206" y="642924"/>
            <a:chExt cx="1714512" cy="1008460"/>
          </a:xfrm>
        </p:grpSpPr>
        <p:pic>
          <p:nvPicPr>
            <p:cNvPr id="18" name="图片 17" descr="45be1544-1bb5-42fb-bc44-4741fe725649.jpg"/>
            <p:cNvPicPr>
              <a:picLocks noChangeAspect="1"/>
            </p:cNvPicPr>
            <p:nvPr/>
          </p:nvPicPr>
          <p:blipFill>
            <a:blip r:embed="rId3" cstate="print"/>
            <a:srcRect/>
            <a:stretch>
              <a:fillRect/>
            </a:stretch>
          </p:blipFill>
          <p:spPr bwMode="auto">
            <a:xfrm>
              <a:off x="7215206" y="642924"/>
              <a:ext cx="819167" cy="1008460"/>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19" name="图片 13" descr="0a70e358-ba6d-4182-8c32-68d0fceb6098.jpg"/>
            <p:cNvPicPr>
              <a:picLocks noChangeAspect="1"/>
            </p:cNvPicPr>
            <p:nvPr/>
          </p:nvPicPr>
          <p:blipFill>
            <a:blip r:embed="rId4" cstate="print"/>
            <a:srcRect/>
            <a:stretch>
              <a:fillRect/>
            </a:stretch>
          </p:blipFill>
          <p:spPr bwMode="auto">
            <a:xfrm>
              <a:off x="8104218" y="642924"/>
              <a:ext cx="825500" cy="1008460"/>
            </a:xfrm>
            <a:prstGeom prst="rect">
              <a:avLst/>
            </a:prstGeom>
            <a:noFill/>
            <a:ln w="9525">
              <a:noFill/>
              <a:miter lim="800000"/>
              <a:headEnd/>
              <a:tailEnd/>
            </a:ln>
            <a:effectLst>
              <a:outerShdw blurRad="63500" sx="102000" sy="102000" algn="ctr" rotWithShape="0">
                <a:prstClr val="black">
                  <a:alpha val="40000"/>
                </a:prstClr>
              </a:outerShdw>
            </a:effectLst>
          </p:spPr>
        </p:pic>
      </p:grpSp>
      <p:sp>
        <p:nvSpPr>
          <p:cNvPr id="20" name="Shape 186"/>
          <p:cNvSpPr>
            <a:spLocks noChangeArrowheads="1"/>
          </p:cNvSpPr>
          <p:nvPr/>
        </p:nvSpPr>
        <p:spPr bwMode="auto">
          <a:xfrm>
            <a:off x="5448330" y="1566847"/>
            <a:ext cx="234950" cy="714375"/>
          </a:xfrm>
          <a:prstGeom prst="rect">
            <a:avLst/>
          </a:prstGeom>
          <a:blipFill dpi="0" rotWithShape="1">
            <a:blip r:embed="rId2"/>
            <a:srcRect/>
            <a:tile tx="0" ty="0" sx="100000" sy="100000" flip="none" algn="tl"/>
          </a:blipFill>
          <a:ln w="12700">
            <a:noFill/>
            <a:miter lim="800000"/>
          </a:ln>
        </p:spPr>
        <p:txBody>
          <a:bodyPr lIns="0" tIns="0" rIns="0" bIns="0" anchor="ctr"/>
          <a:lstStyle/>
          <a:p>
            <a:pPr eaLnBrk="1" hangingPunct="1">
              <a:buFont typeface="Arial" panose="020B0604020202020204" pitchFamily="34" charset="0"/>
              <a:buNone/>
            </a:pPr>
            <a:endParaRPr lang="zh-CN" altLang="en-US" sz="2800">
              <a:solidFill>
                <a:srgbClr val="000000"/>
              </a:solidFill>
            </a:endParaRPr>
          </a:p>
        </p:txBody>
      </p:sp>
      <p:sp>
        <p:nvSpPr>
          <p:cNvPr id="21" name="Shape 189"/>
          <p:cNvSpPr>
            <a:spLocks noChangeArrowheads="1"/>
          </p:cNvSpPr>
          <p:nvPr/>
        </p:nvSpPr>
        <p:spPr bwMode="auto">
          <a:xfrm>
            <a:off x="5852180" y="1756155"/>
            <a:ext cx="1148712" cy="656590"/>
          </a:xfrm>
          <a:prstGeom prst="rect">
            <a:avLst/>
          </a:prstGeom>
          <a:noFill/>
          <a:ln w="12700">
            <a:noFill/>
            <a:miter lim="400000"/>
          </a:ln>
        </p:spPr>
        <p:txBody>
          <a:bodyPr wrap="none" lIns="50800" tIns="50800" rIns="50800" bIns="50800" anchor="ctr">
            <a:spAutoFit/>
          </a:bodyPr>
          <a:lstStyle/>
          <a:p>
            <a:pPr eaLnBrk="1" hangingPunct="1">
              <a:buFont typeface="Arial" panose="020B0604020202020204" pitchFamily="34" charset="0"/>
              <a:buNone/>
            </a:pPr>
            <a:r>
              <a:rPr lang="zh-CN" altLang="en-US" sz="1200" dirty="0">
                <a:solidFill>
                  <a:srgbClr val="171745"/>
                </a:solidFill>
                <a:ea typeface="Adobe 黑体 Std R"/>
                <a:cs typeface="Adobe 黑体 Std R"/>
                <a:sym typeface="Adobe 黑体 Std R"/>
              </a:rPr>
              <a:t>无损检测</a:t>
            </a:r>
            <a:br>
              <a:rPr lang="zh-CN" altLang="en-US" sz="1200" dirty="0">
                <a:solidFill>
                  <a:srgbClr val="171745"/>
                </a:solidFill>
                <a:ea typeface="Adobe 黑体 Std R"/>
                <a:cs typeface="Adobe 黑体 Std R"/>
                <a:sym typeface="Adobe 黑体 Std R"/>
              </a:rPr>
            </a:br>
            <a:r>
              <a:rPr lang="en-US" altLang="en-US" sz="1200" dirty="0">
                <a:solidFill>
                  <a:srgbClr val="171745"/>
                </a:solidFill>
                <a:ea typeface="Adobe 黑体 Std R"/>
                <a:cs typeface="Adobe 黑体 Std R"/>
                <a:sym typeface="宋体" panose="02010600030101010101" pitchFamily="2" charset="-122"/>
              </a:rPr>
              <a:t>(LT VT PT  RT UT)</a:t>
            </a:r>
            <a:endParaRPr lang="zh-CN" altLang="en-US" sz="1200" dirty="0">
              <a:solidFill>
                <a:srgbClr val="171745"/>
              </a:solidFill>
              <a:ea typeface="Adobe 黑体 Std R"/>
              <a:cs typeface="Adobe 黑体 Std R"/>
              <a:sym typeface="Adobe 黑体 Std R"/>
            </a:endParaRPr>
          </a:p>
          <a:p>
            <a:pPr eaLnBrk="1" hangingPunct="1">
              <a:buFont typeface="Arial" panose="020B0604020202020204" pitchFamily="34" charset="0"/>
              <a:buNone/>
            </a:pPr>
            <a:endParaRPr lang="zh-CN" altLang="en-US" sz="1200" dirty="0">
              <a:solidFill>
                <a:srgbClr val="171745"/>
              </a:solidFill>
              <a:ea typeface="Adobe 黑体 Std R"/>
              <a:cs typeface="Adobe 黑体 Std R"/>
              <a:sym typeface="Adobe 黑体 Std R"/>
            </a:endParaRPr>
          </a:p>
        </p:txBody>
      </p:sp>
      <p:sp>
        <p:nvSpPr>
          <p:cNvPr id="22" name="Shape 187"/>
          <p:cNvSpPr/>
          <p:nvPr/>
        </p:nvSpPr>
        <p:spPr>
          <a:xfrm>
            <a:off x="5340380" y="1756155"/>
            <a:ext cx="452438" cy="33575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3767D7"/>
          </a:solidFill>
          <a:ln w="12700">
            <a:miter lim="400000"/>
          </a:ln>
          <a:effectLst>
            <a:outerShdw blurRad="25400" dist="38100" dir="5249647" rotWithShape="0">
              <a:srgbClr val="000000">
                <a:alpha val="50000"/>
              </a:srgbClr>
            </a:outerShdw>
          </a:effectLst>
        </p:spPr>
        <p:txBody>
          <a:bodyPr tIns="91439" bIns="91439" anchor="ctr"/>
          <a:lstStyle/>
          <a:p>
            <a:pPr eaLnBrk="1" hangingPunct="1">
              <a:buFont typeface="Arial" panose="020B0604020202020204" pitchFamily="34" charset="0"/>
              <a:buNone/>
              <a:defRPr sz="3600">
                <a:solidFill>
                  <a:srgbClr val="FFFFFF"/>
                </a:solidFill>
                <a:latin typeface="Calibri" panose="020F0502020204030204"/>
                <a:ea typeface="Calibri" panose="020F0502020204030204"/>
                <a:cs typeface="Calibri" panose="020F0502020204030204"/>
                <a:sym typeface="Calibri" panose="020F0502020204030204"/>
              </a:defRPr>
            </a:pPr>
            <a:endParaRPr sz="2800" noProof="1">
              <a:solidFill>
                <a:srgbClr val="FFFFFF"/>
              </a:solidFill>
              <a:latin typeface="Calibri" panose="020F0502020204030204"/>
              <a:ea typeface="Calibri" panose="020F0502020204030204"/>
              <a:cs typeface="Arial" panose="020B0604020202020204" pitchFamily="34" charset="0"/>
              <a:sym typeface="Calibri" panose="020F0502020204030204"/>
            </a:endParaRPr>
          </a:p>
        </p:txBody>
      </p:sp>
      <p:sp>
        <p:nvSpPr>
          <p:cNvPr id="23" name="Shape 188"/>
          <p:cNvSpPr>
            <a:spLocks noChangeArrowheads="1"/>
          </p:cNvSpPr>
          <p:nvPr/>
        </p:nvSpPr>
        <p:spPr bwMode="auto">
          <a:xfrm>
            <a:off x="5429256" y="1785932"/>
            <a:ext cx="310983" cy="348813"/>
          </a:xfrm>
          <a:prstGeom prst="rect">
            <a:avLst/>
          </a:prstGeom>
          <a:noFill/>
          <a:ln w="12700">
            <a:noFill/>
            <a:miter lim="800000"/>
          </a:ln>
        </p:spPr>
        <p:txBody>
          <a:bodyPr wrap="none" lIns="50800" tIns="50800" rIns="50800" bIns="50800" anchor="ctr">
            <a:spAutoFit/>
          </a:bodyPr>
          <a:lstStyle/>
          <a:p>
            <a:pPr eaLnBrk="1" hangingPunct="1">
              <a:buFont typeface="Arial" panose="020B0604020202020204" pitchFamily="34" charset="0"/>
              <a:buNone/>
            </a:pPr>
            <a:r>
              <a:rPr lang="zh-CN" altLang="en-US" sz="1600" dirty="0">
                <a:solidFill>
                  <a:srgbClr val="FFFFFF"/>
                </a:solidFill>
                <a:sym typeface="Impact" panose="020B0806030902050204" pitchFamily="34" charset="0"/>
              </a:rPr>
              <a:t>0</a:t>
            </a:r>
            <a:r>
              <a:rPr lang="en-US" altLang="en-US" sz="1600" dirty="0">
                <a:solidFill>
                  <a:srgbClr val="FFFFFF"/>
                </a:solidFill>
                <a:sym typeface="Impact" panose="020B0806030902050204" pitchFamily="34" charset="0"/>
              </a:rPr>
              <a:t>2</a:t>
            </a:r>
            <a:endParaRPr lang="en-US" altLang="en-US" sz="1600" dirty="0">
              <a:solidFill>
                <a:srgbClr val="FFFFFF"/>
              </a:solidFill>
              <a:sym typeface="Impact" panose="020B0806030902050204" pitchFamily="34" charset="0"/>
            </a:endParaRPr>
          </a:p>
        </p:txBody>
      </p:sp>
      <p:sp>
        <p:nvSpPr>
          <p:cNvPr id="24" name="Shape 191"/>
          <p:cNvSpPr>
            <a:spLocks noChangeShapeType="1"/>
          </p:cNvSpPr>
          <p:nvPr/>
        </p:nvSpPr>
        <p:spPr bwMode="auto">
          <a:xfrm flipH="1" flipV="1">
            <a:off x="7072330" y="1664479"/>
            <a:ext cx="1587" cy="527447"/>
          </a:xfrm>
          <a:prstGeom prst="line">
            <a:avLst/>
          </a:prstGeom>
          <a:noFill/>
          <a:ln w="0">
            <a:solidFill>
              <a:srgbClr val="53585F"/>
            </a:solidFill>
            <a:miter lim="400000"/>
          </a:ln>
        </p:spPr>
        <p:txBody>
          <a:bodyPr lIns="0" tIns="0" rIns="0" bIns="0" anchor="ctr"/>
          <a:lstStyle/>
          <a:p>
            <a:endParaRPr lang="zh-CN" altLang="en-US"/>
          </a:p>
        </p:txBody>
      </p:sp>
      <p:grpSp>
        <p:nvGrpSpPr>
          <p:cNvPr id="29" name="组合 28"/>
          <p:cNvGrpSpPr/>
          <p:nvPr/>
        </p:nvGrpSpPr>
        <p:grpSpPr>
          <a:xfrm>
            <a:off x="7215206" y="1500180"/>
            <a:ext cx="1714512" cy="857256"/>
            <a:chOff x="7376351" y="1790689"/>
            <a:chExt cx="1500984" cy="1551071"/>
          </a:xfrm>
        </p:grpSpPr>
        <p:pic>
          <p:nvPicPr>
            <p:cNvPr id="25" name="Picture 4"/>
            <p:cNvPicPr>
              <a:picLocks noChangeAspect="1" noChangeArrowheads="1"/>
            </p:cNvPicPr>
            <p:nvPr/>
          </p:nvPicPr>
          <p:blipFill>
            <a:blip r:embed="rId5"/>
            <a:srcRect/>
            <a:stretch>
              <a:fillRect/>
            </a:stretch>
          </p:blipFill>
          <p:spPr bwMode="auto">
            <a:xfrm>
              <a:off x="7376354" y="2569359"/>
              <a:ext cx="714381" cy="770335"/>
            </a:xfrm>
            <a:prstGeom prst="rect">
              <a:avLst/>
            </a:prstGeom>
            <a:noFill/>
            <a:ln w="9525">
              <a:noFill/>
              <a:miter lim="800000"/>
              <a:headEnd/>
              <a:tailEnd/>
            </a:ln>
          </p:spPr>
        </p:pic>
        <p:pic>
          <p:nvPicPr>
            <p:cNvPr id="26" name="Picture 5"/>
            <p:cNvPicPr>
              <a:picLocks noChangeAspect="1" noChangeArrowheads="1"/>
            </p:cNvPicPr>
            <p:nvPr/>
          </p:nvPicPr>
          <p:blipFill>
            <a:blip r:embed="rId6"/>
            <a:srcRect/>
            <a:stretch>
              <a:fillRect/>
            </a:stretch>
          </p:blipFill>
          <p:spPr bwMode="auto">
            <a:xfrm>
              <a:off x="8156610" y="2633638"/>
              <a:ext cx="720725" cy="708122"/>
            </a:xfrm>
            <a:prstGeom prst="rect">
              <a:avLst/>
            </a:prstGeom>
            <a:noFill/>
            <a:ln w="9525">
              <a:noFill/>
              <a:miter lim="800000"/>
              <a:headEnd/>
              <a:tailEnd/>
            </a:ln>
          </p:spPr>
        </p:pic>
        <p:pic>
          <p:nvPicPr>
            <p:cNvPr id="27" name="Picture 2"/>
            <p:cNvPicPr>
              <a:picLocks noChangeAspect="1" noChangeArrowheads="1"/>
            </p:cNvPicPr>
            <p:nvPr/>
          </p:nvPicPr>
          <p:blipFill>
            <a:blip r:embed="rId7" cstate="print"/>
            <a:srcRect/>
            <a:stretch>
              <a:fillRect/>
            </a:stretch>
          </p:blipFill>
          <p:spPr bwMode="auto">
            <a:xfrm>
              <a:off x="7376351" y="1790689"/>
              <a:ext cx="714380" cy="778670"/>
            </a:xfrm>
            <a:prstGeom prst="rect">
              <a:avLst/>
            </a:prstGeom>
            <a:noFill/>
            <a:ln w="9525">
              <a:noFill/>
              <a:miter lim="800000"/>
              <a:headEnd/>
              <a:tailEnd/>
            </a:ln>
          </p:spPr>
        </p:pic>
        <p:pic>
          <p:nvPicPr>
            <p:cNvPr id="28" name="Picture 3"/>
            <p:cNvPicPr>
              <a:picLocks noChangeAspect="1" noChangeArrowheads="1"/>
            </p:cNvPicPr>
            <p:nvPr/>
          </p:nvPicPr>
          <p:blipFill>
            <a:blip r:embed="rId8"/>
            <a:srcRect/>
            <a:stretch>
              <a:fillRect/>
            </a:stretch>
          </p:blipFill>
          <p:spPr bwMode="auto">
            <a:xfrm>
              <a:off x="8156610" y="1790690"/>
              <a:ext cx="720725" cy="842948"/>
            </a:xfrm>
            <a:prstGeom prst="rect">
              <a:avLst/>
            </a:prstGeom>
            <a:noFill/>
            <a:ln w="9525">
              <a:noFill/>
              <a:miter lim="800000"/>
              <a:headEnd/>
              <a:tailEnd/>
            </a:ln>
          </p:spPr>
        </p:pic>
      </p:grpSp>
      <p:sp>
        <p:nvSpPr>
          <p:cNvPr id="31" name="Shape 186"/>
          <p:cNvSpPr>
            <a:spLocks noChangeArrowheads="1"/>
          </p:cNvSpPr>
          <p:nvPr/>
        </p:nvSpPr>
        <p:spPr bwMode="auto">
          <a:xfrm>
            <a:off x="5465768" y="2428874"/>
            <a:ext cx="234950" cy="715565"/>
          </a:xfrm>
          <a:prstGeom prst="rect">
            <a:avLst/>
          </a:prstGeom>
          <a:blipFill dpi="0" rotWithShape="1">
            <a:blip r:embed="rId2"/>
            <a:srcRect/>
            <a:tile tx="0" ty="0" sx="100000" sy="100000" flip="none" algn="tl"/>
          </a:blipFill>
          <a:ln w="12700">
            <a:noFill/>
            <a:miter lim="800000"/>
          </a:ln>
        </p:spPr>
        <p:txBody>
          <a:bodyPr lIns="0" tIns="0" rIns="0" bIns="0" anchor="ctr"/>
          <a:lstStyle/>
          <a:p>
            <a:pPr eaLnBrk="1" hangingPunct="1">
              <a:buFont typeface="Arial" panose="020B0604020202020204" pitchFamily="34" charset="0"/>
              <a:buNone/>
            </a:pPr>
            <a:endParaRPr lang="zh-CN" altLang="en-US" sz="2800">
              <a:solidFill>
                <a:srgbClr val="000000"/>
              </a:solidFill>
            </a:endParaRPr>
          </a:p>
        </p:txBody>
      </p:sp>
      <p:sp>
        <p:nvSpPr>
          <p:cNvPr id="32" name="Shape 189"/>
          <p:cNvSpPr>
            <a:spLocks noChangeArrowheads="1"/>
          </p:cNvSpPr>
          <p:nvPr/>
        </p:nvSpPr>
        <p:spPr bwMode="auto">
          <a:xfrm>
            <a:off x="5857884" y="2572011"/>
            <a:ext cx="787400" cy="470535"/>
          </a:xfrm>
          <a:prstGeom prst="rect">
            <a:avLst/>
          </a:prstGeom>
          <a:noFill/>
          <a:ln w="12700">
            <a:noFill/>
            <a:miter lim="400000"/>
          </a:ln>
        </p:spPr>
        <p:txBody>
          <a:bodyPr wrap="none" lIns="50800" tIns="50800" rIns="50800" bIns="50800" anchor="ctr">
            <a:spAutoFit/>
          </a:bodyPr>
          <a:lstStyle/>
          <a:p>
            <a:pPr eaLnBrk="1" hangingPunct="1">
              <a:buFont typeface="Arial" panose="020B0604020202020204" pitchFamily="34" charset="0"/>
              <a:buNone/>
            </a:pPr>
            <a:r>
              <a:rPr lang="zh-CN" altLang="en-US" sz="1200" dirty="0">
                <a:solidFill>
                  <a:srgbClr val="171745"/>
                </a:solidFill>
                <a:latin typeface="黑体" panose="02010609060101010101" pitchFamily="49" charset="-122"/>
                <a:ea typeface="黑体" panose="02010609060101010101" pitchFamily="49" charset="-122"/>
                <a:cs typeface="Adobe 黑体 Std R"/>
                <a:sym typeface="Adobe 黑体 Std R"/>
              </a:rPr>
              <a:t>压力管道</a:t>
            </a:r>
            <a:r>
              <a:rPr lang="en-US" altLang="zh-CN" sz="1200" dirty="0">
                <a:solidFill>
                  <a:srgbClr val="171745"/>
                </a:solidFill>
                <a:latin typeface="黑体" panose="02010609060101010101" pitchFamily="49" charset="-122"/>
                <a:ea typeface="黑体" panose="02010609060101010101" pitchFamily="49" charset="-122"/>
                <a:cs typeface="Adobe 黑体 Std R"/>
                <a:sym typeface="Adobe 黑体 Std R"/>
              </a:rPr>
              <a:t> </a:t>
            </a:r>
            <a:endParaRPr lang="zh-CN" altLang="en-US" sz="1200" dirty="0">
              <a:solidFill>
                <a:srgbClr val="171745"/>
              </a:solidFill>
              <a:latin typeface="黑体" panose="02010609060101010101" pitchFamily="49" charset="-122"/>
              <a:ea typeface="黑体" panose="02010609060101010101" pitchFamily="49" charset="-122"/>
              <a:cs typeface="Adobe 黑体 Std R"/>
              <a:sym typeface="Adobe 黑体 Std R"/>
            </a:endParaRPr>
          </a:p>
          <a:p>
            <a:pPr eaLnBrk="1" hangingPunct="1">
              <a:buFont typeface="Arial" panose="020B0604020202020204" pitchFamily="34" charset="0"/>
              <a:buNone/>
            </a:pPr>
            <a:r>
              <a:rPr lang="en-US" altLang="zh-CN" sz="1200" dirty="0" smtClean="0">
                <a:solidFill>
                  <a:srgbClr val="171745"/>
                </a:solidFill>
                <a:latin typeface="黑体" panose="02010609060101010101" pitchFamily="49" charset="-122"/>
                <a:ea typeface="黑体" panose="02010609060101010101" pitchFamily="49" charset="-122"/>
                <a:cs typeface="Adobe 黑体 Std R"/>
                <a:sym typeface="Adobe 黑体 Std R"/>
              </a:rPr>
              <a:t>GC2</a:t>
            </a:r>
            <a:r>
              <a:rPr lang="zh-CN" altLang="en-US" sz="1200" dirty="0" smtClean="0">
                <a:solidFill>
                  <a:srgbClr val="171745"/>
                </a:solidFill>
                <a:latin typeface="黑体" panose="02010609060101010101" pitchFamily="49" charset="-122"/>
                <a:ea typeface="黑体" panose="02010609060101010101" pitchFamily="49" charset="-122"/>
                <a:cs typeface="Adobe 黑体 Std R"/>
                <a:sym typeface="Adobe 黑体 Std R"/>
              </a:rPr>
              <a:t>安装</a:t>
            </a:r>
            <a:endParaRPr lang="zh-CN" altLang="en-US" sz="1200" dirty="0">
              <a:solidFill>
                <a:srgbClr val="171745"/>
              </a:solidFill>
              <a:latin typeface="黑体" panose="02010609060101010101" pitchFamily="49" charset="-122"/>
              <a:ea typeface="黑体" panose="02010609060101010101" pitchFamily="49" charset="-122"/>
              <a:cs typeface="Adobe 黑体 Std R"/>
              <a:sym typeface="Adobe 黑体 Std R"/>
            </a:endParaRPr>
          </a:p>
        </p:txBody>
      </p:sp>
      <p:sp>
        <p:nvSpPr>
          <p:cNvPr id="33" name="Shape 187"/>
          <p:cNvSpPr/>
          <p:nvPr/>
        </p:nvSpPr>
        <p:spPr>
          <a:xfrm>
            <a:off x="5357818" y="2619374"/>
            <a:ext cx="452438" cy="33456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3767D7"/>
          </a:solidFill>
          <a:ln w="12700">
            <a:miter lim="400000"/>
          </a:ln>
          <a:effectLst>
            <a:outerShdw blurRad="25400" dist="38100" dir="5249647" rotWithShape="0">
              <a:srgbClr val="000000">
                <a:alpha val="50000"/>
              </a:srgbClr>
            </a:outerShdw>
          </a:effectLst>
        </p:spPr>
        <p:txBody>
          <a:bodyPr tIns="91439" bIns="91439" anchor="ctr"/>
          <a:lstStyle/>
          <a:p>
            <a:pPr eaLnBrk="1" hangingPunct="1">
              <a:buFont typeface="Arial" panose="020B0604020202020204" pitchFamily="34" charset="0"/>
              <a:buNone/>
              <a:defRPr sz="3600">
                <a:solidFill>
                  <a:srgbClr val="FFFFFF"/>
                </a:solidFill>
                <a:latin typeface="Calibri" panose="020F0502020204030204"/>
                <a:ea typeface="Calibri" panose="020F0502020204030204"/>
                <a:cs typeface="Calibri" panose="020F0502020204030204"/>
                <a:sym typeface="Calibri" panose="020F0502020204030204"/>
              </a:defRPr>
            </a:pPr>
            <a:endParaRPr sz="2800" noProof="1">
              <a:solidFill>
                <a:srgbClr val="FFFFFF"/>
              </a:solidFill>
              <a:latin typeface="Calibri" panose="020F0502020204030204"/>
              <a:ea typeface="Calibri" panose="020F0502020204030204"/>
              <a:cs typeface="Arial" panose="020B0604020202020204" pitchFamily="34" charset="0"/>
              <a:sym typeface="Calibri" panose="020F0502020204030204"/>
            </a:endParaRPr>
          </a:p>
        </p:txBody>
      </p:sp>
      <p:sp>
        <p:nvSpPr>
          <p:cNvPr id="34" name="Shape 188"/>
          <p:cNvSpPr>
            <a:spLocks noChangeArrowheads="1"/>
          </p:cNvSpPr>
          <p:nvPr/>
        </p:nvSpPr>
        <p:spPr bwMode="auto">
          <a:xfrm>
            <a:off x="5419736" y="2643188"/>
            <a:ext cx="310983" cy="348813"/>
          </a:xfrm>
          <a:prstGeom prst="rect">
            <a:avLst/>
          </a:prstGeom>
          <a:noFill/>
          <a:ln w="12700">
            <a:noFill/>
            <a:miter lim="800000"/>
          </a:ln>
        </p:spPr>
        <p:txBody>
          <a:bodyPr wrap="none" lIns="50800" tIns="50800" rIns="50800" bIns="50800" anchor="ctr">
            <a:spAutoFit/>
          </a:bodyPr>
          <a:lstStyle/>
          <a:p>
            <a:pPr eaLnBrk="1" hangingPunct="1">
              <a:buFont typeface="Arial" panose="020B0604020202020204" pitchFamily="34" charset="0"/>
              <a:buNone/>
            </a:pPr>
            <a:r>
              <a:rPr lang="zh-CN" altLang="en-US" sz="1600" dirty="0">
                <a:solidFill>
                  <a:srgbClr val="FFFFFF"/>
                </a:solidFill>
                <a:sym typeface="Impact" panose="020B0806030902050204" pitchFamily="34" charset="0"/>
              </a:rPr>
              <a:t>0</a:t>
            </a:r>
            <a:r>
              <a:rPr lang="en-US" altLang="en-US" sz="1600" dirty="0">
                <a:solidFill>
                  <a:srgbClr val="FFFFFF"/>
                </a:solidFill>
                <a:sym typeface="Impact" panose="020B0806030902050204" pitchFamily="34" charset="0"/>
              </a:rPr>
              <a:t>3</a:t>
            </a:r>
            <a:endParaRPr lang="en-US" altLang="en-US" sz="1600" dirty="0">
              <a:solidFill>
                <a:srgbClr val="FFFFFF"/>
              </a:solidFill>
              <a:sym typeface="Impact" panose="020B0806030902050204" pitchFamily="34" charset="0"/>
            </a:endParaRPr>
          </a:p>
        </p:txBody>
      </p:sp>
      <p:sp>
        <p:nvSpPr>
          <p:cNvPr id="35" name="Shape 191"/>
          <p:cNvSpPr>
            <a:spLocks noChangeShapeType="1"/>
          </p:cNvSpPr>
          <p:nvPr/>
        </p:nvSpPr>
        <p:spPr bwMode="auto">
          <a:xfrm flipH="1" flipV="1">
            <a:off x="7072330" y="2544369"/>
            <a:ext cx="0" cy="527447"/>
          </a:xfrm>
          <a:prstGeom prst="line">
            <a:avLst/>
          </a:prstGeom>
          <a:noFill/>
          <a:ln w="0">
            <a:solidFill>
              <a:srgbClr val="53585F"/>
            </a:solidFill>
            <a:miter lim="400000"/>
          </a:ln>
        </p:spPr>
        <p:txBody>
          <a:bodyPr lIns="0" tIns="0" rIns="0" bIns="0" anchor="ctr"/>
          <a:lstStyle/>
          <a:p>
            <a:endParaRPr lang="zh-CN" altLang="en-US"/>
          </a:p>
        </p:txBody>
      </p:sp>
      <p:sp>
        <p:nvSpPr>
          <p:cNvPr id="39" name="Shape 186"/>
          <p:cNvSpPr>
            <a:spLocks noChangeArrowheads="1"/>
          </p:cNvSpPr>
          <p:nvPr/>
        </p:nvSpPr>
        <p:spPr bwMode="auto">
          <a:xfrm>
            <a:off x="5465768" y="3298038"/>
            <a:ext cx="234950" cy="714375"/>
          </a:xfrm>
          <a:prstGeom prst="rect">
            <a:avLst/>
          </a:prstGeom>
          <a:blipFill dpi="0" rotWithShape="1">
            <a:blip r:embed="rId2"/>
            <a:srcRect/>
            <a:tile tx="0" ty="0" sx="100000" sy="100000" flip="none" algn="tl"/>
          </a:blipFill>
          <a:ln w="12700">
            <a:noFill/>
            <a:miter lim="800000"/>
          </a:ln>
        </p:spPr>
        <p:txBody>
          <a:bodyPr lIns="0" tIns="0" rIns="0" bIns="0" anchor="ctr"/>
          <a:lstStyle/>
          <a:p>
            <a:pPr eaLnBrk="1" hangingPunct="1">
              <a:buFont typeface="Arial" panose="020B0604020202020204" pitchFamily="34" charset="0"/>
              <a:buNone/>
            </a:pPr>
            <a:endParaRPr lang="zh-CN" altLang="en-US" sz="2800">
              <a:solidFill>
                <a:srgbClr val="000000"/>
              </a:solidFill>
            </a:endParaRPr>
          </a:p>
        </p:txBody>
      </p:sp>
      <p:sp>
        <p:nvSpPr>
          <p:cNvPr id="40" name="Shape 189"/>
          <p:cNvSpPr>
            <a:spLocks noChangeArrowheads="1"/>
          </p:cNvSpPr>
          <p:nvPr/>
        </p:nvSpPr>
        <p:spPr bwMode="auto">
          <a:xfrm>
            <a:off x="5857884" y="3429006"/>
            <a:ext cx="1179810" cy="471924"/>
          </a:xfrm>
          <a:prstGeom prst="rect">
            <a:avLst/>
          </a:prstGeom>
          <a:noFill/>
          <a:ln w="12700">
            <a:noFill/>
            <a:miter lim="400000"/>
          </a:ln>
        </p:spPr>
        <p:txBody>
          <a:bodyPr wrap="none" lIns="50800" tIns="50800" rIns="50800" bIns="50800" anchor="ctr">
            <a:spAutoFit/>
          </a:bodyPr>
          <a:lstStyle/>
          <a:p>
            <a:pPr eaLnBrk="1" hangingPunct="1">
              <a:buFont typeface="Arial" panose="020B0604020202020204" pitchFamily="34" charset="0"/>
              <a:buNone/>
            </a:pPr>
            <a:r>
              <a:rPr lang="zh-CN" altLang="en-US" sz="1200" dirty="0">
                <a:solidFill>
                  <a:srgbClr val="171745"/>
                </a:solidFill>
                <a:latin typeface="黑体" panose="02010609060101010101" pitchFamily="49" charset="-122"/>
                <a:ea typeface="黑体" panose="02010609060101010101" pitchFamily="49" charset="-122"/>
                <a:cs typeface="Adobe 黑体 Std R"/>
                <a:sym typeface="Adobe 黑体 Std R"/>
              </a:rPr>
              <a:t>国际焊接工程师</a:t>
            </a:r>
            <a:endParaRPr lang="en-US" altLang="zh-CN" sz="1200" dirty="0">
              <a:solidFill>
                <a:srgbClr val="171745"/>
              </a:solidFill>
              <a:latin typeface="黑体" panose="02010609060101010101" pitchFamily="49" charset="-122"/>
              <a:ea typeface="黑体" panose="02010609060101010101" pitchFamily="49" charset="-122"/>
              <a:sym typeface="Adobe 黑体 Std R"/>
            </a:endParaRPr>
          </a:p>
          <a:p>
            <a:pPr eaLnBrk="1" hangingPunct="1">
              <a:buFont typeface="Arial" panose="020B0604020202020204" pitchFamily="34" charset="0"/>
              <a:buNone/>
            </a:pPr>
            <a:r>
              <a:rPr lang="en-US" altLang="zh-CN" sz="1200" dirty="0" smtClean="0">
                <a:solidFill>
                  <a:srgbClr val="171745"/>
                </a:solidFill>
                <a:latin typeface="黑体" panose="02010609060101010101" pitchFamily="49" charset="-122"/>
                <a:ea typeface="黑体" panose="02010609060101010101" pitchFamily="49" charset="-122"/>
                <a:cs typeface="Adobe 黑体 Std R"/>
                <a:sym typeface="宋体" panose="02010600030101010101" pitchFamily="2" charset="-122"/>
              </a:rPr>
              <a:t>&amp;</a:t>
            </a:r>
            <a:r>
              <a:rPr lang="zh-CN" altLang="en-US" sz="1200" dirty="0">
                <a:solidFill>
                  <a:srgbClr val="171745"/>
                </a:solidFill>
                <a:latin typeface="黑体" panose="02010609060101010101" pitchFamily="49" charset="-122"/>
                <a:ea typeface="黑体" panose="02010609060101010101" pitchFamily="49" charset="-122"/>
                <a:cs typeface="Adobe 黑体 Std R"/>
                <a:sym typeface="Adobe 黑体 Std R"/>
              </a:rPr>
              <a:t>焊接技师</a:t>
            </a:r>
            <a:endParaRPr lang="zh-CN" altLang="en-US" sz="1200" dirty="0">
              <a:solidFill>
                <a:srgbClr val="171745"/>
              </a:solidFill>
              <a:latin typeface="黑体" panose="02010609060101010101" pitchFamily="49" charset="-122"/>
              <a:ea typeface="黑体" panose="02010609060101010101" pitchFamily="49" charset="-122"/>
              <a:cs typeface="Adobe 黑体 Std R"/>
              <a:sym typeface="Adobe 黑体 Std R"/>
            </a:endParaRPr>
          </a:p>
        </p:txBody>
      </p:sp>
      <p:sp>
        <p:nvSpPr>
          <p:cNvPr id="41" name="Shape 187"/>
          <p:cNvSpPr/>
          <p:nvPr/>
        </p:nvSpPr>
        <p:spPr>
          <a:xfrm>
            <a:off x="5357818" y="3487346"/>
            <a:ext cx="452438" cy="33575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3767D7"/>
          </a:solidFill>
          <a:ln w="12700">
            <a:miter lim="400000"/>
          </a:ln>
          <a:effectLst>
            <a:outerShdw blurRad="25400" dist="38100" dir="5249647" rotWithShape="0">
              <a:srgbClr val="000000">
                <a:alpha val="50000"/>
              </a:srgbClr>
            </a:outerShdw>
          </a:effectLst>
        </p:spPr>
        <p:txBody>
          <a:bodyPr tIns="91439" bIns="91439" anchor="ctr"/>
          <a:lstStyle/>
          <a:p>
            <a:pPr eaLnBrk="1" hangingPunct="1">
              <a:buFont typeface="Arial" panose="020B0604020202020204" pitchFamily="34" charset="0"/>
              <a:buNone/>
              <a:defRPr sz="3600">
                <a:solidFill>
                  <a:srgbClr val="FFFFFF"/>
                </a:solidFill>
                <a:latin typeface="Calibri" panose="020F0502020204030204"/>
                <a:ea typeface="Calibri" panose="020F0502020204030204"/>
                <a:cs typeface="Calibri" panose="020F0502020204030204"/>
                <a:sym typeface="Calibri" panose="020F0502020204030204"/>
              </a:defRPr>
            </a:pPr>
            <a:endParaRPr sz="2800" noProof="1">
              <a:solidFill>
                <a:srgbClr val="FFFFFF"/>
              </a:solidFill>
              <a:latin typeface="Calibri" panose="020F0502020204030204"/>
              <a:ea typeface="Calibri" panose="020F0502020204030204"/>
              <a:cs typeface="Arial" panose="020B0604020202020204" pitchFamily="34" charset="0"/>
              <a:sym typeface="Calibri" panose="020F0502020204030204"/>
            </a:endParaRPr>
          </a:p>
        </p:txBody>
      </p:sp>
      <p:sp>
        <p:nvSpPr>
          <p:cNvPr id="42" name="Shape 188"/>
          <p:cNvSpPr>
            <a:spLocks noChangeArrowheads="1"/>
          </p:cNvSpPr>
          <p:nvPr/>
        </p:nvSpPr>
        <p:spPr bwMode="auto">
          <a:xfrm>
            <a:off x="5419736" y="3500444"/>
            <a:ext cx="310983" cy="348813"/>
          </a:xfrm>
          <a:prstGeom prst="rect">
            <a:avLst/>
          </a:prstGeom>
          <a:noFill/>
          <a:ln w="12700">
            <a:noFill/>
            <a:miter lim="800000"/>
          </a:ln>
        </p:spPr>
        <p:txBody>
          <a:bodyPr wrap="none" lIns="50800" tIns="50800" rIns="50800" bIns="50800" anchor="ctr">
            <a:spAutoFit/>
          </a:bodyPr>
          <a:lstStyle/>
          <a:p>
            <a:pPr eaLnBrk="1" hangingPunct="1">
              <a:buFont typeface="Arial" panose="020B0604020202020204" pitchFamily="34" charset="0"/>
              <a:buNone/>
            </a:pPr>
            <a:r>
              <a:rPr lang="zh-CN" altLang="en-US" sz="1600" dirty="0">
                <a:solidFill>
                  <a:srgbClr val="FFFFFF"/>
                </a:solidFill>
                <a:sym typeface="Impact" panose="020B0806030902050204" pitchFamily="34" charset="0"/>
              </a:rPr>
              <a:t>0</a:t>
            </a:r>
            <a:r>
              <a:rPr lang="en-US" altLang="en-US" sz="1600" dirty="0">
                <a:solidFill>
                  <a:srgbClr val="FFFFFF"/>
                </a:solidFill>
                <a:sym typeface="Impact" panose="020B0806030902050204" pitchFamily="34" charset="0"/>
              </a:rPr>
              <a:t>4</a:t>
            </a:r>
            <a:endParaRPr lang="en-US" altLang="en-US" sz="1600" dirty="0">
              <a:solidFill>
                <a:srgbClr val="FFFFFF"/>
              </a:solidFill>
              <a:sym typeface="Impact" panose="020B0806030902050204" pitchFamily="34" charset="0"/>
            </a:endParaRPr>
          </a:p>
        </p:txBody>
      </p:sp>
      <p:sp>
        <p:nvSpPr>
          <p:cNvPr id="43" name="Shape 191"/>
          <p:cNvSpPr>
            <a:spLocks noChangeShapeType="1"/>
          </p:cNvSpPr>
          <p:nvPr/>
        </p:nvSpPr>
        <p:spPr bwMode="auto">
          <a:xfrm flipH="1" flipV="1">
            <a:off x="7088193" y="3398051"/>
            <a:ext cx="0" cy="527447"/>
          </a:xfrm>
          <a:prstGeom prst="line">
            <a:avLst/>
          </a:prstGeom>
          <a:noFill/>
          <a:ln w="0">
            <a:solidFill>
              <a:srgbClr val="53585F"/>
            </a:solidFill>
            <a:miter lim="400000"/>
          </a:ln>
        </p:spPr>
        <p:txBody>
          <a:bodyPr lIns="0" tIns="0" rIns="0" bIns="0" anchor="ctr"/>
          <a:lstStyle/>
          <a:p>
            <a:endParaRPr lang="zh-CN" altLang="en-US"/>
          </a:p>
        </p:txBody>
      </p:sp>
      <p:grpSp>
        <p:nvGrpSpPr>
          <p:cNvPr id="47" name="组合 46"/>
          <p:cNvGrpSpPr/>
          <p:nvPr/>
        </p:nvGrpSpPr>
        <p:grpSpPr>
          <a:xfrm>
            <a:off x="7167568" y="3286130"/>
            <a:ext cx="1762150" cy="797718"/>
            <a:chOff x="7167568" y="3357568"/>
            <a:chExt cx="1762150" cy="869156"/>
          </a:xfrm>
        </p:grpSpPr>
        <p:pic>
          <p:nvPicPr>
            <p:cNvPr id="44" name="Picture 3" descr="D:\JuNeng\人员证书\PED焊工证书\蒋传星1.jpg"/>
            <p:cNvPicPr>
              <a:picLocks noChangeAspect="1" noChangeArrowheads="1"/>
            </p:cNvPicPr>
            <p:nvPr/>
          </p:nvPicPr>
          <p:blipFill>
            <a:blip r:embed="rId9"/>
            <a:srcRect r="7908"/>
            <a:stretch>
              <a:fillRect/>
            </a:stretch>
          </p:blipFill>
          <p:spPr bwMode="auto">
            <a:xfrm>
              <a:off x="8026407" y="3357568"/>
              <a:ext cx="903311" cy="857255"/>
            </a:xfrm>
            <a:prstGeom prst="rect">
              <a:avLst/>
            </a:prstGeom>
            <a:noFill/>
            <a:ln w="9525">
              <a:noFill/>
              <a:miter lim="800000"/>
              <a:headEnd/>
              <a:tailEnd/>
            </a:ln>
          </p:spPr>
        </p:pic>
        <p:pic>
          <p:nvPicPr>
            <p:cNvPr id="45" name="Picture 7" descr="D:\JuNeng\人员证书\国际焊工技师\吴祥明国际焊接技师.jpg"/>
            <p:cNvPicPr>
              <a:picLocks noChangeAspect="1" noChangeArrowheads="1"/>
            </p:cNvPicPr>
            <p:nvPr/>
          </p:nvPicPr>
          <p:blipFill>
            <a:blip r:embed="rId10"/>
            <a:srcRect/>
            <a:stretch>
              <a:fillRect/>
            </a:stretch>
          </p:blipFill>
          <p:spPr bwMode="auto">
            <a:xfrm>
              <a:off x="7167568" y="3357568"/>
              <a:ext cx="904894" cy="869156"/>
            </a:xfrm>
            <a:prstGeom prst="rect">
              <a:avLst/>
            </a:prstGeom>
            <a:noFill/>
            <a:ln w="9525">
              <a:noFill/>
              <a:miter lim="800000"/>
              <a:headEnd/>
              <a:tailEnd/>
            </a:ln>
          </p:spPr>
        </p:pic>
      </p:grpSp>
      <p:grpSp>
        <p:nvGrpSpPr>
          <p:cNvPr id="46" name="组合 45"/>
          <p:cNvGrpSpPr/>
          <p:nvPr/>
        </p:nvGrpSpPr>
        <p:grpSpPr>
          <a:xfrm>
            <a:off x="7215206" y="2471737"/>
            <a:ext cx="1785950" cy="742955"/>
            <a:chOff x="7215206" y="2471737"/>
            <a:chExt cx="1714512" cy="814393"/>
          </a:xfrm>
        </p:grpSpPr>
        <p:pic>
          <p:nvPicPr>
            <p:cNvPr id="38" name="Picture 4" descr="D:\JuNeng\人员证书\PED培训证书\沈旭.jpg"/>
            <p:cNvPicPr>
              <a:picLocks noChangeAspect="1" noChangeArrowheads="1"/>
            </p:cNvPicPr>
            <p:nvPr/>
          </p:nvPicPr>
          <p:blipFill>
            <a:blip r:embed="rId11"/>
            <a:srcRect/>
            <a:stretch>
              <a:fillRect/>
            </a:stretch>
          </p:blipFill>
          <p:spPr bwMode="auto">
            <a:xfrm>
              <a:off x="7215206" y="2471737"/>
              <a:ext cx="698500" cy="814393"/>
            </a:xfrm>
            <a:prstGeom prst="rect">
              <a:avLst/>
            </a:prstGeom>
            <a:noFill/>
            <a:ln w="9525">
              <a:noFill/>
              <a:miter lim="800000"/>
              <a:headEnd/>
              <a:tailEnd/>
            </a:ln>
          </p:spPr>
        </p:pic>
        <p:pic>
          <p:nvPicPr>
            <p:cNvPr id="36" name="图片 18" descr="f4a9b455-80ab-4665-9412-97f5f9c833b0.jpg"/>
            <p:cNvPicPr>
              <a:picLocks noChangeAspect="1"/>
            </p:cNvPicPr>
            <p:nvPr/>
          </p:nvPicPr>
          <p:blipFill>
            <a:blip r:embed="rId12" cstate="print"/>
            <a:srcRect/>
            <a:stretch>
              <a:fillRect/>
            </a:stretch>
          </p:blipFill>
          <p:spPr bwMode="auto">
            <a:xfrm>
              <a:off x="7643834" y="2500312"/>
              <a:ext cx="785818" cy="785818"/>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37" name="Picture 2" descr="D:\JuNeng\人员证书\PED工艺评定\PED工艺评定\1\1.jpg"/>
            <p:cNvPicPr>
              <a:picLocks noChangeAspect="1" noChangeArrowheads="1"/>
            </p:cNvPicPr>
            <p:nvPr/>
          </p:nvPicPr>
          <p:blipFill>
            <a:blip r:embed="rId13" cstate="print"/>
            <a:srcRect/>
            <a:stretch>
              <a:fillRect/>
            </a:stretch>
          </p:blipFill>
          <p:spPr bwMode="auto">
            <a:xfrm>
              <a:off x="8170893" y="2500311"/>
              <a:ext cx="758825" cy="785819"/>
            </a:xfrm>
            <a:prstGeom prst="rect">
              <a:avLst/>
            </a:prstGeom>
            <a:noFill/>
            <a:ln w="9525">
              <a:noFill/>
              <a:miter lim="800000"/>
              <a:headEnd/>
              <a:tailEnd/>
            </a:ln>
          </p:spPr>
        </p:pic>
      </p:grpSp>
      <p:sp>
        <p:nvSpPr>
          <p:cNvPr id="48" name="Shape 186"/>
          <p:cNvSpPr>
            <a:spLocks noChangeArrowheads="1"/>
          </p:cNvSpPr>
          <p:nvPr/>
        </p:nvSpPr>
        <p:spPr bwMode="auto">
          <a:xfrm>
            <a:off x="5462617" y="4137437"/>
            <a:ext cx="234950" cy="714375"/>
          </a:xfrm>
          <a:prstGeom prst="rect">
            <a:avLst/>
          </a:prstGeom>
          <a:blipFill dpi="0" rotWithShape="1">
            <a:blip r:embed="rId2"/>
            <a:srcRect/>
            <a:tile tx="0" ty="0" sx="100000" sy="100000" flip="none" algn="tl"/>
          </a:blipFill>
          <a:ln w="12700">
            <a:noFill/>
            <a:miter lim="800000"/>
          </a:ln>
        </p:spPr>
        <p:txBody>
          <a:bodyPr lIns="0" tIns="0" rIns="0" bIns="0" anchor="ctr"/>
          <a:lstStyle/>
          <a:p>
            <a:pPr eaLnBrk="1" hangingPunct="1">
              <a:buFont typeface="Arial" panose="020B0604020202020204" pitchFamily="34" charset="0"/>
              <a:buNone/>
            </a:pPr>
            <a:endParaRPr lang="zh-CN" altLang="en-US" sz="2800">
              <a:solidFill>
                <a:srgbClr val="000000"/>
              </a:solidFill>
            </a:endParaRPr>
          </a:p>
        </p:txBody>
      </p:sp>
      <p:sp>
        <p:nvSpPr>
          <p:cNvPr id="49" name="Shape 189"/>
          <p:cNvSpPr>
            <a:spLocks noChangeArrowheads="1"/>
          </p:cNvSpPr>
          <p:nvPr/>
        </p:nvSpPr>
        <p:spPr bwMode="auto">
          <a:xfrm>
            <a:off x="5857884" y="4286262"/>
            <a:ext cx="1179810" cy="471924"/>
          </a:xfrm>
          <a:prstGeom prst="rect">
            <a:avLst/>
          </a:prstGeom>
          <a:noFill/>
          <a:ln w="12700">
            <a:noFill/>
            <a:miter lim="400000"/>
          </a:ln>
        </p:spPr>
        <p:txBody>
          <a:bodyPr wrap="none" lIns="50800" tIns="50800" rIns="50800" bIns="50800" anchor="ctr">
            <a:spAutoFit/>
          </a:bodyPr>
          <a:lstStyle/>
          <a:p>
            <a:pPr eaLnBrk="1" hangingPunct="1">
              <a:buFont typeface="Arial" panose="020B0604020202020204" pitchFamily="34" charset="0"/>
              <a:buNone/>
            </a:pPr>
            <a:r>
              <a:rPr lang="zh-CN" altLang="en-US" sz="1200" dirty="0" smtClean="0">
                <a:solidFill>
                  <a:srgbClr val="171745"/>
                </a:solidFill>
                <a:latin typeface="黑体" panose="02010609060101010101" pitchFamily="49" charset="-122"/>
                <a:ea typeface="黑体" panose="02010609060101010101" pitchFamily="49" charset="-122"/>
                <a:cs typeface="Adobe 黑体 Std R"/>
                <a:sym typeface="Adobe 黑体 Std R"/>
              </a:rPr>
              <a:t>法国船级社</a:t>
            </a:r>
            <a:endParaRPr lang="zh-CN" altLang="en-US" sz="1200" dirty="0">
              <a:solidFill>
                <a:srgbClr val="171745"/>
              </a:solidFill>
              <a:latin typeface="黑体" panose="02010609060101010101" pitchFamily="49" charset="-122"/>
              <a:ea typeface="黑体" panose="02010609060101010101" pitchFamily="49" charset="-122"/>
              <a:cs typeface="Adobe 黑体 Std R"/>
              <a:sym typeface="Adobe 黑体 Std R"/>
            </a:endParaRPr>
          </a:p>
          <a:p>
            <a:pPr eaLnBrk="1" hangingPunct="1">
              <a:buFont typeface="Arial" panose="020B0604020202020204" pitchFamily="34" charset="0"/>
              <a:buNone/>
            </a:pPr>
            <a:r>
              <a:rPr lang="zh-CN" altLang="en-US" sz="1200" dirty="0">
                <a:solidFill>
                  <a:srgbClr val="171745"/>
                </a:solidFill>
                <a:latin typeface="黑体" panose="02010609060101010101" pitchFamily="49" charset="-122"/>
                <a:ea typeface="黑体" panose="02010609060101010101" pitchFamily="49" charset="-122"/>
                <a:cs typeface="Adobe 黑体 Std R"/>
                <a:sym typeface="Adobe 黑体 Std R"/>
              </a:rPr>
              <a:t>焊接工程师认证</a:t>
            </a:r>
            <a:endParaRPr lang="zh-CN" altLang="en-US" sz="1200" dirty="0">
              <a:solidFill>
                <a:srgbClr val="171745"/>
              </a:solidFill>
              <a:latin typeface="黑体" panose="02010609060101010101" pitchFamily="49" charset="-122"/>
              <a:ea typeface="黑体" panose="02010609060101010101" pitchFamily="49" charset="-122"/>
              <a:cs typeface="Adobe 黑体 Std R"/>
              <a:sym typeface="Adobe 黑体 Std R"/>
            </a:endParaRPr>
          </a:p>
        </p:txBody>
      </p:sp>
      <p:sp>
        <p:nvSpPr>
          <p:cNvPr id="50" name="Shape 187"/>
          <p:cNvSpPr/>
          <p:nvPr/>
        </p:nvSpPr>
        <p:spPr>
          <a:xfrm>
            <a:off x="5353085" y="4326746"/>
            <a:ext cx="452437" cy="33575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3767D7"/>
          </a:solidFill>
          <a:ln w="12700">
            <a:miter lim="400000"/>
          </a:ln>
          <a:effectLst>
            <a:outerShdw blurRad="25400" dist="38100" dir="5249647" rotWithShape="0">
              <a:srgbClr val="000000">
                <a:alpha val="50000"/>
              </a:srgbClr>
            </a:outerShdw>
          </a:effectLst>
        </p:spPr>
        <p:txBody>
          <a:bodyPr tIns="91439" bIns="91439" anchor="ctr"/>
          <a:lstStyle/>
          <a:p>
            <a:pPr eaLnBrk="1" hangingPunct="1">
              <a:buFont typeface="Arial" panose="020B0604020202020204" pitchFamily="34" charset="0"/>
              <a:buNone/>
              <a:defRPr sz="3600">
                <a:solidFill>
                  <a:srgbClr val="FFFFFF"/>
                </a:solidFill>
                <a:latin typeface="Calibri" panose="020F0502020204030204"/>
                <a:ea typeface="Calibri" panose="020F0502020204030204"/>
                <a:cs typeface="Calibri" panose="020F0502020204030204"/>
                <a:sym typeface="Calibri" panose="020F0502020204030204"/>
              </a:defRPr>
            </a:pPr>
            <a:endParaRPr sz="2800" noProof="1">
              <a:solidFill>
                <a:srgbClr val="FFFFFF"/>
              </a:solidFill>
              <a:latin typeface="Calibri" panose="020F0502020204030204"/>
              <a:ea typeface="Calibri" panose="020F0502020204030204"/>
              <a:cs typeface="Arial" panose="020B0604020202020204" pitchFamily="34" charset="0"/>
              <a:sym typeface="Calibri" panose="020F0502020204030204"/>
            </a:endParaRPr>
          </a:p>
        </p:txBody>
      </p:sp>
      <p:sp>
        <p:nvSpPr>
          <p:cNvPr id="51" name="Shape 188"/>
          <p:cNvSpPr>
            <a:spLocks noChangeArrowheads="1"/>
          </p:cNvSpPr>
          <p:nvPr/>
        </p:nvSpPr>
        <p:spPr bwMode="auto">
          <a:xfrm>
            <a:off x="5414997" y="4366077"/>
            <a:ext cx="310983" cy="348813"/>
          </a:xfrm>
          <a:prstGeom prst="rect">
            <a:avLst/>
          </a:prstGeom>
          <a:noFill/>
          <a:ln w="12700">
            <a:noFill/>
            <a:miter lim="800000"/>
          </a:ln>
        </p:spPr>
        <p:txBody>
          <a:bodyPr wrap="none" lIns="50800" tIns="50800" rIns="50800" bIns="50800" anchor="ctr">
            <a:spAutoFit/>
          </a:bodyPr>
          <a:lstStyle/>
          <a:p>
            <a:pPr eaLnBrk="1" hangingPunct="1">
              <a:buFont typeface="Arial" panose="020B0604020202020204" pitchFamily="34" charset="0"/>
              <a:buNone/>
            </a:pPr>
            <a:r>
              <a:rPr lang="zh-CN" altLang="en-US" sz="1600" dirty="0">
                <a:solidFill>
                  <a:srgbClr val="FFFFFF"/>
                </a:solidFill>
                <a:sym typeface="Impact" panose="020B0806030902050204" pitchFamily="34" charset="0"/>
              </a:rPr>
              <a:t>0</a:t>
            </a:r>
            <a:r>
              <a:rPr lang="en-US" altLang="en-US" sz="1600" dirty="0">
                <a:solidFill>
                  <a:srgbClr val="FFFFFF"/>
                </a:solidFill>
                <a:sym typeface="Impact" panose="020B0806030902050204" pitchFamily="34" charset="0"/>
              </a:rPr>
              <a:t>5</a:t>
            </a:r>
            <a:endParaRPr lang="en-US" altLang="en-US" sz="1600" dirty="0">
              <a:solidFill>
                <a:srgbClr val="FFFFFF"/>
              </a:solidFill>
              <a:sym typeface="Impact" panose="020B0806030902050204" pitchFamily="34" charset="0"/>
            </a:endParaRPr>
          </a:p>
        </p:txBody>
      </p:sp>
      <p:grpSp>
        <p:nvGrpSpPr>
          <p:cNvPr id="53" name="组合 135"/>
          <p:cNvGrpSpPr/>
          <p:nvPr/>
        </p:nvGrpSpPr>
        <p:grpSpPr bwMode="auto">
          <a:xfrm>
            <a:off x="7224805" y="4214824"/>
            <a:ext cx="1704913" cy="642942"/>
            <a:chOff x="-191258" y="1981200"/>
            <a:chExt cx="9255883" cy="3138525"/>
          </a:xfrm>
        </p:grpSpPr>
        <p:pic>
          <p:nvPicPr>
            <p:cNvPr id="54" name="Picture 5" descr="SGI13B252-2"/>
            <p:cNvPicPr>
              <a:picLocks noChangeAspect="1" noChangeArrowheads="1"/>
            </p:cNvPicPr>
            <p:nvPr/>
          </p:nvPicPr>
          <p:blipFill>
            <a:blip r:embed="rId14" cstate="print"/>
            <a:srcRect/>
            <a:stretch>
              <a:fillRect/>
            </a:stretch>
          </p:blipFill>
          <p:spPr bwMode="auto">
            <a:xfrm>
              <a:off x="2362200" y="1981200"/>
              <a:ext cx="2284413" cy="3138488"/>
            </a:xfrm>
            <a:prstGeom prst="rect">
              <a:avLst/>
            </a:prstGeom>
            <a:noFill/>
            <a:ln w="28575">
              <a:solidFill>
                <a:schemeClr val="bg2"/>
              </a:solidFill>
              <a:miter lim="800000"/>
              <a:headEnd/>
              <a:tailEnd/>
            </a:ln>
          </p:spPr>
        </p:pic>
        <p:pic>
          <p:nvPicPr>
            <p:cNvPr id="55" name="Picture 6" descr="SGI13B252-1"/>
            <p:cNvPicPr>
              <a:picLocks noChangeAspect="1" noChangeArrowheads="1"/>
            </p:cNvPicPr>
            <p:nvPr/>
          </p:nvPicPr>
          <p:blipFill>
            <a:blip r:embed="rId15" cstate="print"/>
            <a:srcRect/>
            <a:stretch>
              <a:fillRect/>
            </a:stretch>
          </p:blipFill>
          <p:spPr bwMode="auto">
            <a:xfrm>
              <a:off x="-191258" y="1981200"/>
              <a:ext cx="2274886" cy="3124198"/>
            </a:xfrm>
            <a:prstGeom prst="rect">
              <a:avLst/>
            </a:prstGeom>
            <a:noFill/>
            <a:ln w="28575">
              <a:solidFill>
                <a:schemeClr val="bg2"/>
              </a:solidFill>
              <a:miter lim="800000"/>
              <a:headEnd/>
              <a:tailEnd/>
            </a:ln>
          </p:spPr>
        </p:pic>
        <p:pic>
          <p:nvPicPr>
            <p:cNvPr id="56" name="Picture 7" descr="SGI13B252-3"/>
            <p:cNvPicPr>
              <a:picLocks noChangeAspect="1" noChangeArrowheads="1"/>
            </p:cNvPicPr>
            <p:nvPr/>
          </p:nvPicPr>
          <p:blipFill>
            <a:blip r:embed="rId16" cstate="print"/>
            <a:srcRect/>
            <a:stretch>
              <a:fillRect/>
            </a:stretch>
          </p:blipFill>
          <p:spPr bwMode="auto">
            <a:xfrm>
              <a:off x="4741227" y="1981239"/>
              <a:ext cx="2286001" cy="3138486"/>
            </a:xfrm>
            <a:prstGeom prst="rect">
              <a:avLst/>
            </a:prstGeom>
            <a:noFill/>
            <a:ln w="28575">
              <a:solidFill>
                <a:schemeClr val="bg2"/>
              </a:solidFill>
              <a:miter lim="800000"/>
              <a:headEnd/>
              <a:tailEnd/>
            </a:ln>
          </p:spPr>
        </p:pic>
        <p:pic>
          <p:nvPicPr>
            <p:cNvPr id="57" name="Picture 8" descr="SGI13B252-4"/>
            <p:cNvPicPr>
              <a:picLocks noChangeAspect="1" noChangeArrowheads="1"/>
            </p:cNvPicPr>
            <p:nvPr/>
          </p:nvPicPr>
          <p:blipFill>
            <a:blip r:embed="rId17" cstate="print"/>
            <a:srcRect/>
            <a:stretch>
              <a:fillRect/>
            </a:stretch>
          </p:blipFill>
          <p:spPr bwMode="auto">
            <a:xfrm>
              <a:off x="6781800" y="1981200"/>
              <a:ext cx="2282825" cy="3135313"/>
            </a:xfrm>
            <a:prstGeom prst="rect">
              <a:avLst/>
            </a:prstGeom>
            <a:noFill/>
            <a:ln w="28575">
              <a:solidFill>
                <a:schemeClr val="bg2"/>
              </a:solidFill>
              <a:miter lim="800000"/>
              <a:headEnd/>
              <a:tailEnd/>
            </a:ln>
          </p:spPr>
        </p:pic>
      </p:grpSp>
      <p:sp>
        <p:nvSpPr>
          <p:cNvPr id="58" name="Shape 191"/>
          <p:cNvSpPr>
            <a:spLocks noChangeShapeType="1"/>
          </p:cNvSpPr>
          <p:nvPr/>
        </p:nvSpPr>
        <p:spPr bwMode="auto">
          <a:xfrm flipH="1" flipV="1">
            <a:off x="7092000" y="4214824"/>
            <a:ext cx="0" cy="527447"/>
          </a:xfrm>
          <a:prstGeom prst="line">
            <a:avLst/>
          </a:prstGeom>
          <a:noFill/>
          <a:ln w="0">
            <a:solidFill>
              <a:srgbClr val="53585F"/>
            </a:solidFill>
            <a:miter lim="400000"/>
          </a:ln>
        </p:spPr>
        <p:txBody>
          <a:bodyPr lIns="0" tIns="0" rIns="0" bIns="0" anchor="ctr"/>
          <a:lstStyle/>
          <a:p>
            <a:endParaRPr lang="zh-CN" altLang="en-US"/>
          </a:p>
        </p:txBody>
      </p:sp>
      <p:sp>
        <p:nvSpPr>
          <p:cNvPr id="59" name="TextBox 101"/>
          <p:cNvSpPr>
            <a:spLocks noChangeArrowheads="1"/>
          </p:cNvSpPr>
          <p:nvPr/>
        </p:nvSpPr>
        <p:spPr bwMode="auto">
          <a:xfrm>
            <a:off x="2784782" y="-71456"/>
            <a:ext cx="3714776" cy="553085"/>
          </a:xfrm>
          <a:prstGeom prst="rect">
            <a:avLst/>
          </a:prstGeom>
          <a:noFill/>
          <a:ln w="9525">
            <a:noFill/>
            <a:miter lim="800000"/>
          </a:ln>
        </p:spPr>
        <p:txBody>
          <a:bodyPr wrap="square">
            <a:spAutoFit/>
          </a:bodyPr>
          <a:lstStyle/>
          <a:p>
            <a:r>
              <a:rPr lang="zh-CN" altLang="en-US" sz="30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24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二、</a:t>
            </a:r>
            <a:r>
              <a:rPr lang="zh-CN" altLang="en-US" sz="2400" b="1" dirty="0" smtClean="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技 术 力 量 和 资 源</a:t>
            </a:r>
            <a:endParaRPr lang="zh-CN" altLang="en-US" sz="2400" dirty="0"/>
          </a:p>
        </p:txBody>
      </p:sp>
      <p:grpSp>
        <p:nvGrpSpPr>
          <p:cNvPr id="64" name="组合 63"/>
          <p:cNvGrpSpPr/>
          <p:nvPr/>
        </p:nvGrpSpPr>
        <p:grpSpPr>
          <a:xfrm>
            <a:off x="142874" y="928676"/>
            <a:ext cx="5000630" cy="1660934"/>
            <a:chOff x="142874" y="928676"/>
            <a:chExt cx="5000630" cy="1660934"/>
          </a:xfrm>
        </p:grpSpPr>
        <p:grpSp>
          <p:nvGrpSpPr>
            <p:cNvPr id="11" name="组合 10"/>
            <p:cNvGrpSpPr/>
            <p:nvPr/>
          </p:nvGrpSpPr>
          <p:grpSpPr>
            <a:xfrm>
              <a:off x="142874" y="928676"/>
              <a:ext cx="5000630" cy="1660934"/>
              <a:chOff x="142874" y="982254"/>
              <a:chExt cx="5139537" cy="1660934"/>
            </a:xfrm>
          </p:grpSpPr>
          <p:sp>
            <p:nvSpPr>
              <p:cNvPr id="8" name="圆角矩形 7"/>
              <p:cNvSpPr/>
              <p:nvPr/>
            </p:nvSpPr>
            <p:spPr bwMode="auto">
              <a:xfrm>
                <a:off x="142874" y="1000114"/>
                <a:ext cx="5139537" cy="1643074"/>
              </a:xfrm>
              <a:prstGeom prst="roundRect">
                <a:avLst>
                  <a:gd name="adj" fmla="val 4380"/>
                </a:avLst>
              </a:prstGeom>
              <a:solidFill>
                <a:schemeClr val="accent5">
                  <a:lumMod val="20000"/>
                  <a:lumOff val="80000"/>
                </a:schemeClr>
              </a:solidFill>
              <a:ln w="12700" cap="flat" cmpd="sng" algn="ctr">
                <a:solidFill>
                  <a:schemeClr val="accent5">
                    <a:lumMod val="50000"/>
                  </a:schemeClr>
                </a:solidFill>
                <a:prstDash val="dash"/>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1" lang="zh-CN" altLang="en-US" sz="2000" b="1" i="0" u="none" strike="noStrike" cap="none" normalizeH="0" baseline="0" dirty="0" smtClean="0">
                  <a:ln>
                    <a:noFill/>
                  </a:ln>
                  <a:noFill/>
                  <a:effectLst/>
                  <a:latin typeface="Times New Roman" panose="02020603050405020304" pitchFamily="18" charset="0"/>
                  <a:ea typeface="宋体" panose="02010600030101010101" pitchFamily="2" charset="-122"/>
                </a:endParaRPr>
              </a:p>
            </p:txBody>
          </p:sp>
          <p:pic>
            <p:nvPicPr>
              <p:cNvPr id="5" name="图片 3" descr="图片1"/>
              <p:cNvPicPr>
                <a:picLocks noChangeAspect="1" noChangeArrowheads="1"/>
              </p:cNvPicPr>
              <p:nvPr/>
            </p:nvPicPr>
            <p:blipFill>
              <a:blip r:embed="rId18"/>
              <a:srcRect t="16760" b="18296"/>
              <a:stretch>
                <a:fillRect/>
              </a:stretch>
            </p:blipFill>
            <p:spPr bwMode="auto">
              <a:xfrm>
                <a:off x="227023" y="982254"/>
                <a:ext cx="4981965" cy="1660934"/>
              </a:xfrm>
              <a:prstGeom prst="rect">
                <a:avLst/>
              </a:prstGeom>
              <a:noFill/>
              <a:ln w="9525">
                <a:noFill/>
                <a:miter lim="800000"/>
                <a:headEnd/>
                <a:tailEnd/>
              </a:ln>
            </p:spPr>
          </p:pic>
        </p:grpSp>
        <p:sp>
          <p:nvSpPr>
            <p:cNvPr id="62" name="矩形 61"/>
            <p:cNvSpPr/>
            <p:nvPr/>
          </p:nvSpPr>
          <p:spPr>
            <a:xfrm>
              <a:off x="2500298" y="1071552"/>
              <a:ext cx="785818" cy="35719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TextBox 62"/>
            <p:cNvSpPr txBox="1"/>
            <p:nvPr/>
          </p:nvSpPr>
          <p:spPr>
            <a:xfrm>
              <a:off x="2500298" y="1038515"/>
              <a:ext cx="857256" cy="460375"/>
            </a:xfrm>
            <a:prstGeom prst="rect">
              <a:avLst/>
            </a:prstGeom>
            <a:noFill/>
          </p:spPr>
          <p:txBody>
            <a:bodyPr wrap="square" rtlCol="0">
              <a:spAutoFit/>
            </a:bodyPr>
            <a:lstStyle/>
            <a:p>
              <a:r>
                <a:rPr lang="zh-CN" altLang="en-US" sz="1200" b="1" dirty="0" smtClean="0">
                  <a:solidFill>
                    <a:schemeClr val="tx2">
                      <a:lumMod val="75000"/>
                    </a:schemeClr>
                  </a:solidFill>
                </a:rPr>
                <a:t>公司员工</a:t>
              </a:r>
              <a:endParaRPr lang="en-US" altLang="zh-CN" sz="1200" b="1" dirty="0" smtClean="0">
                <a:solidFill>
                  <a:schemeClr val="tx2">
                    <a:lumMod val="75000"/>
                  </a:schemeClr>
                </a:solidFill>
              </a:endParaRPr>
            </a:p>
            <a:p>
              <a:pPr algn="ctr"/>
              <a:r>
                <a:rPr lang="zh-CN" altLang="en-US" sz="1200" b="1" dirty="0" smtClean="0">
                  <a:solidFill>
                    <a:schemeClr val="tx2">
                      <a:lumMod val="75000"/>
                    </a:schemeClr>
                  </a:solidFill>
                </a:rPr>
                <a:t>（</a:t>
              </a:r>
              <a:r>
                <a:rPr lang="en-US" altLang="zh-CN" sz="1200" b="1" dirty="0" smtClean="0">
                  <a:solidFill>
                    <a:schemeClr val="tx2">
                      <a:lumMod val="75000"/>
                    </a:schemeClr>
                  </a:solidFill>
                </a:rPr>
                <a:t>275</a:t>
              </a:r>
              <a:r>
                <a:rPr lang="zh-CN" altLang="en-US" sz="1200" b="1" dirty="0" smtClean="0">
                  <a:solidFill>
                    <a:schemeClr val="tx2">
                      <a:lumMod val="75000"/>
                    </a:schemeClr>
                  </a:solidFill>
                </a:rPr>
                <a:t>人）</a:t>
              </a:r>
              <a:endParaRPr lang="zh-CN" altLang="en-US" sz="1200" b="1" dirty="0">
                <a:solidFill>
                  <a:schemeClr val="tx2">
                    <a:lumMod val="75000"/>
                  </a:schemeClr>
                </a:solidFill>
              </a:endParaRPr>
            </a:p>
          </p:txBody>
        </p:sp>
      </p:grpSp>
      <p:sp>
        <p:nvSpPr>
          <p:cNvPr id="60" name="TextBox 59"/>
          <p:cNvSpPr txBox="1"/>
          <p:nvPr/>
        </p:nvSpPr>
        <p:spPr>
          <a:xfrm>
            <a:off x="2643174" y="2084814"/>
            <a:ext cx="785818" cy="415498"/>
          </a:xfrm>
          <a:prstGeom prst="rect">
            <a:avLst/>
          </a:prstGeom>
          <a:solidFill>
            <a:schemeClr val="accent3">
              <a:lumMod val="60000"/>
              <a:lumOff val="40000"/>
            </a:schemeClr>
          </a:solidFill>
          <a:ln>
            <a:noFill/>
          </a:ln>
        </p:spPr>
        <p:txBody>
          <a:bodyPr wrap="square" rtlCol="0">
            <a:spAutoFit/>
          </a:bodyPr>
          <a:lstStyle/>
          <a:p>
            <a:r>
              <a:rPr lang="zh-CN" altLang="en-US" sz="1000" b="1" dirty="0" smtClean="0">
                <a:solidFill>
                  <a:schemeClr val="tx2">
                    <a:lumMod val="60000"/>
                    <a:lumOff val="40000"/>
                  </a:schemeClr>
                </a:solidFill>
                <a:latin typeface="黑体" panose="02010609060101010101" pitchFamily="49" charset="-122"/>
                <a:ea typeface="黑体" panose="02010609060101010101" pitchFamily="49" charset="-122"/>
              </a:rPr>
              <a:t>博士</a:t>
            </a:r>
            <a:r>
              <a:rPr lang="en-US" altLang="zh-CN" sz="1000" b="1" dirty="0" smtClean="0">
                <a:solidFill>
                  <a:schemeClr val="tx2">
                    <a:lumMod val="60000"/>
                    <a:lumOff val="40000"/>
                  </a:schemeClr>
                </a:solidFill>
                <a:latin typeface="黑体" panose="02010609060101010101" pitchFamily="49" charset="-122"/>
                <a:ea typeface="黑体" panose="02010609060101010101" pitchFamily="49" charset="-122"/>
              </a:rPr>
              <a:t>6</a:t>
            </a:r>
            <a:r>
              <a:rPr lang="zh-CN" altLang="en-US" sz="1000" b="1" dirty="0" smtClean="0">
                <a:solidFill>
                  <a:schemeClr val="tx2">
                    <a:lumMod val="60000"/>
                    <a:lumOff val="40000"/>
                  </a:schemeClr>
                </a:solidFill>
                <a:latin typeface="黑体" panose="02010609060101010101" pitchFamily="49" charset="-122"/>
                <a:ea typeface="黑体" panose="02010609060101010101" pitchFamily="49" charset="-122"/>
              </a:rPr>
              <a:t>人</a:t>
            </a:r>
            <a:endParaRPr lang="en-US" altLang="zh-CN" sz="1000" b="1" dirty="0" smtClean="0">
              <a:solidFill>
                <a:schemeClr val="tx2">
                  <a:lumMod val="60000"/>
                  <a:lumOff val="40000"/>
                </a:schemeClr>
              </a:solidFill>
              <a:latin typeface="黑体" panose="02010609060101010101" pitchFamily="49" charset="-122"/>
              <a:ea typeface="黑体" panose="02010609060101010101" pitchFamily="49" charset="-122"/>
            </a:endParaRPr>
          </a:p>
          <a:p>
            <a:r>
              <a:rPr lang="zh-CN" altLang="en-US" sz="1000" b="1" dirty="0" smtClean="0">
                <a:solidFill>
                  <a:schemeClr val="tx2">
                    <a:lumMod val="60000"/>
                    <a:lumOff val="40000"/>
                  </a:schemeClr>
                </a:solidFill>
                <a:latin typeface="黑体" panose="02010609060101010101" pitchFamily="49" charset="-122"/>
                <a:ea typeface="黑体" panose="02010609060101010101" pitchFamily="49" charset="-122"/>
              </a:rPr>
              <a:t>硕士</a:t>
            </a:r>
            <a:r>
              <a:rPr lang="en-US" altLang="zh-CN" sz="1000" b="1" dirty="0" smtClean="0">
                <a:solidFill>
                  <a:schemeClr val="tx2">
                    <a:lumMod val="60000"/>
                    <a:lumOff val="40000"/>
                  </a:schemeClr>
                </a:solidFill>
                <a:latin typeface="黑体" panose="02010609060101010101" pitchFamily="49" charset="-122"/>
                <a:ea typeface="黑体" panose="02010609060101010101" pitchFamily="49" charset="-122"/>
              </a:rPr>
              <a:t>18</a:t>
            </a:r>
            <a:r>
              <a:rPr lang="zh-CN" altLang="en-US" sz="1000" b="1" dirty="0" smtClean="0">
                <a:solidFill>
                  <a:schemeClr val="tx2">
                    <a:lumMod val="60000"/>
                    <a:lumOff val="40000"/>
                  </a:schemeClr>
                </a:solidFill>
                <a:latin typeface="黑体" panose="02010609060101010101" pitchFamily="49" charset="-122"/>
                <a:ea typeface="黑体" panose="02010609060101010101" pitchFamily="49" charset="-122"/>
              </a:rPr>
              <a:t>人</a:t>
            </a:r>
            <a:endParaRPr lang="zh-CN" altLang="en-US" sz="1000" b="1" dirty="0">
              <a:solidFill>
                <a:schemeClr val="tx2">
                  <a:lumMod val="60000"/>
                  <a:lumOff val="40000"/>
                </a:schemeClr>
              </a:solidFill>
              <a:latin typeface="黑体" panose="02010609060101010101" pitchFamily="49" charset="-122"/>
              <a:ea typeface="黑体" panose="02010609060101010101" pitchFamily="49" charset="-122"/>
            </a:endParaRPr>
          </a:p>
        </p:txBody>
      </p:sp>
      <p:pic>
        <p:nvPicPr>
          <p:cNvPr id="2" name="图片 1" descr="QQ截图20210523203511"/>
          <p:cNvPicPr>
            <a:picLocks noChangeAspect="1"/>
          </p:cNvPicPr>
          <p:nvPr/>
        </p:nvPicPr>
        <p:blipFill>
          <a:blip r:embed="rId19"/>
          <a:stretch>
            <a:fillRect/>
          </a:stretch>
        </p:blipFill>
        <p:spPr>
          <a:xfrm>
            <a:off x="8397875" y="642620"/>
            <a:ext cx="531495" cy="715010"/>
          </a:xfrm>
          <a:prstGeom prst="rect">
            <a:avLst/>
          </a:prstGeom>
        </p:spPr>
      </p:pic>
      <p:pic>
        <p:nvPicPr>
          <p:cNvPr id="6" name="图片 5" descr="QQ截图20210523203544"/>
          <p:cNvPicPr>
            <a:picLocks noChangeAspect="1"/>
          </p:cNvPicPr>
          <p:nvPr/>
        </p:nvPicPr>
        <p:blipFill>
          <a:blip r:embed="rId20"/>
          <a:stretch>
            <a:fillRect/>
          </a:stretch>
        </p:blipFill>
        <p:spPr>
          <a:xfrm>
            <a:off x="7811135" y="643890"/>
            <a:ext cx="546735" cy="714375"/>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圆角矩形 71"/>
          <p:cNvSpPr/>
          <p:nvPr/>
        </p:nvSpPr>
        <p:spPr bwMode="auto">
          <a:xfrm>
            <a:off x="3143240" y="929311"/>
            <a:ext cx="5929354" cy="3929090"/>
          </a:xfrm>
          <a:prstGeom prst="roundRect">
            <a:avLst>
              <a:gd name="adj" fmla="val 2123"/>
            </a:avLst>
          </a:prstGeom>
          <a:solidFill>
            <a:schemeClr val="accent5">
              <a:lumMod val="20000"/>
              <a:lumOff val="80000"/>
            </a:schemeClr>
          </a:solidFill>
          <a:ln w="12700" cap="flat" cmpd="sng" algn="ctr">
            <a:solidFill>
              <a:schemeClr val="accent5">
                <a:lumMod val="50000"/>
              </a:schemeClr>
            </a:solidFill>
            <a:prstDash val="dash"/>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1" lang="zh-CN" altLang="en-US" sz="2000" b="1" i="0" u="none" strike="noStrike" cap="none" normalizeH="0" baseline="0" dirty="0" smtClean="0">
              <a:ln>
                <a:noFill/>
              </a:ln>
              <a:noFill/>
              <a:effectLst/>
              <a:latin typeface="Times New Roman" panose="02020603050405020304" pitchFamily="18" charset="0"/>
              <a:ea typeface="宋体" panose="02010600030101010101" pitchFamily="2" charset="-122"/>
            </a:endParaRPr>
          </a:p>
        </p:txBody>
      </p:sp>
      <p:cxnSp>
        <p:nvCxnSpPr>
          <p:cNvPr id="9" name="直接连接符 8"/>
          <p:cNvCxnSpPr/>
          <p:nvPr/>
        </p:nvCxnSpPr>
        <p:spPr>
          <a:xfrm>
            <a:off x="0" y="4928013"/>
            <a:ext cx="9144000" cy="1191"/>
          </a:xfrm>
          <a:prstGeom prst="line">
            <a:avLst/>
          </a:prstGeom>
        </p:spPr>
        <p:style>
          <a:lnRef idx="1">
            <a:schemeClr val="accent1"/>
          </a:lnRef>
          <a:fillRef idx="0">
            <a:schemeClr val="accent1"/>
          </a:fillRef>
          <a:effectRef idx="0">
            <a:schemeClr val="accent1"/>
          </a:effectRef>
          <a:fontRef idx="minor">
            <a:schemeClr val="tx1"/>
          </a:fontRef>
        </p:style>
      </p:cxnSp>
      <p:pic>
        <p:nvPicPr>
          <p:cNvPr id="60" name="Picture 2" descr="P1060175"/>
          <p:cNvPicPr>
            <a:picLocks noChangeArrowheads="1"/>
          </p:cNvPicPr>
          <p:nvPr/>
        </p:nvPicPr>
        <p:blipFill>
          <a:blip r:embed="rId1" cstate="print"/>
          <a:srcRect/>
          <a:stretch>
            <a:fillRect/>
          </a:stretch>
        </p:blipFill>
        <p:spPr bwMode="auto">
          <a:xfrm>
            <a:off x="3241040" y="1001395"/>
            <a:ext cx="2146300" cy="1212850"/>
          </a:xfrm>
          <a:prstGeom prst="rect">
            <a:avLst/>
          </a:prstGeom>
          <a:noFill/>
          <a:ln w="9525">
            <a:noFill/>
            <a:miter lim="800000"/>
            <a:headEnd/>
            <a:tailEnd/>
          </a:ln>
        </p:spPr>
      </p:pic>
      <p:pic>
        <p:nvPicPr>
          <p:cNvPr id="64" name="对象 10"/>
          <p:cNvPicPr>
            <a:picLocks noChangeArrowheads="1"/>
          </p:cNvPicPr>
          <p:nvPr/>
        </p:nvPicPr>
        <p:blipFill>
          <a:blip r:embed="rId2" cstate="print"/>
          <a:srcRect l="4709" t="7251" r="4885" b="4962"/>
          <a:stretch>
            <a:fillRect/>
          </a:stretch>
        </p:blipFill>
        <p:spPr bwMode="auto">
          <a:xfrm>
            <a:off x="3244215" y="2287270"/>
            <a:ext cx="2146935" cy="1213485"/>
          </a:xfrm>
          <a:prstGeom prst="rect">
            <a:avLst/>
          </a:prstGeom>
          <a:noFill/>
          <a:ln w="9525">
            <a:noFill/>
            <a:miter lim="800000"/>
            <a:headEnd/>
            <a:tailEnd/>
          </a:ln>
        </p:spPr>
      </p:pic>
      <p:sp>
        <p:nvSpPr>
          <p:cNvPr id="65" name="TextBox 64"/>
          <p:cNvSpPr txBox="1"/>
          <p:nvPr/>
        </p:nvSpPr>
        <p:spPr>
          <a:xfrm>
            <a:off x="3143250" y="590550"/>
            <a:ext cx="2348230" cy="306705"/>
          </a:xfrm>
          <a:prstGeom prst="rect">
            <a:avLst/>
          </a:prstGeom>
          <a:solidFill>
            <a:schemeClr val="accent6">
              <a:lumMod val="60000"/>
              <a:lumOff val="40000"/>
            </a:schemeClr>
          </a:solidFill>
        </p:spPr>
        <p:txBody>
          <a:bodyPr wrap="square" rtlCol="0">
            <a:spAutoFit/>
          </a:bodyPr>
          <a:lstStyle/>
          <a:p>
            <a:pPr>
              <a:buClr>
                <a:srgbClr val="00B0F0"/>
              </a:buClr>
              <a:buFont typeface="Wingdings" panose="05000000000000000000" pitchFamily="2" charset="2"/>
              <a:buChar char="p"/>
            </a:pPr>
            <a:r>
              <a:rPr lang="zh-CN" altLang="en-US" sz="1400" b="1" dirty="0" smtClean="0"/>
              <a:t>  主要生产车间</a:t>
            </a:r>
            <a:r>
              <a:rPr lang="en-US" altLang="zh-CN" sz="1400" b="1" dirty="0" smtClean="0"/>
              <a:t>&amp;</a:t>
            </a:r>
            <a:r>
              <a:rPr lang="zh-CN" altLang="en-US" sz="1400" b="1" dirty="0" smtClean="0"/>
              <a:t>加工设备</a:t>
            </a:r>
            <a:endParaRPr lang="zh-CN" altLang="en-US" sz="1400" b="1" dirty="0"/>
          </a:p>
        </p:txBody>
      </p:sp>
      <p:pic>
        <p:nvPicPr>
          <p:cNvPr id="66" name="Picture 17" descr="longmxda"/>
          <p:cNvPicPr preferRelativeResize="0">
            <a:picLocks noChangeArrowheads="1"/>
          </p:cNvPicPr>
          <p:nvPr/>
        </p:nvPicPr>
        <p:blipFill>
          <a:blip r:embed="rId3" cstate="print"/>
          <a:srcRect/>
          <a:stretch>
            <a:fillRect/>
          </a:stretch>
        </p:blipFill>
        <p:spPr bwMode="auto">
          <a:xfrm>
            <a:off x="5628640" y="1001395"/>
            <a:ext cx="1612900" cy="1213485"/>
          </a:xfrm>
          <a:prstGeom prst="rect">
            <a:avLst/>
          </a:prstGeom>
          <a:noFill/>
          <a:ln w="9525">
            <a:noFill/>
            <a:miter lim="800000"/>
            <a:headEnd/>
            <a:tailEnd/>
          </a:ln>
        </p:spPr>
      </p:pic>
      <p:pic>
        <p:nvPicPr>
          <p:cNvPr id="67" name="图片 11" descr="QQ图片20150629150619.jpg"/>
          <p:cNvPicPr preferRelativeResize="0">
            <a:picLocks noChangeArrowheads="1"/>
          </p:cNvPicPr>
          <p:nvPr/>
        </p:nvPicPr>
        <p:blipFill>
          <a:blip r:embed="rId4"/>
          <a:srcRect l="4370" t="5208" r="3851" b="5962"/>
          <a:stretch>
            <a:fillRect/>
          </a:stretch>
        </p:blipFill>
        <p:spPr bwMode="auto">
          <a:xfrm>
            <a:off x="5628640" y="2287270"/>
            <a:ext cx="1612900" cy="1213485"/>
          </a:xfrm>
          <a:prstGeom prst="rect">
            <a:avLst/>
          </a:prstGeom>
          <a:noFill/>
          <a:ln w="9525">
            <a:noFill/>
            <a:miter lim="800000"/>
            <a:headEnd/>
            <a:tailEnd/>
          </a:ln>
        </p:spPr>
      </p:pic>
      <p:pic>
        <p:nvPicPr>
          <p:cNvPr id="68" name="图片 13" descr="DSCN5160.jpg"/>
          <p:cNvPicPr preferRelativeResize="0">
            <a:picLocks noChangeArrowheads="1"/>
          </p:cNvPicPr>
          <p:nvPr/>
        </p:nvPicPr>
        <p:blipFill>
          <a:blip r:embed="rId5"/>
          <a:srcRect l="3700" t="5032" r="4657" b="4649"/>
          <a:stretch>
            <a:fillRect/>
          </a:stretch>
        </p:blipFill>
        <p:spPr bwMode="auto">
          <a:xfrm>
            <a:off x="5628640" y="3573145"/>
            <a:ext cx="1612900" cy="1213485"/>
          </a:xfrm>
          <a:prstGeom prst="rect">
            <a:avLst/>
          </a:prstGeom>
          <a:noFill/>
          <a:ln w="9525">
            <a:noFill/>
            <a:miter lim="800000"/>
            <a:headEnd/>
            <a:tailEnd/>
          </a:ln>
        </p:spPr>
      </p:pic>
      <p:pic>
        <p:nvPicPr>
          <p:cNvPr id="19" name="图片 20" descr="DSC_5666.JPG"/>
          <p:cNvPicPr preferRelativeResize="0">
            <a:picLocks noChangeArrowheads="1"/>
          </p:cNvPicPr>
          <p:nvPr/>
        </p:nvPicPr>
        <p:blipFill>
          <a:blip r:embed="rId6"/>
          <a:srcRect l="1962" t="3075" r="3881" b="1599"/>
          <a:stretch>
            <a:fillRect/>
          </a:stretch>
        </p:blipFill>
        <p:spPr bwMode="auto">
          <a:xfrm>
            <a:off x="7350125" y="1001395"/>
            <a:ext cx="1651000" cy="1213485"/>
          </a:xfrm>
          <a:prstGeom prst="rect">
            <a:avLst/>
          </a:prstGeom>
          <a:noFill/>
          <a:ln w="9525">
            <a:noFill/>
            <a:miter lim="800000"/>
            <a:headEnd/>
            <a:tailEnd/>
          </a:ln>
        </p:spPr>
      </p:pic>
      <p:pic>
        <p:nvPicPr>
          <p:cNvPr id="20" name="图片 19" descr="DSC_5655.JPG"/>
          <p:cNvPicPr/>
          <p:nvPr/>
        </p:nvPicPr>
        <p:blipFill>
          <a:blip r:embed="rId7" cstate="print"/>
          <a:srcRect t="4666" b="4354"/>
          <a:stretch>
            <a:fillRect/>
          </a:stretch>
        </p:blipFill>
        <p:spPr>
          <a:xfrm>
            <a:off x="7350760" y="2286635"/>
            <a:ext cx="1650365" cy="1213485"/>
          </a:xfrm>
          <a:prstGeom prst="rect">
            <a:avLst/>
          </a:prstGeom>
          <a:ln>
            <a:noFill/>
          </a:ln>
          <a:effectLst/>
        </p:spPr>
      </p:pic>
      <p:pic>
        <p:nvPicPr>
          <p:cNvPr id="21" name="图片 20" descr="DSCN3697.jpg"/>
          <p:cNvPicPr/>
          <p:nvPr/>
        </p:nvPicPr>
        <p:blipFill>
          <a:blip r:embed="rId8" cstate="print"/>
          <a:stretch>
            <a:fillRect/>
          </a:stretch>
        </p:blipFill>
        <p:spPr>
          <a:xfrm>
            <a:off x="7350760" y="3573145"/>
            <a:ext cx="1650365" cy="1213485"/>
          </a:xfrm>
          <a:prstGeom prst="rect">
            <a:avLst/>
          </a:prstGeom>
          <a:ln>
            <a:noFill/>
          </a:ln>
          <a:effectLst/>
        </p:spPr>
      </p:pic>
      <p:pic>
        <p:nvPicPr>
          <p:cNvPr id="171" name="图片 7"/>
          <p:cNvPicPr>
            <a:picLocks noChangeAspect="1"/>
          </p:cNvPicPr>
          <p:nvPr/>
        </p:nvPicPr>
        <p:blipFill>
          <a:blip r:embed="rId9"/>
          <a:stretch>
            <a:fillRect/>
          </a:stretch>
        </p:blipFill>
        <p:spPr>
          <a:xfrm>
            <a:off x="0" y="953770"/>
            <a:ext cx="3143250" cy="3491865"/>
          </a:xfrm>
          <a:prstGeom prst="rect">
            <a:avLst/>
          </a:prstGeom>
          <a:noFill/>
          <a:ln>
            <a:noFill/>
          </a:ln>
        </p:spPr>
      </p:pic>
      <p:cxnSp>
        <p:nvCxnSpPr>
          <p:cNvPr id="22" name="直接连接符 21"/>
          <p:cNvCxnSpPr/>
          <p:nvPr/>
        </p:nvCxnSpPr>
        <p:spPr>
          <a:xfrm>
            <a:off x="5491480" y="942975"/>
            <a:ext cx="0" cy="3910965"/>
          </a:xfrm>
          <a:prstGeom prst="line">
            <a:avLst/>
          </a:prstGeom>
          <a:ln w="28575" cmpd="sng">
            <a:solidFill>
              <a:schemeClr val="accent1">
                <a:shade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1" name="图片 20" descr="DSC_0692.jpg"/>
          <p:cNvPicPr>
            <a:picLocks noChangeArrowheads="1"/>
          </p:cNvPicPr>
          <p:nvPr/>
        </p:nvPicPr>
        <p:blipFill>
          <a:blip r:embed="rId10" cstate="print"/>
          <a:srcRect/>
          <a:stretch>
            <a:fillRect/>
          </a:stretch>
        </p:blipFill>
        <p:spPr bwMode="auto">
          <a:xfrm>
            <a:off x="3244215" y="3580130"/>
            <a:ext cx="2154555" cy="1205230"/>
          </a:xfrm>
          <a:prstGeom prst="rect">
            <a:avLst/>
          </a:prstGeom>
          <a:noFill/>
          <a:ln w="9525">
            <a:noFill/>
            <a:miter lim="800000"/>
            <a:headEnd/>
            <a:tailEnd/>
          </a:ln>
        </p:spPr>
      </p:pic>
      <p:sp>
        <p:nvSpPr>
          <p:cNvPr id="2" name="TextBox 101"/>
          <p:cNvSpPr>
            <a:spLocks noChangeArrowheads="1"/>
          </p:cNvSpPr>
          <p:nvPr/>
        </p:nvSpPr>
        <p:spPr bwMode="auto">
          <a:xfrm>
            <a:off x="2784782" y="-71456"/>
            <a:ext cx="3714776" cy="553085"/>
          </a:xfrm>
          <a:prstGeom prst="rect">
            <a:avLst/>
          </a:prstGeom>
          <a:noFill/>
          <a:ln w="9525">
            <a:noFill/>
            <a:miter lim="800000"/>
          </a:ln>
        </p:spPr>
        <p:txBody>
          <a:bodyPr wrap="square">
            <a:spAutoFit/>
          </a:bodyPr>
          <a:p>
            <a:r>
              <a:rPr lang="zh-CN" altLang="en-US" sz="30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24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二、</a:t>
            </a:r>
            <a:r>
              <a:rPr lang="zh-CN" altLang="en-US" sz="2400" b="1" dirty="0" smtClean="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技 术 力 量 和 资 源</a:t>
            </a:r>
            <a:endParaRPr lang="zh-CN" altLang="en-US" sz="2400" dirty="0"/>
          </a:p>
        </p:txBody>
      </p:sp>
    </p:spTree>
  </p:cSld>
  <p:clrMapOvr>
    <a:masterClrMapping/>
  </p:clrMapOvr>
  <p:transition advTm="23831"/>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圆角矩形 72"/>
          <p:cNvSpPr/>
          <p:nvPr/>
        </p:nvSpPr>
        <p:spPr bwMode="auto">
          <a:xfrm>
            <a:off x="107601" y="928676"/>
            <a:ext cx="2928958" cy="3929090"/>
          </a:xfrm>
          <a:prstGeom prst="roundRect">
            <a:avLst>
              <a:gd name="adj" fmla="val 2123"/>
            </a:avLst>
          </a:prstGeom>
          <a:solidFill>
            <a:schemeClr val="accent5">
              <a:lumMod val="20000"/>
              <a:lumOff val="80000"/>
            </a:schemeClr>
          </a:solidFill>
          <a:ln w="12700" cap="flat" cmpd="sng" algn="ctr">
            <a:solidFill>
              <a:schemeClr val="accent5">
                <a:lumMod val="50000"/>
              </a:schemeClr>
            </a:solidFill>
            <a:prstDash val="dash"/>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1" lang="zh-CN" altLang="en-US" sz="2000" b="1" i="0" u="none" strike="noStrike" cap="none" normalizeH="0" baseline="0" dirty="0" smtClean="0">
              <a:ln>
                <a:noFill/>
              </a:ln>
              <a:noFill/>
              <a:effectLst/>
              <a:latin typeface="Times New Roman" panose="02020603050405020304" pitchFamily="18" charset="0"/>
              <a:ea typeface="宋体" panose="02010600030101010101" pitchFamily="2" charset="-122"/>
            </a:endParaRPr>
          </a:p>
        </p:txBody>
      </p:sp>
      <p:sp>
        <p:nvSpPr>
          <p:cNvPr id="72" name="圆角矩形 71"/>
          <p:cNvSpPr/>
          <p:nvPr/>
        </p:nvSpPr>
        <p:spPr bwMode="auto">
          <a:xfrm>
            <a:off x="3143240" y="928676"/>
            <a:ext cx="5929354" cy="3929090"/>
          </a:xfrm>
          <a:prstGeom prst="roundRect">
            <a:avLst>
              <a:gd name="adj" fmla="val 2123"/>
            </a:avLst>
          </a:prstGeom>
          <a:solidFill>
            <a:schemeClr val="accent5">
              <a:lumMod val="20000"/>
              <a:lumOff val="80000"/>
            </a:schemeClr>
          </a:solidFill>
          <a:ln w="12700" cap="flat" cmpd="sng" algn="ctr">
            <a:solidFill>
              <a:schemeClr val="accent5">
                <a:lumMod val="50000"/>
              </a:schemeClr>
            </a:solidFill>
            <a:prstDash val="dash"/>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1" lang="zh-CN" altLang="en-US" sz="2000" b="1" i="0" u="none" strike="noStrike" cap="none" normalizeH="0" baseline="0" dirty="0" smtClean="0">
              <a:ln>
                <a:noFill/>
              </a:ln>
              <a:noFill/>
              <a:effectLst/>
              <a:latin typeface="Times New Roman" panose="02020603050405020304" pitchFamily="18" charset="0"/>
              <a:ea typeface="宋体" panose="02010600030101010101" pitchFamily="2" charset="-122"/>
            </a:endParaRPr>
          </a:p>
        </p:txBody>
      </p:sp>
      <p:cxnSp>
        <p:nvCxnSpPr>
          <p:cNvPr id="9" name="直接连接符 8"/>
          <p:cNvCxnSpPr/>
          <p:nvPr/>
        </p:nvCxnSpPr>
        <p:spPr>
          <a:xfrm>
            <a:off x="0" y="4928013"/>
            <a:ext cx="9144000" cy="1191"/>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42844" y="589346"/>
            <a:ext cx="1571636" cy="307777"/>
          </a:xfrm>
          <a:prstGeom prst="rect">
            <a:avLst/>
          </a:prstGeom>
          <a:solidFill>
            <a:schemeClr val="accent6">
              <a:lumMod val="60000"/>
              <a:lumOff val="40000"/>
            </a:schemeClr>
          </a:solidFill>
        </p:spPr>
        <p:txBody>
          <a:bodyPr wrap="square" rtlCol="0">
            <a:spAutoFit/>
          </a:bodyPr>
          <a:lstStyle/>
          <a:p>
            <a:pPr>
              <a:buClr>
                <a:srgbClr val="00B0F0"/>
              </a:buClr>
              <a:buFont typeface="Wingdings" panose="05000000000000000000" pitchFamily="2" charset="2"/>
              <a:buChar char="p"/>
            </a:pPr>
            <a:r>
              <a:rPr lang="zh-CN" altLang="en-US" sz="1400" b="1" dirty="0" smtClean="0"/>
              <a:t>  主要焊接设备</a:t>
            </a:r>
            <a:endParaRPr lang="zh-CN" altLang="en-US" sz="1400" b="1" dirty="0"/>
          </a:p>
        </p:txBody>
      </p:sp>
      <p:sp>
        <p:nvSpPr>
          <p:cNvPr id="65" name="TextBox 64"/>
          <p:cNvSpPr txBox="1"/>
          <p:nvPr/>
        </p:nvSpPr>
        <p:spPr>
          <a:xfrm>
            <a:off x="3143240" y="590400"/>
            <a:ext cx="2071702" cy="307777"/>
          </a:xfrm>
          <a:prstGeom prst="rect">
            <a:avLst/>
          </a:prstGeom>
          <a:solidFill>
            <a:schemeClr val="accent6">
              <a:lumMod val="60000"/>
              <a:lumOff val="40000"/>
            </a:schemeClr>
          </a:solidFill>
        </p:spPr>
        <p:txBody>
          <a:bodyPr wrap="square" rtlCol="0">
            <a:spAutoFit/>
          </a:bodyPr>
          <a:lstStyle/>
          <a:p>
            <a:pPr>
              <a:buClr>
                <a:srgbClr val="00B0F0"/>
              </a:buClr>
              <a:buFont typeface="Wingdings" panose="05000000000000000000" pitchFamily="2" charset="2"/>
              <a:buChar char="p"/>
            </a:pPr>
            <a:r>
              <a:rPr lang="zh-CN" altLang="en-US" sz="1400" b="1" dirty="0" smtClean="0"/>
              <a:t>  主要检测设备</a:t>
            </a:r>
            <a:endParaRPr lang="zh-CN" altLang="en-US" sz="1400" b="1" dirty="0"/>
          </a:p>
        </p:txBody>
      </p:sp>
      <p:pic>
        <p:nvPicPr>
          <p:cNvPr id="17" name="图片 16"/>
          <p:cNvPicPr preferRelativeResize="0"/>
          <p:nvPr/>
        </p:nvPicPr>
        <p:blipFill>
          <a:blip r:embed="rId1" cstate="print"/>
          <a:srcRect/>
          <a:stretch>
            <a:fillRect/>
          </a:stretch>
        </p:blipFill>
        <p:spPr bwMode="auto">
          <a:xfrm>
            <a:off x="142875" y="1000125"/>
            <a:ext cx="2834640" cy="1355725"/>
          </a:xfrm>
          <a:prstGeom prst="rect">
            <a:avLst/>
          </a:prstGeom>
          <a:noFill/>
          <a:ln w="9525">
            <a:noFill/>
            <a:miter lim="800000"/>
            <a:headEnd/>
            <a:tailEnd/>
          </a:ln>
        </p:spPr>
      </p:pic>
      <p:pic>
        <p:nvPicPr>
          <p:cNvPr id="22" name="图片 21" descr="DSC_2766.jpg"/>
          <p:cNvPicPr/>
          <p:nvPr/>
        </p:nvPicPr>
        <p:blipFill>
          <a:blip r:embed="rId2" cstate="print"/>
          <a:srcRect l="3773" t="7890" r="3774" b="5318"/>
          <a:stretch>
            <a:fillRect/>
          </a:stretch>
        </p:blipFill>
        <p:spPr>
          <a:xfrm>
            <a:off x="179070" y="3724275"/>
            <a:ext cx="1570355" cy="904875"/>
          </a:xfrm>
          <a:prstGeom prst="rect">
            <a:avLst/>
          </a:prstGeom>
          <a:ln>
            <a:noFill/>
          </a:ln>
          <a:effectLst/>
        </p:spPr>
      </p:pic>
      <p:pic>
        <p:nvPicPr>
          <p:cNvPr id="23" name="图片 17" descr="DSC_2068.jpg"/>
          <p:cNvPicPr>
            <a:picLocks noChangeArrowheads="1"/>
          </p:cNvPicPr>
          <p:nvPr/>
        </p:nvPicPr>
        <p:blipFill>
          <a:blip r:embed="rId3"/>
          <a:srcRect/>
          <a:stretch>
            <a:fillRect/>
          </a:stretch>
        </p:blipFill>
        <p:spPr bwMode="auto">
          <a:xfrm>
            <a:off x="3264760" y="1000114"/>
            <a:ext cx="2736000" cy="1213200"/>
          </a:xfrm>
          <a:prstGeom prst="rect">
            <a:avLst/>
          </a:prstGeom>
          <a:noFill/>
          <a:ln w="9525">
            <a:noFill/>
            <a:miter lim="800000"/>
            <a:headEnd/>
            <a:tailEnd/>
          </a:ln>
        </p:spPr>
      </p:pic>
      <p:grpSp>
        <p:nvGrpSpPr>
          <p:cNvPr id="24" name="组合 16"/>
          <p:cNvGrpSpPr/>
          <p:nvPr/>
        </p:nvGrpSpPr>
        <p:grpSpPr>
          <a:xfrm>
            <a:off x="6103210" y="1000123"/>
            <a:ext cx="2736000" cy="1213200"/>
            <a:chOff x="6215074" y="2285998"/>
            <a:chExt cx="2714644" cy="1214446"/>
          </a:xfrm>
        </p:grpSpPr>
        <p:pic>
          <p:nvPicPr>
            <p:cNvPr id="25" name="图片 16" descr="激光跟踪仪2.jpg"/>
            <p:cNvPicPr>
              <a:picLocks noChangeArrowheads="1"/>
            </p:cNvPicPr>
            <p:nvPr/>
          </p:nvPicPr>
          <p:blipFill>
            <a:blip r:embed="rId4" cstate="print"/>
            <a:srcRect/>
            <a:stretch>
              <a:fillRect/>
            </a:stretch>
          </p:blipFill>
          <p:spPr bwMode="auto">
            <a:xfrm>
              <a:off x="6215074" y="2287244"/>
              <a:ext cx="1357322" cy="1213200"/>
            </a:xfrm>
            <a:prstGeom prst="rect">
              <a:avLst/>
            </a:prstGeom>
            <a:noFill/>
            <a:ln w="9525">
              <a:noFill/>
              <a:miter lim="800000"/>
              <a:headEnd/>
              <a:tailEnd/>
            </a:ln>
          </p:spPr>
        </p:pic>
        <p:pic>
          <p:nvPicPr>
            <p:cNvPr id="26" name="图片 1"/>
            <p:cNvPicPr>
              <a:picLocks noChangeArrowheads="1"/>
            </p:cNvPicPr>
            <p:nvPr/>
          </p:nvPicPr>
          <p:blipFill>
            <a:blip r:embed="rId5"/>
            <a:srcRect/>
            <a:stretch>
              <a:fillRect/>
            </a:stretch>
          </p:blipFill>
          <p:spPr bwMode="auto">
            <a:xfrm>
              <a:off x="7500958" y="2285998"/>
              <a:ext cx="1428760" cy="1213200"/>
            </a:xfrm>
            <a:prstGeom prst="rect">
              <a:avLst/>
            </a:prstGeom>
            <a:noFill/>
            <a:ln w="9525">
              <a:noFill/>
              <a:miter lim="800000"/>
              <a:headEnd/>
              <a:tailEnd/>
            </a:ln>
          </p:spPr>
        </p:pic>
      </p:grpSp>
      <p:pic>
        <p:nvPicPr>
          <p:cNvPr id="27" name="图片 -2147482608"/>
          <p:cNvPicPr>
            <a:picLocks noChangeArrowheads="1"/>
          </p:cNvPicPr>
          <p:nvPr/>
        </p:nvPicPr>
        <p:blipFill>
          <a:blip r:embed="rId6" cstate="print"/>
          <a:srcRect/>
          <a:stretch>
            <a:fillRect/>
          </a:stretch>
        </p:blipFill>
        <p:spPr bwMode="auto">
          <a:xfrm>
            <a:off x="3264535" y="2330450"/>
            <a:ext cx="1870710" cy="1073150"/>
          </a:xfrm>
          <a:prstGeom prst="rect">
            <a:avLst/>
          </a:prstGeom>
          <a:noFill/>
          <a:ln w="9525">
            <a:noFill/>
            <a:miter lim="800000"/>
            <a:headEnd/>
            <a:tailEnd/>
          </a:ln>
        </p:spPr>
      </p:pic>
      <p:pic>
        <p:nvPicPr>
          <p:cNvPr id="29" name="图片 12" descr="QQ截图20170517094059"/>
          <p:cNvPicPr>
            <a:picLocks noChangeAspect="1" noChangeArrowheads="1"/>
          </p:cNvPicPr>
          <p:nvPr/>
        </p:nvPicPr>
        <p:blipFill>
          <a:blip r:embed="rId7"/>
          <a:srcRect/>
          <a:stretch>
            <a:fillRect/>
          </a:stretch>
        </p:blipFill>
        <p:spPr bwMode="auto">
          <a:xfrm>
            <a:off x="5215255" y="2330450"/>
            <a:ext cx="1085850" cy="1073785"/>
          </a:xfrm>
          <a:prstGeom prst="rect">
            <a:avLst/>
          </a:prstGeom>
          <a:noFill/>
          <a:ln w="9525">
            <a:noFill/>
            <a:miter lim="800000"/>
            <a:headEnd/>
            <a:tailEnd/>
          </a:ln>
        </p:spPr>
      </p:pic>
      <p:pic>
        <p:nvPicPr>
          <p:cNvPr id="169" name="图片 169" descr="03cb22e5a55c9526e8b596af02dc21c"/>
          <p:cNvPicPr>
            <a:picLocks noChangeAspect="1"/>
          </p:cNvPicPr>
          <p:nvPr/>
        </p:nvPicPr>
        <p:blipFill>
          <a:blip r:embed="rId8"/>
          <a:stretch>
            <a:fillRect/>
          </a:stretch>
        </p:blipFill>
        <p:spPr>
          <a:xfrm>
            <a:off x="1691640" y="2499360"/>
            <a:ext cx="1264285" cy="1047750"/>
          </a:xfrm>
          <a:prstGeom prst="rect">
            <a:avLst/>
          </a:prstGeom>
        </p:spPr>
      </p:pic>
      <p:pic>
        <p:nvPicPr>
          <p:cNvPr id="234" name="图片 2"/>
          <p:cNvPicPr>
            <a:picLocks noChangeAspect="1" noChangeArrowheads="1"/>
          </p:cNvPicPr>
          <p:nvPr/>
        </p:nvPicPr>
        <p:blipFill>
          <a:blip r:embed="rId9" cstate="print">
            <a:extLst>
              <a:ext uri="{28A0092B-C50C-407E-A947-70E740481C1C}">
                <a14:useLocalDpi xmlns:a14="http://schemas.microsoft.com/office/drawing/2010/main" val="0"/>
              </a:ext>
            </a:extLst>
          </a:blip>
          <a:srcRect r="1042" b="6528"/>
          <a:stretch>
            <a:fillRect/>
          </a:stretch>
        </p:blipFill>
        <p:spPr>
          <a:xfrm>
            <a:off x="1777365" y="3724275"/>
            <a:ext cx="1200785" cy="904240"/>
          </a:xfrm>
          <a:prstGeom prst="rect">
            <a:avLst/>
          </a:prstGeom>
          <a:ln>
            <a:noFill/>
          </a:ln>
          <a:effectLst>
            <a:outerShdw blurRad="292100" dist="139700" dir="2700000" algn="tl" rotWithShape="0">
              <a:srgbClr val="333333">
                <a:alpha val="65000"/>
              </a:srgbClr>
            </a:outerShdw>
          </a:effectLst>
        </p:spPr>
      </p:pic>
      <p:pic>
        <p:nvPicPr>
          <p:cNvPr id="2" name="图片 1"/>
          <p:cNvPicPr/>
          <p:nvPr/>
        </p:nvPicPr>
        <p:blipFill>
          <a:blip r:embed="rId10" cstate="print"/>
          <a:stretch>
            <a:fillRect/>
          </a:stretch>
        </p:blipFill>
        <p:spPr>
          <a:xfrm>
            <a:off x="142875" y="2499360"/>
            <a:ext cx="1464310" cy="1049655"/>
          </a:xfrm>
          <a:prstGeom prst="rect">
            <a:avLst/>
          </a:prstGeom>
          <a:noFill/>
          <a:ln w="9525">
            <a:noFill/>
            <a:miter/>
          </a:ln>
          <a:effectLst/>
        </p:spPr>
      </p:pic>
      <p:pic>
        <p:nvPicPr>
          <p:cNvPr id="20488" name="图片 16" descr="未标题-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75630" y="3687445"/>
            <a:ext cx="2222500" cy="99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图片 2"/>
          <p:cNvPicPr>
            <a:picLocks noChangeAspect="1" noChangeArrowheads="1"/>
          </p:cNvPicPr>
          <p:nvPr/>
        </p:nvPicPr>
        <p:blipFill>
          <a:blip r:embed="rId12">
            <a:extLst>
              <a:ext uri="{28A0092B-C50C-407E-A947-70E740481C1C}">
                <a14:useLocalDpi xmlns:a14="http://schemas.microsoft.com/office/drawing/2010/main" val="0"/>
              </a:ext>
            </a:extLst>
          </a:blip>
          <a:srcRect t="7669" b="9068"/>
          <a:stretch>
            <a:fillRect/>
          </a:stretch>
        </p:blipFill>
        <p:spPr bwMode="auto">
          <a:xfrm>
            <a:off x="4303395" y="3681095"/>
            <a:ext cx="1200150" cy="99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5" name="图片 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244215" y="3687445"/>
            <a:ext cx="975995" cy="992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3" name="图片 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077200" y="3684270"/>
            <a:ext cx="905510" cy="992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 name="图片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653020" y="2300605"/>
            <a:ext cx="1263015" cy="1104265"/>
          </a:xfrm>
          <a:prstGeom prst="rect">
            <a:avLst/>
          </a:prstGeom>
        </p:spPr>
      </p:pic>
      <p:pic>
        <p:nvPicPr>
          <p:cNvPr id="182" name="图片 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330315" y="2330450"/>
            <a:ext cx="1261745" cy="1074420"/>
          </a:xfrm>
          <a:prstGeom prst="rect">
            <a:avLst/>
          </a:prstGeom>
        </p:spPr>
      </p:pic>
      <p:pic>
        <p:nvPicPr>
          <p:cNvPr id="114" name="图片 1"/>
          <p:cNvPicPr>
            <a:picLocks noChangeAspect="1"/>
          </p:cNvPicPr>
          <p:nvPr/>
        </p:nvPicPr>
        <p:blipFill>
          <a:blip r:embed="rId17"/>
          <a:stretch>
            <a:fillRect/>
          </a:stretch>
        </p:blipFill>
        <p:spPr>
          <a:xfrm>
            <a:off x="6083935" y="988060"/>
            <a:ext cx="1314450" cy="1236980"/>
          </a:xfrm>
          <a:prstGeom prst="rect">
            <a:avLst/>
          </a:prstGeom>
        </p:spPr>
      </p:pic>
      <p:sp>
        <p:nvSpPr>
          <p:cNvPr id="3" name="TextBox 101"/>
          <p:cNvSpPr>
            <a:spLocks noChangeArrowheads="1"/>
          </p:cNvSpPr>
          <p:nvPr/>
        </p:nvSpPr>
        <p:spPr bwMode="auto">
          <a:xfrm>
            <a:off x="2784782" y="-71456"/>
            <a:ext cx="3714776" cy="553085"/>
          </a:xfrm>
          <a:prstGeom prst="rect">
            <a:avLst/>
          </a:prstGeom>
          <a:noFill/>
          <a:ln w="9525">
            <a:noFill/>
            <a:miter lim="800000"/>
          </a:ln>
        </p:spPr>
        <p:txBody>
          <a:bodyPr wrap="square">
            <a:spAutoFit/>
          </a:bodyPr>
          <a:lstStyle/>
          <a:p>
            <a:r>
              <a:rPr lang="zh-CN" altLang="en-US" sz="30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24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二、</a:t>
            </a:r>
            <a:r>
              <a:rPr lang="zh-CN" altLang="en-US" sz="2400" b="1" dirty="0" smtClean="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技 术 力 量 和 资 源</a:t>
            </a:r>
            <a:endParaRPr lang="zh-CN" altLang="en-US" sz="2400" dirty="0"/>
          </a:p>
        </p:txBody>
      </p:sp>
    </p:spTree>
  </p:cSld>
  <p:clrMapOvr>
    <a:masterClrMapping/>
  </p:clrMapOvr>
  <p:transition advTm="33533"/>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矩形 44"/>
          <p:cNvSpPr/>
          <p:nvPr/>
        </p:nvSpPr>
        <p:spPr>
          <a:xfrm>
            <a:off x="207169" y="608330"/>
            <a:ext cx="3864769" cy="402590"/>
          </a:xfrm>
          <a:prstGeom prst="rect">
            <a:avLst/>
          </a:prstGeom>
        </p:spPr>
        <p:txBody>
          <a:bodyPr>
            <a:spAutoFit/>
          </a:bodyPr>
          <a:lstStyle/>
          <a:p>
            <a:pPr marL="285750" indent="-285750">
              <a:lnSpc>
                <a:spcPct val="150000"/>
              </a:lnSpc>
              <a:buFont typeface="Wingdings" panose="05000000000000000000" charset="0"/>
              <a:buChar char="Ø"/>
              <a:defRPr/>
            </a:pPr>
            <a:r>
              <a:rPr lang="zh-CN" altLang="en-US" sz="1350" b="1" u="sng" kern="100" dirty="0">
                <a:solidFill>
                  <a:srgbClr val="000000"/>
                </a:solidFill>
                <a:latin typeface="宋体" panose="02010600030101010101" pitchFamily="2" charset="-122"/>
                <a:ea typeface="宋体" panose="02010600030101010101" pitchFamily="2" charset="-122"/>
                <a:cs typeface="Times New Roman" panose="02020603050405020304" pitchFamily="18" charset="0"/>
              </a:rPr>
              <a:t>高压真空电子束焊接</a:t>
            </a:r>
            <a:r>
              <a:rPr lang="en-US" altLang="zh-CN" sz="1350" b="1" u="sng" kern="100" dirty="0">
                <a:solidFill>
                  <a:srgbClr val="000000"/>
                </a:solidFill>
                <a:latin typeface="宋体" panose="02010600030101010101" pitchFamily="2" charset="-122"/>
                <a:ea typeface="宋体" panose="02010600030101010101" pitchFamily="2" charset="-122"/>
                <a:cs typeface="Times New Roman" panose="02020603050405020304" pitchFamily="18" charset="0"/>
              </a:rPr>
              <a:t>&amp;</a:t>
            </a:r>
            <a:r>
              <a:rPr lang="zh-CN" altLang="en-US" sz="1350" b="1" u="sng" kern="100" dirty="0">
                <a:solidFill>
                  <a:srgbClr val="000000"/>
                </a:solidFill>
                <a:latin typeface="宋体" panose="02010600030101010101" pitchFamily="2" charset="-122"/>
                <a:ea typeface="宋体" panose="02010600030101010101" pitchFamily="2" charset="-122"/>
                <a:cs typeface="Times New Roman" panose="02020603050405020304" pitchFamily="18" charset="0"/>
              </a:rPr>
              <a:t>激光焊接</a:t>
            </a:r>
            <a:r>
              <a:rPr lang="zh-CN" altLang="en-US" sz="1350" b="1" u="sng" kern="100" dirty="0">
                <a:solidFill>
                  <a:srgbClr val="000000"/>
                </a:solidFill>
                <a:latin typeface="宋体" panose="02010600030101010101" pitchFamily="2" charset="-122"/>
                <a:ea typeface="宋体" panose="02010600030101010101" pitchFamily="2" charset="-122"/>
                <a:cs typeface="Times New Roman" panose="02020603050405020304" pitchFamily="18" charset="0"/>
              </a:rPr>
              <a:t>系统</a:t>
            </a:r>
            <a:endParaRPr lang="en-US" altLang="zh-CN" sz="1350" kern="100" dirty="0">
              <a:solidFill>
                <a:srgbClr val="000000"/>
              </a:solidFill>
              <a:latin typeface="宋体" panose="02010600030101010101" pitchFamily="2" charset="-122"/>
              <a:ea typeface="宋体" panose="02010600030101010101" pitchFamily="2" charset="-122"/>
              <a:cs typeface="Times New Roman" panose="02020603050405020304" pitchFamily="18" charset="0"/>
            </a:endParaRPr>
          </a:p>
        </p:txBody>
      </p:sp>
      <p:sp>
        <p:nvSpPr>
          <p:cNvPr id="3" name="TextBox 101"/>
          <p:cNvSpPr>
            <a:spLocks noChangeArrowheads="1"/>
          </p:cNvSpPr>
          <p:nvPr/>
        </p:nvSpPr>
        <p:spPr bwMode="auto">
          <a:xfrm>
            <a:off x="3079422" y="-33356"/>
            <a:ext cx="3714776" cy="460375"/>
          </a:xfrm>
          <a:prstGeom prst="rect">
            <a:avLst/>
          </a:prstGeom>
          <a:noFill/>
          <a:ln w="9525">
            <a:noFill/>
            <a:miter lim="800000"/>
          </a:ln>
        </p:spPr>
        <p:txBody>
          <a:bodyPr wrap="square">
            <a:spAutoFit/>
          </a:bodyPr>
          <a:p>
            <a:r>
              <a:rPr lang="zh-CN" altLang="en-US" sz="24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 二、</a:t>
            </a:r>
            <a:r>
              <a:rPr lang="zh-CN" altLang="en-US" sz="2400" b="1" dirty="0" smtClean="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技 术 力 量 和 资 源</a:t>
            </a:r>
            <a:endParaRPr lang="zh-CN" altLang="en-US" sz="2400" dirty="0"/>
          </a:p>
        </p:txBody>
      </p:sp>
      <p:sp>
        <p:nvSpPr>
          <p:cNvPr id="25" name="矩形 24"/>
          <p:cNvSpPr/>
          <p:nvPr/>
        </p:nvSpPr>
        <p:spPr>
          <a:xfrm>
            <a:off x="3746500" y="3147695"/>
            <a:ext cx="2526030" cy="1495425"/>
          </a:xfrm>
          <a:prstGeom prst="rect">
            <a:avLst/>
          </a:prstGeom>
          <a:ln w="9525">
            <a:noFill/>
          </a:ln>
        </p:spPr>
        <p:txBody>
          <a:bodyPr wrap="square">
            <a:spAutoFit/>
          </a:bodyPr>
          <a:lstStyle/>
          <a:p>
            <a:pPr marL="171450" lvl="0" indent="-171450" algn="just">
              <a:lnSpc>
                <a:spcPct val="120000"/>
              </a:lnSpc>
              <a:spcBef>
                <a:spcPts val="0"/>
              </a:spcBef>
              <a:spcAft>
                <a:spcPts val="0"/>
              </a:spcAft>
              <a:buClrTx/>
              <a:buSzTx/>
              <a:buFont typeface="Wingdings" panose="05000000000000000000" charset="0"/>
              <a:buChar char="ü"/>
              <a:defRPr/>
            </a:pPr>
            <a:r>
              <a:rPr lang="zh-CN" altLang="zh-CN" sz="940" b="1" kern="100" dirty="0">
                <a:solidFill>
                  <a:srgbClr val="000000"/>
                </a:solidFill>
                <a:latin typeface="宋体" panose="02010600030101010101" pitchFamily="2" charset="-122"/>
                <a:ea typeface="宋体" panose="02010600030101010101" pitchFamily="2" charset="-122"/>
                <a:cs typeface="Times New Roman" panose="02020603050405020304" pitchFamily="18" charset="0"/>
                <a:sym typeface="+mn-ea"/>
              </a:rPr>
              <a:t>主要参数</a:t>
            </a:r>
            <a:endParaRPr lang="zh-CN" altLang="zh-CN" sz="940" b="1" kern="100" dirty="0">
              <a:solidFill>
                <a:srgbClr val="000000"/>
              </a:solidFill>
              <a:latin typeface="宋体" panose="02010600030101010101" pitchFamily="2" charset="-122"/>
              <a:ea typeface="宋体" panose="02010600030101010101" pitchFamily="2" charset="-122"/>
              <a:cs typeface="Times New Roman" panose="02020603050405020304" pitchFamily="18" charset="0"/>
              <a:sym typeface="+mn-ea"/>
            </a:endParaRPr>
          </a:p>
          <a:p>
            <a:pPr lvl="0" indent="0" algn="just">
              <a:lnSpc>
                <a:spcPct val="200000"/>
              </a:lnSpc>
              <a:spcBef>
                <a:spcPts val="0"/>
              </a:spcBef>
              <a:spcAft>
                <a:spcPts val="0"/>
              </a:spcAft>
              <a:buClrTx/>
              <a:buSzTx/>
              <a:buNone/>
              <a:defRPr/>
            </a:pPr>
            <a:r>
              <a:rPr lang="zh-CN" altLang="zh-CN" sz="800" kern="100" dirty="0">
                <a:solidFill>
                  <a:srgbClr val="000000"/>
                </a:solidFill>
                <a:latin typeface="宋体" panose="02010600030101010101" pitchFamily="2" charset="-122"/>
                <a:ea typeface="宋体" panose="02010600030101010101" pitchFamily="2" charset="-122"/>
                <a:cs typeface="Times New Roman" panose="02020603050405020304" pitchFamily="18" charset="0"/>
                <a:sym typeface="+mn-ea"/>
              </a:rPr>
              <a:t>激光器功率                 </a:t>
            </a:r>
            <a:r>
              <a:rPr lang="zh-CN" altLang="zh-CN" sz="800" kern="100" dirty="0">
                <a:solidFill>
                  <a:srgbClr val="000000"/>
                </a:solidFill>
                <a:latin typeface="宋体" panose="02010600030101010101" pitchFamily="2" charset="-122"/>
                <a:ea typeface="宋体" panose="02010600030101010101" pitchFamily="2" charset="-122"/>
                <a:cs typeface="Times New Roman" panose="02020603050405020304" pitchFamily="18" charset="0"/>
                <a:sym typeface="+mn-ea"/>
              </a:rPr>
              <a:t>20kW </a:t>
            </a:r>
            <a:endParaRPr lang="zh-CN" altLang="zh-CN" sz="800" kern="100" dirty="0">
              <a:solidFill>
                <a:srgbClr val="000000"/>
              </a:solidFill>
              <a:latin typeface="宋体" panose="02010600030101010101" pitchFamily="2" charset="-122"/>
              <a:ea typeface="宋体" panose="02010600030101010101" pitchFamily="2" charset="-122"/>
              <a:cs typeface="Times New Roman" panose="02020603050405020304" pitchFamily="18" charset="0"/>
              <a:sym typeface="+mn-ea"/>
            </a:endParaRPr>
          </a:p>
          <a:p>
            <a:pPr lvl="0" indent="0" algn="just">
              <a:lnSpc>
                <a:spcPct val="200000"/>
              </a:lnSpc>
              <a:spcBef>
                <a:spcPts val="0"/>
              </a:spcBef>
              <a:spcAft>
                <a:spcPts val="0"/>
              </a:spcAft>
              <a:buClrTx/>
              <a:buSzTx/>
              <a:buNone/>
              <a:defRPr/>
            </a:pPr>
            <a:r>
              <a:rPr lang="zh-CN" altLang="zh-CN" sz="800" kern="100" dirty="0">
                <a:solidFill>
                  <a:srgbClr val="000000"/>
                </a:solidFill>
                <a:latin typeface="宋体" panose="02010600030101010101" pitchFamily="2" charset="-122"/>
                <a:ea typeface="宋体" panose="02010600030101010101" pitchFamily="2" charset="-122"/>
                <a:cs typeface="Times New Roman" panose="02020603050405020304" pitchFamily="18" charset="0"/>
                <a:sym typeface="+mn-ea"/>
              </a:rPr>
              <a:t>机器人额定负载             </a:t>
            </a:r>
            <a:r>
              <a:rPr lang="zh-CN" altLang="zh-CN" sz="800" kern="100" dirty="0">
                <a:solidFill>
                  <a:srgbClr val="000000"/>
                </a:solidFill>
                <a:latin typeface="宋体" panose="02010600030101010101" pitchFamily="2" charset="-122"/>
                <a:ea typeface="宋体" panose="02010600030101010101" pitchFamily="2" charset="-122"/>
                <a:cs typeface="Times New Roman" panose="02020603050405020304" pitchFamily="18" charset="0"/>
                <a:sym typeface="+mn-ea"/>
              </a:rPr>
              <a:t>60kg</a:t>
            </a:r>
            <a:endParaRPr lang="zh-CN" altLang="zh-CN" sz="800" kern="100" dirty="0">
              <a:solidFill>
                <a:srgbClr val="000000"/>
              </a:solidFill>
              <a:latin typeface="宋体" panose="02010600030101010101" pitchFamily="2" charset="-122"/>
              <a:ea typeface="宋体" panose="02010600030101010101" pitchFamily="2" charset="-122"/>
              <a:cs typeface="Times New Roman" panose="02020603050405020304" pitchFamily="18" charset="0"/>
              <a:sym typeface="+mn-ea"/>
            </a:endParaRPr>
          </a:p>
          <a:p>
            <a:pPr lvl="0" indent="0" algn="just">
              <a:lnSpc>
                <a:spcPct val="200000"/>
              </a:lnSpc>
              <a:spcBef>
                <a:spcPts val="0"/>
              </a:spcBef>
              <a:spcAft>
                <a:spcPts val="0"/>
              </a:spcAft>
              <a:buClrTx/>
              <a:buSzTx/>
              <a:buNone/>
              <a:defRPr/>
            </a:pPr>
            <a:r>
              <a:rPr lang="zh-CN" altLang="zh-CN" sz="800" kern="100" dirty="0">
                <a:solidFill>
                  <a:srgbClr val="000000"/>
                </a:solidFill>
                <a:latin typeface="宋体" panose="02010600030101010101" pitchFamily="2" charset="-122"/>
                <a:ea typeface="宋体" panose="02010600030101010101" pitchFamily="2" charset="-122"/>
                <a:cs typeface="Times New Roman" panose="02020603050405020304" pitchFamily="18" charset="0"/>
                <a:sym typeface="+mn-ea"/>
              </a:rPr>
              <a:t>机器人最大半径             </a:t>
            </a:r>
            <a:r>
              <a:rPr lang="zh-CN" altLang="zh-CN" sz="800" kern="100" dirty="0">
                <a:solidFill>
                  <a:srgbClr val="000000"/>
                </a:solidFill>
                <a:latin typeface="宋体" panose="02010600030101010101" pitchFamily="2" charset="-122"/>
                <a:ea typeface="宋体" panose="02010600030101010101" pitchFamily="2" charset="-122"/>
                <a:cs typeface="Times New Roman" panose="02020603050405020304" pitchFamily="18" charset="0"/>
                <a:sym typeface="+mn-ea"/>
              </a:rPr>
              <a:t>2033mm</a:t>
            </a:r>
            <a:endParaRPr lang="zh-CN" altLang="zh-CN" sz="800" kern="100" dirty="0">
              <a:solidFill>
                <a:srgbClr val="000000"/>
              </a:solidFill>
              <a:latin typeface="宋体" panose="02010600030101010101" pitchFamily="2" charset="-122"/>
              <a:ea typeface="宋体" panose="02010600030101010101" pitchFamily="2" charset="-122"/>
              <a:cs typeface="Times New Roman" panose="02020603050405020304" pitchFamily="18" charset="0"/>
              <a:sym typeface="+mn-ea"/>
            </a:endParaRPr>
          </a:p>
          <a:p>
            <a:pPr lvl="0" indent="0" algn="just">
              <a:lnSpc>
                <a:spcPct val="200000"/>
              </a:lnSpc>
              <a:spcBef>
                <a:spcPts val="0"/>
              </a:spcBef>
              <a:spcAft>
                <a:spcPts val="0"/>
              </a:spcAft>
              <a:buClrTx/>
              <a:buSzTx/>
              <a:buNone/>
              <a:defRPr/>
            </a:pPr>
            <a:r>
              <a:rPr lang="zh-CN" altLang="zh-CN" sz="800" kern="100" dirty="0">
                <a:solidFill>
                  <a:srgbClr val="000000"/>
                </a:solidFill>
                <a:latin typeface="宋体" panose="02010600030101010101" pitchFamily="2" charset="-122"/>
                <a:ea typeface="宋体" panose="02010600030101010101" pitchFamily="2" charset="-122"/>
                <a:cs typeface="Times New Roman" panose="02020603050405020304" pitchFamily="18" charset="0"/>
                <a:sym typeface="+mn-ea"/>
              </a:rPr>
              <a:t>机器人重复定位精度</a:t>
            </a:r>
            <a:r>
              <a:rPr lang="zh-CN" altLang="zh-CN" sz="800" kern="100" dirty="0">
                <a:solidFill>
                  <a:srgbClr val="000000"/>
                </a:solidFill>
                <a:latin typeface="宋体" panose="02010600030101010101" pitchFamily="2" charset="-122"/>
                <a:ea typeface="宋体" panose="02010600030101010101" pitchFamily="2" charset="-122"/>
                <a:cs typeface="Times New Roman" panose="02020603050405020304" pitchFamily="18" charset="0"/>
                <a:sym typeface="+mn-ea"/>
              </a:rPr>
              <a:t>         ±0.05mm</a:t>
            </a:r>
            <a:endParaRPr lang="zh-CN" altLang="zh-CN" sz="800" kern="100" dirty="0">
              <a:solidFill>
                <a:srgbClr val="000000"/>
              </a:solidFill>
              <a:latin typeface="宋体" panose="02010600030101010101" pitchFamily="2" charset="-122"/>
              <a:ea typeface="宋体" panose="02010600030101010101" pitchFamily="2" charset="-122"/>
              <a:cs typeface="Times New Roman" panose="02020603050405020304" pitchFamily="18" charset="0"/>
              <a:sym typeface="+mn-ea"/>
            </a:endParaRPr>
          </a:p>
          <a:p>
            <a:pPr lvl="0" indent="0" algn="just">
              <a:lnSpc>
                <a:spcPct val="200000"/>
              </a:lnSpc>
              <a:spcBef>
                <a:spcPts val="0"/>
              </a:spcBef>
              <a:spcAft>
                <a:spcPts val="0"/>
              </a:spcAft>
              <a:buClrTx/>
              <a:buSzTx/>
              <a:buNone/>
              <a:defRPr/>
            </a:pPr>
            <a:r>
              <a:rPr lang="zh-CN" altLang="zh-CN" sz="800" kern="100" dirty="0">
                <a:solidFill>
                  <a:srgbClr val="000000"/>
                </a:solidFill>
                <a:latin typeface="宋体" panose="02010600030101010101" pitchFamily="2" charset="-122"/>
                <a:ea typeface="宋体" panose="02010600030101010101" pitchFamily="2" charset="-122"/>
                <a:cs typeface="Times New Roman" panose="02020603050405020304" pitchFamily="18" charset="0"/>
                <a:sym typeface="+mn-ea"/>
              </a:rPr>
              <a:t>外部导轨行程               </a:t>
            </a:r>
            <a:r>
              <a:rPr lang="zh-CN" altLang="zh-CN" sz="800" kern="100" dirty="0">
                <a:solidFill>
                  <a:srgbClr val="000000"/>
                </a:solidFill>
                <a:latin typeface="宋体" panose="02010600030101010101" pitchFamily="2" charset="-122"/>
                <a:ea typeface="宋体" panose="02010600030101010101" pitchFamily="2" charset="-122"/>
                <a:cs typeface="Times New Roman" panose="02020603050405020304" pitchFamily="18" charset="0"/>
                <a:sym typeface="+mn-ea"/>
              </a:rPr>
              <a:t>6000mm</a:t>
            </a:r>
            <a:endParaRPr lang="zh-CN" altLang="zh-CN" sz="800" kern="100" dirty="0">
              <a:solidFill>
                <a:srgbClr val="000000"/>
              </a:solidFill>
              <a:latin typeface="宋体" panose="02010600030101010101" pitchFamily="2" charset="-122"/>
              <a:ea typeface="宋体" panose="02010600030101010101" pitchFamily="2" charset="-122"/>
              <a:cs typeface="Times New Roman" panose="02020603050405020304" pitchFamily="18" charset="0"/>
              <a:sym typeface="+mn-ea"/>
            </a:endParaRPr>
          </a:p>
        </p:txBody>
      </p:sp>
      <p:sp>
        <p:nvSpPr>
          <p:cNvPr id="27" name="AutoShape 526"/>
          <p:cNvSpPr>
            <a:spLocks noChangeArrowheads="1"/>
          </p:cNvSpPr>
          <p:nvPr/>
        </p:nvSpPr>
        <p:spPr bwMode="auto">
          <a:xfrm>
            <a:off x="257175" y="1010285"/>
            <a:ext cx="8771890" cy="1870075"/>
          </a:xfrm>
          <a:prstGeom prst="roundRect">
            <a:avLst>
              <a:gd name="adj" fmla="val 1803"/>
            </a:avLst>
          </a:prstGeom>
          <a:solidFill>
            <a:schemeClr val="accent6">
              <a:lumMod val="20000"/>
              <a:lumOff val="80000"/>
            </a:schemeClr>
          </a:solidFill>
          <a:ln>
            <a:solidFill>
              <a:schemeClr val="tx1"/>
            </a:solidFill>
          </a:ln>
        </p:spPr>
        <p:txBody>
          <a:bodyPr wrap="none" anchor="ctr"/>
          <a:p>
            <a:pPr eaLnBrk="1" latinLnBrk="1" hangingPunct="1">
              <a:defRPr/>
            </a:pPr>
            <a:r>
              <a:rPr kumimoji="1" lang="en-US" altLang="ko-KR" dirty="0" smtClean="0">
                <a:solidFill>
                  <a:srgbClr val="000000"/>
                </a:solidFill>
                <a:latin typeface="Gulim" panose="020B0600000101010101" pitchFamily="34" charset="-127"/>
                <a:ea typeface="Gulim" panose="020B0600000101010101" pitchFamily="34" charset="-127"/>
              </a:rPr>
              <a:t>                                                                                                                                               </a:t>
            </a:r>
            <a:endParaRPr kumimoji="1" lang="ko-KR" altLang="en-US" dirty="0">
              <a:solidFill>
                <a:srgbClr val="000000"/>
              </a:solidFill>
              <a:latin typeface="Gulim" panose="020B0600000101010101" pitchFamily="34" charset="-127"/>
              <a:ea typeface="Gulim" panose="020B0600000101010101" pitchFamily="34" charset="-127"/>
            </a:endParaRPr>
          </a:p>
        </p:txBody>
      </p:sp>
      <p:pic>
        <p:nvPicPr>
          <p:cNvPr id="6" name="图片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82575" y="1064260"/>
            <a:ext cx="2325370"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9395" y="1064260"/>
            <a:ext cx="2183765"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0150" y="1070610"/>
            <a:ext cx="1838325"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2620" y="1070610"/>
            <a:ext cx="1981835"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直接连接符 10"/>
          <p:cNvCxnSpPr/>
          <p:nvPr/>
        </p:nvCxnSpPr>
        <p:spPr>
          <a:xfrm flipH="1">
            <a:off x="2680335" y="1017270"/>
            <a:ext cx="1270" cy="1863090"/>
          </a:xfrm>
          <a:prstGeom prst="line">
            <a:avLst/>
          </a:prstGeom>
          <a:ln w="12700"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6925945" y="1004570"/>
            <a:ext cx="0" cy="1868805"/>
          </a:xfrm>
          <a:prstGeom prst="line">
            <a:avLst/>
          </a:prstGeom>
          <a:ln w="12700"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18" name="上箭头标注 17"/>
          <p:cNvSpPr/>
          <p:nvPr/>
        </p:nvSpPr>
        <p:spPr>
          <a:xfrm>
            <a:off x="228600" y="2897505"/>
            <a:ext cx="2453005" cy="1894840"/>
          </a:xfrm>
          <a:prstGeom prst="upArrowCallout">
            <a:avLst>
              <a:gd name="adj1" fmla="val 8952"/>
              <a:gd name="adj2" fmla="val 14545"/>
              <a:gd name="adj3" fmla="val 7784"/>
              <a:gd name="adj4" fmla="val 88499"/>
            </a:avLst>
          </a:prstGeom>
          <a:noFill/>
          <a:ln w="12700" cmpd="sng">
            <a:solidFill>
              <a:schemeClr val="accent1">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07010" y="3075940"/>
            <a:ext cx="2472690" cy="1715770"/>
          </a:xfrm>
          <a:prstGeom prst="rect">
            <a:avLst/>
          </a:prstGeom>
          <a:ln w="9525">
            <a:noFill/>
          </a:ln>
        </p:spPr>
        <p:txBody>
          <a:bodyPr wrap="square">
            <a:spAutoFit/>
          </a:bodyPr>
          <a:p>
            <a:pPr marL="171450" indent="-171450" algn="just" eaLnBrk="1" fontAlgn="auto" hangingPunct="1">
              <a:lnSpc>
                <a:spcPct val="130000"/>
              </a:lnSpc>
              <a:spcBef>
                <a:spcPts val="0"/>
              </a:spcBef>
              <a:spcAft>
                <a:spcPts val="0"/>
              </a:spcAft>
              <a:buFont typeface="Wingdings" panose="05000000000000000000" charset="0"/>
              <a:buChar char="ü"/>
              <a:defRPr/>
            </a:pPr>
            <a:r>
              <a:rPr lang="zh-CN" altLang="zh-CN" sz="940" b="1" kern="100" dirty="0">
                <a:solidFill>
                  <a:srgbClr val="000000"/>
                </a:solidFill>
                <a:latin typeface="宋体" panose="02010600030101010101" pitchFamily="2" charset="-122"/>
                <a:ea typeface="宋体" panose="02010600030101010101" pitchFamily="2" charset="-122"/>
                <a:cs typeface="Times New Roman" panose="02020603050405020304" pitchFamily="18" charset="0"/>
              </a:rPr>
              <a:t>主要参数</a:t>
            </a:r>
            <a:endParaRPr lang="zh-CN" altLang="zh-CN" sz="940" b="1" kern="100" dirty="0">
              <a:solidFill>
                <a:srgbClr val="000000"/>
              </a:solidFill>
              <a:latin typeface="宋体" panose="02010600030101010101" pitchFamily="2" charset="-122"/>
              <a:ea typeface="宋体" panose="02010600030101010101" pitchFamily="2" charset="-122"/>
              <a:cs typeface="Times New Roman" panose="02020603050405020304" pitchFamily="18" charset="0"/>
            </a:endParaRPr>
          </a:p>
          <a:p>
            <a:pPr marL="171450" indent="-171450" algn="just" eaLnBrk="1" fontAlgn="auto" hangingPunct="1">
              <a:lnSpc>
                <a:spcPct val="130000"/>
              </a:lnSpc>
              <a:spcBef>
                <a:spcPts val="0"/>
              </a:spcBef>
              <a:spcAft>
                <a:spcPts val="0"/>
              </a:spcAft>
              <a:defRPr/>
            </a:pPr>
            <a:r>
              <a:rPr lang="zh-CN" altLang="zh-CN" sz="800" kern="100" dirty="0">
                <a:solidFill>
                  <a:srgbClr val="000000"/>
                </a:solidFill>
                <a:latin typeface="宋体" panose="02010600030101010101" pitchFamily="2" charset="-122"/>
                <a:ea typeface="宋体" panose="02010600030101010101" pitchFamily="2" charset="-122"/>
                <a:cs typeface="Times New Roman" panose="02020603050405020304" pitchFamily="18" charset="0"/>
              </a:rPr>
              <a:t>加速电压</a:t>
            </a:r>
            <a:r>
              <a:rPr lang="en-US" altLang="zh-CN" sz="800" kern="100" dirty="0">
                <a:solidFill>
                  <a:srgbClr val="000000"/>
                </a:solidFill>
                <a:latin typeface="Calibri" panose="020F0502020204030204" charset="0"/>
                <a:ea typeface="+mn-ea"/>
                <a:cs typeface="Times New Roman" panose="02020603050405020304" pitchFamily="18" charset="0"/>
              </a:rPr>
              <a:t> [ U</a:t>
            </a:r>
            <a:r>
              <a:rPr lang="en-US" altLang="zh-CN" sz="800" kern="100" baseline="-25000" dirty="0">
                <a:solidFill>
                  <a:srgbClr val="000000"/>
                </a:solidFill>
                <a:latin typeface="Calibri" panose="020F0502020204030204" charset="0"/>
                <a:ea typeface="+mn-ea"/>
                <a:cs typeface="Times New Roman" panose="02020603050405020304" pitchFamily="18" charset="0"/>
              </a:rPr>
              <a:t>B</a:t>
            </a:r>
            <a:r>
              <a:rPr lang="en-US" altLang="zh-CN" sz="800" kern="100" dirty="0">
                <a:solidFill>
                  <a:srgbClr val="000000"/>
                </a:solidFill>
                <a:latin typeface="Calibri" panose="020F0502020204030204" charset="0"/>
                <a:ea typeface="+mn-ea"/>
                <a:cs typeface="Times New Roman" panose="02020603050405020304" pitchFamily="18" charset="0"/>
              </a:rPr>
              <a:t> ]	                                  70-150kV</a:t>
            </a:r>
            <a:endParaRPr lang="en-US" altLang="zh-CN" sz="800" kern="100" dirty="0">
              <a:solidFill>
                <a:srgbClr val="000000"/>
              </a:solidFill>
              <a:latin typeface="Calibri" panose="020F0502020204030204" charset="0"/>
              <a:ea typeface="+mn-ea"/>
              <a:cs typeface="Times New Roman" panose="02020603050405020304" pitchFamily="18" charset="0"/>
            </a:endParaRPr>
          </a:p>
          <a:p>
            <a:pPr algn="just" eaLnBrk="1" fontAlgn="auto" hangingPunct="1">
              <a:lnSpc>
                <a:spcPct val="130000"/>
              </a:lnSpc>
              <a:spcBef>
                <a:spcPts val="0"/>
              </a:spcBef>
              <a:spcAft>
                <a:spcPts val="0"/>
              </a:spcAft>
              <a:defRPr/>
            </a:pPr>
            <a:r>
              <a:rPr lang="en-US" altLang="zh-CN" sz="800" kern="100" dirty="0">
                <a:solidFill>
                  <a:srgbClr val="000000"/>
                </a:solidFill>
                <a:latin typeface="Calibri" panose="020F0502020204030204" charset="0"/>
                <a:ea typeface="+mn-ea"/>
                <a:cs typeface="Times New Roman" panose="02020603050405020304" pitchFamily="18" charset="0"/>
              </a:rPr>
              <a:t>     -  </a:t>
            </a:r>
            <a:r>
              <a:rPr lang="zh-CN" altLang="zh-CN" sz="800" kern="100" dirty="0">
                <a:solidFill>
                  <a:srgbClr val="000000"/>
                </a:solidFill>
                <a:latin typeface="宋体" panose="02010600030101010101" pitchFamily="2" charset="-122"/>
                <a:ea typeface="宋体" panose="02010600030101010101" pitchFamily="2" charset="-122"/>
                <a:cs typeface="Times New Roman" panose="02020603050405020304" pitchFamily="18" charset="0"/>
              </a:rPr>
              <a:t>长期稳定性</a:t>
            </a:r>
            <a:r>
              <a:rPr lang="en-US" altLang="zh-CN" sz="800" kern="100" dirty="0">
                <a:solidFill>
                  <a:srgbClr val="000000"/>
                </a:solidFill>
                <a:latin typeface="Calibri" panose="020F0502020204030204" charset="0"/>
                <a:ea typeface="+mn-ea"/>
                <a:cs typeface="Times New Roman" panose="02020603050405020304" pitchFamily="18" charset="0"/>
              </a:rPr>
              <a:t>	                          ≤±0.5%</a:t>
            </a:r>
            <a:r>
              <a:rPr lang="zh-CN" altLang="zh-CN" sz="800" kern="100" dirty="0">
                <a:solidFill>
                  <a:srgbClr val="000000"/>
                </a:solidFill>
                <a:latin typeface="Calibri" panose="020F0502020204030204" charset="0"/>
                <a:ea typeface="+mn-ea"/>
                <a:cs typeface="Times New Roman" panose="02020603050405020304" pitchFamily="18" charset="0"/>
              </a:rPr>
              <a:t>（</a:t>
            </a:r>
            <a:r>
              <a:rPr lang="zh-CN" altLang="zh-CN" sz="800" kern="100" dirty="0">
                <a:solidFill>
                  <a:srgbClr val="000000"/>
                </a:solidFill>
                <a:latin typeface="宋体" panose="02010600030101010101" pitchFamily="2" charset="-122"/>
                <a:ea typeface="宋体" panose="02010600030101010101" pitchFamily="2" charset="-122"/>
                <a:cs typeface="Times New Roman" panose="02020603050405020304" pitchFamily="18" charset="0"/>
              </a:rPr>
              <a:t>满量程</a:t>
            </a:r>
            <a:r>
              <a:rPr lang="zh-CN" altLang="zh-CN" sz="800" kern="100" dirty="0">
                <a:solidFill>
                  <a:srgbClr val="000000"/>
                </a:solidFill>
                <a:latin typeface="Calibri" panose="020F0502020204030204" charset="0"/>
                <a:ea typeface="+mn-ea"/>
                <a:cs typeface="Times New Roman" panose="02020603050405020304" pitchFamily="18" charset="0"/>
              </a:rPr>
              <a:t>）</a:t>
            </a:r>
            <a:endParaRPr lang="en-US" altLang="zh-CN" sz="800" kern="100" dirty="0">
              <a:solidFill>
                <a:srgbClr val="000000"/>
              </a:solidFill>
              <a:latin typeface="Calibri" panose="020F0502020204030204" charset="0"/>
              <a:ea typeface="+mn-ea"/>
              <a:cs typeface="Times New Roman" panose="02020603050405020304" pitchFamily="18" charset="0"/>
            </a:endParaRPr>
          </a:p>
          <a:p>
            <a:pPr algn="just" eaLnBrk="1" fontAlgn="auto" hangingPunct="1">
              <a:lnSpc>
                <a:spcPct val="130000"/>
              </a:lnSpc>
              <a:spcBef>
                <a:spcPts val="0"/>
              </a:spcBef>
              <a:spcAft>
                <a:spcPts val="0"/>
              </a:spcAft>
              <a:defRPr/>
            </a:pPr>
            <a:r>
              <a:rPr lang="en-US" altLang="zh-CN" sz="800" kern="100" dirty="0">
                <a:solidFill>
                  <a:srgbClr val="000000"/>
                </a:solidFill>
                <a:latin typeface="Calibri" panose="020F0502020204030204" charset="0"/>
                <a:ea typeface="+mn-ea"/>
                <a:cs typeface="Times New Roman" panose="02020603050405020304" pitchFamily="18" charset="0"/>
              </a:rPr>
              <a:t>U</a:t>
            </a:r>
            <a:r>
              <a:rPr lang="en-US" altLang="zh-CN" sz="800" kern="100" baseline="-25000" dirty="0">
                <a:solidFill>
                  <a:srgbClr val="000000"/>
                </a:solidFill>
                <a:latin typeface="Calibri" panose="020F0502020204030204" charset="0"/>
                <a:ea typeface="+mn-ea"/>
                <a:cs typeface="Times New Roman" panose="02020603050405020304" pitchFamily="18" charset="0"/>
              </a:rPr>
              <a:t>B</a:t>
            </a:r>
            <a:r>
              <a:rPr lang="en-US" altLang="zh-CN" sz="800" kern="100" dirty="0">
                <a:solidFill>
                  <a:srgbClr val="000000"/>
                </a:solidFill>
                <a:latin typeface="Calibri" panose="020F0502020204030204" charset="0"/>
                <a:ea typeface="+mn-ea"/>
                <a:cs typeface="Times New Roman" panose="02020603050405020304" pitchFamily="18" charset="0"/>
              </a:rPr>
              <a:t>≥ 100 kV</a:t>
            </a:r>
            <a:r>
              <a:rPr lang="zh-CN" altLang="zh-CN" sz="800" kern="100" dirty="0">
                <a:solidFill>
                  <a:srgbClr val="000000"/>
                </a:solidFill>
                <a:latin typeface="宋体" panose="02010600030101010101" pitchFamily="2" charset="-122"/>
                <a:ea typeface="宋体" panose="02010600030101010101" pitchFamily="2" charset="-122"/>
                <a:cs typeface="Times New Roman" panose="02020603050405020304" pitchFamily="18" charset="0"/>
              </a:rPr>
              <a:t>时的电子束电流</a:t>
            </a:r>
            <a:r>
              <a:rPr lang="en-US" altLang="zh-CN" sz="800" kern="100" dirty="0">
                <a:solidFill>
                  <a:srgbClr val="000000"/>
                </a:solidFill>
                <a:latin typeface="宋体" panose="02010600030101010101" pitchFamily="2" charset="-122"/>
                <a:ea typeface="宋体" panose="02010600030101010101" pitchFamily="2" charset="-122"/>
                <a:cs typeface="Times New Roman" panose="02020603050405020304" pitchFamily="18" charset="0"/>
              </a:rPr>
              <a:t> </a:t>
            </a:r>
            <a:r>
              <a:rPr lang="en-US" altLang="zh-CN" sz="800" kern="100" dirty="0">
                <a:solidFill>
                  <a:srgbClr val="000000"/>
                </a:solidFill>
                <a:latin typeface="Calibri" panose="020F0502020204030204" charset="0"/>
                <a:ea typeface="+mn-ea"/>
                <a:cs typeface="Times New Roman" panose="02020603050405020304" pitchFamily="18" charset="0"/>
              </a:rPr>
              <a:t>[ I</a:t>
            </a:r>
            <a:r>
              <a:rPr lang="en-US" altLang="zh-CN" sz="800" kern="100" baseline="-25000" dirty="0">
                <a:solidFill>
                  <a:srgbClr val="000000"/>
                </a:solidFill>
                <a:latin typeface="Calibri" panose="020F0502020204030204" charset="0"/>
                <a:ea typeface="+mn-ea"/>
                <a:cs typeface="Times New Roman" panose="02020603050405020304" pitchFamily="18" charset="0"/>
              </a:rPr>
              <a:t>S</a:t>
            </a:r>
            <a:r>
              <a:rPr lang="en-US" altLang="zh-CN" sz="800" kern="100" dirty="0">
                <a:solidFill>
                  <a:srgbClr val="000000"/>
                </a:solidFill>
                <a:latin typeface="Calibri" panose="020F0502020204030204" charset="0"/>
                <a:ea typeface="+mn-ea"/>
                <a:cs typeface="Times New Roman" panose="02020603050405020304" pitchFamily="18" charset="0"/>
              </a:rPr>
              <a:t> ]              0-400mA</a:t>
            </a:r>
            <a:endParaRPr lang="en-US" altLang="zh-CN" sz="800" kern="100" dirty="0">
              <a:solidFill>
                <a:srgbClr val="000000"/>
              </a:solidFill>
              <a:latin typeface="Calibri" panose="020F0502020204030204" charset="0"/>
              <a:ea typeface="+mn-ea"/>
              <a:cs typeface="Times New Roman" panose="02020603050405020304" pitchFamily="18" charset="0"/>
            </a:endParaRPr>
          </a:p>
          <a:p>
            <a:pPr algn="just" eaLnBrk="1" fontAlgn="auto" hangingPunct="1">
              <a:lnSpc>
                <a:spcPct val="130000"/>
              </a:lnSpc>
              <a:spcBef>
                <a:spcPts val="0"/>
              </a:spcBef>
              <a:spcAft>
                <a:spcPts val="0"/>
              </a:spcAft>
              <a:defRPr/>
            </a:pPr>
            <a:r>
              <a:rPr lang="en-US" altLang="zh-CN" sz="800" kern="100" dirty="0">
                <a:solidFill>
                  <a:srgbClr val="000000"/>
                </a:solidFill>
                <a:latin typeface="Calibri" panose="020F0502020204030204" charset="0"/>
                <a:ea typeface="+mn-ea"/>
                <a:cs typeface="Times New Roman" panose="02020603050405020304" pitchFamily="18" charset="0"/>
              </a:rPr>
              <a:t>     -  </a:t>
            </a:r>
            <a:r>
              <a:rPr lang="zh-CN" altLang="zh-CN" sz="800" kern="100" dirty="0">
                <a:solidFill>
                  <a:srgbClr val="000000"/>
                </a:solidFill>
                <a:latin typeface="宋体" panose="02010600030101010101" pitchFamily="2" charset="-122"/>
                <a:ea typeface="宋体" panose="02010600030101010101" pitchFamily="2" charset="-122"/>
                <a:cs typeface="Times New Roman" panose="02020603050405020304" pitchFamily="18" charset="0"/>
              </a:rPr>
              <a:t>在</a:t>
            </a:r>
            <a:r>
              <a:rPr lang="en-US" altLang="zh-CN" sz="800" kern="100" dirty="0">
                <a:solidFill>
                  <a:srgbClr val="000000"/>
                </a:solidFill>
                <a:latin typeface="Calibri" panose="020F0502020204030204" charset="0"/>
                <a:ea typeface="+mn-ea"/>
                <a:cs typeface="Times New Roman" panose="02020603050405020304" pitchFamily="18" charset="0"/>
              </a:rPr>
              <a:t>U</a:t>
            </a:r>
            <a:r>
              <a:rPr lang="en-US" altLang="zh-CN" sz="800" kern="100" baseline="-25000" dirty="0">
                <a:solidFill>
                  <a:srgbClr val="000000"/>
                </a:solidFill>
                <a:latin typeface="Calibri" panose="020F0502020204030204" charset="0"/>
                <a:ea typeface="+mn-ea"/>
                <a:cs typeface="Times New Roman" panose="02020603050405020304" pitchFamily="18" charset="0"/>
              </a:rPr>
              <a:t>B</a:t>
            </a:r>
            <a:r>
              <a:rPr lang="en-US" altLang="zh-CN" sz="800" kern="100" dirty="0">
                <a:solidFill>
                  <a:srgbClr val="000000"/>
                </a:solidFill>
                <a:latin typeface="Calibri" panose="020F0502020204030204" charset="0"/>
                <a:ea typeface="+mn-ea"/>
                <a:cs typeface="Times New Roman" panose="02020603050405020304" pitchFamily="18" charset="0"/>
              </a:rPr>
              <a:t> ≥120 kV</a:t>
            </a:r>
            <a:r>
              <a:rPr lang="zh-CN" altLang="zh-CN" sz="800" kern="100" dirty="0">
                <a:solidFill>
                  <a:srgbClr val="000000"/>
                </a:solidFill>
                <a:latin typeface="宋体" panose="02010600030101010101" pitchFamily="2" charset="-122"/>
                <a:ea typeface="宋体" panose="02010600030101010101" pitchFamily="2" charset="-122"/>
                <a:cs typeface="Times New Roman" panose="02020603050405020304" pitchFamily="18" charset="0"/>
              </a:rPr>
              <a:t>下长期稳定性</a:t>
            </a:r>
            <a:r>
              <a:rPr lang="en-US" altLang="zh-CN" sz="800" kern="100" dirty="0">
                <a:solidFill>
                  <a:srgbClr val="000000"/>
                </a:solidFill>
                <a:latin typeface="宋体" panose="02010600030101010101" pitchFamily="2" charset="-122"/>
                <a:ea typeface="宋体" panose="02010600030101010101" pitchFamily="2" charset="-122"/>
                <a:cs typeface="Times New Roman" panose="02020603050405020304" pitchFamily="18" charset="0"/>
              </a:rPr>
              <a:t>   </a:t>
            </a:r>
            <a:r>
              <a:rPr lang="en-US" altLang="zh-CN" sz="800" kern="100" dirty="0">
                <a:solidFill>
                  <a:srgbClr val="000000"/>
                </a:solidFill>
                <a:latin typeface="Calibri" panose="020F0502020204030204" charset="0"/>
                <a:ea typeface="+mn-ea"/>
                <a:cs typeface="Times New Roman" panose="02020603050405020304" pitchFamily="18" charset="0"/>
              </a:rPr>
              <a:t>≤±0.5%</a:t>
            </a:r>
            <a:r>
              <a:rPr lang="zh-CN" altLang="zh-CN" sz="800" kern="100" dirty="0">
                <a:solidFill>
                  <a:srgbClr val="000000"/>
                </a:solidFill>
                <a:latin typeface="Calibri" panose="020F0502020204030204" charset="0"/>
                <a:ea typeface="+mn-ea"/>
                <a:cs typeface="Times New Roman" panose="02020603050405020304" pitchFamily="18" charset="0"/>
              </a:rPr>
              <a:t>（</a:t>
            </a:r>
            <a:r>
              <a:rPr lang="zh-CN" altLang="zh-CN" sz="800" kern="100" dirty="0">
                <a:solidFill>
                  <a:srgbClr val="000000"/>
                </a:solidFill>
                <a:latin typeface="宋体" panose="02010600030101010101" pitchFamily="2" charset="-122"/>
                <a:ea typeface="宋体" panose="02010600030101010101" pitchFamily="2" charset="-122"/>
                <a:cs typeface="Times New Roman" panose="02020603050405020304" pitchFamily="18" charset="0"/>
              </a:rPr>
              <a:t>满量程</a:t>
            </a:r>
            <a:r>
              <a:rPr lang="zh-CN" altLang="zh-CN" sz="800" kern="100" dirty="0">
                <a:solidFill>
                  <a:srgbClr val="000000"/>
                </a:solidFill>
                <a:latin typeface="Calibri" panose="020F0502020204030204" charset="0"/>
                <a:ea typeface="+mn-ea"/>
                <a:cs typeface="Times New Roman" panose="02020603050405020304" pitchFamily="18" charset="0"/>
              </a:rPr>
              <a:t>）</a:t>
            </a:r>
            <a:endParaRPr lang="en-US" altLang="zh-CN" sz="800" kern="100" dirty="0">
              <a:solidFill>
                <a:srgbClr val="000000"/>
              </a:solidFill>
              <a:latin typeface="Calibri" panose="020F0502020204030204" charset="0"/>
              <a:ea typeface="+mn-ea"/>
              <a:cs typeface="Times New Roman" panose="02020603050405020304" pitchFamily="18" charset="0"/>
            </a:endParaRPr>
          </a:p>
          <a:p>
            <a:pPr algn="just" eaLnBrk="1" fontAlgn="auto" hangingPunct="1">
              <a:lnSpc>
                <a:spcPct val="130000"/>
              </a:lnSpc>
              <a:spcBef>
                <a:spcPts val="0"/>
              </a:spcBef>
              <a:spcAft>
                <a:spcPts val="0"/>
              </a:spcAft>
              <a:defRPr/>
            </a:pPr>
            <a:r>
              <a:rPr lang="zh-CN" altLang="zh-CN" sz="800" kern="100" dirty="0">
                <a:solidFill>
                  <a:srgbClr val="000000"/>
                </a:solidFill>
                <a:latin typeface="宋体" panose="02010600030101010101" pitchFamily="2" charset="-122"/>
                <a:ea typeface="宋体" panose="02010600030101010101" pitchFamily="2" charset="-122"/>
                <a:cs typeface="Times New Roman" panose="02020603050405020304" pitchFamily="18" charset="0"/>
              </a:rPr>
              <a:t>电子束功率</a:t>
            </a:r>
            <a:r>
              <a:rPr lang="en-US" altLang="zh-CN" sz="800" kern="100" dirty="0">
                <a:solidFill>
                  <a:srgbClr val="000000"/>
                </a:solidFill>
                <a:latin typeface="宋体" panose="02010600030101010101" pitchFamily="2" charset="-122"/>
                <a:ea typeface="宋体" panose="02010600030101010101" pitchFamily="2" charset="-122"/>
                <a:cs typeface="Times New Roman" panose="02020603050405020304" pitchFamily="18" charset="0"/>
              </a:rPr>
              <a:t> </a:t>
            </a:r>
            <a:r>
              <a:rPr lang="en-US" altLang="zh-CN" sz="800" kern="100" dirty="0">
                <a:solidFill>
                  <a:srgbClr val="000000"/>
                </a:solidFill>
                <a:latin typeface="Calibri" panose="020F0502020204030204" charset="0"/>
                <a:ea typeface="+mn-ea"/>
                <a:cs typeface="Times New Roman" panose="02020603050405020304" pitchFamily="18" charset="0"/>
              </a:rPr>
              <a:t>[ P ]	                                      0-60kW</a:t>
            </a:r>
            <a:endParaRPr lang="en-US" altLang="zh-CN" sz="800" kern="100" dirty="0">
              <a:solidFill>
                <a:srgbClr val="000000"/>
              </a:solidFill>
              <a:latin typeface="Calibri" panose="020F0502020204030204" charset="0"/>
              <a:ea typeface="+mn-ea"/>
              <a:cs typeface="Times New Roman" panose="02020603050405020304" pitchFamily="18" charset="0"/>
            </a:endParaRPr>
          </a:p>
          <a:p>
            <a:pPr algn="just" eaLnBrk="1" fontAlgn="auto" hangingPunct="1">
              <a:lnSpc>
                <a:spcPct val="130000"/>
              </a:lnSpc>
              <a:spcBef>
                <a:spcPts val="0"/>
              </a:spcBef>
              <a:spcAft>
                <a:spcPts val="0"/>
              </a:spcAft>
              <a:defRPr/>
            </a:pPr>
            <a:r>
              <a:rPr lang="en-US" altLang="zh-CN" sz="800" kern="100" dirty="0">
                <a:solidFill>
                  <a:srgbClr val="000000"/>
                </a:solidFill>
                <a:latin typeface="Calibri" panose="020F0502020204030204" charset="0"/>
                <a:ea typeface="+mn-ea"/>
                <a:cs typeface="Times New Roman" panose="02020603050405020304" pitchFamily="18" charset="0"/>
              </a:rPr>
              <a:t>     -  </a:t>
            </a:r>
            <a:r>
              <a:rPr lang="zh-CN" altLang="zh-CN" sz="800" kern="100" dirty="0">
                <a:solidFill>
                  <a:srgbClr val="000000"/>
                </a:solidFill>
                <a:latin typeface="宋体" panose="02010600030101010101" pitchFamily="2" charset="-122"/>
                <a:ea typeface="宋体" panose="02010600030101010101" pitchFamily="2" charset="-122"/>
                <a:cs typeface="Times New Roman" panose="02020603050405020304" pitchFamily="18" charset="0"/>
              </a:rPr>
              <a:t>暂载率</a:t>
            </a:r>
            <a:r>
              <a:rPr lang="en-US" altLang="zh-CN" sz="800" kern="100" dirty="0">
                <a:solidFill>
                  <a:srgbClr val="000000"/>
                </a:solidFill>
                <a:latin typeface="Calibri" panose="020F0502020204030204" charset="0"/>
                <a:ea typeface="+mn-ea"/>
                <a:cs typeface="Times New Roman" panose="02020603050405020304" pitchFamily="18" charset="0"/>
              </a:rPr>
              <a:t>	                                        100%</a:t>
            </a:r>
            <a:endParaRPr lang="en-US" altLang="zh-CN" sz="800" kern="100" dirty="0">
              <a:solidFill>
                <a:srgbClr val="000000"/>
              </a:solidFill>
              <a:latin typeface="Calibri" panose="020F0502020204030204" charset="0"/>
              <a:ea typeface="+mn-ea"/>
              <a:cs typeface="Times New Roman" panose="02020603050405020304" pitchFamily="18" charset="0"/>
            </a:endParaRPr>
          </a:p>
          <a:p>
            <a:pPr algn="just" eaLnBrk="1" fontAlgn="auto" hangingPunct="1">
              <a:lnSpc>
                <a:spcPct val="130000"/>
              </a:lnSpc>
              <a:spcBef>
                <a:spcPts val="0"/>
              </a:spcBef>
              <a:spcAft>
                <a:spcPts val="0"/>
              </a:spcAft>
              <a:defRPr/>
            </a:pPr>
            <a:r>
              <a:rPr lang="zh-CN" altLang="zh-CN" sz="800" kern="100" dirty="0">
                <a:solidFill>
                  <a:srgbClr val="000000"/>
                </a:solidFill>
                <a:latin typeface="宋体" panose="02010600030101010101" pitchFamily="2" charset="-122"/>
                <a:ea typeface="宋体" panose="02010600030101010101" pitchFamily="2" charset="-122"/>
                <a:cs typeface="Times New Roman" panose="02020603050405020304" pitchFamily="18" charset="0"/>
              </a:rPr>
              <a:t>工作距离</a:t>
            </a:r>
            <a:r>
              <a:rPr lang="en-US" altLang="zh-CN" sz="800" kern="100" dirty="0">
                <a:solidFill>
                  <a:srgbClr val="000000"/>
                </a:solidFill>
                <a:latin typeface="宋体" panose="02010600030101010101" pitchFamily="2" charset="-122"/>
                <a:ea typeface="宋体" panose="02010600030101010101" pitchFamily="2" charset="-122"/>
                <a:cs typeface="Times New Roman" panose="02020603050405020304" pitchFamily="18" charset="0"/>
              </a:rPr>
              <a:t> </a:t>
            </a:r>
            <a:r>
              <a:rPr lang="en-US" altLang="zh-CN" sz="800" kern="100" dirty="0">
                <a:solidFill>
                  <a:srgbClr val="000000"/>
                </a:solidFill>
                <a:latin typeface="Calibri" panose="020F0502020204030204" charset="0"/>
                <a:ea typeface="+mn-ea"/>
                <a:cs typeface="Times New Roman" panose="02020603050405020304" pitchFamily="18" charset="0"/>
              </a:rPr>
              <a:t>[ A</a:t>
            </a:r>
            <a:r>
              <a:rPr lang="en-US" altLang="zh-CN" sz="800" kern="100" baseline="-25000" dirty="0">
                <a:solidFill>
                  <a:srgbClr val="000000"/>
                </a:solidFill>
                <a:latin typeface="Calibri" panose="020F0502020204030204" charset="0"/>
                <a:ea typeface="+mn-ea"/>
                <a:cs typeface="Times New Roman" panose="02020603050405020304" pitchFamily="18" charset="0"/>
              </a:rPr>
              <a:t>w</a:t>
            </a:r>
            <a:r>
              <a:rPr lang="en-US" altLang="zh-CN" sz="800" kern="100" dirty="0">
                <a:solidFill>
                  <a:srgbClr val="000000"/>
                </a:solidFill>
                <a:latin typeface="Calibri" panose="020F0502020204030204" charset="0"/>
                <a:ea typeface="+mn-ea"/>
                <a:cs typeface="Times New Roman" panose="02020603050405020304" pitchFamily="18" charset="0"/>
              </a:rPr>
              <a:t> ]                                          200-1200 mm</a:t>
            </a:r>
            <a:endParaRPr lang="en-US" altLang="zh-CN" sz="800" kern="100" dirty="0">
              <a:solidFill>
                <a:srgbClr val="000000"/>
              </a:solidFill>
              <a:latin typeface="Calibri" panose="020F0502020204030204" charset="0"/>
              <a:ea typeface="+mn-ea"/>
              <a:cs typeface="Times New Roman" panose="02020603050405020304" pitchFamily="18" charset="0"/>
            </a:endParaRPr>
          </a:p>
          <a:p>
            <a:pPr algn="just" eaLnBrk="1" fontAlgn="auto" hangingPunct="1">
              <a:lnSpc>
                <a:spcPct val="130000"/>
              </a:lnSpc>
              <a:spcBef>
                <a:spcPts val="0"/>
              </a:spcBef>
              <a:spcAft>
                <a:spcPts val="0"/>
              </a:spcAft>
              <a:defRPr/>
            </a:pPr>
            <a:r>
              <a:rPr lang="zh-CN" altLang="zh-CN" sz="800" kern="100" dirty="0">
                <a:solidFill>
                  <a:srgbClr val="000000"/>
                </a:solidFill>
                <a:latin typeface="宋体" panose="02010600030101010101" pitchFamily="2" charset="-122"/>
                <a:ea typeface="宋体" panose="02010600030101010101" pitchFamily="2" charset="-122"/>
                <a:cs typeface="Times New Roman" panose="02020603050405020304" pitchFamily="18" charset="0"/>
              </a:rPr>
              <a:t>焊接工作真空室容积 </a:t>
            </a:r>
            <a:r>
              <a:rPr lang="en-US" altLang="zh-CN" sz="800" kern="100" dirty="0">
                <a:solidFill>
                  <a:srgbClr val="000000"/>
                </a:solidFill>
                <a:latin typeface="宋体" panose="02010600030101010101" pitchFamily="2" charset="-122"/>
                <a:ea typeface="宋体" panose="02010600030101010101" pitchFamily="2" charset="-122"/>
                <a:cs typeface="Times New Roman" panose="02020603050405020304" pitchFamily="18" charset="0"/>
              </a:rPr>
              <a:t>                 </a:t>
            </a:r>
            <a:r>
              <a:rPr lang="en-US" altLang="zh-CN" sz="800" kern="100" dirty="0">
                <a:solidFill>
                  <a:srgbClr val="000000"/>
                </a:solidFill>
                <a:latin typeface="Calibri" panose="020F0502020204030204" charset="0"/>
                <a:ea typeface="+mn-ea"/>
                <a:cs typeface="Times New Roman" panose="02020603050405020304" pitchFamily="18" charset="0"/>
              </a:rPr>
              <a:t>66m³ </a:t>
            </a:r>
            <a:endParaRPr lang="en-US" altLang="zh-CN" sz="800" kern="100" dirty="0">
              <a:solidFill>
                <a:srgbClr val="000000"/>
              </a:solidFill>
              <a:latin typeface="Calibri" panose="020F0502020204030204" charset="0"/>
              <a:ea typeface="+mn-ea"/>
              <a:cs typeface="Times New Roman" panose="02020603050405020304" pitchFamily="18" charset="0"/>
            </a:endParaRPr>
          </a:p>
          <a:p>
            <a:pPr algn="just" eaLnBrk="1" fontAlgn="auto" hangingPunct="1">
              <a:lnSpc>
                <a:spcPct val="130000"/>
              </a:lnSpc>
              <a:spcBef>
                <a:spcPts val="0"/>
              </a:spcBef>
              <a:spcAft>
                <a:spcPts val="0"/>
              </a:spcAft>
              <a:defRPr/>
            </a:pPr>
            <a:r>
              <a:rPr lang="zh-CN" altLang="zh-CN" sz="800" kern="100" dirty="0">
                <a:solidFill>
                  <a:srgbClr val="000000"/>
                </a:solidFill>
                <a:latin typeface="宋体" panose="02010600030101010101" pitchFamily="2" charset="-122"/>
                <a:ea typeface="宋体" panose="02010600030101010101" pitchFamily="2" charset="-122"/>
                <a:cs typeface="Times New Roman" panose="02020603050405020304" pitchFamily="18" charset="0"/>
              </a:rPr>
              <a:t>抽气时间</a:t>
            </a:r>
            <a:r>
              <a:rPr lang="zh-CN" altLang="zh-CN" sz="800" kern="100" dirty="0">
                <a:solidFill>
                  <a:srgbClr val="000000"/>
                </a:solidFill>
                <a:latin typeface="Calibri" panose="020F0502020204030204" charset="0"/>
                <a:ea typeface="+mn-ea"/>
                <a:cs typeface="Times New Roman" panose="02020603050405020304" pitchFamily="18" charset="0"/>
              </a:rPr>
              <a:t>（</a:t>
            </a:r>
            <a:r>
              <a:rPr lang="zh-CN" altLang="zh-CN" sz="800" kern="100" dirty="0">
                <a:solidFill>
                  <a:srgbClr val="000000"/>
                </a:solidFill>
                <a:latin typeface="宋体" panose="02010600030101010101" pitchFamily="2" charset="-122"/>
                <a:ea typeface="宋体" panose="02010600030101010101" pitchFamily="2" charset="-122"/>
                <a:cs typeface="Times New Roman" panose="02020603050405020304" pitchFamily="18" charset="0"/>
              </a:rPr>
              <a:t>从大气至</a:t>
            </a:r>
            <a:r>
              <a:rPr lang="en-US" altLang="zh-CN" sz="800" kern="100" dirty="0">
                <a:solidFill>
                  <a:srgbClr val="000000"/>
                </a:solidFill>
                <a:latin typeface="Calibri" panose="020F0502020204030204" charset="0"/>
                <a:ea typeface="+mn-ea"/>
                <a:cs typeface="Times New Roman" panose="02020603050405020304" pitchFamily="18" charset="0"/>
              </a:rPr>
              <a:t>5</a:t>
            </a:r>
            <a:r>
              <a:rPr lang="zh-CN" altLang="zh-CN" sz="800" kern="100" dirty="0">
                <a:solidFill>
                  <a:srgbClr val="000000"/>
                </a:solidFill>
                <a:latin typeface="Calibri" panose="020F0502020204030204" charset="0"/>
                <a:ea typeface="+mn-ea"/>
                <a:cs typeface="Times New Roman" panose="02020603050405020304" pitchFamily="18" charset="0"/>
              </a:rPr>
              <a:t>×</a:t>
            </a:r>
            <a:r>
              <a:rPr lang="en-US" altLang="zh-CN" sz="800" kern="100" dirty="0">
                <a:solidFill>
                  <a:srgbClr val="000000"/>
                </a:solidFill>
                <a:latin typeface="Calibri" panose="020F0502020204030204" charset="0"/>
                <a:ea typeface="+mn-ea"/>
                <a:cs typeface="Times New Roman" panose="02020603050405020304" pitchFamily="18" charset="0"/>
              </a:rPr>
              <a:t>10</a:t>
            </a:r>
            <a:r>
              <a:rPr lang="en-US" altLang="zh-CN" sz="800" kern="100" baseline="30000" dirty="0">
                <a:solidFill>
                  <a:srgbClr val="000000"/>
                </a:solidFill>
                <a:latin typeface="Calibri" panose="020F0502020204030204" charset="0"/>
                <a:ea typeface="+mn-ea"/>
                <a:cs typeface="Times New Roman" panose="02020603050405020304" pitchFamily="18" charset="0"/>
              </a:rPr>
              <a:t>-2</a:t>
            </a:r>
            <a:r>
              <a:rPr lang="en-US" altLang="zh-CN" sz="800" kern="100" dirty="0">
                <a:solidFill>
                  <a:srgbClr val="000000"/>
                </a:solidFill>
                <a:latin typeface="Calibri" panose="020F0502020204030204" charset="0"/>
                <a:ea typeface="+mn-ea"/>
                <a:cs typeface="Times New Roman" panose="02020603050405020304" pitchFamily="18" charset="0"/>
              </a:rPr>
              <a:t>Pa</a:t>
            </a:r>
            <a:r>
              <a:rPr lang="zh-CN" altLang="zh-CN" sz="800" kern="100" dirty="0">
                <a:solidFill>
                  <a:srgbClr val="000000"/>
                </a:solidFill>
                <a:latin typeface="Calibri" panose="020F0502020204030204" charset="0"/>
                <a:ea typeface="+mn-ea"/>
                <a:cs typeface="Times New Roman" panose="02020603050405020304" pitchFamily="18" charset="0"/>
              </a:rPr>
              <a:t>）</a:t>
            </a:r>
            <a:r>
              <a:rPr lang="en-US" altLang="zh-CN" sz="800" kern="100" dirty="0">
                <a:solidFill>
                  <a:srgbClr val="000000"/>
                </a:solidFill>
                <a:latin typeface="Calibri" panose="020F0502020204030204" charset="0"/>
                <a:ea typeface="+mn-ea"/>
                <a:cs typeface="Times New Roman" panose="02020603050405020304" pitchFamily="18" charset="0"/>
              </a:rPr>
              <a:t>              </a:t>
            </a:r>
            <a:r>
              <a:rPr lang="zh-CN" altLang="zh-CN" sz="800" kern="100" dirty="0">
                <a:solidFill>
                  <a:srgbClr val="000000"/>
                </a:solidFill>
                <a:latin typeface="Calibri" panose="020F0502020204030204" charset="0"/>
                <a:ea typeface="+mn-ea"/>
                <a:cs typeface="Times New Roman" panose="02020603050405020304" pitchFamily="18" charset="0"/>
              </a:rPr>
              <a:t>≤</a:t>
            </a:r>
            <a:r>
              <a:rPr lang="en-US" altLang="zh-CN" sz="800" kern="100" dirty="0">
                <a:solidFill>
                  <a:srgbClr val="000000"/>
                </a:solidFill>
                <a:latin typeface="Calibri" panose="020F0502020204030204" charset="0"/>
                <a:ea typeface="+mn-ea"/>
                <a:cs typeface="Times New Roman" panose="02020603050405020304" pitchFamily="18" charset="0"/>
              </a:rPr>
              <a:t>38min</a:t>
            </a:r>
            <a:endParaRPr lang="zh-CN" altLang="zh-CN" sz="800" kern="100" dirty="0">
              <a:solidFill>
                <a:srgbClr val="000000"/>
              </a:solidFill>
              <a:latin typeface="Calibri" panose="020F0502020204030204" charset="0"/>
              <a:ea typeface="+mn-ea"/>
              <a:cs typeface="Times New Roman" panose="02020603050405020304" pitchFamily="18" charset="0"/>
            </a:endParaRPr>
          </a:p>
        </p:txBody>
      </p:sp>
      <p:sp>
        <p:nvSpPr>
          <p:cNvPr id="20" name="上箭头标注 19"/>
          <p:cNvSpPr/>
          <p:nvPr/>
        </p:nvSpPr>
        <p:spPr>
          <a:xfrm>
            <a:off x="3746500" y="2896870"/>
            <a:ext cx="2453005" cy="1894840"/>
          </a:xfrm>
          <a:prstGeom prst="upArrowCallout">
            <a:avLst>
              <a:gd name="adj1" fmla="val 8952"/>
              <a:gd name="adj2" fmla="val 14545"/>
              <a:gd name="adj3" fmla="val 7784"/>
              <a:gd name="adj4" fmla="val 88499"/>
            </a:avLst>
          </a:prstGeom>
          <a:noFill/>
          <a:ln w="12700" cmpd="sng">
            <a:solidFill>
              <a:schemeClr val="accent1">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267" name="直接连接符 266"/>
          <p:cNvCxnSpPr/>
          <p:nvPr/>
        </p:nvCxnSpPr>
        <p:spPr>
          <a:xfrm>
            <a:off x="0" y="4875626"/>
            <a:ext cx="9144000" cy="1191"/>
          </a:xfrm>
          <a:prstGeom prst="line">
            <a:avLst/>
          </a:prstGeom>
        </p:spPr>
        <p:style>
          <a:lnRef idx="1">
            <a:schemeClr val="accent1"/>
          </a:lnRef>
          <a:fillRef idx="0">
            <a:schemeClr val="accent1"/>
          </a:fillRef>
          <a:effectRef idx="0">
            <a:schemeClr val="accent1"/>
          </a:effectRef>
          <a:fontRef idx="minor">
            <a:schemeClr val="tx1"/>
          </a:fontRef>
        </p:style>
      </p:cxnSp>
      <p:sp>
        <p:nvSpPr>
          <p:cNvPr id="21" name="上箭头标注 20"/>
          <p:cNvSpPr/>
          <p:nvPr/>
        </p:nvSpPr>
        <p:spPr>
          <a:xfrm>
            <a:off x="6942455" y="2880360"/>
            <a:ext cx="2086610" cy="1894840"/>
          </a:xfrm>
          <a:prstGeom prst="upArrowCallout">
            <a:avLst>
              <a:gd name="adj1" fmla="val 8952"/>
              <a:gd name="adj2" fmla="val 14545"/>
              <a:gd name="adj3" fmla="val 7784"/>
              <a:gd name="adj4" fmla="val 88499"/>
            </a:avLst>
          </a:prstGeom>
          <a:noFill/>
          <a:ln w="12700" cmpd="sng">
            <a:solidFill>
              <a:schemeClr val="accent1">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矩形 21"/>
          <p:cNvSpPr/>
          <p:nvPr/>
        </p:nvSpPr>
        <p:spPr>
          <a:xfrm>
            <a:off x="6958965" y="3131185"/>
            <a:ext cx="2526030" cy="1495425"/>
          </a:xfrm>
          <a:prstGeom prst="rect">
            <a:avLst/>
          </a:prstGeom>
          <a:ln w="9525">
            <a:noFill/>
          </a:ln>
        </p:spPr>
        <p:txBody>
          <a:bodyPr wrap="square">
            <a:spAutoFit/>
          </a:bodyPr>
          <a:p>
            <a:pPr marL="171450" lvl="0" indent="-171450" algn="just">
              <a:lnSpc>
                <a:spcPct val="120000"/>
              </a:lnSpc>
              <a:spcBef>
                <a:spcPts val="0"/>
              </a:spcBef>
              <a:spcAft>
                <a:spcPts val="0"/>
              </a:spcAft>
              <a:buClrTx/>
              <a:buSzTx/>
              <a:buFont typeface="Wingdings" panose="05000000000000000000" charset="0"/>
              <a:buChar char="ü"/>
              <a:defRPr/>
            </a:pPr>
            <a:r>
              <a:rPr lang="zh-CN" altLang="zh-CN" sz="940" b="1" kern="100" dirty="0">
                <a:solidFill>
                  <a:srgbClr val="000000"/>
                </a:solidFill>
                <a:latin typeface="宋体" panose="02010600030101010101" pitchFamily="2" charset="-122"/>
                <a:ea typeface="宋体" panose="02010600030101010101" pitchFamily="2" charset="-122"/>
                <a:cs typeface="Times New Roman" panose="02020603050405020304" pitchFamily="18" charset="0"/>
                <a:sym typeface="+mn-ea"/>
              </a:rPr>
              <a:t>主要参数</a:t>
            </a:r>
            <a:endParaRPr lang="zh-CN" altLang="zh-CN" sz="940" b="1" kern="100" dirty="0">
              <a:solidFill>
                <a:srgbClr val="000000"/>
              </a:solidFill>
              <a:latin typeface="宋体" panose="02010600030101010101" pitchFamily="2" charset="-122"/>
              <a:ea typeface="宋体" panose="02010600030101010101" pitchFamily="2" charset="-122"/>
              <a:cs typeface="Times New Roman" panose="02020603050405020304" pitchFamily="18" charset="0"/>
              <a:sym typeface="+mn-ea"/>
            </a:endParaRPr>
          </a:p>
          <a:p>
            <a:pPr lvl="0" indent="0" algn="just">
              <a:lnSpc>
                <a:spcPct val="200000"/>
              </a:lnSpc>
              <a:spcBef>
                <a:spcPts val="0"/>
              </a:spcBef>
              <a:spcAft>
                <a:spcPts val="0"/>
              </a:spcAft>
              <a:buClrTx/>
              <a:buSzTx/>
              <a:buNone/>
              <a:defRPr/>
            </a:pPr>
            <a:r>
              <a:rPr lang="zh-CN" altLang="zh-CN" sz="800" kern="100" dirty="0">
                <a:solidFill>
                  <a:srgbClr val="000000"/>
                </a:solidFill>
                <a:latin typeface="宋体" panose="02010600030101010101" pitchFamily="2" charset="-122"/>
                <a:ea typeface="宋体" panose="02010600030101010101" pitchFamily="2" charset="-122"/>
                <a:cs typeface="Times New Roman" panose="02020603050405020304" pitchFamily="18" charset="0"/>
                <a:sym typeface="+mn-ea"/>
              </a:rPr>
              <a:t>激光器功率                 </a:t>
            </a:r>
            <a:r>
              <a:rPr lang="en-US" altLang="zh-CN" sz="800" kern="100" dirty="0">
                <a:solidFill>
                  <a:srgbClr val="000000"/>
                </a:solidFill>
                <a:latin typeface="宋体" panose="02010600030101010101" pitchFamily="2" charset="-122"/>
                <a:ea typeface="宋体" panose="02010600030101010101" pitchFamily="2" charset="-122"/>
                <a:cs typeface="Times New Roman" panose="02020603050405020304" pitchFamily="18" charset="0"/>
                <a:sym typeface="+mn-ea"/>
              </a:rPr>
              <a:t>4</a:t>
            </a:r>
            <a:r>
              <a:rPr lang="zh-CN" altLang="zh-CN" sz="800" kern="100" dirty="0">
                <a:solidFill>
                  <a:srgbClr val="000000"/>
                </a:solidFill>
                <a:latin typeface="宋体" panose="02010600030101010101" pitchFamily="2" charset="-122"/>
                <a:ea typeface="宋体" panose="02010600030101010101" pitchFamily="2" charset="-122"/>
                <a:cs typeface="Times New Roman" panose="02020603050405020304" pitchFamily="18" charset="0"/>
                <a:sym typeface="+mn-ea"/>
              </a:rPr>
              <a:t>kW </a:t>
            </a:r>
            <a:endParaRPr lang="zh-CN" altLang="zh-CN" sz="800" kern="100" dirty="0">
              <a:solidFill>
                <a:srgbClr val="000000"/>
              </a:solidFill>
              <a:latin typeface="宋体" panose="02010600030101010101" pitchFamily="2" charset="-122"/>
              <a:ea typeface="宋体" panose="02010600030101010101" pitchFamily="2" charset="-122"/>
              <a:cs typeface="Times New Roman" panose="02020603050405020304" pitchFamily="18" charset="0"/>
              <a:sym typeface="+mn-ea"/>
            </a:endParaRPr>
          </a:p>
          <a:p>
            <a:pPr lvl="0" indent="0" algn="just">
              <a:lnSpc>
                <a:spcPct val="200000"/>
              </a:lnSpc>
              <a:spcBef>
                <a:spcPts val="0"/>
              </a:spcBef>
              <a:spcAft>
                <a:spcPts val="0"/>
              </a:spcAft>
              <a:buClrTx/>
              <a:buSzTx/>
              <a:buNone/>
              <a:defRPr/>
            </a:pPr>
            <a:r>
              <a:rPr lang="zh-CN" altLang="zh-CN" sz="800" kern="100" dirty="0">
                <a:solidFill>
                  <a:srgbClr val="000000"/>
                </a:solidFill>
                <a:latin typeface="宋体" panose="02010600030101010101" pitchFamily="2" charset="-122"/>
                <a:ea typeface="宋体" panose="02010600030101010101" pitchFamily="2" charset="-122"/>
                <a:cs typeface="Times New Roman" panose="02020603050405020304" pitchFamily="18" charset="0"/>
                <a:sym typeface="+mn-ea"/>
              </a:rPr>
              <a:t>机器人额定负载             </a:t>
            </a:r>
            <a:r>
              <a:rPr lang="zh-CN" altLang="zh-CN" sz="800" kern="100" dirty="0">
                <a:solidFill>
                  <a:srgbClr val="000000"/>
                </a:solidFill>
                <a:latin typeface="宋体" panose="02010600030101010101" pitchFamily="2" charset="-122"/>
                <a:ea typeface="宋体" panose="02010600030101010101" pitchFamily="2" charset="-122"/>
                <a:cs typeface="Times New Roman" panose="02020603050405020304" pitchFamily="18" charset="0"/>
                <a:sym typeface="+mn-ea"/>
              </a:rPr>
              <a:t>60kg</a:t>
            </a:r>
            <a:endParaRPr lang="zh-CN" altLang="zh-CN" sz="800" kern="100" dirty="0">
              <a:solidFill>
                <a:srgbClr val="000000"/>
              </a:solidFill>
              <a:latin typeface="宋体" panose="02010600030101010101" pitchFamily="2" charset="-122"/>
              <a:ea typeface="宋体" panose="02010600030101010101" pitchFamily="2" charset="-122"/>
              <a:cs typeface="Times New Roman" panose="02020603050405020304" pitchFamily="18" charset="0"/>
              <a:sym typeface="+mn-ea"/>
            </a:endParaRPr>
          </a:p>
          <a:p>
            <a:pPr lvl="0" indent="0" algn="just">
              <a:lnSpc>
                <a:spcPct val="200000"/>
              </a:lnSpc>
              <a:spcBef>
                <a:spcPts val="0"/>
              </a:spcBef>
              <a:spcAft>
                <a:spcPts val="0"/>
              </a:spcAft>
              <a:buClrTx/>
              <a:buSzTx/>
              <a:buNone/>
              <a:defRPr/>
            </a:pPr>
            <a:r>
              <a:rPr lang="zh-CN" altLang="zh-CN" sz="800" kern="100" dirty="0">
                <a:solidFill>
                  <a:srgbClr val="000000"/>
                </a:solidFill>
                <a:latin typeface="宋体" panose="02010600030101010101" pitchFamily="2" charset="-122"/>
                <a:ea typeface="宋体" panose="02010600030101010101" pitchFamily="2" charset="-122"/>
                <a:cs typeface="Times New Roman" panose="02020603050405020304" pitchFamily="18" charset="0"/>
                <a:sym typeface="+mn-ea"/>
              </a:rPr>
              <a:t>机器人最大半径             </a:t>
            </a:r>
            <a:r>
              <a:rPr lang="zh-CN" altLang="zh-CN" sz="800" kern="100" dirty="0">
                <a:solidFill>
                  <a:srgbClr val="000000"/>
                </a:solidFill>
                <a:latin typeface="宋体" panose="02010600030101010101" pitchFamily="2" charset="-122"/>
                <a:ea typeface="宋体" panose="02010600030101010101" pitchFamily="2" charset="-122"/>
                <a:cs typeface="Times New Roman" panose="02020603050405020304" pitchFamily="18" charset="0"/>
                <a:sym typeface="+mn-ea"/>
              </a:rPr>
              <a:t>2033mm</a:t>
            </a:r>
            <a:endParaRPr lang="zh-CN" altLang="zh-CN" sz="800" kern="100" dirty="0">
              <a:solidFill>
                <a:srgbClr val="000000"/>
              </a:solidFill>
              <a:latin typeface="宋体" panose="02010600030101010101" pitchFamily="2" charset="-122"/>
              <a:ea typeface="宋体" panose="02010600030101010101" pitchFamily="2" charset="-122"/>
              <a:cs typeface="Times New Roman" panose="02020603050405020304" pitchFamily="18" charset="0"/>
              <a:sym typeface="+mn-ea"/>
            </a:endParaRPr>
          </a:p>
          <a:p>
            <a:pPr lvl="0" indent="0" algn="just">
              <a:lnSpc>
                <a:spcPct val="200000"/>
              </a:lnSpc>
              <a:spcBef>
                <a:spcPts val="0"/>
              </a:spcBef>
              <a:spcAft>
                <a:spcPts val="0"/>
              </a:spcAft>
              <a:buClrTx/>
              <a:buSzTx/>
              <a:buNone/>
              <a:defRPr/>
            </a:pPr>
            <a:r>
              <a:rPr lang="zh-CN" altLang="zh-CN" sz="800" kern="100" dirty="0">
                <a:solidFill>
                  <a:srgbClr val="000000"/>
                </a:solidFill>
                <a:latin typeface="宋体" panose="02010600030101010101" pitchFamily="2" charset="-122"/>
                <a:ea typeface="宋体" panose="02010600030101010101" pitchFamily="2" charset="-122"/>
                <a:cs typeface="Times New Roman" panose="02020603050405020304" pitchFamily="18" charset="0"/>
                <a:sym typeface="+mn-ea"/>
              </a:rPr>
              <a:t>机器人重复定位精度</a:t>
            </a:r>
            <a:r>
              <a:rPr lang="zh-CN" altLang="zh-CN" sz="800" kern="100" dirty="0">
                <a:solidFill>
                  <a:srgbClr val="000000"/>
                </a:solidFill>
                <a:latin typeface="宋体" panose="02010600030101010101" pitchFamily="2" charset="-122"/>
                <a:ea typeface="宋体" panose="02010600030101010101" pitchFamily="2" charset="-122"/>
                <a:cs typeface="Times New Roman" panose="02020603050405020304" pitchFamily="18" charset="0"/>
                <a:sym typeface="+mn-ea"/>
              </a:rPr>
              <a:t>         ±0.05mm</a:t>
            </a:r>
            <a:endParaRPr lang="zh-CN" altLang="zh-CN" sz="800" kern="100" dirty="0">
              <a:solidFill>
                <a:srgbClr val="000000"/>
              </a:solidFill>
              <a:latin typeface="宋体" panose="02010600030101010101" pitchFamily="2" charset="-122"/>
              <a:ea typeface="宋体" panose="02010600030101010101" pitchFamily="2" charset="-122"/>
              <a:cs typeface="Times New Roman" panose="02020603050405020304" pitchFamily="18" charset="0"/>
              <a:sym typeface="+mn-ea"/>
            </a:endParaRPr>
          </a:p>
          <a:p>
            <a:pPr lvl="0" indent="0" algn="just">
              <a:lnSpc>
                <a:spcPct val="200000"/>
              </a:lnSpc>
              <a:spcBef>
                <a:spcPts val="0"/>
              </a:spcBef>
              <a:spcAft>
                <a:spcPts val="0"/>
              </a:spcAft>
              <a:buClrTx/>
              <a:buSzTx/>
              <a:buNone/>
              <a:defRPr/>
            </a:pPr>
            <a:r>
              <a:rPr lang="zh-CN" altLang="zh-CN" sz="800" kern="100" dirty="0">
                <a:solidFill>
                  <a:srgbClr val="000000"/>
                </a:solidFill>
                <a:latin typeface="宋体" panose="02010600030101010101" pitchFamily="2" charset="-122"/>
                <a:ea typeface="宋体" panose="02010600030101010101" pitchFamily="2" charset="-122"/>
                <a:cs typeface="Times New Roman" panose="02020603050405020304" pitchFamily="18" charset="0"/>
                <a:sym typeface="+mn-ea"/>
              </a:rPr>
              <a:t>外部导轨行程               </a:t>
            </a:r>
            <a:r>
              <a:rPr lang="zh-CN" altLang="zh-CN" sz="800" kern="100" dirty="0">
                <a:solidFill>
                  <a:srgbClr val="000000"/>
                </a:solidFill>
                <a:latin typeface="宋体" panose="02010600030101010101" pitchFamily="2" charset="-122"/>
                <a:ea typeface="宋体" panose="02010600030101010101" pitchFamily="2" charset="-122"/>
                <a:cs typeface="Times New Roman" panose="02020603050405020304" pitchFamily="18" charset="0"/>
                <a:sym typeface="+mn-ea"/>
              </a:rPr>
              <a:t>6000mm</a:t>
            </a:r>
            <a:endParaRPr lang="zh-CN" altLang="zh-CN" sz="800" kern="100" dirty="0">
              <a:solidFill>
                <a:srgbClr val="000000"/>
              </a:solidFill>
              <a:latin typeface="宋体" panose="02010600030101010101" pitchFamily="2" charset="-122"/>
              <a:ea typeface="宋体" panose="02010600030101010101" pitchFamily="2" charset="-122"/>
              <a:cs typeface="Times New Roman" panose="02020603050405020304" pitchFamily="18"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200" advTm="6720">
        <p14:prism/>
      </p:transition>
    </mc:Choice>
    <mc:Fallback>
      <p:transition spd="slow" advTm="6720">
        <p:fade/>
      </p:transition>
    </mc:Fallback>
  </mc:AlternateContent>
  <p:timing>
    <p:tnLst>
      <p:par>
        <p:cTn id="1" dur="indefinite" restart="never" nodeType="tmRoot"/>
      </p:par>
    </p:tnLst>
  </p:timing>
</p:sld>
</file>

<file path=ppt/tags/tag1.xml><?xml version="1.0" encoding="utf-8"?>
<p:tagLst xmlns:p="http://schemas.openxmlformats.org/presentationml/2006/main">
  <p:tag name="KSO_WM_UNIT_TABLE_BEAUTIFY" val="smartTable{bb04f0e4-91a4-4de5-83d0-50c6fb3071a9}"/>
  <p:tag name="TABLE_ENDDRAG_ORIGIN_RECT" val="345*264"/>
  <p:tag name="TABLE_ENDDRAG_RECT" val="8*123*345*264"/>
</p:tagLst>
</file>

<file path=ppt/tags/tag10.xml><?xml version="1.0" encoding="utf-8"?>
<p:tagLst xmlns:p="http://schemas.openxmlformats.org/presentationml/2006/main">
  <p:tag name="KSO_WM_UNIT_TABLE_BEAUTIFY" val="smartTable{7166a170-1524-4bca-b696-50e896e753d9}"/>
</p:tagLst>
</file>

<file path=ppt/tags/tag11.xml><?xml version="1.0" encoding="utf-8"?>
<p:tagLst xmlns:p="http://schemas.openxmlformats.org/presentationml/2006/main">
  <p:tag name="KSO_WM_UNIT_TABLE_BEAUTIFY" val="smartTable{20368ab7-7663-45c3-b6e4-ee25dfe475ff}"/>
</p:tagLst>
</file>

<file path=ppt/tags/tag12.xml><?xml version="1.0" encoding="utf-8"?>
<p:tagLst xmlns:p="http://schemas.openxmlformats.org/presentationml/2006/main">
  <p:tag name="KSO_WM_UNIT_TABLE_BEAUTIFY" val="smartTable{a94130bc-5ad7-4c10-b7c8-43f2022d9a64}"/>
  <p:tag name="TABLE_ENDDRAG_ORIGIN_RECT" val="282*241"/>
  <p:tag name="TABLE_ENDDRAG_RECT" val="410*111*282*241"/>
</p:tagLst>
</file>

<file path=ppt/tags/tag13.xml><?xml version="1.0" encoding="utf-8"?>
<p:tagLst xmlns:p="http://schemas.openxmlformats.org/presentationml/2006/main">
  <p:tag name="KSO_WM_UNIT_TABLE_BEAUTIFY" val="smartTable{3049b875-a8eb-4a11-bb9d-89ed21442c8c}"/>
  <p:tag name="TABLE_ENDDRAG_ORIGIN_RECT" val="220*103"/>
  <p:tag name="TABLE_ENDDRAG_RECT" val="490*49*220*103"/>
</p:tagLst>
</file>

<file path=ppt/tags/tag14.xml><?xml version="1.0" encoding="utf-8"?>
<p:tagLst xmlns:p="http://schemas.openxmlformats.org/presentationml/2006/main">
  <p:tag name="KSO_WM_UNIT_TABLE_BEAUTIFY" val="smartTable{753cc25d-f4e7-453b-a4e9-430ffb00a06f}"/>
  <p:tag name="TABLE_ENDDRAG_ORIGIN_RECT" val="227*103"/>
  <p:tag name="TABLE_ENDDRAG_RECT" val="482*51*227*103"/>
</p:tagLst>
</file>

<file path=ppt/tags/tag15.xml><?xml version="1.0" encoding="utf-8"?>
<p:tagLst xmlns:p="http://schemas.openxmlformats.org/presentationml/2006/main">
  <p:tag name="KSO_WM_UNIT_TABLE_BEAUTIFY" val="smartTable{0d7c2d52-8133-4742-8551-9bb34b0149a4}"/>
  <p:tag name="TABLE_ENDDRAG_ORIGIN_RECT" val="345*264"/>
  <p:tag name="TABLE_ENDDRAG_RECT" val="8*123*345*264"/>
</p:tagLst>
</file>

<file path=ppt/tags/tag16.xml><?xml version="1.0" encoding="utf-8"?>
<p:tagLst xmlns:p="http://schemas.openxmlformats.org/presentationml/2006/main">
  <p:tag name="KSO_WM_UNIT_PLACING_PICTURE_USER_VIEWPORT" val="{&quot;height&quot;:3129,&quot;width&quot;:4435}"/>
</p:tagLst>
</file>

<file path=ppt/tags/tag17.xml><?xml version="1.0" encoding="utf-8"?>
<p:tagLst xmlns:p="http://schemas.openxmlformats.org/presentationml/2006/main">
  <p:tag name="KSO_WM_UNIT_PLACING_PICTURE_USER_VIEWPORT" val="{&quot;height&quot;:2960,&quot;width&quot;:4264}"/>
</p:tagLst>
</file>

<file path=ppt/tags/tag18.xml><?xml version="1.0" encoding="utf-8"?>
<p:tagLst xmlns:p="http://schemas.openxmlformats.org/presentationml/2006/main">
  <p:tag name="KSO_WM_UNIT_PLACING_PICTURE_USER_VIEWPORT" val="{&quot;height&quot;:2910,&quot;width&quot;:4466}"/>
</p:tagLst>
</file>

<file path=ppt/tags/tag19.xml><?xml version="1.0" encoding="utf-8"?>
<p:tagLst xmlns:p="http://schemas.openxmlformats.org/presentationml/2006/main">
  <p:tag name="KSO_WM_UNIT_PLACING_PICTURE_USER_VIEWPORT" val="{&quot;height&quot;:3294,&quot;width&quot;:4442}"/>
</p:tagLst>
</file>

<file path=ppt/tags/tag2.xml><?xml version="1.0" encoding="utf-8"?>
<p:tagLst xmlns:p="http://schemas.openxmlformats.org/presentationml/2006/main">
  <p:tag name="KSO_WM_UNIT_TABLE_BEAUTIFY" val="smartTable{bb99575c-82b4-4d15-80a2-d8f0ab55036c}"/>
</p:tagLst>
</file>

<file path=ppt/tags/tag20.xml><?xml version="1.0" encoding="utf-8"?>
<p:tagLst xmlns:p="http://schemas.openxmlformats.org/presentationml/2006/main">
  <p:tag name="KSO_WM_UNIT_TABLE_BEAUTIFY" val="smartTable{746a2090-09d6-4dfc-b5e7-ad9a1ce1ec9e}"/>
  <p:tag name="TABLE_ENDDRAG_ORIGIN_RECT" val="329*94"/>
  <p:tag name="TABLE_ENDDRAG_RECT" val="381*84*329*94"/>
</p:tagLst>
</file>

<file path=ppt/tags/tag21.xml><?xml version="1.0" encoding="utf-8"?>
<p:tagLst xmlns:p="http://schemas.openxmlformats.org/presentationml/2006/main">
  <p:tag name="KSO_WM_UNIT_TABLE_BEAUTIFY" val="smartTable{746a2090-09d6-4dfc-b5e7-ad9a1ce1ec9e}"/>
  <p:tag name="TABLE_ENDDRAG_ORIGIN_RECT" val="329*94"/>
  <p:tag name="TABLE_ENDDRAG_RECT" val="381*84*329*94"/>
</p:tagLst>
</file>

<file path=ppt/tags/tag22.xml><?xml version="1.0" encoding="utf-8"?>
<p:tagLst xmlns:p="http://schemas.openxmlformats.org/presentationml/2006/main">
  <p:tag name="KSO_WM_UNIT_PLACING_PICTURE_USER_VIEWPORT" val="{&quot;height&quot;:5296,&quot;width&quot;:7060}"/>
</p:tagLst>
</file>

<file path=ppt/tags/tag23.xml><?xml version="1.0" encoding="utf-8"?>
<p:tagLst xmlns:p="http://schemas.openxmlformats.org/presentationml/2006/main">
  <p:tag name="KSO_WM_UNIT_PLACING_PICTURE_USER_VIEWPORT" val="{&quot;height&quot;:5296,&quot;width&quot;:6302}"/>
</p:tagLst>
</file>

<file path=ppt/tags/tag24.xml><?xml version="1.0" encoding="utf-8"?>
<p:tagLst xmlns:p="http://schemas.openxmlformats.org/presentationml/2006/main">
  <p:tag name="KSO_WM_UNIT_PLACING_PICTURE_USER_VIEWPORT" val="{&quot;height&quot;:4403,&quot;width&quot;:7107}"/>
</p:tagLst>
</file>

<file path=ppt/tags/tag25.xml><?xml version="1.0" encoding="utf-8"?>
<p:tagLst xmlns:p="http://schemas.openxmlformats.org/presentationml/2006/main">
  <p:tag name="KSO_WM_UNIT_TABLE_BEAUTIFY" val="smartTable{33fc7955-c574-4915-903b-b45f8799a4af}"/>
  <p:tag name="TABLE_ENDDRAG_ORIGIN_RECT" val="268*148"/>
  <p:tag name="TABLE_ENDDRAG_RECT" val="428*73*268*148"/>
</p:tagLst>
</file>

<file path=ppt/tags/tag3.xml><?xml version="1.0" encoding="utf-8"?>
<p:tagLst xmlns:p="http://schemas.openxmlformats.org/presentationml/2006/main">
  <p:tag name="KSO_WM_UNIT_TABLE_BEAUTIFY" val="smartTable{3c453ba7-c4ba-4238-815f-d5d5ca4677a5}"/>
</p:tagLst>
</file>

<file path=ppt/tags/tag4.xml><?xml version="1.0" encoding="utf-8"?>
<p:tagLst xmlns:p="http://schemas.openxmlformats.org/presentationml/2006/main">
  <p:tag name="KSO_WM_UNIT_TABLE_BEAUTIFY" val="smartTable{49bf3ed7-1483-46e0-b196-986326186af5}"/>
</p:tagLst>
</file>

<file path=ppt/tags/tag5.xml><?xml version="1.0" encoding="utf-8"?>
<p:tagLst xmlns:p="http://schemas.openxmlformats.org/presentationml/2006/main">
  <p:tag name="KSO_WM_UNIT_TABLE_BEAUTIFY" val="smartTable{a56564ef-4b66-45d3-a78d-e946c819998e}"/>
</p:tagLst>
</file>

<file path=ppt/tags/tag6.xml><?xml version="1.0" encoding="utf-8"?>
<p:tagLst xmlns:p="http://schemas.openxmlformats.org/presentationml/2006/main">
  <p:tag name="KSO_WM_UNIT_TABLE_BEAUTIFY" val="smartTable{bb04f0e4-91a4-4de5-83d0-50c6fb3071a9}"/>
  <p:tag name="TABLE_ENDDRAG_ORIGIN_RECT" val="318*214"/>
  <p:tag name="TABLE_ENDDRAG_RECT" val="7*134*318*214"/>
</p:tagLst>
</file>

<file path=ppt/tags/tag7.xml><?xml version="1.0" encoding="utf-8"?>
<p:tagLst xmlns:p="http://schemas.openxmlformats.org/presentationml/2006/main">
  <p:tag name="KSO_WM_UNIT_TABLE_BEAUTIFY" val="smartTable{c3effd1a-9103-4001-acbf-9c5545e0ec4b}"/>
</p:tagLst>
</file>

<file path=ppt/tags/tag8.xml><?xml version="1.0" encoding="utf-8"?>
<p:tagLst xmlns:p="http://schemas.openxmlformats.org/presentationml/2006/main">
  <p:tag name="KSO_WM_UNIT_TABLE_BEAUTIFY" val="smartTable{86faa9e0-ffe7-478f-b4c6-d0652725bbcb}"/>
</p:tagLst>
</file>

<file path=ppt/tags/tag9.xml><?xml version="1.0" encoding="utf-8"?>
<p:tagLst xmlns:p="http://schemas.openxmlformats.org/presentationml/2006/main">
  <p:tag name="KSO_WM_UNIT_TABLE_BEAUTIFY" val="smartTable{0b131fd9-ea52-438d-bdf6-d05aa7da829d}"/>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12087</Words>
  <Application>WPS 演示</Application>
  <PresentationFormat>全屏显示(16:9)</PresentationFormat>
  <Paragraphs>1594</Paragraphs>
  <Slides>33</Slides>
  <Notes>7</Notes>
  <HiddenSlides>0</HiddenSlides>
  <MMClips>0</MMClips>
  <ScaleCrop>false</ScaleCrop>
  <HeadingPairs>
    <vt:vector size="6" baseType="variant">
      <vt:variant>
        <vt:lpstr>已用的字体</vt:lpstr>
      </vt:variant>
      <vt:variant>
        <vt:i4>23</vt:i4>
      </vt:variant>
      <vt:variant>
        <vt:lpstr>主题</vt:lpstr>
      </vt:variant>
      <vt:variant>
        <vt:i4>1</vt:i4>
      </vt:variant>
      <vt:variant>
        <vt:lpstr>幻灯片标题</vt:lpstr>
      </vt:variant>
      <vt:variant>
        <vt:i4>33</vt:i4>
      </vt:variant>
    </vt:vector>
  </HeadingPairs>
  <TitlesOfParts>
    <vt:vector size="57" baseType="lpstr">
      <vt:lpstr>Arial</vt:lpstr>
      <vt:lpstr>宋体</vt:lpstr>
      <vt:lpstr>Wingdings</vt:lpstr>
      <vt:lpstr>CG Times</vt:lpstr>
      <vt:lpstr>Segoe Print</vt:lpstr>
      <vt:lpstr>华文行楷</vt:lpstr>
      <vt:lpstr>楷体</vt:lpstr>
      <vt:lpstr>Times New Roman</vt:lpstr>
      <vt:lpstr>微软雅黑</vt:lpstr>
      <vt:lpstr>Helvetica</vt:lpstr>
      <vt:lpstr>Impact</vt:lpstr>
      <vt:lpstr>黑体</vt:lpstr>
      <vt:lpstr>Adobe 黑体 Std R</vt:lpstr>
      <vt:lpstr>Calibri</vt:lpstr>
      <vt:lpstr>Wingdings</vt:lpstr>
      <vt:lpstr>Gulim</vt:lpstr>
      <vt:lpstr>Calibri</vt:lpstr>
      <vt:lpstr>等线</vt:lpstr>
      <vt:lpstr>Arial Unicode MS</vt:lpstr>
      <vt:lpstr>HY각헤드라인M</vt:lpstr>
      <vt:lpstr>Times New Roman</vt:lpstr>
      <vt:lpstr>(使用中文字体)</vt:lpstr>
      <vt:lpstr>Malgun Gothic</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NTKO</dc:creator>
  <cp:lastModifiedBy>xsb</cp:lastModifiedBy>
  <cp:revision>883</cp:revision>
  <cp:lastPrinted>2021-04-09T00:43:00Z</cp:lastPrinted>
  <dcterms:created xsi:type="dcterms:W3CDTF">2017-08-22T06:22:00Z</dcterms:created>
  <dcterms:modified xsi:type="dcterms:W3CDTF">2021-11-08T06:34:45Z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2052-11.1.0.11045</vt:lpwstr>
  </property>
  <property fmtid="{D5CDD505-2E9C-101B-9397-08002B2CF9AE}" pid="3" name="ICV">
    <vt:lpwstr>A42A91E3AF4946DEA05839E4B7ACDB4B</vt:lpwstr>
  </property>
</Properties>
</file>