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工作进展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2021/</a:t>
            </a:r>
            <a:r>
              <a:rPr lang="en-US" altLang="zh-CN"/>
              <a:t>08/10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66725" y="404495"/>
            <a:ext cx="586676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ym typeface="+mn-ea"/>
              </a:rPr>
              <a:t>选取</a:t>
            </a:r>
            <a:r>
              <a:rPr lang="en-US" altLang="zh-CN" dirty="0">
                <a:sym typeface="+mn-ea"/>
              </a:rPr>
              <a:t>1. </a:t>
            </a:r>
            <a:r>
              <a:rPr lang="zh-CN" altLang="en-US" dirty="0">
                <a:sym typeface="+mn-ea"/>
              </a:rPr>
              <a:t>costheta1,costheta2,phi</a:t>
            </a:r>
            <a:endParaRPr lang="zh-CN" altLang="en-US" dirty="0"/>
          </a:p>
          <a:p>
            <a:r>
              <a:rPr lang="en-US" altLang="zh-CN" dirty="0">
                <a:sym typeface="+mn-ea"/>
              </a:rPr>
              <a:t>         2. P_H_Z,P_H_Zs,P_Z_Mup,P_Z_Mum</a:t>
            </a:r>
            <a:endParaRPr lang="en-US" altLang="zh-CN" dirty="0">
              <a:sym typeface="+mn-ea"/>
            </a:endParaRPr>
          </a:p>
          <a:p>
            <a:r>
              <a:rPr lang="zh-CN" altLang="en-US" dirty="0"/>
              <a:t>为</a:t>
            </a:r>
            <a:r>
              <a:rPr lang="en-US" altLang="zh-CN" dirty="0"/>
              <a:t>feature</a:t>
            </a:r>
            <a:endParaRPr lang="en-US" altLang="zh-CN" dirty="0"/>
          </a:p>
        </p:txBody>
      </p:sp>
      <p:pic>
        <p:nvPicPr>
          <p:cNvPr id="5" name="Picture 4" descr="BDTscore_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74800"/>
            <a:ext cx="3382645" cy="2326005"/>
          </a:xfrm>
          <a:prstGeom prst="rect">
            <a:avLst/>
          </a:prstGeom>
        </p:spPr>
      </p:pic>
      <p:pic>
        <p:nvPicPr>
          <p:cNvPr id="6" name="Picture 5" descr="ROC_N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50" y="1811020"/>
            <a:ext cx="2784475" cy="208978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5851525" y="1503045"/>
            <a:ext cx="62204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max_depth=5,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n_estimators=200, learning_rate=0.5</a:t>
            </a:r>
            <a:r>
              <a:rPr lang="en-US"/>
              <a:t>)</a:t>
            </a:r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5923915" y="2701925"/>
            <a:ext cx="38284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0.6964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0.6457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0.6859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0.6387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9" name="Picture 8" descr="BDTscore_New (2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" y="4247515"/>
            <a:ext cx="3189605" cy="2193290"/>
          </a:xfrm>
          <a:prstGeom prst="rect">
            <a:avLst/>
          </a:prstGeom>
        </p:spPr>
      </p:pic>
      <p:pic>
        <p:nvPicPr>
          <p:cNvPr id="10" name="Picture 9" descr="ROC_New (2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050" y="4305935"/>
            <a:ext cx="2768600" cy="207645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5923915" y="4051935"/>
            <a:ext cx="551434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max_depth=5,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n_estimators=300, learning_rate=1</a:t>
            </a:r>
            <a:r>
              <a:rPr lang="en-US"/>
              <a:t>)</a:t>
            </a:r>
            <a:endParaRPr lang="en-US"/>
          </a:p>
          <a:p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0.7132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0.6555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0.6824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0.6353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BDTscore_New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640" y="95250"/>
            <a:ext cx="3068955" cy="211010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5649595" y="207010"/>
            <a:ext cx="630174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max_depth=5,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n_estimators=300, learning_rate=0.5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0.7002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0.6475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0.6871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0.6389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 descr="BDTscore_N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5" y="2205355"/>
            <a:ext cx="3191510" cy="2194560"/>
          </a:xfrm>
          <a:prstGeom prst="rect">
            <a:avLst/>
          </a:prstGeom>
        </p:spPr>
      </p:pic>
      <p:pic>
        <p:nvPicPr>
          <p:cNvPr id="8" name="Picture 7" descr="ROC_New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720" y="2188845"/>
            <a:ext cx="2802890" cy="210312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5735955" y="2418715"/>
            <a:ext cx="52038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max_depth=9,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n_estimators=300, learning_rate=0.5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0.7355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0.6680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0.6808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0.6342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0" name="Picture 9" descr="BDTscore_New (2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5" y="4466590"/>
            <a:ext cx="3115310" cy="2141855"/>
          </a:xfrm>
          <a:prstGeom prst="rect">
            <a:avLst/>
          </a:prstGeom>
        </p:spPr>
      </p:pic>
      <p:pic>
        <p:nvPicPr>
          <p:cNvPr id="11" name="Picture 10" descr="ROC_New (2)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6720" y="4466590"/>
            <a:ext cx="2855595" cy="2141855"/>
          </a:xfrm>
          <a:prstGeom prst="rect">
            <a:avLst/>
          </a:prstGeom>
        </p:spPr>
      </p:pic>
      <p:sp>
        <p:nvSpPr>
          <p:cNvPr id="12" name="Text Box 11"/>
          <p:cNvSpPr txBox="1"/>
          <p:nvPr/>
        </p:nvSpPr>
        <p:spPr>
          <a:xfrm>
            <a:off x="5735955" y="4647565"/>
            <a:ext cx="585724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max_depth=9,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n_estimators=200, learning_rate=0.2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0.7177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0.6588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0.6875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0.6393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 descr="ROC_New (3)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6720" y="278130"/>
            <a:ext cx="2546985" cy="19107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66725" y="404495"/>
            <a:ext cx="58667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ym typeface="+mn-ea"/>
              </a:rPr>
              <a:t>选取</a:t>
            </a:r>
            <a:r>
              <a:rPr lang="en-US" altLang="zh-CN" dirty="0">
                <a:sym typeface="+mn-ea"/>
              </a:rPr>
              <a:t>1. </a:t>
            </a:r>
            <a:r>
              <a:rPr lang="zh-CN" altLang="en-US" dirty="0">
                <a:sym typeface="+mn-ea"/>
              </a:rPr>
              <a:t>costheta1,costheta2,phi</a:t>
            </a:r>
            <a:endParaRPr lang="zh-CN" altLang="en-US" dirty="0"/>
          </a:p>
          <a:p>
            <a:r>
              <a:rPr lang="en-US" altLang="zh-CN" dirty="0">
                <a:sym typeface="+mn-ea"/>
              </a:rPr>
              <a:t>         2. P_H_Z,P_H_Zs,P_Z_Mup,P_Z_Mum</a:t>
            </a:r>
            <a:endParaRPr lang="en-US" altLang="zh-CN" dirty="0">
              <a:sym typeface="+mn-ea"/>
            </a:endParaRPr>
          </a:p>
          <a:p>
            <a:r>
              <a:rPr lang="en-US" altLang="zh-CN" dirty="0">
                <a:sym typeface="+mn-ea"/>
              </a:rPr>
              <a:t>         </a:t>
            </a:r>
            <a:r>
              <a:rPr lang="en-US" altLang="zh-CN" dirty="0">
                <a:solidFill>
                  <a:srgbClr val="00B050"/>
                </a:solidFill>
                <a:sym typeface="+mn-ea"/>
              </a:rPr>
              <a:t>3. Px_Z,Py_Z,Pz_Z,Px_H,Py_H,Pz_H</a:t>
            </a:r>
            <a:endParaRPr lang="en-US" altLang="zh-CN" dirty="0">
              <a:sym typeface="+mn-ea"/>
            </a:endParaRPr>
          </a:p>
          <a:p>
            <a:r>
              <a:rPr lang="zh-CN" altLang="en-US" dirty="0"/>
              <a:t>为</a:t>
            </a:r>
            <a:r>
              <a:rPr lang="en-US" altLang="zh-CN" dirty="0"/>
              <a:t>feature</a:t>
            </a:r>
            <a:endParaRPr lang="en-US" altLang="zh-CN" dirty="0"/>
          </a:p>
        </p:txBody>
      </p:sp>
      <p:pic>
        <p:nvPicPr>
          <p:cNvPr id="5" name="Picture 4" descr="BDTscore_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375" y="1513840"/>
            <a:ext cx="3381375" cy="2324735"/>
          </a:xfrm>
          <a:prstGeom prst="rect">
            <a:avLst/>
          </a:prstGeom>
        </p:spPr>
      </p:pic>
      <p:pic>
        <p:nvPicPr>
          <p:cNvPr id="6" name="Picture 5" descr="ROC_N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360" y="1513840"/>
            <a:ext cx="3098165" cy="232410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6013450" y="1366520"/>
            <a:ext cx="58337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max_depth=5,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n_estimators=300, learning_rate=0.5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0.7300</a:t>
            </a:r>
            <a:endParaRPr lang="en-US"/>
          </a:p>
          <a:p>
            <a:r>
              <a:rPr lang="en-US"/>
              <a:t>Area under ACC curve:</a:t>
            </a:r>
            <a:r>
              <a:rPr lang="en-US">
                <a:solidFill>
                  <a:srgbClr val="FF0000"/>
                </a:solidFill>
              </a:rPr>
              <a:t> 0.6679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0.7114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0.6562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8" name="Picture 7" descr="BDTscore_New (2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" y="4200525"/>
            <a:ext cx="3143250" cy="2161540"/>
          </a:xfrm>
          <a:prstGeom prst="rect">
            <a:avLst/>
          </a:prstGeom>
        </p:spPr>
      </p:pic>
      <p:pic>
        <p:nvPicPr>
          <p:cNvPr id="9" name="Picture 8" descr="ROC_New (2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3890" y="4112895"/>
            <a:ext cx="2998470" cy="2249170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6013450" y="3925570"/>
            <a:ext cx="52628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max_depth=5,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n_estimators=300, learning_rate=0.5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0.7264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0.6655</a:t>
            </a:r>
            <a:endParaRPr lang="en-US"/>
          </a:p>
          <a:p>
            <a:r>
              <a:rPr lang="en-US"/>
              <a:t>Area under ROC curve:</a:t>
            </a:r>
            <a:r>
              <a:rPr lang="en-US">
                <a:solidFill>
                  <a:srgbClr val="FF0000"/>
                </a:solidFill>
              </a:rPr>
              <a:t> 0.7108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0.6559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BDTscore_New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070" y="245745"/>
            <a:ext cx="2653030" cy="1824355"/>
          </a:xfrm>
          <a:prstGeom prst="rect">
            <a:avLst/>
          </a:prstGeom>
        </p:spPr>
      </p:pic>
      <p:pic>
        <p:nvPicPr>
          <p:cNvPr id="5" name="Picture 4" descr="ROC_New (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00" y="200025"/>
            <a:ext cx="2553335" cy="191516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5060950" y="0"/>
            <a:ext cx="59690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max_depth=9,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n_estimators=100, learning_rate=0.5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0.7558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0.6856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0.7030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0.6495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 descr="BDTscore_New (4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" y="2538095"/>
            <a:ext cx="2590800" cy="1781175"/>
          </a:xfrm>
          <a:prstGeom prst="rect">
            <a:avLst/>
          </a:prstGeom>
        </p:spPr>
      </p:pic>
      <p:pic>
        <p:nvPicPr>
          <p:cNvPr id="8" name="Picture 7" descr="ROC_New (4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6200" y="2486025"/>
            <a:ext cx="2443480" cy="1833245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5060950" y="2306955"/>
            <a:ext cx="66967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ym typeface="+mn-ea"/>
              </a:rPr>
              <a:t>dt = DecisionTreeClassifier(</a:t>
            </a:r>
            <a:r>
              <a:rPr lang="en-US">
                <a:solidFill>
                  <a:srgbClr val="FF0000"/>
                </a:solidFill>
                <a:sym typeface="+mn-ea"/>
              </a:rPr>
              <a:t>max_depth=9, min_samples_leaf=200, min_samples_split=10</a:t>
            </a:r>
            <a:r>
              <a:rPr lang="en-US">
                <a:sym typeface="+mn-ea"/>
              </a:rPr>
              <a:t>)</a:t>
            </a:r>
            <a:endParaRPr lang="en-US"/>
          </a:p>
          <a:p>
            <a:r>
              <a:rPr lang="en-US">
                <a:sym typeface="+mn-ea"/>
              </a:rPr>
              <a:t>bdt = AdaBoostClassifier(dt, algorithm='SAMME', </a:t>
            </a:r>
            <a:r>
              <a:rPr lang="en-US">
                <a:solidFill>
                  <a:srgbClr val="FF0000"/>
                </a:solidFill>
                <a:sym typeface="+mn-ea"/>
              </a:rPr>
              <a:t>n_estimators=100, learning_rate=0.2</a:t>
            </a:r>
            <a:r>
              <a:rPr lang="en-US">
                <a:sym typeface="+mn-ea"/>
              </a:rPr>
              <a:t>)</a:t>
            </a:r>
            <a:endParaRPr lang="en-US">
              <a:sym typeface="+mn-ea"/>
            </a:endParaRPr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0.7530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0.6841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0.7100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0.6546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10" name="Picture 9" descr="BDTscore_New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" y="4773930"/>
            <a:ext cx="2816860" cy="1936750"/>
          </a:xfrm>
          <a:prstGeom prst="rect">
            <a:avLst/>
          </a:prstGeom>
        </p:spPr>
      </p:pic>
      <p:pic>
        <p:nvPicPr>
          <p:cNvPr id="11" name="Picture 10" descr="ROC_New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6200" y="4776470"/>
            <a:ext cx="2578735" cy="1934210"/>
          </a:xfrm>
          <a:prstGeom prst="rect">
            <a:avLst/>
          </a:prstGeom>
        </p:spPr>
      </p:pic>
      <p:sp>
        <p:nvSpPr>
          <p:cNvPr id="12" name="Text Box 11"/>
          <p:cNvSpPr txBox="1"/>
          <p:nvPr/>
        </p:nvSpPr>
        <p:spPr>
          <a:xfrm>
            <a:off x="5060950" y="4613910"/>
            <a:ext cx="651764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max_depth=7,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n_estimators=50, learning_rate=0.3</a:t>
            </a:r>
            <a:r>
              <a:rPr lang="en-US"/>
              <a:t>)</a:t>
            </a:r>
            <a:endParaRPr lang="en-US"/>
          </a:p>
          <a:p>
            <a:r>
              <a:rPr lang="en-US"/>
              <a:t>Area under ROC curve:</a:t>
            </a:r>
            <a:r>
              <a:rPr lang="en-US">
                <a:solidFill>
                  <a:srgbClr val="FF0000"/>
                </a:solidFill>
              </a:rPr>
              <a:t> 0.7294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0.6660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0.7072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0.6522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BDTscore_New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6430" y="412750"/>
            <a:ext cx="3732530" cy="256603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161415" y="2978785"/>
            <a:ext cx="7134225" cy="3507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>
                <a:solidFill>
                  <a:srgbClr val="00B050"/>
                </a:solidFill>
              </a:rPr>
              <a:t>Best:</a:t>
            </a:r>
            <a:endParaRPr lang="en-US" sz="2400" b="1">
              <a:solidFill>
                <a:srgbClr val="00B050"/>
              </a:solidFill>
            </a:endParaRPr>
          </a:p>
          <a:p>
            <a:endParaRPr lang="en-US"/>
          </a:p>
          <a:p>
            <a:r>
              <a:rPr lang="en-US"/>
              <a:t>dt = DecisionTreeClassifier(</a:t>
            </a:r>
            <a:r>
              <a:rPr lang="en-US">
                <a:solidFill>
                  <a:srgbClr val="FF0000"/>
                </a:solidFill>
              </a:rPr>
              <a:t>max_depth=4, min_samples_leaf=200, min_samples_split=10</a:t>
            </a:r>
            <a:r>
              <a:rPr lang="en-US"/>
              <a:t>)</a:t>
            </a:r>
            <a:endParaRPr lang="en-US"/>
          </a:p>
          <a:p>
            <a:r>
              <a:rPr lang="en-US"/>
              <a:t>bdt = AdaBoostClassifier(dt, algorithm='SAMME', </a:t>
            </a:r>
            <a:r>
              <a:rPr lang="en-US">
                <a:solidFill>
                  <a:srgbClr val="FF0000"/>
                </a:solidFill>
              </a:rPr>
              <a:t>n_estimators=100, learning_rate=0.2</a:t>
            </a:r>
            <a:r>
              <a:rPr lang="en-US"/>
              <a:t>)</a:t>
            </a:r>
            <a:endParaRPr lang="en-US"/>
          </a:p>
          <a:p>
            <a:r>
              <a:rPr lang="en-US">
                <a:solidFill>
                  <a:srgbClr val="00B050"/>
                </a:solidFill>
              </a:rPr>
              <a:t>train:</a:t>
            </a:r>
            <a:endParaRPr lang="en-US"/>
          </a:p>
          <a:p>
            <a:r>
              <a:rPr lang="en-US"/>
              <a:t>Area under ROC curve: </a:t>
            </a:r>
            <a:r>
              <a:rPr lang="en-US">
                <a:solidFill>
                  <a:srgbClr val="FF0000"/>
                </a:solidFill>
              </a:rPr>
              <a:t>0.7147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0.6579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00B050"/>
                </a:solidFill>
              </a:rPr>
              <a:t>test:</a:t>
            </a:r>
            <a:endParaRPr lang="en-US">
              <a:solidFill>
                <a:srgbClr val="00B050"/>
              </a:solidFill>
            </a:endParaRPr>
          </a:p>
          <a:p>
            <a:r>
              <a:rPr lang="en-US"/>
              <a:t>Area under ROC curve:</a:t>
            </a:r>
            <a:r>
              <a:rPr lang="en-US">
                <a:solidFill>
                  <a:srgbClr val="FF0000"/>
                </a:solidFill>
              </a:rPr>
              <a:t> 0.7079</a:t>
            </a:r>
            <a:endParaRPr lang="en-US"/>
          </a:p>
          <a:p>
            <a:r>
              <a:rPr lang="en-US"/>
              <a:t>Area under ACC curve: </a:t>
            </a:r>
            <a:r>
              <a:rPr lang="en-US">
                <a:solidFill>
                  <a:srgbClr val="FF0000"/>
                </a:solidFill>
              </a:rPr>
              <a:t>0.6535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 descr="ROC_New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9465" y="590550"/>
            <a:ext cx="3101975" cy="2326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995" y="3713480"/>
            <a:ext cx="2990850" cy="1296670"/>
          </a:xfrm>
          <a:scene3d>
            <a:camera prst="isometricRightUp"/>
            <a:lightRig rig="threePt" dir="t"/>
          </a:scene3d>
        </p:spPr>
        <p:txBody>
          <a:bodyPr/>
          <a:p>
            <a:r>
              <a:rPr lang="en-US" sz="4800" b="1">
                <a:solidFill>
                  <a:schemeClr val="accent1">
                    <a:lumMod val="75000"/>
                  </a:schemeClr>
                </a:solidFill>
              </a:rPr>
              <a:t>Summary:</a:t>
            </a:r>
            <a:endParaRPr lang="en-US" sz="48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981190" y="5010150"/>
            <a:ext cx="503237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选取</a:t>
            </a:r>
            <a:r>
              <a:rPr lang="en-US" altLang="zh-CN" dirty="0">
                <a:sym typeface="+mn-ea"/>
              </a:rPr>
              <a:t>1. </a:t>
            </a:r>
            <a:r>
              <a:rPr lang="zh-CN" altLang="en-US" dirty="0">
                <a:sym typeface="+mn-ea"/>
              </a:rPr>
              <a:t>costheta1,costheta2,phi</a:t>
            </a:r>
            <a:endParaRPr lang="zh-CN" altLang="en-US" dirty="0"/>
          </a:p>
          <a:p>
            <a:r>
              <a:rPr lang="en-US" altLang="zh-CN" dirty="0">
                <a:sym typeface="+mn-ea"/>
              </a:rPr>
              <a:t>         2. P_H_Z,P_H_Zs,P_Z_Mup,P_Z_Mum</a:t>
            </a:r>
            <a:endParaRPr lang="en-US" altLang="zh-CN" dirty="0">
              <a:sym typeface="+mn-ea"/>
            </a:endParaRPr>
          </a:p>
          <a:p>
            <a:r>
              <a:rPr lang="en-US" altLang="zh-CN" dirty="0">
                <a:sym typeface="+mn-ea"/>
              </a:rPr>
              <a:t>         </a:t>
            </a:r>
            <a:r>
              <a:rPr lang="en-US" altLang="zh-CN" dirty="0">
                <a:solidFill>
                  <a:srgbClr val="00B050"/>
                </a:solidFill>
                <a:sym typeface="+mn-ea"/>
              </a:rPr>
              <a:t>3. Px_Z,Py_Z,Pz_Z,Px_H,Py_H,Pz_H</a:t>
            </a:r>
            <a:endParaRPr lang="en-US" altLang="zh-CN" dirty="0">
              <a:solidFill>
                <a:srgbClr val="00B050"/>
              </a:solidFill>
              <a:sym typeface="+mn-ea"/>
            </a:endParaRPr>
          </a:p>
          <a:p>
            <a:r>
              <a:rPr lang="en-US" altLang="zh-CN" dirty="0">
                <a:sym typeface="+mn-ea"/>
              </a:rPr>
              <a:t>这三类为feature</a:t>
            </a:r>
            <a:r>
              <a:rPr lang="zh-CN" altLang="en-US" dirty="0">
                <a:sym typeface="+mn-ea"/>
              </a:rPr>
              <a:t>，选此页的</a:t>
            </a:r>
            <a:r>
              <a:rPr lang="en-US" altLang="zh-CN" dirty="0">
                <a:sym typeface="+mn-ea"/>
              </a:rPr>
              <a:t>model</a:t>
            </a:r>
            <a:r>
              <a:rPr lang="zh-CN" altLang="en-US" dirty="0">
                <a:sym typeface="+mn-ea"/>
              </a:rPr>
              <a:t>为贝阿特</a:t>
            </a:r>
            <a:r>
              <a:rPr lang="en-US" altLang="zh-CN" dirty="0">
                <a:sym typeface="+mn-ea"/>
              </a:rPr>
              <a:t>model</a:t>
            </a:r>
            <a:r>
              <a:rPr lang="zh-CN" altLang="en-US" dirty="0">
                <a:sym typeface="+mn-ea"/>
              </a:rPr>
              <a:t>。</a:t>
            </a:r>
            <a:endParaRPr lang="en-US" altLang="zh-CN" dirty="0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Plan:</a:t>
            </a:r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1959610" y="1391920"/>
            <a:ext cx="675576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用cepc现在的sample，放到delphes里看一下本底的贡献，对于signal，需要产生很多其它的样本（不同的ghz1/2/4), 这样就可以得到关于这些anamolous coupling的upperlimit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3562</Words>
  <Application>WPS Presentation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Theme</vt:lpstr>
      <vt:lpstr>工作进展</vt:lpstr>
      <vt:lpstr>PowerPoint 演示文稿</vt:lpstr>
      <vt:lpstr>PowerPoint 演示文稿</vt:lpstr>
      <vt:lpstr>PowerPoint 演示文稿</vt:lpstr>
      <vt:lpstr>PowerPoint 演示文稿</vt:lpstr>
      <vt:lpstr>Summary:</vt:lpstr>
      <vt:lpstr>Plan: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工作进展</dc:title>
  <dc:creator/>
  <cp:lastModifiedBy>dd</cp:lastModifiedBy>
  <cp:revision>2</cp:revision>
  <dcterms:created xsi:type="dcterms:W3CDTF">2021-08-10T13:33:00Z</dcterms:created>
  <dcterms:modified xsi:type="dcterms:W3CDTF">2021-08-11T09:20:23Z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