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1846" r:id="rId2"/>
    <p:sldId id="2361" r:id="rId3"/>
    <p:sldId id="2383" r:id="rId4"/>
    <p:sldId id="2386" r:id="rId5"/>
    <p:sldId id="2389" r:id="rId6"/>
    <p:sldId id="2388" r:id="rId7"/>
    <p:sldId id="2387" r:id="rId8"/>
    <p:sldId id="2385" r:id="rId9"/>
    <p:sldId id="2391" r:id="rId10"/>
    <p:sldId id="2396" r:id="rId11"/>
    <p:sldId id="2397" r:id="rId12"/>
    <p:sldId id="2382" r:id="rId13"/>
    <p:sldId id="2376" r:id="rId14"/>
    <p:sldId id="2392" r:id="rId15"/>
    <p:sldId id="2384" r:id="rId16"/>
    <p:sldId id="2394" r:id="rId17"/>
    <p:sldId id="2390" r:id="rId18"/>
    <p:sldId id="2395" r:id="rId19"/>
    <p:sldId id="2380" r:id="rId20"/>
  </p:sldIdLst>
  <p:sldSz cx="9906000" cy="6858000" type="A4"/>
  <p:notesSz cx="6954838" cy="9240838"/>
  <p:defaultTextStyle>
    <a:defPPr>
      <a:defRPr lang="en-GB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200" b="1" i="0" u="none" kern="1200" baseline="0">
        <a:solidFill>
          <a:srgbClr val="0000FF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200" b="1" i="0" u="none" kern="1200" baseline="0">
        <a:solidFill>
          <a:srgbClr val="0000FF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200" b="1" i="0" u="none" kern="1200" baseline="0">
        <a:solidFill>
          <a:srgbClr val="0000FF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200" b="1" i="0" u="none" kern="1200" baseline="0">
        <a:solidFill>
          <a:srgbClr val="0000FF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200" b="1" i="0" u="none" kern="1200" baseline="0">
        <a:solidFill>
          <a:srgbClr val="0000FF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200" b="1" i="0" u="none" kern="1200" baseline="0">
        <a:solidFill>
          <a:srgbClr val="0000FF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200" b="1" i="0" u="none" kern="1200" baseline="0">
        <a:solidFill>
          <a:srgbClr val="0000FF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200" b="1" i="0" u="none" kern="1200" baseline="0">
        <a:solidFill>
          <a:srgbClr val="0000FF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200" b="1" i="0" u="none" kern="1200" baseline="0">
        <a:solidFill>
          <a:srgbClr val="0000FF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2234">
          <p15:clr>
            <a:srgbClr val="A4A3A4"/>
          </p15:clr>
        </p15:guide>
        <p15:guide id="3" pos="310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8CD"/>
    <a:srgbClr val="336699"/>
    <a:srgbClr val="FF0000"/>
    <a:srgbClr val="CCECFF"/>
    <a:srgbClr val="99FFCC"/>
    <a:srgbClr val="FF660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9592" autoAdjust="0"/>
    <p:restoredTop sz="94660"/>
  </p:normalViewPr>
  <p:slideViewPr>
    <p:cSldViewPr showGuides="1">
      <p:cViewPr>
        <p:scale>
          <a:sx n="75" d="100"/>
          <a:sy n="75" d="100"/>
        </p:scale>
        <p:origin x="-1277" y="-240"/>
      </p:cViewPr>
      <p:guideLst>
        <p:guide orient="horz" pos="2160"/>
        <p:guide orient="horz" pos="2234"/>
        <p:guide pos="310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277" cy="4614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Tx/>
              <a:buNone/>
              <a:defRPr kumimoji="0" sz="12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GB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9940" y="0"/>
            <a:ext cx="3013277" cy="4614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Tx/>
              <a:buNone/>
              <a:defRPr kumimoji="0" sz="12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7900"/>
            <a:ext cx="3013277" cy="4614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Tx/>
              <a:buNone/>
              <a:defRPr kumimoji="0" sz="12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9940" y="8777900"/>
            <a:ext cx="3013277" cy="4614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>
              <a:buNone/>
            </a:pPr>
            <a:fld id="{9A0DB2DC-4C9A-4742-B13C-FB6460FD3503}" type="slidenum">
              <a:rPr lang="zh-CN" altLang="en-GB" sz="1200" b="0" strike="noStrike" noProof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algn="r" eaLnBrk="1" fontAlgn="base" hangingPunct="1">
                <a:buNone/>
              </a:pPr>
              <a:t>‹#›</a:t>
            </a:fld>
            <a:endParaRPr lang="zh-CN" altLang="en-GB" sz="1200" b="0" strike="noStrike" noProof="1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277" cy="4614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Tx/>
              <a:buNone/>
              <a:defRPr kumimoji="0" sz="12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GB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9940" y="0"/>
            <a:ext cx="3013277" cy="4614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Tx/>
              <a:buNone/>
              <a:defRPr kumimoji="0" sz="12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48" name="Rectangle 4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73138" y="692150"/>
            <a:ext cx="5008562" cy="34671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4999" y="4388950"/>
            <a:ext cx="5564843" cy="4158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7900"/>
            <a:ext cx="3013277" cy="4614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Tx/>
              <a:buNone/>
              <a:defRPr kumimoji="0" sz="12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9940" y="8777900"/>
            <a:ext cx="3013277" cy="4614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>
              <a:buNone/>
            </a:pPr>
            <a:fld id="{9A0DB2DC-4C9A-4742-B13C-FB6460FD3503}" type="slidenum">
              <a:rPr lang="zh-CN" altLang="en-GB" sz="1200" b="0" strike="noStrike" noProof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algn="r" eaLnBrk="1" fontAlgn="base" hangingPunct="1">
                <a:buNone/>
              </a:pPr>
              <a:t>‹#›</a:t>
            </a:fld>
            <a:endParaRPr lang="zh-CN" altLang="en-GB" sz="1200" b="0" strike="noStrike" noProof="1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700680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宋体" panose="02010600030101010101" pitchFamily="2" charset="-122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宋体" panose="02010600030101010101" pitchFamily="2" charset="-122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宋体" panose="02010600030101010101" pitchFamily="2" charset="-122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宋体" panose="02010600030101010101" pitchFamily="2" charset="-122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宋体" panose="02010600030101010101" pitchFamily="2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4" name="备注占位符 2"/>
          <p:cNvSpPr>
            <a:spLocks noGrp="1"/>
          </p:cNvSpPr>
          <p:nvPr>
            <p:ph type="body"/>
          </p:nvPr>
        </p:nvSpPr>
        <p:spPr>
          <a:xfrm>
            <a:off x="694998" y="4388951"/>
            <a:ext cx="5564842" cy="4158974"/>
          </a:xfrm>
          <a:ln/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8195" name="灯片编号占位符 3"/>
          <p:cNvSpPr txBox="1">
            <a:spLocks noGrp="1"/>
          </p:cNvSpPr>
          <p:nvPr/>
        </p:nvSpPr>
        <p:spPr>
          <a:xfrm>
            <a:off x="3939940" y="8777900"/>
            <a:ext cx="3013277" cy="46144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>
              <a:buFontTx/>
            </a:pPr>
            <a:fld id="{9A0DB2DC-4C9A-4742-B13C-FB6460FD3503}" type="slidenum">
              <a:rPr lang="zh-CN" altLang="en-GB" sz="12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algn="r">
                <a:buFontTx/>
              </a:pPr>
              <a:t>1</a:t>
            </a:fld>
            <a:endParaRPr lang="zh-CN" altLang="en-GB" sz="12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74725" y="692150"/>
            <a:ext cx="5006975" cy="3467100"/>
          </a:xfrm>
          <a:ln/>
        </p:spPr>
      </p:sp>
      <p:sp>
        <p:nvSpPr>
          <p:cNvPr id="10242" name="备注占位符 2"/>
          <p:cNvSpPr>
            <a:spLocks noGrp="1"/>
          </p:cNvSpPr>
          <p:nvPr>
            <p:ph type="body"/>
          </p:nvPr>
        </p:nvSpPr>
        <p:spPr>
          <a:xfrm>
            <a:off x="694998" y="4388951"/>
            <a:ext cx="5564842" cy="4158974"/>
          </a:xfrm>
          <a:ln/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243" name="灯片编号占位符 3"/>
          <p:cNvSpPr txBox="1">
            <a:spLocks noGrp="1"/>
          </p:cNvSpPr>
          <p:nvPr/>
        </p:nvSpPr>
        <p:spPr>
          <a:xfrm>
            <a:off x="3939940" y="8777900"/>
            <a:ext cx="3013277" cy="46144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>
              <a:buFontTx/>
            </a:pPr>
            <a:fld id="{9A0DB2DC-4C9A-4742-B13C-FB6460FD3503}" type="slidenum">
              <a:rPr lang="zh-CN" altLang="en-US" sz="1200" b="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lvl="0" algn="r">
                <a:buFontTx/>
              </a:pPr>
              <a:t>12</a:t>
            </a:fld>
            <a:endParaRPr lang="zh-CN" altLang="en-US" sz="1200" b="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74725" y="692150"/>
            <a:ext cx="5006975" cy="3467100"/>
          </a:xfrm>
          <a:ln/>
        </p:spPr>
      </p:sp>
      <p:sp>
        <p:nvSpPr>
          <p:cNvPr id="10242" name="备注占位符 2"/>
          <p:cNvSpPr>
            <a:spLocks noGrp="1"/>
          </p:cNvSpPr>
          <p:nvPr>
            <p:ph type="body"/>
          </p:nvPr>
        </p:nvSpPr>
        <p:spPr>
          <a:xfrm>
            <a:off x="694998" y="4388951"/>
            <a:ext cx="5564842" cy="4158974"/>
          </a:xfrm>
          <a:ln/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243" name="灯片编号占位符 3"/>
          <p:cNvSpPr txBox="1">
            <a:spLocks noGrp="1"/>
          </p:cNvSpPr>
          <p:nvPr/>
        </p:nvSpPr>
        <p:spPr>
          <a:xfrm>
            <a:off x="3939940" y="8777900"/>
            <a:ext cx="3013277" cy="46144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>
              <a:buFontTx/>
            </a:pPr>
            <a:fld id="{9A0DB2DC-4C9A-4742-B13C-FB6460FD3503}" type="slidenum">
              <a:rPr lang="zh-CN" altLang="en-US" sz="1200" b="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lvl="0" algn="r">
                <a:buFontTx/>
              </a:pPr>
              <a:t>13</a:t>
            </a:fld>
            <a:endParaRPr lang="zh-CN" altLang="en-US" sz="1200" b="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74725" y="692150"/>
            <a:ext cx="5006975" cy="3467100"/>
          </a:xfrm>
          <a:ln/>
        </p:spPr>
      </p:sp>
      <p:sp>
        <p:nvSpPr>
          <p:cNvPr id="10242" name="备注占位符 2"/>
          <p:cNvSpPr>
            <a:spLocks noGrp="1"/>
          </p:cNvSpPr>
          <p:nvPr>
            <p:ph type="body"/>
          </p:nvPr>
        </p:nvSpPr>
        <p:spPr>
          <a:xfrm>
            <a:off x="694998" y="4388951"/>
            <a:ext cx="5564842" cy="4158974"/>
          </a:xfrm>
          <a:ln/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243" name="灯片编号占位符 3"/>
          <p:cNvSpPr txBox="1">
            <a:spLocks noGrp="1"/>
          </p:cNvSpPr>
          <p:nvPr/>
        </p:nvSpPr>
        <p:spPr>
          <a:xfrm>
            <a:off x="3939940" y="8777900"/>
            <a:ext cx="3013277" cy="46144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>
              <a:buFontTx/>
            </a:pPr>
            <a:fld id="{9A0DB2DC-4C9A-4742-B13C-FB6460FD3503}" type="slidenum">
              <a:rPr lang="zh-CN" altLang="en-US" sz="1200" b="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lvl="0" algn="r">
                <a:buFontTx/>
              </a:pPr>
              <a:t>14</a:t>
            </a:fld>
            <a:endParaRPr lang="zh-CN" altLang="en-US" sz="1200" b="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74725" y="692150"/>
            <a:ext cx="5006975" cy="3467100"/>
          </a:xfrm>
          <a:ln/>
        </p:spPr>
      </p:sp>
      <p:sp>
        <p:nvSpPr>
          <p:cNvPr id="10242" name="备注占位符 2"/>
          <p:cNvSpPr>
            <a:spLocks noGrp="1"/>
          </p:cNvSpPr>
          <p:nvPr>
            <p:ph type="body"/>
          </p:nvPr>
        </p:nvSpPr>
        <p:spPr>
          <a:xfrm>
            <a:off x="694998" y="4388951"/>
            <a:ext cx="5564842" cy="4158974"/>
          </a:xfrm>
          <a:ln/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243" name="灯片编号占位符 3"/>
          <p:cNvSpPr txBox="1">
            <a:spLocks noGrp="1"/>
          </p:cNvSpPr>
          <p:nvPr/>
        </p:nvSpPr>
        <p:spPr>
          <a:xfrm>
            <a:off x="3939940" y="8777900"/>
            <a:ext cx="3013277" cy="46144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>
              <a:buFontTx/>
            </a:pPr>
            <a:fld id="{9A0DB2DC-4C9A-4742-B13C-FB6460FD3503}" type="slidenum">
              <a:rPr lang="zh-CN" altLang="en-US" sz="1200" b="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lvl="0" algn="r">
                <a:buFontTx/>
              </a:pPr>
              <a:t>15</a:t>
            </a:fld>
            <a:endParaRPr lang="zh-CN" altLang="en-US" sz="1200" b="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3379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1pPr>
            <a:lvl2pPr marL="751940" indent="-289208" eaLnBrk="0" hangingPunct="0"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2pPr>
            <a:lvl3pPr marL="1156830" indent="-231366" eaLnBrk="0" hangingPunct="0"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3pPr>
            <a:lvl4pPr marL="1619562" indent="-231366" eaLnBrk="0" hangingPunct="0"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4pPr>
            <a:lvl5pPr marL="2082295" indent="-231366" eaLnBrk="0" hangingPunct="0"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5pPr>
            <a:lvl6pPr marL="2545027" indent="-2313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6pPr>
            <a:lvl7pPr marL="3007759" indent="-2313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7pPr>
            <a:lvl8pPr marL="3470491" indent="-2313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8pPr>
            <a:lvl9pPr marL="3933223" indent="-2313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9pPr>
          </a:lstStyle>
          <a:p>
            <a:pPr eaLnBrk="1" hangingPunct="1"/>
            <a:fld id="{011D6876-097B-4CDE-92FE-02A2BFEE17A2}" type="slidenum">
              <a:rPr lang="zh-CN" altLang="en-US" smtClean="0"/>
              <a:pPr eaLnBrk="1" hangingPunct="1"/>
              <a:t>16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74725" y="692150"/>
            <a:ext cx="5006975" cy="3467100"/>
          </a:xfrm>
          <a:ln/>
        </p:spPr>
      </p:sp>
      <p:sp>
        <p:nvSpPr>
          <p:cNvPr id="10242" name="备注占位符 2"/>
          <p:cNvSpPr>
            <a:spLocks noGrp="1"/>
          </p:cNvSpPr>
          <p:nvPr>
            <p:ph type="body"/>
          </p:nvPr>
        </p:nvSpPr>
        <p:spPr>
          <a:xfrm>
            <a:off x="694998" y="4388951"/>
            <a:ext cx="5564842" cy="4158974"/>
          </a:xfrm>
          <a:ln/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243" name="灯片编号占位符 3"/>
          <p:cNvSpPr txBox="1">
            <a:spLocks noGrp="1"/>
          </p:cNvSpPr>
          <p:nvPr/>
        </p:nvSpPr>
        <p:spPr>
          <a:xfrm>
            <a:off x="3939940" y="8777900"/>
            <a:ext cx="3013277" cy="46144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>
              <a:buFontTx/>
            </a:pPr>
            <a:fld id="{9A0DB2DC-4C9A-4742-B13C-FB6460FD3503}" type="slidenum">
              <a:rPr lang="zh-CN" altLang="en-US" sz="1200" b="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lvl="0" algn="r">
                <a:buFontTx/>
              </a:pPr>
              <a:t>17</a:t>
            </a:fld>
            <a:endParaRPr lang="zh-CN" altLang="en-US" sz="1200" b="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74725" y="692150"/>
            <a:ext cx="5006975" cy="3467100"/>
          </a:xfrm>
          <a:ln/>
        </p:spPr>
      </p:sp>
      <p:sp>
        <p:nvSpPr>
          <p:cNvPr id="10242" name="备注占位符 2"/>
          <p:cNvSpPr>
            <a:spLocks noGrp="1"/>
          </p:cNvSpPr>
          <p:nvPr>
            <p:ph type="body"/>
          </p:nvPr>
        </p:nvSpPr>
        <p:spPr>
          <a:xfrm>
            <a:off x="694998" y="4388951"/>
            <a:ext cx="5564842" cy="4158974"/>
          </a:xfrm>
          <a:ln/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243" name="灯片编号占位符 3"/>
          <p:cNvSpPr txBox="1">
            <a:spLocks noGrp="1"/>
          </p:cNvSpPr>
          <p:nvPr/>
        </p:nvSpPr>
        <p:spPr>
          <a:xfrm>
            <a:off x="3939940" y="8777900"/>
            <a:ext cx="3013277" cy="46144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>
              <a:buFontTx/>
            </a:pPr>
            <a:fld id="{9A0DB2DC-4C9A-4742-B13C-FB6460FD3503}" type="slidenum">
              <a:rPr lang="zh-CN" altLang="en-US" sz="1200" b="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lvl="0" algn="r">
                <a:buFontTx/>
              </a:pPr>
              <a:t>18</a:t>
            </a:fld>
            <a:endParaRPr lang="zh-CN" altLang="en-US" sz="1200" b="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74725" y="692150"/>
            <a:ext cx="5006975" cy="3467100"/>
          </a:xfrm>
          <a:ln/>
        </p:spPr>
      </p:sp>
      <p:sp>
        <p:nvSpPr>
          <p:cNvPr id="10242" name="备注占位符 2"/>
          <p:cNvSpPr>
            <a:spLocks noGrp="1"/>
          </p:cNvSpPr>
          <p:nvPr>
            <p:ph type="body"/>
          </p:nvPr>
        </p:nvSpPr>
        <p:spPr>
          <a:xfrm>
            <a:off x="694998" y="4388951"/>
            <a:ext cx="5564842" cy="4158974"/>
          </a:xfrm>
          <a:ln/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243" name="灯片编号占位符 3"/>
          <p:cNvSpPr txBox="1">
            <a:spLocks noGrp="1"/>
          </p:cNvSpPr>
          <p:nvPr/>
        </p:nvSpPr>
        <p:spPr>
          <a:xfrm>
            <a:off x="3939940" y="8777900"/>
            <a:ext cx="3013277" cy="46144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>
              <a:buFontTx/>
            </a:pPr>
            <a:fld id="{9A0DB2DC-4C9A-4742-B13C-FB6460FD3503}" type="slidenum">
              <a:rPr lang="zh-CN" altLang="en-US" sz="1200" b="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lvl="0" algn="r">
                <a:buFontTx/>
              </a:pPr>
              <a:t>19</a:t>
            </a:fld>
            <a:endParaRPr lang="zh-CN" altLang="en-US" sz="1200" b="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74725" y="692150"/>
            <a:ext cx="5006975" cy="3467100"/>
          </a:xfrm>
          <a:ln/>
        </p:spPr>
      </p:sp>
      <p:sp>
        <p:nvSpPr>
          <p:cNvPr id="10242" name="备注占位符 2"/>
          <p:cNvSpPr>
            <a:spLocks noGrp="1"/>
          </p:cNvSpPr>
          <p:nvPr>
            <p:ph type="body"/>
          </p:nvPr>
        </p:nvSpPr>
        <p:spPr>
          <a:xfrm>
            <a:off x="694998" y="4388951"/>
            <a:ext cx="5564842" cy="4158974"/>
          </a:xfrm>
          <a:ln/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243" name="灯片编号占位符 3"/>
          <p:cNvSpPr txBox="1">
            <a:spLocks noGrp="1"/>
          </p:cNvSpPr>
          <p:nvPr/>
        </p:nvSpPr>
        <p:spPr>
          <a:xfrm>
            <a:off x="3939940" y="8777900"/>
            <a:ext cx="3013277" cy="46144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>
              <a:buFontTx/>
            </a:pPr>
            <a:fld id="{9A0DB2DC-4C9A-4742-B13C-FB6460FD3503}" type="slidenum">
              <a:rPr lang="zh-CN" altLang="en-US" sz="1200" b="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lvl="0" algn="r">
                <a:buFontTx/>
              </a:pPr>
              <a:t>2</a:t>
            </a:fld>
            <a:endParaRPr lang="zh-CN" altLang="en-US" sz="1200" b="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74725" y="692150"/>
            <a:ext cx="5006975" cy="3467100"/>
          </a:xfrm>
          <a:ln/>
        </p:spPr>
      </p:sp>
      <p:sp>
        <p:nvSpPr>
          <p:cNvPr id="10242" name="备注占位符 2"/>
          <p:cNvSpPr>
            <a:spLocks noGrp="1"/>
          </p:cNvSpPr>
          <p:nvPr>
            <p:ph type="body"/>
          </p:nvPr>
        </p:nvSpPr>
        <p:spPr>
          <a:xfrm>
            <a:off x="694998" y="4388951"/>
            <a:ext cx="5564842" cy="4158974"/>
          </a:xfrm>
          <a:ln/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243" name="灯片编号占位符 3"/>
          <p:cNvSpPr txBox="1">
            <a:spLocks noGrp="1"/>
          </p:cNvSpPr>
          <p:nvPr/>
        </p:nvSpPr>
        <p:spPr>
          <a:xfrm>
            <a:off x="3939940" y="8777900"/>
            <a:ext cx="3013277" cy="46144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>
              <a:buFontTx/>
            </a:pPr>
            <a:fld id="{9A0DB2DC-4C9A-4742-B13C-FB6460FD3503}" type="slidenum">
              <a:rPr lang="zh-CN" altLang="en-US" sz="1200" b="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lvl="0" algn="r">
                <a:buFontTx/>
              </a:pPr>
              <a:t>3</a:t>
            </a:fld>
            <a:endParaRPr lang="zh-CN" altLang="en-US" sz="1200" b="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74725" y="692150"/>
            <a:ext cx="5006975" cy="3467100"/>
          </a:xfrm>
          <a:ln/>
        </p:spPr>
      </p:sp>
      <p:sp>
        <p:nvSpPr>
          <p:cNvPr id="10242" name="备注占位符 2"/>
          <p:cNvSpPr>
            <a:spLocks noGrp="1"/>
          </p:cNvSpPr>
          <p:nvPr>
            <p:ph type="body"/>
          </p:nvPr>
        </p:nvSpPr>
        <p:spPr>
          <a:xfrm>
            <a:off x="694998" y="4388951"/>
            <a:ext cx="5564842" cy="4158974"/>
          </a:xfrm>
          <a:ln/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243" name="灯片编号占位符 3"/>
          <p:cNvSpPr txBox="1">
            <a:spLocks noGrp="1"/>
          </p:cNvSpPr>
          <p:nvPr/>
        </p:nvSpPr>
        <p:spPr>
          <a:xfrm>
            <a:off x="3939940" y="8777900"/>
            <a:ext cx="3013277" cy="46144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>
              <a:buFontTx/>
            </a:pPr>
            <a:fld id="{9A0DB2DC-4C9A-4742-B13C-FB6460FD3503}" type="slidenum">
              <a:rPr lang="zh-CN" altLang="en-US" sz="1200" b="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lvl="0" algn="r">
                <a:buFontTx/>
              </a:pPr>
              <a:t>4</a:t>
            </a:fld>
            <a:endParaRPr lang="zh-CN" altLang="en-US" sz="1200" b="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74725" y="692150"/>
            <a:ext cx="5006975" cy="3467100"/>
          </a:xfrm>
          <a:ln/>
        </p:spPr>
      </p:sp>
      <p:sp>
        <p:nvSpPr>
          <p:cNvPr id="10242" name="备注占位符 2"/>
          <p:cNvSpPr>
            <a:spLocks noGrp="1"/>
          </p:cNvSpPr>
          <p:nvPr>
            <p:ph type="body"/>
          </p:nvPr>
        </p:nvSpPr>
        <p:spPr>
          <a:xfrm>
            <a:off x="694998" y="4388951"/>
            <a:ext cx="5564842" cy="4158974"/>
          </a:xfrm>
          <a:ln/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243" name="灯片编号占位符 3"/>
          <p:cNvSpPr txBox="1">
            <a:spLocks noGrp="1"/>
          </p:cNvSpPr>
          <p:nvPr/>
        </p:nvSpPr>
        <p:spPr>
          <a:xfrm>
            <a:off x="3939940" y="8777900"/>
            <a:ext cx="3013277" cy="46144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>
              <a:buFontTx/>
            </a:pPr>
            <a:fld id="{9A0DB2DC-4C9A-4742-B13C-FB6460FD3503}" type="slidenum">
              <a:rPr lang="zh-CN" altLang="en-US" sz="1200" b="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lvl="0" algn="r">
                <a:buFontTx/>
              </a:pPr>
              <a:t>7</a:t>
            </a:fld>
            <a:endParaRPr lang="zh-CN" altLang="en-US" sz="1200" b="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74725" y="692150"/>
            <a:ext cx="5006975" cy="3467100"/>
          </a:xfrm>
          <a:ln/>
        </p:spPr>
      </p:sp>
      <p:sp>
        <p:nvSpPr>
          <p:cNvPr id="10242" name="备注占位符 2"/>
          <p:cNvSpPr>
            <a:spLocks noGrp="1"/>
          </p:cNvSpPr>
          <p:nvPr>
            <p:ph type="body"/>
          </p:nvPr>
        </p:nvSpPr>
        <p:spPr>
          <a:xfrm>
            <a:off x="694998" y="4388951"/>
            <a:ext cx="5564842" cy="4158974"/>
          </a:xfrm>
          <a:ln/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243" name="灯片编号占位符 3"/>
          <p:cNvSpPr txBox="1">
            <a:spLocks noGrp="1"/>
          </p:cNvSpPr>
          <p:nvPr/>
        </p:nvSpPr>
        <p:spPr>
          <a:xfrm>
            <a:off x="3939940" y="8777900"/>
            <a:ext cx="3013277" cy="46144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>
              <a:buFontTx/>
            </a:pPr>
            <a:fld id="{9A0DB2DC-4C9A-4742-B13C-FB6460FD3503}" type="slidenum">
              <a:rPr lang="zh-CN" altLang="en-US" sz="1200" b="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lvl="0" algn="r">
                <a:buFontTx/>
              </a:pPr>
              <a:t>8</a:t>
            </a:fld>
            <a:endParaRPr lang="zh-CN" altLang="en-US" sz="1200" b="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74725" y="692150"/>
            <a:ext cx="5006975" cy="3467100"/>
          </a:xfrm>
          <a:ln/>
        </p:spPr>
      </p:sp>
      <p:sp>
        <p:nvSpPr>
          <p:cNvPr id="10242" name="备注占位符 2"/>
          <p:cNvSpPr>
            <a:spLocks noGrp="1"/>
          </p:cNvSpPr>
          <p:nvPr>
            <p:ph type="body"/>
          </p:nvPr>
        </p:nvSpPr>
        <p:spPr>
          <a:xfrm>
            <a:off x="694998" y="4388951"/>
            <a:ext cx="5564842" cy="4158974"/>
          </a:xfrm>
          <a:ln/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243" name="灯片编号占位符 3"/>
          <p:cNvSpPr txBox="1">
            <a:spLocks noGrp="1"/>
          </p:cNvSpPr>
          <p:nvPr/>
        </p:nvSpPr>
        <p:spPr>
          <a:xfrm>
            <a:off x="3939940" y="8777900"/>
            <a:ext cx="3013277" cy="46144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>
              <a:buFontTx/>
            </a:pPr>
            <a:fld id="{9A0DB2DC-4C9A-4742-B13C-FB6460FD3503}" type="slidenum">
              <a:rPr lang="zh-CN" altLang="en-US" sz="1200" b="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lvl="0" algn="r">
                <a:buFontTx/>
              </a:pPr>
              <a:t>9</a:t>
            </a:fld>
            <a:endParaRPr lang="zh-CN" altLang="en-US" sz="1200" b="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74725" y="692150"/>
            <a:ext cx="5006975" cy="3467100"/>
          </a:xfrm>
          <a:ln/>
        </p:spPr>
      </p:sp>
      <p:sp>
        <p:nvSpPr>
          <p:cNvPr id="10242" name="备注占位符 2"/>
          <p:cNvSpPr>
            <a:spLocks noGrp="1"/>
          </p:cNvSpPr>
          <p:nvPr>
            <p:ph type="body"/>
          </p:nvPr>
        </p:nvSpPr>
        <p:spPr>
          <a:xfrm>
            <a:off x="694998" y="4388951"/>
            <a:ext cx="5564842" cy="4158974"/>
          </a:xfrm>
          <a:ln/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243" name="灯片编号占位符 3"/>
          <p:cNvSpPr txBox="1">
            <a:spLocks noGrp="1"/>
          </p:cNvSpPr>
          <p:nvPr/>
        </p:nvSpPr>
        <p:spPr>
          <a:xfrm>
            <a:off x="3939940" y="8777900"/>
            <a:ext cx="3013277" cy="46144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>
              <a:buFontTx/>
            </a:pPr>
            <a:fld id="{9A0DB2DC-4C9A-4742-B13C-FB6460FD3503}" type="slidenum">
              <a:rPr lang="zh-CN" altLang="en-US" sz="1200" b="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lvl="0" algn="r">
                <a:buFontTx/>
              </a:pPr>
              <a:t>10</a:t>
            </a:fld>
            <a:endParaRPr lang="zh-CN" altLang="en-US" sz="1200" b="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GB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eaLnBrk="1" fontAlgn="base" hangingPunct="1">
                <a:buNone/>
              </a:pPr>
              <a:t>‹#›</a:t>
            </a:fld>
            <a:endParaRPr lang="zh-CN" altLang="en-GB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GB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eaLnBrk="1" fontAlgn="base" hangingPunct="1">
                <a:buNone/>
              </a:pPr>
              <a:t>‹#›</a:t>
            </a:fld>
            <a:endParaRPr lang="zh-CN" altLang="en-GB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95300" y="1600200"/>
            <a:ext cx="4381500" cy="4525963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GB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eaLnBrk="1" fontAlgn="base" hangingPunct="1">
                <a:buNone/>
              </a:pPr>
              <a:t>‹#›</a:t>
            </a:fld>
            <a:endParaRPr lang="zh-CN" altLang="en-GB" strike="noStrike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GB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eaLnBrk="1" fontAlgn="base" hangingPunct="1">
                <a:buNone/>
              </a:pPr>
              <a:t>‹#›</a:t>
            </a:fld>
            <a:endParaRPr lang="zh-CN" altLang="en-GB" strike="noStrike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21658" y="6356351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B2FEC-98D7-4739-A07E-026408D1628A}" type="datetimeFigureOut">
              <a:rPr lang="zh-CN" altLang="en-US"/>
              <a:pPr>
                <a:defRPr/>
              </a:pPr>
              <a:t>2021/8/12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C51AF-9871-4FF0-B7B2-601387F23BC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424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GB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eaLnBrk="1" fontAlgn="base" hangingPunct="1">
                <a:buNone/>
              </a:pPr>
              <a:t>‹#›</a:t>
            </a:fld>
            <a:endParaRPr lang="zh-CN" altLang="en-GB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GB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eaLnBrk="1" fontAlgn="base" hangingPunct="1">
                <a:buNone/>
              </a:pPr>
              <a:t>‹#›</a:t>
            </a:fld>
            <a:endParaRPr lang="zh-CN" altLang="en-GB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GB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eaLnBrk="1" fontAlgn="base" hangingPunct="1">
                <a:buNone/>
              </a:pPr>
              <a:t>‹#›</a:t>
            </a:fld>
            <a:endParaRPr lang="zh-CN" altLang="en-GB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GB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eaLnBrk="1" fontAlgn="base" hangingPunct="1">
                <a:buNone/>
              </a:pPr>
              <a:t>‹#›</a:t>
            </a:fld>
            <a:endParaRPr lang="zh-CN" altLang="en-GB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GB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eaLnBrk="1" fontAlgn="base" hangingPunct="1">
                <a:buNone/>
              </a:pPr>
              <a:t>‹#›</a:t>
            </a:fld>
            <a:endParaRPr lang="zh-CN" altLang="en-GB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GB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eaLnBrk="1" fontAlgn="base" hangingPunct="1">
                <a:buNone/>
              </a:pPr>
              <a:t>‹#›</a:t>
            </a:fld>
            <a:endParaRPr lang="zh-CN" altLang="en-GB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SzTx/>
              <a:buFontTx/>
              <a:buNone/>
              <a:defRPr/>
            </a:pPr>
            <a:endParaRPr kumimoji="0" lang="zh-CN" altLang="en-US" sz="32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GB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eaLnBrk="1" fontAlgn="base" hangingPunct="1">
                <a:buNone/>
              </a:pPr>
              <a:t>‹#›</a:t>
            </a:fld>
            <a:endParaRPr lang="zh-CN" altLang="en-GB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95300" y="274638"/>
            <a:ext cx="8915400" cy="5851525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GB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eaLnBrk="1" fontAlgn="base" hangingPunct="1">
                <a:buNone/>
              </a:pPr>
              <a:t>‹#›</a:t>
            </a:fld>
            <a:endParaRPr lang="zh-CN" altLang="en-GB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ChangeArrowheads="1"/>
          </p:cNvSpPr>
          <p:nvPr/>
        </p:nvSpPr>
        <p:spPr bwMode="auto">
          <a:xfrm>
            <a:off x="1997075" y="0"/>
            <a:ext cx="7924800" cy="838200"/>
          </a:xfrm>
          <a:prstGeom prst="rect">
            <a:avLst/>
          </a:prstGeom>
          <a:solidFill>
            <a:srgbClr val="325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Tx/>
              <a:buFont typeface="Arial" panose="020B0604020202020204" pitchFamily="34" charset="0"/>
              <a:buChar char="•"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6553200"/>
            <a:ext cx="9906000" cy="3048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2200" b="1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1922463" y="687388"/>
            <a:ext cx="7983538" cy="146050"/>
          </a:xfrm>
          <a:prstGeom prst="rect">
            <a:avLst/>
          </a:prstGeom>
          <a:solidFill>
            <a:srgbClr val="2B51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128" name="Oval 8"/>
          <p:cNvSpPr>
            <a:spLocks noChangeArrowheads="1"/>
          </p:cNvSpPr>
          <p:nvPr/>
        </p:nvSpPr>
        <p:spPr bwMode="auto">
          <a:xfrm>
            <a:off x="1514475" y="0"/>
            <a:ext cx="908050" cy="838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2200" b="1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030" name="Picture 25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025" y="193675"/>
            <a:ext cx="2016125" cy="606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94813" y="6548438"/>
            <a:ext cx="611188" cy="292100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chemeClr val="accent1"/>
            </a:outerShdw>
          </a:effec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GB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eaLnBrk="1" fontAlgn="base" hangingPunct="1">
                <a:buNone/>
              </a:pPr>
              <a:t>‹#›</a:t>
            </a:fld>
            <a:endParaRPr lang="zh-CN" altLang="en-GB" strike="noStrike" noProof="1"/>
          </a:p>
        </p:txBody>
      </p:sp>
      <p:sp>
        <p:nvSpPr>
          <p:cNvPr id="1032" name="TextBox 10"/>
          <p:cNvSpPr txBox="1">
            <a:spLocks noChangeArrowheads="1"/>
          </p:cNvSpPr>
          <p:nvPr/>
        </p:nvSpPr>
        <p:spPr bwMode="auto">
          <a:xfrm>
            <a:off x="273050" y="6572250"/>
            <a:ext cx="17240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200">
                <a:solidFill>
                  <a:srgbClr val="A5002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200">
                <a:solidFill>
                  <a:srgbClr val="A5002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200">
                <a:solidFill>
                  <a:srgbClr val="A5002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200">
                <a:solidFill>
                  <a:srgbClr val="A5002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200">
                <a:solidFill>
                  <a:srgbClr val="A5002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rgbClr val="A5002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rgbClr val="A5002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rgbClr val="A5002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rgbClr val="A5002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2014</a:t>
            </a:r>
            <a:r>
              <a:rPr kumimoji="1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年</a:t>
            </a:r>
            <a:r>
              <a:rPr kumimoji="1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8</a:t>
            </a:r>
            <a:r>
              <a:rPr kumimoji="1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月</a:t>
            </a:r>
            <a:r>
              <a:rPr kumimoji="1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23</a:t>
            </a:r>
            <a:r>
              <a:rPr kumimoji="1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宋体" panose="02010600030101010101" pitchFamily="2" charset="-122"/>
          <a:cs typeface="宋体" panose="02010600030101010101" pitchFamily="2" charset="-122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  <a:ea typeface="宋体" panose="02010600030101010101" pitchFamily="2" charset="-122"/>
          <a:cs typeface="宋体" panose="02010600030101010101" pitchFamily="2" charset="-122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  <a:ea typeface="宋体" panose="02010600030101010101" pitchFamily="2" charset="-122"/>
          <a:cs typeface="宋体" panose="02010600030101010101" pitchFamily="2" charset="-122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  <a:ea typeface="宋体" panose="02010600030101010101" pitchFamily="2" charset="-122"/>
          <a:cs typeface="宋体" panose="02010600030101010101" pitchFamily="2" charset="-122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  <a:ea typeface="宋体" panose="02010600030101010101" pitchFamily="2" charset="-122"/>
          <a:cs typeface="宋体" panose="02010600030101010101" pitchFamily="2" charset="-122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•"/>
        <a:defRPr sz="2400" b="1">
          <a:solidFill>
            <a:schemeClr val="tx1"/>
          </a:solidFill>
          <a:latin typeface="+mn-lt"/>
          <a:ea typeface="宋体" panose="02010600030101010101" pitchFamily="2" charset="-122"/>
          <a:cs typeface="宋体" panose="02010600030101010101" pitchFamily="2" charset="-122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Font typeface="Arial" panose="020B0604020202020204" pitchFamily="34" charset="0"/>
        <a:buChar char="–"/>
        <a:defRPr sz="2100">
          <a:solidFill>
            <a:srgbClr val="00338F"/>
          </a:solidFill>
          <a:latin typeface="+mn-lt"/>
          <a:ea typeface="宋体" panose="02010600030101010101" pitchFamily="2" charset="-122"/>
          <a:cs typeface="宋体" panose="02010600030101010101" pitchFamily="2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Font typeface="Wingdings" panose="05000000000000000000" pitchFamily="2" charset="2"/>
        <a:buChar char="§"/>
        <a:defRPr sz="1900">
          <a:solidFill>
            <a:srgbClr val="00338F"/>
          </a:solidFill>
          <a:latin typeface="+mn-lt"/>
          <a:ea typeface="宋体" panose="02010600030101010101" pitchFamily="2" charset="-122"/>
          <a:cs typeface="宋体" panose="02010600030101010101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•"/>
        <a:defRPr sz="2000" i="1">
          <a:solidFill>
            <a:srgbClr val="00338F"/>
          </a:solidFill>
          <a:latin typeface="+mn-lt"/>
          <a:ea typeface="宋体" panose="02010600030101010101" pitchFamily="2" charset="-122"/>
          <a:cs typeface="宋体" panose="02010600030101010101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  <a:ea typeface="宋体" panose="02010600030101010101" pitchFamily="2" charset="-122"/>
          <a:cs typeface="宋体" panose="02010600030101010101" pitchFamily="2" charset="-12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2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2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10" Type="http://schemas.openxmlformats.org/officeDocument/2006/relationships/image" Target="../media/image61.pn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0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tiff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灯片编号占位符 1"/>
          <p:cNvSpPr txBox="1">
            <a:spLocks noGrp="1"/>
          </p:cNvSpPr>
          <p:nvPr/>
        </p:nvSpPr>
        <p:spPr bwMode="auto">
          <a:xfrm>
            <a:off x="9274175" y="6524625"/>
            <a:ext cx="642938" cy="336550"/>
          </a:xfrm>
          <a:prstGeom prst="rect">
            <a:avLst/>
          </a:prstGeom>
          <a:noFill/>
          <a:ln>
            <a:miter lim="800000"/>
          </a:ln>
          <a:effectLst>
            <a:outerShdw blurRad="63500" dist="17961" dir="2700000" algn="ctr" rotWithShape="0">
              <a:schemeClr val="accent1">
                <a:alpha val="74998"/>
              </a:schemeClr>
            </a:outerShdw>
          </a:effectLst>
        </p:spPr>
        <p:txBody>
          <a:bodyPr/>
          <a:lstStyle/>
          <a:p>
            <a:pPr algn="r"/>
            <a:fld id="{9A0DB2DC-4C9A-4742-B13C-FB6460FD3503}" type="slidenum">
              <a:rPr lang="zh-CN" altLang="en-GB" sz="1800" noProof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algn="r"/>
              <a:t>1</a:t>
            </a:fld>
            <a:endParaRPr lang="zh-CN" altLang="en-GB" sz="1800" noProof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0" name="Rectangle 19"/>
          <p:cNvSpPr/>
          <p:nvPr/>
        </p:nvSpPr>
        <p:spPr>
          <a:xfrm>
            <a:off x="1608138" y="1530350"/>
            <a:ext cx="6629400" cy="762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/>
          <a:lstStyle/>
          <a:p>
            <a:pPr>
              <a:lnSpc>
                <a:spcPct val="110000"/>
              </a:lnSpc>
              <a:spcAft>
                <a:spcPct val="35000"/>
              </a:spcAft>
            </a:pPr>
            <a:endParaRPr lang="zh-CN" altLang="en-US" dirty="0">
              <a:solidFill>
                <a:srgbClr val="A50021"/>
              </a:solidFill>
              <a:latin typeface="Calibri" panose="020F0502020204030204" pitchFamily="34" charset="0"/>
            </a:endParaRPr>
          </a:p>
        </p:txBody>
      </p:sp>
      <p:sp>
        <p:nvSpPr>
          <p:cNvPr id="7171" name="WordArt 23"/>
          <p:cNvSpPr>
            <a:spLocks noTextEdit="1"/>
          </p:cNvSpPr>
          <p:nvPr/>
        </p:nvSpPr>
        <p:spPr>
          <a:xfrm>
            <a:off x="1217613" y="1565275"/>
            <a:ext cx="230187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20000"/>
          </a:bodyPr>
          <a:lstStyle/>
          <a:p>
            <a:pPr algn="ctr"/>
            <a:r>
              <a:rPr lang="zh-CN" altLang="en-US" sz="3200" b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</a:p>
        </p:txBody>
      </p:sp>
      <p:sp>
        <p:nvSpPr>
          <p:cNvPr id="3098" name="Text Box 22"/>
          <p:cNvSpPr txBox="1">
            <a:spLocks noChangeArrowheads="1"/>
          </p:cNvSpPr>
          <p:nvPr/>
        </p:nvSpPr>
        <p:spPr bwMode="auto">
          <a:xfrm>
            <a:off x="834641" y="2213197"/>
            <a:ext cx="8176393" cy="848168"/>
          </a:xfrm>
          <a:prstGeom prst="rect">
            <a:avLst/>
          </a:prstGeom>
          <a:gradFill rotWithShape="1">
            <a:gsLst>
              <a:gs pos="0">
                <a:srgbClr val="234483">
                  <a:gamma/>
                  <a:shade val="46275"/>
                  <a:invGamma/>
                </a:srgbClr>
              </a:gs>
              <a:gs pos="100000">
                <a:srgbClr val="234483"/>
              </a:gs>
            </a:gsLst>
            <a:lin ang="5400000" scaled="1"/>
          </a:gradFill>
          <a:ln w="9525">
            <a:noFill/>
            <a:miter lim="800000"/>
          </a:ln>
        </p:spPr>
        <p:txBody>
          <a:bodyPr wrap="square" bIns="154800">
            <a:spAutoFit/>
          </a:bodyPr>
          <a:lstStyle/>
          <a:p>
            <a:pPr marR="0" algn="ctr" defTabSz="914400">
              <a:lnSpc>
                <a:spcPct val="110000"/>
              </a:lnSpc>
              <a:spcAft>
                <a:spcPts val="1200"/>
              </a:spcAft>
              <a:buClrTx/>
              <a:buSzTx/>
              <a:buFontTx/>
              <a:defRPr/>
            </a:pPr>
            <a:r>
              <a:rPr lang="zh-CN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</a:rPr>
              <a:t>近物所制靶进展</a:t>
            </a:r>
            <a:endParaRPr lang="en-US" altLang="zh-CN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华文楷体" panose="02010600040101010101" pitchFamily="2" charset="-122"/>
            </a:endParaRPr>
          </a:p>
        </p:txBody>
      </p:sp>
      <p:sp>
        <p:nvSpPr>
          <p:cNvPr id="7173" name="矩形 1"/>
          <p:cNvSpPr/>
          <p:nvPr/>
        </p:nvSpPr>
        <p:spPr>
          <a:xfrm>
            <a:off x="2884943" y="4797152"/>
            <a:ext cx="4752529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中国科学院近代物理研究所</a:t>
            </a:r>
            <a:endParaRPr lang="zh-CN" altLang="en-US" sz="2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矩形 2"/>
          <p:cNvSpPr/>
          <p:nvPr/>
        </p:nvSpPr>
        <p:spPr bwMode="auto">
          <a:xfrm>
            <a:off x="344488" y="6597650"/>
            <a:ext cx="1263650" cy="26035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26000" tIns="82800" rIns="126000" bIns="828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2200" b="1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7175" name="Picture 8"/>
          <p:cNvPicPr>
            <a:picLocks noChangeAspect="1"/>
          </p:cNvPicPr>
          <p:nvPr/>
        </p:nvPicPr>
        <p:blipFill>
          <a:blip r:embed="rId4" cstate="print"/>
          <a:srcRect l="14066"/>
          <a:stretch>
            <a:fillRect/>
          </a:stretch>
        </p:blipFill>
        <p:spPr>
          <a:xfrm>
            <a:off x="8601075" y="-26987"/>
            <a:ext cx="1320800" cy="836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4520952" y="4149080"/>
            <a:ext cx="1184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</a:rPr>
              <a:t> 卢子伟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1" name="矩形 1"/>
          <p:cNvSpPr/>
          <p:nvPr/>
        </p:nvSpPr>
        <p:spPr>
          <a:xfrm>
            <a:off x="6393160" y="5633402"/>
            <a:ext cx="2701226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r"/>
            <a:r>
              <a:rPr lang="en-US" altLang="zh-CN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2021.08.12</a:t>
            </a:r>
            <a:endParaRPr lang="zh-CN" altLang="en-US" sz="2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 bwMode="auto">
          <a:xfrm>
            <a:off x="344488" y="6597650"/>
            <a:ext cx="1263650" cy="26035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26000" tIns="82800" rIns="126000" bIns="828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2200" b="1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9222" name="Picture 8"/>
          <p:cNvPicPr>
            <a:picLocks noChangeAspect="1"/>
          </p:cNvPicPr>
          <p:nvPr/>
        </p:nvPicPr>
        <p:blipFill>
          <a:blip r:embed="rId3" cstate="print"/>
          <a:srcRect l="14066"/>
          <a:stretch>
            <a:fillRect/>
          </a:stretch>
        </p:blipFill>
        <p:spPr>
          <a:xfrm>
            <a:off x="8601075" y="-26987"/>
            <a:ext cx="1320800" cy="836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灯片编号占位符 1"/>
          <p:cNvSpPr txBox="1">
            <a:spLocks noGrp="1"/>
          </p:cNvSpPr>
          <p:nvPr/>
        </p:nvSpPr>
        <p:spPr bwMode="auto">
          <a:xfrm>
            <a:off x="9274175" y="6524625"/>
            <a:ext cx="642938" cy="336550"/>
          </a:xfrm>
          <a:prstGeom prst="rect">
            <a:avLst/>
          </a:prstGeom>
          <a:noFill/>
          <a:ln>
            <a:miter lim="800000"/>
          </a:ln>
          <a:effectLst>
            <a:outerShdw blurRad="63500" dist="17961" dir="2700000" algn="ctr" rotWithShape="0">
              <a:schemeClr val="accent1">
                <a:alpha val="74998"/>
              </a:schemeClr>
            </a:outerShdw>
          </a:effectLst>
        </p:spPr>
        <p:txBody>
          <a:bodyPr/>
          <a:lstStyle/>
          <a:p>
            <a:pPr algn="r"/>
            <a:fld id="{9A0DB2DC-4C9A-4742-B13C-FB6460FD3503}" type="slidenum">
              <a:rPr lang="zh-CN" altLang="en-GB" sz="1800" noProof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algn="r"/>
              <a:t>10</a:t>
            </a:fld>
            <a:endParaRPr lang="zh-CN" altLang="en-GB" sz="1800" noProof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Picture 5" descr="C:\Users\xiao_luke\Desktop\photos2020\IMG_2020101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826" y="3517116"/>
            <a:ext cx="2013649" cy="211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488504" y="2381679"/>
            <a:ext cx="5976664" cy="3534383"/>
            <a:chOff x="3113" y="471"/>
            <a:chExt cx="2479" cy="1849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3" y="471"/>
              <a:ext cx="2479" cy="1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Line 5"/>
            <p:cNvSpPr>
              <a:spLocks noChangeShapeType="1"/>
            </p:cNvSpPr>
            <p:nvPr/>
          </p:nvSpPr>
          <p:spPr bwMode="auto">
            <a:xfrm flipH="1" flipV="1">
              <a:off x="3824" y="1570"/>
              <a:ext cx="940" cy="37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Line 6"/>
            <p:cNvSpPr>
              <a:spLocks noChangeShapeType="1"/>
            </p:cNvSpPr>
            <p:nvPr/>
          </p:nvSpPr>
          <p:spPr bwMode="auto">
            <a:xfrm flipV="1">
              <a:off x="4756" y="1355"/>
              <a:ext cx="328" cy="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3540" y="2020"/>
              <a:ext cx="609" cy="30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charset="-122"/>
                </a:rPr>
                <a:t>end guard ring</a:t>
              </a:r>
            </a:p>
          </p:txBody>
        </p:sp>
        <p:sp>
          <p:nvSpPr>
            <p:cNvPr id="14" name="Line 8"/>
            <p:cNvSpPr>
              <a:spLocks noChangeShapeType="1"/>
            </p:cNvSpPr>
            <p:nvPr/>
          </p:nvSpPr>
          <p:spPr bwMode="auto">
            <a:xfrm flipH="1" flipV="1">
              <a:off x="3700" y="1556"/>
              <a:ext cx="131" cy="46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Line 9"/>
            <p:cNvSpPr>
              <a:spLocks noChangeShapeType="1"/>
            </p:cNvSpPr>
            <p:nvPr/>
          </p:nvSpPr>
          <p:spPr bwMode="auto">
            <a:xfrm>
              <a:off x="4518" y="946"/>
              <a:ext cx="437" cy="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Line 10"/>
            <p:cNvSpPr>
              <a:spLocks noChangeShapeType="1"/>
            </p:cNvSpPr>
            <p:nvPr/>
          </p:nvSpPr>
          <p:spPr bwMode="auto">
            <a:xfrm>
              <a:off x="3839" y="1065"/>
              <a:ext cx="687" cy="18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>
              <a:off x="3837" y="1068"/>
              <a:ext cx="402" cy="38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Line 12"/>
            <p:cNvSpPr>
              <a:spLocks noChangeShapeType="1"/>
            </p:cNvSpPr>
            <p:nvPr/>
          </p:nvSpPr>
          <p:spPr bwMode="auto">
            <a:xfrm>
              <a:off x="4595" y="1019"/>
              <a:ext cx="420" cy="20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Text Box 13"/>
            <p:cNvSpPr txBox="1">
              <a:spLocks noChangeArrowheads="1"/>
            </p:cNvSpPr>
            <p:nvPr/>
          </p:nvSpPr>
          <p:spPr bwMode="auto">
            <a:xfrm>
              <a:off x="4214" y="1936"/>
              <a:ext cx="1214" cy="30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charset="-122"/>
                </a:rPr>
                <a:t>grounded separating rings in diagonal cuts</a:t>
              </a:r>
            </a:p>
          </p:txBody>
        </p:sp>
        <p:sp>
          <p:nvSpPr>
            <p:cNvPr id="20" name="Text Box 14"/>
            <p:cNvSpPr txBox="1">
              <a:spLocks noChangeArrowheads="1"/>
            </p:cNvSpPr>
            <p:nvPr/>
          </p:nvSpPr>
          <p:spPr bwMode="auto">
            <a:xfrm>
              <a:off x="3476" y="836"/>
              <a:ext cx="709" cy="30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charset="-122"/>
                </a:rPr>
                <a:t>horizontal electrodes</a:t>
              </a:r>
            </a:p>
          </p:txBody>
        </p:sp>
        <p:sp>
          <p:nvSpPr>
            <p:cNvPr id="21" name="Text Box 15"/>
            <p:cNvSpPr txBox="1">
              <a:spLocks noChangeArrowheads="1"/>
            </p:cNvSpPr>
            <p:nvPr/>
          </p:nvSpPr>
          <p:spPr bwMode="auto">
            <a:xfrm>
              <a:off x="4216" y="720"/>
              <a:ext cx="666" cy="30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charset="-122"/>
                </a:rPr>
                <a:t>vertical electrodes</a:t>
              </a:r>
            </a:p>
          </p:txBody>
        </p:sp>
      </p:grpSp>
      <p:sp>
        <p:nvSpPr>
          <p:cNvPr id="2" name="矩形 1"/>
          <p:cNvSpPr/>
          <p:nvPr/>
        </p:nvSpPr>
        <p:spPr>
          <a:xfrm>
            <a:off x="3143474" y="1628800"/>
            <a:ext cx="32383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D60093"/>
                </a:solidFill>
                <a:latin typeface="Tahoma" pitchFamily="34" charset="0"/>
                <a:ea typeface="宋体" charset="-122"/>
              </a:rPr>
              <a:t>Beam Position Monitors</a:t>
            </a:r>
          </a:p>
        </p:txBody>
      </p:sp>
      <p:sp>
        <p:nvSpPr>
          <p:cNvPr id="22" name="矩形 21"/>
          <p:cNvSpPr/>
          <p:nvPr/>
        </p:nvSpPr>
        <p:spPr>
          <a:xfrm>
            <a:off x="2620272" y="188640"/>
            <a:ext cx="4627554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  <a:buFontTx/>
              <a:defRPr/>
            </a:pPr>
            <a:r>
              <a:rPr lang="en-US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</a:rPr>
              <a:t>FAIR BPM</a:t>
            </a:r>
          </a:p>
        </p:txBody>
      </p:sp>
    </p:spTree>
    <p:extLst>
      <p:ext uri="{BB962C8B-B14F-4D97-AF65-F5344CB8AC3E}">
        <p14:creationId xmlns:p14="http://schemas.microsoft.com/office/powerpoint/2010/main" val="19182720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32519" y="692696"/>
            <a:ext cx="28081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defRPr/>
            </a:pPr>
            <a:r>
              <a:rPr lang="zh-CN" altLang="en-US" sz="2400" kern="0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硅</a:t>
            </a:r>
            <a:r>
              <a:rPr lang="zh-CN" altLang="en-US" sz="2400" kern="0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基探测器研制：</a:t>
            </a:r>
            <a:endParaRPr lang="en-US" altLang="zh-CN" sz="2400" kern="0" dirty="0" smtClean="0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pic>
        <p:nvPicPr>
          <p:cNvPr id="46085" name="Picture 5"/>
          <p:cNvPicPr preferRelativeResize="0">
            <a:picLocks noChangeArrowheads="1"/>
          </p:cNvPicPr>
          <p:nvPr/>
        </p:nvPicPr>
        <p:blipFill>
          <a:blip r:embed="rId3" cstate="print"/>
          <a:srcRect l="34045" t="13507" r="39450" b="50053"/>
          <a:stretch>
            <a:fillRect/>
          </a:stretch>
        </p:blipFill>
        <p:spPr bwMode="auto">
          <a:xfrm rot="10800000">
            <a:off x="2000672" y="2780928"/>
            <a:ext cx="144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6" descr="C:\Users\Administrator\AppData\Roaming\Tencent\Users\19828531\QQ\WinTemp\RichOle\`9@_I(6@A(X6{8UG4XWNQ8Y.png"/>
          <p:cNvPicPr>
            <a:picLocks noChangeAspect="1" noChangeArrowheads="1"/>
          </p:cNvPicPr>
          <p:nvPr/>
        </p:nvPicPr>
        <p:blipFill>
          <a:blip r:embed="rId4" cstate="print"/>
          <a:srcRect t="4000" r="8231"/>
          <a:stretch>
            <a:fillRect/>
          </a:stretch>
        </p:blipFill>
        <p:spPr bwMode="auto">
          <a:xfrm rot="16200000">
            <a:off x="2000673" y="1268920"/>
            <a:ext cx="1440000" cy="1440000"/>
          </a:xfrm>
          <a:prstGeom prst="rect">
            <a:avLst/>
          </a:prstGeom>
          <a:noFill/>
        </p:spPr>
      </p:pic>
      <p:pic>
        <p:nvPicPr>
          <p:cNvPr id="46087" name="Picture 7" descr="C:\Users\Administrator\AppData\Roaming\Tencent\Users\19828531\QQ\WinTemp\RichOle\JH60PIVRBSQ5~5]LZ]MA_)E.png"/>
          <p:cNvPicPr>
            <a:picLocks noChangeAspect="1" noChangeArrowheads="1"/>
          </p:cNvPicPr>
          <p:nvPr/>
        </p:nvPicPr>
        <p:blipFill>
          <a:blip r:embed="rId5" cstate="print"/>
          <a:srcRect r="4209"/>
          <a:stretch>
            <a:fillRect/>
          </a:stretch>
        </p:blipFill>
        <p:spPr bwMode="auto">
          <a:xfrm>
            <a:off x="6753200" y="1268920"/>
            <a:ext cx="1440000" cy="1440000"/>
          </a:xfrm>
          <a:prstGeom prst="rect">
            <a:avLst/>
          </a:prstGeom>
          <a:noFill/>
        </p:spPr>
      </p:pic>
      <p:pic>
        <p:nvPicPr>
          <p:cNvPr id="46088" name="Picture 8" descr="C:\Users\Administrator\AppData\Roaming\Tencent\Users\19828531\QQ\WinTemp\RichOle\@Z)0$`8ZGFH3K@]RMV2~ZWP.png"/>
          <p:cNvPicPr>
            <a:picLocks noChangeAspect="1" noChangeArrowheads="1"/>
          </p:cNvPicPr>
          <p:nvPr/>
        </p:nvPicPr>
        <p:blipFill>
          <a:blip r:embed="rId6" cstate="print"/>
          <a:srcRect l="7840"/>
          <a:stretch>
            <a:fillRect/>
          </a:stretch>
        </p:blipFill>
        <p:spPr bwMode="auto">
          <a:xfrm>
            <a:off x="416496" y="2780928"/>
            <a:ext cx="1440000" cy="1440000"/>
          </a:xfrm>
          <a:prstGeom prst="rect">
            <a:avLst/>
          </a:prstGeom>
          <a:noFill/>
        </p:spPr>
      </p:pic>
      <p:pic>
        <p:nvPicPr>
          <p:cNvPr id="46089" name="Picture 9" descr="C:\Users\Administrator\AppData\Roaming\Tencent\Users\19828531\QQ\WinTemp\RichOle\}ST8JAX7]`{EDEW([)QYVJX.png"/>
          <p:cNvPicPr>
            <a:picLocks noChangeAspect="1" noChangeArrowheads="1"/>
          </p:cNvPicPr>
          <p:nvPr/>
        </p:nvPicPr>
        <p:blipFill>
          <a:blip r:embed="rId7" cstate="print"/>
          <a:srcRect l="7667" t="8001" r="8000"/>
          <a:stretch>
            <a:fillRect/>
          </a:stretch>
        </p:blipFill>
        <p:spPr bwMode="auto">
          <a:xfrm>
            <a:off x="416496" y="1268760"/>
            <a:ext cx="1440014" cy="1440000"/>
          </a:xfrm>
          <a:prstGeom prst="rect">
            <a:avLst/>
          </a:prstGeom>
          <a:noFill/>
        </p:spPr>
      </p:pic>
      <p:pic>
        <p:nvPicPr>
          <p:cNvPr id="46092" name="Picture 12" descr="C:\Users\Administrator\AppData\Roaming\Tencent\Users\19828531\QQ\WinTemp\RichOle\Z03$A2~_LOD5YB]HUWK40)L.png"/>
          <p:cNvPicPr>
            <a:picLocks noChangeAspect="1" noChangeArrowheads="1"/>
          </p:cNvPicPr>
          <p:nvPr/>
        </p:nvPicPr>
        <p:blipFill>
          <a:blip r:embed="rId8" cstate="print"/>
          <a:srcRect t="8001" r="2964"/>
          <a:stretch>
            <a:fillRect/>
          </a:stretch>
        </p:blipFill>
        <p:spPr bwMode="auto">
          <a:xfrm>
            <a:off x="3584835" y="2780928"/>
            <a:ext cx="1440173" cy="1440000"/>
          </a:xfrm>
          <a:prstGeom prst="rect">
            <a:avLst/>
          </a:prstGeom>
          <a:noFill/>
        </p:spPr>
      </p:pic>
      <p:pic>
        <p:nvPicPr>
          <p:cNvPr id="46093" name="Picture 13" descr="C:\Users\Administrator\AppData\Roaming\Tencent\Users\19828531\QQ\WinTemp\RichOle\D$1LB`QJ[NQW2CBK[R@8~VU.png"/>
          <p:cNvPicPr preferRelativeResize="0">
            <a:picLocks noChangeArrowheads="1"/>
          </p:cNvPicPr>
          <p:nvPr/>
        </p:nvPicPr>
        <p:blipFill>
          <a:blip r:embed="rId9" cstate="print"/>
          <a:srcRect t="8001"/>
          <a:stretch>
            <a:fillRect/>
          </a:stretch>
        </p:blipFill>
        <p:spPr bwMode="auto">
          <a:xfrm>
            <a:off x="5169024" y="1268920"/>
            <a:ext cx="1440000" cy="1440000"/>
          </a:xfrm>
          <a:prstGeom prst="rect">
            <a:avLst/>
          </a:prstGeom>
          <a:noFill/>
        </p:spPr>
      </p:pic>
      <p:pic>
        <p:nvPicPr>
          <p:cNvPr id="46095" name="Picture 15" descr="C:\Users\Administrator\AppData\Roaming\Tencent\Users\19828531\QQ\WinTemp\RichOle\T}]HG2Q%1G73$04Y3ZHQWLY.png"/>
          <p:cNvPicPr>
            <a:picLocks noChangeAspect="1" noChangeArrowheads="1"/>
          </p:cNvPicPr>
          <p:nvPr/>
        </p:nvPicPr>
        <p:blipFill>
          <a:blip r:embed="rId10" cstate="print"/>
          <a:srcRect l="1820" r="3273"/>
          <a:stretch>
            <a:fillRect/>
          </a:stretch>
        </p:blipFill>
        <p:spPr bwMode="auto">
          <a:xfrm rot="16200000">
            <a:off x="3584848" y="1268760"/>
            <a:ext cx="1440000" cy="1440000"/>
          </a:xfrm>
          <a:prstGeom prst="rect">
            <a:avLst/>
          </a:prstGeom>
          <a:noFill/>
        </p:spPr>
      </p:pic>
      <p:pic>
        <p:nvPicPr>
          <p:cNvPr id="46096" name="Picture 16" descr="C:\Users\Administrator\AppData\Roaming\Tencent\Users\19828531\QQ\WinTemp\RichOle\M[LAB0@$BNE%ZQ_%]BK1$5Y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69184" y="2780928"/>
            <a:ext cx="1440000" cy="1440000"/>
          </a:xfrm>
          <a:prstGeom prst="rect">
            <a:avLst/>
          </a:prstGeom>
          <a:noFill/>
        </p:spPr>
      </p:pic>
      <p:pic>
        <p:nvPicPr>
          <p:cNvPr id="46097" name="Picture 17" descr="C:\Users\Administrator\AppData\Roaming\Tencent\Users\19828531\QQ\WinTemp\RichOle\UM~~9WS9WGB1SCL{W0ZMRHT.png"/>
          <p:cNvPicPr preferRelativeResize="0">
            <a:picLocks noChangeArrowheads="1"/>
          </p:cNvPicPr>
          <p:nvPr/>
        </p:nvPicPr>
        <p:blipFill>
          <a:blip r:embed="rId12" cstate="print"/>
          <a:srcRect l="3006" t="3724" r="805"/>
          <a:stretch>
            <a:fillRect/>
          </a:stretch>
        </p:blipFill>
        <p:spPr bwMode="auto">
          <a:xfrm>
            <a:off x="480783" y="4293096"/>
            <a:ext cx="3824138" cy="1872208"/>
          </a:xfrm>
          <a:prstGeom prst="rect">
            <a:avLst/>
          </a:prstGeom>
          <a:noFill/>
        </p:spPr>
      </p:pic>
      <p:sp>
        <p:nvSpPr>
          <p:cNvPr id="23" name="矩形 22"/>
          <p:cNvSpPr/>
          <p:nvPr/>
        </p:nvSpPr>
        <p:spPr>
          <a:xfrm>
            <a:off x="5024848" y="4365104"/>
            <a:ext cx="42366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defRPr/>
            </a:pPr>
            <a:r>
              <a:rPr lang="zh-CN" altLang="en-US" sz="2400" kern="0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漏电流：</a:t>
            </a:r>
            <a:endParaRPr lang="en-US" altLang="zh-CN" sz="2400" kern="0" dirty="0" smtClean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 marL="457200" lvl="0" indent="-457200">
              <a:defRPr/>
            </a:pPr>
            <a:r>
              <a:rPr lang="zh-CN" altLang="en-US" sz="2400" kern="0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小于</a:t>
            </a:r>
            <a:r>
              <a:rPr lang="en-US" altLang="zh-CN" sz="2400" kern="0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0.8nA/CM</a:t>
            </a:r>
            <a:r>
              <a:rPr lang="en-US" altLang="zh-CN" sz="2400" kern="0" baseline="30000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2</a:t>
            </a:r>
            <a:r>
              <a:rPr lang="en-US" altLang="zh-CN" sz="2400" kern="0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/100um;</a:t>
            </a:r>
          </a:p>
          <a:p>
            <a:pPr marL="457200" lvl="0" indent="-457200">
              <a:defRPr/>
            </a:pPr>
            <a:r>
              <a:rPr lang="zh-CN" altLang="en-US" sz="2400" kern="0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能量分辨：小于</a:t>
            </a:r>
            <a:r>
              <a:rPr lang="en-US" altLang="zh-CN" sz="2400" kern="0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1%</a:t>
            </a:r>
            <a:r>
              <a:rPr lang="zh-CN" altLang="en-US" sz="2400" kern="0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。</a:t>
            </a:r>
            <a:endParaRPr lang="en-US" altLang="zh-CN" sz="2400" kern="0" dirty="0" smtClean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 marL="457200" lvl="0" indent="-457200">
              <a:defRPr/>
            </a:pPr>
            <a:r>
              <a:rPr lang="zh-CN" altLang="en-US" sz="2400" kern="0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（以</a:t>
            </a:r>
            <a:r>
              <a:rPr lang="en-US" altLang="zh-CN" sz="2400" kern="0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20mm*</a:t>
            </a:r>
            <a:r>
              <a:rPr lang="en-US" altLang="zh-CN" sz="2400" kern="0" dirty="0" err="1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20mm</a:t>
            </a:r>
            <a:r>
              <a:rPr lang="zh-CN" altLang="en-US" sz="2400" kern="0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为例）</a:t>
            </a:r>
            <a:endParaRPr lang="en-US" altLang="zh-CN" sz="2400" kern="0" dirty="0" smtClean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pic>
        <p:nvPicPr>
          <p:cNvPr id="26" name="Picture 8"/>
          <p:cNvPicPr>
            <a:picLocks noChangeAspect="1"/>
          </p:cNvPicPr>
          <p:nvPr/>
        </p:nvPicPr>
        <p:blipFill>
          <a:blip r:embed="rId13" cstate="print"/>
          <a:srcRect l="14066"/>
          <a:stretch>
            <a:fillRect/>
          </a:stretch>
        </p:blipFill>
        <p:spPr>
          <a:xfrm>
            <a:off x="8601075" y="-26987"/>
            <a:ext cx="1320800" cy="836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矩形 16"/>
          <p:cNvSpPr/>
          <p:nvPr/>
        </p:nvSpPr>
        <p:spPr bwMode="auto">
          <a:xfrm>
            <a:off x="344488" y="6597650"/>
            <a:ext cx="1263650" cy="26035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26000" tIns="82800" rIns="126000" bIns="828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2200" b="1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04728" y="68153"/>
            <a:ext cx="33001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defRPr/>
            </a:pPr>
            <a:r>
              <a:rPr lang="zh-CN" altLang="en-US" sz="2400" kern="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探测器</a:t>
            </a:r>
            <a:r>
              <a:rPr lang="zh-CN" altLang="en-US" sz="2400" kern="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研制进展</a:t>
            </a:r>
            <a:endParaRPr lang="en-US" altLang="zh-CN" sz="1800" kern="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13907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 bwMode="auto">
          <a:xfrm>
            <a:off x="344488" y="6597650"/>
            <a:ext cx="1263650" cy="26035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26000" tIns="82800" rIns="126000" bIns="828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2200" b="1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9222" name="Picture 8"/>
          <p:cNvPicPr>
            <a:picLocks noChangeAspect="1"/>
          </p:cNvPicPr>
          <p:nvPr/>
        </p:nvPicPr>
        <p:blipFill>
          <a:blip r:embed="rId4" cstate="print"/>
          <a:srcRect l="14066"/>
          <a:stretch>
            <a:fillRect/>
          </a:stretch>
        </p:blipFill>
        <p:spPr>
          <a:xfrm>
            <a:off x="8601075" y="-26987"/>
            <a:ext cx="1320800" cy="836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灯片编号占位符 1"/>
          <p:cNvSpPr txBox="1">
            <a:spLocks noGrp="1"/>
          </p:cNvSpPr>
          <p:nvPr/>
        </p:nvSpPr>
        <p:spPr bwMode="auto">
          <a:xfrm>
            <a:off x="9274175" y="6524625"/>
            <a:ext cx="642938" cy="336550"/>
          </a:xfrm>
          <a:prstGeom prst="rect">
            <a:avLst/>
          </a:prstGeom>
          <a:noFill/>
          <a:ln>
            <a:miter lim="800000"/>
          </a:ln>
          <a:effectLst>
            <a:outerShdw blurRad="63500" dist="17961" dir="2700000" algn="ctr" rotWithShape="0">
              <a:schemeClr val="accent1">
                <a:alpha val="74998"/>
              </a:schemeClr>
            </a:outerShdw>
          </a:effectLst>
        </p:spPr>
        <p:txBody>
          <a:bodyPr/>
          <a:lstStyle/>
          <a:p>
            <a:pPr algn="r"/>
            <a:fld id="{9A0DB2DC-4C9A-4742-B13C-FB6460FD3503}" type="slidenum">
              <a:rPr lang="zh-CN" altLang="en-GB" sz="1800" noProof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algn="r"/>
              <a:t>12</a:t>
            </a:fld>
            <a:endParaRPr lang="zh-CN" altLang="en-GB" sz="1800" noProof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0" name="图片 9" descr="3A]KKU)W$9}V]DR015$)%46"/>
          <p:cNvPicPr preferRelativeResize="0">
            <a:picLocks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272480" y="1340768"/>
            <a:ext cx="2880000" cy="216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矩形 82"/>
          <p:cNvSpPr>
            <a:spLocks noChangeArrowheads="1"/>
          </p:cNvSpPr>
          <p:nvPr/>
        </p:nvSpPr>
        <p:spPr bwMode="auto">
          <a:xfrm>
            <a:off x="1568624" y="3356992"/>
            <a:ext cx="324036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Arial" panose="020B0604020202020204" pitchFamily="34" charset="0"/>
              <a:buNone/>
              <a:defRPr/>
            </a:pPr>
            <a:r>
              <a:rPr lang="en-US" altLang="zh-CN" sz="1400" strike="noStrike" noProof="1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1</a:t>
            </a:r>
            <a:r>
              <a:rPr lang="zh-CN" altLang="en-US" sz="1400" strike="noStrike" noProof="1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、</a:t>
            </a:r>
            <a:r>
              <a:rPr lang="en-US" altLang="zh-CN" sz="1400" strike="noStrike" noProof="1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2</a:t>
            </a:r>
            <a:r>
              <a:rPr lang="zh-CN" altLang="en-US" sz="1400" strike="noStrike" noProof="1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批次单晶和多晶金刚石探测器 </a:t>
            </a:r>
            <a:r>
              <a:rPr lang="en-US" altLang="zh-CN" sz="1400" strike="noStrike" noProof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IV </a:t>
            </a:r>
            <a:r>
              <a:rPr lang="zh-CN" altLang="en-US" sz="1400" strike="noStrike" noProof="1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特性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  <a:sym typeface="+mn-ea"/>
            </a:endParaRPr>
          </a:p>
        </p:txBody>
      </p:sp>
      <p:pic>
        <p:nvPicPr>
          <p:cNvPr id="12" name="图片 11" descr="A31CLC4RY{4F~AAO)YG3Y@D"/>
          <p:cNvPicPr preferRelativeResize="0"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80792" y="1268760"/>
            <a:ext cx="2736304" cy="2160000"/>
          </a:xfrm>
          <a:prstGeom prst="rect">
            <a:avLst/>
          </a:prstGeom>
        </p:spPr>
      </p:pic>
      <p:pic>
        <p:nvPicPr>
          <p:cNvPr id="13" name="图片 12" descr="signlediamond338v-20200922"/>
          <p:cNvPicPr>
            <a:picLocks noChangeAspect="1"/>
          </p:cNvPicPr>
          <p:nvPr/>
        </p:nvPicPr>
        <p:blipFill>
          <a:blip r:embed="rId7" cstate="print"/>
          <a:srcRect l="42692" t="7657" r="16693" b="34727"/>
          <a:stretch>
            <a:fillRect/>
          </a:stretch>
        </p:blipFill>
        <p:spPr>
          <a:xfrm>
            <a:off x="3368824" y="3645024"/>
            <a:ext cx="2436059" cy="2160000"/>
          </a:xfrm>
          <a:prstGeom prst="rect">
            <a:avLst/>
          </a:prstGeom>
        </p:spPr>
      </p:pic>
      <p:pic>
        <p:nvPicPr>
          <p:cNvPr id="14" name="图片 3" descr="$S]VV9RDK1R[Y6~Q8OU286S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2520" y="3645024"/>
            <a:ext cx="2259836" cy="23042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文本框 4"/>
          <p:cNvSpPr txBox="1"/>
          <p:nvPr/>
        </p:nvSpPr>
        <p:spPr>
          <a:xfrm>
            <a:off x="1496616" y="3933056"/>
            <a:ext cx="763273" cy="1606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1200" baseline="30000" dirty="0">
                <a:solidFill>
                  <a:schemeClr val="tx1"/>
                </a:solidFill>
                <a:latin typeface="Times New Roman" panose="02020603050405020304" pitchFamily="18" charset="0"/>
              </a:rPr>
              <a:t>241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</a:rPr>
              <a:t>Am 5.486 </a:t>
            </a:r>
            <a:r>
              <a:rPr lang="en-US" altLang="zh-CN" sz="12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MeV</a:t>
            </a:r>
            <a:endParaRPr lang="en-US" altLang="zh-CN" sz="12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矩形 82"/>
          <p:cNvSpPr>
            <a:spLocks noChangeArrowheads="1"/>
          </p:cNvSpPr>
          <p:nvPr/>
        </p:nvSpPr>
        <p:spPr bwMode="auto">
          <a:xfrm>
            <a:off x="1496616" y="5877272"/>
            <a:ext cx="3744416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Arial" panose="020B0604020202020204" pitchFamily="34" charset="0"/>
              <a:buNone/>
              <a:defRPr/>
            </a:pPr>
            <a:r>
              <a:rPr lang="en-US" altLang="zh-CN" sz="1400" strike="noStrike" noProof="1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1</a:t>
            </a:r>
            <a:r>
              <a:rPr lang="zh-CN" altLang="en-US" sz="1400" strike="noStrike" noProof="1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、</a:t>
            </a:r>
            <a:r>
              <a:rPr lang="en-US" altLang="zh-CN" sz="1400" strike="noStrike" noProof="1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2</a:t>
            </a:r>
            <a:r>
              <a:rPr lang="zh-CN" altLang="en-US" sz="1400" strike="noStrike" noProof="1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批次（</a:t>
            </a:r>
            <a:r>
              <a:rPr lang="en-US" altLang="zh-CN" sz="1400" strike="noStrike" noProof="1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Mesytec</a:t>
            </a:r>
            <a:r>
              <a:rPr lang="zh-CN" altLang="en-US" sz="1400" strike="noStrike" noProof="1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）</a:t>
            </a:r>
            <a:r>
              <a:rPr lang="zh-CN" altLang="en-US" sz="1400" strike="noStrike" baseline="30000" noProof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241</a:t>
            </a:r>
            <a:r>
              <a:rPr lang="zh-CN" altLang="en-US" sz="1400" strike="noStrike" noProof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Am </a:t>
            </a:r>
            <a:r>
              <a:rPr lang="en-US" altLang="zh-CN" sz="1400" strike="noStrike" noProof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α </a:t>
            </a:r>
            <a:r>
              <a:rPr lang="zh-CN" altLang="en-US" sz="1400" strike="noStrike" noProof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粒子</a:t>
            </a:r>
            <a:r>
              <a:rPr lang="zh-CN" altLang="en-US" sz="1400" strike="noStrike" noProof="1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能谱特性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  <a:sym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992560" y="1700808"/>
            <a:ext cx="10134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多晶：</a:t>
            </a:r>
            <a:r>
              <a:rPr lang="zh-CN" altLang="en-US" sz="1200" dirty="0">
                <a:latin typeface="华文楷体" panose="02010600040101010101" pitchFamily="2" charset="-122"/>
                <a:ea typeface="华文楷体" panose="02010600040101010101" pitchFamily="2" charset="-122"/>
              </a:rPr>
              <a:t> 10</a:t>
            </a:r>
            <a:r>
              <a:rPr lang="zh-CN" altLang="en-US" sz="1200" baseline="30000" dirty="0"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zh-CN" altLang="en-US" sz="1200" baseline="30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8</a:t>
            </a:r>
            <a:r>
              <a:rPr lang="zh-CN" altLang="en-US" sz="12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A</a:t>
            </a:r>
            <a:endParaRPr lang="en-US" altLang="zh-CN" sz="12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12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单晶：</a:t>
            </a:r>
            <a:r>
              <a:rPr lang="zh-CN" altLang="en-US" sz="1200" dirty="0">
                <a:latin typeface="华文楷体" panose="02010600040101010101" pitchFamily="2" charset="-122"/>
                <a:ea typeface="华文楷体" panose="02010600040101010101" pitchFamily="2" charset="-122"/>
              </a:rPr>
              <a:t> 10</a:t>
            </a:r>
            <a:r>
              <a:rPr lang="zh-CN" altLang="en-US" sz="1200" baseline="30000" dirty="0"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en-US" altLang="zh-CN" sz="1200" baseline="30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9</a:t>
            </a:r>
            <a:r>
              <a:rPr lang="zh-CN" altLang="en-US" sz="12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A</a:t>
            </a: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3872880" y="1700808"/>
            <a:ext cx="1061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多晶：</a:t>
            </a:r>
            <a:r>
              <a:rPr lang="zh-CN" altLang="en-US" sz="1200" dirty="0">
                <a:latin typeface="华文楷体" panose="02010600040101010101" pitchFamily="2" charset="-122"/>
                <a:ea typeface="华文楷体" panose="02010600040101010101" pitchFamily="2" charset="-122"/>
              </a:rPr>
              <a:t> 10</a:t>
            </a:r>
            <a:r>
              <a:rPr lang="zh-CN" altLang="en-US" sz="1200" baseline="30000" dirty="0"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en-US" altLang="zh-CN" sz="1200" baseline="30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9</a:t>
            </a:r>
            <a:r>
              <a:rPr lang="zh-CN" altLang="en-US" sz="12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A</a:t>
            </a:r>
            <a:endParaRPr lang="en-US" altLang="zh-CN" sz="12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12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单晶：</a:t>
            </a:r>
            <a:r>
              <a:rPr lang="zh-CN" altLang="en-US" sz="1200" dirty="0">
                <a:latin typeface="华文楷体" panose="02010600040101010101" pitchFamily="2" charset="-122"/>
                <a:ea typeface="华文楷体" panose="02010600040101010101" pitchFamily="2" charset="-122"/>
              </a:rPr>
              <a:t> 10</a:t>
            </a:r>
            <a:r>
              <a:rPr lang="zh-CN" altLang="en-US" sz="1200" baseline="30000" dirty="0"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en-US" altLang="zh-CN" sz="1200" baseline="30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10</a:t>
            </a:r>
            <a:r>
              <a:rPr lang="zh-CN" altLang="en-US" sz="12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A</a:t>
            </a:r>
            <a:endParaRPr lang="zh-CN" altLang="en-US" dirty="0"/>
          </a:p>
        </p:txBody>
      </p:sp>
      <p:pic>
        <p:nvPicPr>
          <p:cNvPr id="19" name="图片 5" descr="RV1P)(]~F)}(7QF)_)RME0A"/>
          <p:cNvPicPr>
            <a:picLocks noChangeAspect="1"/>
          </p:cNvPicPr>
          <p:nvPr/>
        </p:nvPicPr>
        <p:blipFill>
          <a:blip r:embed="rId9" cstate="print"/>
          <a:srcRect l="1776" r="3610" b="20222"/>
          <a:stretch>
            <a:fillRect/>
          </a:stretch>
        </p:blipFill>
        <p:spPr>
          <a:xfrm>
            <a:off x="5889104" y="3717032"/>
            <a:ext cx="1440160" cy="16363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1" descr="HZNCVGW~(74OJL`WCIPR03N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833320" y="3717032"/>
            <a:ext cx="1440160" cy="16367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矩形 82"/>
          <p:cNvSpPr>
            <a:spLocks noChangeArrowheads="1"/>
          </p:cNvSpPr>
          <p:nvPr/>
        </p:nvSpPr>
        <p:spPr bwMode="auto">
          <a:xfrm>
            <a:off x="6393160" y="5301208"/>
            <a:ext cx="2860675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Arial" panose="020B0604020202020204" pitchFamily="34" charset="0"/>
              <a:buNone/>
              <a:defRPr/>
            </a:pPr>
            <a:r>
              <a:rPr lang="zh-CN" altLang="en-US" sz="1400" strike="noStrike" noProof="1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多晶、单晶金刚石探测器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实物图</a:t>
            </a:r>
          </a:p>
        </p:txBody>
      </p:sp>
      <p:sp>
        <p:nvSpPr>
          <p:cNvPr id="22" name="矩形 21"/>
          <p:cNvSpPr/>
          <p:nvPr/>
        </p:nvSpPr>
        <p:spPr>
          <a:xfrm>
            <a:off x="5817096" y="5517232"/>
            <a:ext cx="3816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材料杂质引起的荧光对金刚石探测性能影响较大。</a:t>
            </a:r>
            <a:endParaRPr lang="zh-CN" altLang="en-US" dirty="0">
              <a:solidFill>
                <a:srgbClr val="FF0000"/>
              </a:solidFill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889104" y="1268760"/>
            <a:ext cx="3672408" cy="1800200"/>
            <a:chOff x="533400" y="1708150"/>
            <a:chExt cx="8613775" cy="3108325"/>
          </a:xfrm>
        </p:grpSpPr>
        <p:pic>
          <p:nvPicPr>
            <p:cNvPr id="24" name="图片 2" descr="Z_SZIN0AJT5$9_XC}ODOK6V&amp;pfm111&amp;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3400" y="1708150"/>
              <a:ext cx="4287838" cy="307816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" name="图片 5" descr="E6@3{KZ410SH@1AERI)D]MQ&amp;pfm111&amp;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987925" y="1725613"/>
              <a:ext cx="4159250" cy="309086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6" name="矩形 82"/>
          <p:cNvSpPr>
            <a:spLocks noChangeArrowheads="1"/>
          </p:cNvSpPr>
          <p:nvPr/>
        </p:nvSpPr>
        <p:spPr bwMode="auto">
          <a:xfrm>
            <a:off x="6753200" y="3140968"/>
            <a:ext cx="288032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Arial" panose="020B0604020202020204" pitchFamily="34" charset="0"/>
              <a:buNone/>
              <a:defRPr/>
            </a:pPr>
            <a:r>
              <a:rPr lang="zh-CN" altLang="en-US" sz="1400" strike="noStrike" noProof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多晶、单晶金刚石拉曼光谱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17096" y="3429000"/>
            <a:ext cx="17427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en-US" altLang="zh-CN" sz="1400" dirty="0">
                <a:latin typeface="华文楷体" panose="02010600040101010101" pitchFamily="2" charset="-122"/>
                <a:ea typeface="华文楷体" panose="02010600040101010101" pitchFamily="2" charset="-122"/>
              </a:rPr>
              <a:t>5×5mm</a:t>
            </a:r>
            <a:r>
              <a:rPr lang="en-US" altLang="zh-CN" sz="1400" baseline="30000" dirty="0"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1400" baseline="30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14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1400" dirty="0">
                <a:latin typeface="华文楷体" panose="02010600040101010101" pitchFamily="2" charset="-122"/>
                <a:ea typeface="华文楷体" panose="02010600040101010101" pitchFamily="2" charset="-122"/>
              </a:rPr>
              <a:t>, 150 </a:t>
            </a:r>
            <a:r>
              <a:rPr lang="el-GR" altLang="zh-CN" sz="1400" dirty="0">
                <a:latin typeface="华文楷体" panose="02010600040101010101" pitchFamily="2" charset="-122"/>
                <a:ea typeface="华文楷体" panose="02010600040101010101" pitchFamily="2" charset="-122"/>
              </a:rPr>
              <a:t>μ</a:t>
            </a:r>
            <a:r>
              <a:rPr lang="en-US" altLang="zh-CN" sz="1400" dirty="0">
                <a:latin typeface="华文楷体" panose="02010600040101010101" pitchFamily="2" charset="-122"/>
                <a:ea typeface="华文楷体" panose="02010600040101010101" pitchFamily="2" charset="-122"/>
              </a:rPr>
              <a:t>m</a:t>
            </a:r>
            <a:endParaRPr lang="zh-CN" altLang="en-US" sz="1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7761312" y="3429000"/>
            <a:ext cx="17427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en-US" altLang="zh-CN" sz="1400" dirty="0">
                <a:latin typeface="华文楷体" panose="02010600040101010101" pitchFamily="2" charset="-122"/>
                <a:ea typeface="华文楷体" panose="02010600040101010101" pitchFamily="2" charset="-122"/>
              </a:rPr>
              <a:t>4×4mm</a:t>
            </a:r>
            <a:r>
              <a:rPr lang="en-US" altLang="zh-CN" sz="1400" baseline="30000" dirty="0"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1400" baseline="30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14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1400" dirty="0">
                <a:latin typeface="华文楷体" panose="02010600040101010101" pitchFamily="2" charset="-122"/>
                <a:ea typeface="华文楷体" panose="02010600040101010101" pitchFamily="2" charset="-122"/>
              </a:rPr>
              <a:t>, 200 </a:t>
            </a:r>
            <a:r>
              <a:rPr lang="el-GR" altLang="zh-CN" sz="1400" dirty="0">
                <a:latin typeface="华文楷体" panose="02010600040101010101" pitchFamily="2" charset="-122"/>
                <a:ea typeface="华文楷体" panose="02010600040101010101" pitchFamily="2" charset="-122"/>
              </a:rPr>
              <a:t>μ</a:t>
            </a:r>
            <a:r>
              <a:rPr lang="en-US" altLang="zh-CN" sz="1400" dirty="0">
                <a:latin typeface="华文楷体" panose="02010600040101010101" pitchFamily="2" charset="-122"/>
                <a:ea typeface="华文楷体" panose="02010600040101010101" pitchFamily="2" charset="-122"/>
              </a:rPr>
              <a:t>m</a:t>
            </a:r>
            <a:endParaRPr lang="zh-CN" altLang="en-US" sz="1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504728" y="68153"/>
            <a:ext cx="33001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defRPr/>
            </a:pPr>
            <a:r>
              <a:rPr lang="zh-CN" altLang="en-US" sz="2400" kern="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探测器</a:t>
            </a:r>
            <a:r>
              <a:rPr lang="zh-CN" altLang="en-US" sz="2400" kern="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研制进展</a:t>
            </a:r>
            <a:endParaRPr lang="en-US" altLang="zh-CN" sz="1800" kern="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32520" y="908720"/>
            <a:ext cx="24482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kern="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1</a:t>
            </a:r>
            <a:r>
              <a:rPr lang="zh-CN" altLang="en-US" kern="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、金刚石探测器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05400" y="908720"/>
            <a:ext cx="54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rgbClr val="FF0000"/>
                </a:solidFill>
              </a:rPr>
              <a:t>4.0</a:t>
            </a:r>
            <a:r>
              <a:rPr lang="zh-CN" altLang="en-US" sz="1400" dirty="0" smtClean="0">
                <a:solidFill>
                  <a:srgbClr val="FF0000"/>
                </a:solidFill>
              </a:rPr>
              <a:t>*</a:t>
            </a:r>
            <a:r>
              <a:rPr lang="en-US" altLang="zh-CN" sz="1400" dirty="0" smtClean="0">
                <a:solidFill>
                  <a:srgbClr val="FF0000"/>
                </a:solidFill>
              </a:rPr>
              <a:t>4.0mm</a:t>
            </a:r>
            <a:r>
              <a:rPr lang="zh-CN" altLang="en-US" sz="1400" dirty="0" smtClean="0">
                <a:solidFill>
                  <a:srgbClr val="FF0000"/>
                </a:solidFill>
              </a:rPr>
              <a:t>*</a:t>
            </a:r>
            <a:r>
              <a:rPr lang="en-US" altLang="zh-CN" sz="1400" dirty="0" smtClean="0">
                <a:solidFill>
                  <a:srgbClr val="FF0000"/>
                </a:solidFill>
              </a:rPr>
              <a:t>200um</a:t>
            </a:r>
            <a:r>
              <a:rPr lang="zh-CN" altLang="en-US" sz="1400" dirty="0" smtClean="0">
                <a:solidFill>
                  <a:srgbClr val="FF0000"/>
                </a:solidFill>
              </a:rPr>
              <a:t>，</a:t>
            </a:r>
            <a:r>
              <a:rPr lang="en-US" altLang="zh-CN" sz="1400" dirty="0" smtClean="0">
                <a:solidFill>
                  <a:srgbClr val="FF0000"/>
                </a:solidFill>
              </a:rPr>
              <a:t>ρ</a:t>
            </a:r>
            <a:r>
              <a:rPr lang="zh-CN" altLang="en-US" sz="1400" dirty="0" smtClean="0">
                <a:solidFill>
                  <a:srgbClr val="FF0000"/>
                </a:solidFill>
              </a:rPr>
              <a:t>＞</a:t>
            </a:r>
            <a:r>
              <a:rPr lang="en-US" altLang="zh-CN" sz="1400" dirty="0" smtClean="0">
                <a:solidFill>
                  <a:srgbClr val="FF0000"/>
                </a:solidFill>
              </a:rPr>
              <a:t>10</a:t>
            </a:r>
            <a:r>
              <a:rPr lang="en-US" altLang="zh-CN" sz="1400" baseline="30000" dirty="0" smtClean="0">
                <a:solidFill>
                  <a:srgbClr val="FF0000"/>
                </a:solidFill>
              </a:rPr>
              <a:t>11 </a:t>
            </a:r>
            <a:r>
              <a:rPr lang="en-US" altLang="zh-CN" sz="1400" dirty="0" smtClean="0">
                <a:solidFill>
                  <a:srgbClr val="FF0000"/>
                </a:solidFill>
              </a:rPr>
              <a:t>Ⅱa</a:t>
            </a:r>
            <a:r>
              <a:rPr lang="zh-CN" altLang="en-US" sz="1400" dirty="0" smtClean="0">
                <a:solidFill>
                  <a:srgbClr val="FF0000"/>
                </a:solidFill>
              </a:rPr>
              <a:t>型 单晶；晶向：</a:t>
            </a:r>
            <a:r>
              <a:rPr lang="en-US" altLang="zh-CN" sz="1400" dirty="0" smtClean="0">
                <a:solidFill>
                  <a:srgbClr val="FF0000"/>
                </a:solidFill>
              </a:rPr>
              <a:t>[100]</a:t>
            </a:r>
            <a:r>
              <a:rPr lang="zh-CN" altLang="en-US" sz="1400" dirty="0" smtClean="0">
                <a:solidFill>
                  <a:srgbClr val="FF0000"/>
                </a:solidFill>
              </a:rPr>
              <a:t>、</a:t>
            </a:r>
            <a:r>
              <a:rPr lang="en-US" altLang="zh-CN" sz="1400" dirty="0" smtClean="0">
                <a:solidFill>
                  <a:srgbClr val="FF0000"/>
                </a:solidFill>
              </a:rPr>
              <a:t>[001]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 bwMode="auto">
          <a:xfrm>
            <a:off x="344488" y="6597650"/>
            <a:ext cx="1263650" cy="26035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26000" tIns="82800" rIns="126000" bIns="828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2200" b="1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9222" name="Picture 8"/>
          <p:cNvPicPr>
            <a:picLocks noChangeAspect="1"/>
          </p:cNvPicPr>
          <p:nvPr/>
        </p:nvPicPr>
        <p:blipFill>
          <a:blip r:embed="rId3" cstate="print"/>
          <a:srcRect l="14066"/>
          <a:stretch>
            <a:fillRect/>
          </a:stretch>
        </p:blipFill>
        <p:spPr>
          <a:xfrm>
            <a:off x="8601075" y="-26987"/>
            <a:ext cx="1320800" cy="836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灯片编号占位符 1"/>
          <p:cNvSpPr txBox="1">
            <a:spLocks noGrp="1"/>
          </p:cNvSpPr>
          <p:nvPr/>
        </p:nvSpPr>
        <p:spPr bwMode="auto">
          <a:xfrm>
            <a:off x="9274175" y="6524625"/>
            <a:ext cx="642938" cy="336550"/>
          </a:xfrm>
          <a:prstGeom prst="rect">
            <a:avLst/>
          </a:prstGeom>
          <a:noFill/>
          <a:ln>
            <a:miter lim="800000"/>
          </a:ln>
          <a:effectLst>
            <a:outerShdw blurRad="63500" dist="17961" dir="2700000" algn="ctr" rotWithShape="0">
              <a:schemeClr val="accent1">
                <a:alpha val="74998"/>
              </a:schemeClr>
            </a:outerShdw>
          </a:effectLst>
        </p:spPr>
        <p:txBody>
          <a:bodyPr/>
          <a:lstStyle/>
          <a:p>
            <a:pPr algn="r"/>
            <a:fld id="{9A0DB2DC-4C9A-4742-B13C-FB6460FD3503}" type="slidenum">
              <a:rPr lang="zh-CN" altLang="en-GB" sz="1800" noProof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algn="r"/>
              <a:t>13</a:t>
            </a:fld>
            <a:endParaRPr lang="zh-CN" altLang="en-GB" sz="1800" noProof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0" name="图片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7" t="15251" r="14795" b="15002"/>
          <a:stretch/>
        </p:blipFill>
        <p:spPr bwMode="auto">
          <a:xfrm>
            <a:off x="344488" y="1340768"/>
            <a:ext cx="2880000" cy="216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176" y="1628800"/>
            <a:ext cx="1397443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矩形 11"/>
          <p:cNvSpPr/>
          <p:nvPr/>
        </p:nvSpPr>
        <p:spPr>
          <a:xfrm>
            <a:off x="272480" y="3573016"/>
            <a:ext cx="30604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0" baseline="30000" dirty="0"/>
              <a:t>241</a:t>
            </a:r>
            <a:r>
              <a:rPr lang="en-US" altLang="zh-CN" sz="1400" b="0" dirty="0"/>
              <a:t>Am α</a:t>
            </a:r>
            <a:r>
              <a:rPr lang="zh-CN" altLang="zh-CN" sz="1400" b="0" dirty="0"/>
              <a:t>源</a:t>
            </a:r>
            <a:r>
              <a:rPr lang="zh-CN" altLang="en-US" sz="1400" b="0" dirty="0"/>
              <a:t>测试</a:t>
            </a:r>
            <a:r>
              <a:rPr lang="en-US" altLang="zh-CN" sz="1400" b="0" dirty="0" err="1"/>
              <a:t>SiC</a:t>
            </a:r>
            <a:r>
              <a:rPr lang="zh-CN" altLang="zh-CN" sz="1400" b="0" dirty="0"/>
              <a:t>探测器能量分辨率</a:t>
            </a:r>
            <a:endParaRPr lang="zh-CN" altLang="en-US" sz="1400" b="0" dirty="0"/>
          </a:p>
        </p:txBody>
      </p:sp>
      <p:sp>
        <p:nvSpPr>
          <p:cNvPr id="13" name="TextBox 12"/>
          <p:cNvSpPr txBox="1"/>
          <p:nvPr/>
        </p:nvSpPr>
        <p:spPr>
          <a:xfrm>
            <a:off x="3872880" y="3573016"/>
            <a:ext cx="2518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0" dirty="0"/>
              <a:t>能量分辨率随反向偏压的变化</a:t>
            </a:r>
          </a:p>
        </p:txBody>
      </p:sp>
      <p:pic>
        <p:nvPicPr>
          <p:cNvPr id="14" name="Picture 5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824" y="1340768"/>
            <a:ext cx="288000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185248" y="3356992"/>
            <a:ext cx="1980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0" dirty="0" err="1"/>
              <a:t>SiC</a:t>
            </a:r>
            <a:r>
              <a:rPr lang="en-US" altLang="zh-CN" sz="1400" b="0" dirty="0"/>
              <a:t> </a:t>
            </a:r>
            <a:r>
              <a:rPr lang="el-GR" altLang="zh-CN" sz="1400" b="0" dirty="0"/>
              <a:t>α</a:t>
            </a:r>
            <a:r>
              <a:rPr lang="zh-CN" altLang="en-US" sz="1400" b="0" dirty="0"/>
              <a:t>粒子探测器照片</a:t>
            </a:r>
          </a:p>
        </p:txBody>
      </p:sp>
      <p:pic>
        <p:nvPicPr>
          <p:cNvPr id="16" name="Picture 7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3861048"/>
            <a:ext cx="288000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8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832" y="3861048"/>
            <a:ext cx="2878137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60512" y="6021288"/>
            <a:ext cx="2249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0" dirty="0"/>
              <a:t>不同温度下的</a:t>
            </a:r>
            <a:r>
              <a:rPr lang="en-US" altLang="zh-CN" sz="1400" b="0" dirty="0"/>
              <a:t>I-V</a:t>
            </a:r>
            <a:r>
              <a:rPr lang="zh-CN" altLang="en-US" sz="1400" b="0" dirty="0"/>
              <a:t>特性曲线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28864" y="6021288"/>
            <a:ext cx="2518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0" dirty="0"/>
              <a:t>反向漏电流随温度的变化关系</a:t>
            </a:r>
          </a:p>
        </p:txBody>
      </p:sp>
      <p:sp>
        <p:nvSpPr>
          <p:cNvPr id="20" name="矩形 19"/>
          <p:cNvSpPr/>
          <p:nvPr/>
        </p:nvSpPr>
        <p:spPr>
          <a:xfrm>
            <a:off x="6465168" y="3933056"/>
            <a:ext cx="30243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1.SiC</a:t>
            </a:r>
            <a:r>
              <a:rPr lang="zh-CN" altLang="zh-CN" sz="18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探测器对</a:t>
            </a:r>
            <a:r>
              <a:rPr lang="en-US" altLang="zh-CN" sz="1800" b="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241</a:t>
            </a:r>
            <a:r>
              <a:rPr lang="en-US" altLang="zh-CN" sz="18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 α</a:t>
            </a:r>
            <a:r>
              <a:rPr lang="zh-CN" altLang="zh-CN" sz="18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源能量分辨率为</a:t>
            </a:r>
            <a:r>
              <a:rPr lang="en-US" altLang="zh-CN" sz="18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1.8%</a:t>
            </a:r>
            <a:r>
              <a:rPr lang="zh-CN" altLang="en-US" sz="18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 sz="18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8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en-US" sz="18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能量分辨率随反向偏压的增大而减小；</a:t>
            </a:r>
            <a:endParaRPr lang="en-US" altLang="zh-CN" sz="18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8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en-US" sz="18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耐高温性能良好，探测器可在</a:t>
            </a:r>
            <a:r>
              <a:rPr lang="en-US" altLang="zh-CN" sz="18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r>
              <a:rPr lang="zh-CN" altLang="en-US" sz="18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℃的高温下工作。</a:t>
            </a:r>
            <a:endParaRPr lang="zh-CN" altLang="zh-CN" sz="18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486630" y="41859"/>
            <a:ext cx="25015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defRPr/>
            </a:pPr>
            <a:r>
              <a:rPr lang="zh-CN" altLang="en-US" sz="2400" kern="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探测器</a:t>
            </a:r>
            <a:r>
              <a:rPr lang="zh-CN" altLang="en-US" sz="2400" kern="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研制进展</a:t>
            </a:r>
            <a:endParaRPr lang="en-US" altLang="zh-CN" sz="1800" kern="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pic>
        <p:nvPicPr>
          <p:cNvPr id="22" name="Picture 5" descr="C:\Documents and Settings\Administrator\My Documents\Tencent Files\271062196\Image\C2C\FB08BB078B9CCCEC178392F523DE15A1.jpg"/>
          <p:cNvPicPr>
            <a:picLocks noChangeArrowheads="1"/>
          </p:cNvPicPr>
          <p:nvPr/>
        </p:nvPicPr>
        <p:blipFill>
          <a:blip r:embed="rId9" cstate="print"/>
          <a:srcRect l="7350" t="29625" r="21251" b="19188"/>
          <a:stretch>
            <a:fillRect/>
          </a:stretch>
        </p:blipFill>
        <p:spPr bwMode="auto">
          <a:xfrm>
            <a:off x="8193360" y="1628800"/>
            <a:ext cx="144016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96801797-793B-4F09-A776-7C7F2DEE83B8}"/>
              </a:ext>
            </a:extLst>
          </p:cNvPr>
          <p:cNvSpPr/>
          <p:nvPr/>
        </p:nvSpPr>
        <p:spPr>
          <a:xfrm>
            <a:off x="632520" y="908720"/>
            <a:ext cx="24482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kern="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2</a:t>
            </a:r>
            <a:r>
              <a:rPr lang="zh-CN" altLang="en-US" kern="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、碳化硅探测器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40832" y="908720"/>
            <a:ext cx="6249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rgbClr val="FF0000"/>
                </a:solidFill>
              </a:rPr>
              <a:t>4H-SiC</a:t>
            </a:r>
            <a:r>
              <a:rPr lang="zh-CN" altLang="en-US" sz="1400" dirty="0" smtClean="0">
                <a:solidFill>
                  <a:srgbClr val="FF0000"/>
                </a:solidFill>
              </a:rPr>
              <a:t>同质外延片，</a:t>
            </a:r>
            <a:r>
              <a:rPr lang="en-US" altLang="zh-CN" sz="1400" dirty="0" smtClean="0">
                <a:solidFill>
                  <a:srgbClr val="FF0000"/>
                </a:solidFill>
              </a:rPr>
              <a:t>20um</a:t>
            </a:r>
            <a:r>
              <a:rPr lang="zh-CN" altLang="en-US" sz="1400" dirty="0" smtClean="0">
                <a:solidFill>
                  <a:srgbClr val="FF0000"/>
                </a:solidFill>
              </a:rPr>
              <a:t>，</a:t>
            </a:r>
            <a:r>
              <a:rPr lang="en-US" altLang="zh-CN" sz="1400" dirty="0" smtClean="0">
                <a:solidFill>
                  <a:srgbClr val="FF0000"/>
                </a:solidFill>
              </a:rPr>
              <a:t>1e15</a:t>
            </a:r>
            <a:r>
              <a:rPr lang="zh-CN" altLang="en-US" sz="1400" dirty="0" smtClean="0">
                <a:solidFill>
                  <a:srgbClr val="FF0000"/>
                </a:solidFill>
              </a:rPr>
              <a:t>，微管密度≤</a:t>
            </a:r>
            <a:r>
              <a:rPr lang="en-US" altLang="zh-CN" sz="1400" dirty="0" smtClean="0">
                <a:solidFill>
                  <a:srgbClr val="FF0000"/>
                </a:solidFill>
              </a:rPr>
              <a:t>10</a:t>
            </a:r>
            <a:r>
              <a:rPr lang="zh-CN" altLang="en-US" sz="1400" dirty="0" smtClean="0">
                <a:solidFill>
                  <a:srgbClr val="FF0000"/>
                </a:solidFill>
              </a:rPr>
              <a:t>，，</a:t>
            </a:r>
            <a:r>
              <a:rPr lang="en-US" altLang="zh-CN" sz="1400" dirty="0" smtClean="0">
                <a:solidFill>
                  <a:srgbClr val="FF0000"/>
                </a:solidFill>
              </a:rPr>
              <a:t>350um</a:t>
            </a:r>
            <a:r>
              <a:rPr lang="zh-CN" altLang="en-US" sz="1400" dirty="0" smtClean="0">
                <a:solidFill>
                  <a:srgbClr val="FF0000"/>
                </a:solidFill>
              </a:rPr>
              <a:t>，电阻率</a:t>
            </a:r>
            <a:r>
              <a:rPr lang="en-US" altLang="zh-CN" sz="1400" dirty="0" smtClean="0">
                <a:solidFill>
                  <a:srgbClr val="FF0000"/>
                </a:solidFill>
              </a:rPr>
              <a:t>0.14-0.28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 bwMode="auto">
          <a:xfrm>
            <a:off x="344488" y="6597650"/>
            <a:ext cx="1263650" cy="26035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26000" tIns="82800" rIns="126000" bIns="828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2200" b="1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9222" name="Picture 8"/>
          <p:cNvPicPr>
            <a:picLocks noChangeAspect="1"/>
          </p:cNvPicPr>
          <p:nvPr/>
        </p:nvPicPr>
        <p:blipFill>
          <a:blip r:embed="rId3" cstate="print"/>
          <a:srcRect l="14066"/>
          <a:stretch>
            <a:fillRect/>
          </a:stretch>
        </p:blipFill>
        <p:spPr>
          <a:xfrm>
            <a:off x="8601075" y="-26987"/>
            <a:ext cx="1320800" cy="836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灯片编号占位符 1"/>
          <p:cNvSpPr txBox="1">
            <a:spLocks noGrp="1"/>
          </p:cNvSpPr>
          <p:nvPr/>
        </p:nvSpPr>
        <p:spPr bwMode="auto">
          <a:xfrm>
            <a:off x="9274175" y="6524625"/>
            <a:ext cx="642938" cy="336550"/>
          </a:xfrm>
          <a:prstGeom prst="rect">
            <a:avLst/>
          </a:prstGeom>
          <a:noFill/>
          <a:ln>
            <a:miter lim="800000"/>
          </a:ln>
          <a:effectLst>
            <a:outerShdw blurRad="63500" dist="17961" dir="2700000" algn="ctr" rotWithShape="0">
              <a:schemeClr val="accent1">
                <a:alpha val="74998"/>
              </a:schemeClr>
            </a:outerShdw>
          </a:effectLst>
        </p:spPr>
        <p:txBody>
          <a:bodyPr/>
          <a:lstStyle/>
          <a:p>
            <a:pPr algn="r"/>
            <a:fld id="{9A0DB2DC-4C9A-4742-B13C-FB6460FD3503}" type="slidenum">
              <a:rPr lang="zh-CN" altLang="en-GB" sz="1800" noProof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algn="r"/>
              <a:t>14</a:t>
            </a:fld>
            <a:endParaRPr lang="zh-CN" altLang="en-GB" sz="1800" noProof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86630" y="41859"/>
            <a:ext cx="57067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defRPr/>
            </a:pPr>
            <a:r>
              <a:rPr lang="zh-CN" altLang="en-US" sz="2400" kern="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探测器</a:t>
            </a:r>
            <a:r>
              <a:rPr lang="zh-CN" altLang="en-US" sz="2400" kern="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研制</a:t>
            </a:r>
            <a:r>
              <a:rPr lang="zh-CN" altLang="en-US" sz="2400" kern="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进展</a:t>
            </a:r>
            <a:r>
              <a:rPr lang="en-US" altLang="zh-CN" sz="2400" kern="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——Au-Si</a:t>
            </a:r>
            <a:r>
              <a:rPr lang="zh-CN" altLang="en-US" sz="2400" kern="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面垒型探测器</a:t>
            </a:r>
            <a:endParaRPr lang="en-US" altLang="zh-CN" sz="1800" kern="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31990" t="31172" r="35507" b="41791"/>
          <a:stretch>
            <a:fillRect/>
          </a:stretch>
        </p:blipFill>
        <p:spPr bwMode="auto">
          <a:xfrm>
            <a:off x="6499606" y="1484784"/>
            <a:ext cx="252730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 l="21085" t="29765" r="39227" b="40469"/>
          <a:stretch>
            <a:fillRect/>
          </a:stretch>
        </p:blipFill>
        <p:spPr bwMode="auto">
          <a:xfrm>
            <a:off x="6499606" y="3007767"/>
            <a:ext cx="2543626" cy="143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表格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476905"/>
              </p:ext>
            </p:extLst>
          </p:nvPr>
        </p:nvGraphicFramePr>
        <p:xfrm>
          <a:off x="272480" y="1506659"/>
          <a:ext cx="5688633" cy="2570415"/>
        </p:xfrm>
        <a:graphic>
          <a:graphicData uri="http://schemas.openxmlformats.org/drawingml/2006/table">
            <a:tbl>
              <a:tblPr/>
              <a:tblGrid>
                <a:gridCol w="727536"/>
                <a:gridCol w="727536"/>
                <a:gridCol w="727536"/>
                <a:gridCol w="619255"/>
                <a:gridCol w="679239"/>
                <a:gridCol w="764144"/>
                <a:gridCol w="847506"/>
                <a:gridCol w="595881"/>
              </a:tblGrid>
              <a:tr h="415846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latin typeface="Adobe 黑体 Std R" pitchFamily="34" charset="-122"/>
                          <a:ea typeface="Adobe 黑体 Std R" pitchFamily="34" charset="-122"/>
                          <a:cs typeface="Times New Roman"/>
                        </a:rPr>
                        <a:t>I-V</a:t>
                      </a:r>
                      <a:r>
                        <a:rPr lang="zh-CN" sz="1400" b="1" kern="100" dirty="0">
                          <a:solidFill>
                            <a:srgbClr val="FF0000"/>
                          </a:solidFill>
                          <a:latin typeface="Adobe 黑体 Std R" pitchFamily="34" charset="-122"/>
                          <a:ea typeface="Adobe 黑体 Std R" pitchFamily="34" charset="-122"/>
                          <a:cs typeface="Times New Roman"/>
                        </a:rPr>
                        <a:t>测试结果（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latin typeface="Adobe 黑体 Std R" pitchFamily="34" charset="-122"/>
                          <a:ea typeface="Adobe 黑体 Std R" pitchFamily="34" charset="-122"/>
                          <a:cs typeface="Times New Roman"/>
                        </a:rPr>
                        <a:t>S530</a:t>
                      </a:r>
                      <a:r>
                        <a:rPr lang="zh-CN" sz="1400" b="1" kern="100" dirty="0">
                          <a:solidFill>
                            <a:srgbClr val="FF0000"/>
                          </a:solidFill>
                          <a:latin typeface="Adobe 黑体 Std R" pitchFamily="34" charset="-122"/>
                          <a:ea typeface="Adobe 黑体 Std R" pitchFamily="34" charset="-122"/>
                          <a:cs typeface="Times New Roman"/>
                        </a:rPr>
                        <a:t>半导体测试仪）</a:t>
                      </a:r>
                      <a:endParaRPr lang="zh-CN" sz="1050" kern="100" dirty="0">
                        <a:solidFill>
                          <a:srgbClr val="FF0000"/>
                        </a:solidFill>
                        <a:latin typeface="Adobe 黑体 Std R" pitchFamily="34" charset="-122"/>
                        <a:ea typeface="Adobe 黑体 Std R" pitchFamily="34" charset="-122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4271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b="1" kern="100" dirty="0">
                          <a:solidFill>
                            <a:srgbClr val="FF0000"/>
                          </a:solidFill>
                          <a:latin typeface="Adobe 黑体 Std R" pitchFamily="34" charset="-122"/>
                          <a:ea typeface="Adobe 黑体 Std R" pitchFamily="34" charset="-122"/>
                          <a:cs typeface="Times New Roman"/>
                        </a:rPr>
                        <a:t>蒸发</a:t>
                      </a:r>
                      <a:endParaRPr lang="zh-CN" sz="1100" kern="100" dirty="0">
                        <a:solidFill>
                          <a:srgbClr val="FF0000"/>
                        </a:solidFill>
                        <a:latin typeface="Adobe 黑体 Std R" pitchFamily="34" charset="-122"/>
                        <a:ea typeface="Adobe 黑体 Std R" pitchFamily="34" charset="-122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b="1" kern="100">
                          <a:latin typeface="Calibri"/>
                          <a:ea typeface="宋体"/>
                          <a:cs typeface="Times New Roman"/>
                        </a:rPr>
                        <a:t>漏电流（</a:t>
                      </a:r>
                      <a:r>
                        <a:rPr lang="en-US" sz="1050" b="1" kern="100">
                          <a:latin typeface="Calibri"/>
                          <a:ea typeface="宋体"/>
                          <a:cs typeface="Times New Roman"/>
                        </a:rPr>
                        <a:t>nA</a:t>
                      </a:r>
                      <a:r>
                        <a:rPr lang="zh-CN" sz="1050" b="1" kern="100">
                          <a:latin typeface="Calibri"/>
                          <a:ea typeface="宋体"/>
                          <a:cs typeface="Times New Roman"/>
                        </a:rPr>
                        <a:t>）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b="1" kern="100" dirty="0">
                          <a:solidFill>
                            <a:srgbClr val="FF0000"/>
                          </a:solidFill>
                          <a:latin typeface="Adobe 黑体 Std R" pitchFamily="34" charset="-122"/>
                          <a:ea typeface="Adobe 黑体 Std R" pitchFamily="34" charset="-122"/>
                          <a:cs typeface="Times New Roman"/>
                        </a:rPr>
                        <a:t>溅射</a:t>
                      </a:r>
                      <a:endParaRPr lang="zh-CN" sz="1100" kern="100" dirty="0">
                        <a:solidFill>
                          <a:srgbClr val="FF0000"/>
                        </a:solidFill>
                        <a:latin typeface="Adobe 黑体 Std R" pitchFamily="34" charset="-122"/>
                        <a:ea typeface="Adobe 黑体 Std R" pitchFamily="34" charset="-122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b="1" kern="100">
                          <a:latin typeface="Calibri"/>
                          <a:ea typeface="宋体"/>
                          <a:cs typeface="Times New Roman"/>
                        </a:rPr>
                        <a:t>漏电流（</a:t>
                      </a:r>
                      <a:r>
                        <a:rPr lang="en-US" sz="1050" b="1" kern="100">
                          <a:latin typeface="Calibri"/>
                          <a:ea typeface="宋体"/>
                          <a:cs typeface="Times New Roman"/>
                        </a:rPr>
                        <a:t>nA</a:t>
                      </a:r>
                      <a:r>
                        <a:rPr lang="zh-CN" sz="1050" b="1" kern="100">
                          <a:latin typeface="Calibri"/>
                          <a:ea typeface="宋体"/>
                          <a:cs typeface="Times New Roman"/>
                        </a:rPr>
                        <a:t>）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8237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latin typeface="Calibri"/>
                          <a:ea typeface="宋体"/>
                          <a:cs typeface="Times New Roman"/>
                        </a:rPr>
                        <a:t>10V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latin typeface="Calibri"/>
                          <a:ea typeface="宋体"/>
                          <a:cs typeface="Times New Roman"/>
                        </a:rPr>
                        <a:t>20V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latin typeface="Calibri"/>
                          <a:ea typeface="宋体"/>
                          <a:cs typeface="Times New Roman"/>
                        </a:rPr>
                        <a:t>30V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>
                          <a:latin typeface="Calibri"/>
                          <a:ea typeface="宋体"/>
                          <a:cs typeface="Times New Roman"/>
                        </a:rPr>
                        <a:t>10V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>
                          <a:latin typeface="Calibri"/>
                          <a:ea typeface="宋体"/>
                          <a:cs typeface="Times New Roman"/>
                        </a:rPr>
                        <a:t>20V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latin typeface="Calibri"/>
                          <a:ea typeface="宋体"/>
                          <a:cs typeface="Times New Roman"/>
                        </a:rPr>
                        <a:t>30V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3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solidFill>
                            <a:schemeClr val="accent6"/>
                          </a:solidFill>
                          <a:latin typeface="Calibri"/>
                          <a:ea typeface="宋体"/>
                          <a:cs typeface="Times New Roman"/>
                        </a:rPr>
                        <a:t>Z-1</a:t>
                      </a:r>
                      <a:endParaRPr lang="zh-CN" sz="1050" kern="100" dirty="0">
                        <a:solidFill>
                          <a:schemeClr val="accent6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latin typeface="Calibri"/>
                          <a:ea typeface="宋体"/>
                          <a:cs typeface="Times New Roman"/>
                        </a:rPr>
                        <a:t>86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solidFill>
                            <a:srgbClr val="C0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117</a:t>
                      </a:r>
                      <a:endParaRPr lang="zh-CN" sz="1050" kern="100" dirty="0">
                        <a:solidFill>
                          <a:srgbClr val="C0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>
                          <a:latin typeface="Calibri"/>
                          <a:ea typeface="宋体"/>
                          <a:cs typeface="Times New Roman"/>
                        </a:rPr>
                        <a:t>135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solidFill>
                            <a:schemeClr val="accent6"/>
                          </a:solidFill>
                          <a:latin typeface="Calibri"/>
                          <a:ea typeface="宋体"/>
                          <a:cs typeface="Times New Roman"/>
                        </a:rPr>
                        <a:t>J-1</a:t>
                      </a:r>
                      <a:endParaRPr lang="zh-CN" sz="1050" kern="100" dirty="0">
                        <a:solidFill>
                          <a:schemeClr val="accent6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 smtClean="0">
                          <a:latin typeface="Calibri"/>
                          <a:ea typeface="宋体"/>
                          <a:cs typeface="Times New Roman"/>
                        </a:rPr>
                        <a:t>130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b="1" kern="100" dirty="0" smtClean="0">
                          <a:solidFill>
                            <a:srgbClr val="C0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211</a:t>
                      </a:r>
                      <a:endParaRPr lang="zh-CN" sz="1050" kern="100" dirty="0">
                        <a:solidFill>
                          <a:srgbClr val="C0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 smtClean="0">
                          <a:latin typeface="Calibri"/>
                          <a:ea typeface="宋体"/>
                          <a:cs typeface="Times New Roman"/>
                        </a:rPr>
                        <a:t>234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3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solidFill>
                            <a:schemeClr val="accent6"/>
                          </a:solidFill>
                          <a:latin typeface="Calibri"/>
                          <a:ea typeface="宋体"/>
                          <a:cs typeface="Times New Roman"/>
                        </a:rPr>
                        <a:t>Z-2</a:t>
                      </a:r>
                      <a:endParaRPr lang="zh-CN" sz="1050" kern="100" dirty="0">
                        <a:solidFill>
                          <a:schemeClr val="accent6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latin typeface="Calibri"/>
                          <a:ea typeface="宋体"/>
                          <a:cs typeface="Times New Roman"/>
                        </a:rPr>
                        <a:t>124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solidFill>
                            <a:srgbClr val="C0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147</a:t>
                      </a:r>
                      <a:endParaRPr lang="zh-CN" sz="1050" kern="100" dirty="0">
                        <a:solidFill>
                          <a:srgbClr val="C0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latin typeface="Calibri"/>
                          <a:ea typeface="宋体"/>
                          <a:cs typeface="Times New Roman"/>
                        </a:rPr>
                        <a:t>170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solidFill>
                            <a:schemeClr val="accent6"/>
                          </a:solidFill>
                          <a:latin typeface="Calibri"/>
                          <a:ea typeface="宋体"/>
                          <a:cs typeface="Times New Roman"/>
                        </a:rPr>
                        <a:t>J-2</a:t>
                      </a:r>
                      <a:endParaRPr lang="zh-CN" sz="1050" kern="100" dirty="0">
                        <a:solidFill>
                          <a:schemeClr val="accent6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latin typeface="Calibri"/>
                          <a:ea typeface="宋体"/>
                          <a:cs typeface="Times New Roman"/>
                        </a:rPr>
                        <a:t>118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solidFill>
                            <a:srgbClr val="C0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171</a:t>
                      </a:r>
                      <a:endParaRPr lang="zh-CN" sz="1050" kern="100" dirty="0">
                        <a:solidFill>
                          <a:srgbClr val="C0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>
                          <a:latin typeface="Calibri"/>
                          <a:ea typeface="宋体"/>
                          <a:cs typeface="Times New Roman"/>
                        </a:rPr>
                        <a:t>207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3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solidFill>
                            <a:schemeClr val="accent6"/>
                          </a:solidFill>
                          <a:latin typeface="Calibri"/>
                          <a:ea typeface="宋体"/>
                          <a:cs typeface="Times New Roman"/>
                        </a:rPr>
                        <a:t>Z-3</a:t>
                      </a:r>
                      <a:endParaRPr lang="zh-CN" sz="1050" kern="100" dirty="0">
                        <a:solidFill>
                          <a:schemeClr val="accent6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latin typeface="Calibri"/>
                          <a:ea typeface="宋体"/>
                          <a:cs typeface="Times New Roman"/>
                        </a:rPr>
                        <a:t>42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solidFill>
                            <a:srgbClr val="C0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57</a:t>
                      </a:r>
                      <a:endParaRPr lang="zh-CN" sz="1050" kern="100" dirty="0">
                        <a:solidFill>
                          <a:srgbClr val="C0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>
                          <a:latin typeface="Calibri"/>
                          <a:ea typeface="宋体"/>
                          <a:cs typeface="Times New Roman"/>
                        </a:rPr>
                        <a:t>64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solidFill>
                            <a:schemeClr val="accent6"/>
                          </a:solidFill>
                          <a:latin typeface="Calibri"/>
                          <a:ea typeface="宋体"/>
                          <a:cs typeface="Times New Roman"/>
                        </a:rPr>
                        <a:t>J-3</a:t>
                      </a:r>
                      <a:endParaRPr lang="zh-CN" sz="1050" kern="100" dirty="0">
                        <a:solidFill>
                          <a:schemeClr val="accent6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>
                          <a:latin typeface="Calibri"/>
                          <a:ea typeface="宋体"/>
                          <a:cs typeface="Times New Roman"/>
                        </a:rPr>
                        <a:t>158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solidFill>
                            <a:srgbClr val="C0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342</a:t>
                      </a:r>
                      <a:endParaRPr lang="zh-CN" sz="1050" kern="100" dirty="0">
                        <a:solidFill>
                          <a:srgbClr val="C0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latin typeface="Calibri"/>
                          <a:ea typeface="宋体"/>
                          <a:cs typeface="Times New Roman"/>
                        </a:rPr>
                        <a:t>417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3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solidFill>
                            <a:schemeClr val="accent6"/>
                          </a:solidFill>
                          <a:latin typeface="Calibri"/>
                          <a:ea typeface="宋体"/>
                          <a:cs typeface="Times New Roman"/>
                        </a:rPr>
                        <a:t>Z-4</a:t>
                      </a:r>
                      <a:endParaRPr lang="zh-CN" sz="1050" kern="100" dirty="0">
                        <a:solidFill>
                          <a:schemeClr val="accent6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latin typeface="Calibri"/>
                          <a:ea typeface="宋体"/>
                          <a:cs typeface="Times New Roman"/>
                        </a:rPr>
                        <a:t>109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solidFill>
                            <a:srgbClr val="C0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153</a:t>
                      </a:r>
                      <a:endParaRPr lang="zh-CN" sz="1050" kern="100" dirty="0">
                        <a:solidFill>
                          <a:srgbClr val="C0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>
                          <a:latin typeface="Calibri"/>
                          <a:ea typeface="宋体"/>
                          <a:cs typeface="Times New Roman"/>
                        </a:rPr>
                        <a:t>199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solidFill>
                            <a:schemeClr val="accent6"/>
                          </a:solidFill>
                          <a:latin typeface="Calibri"/>
                          <a:ea typeface="宋体"/>
                          <a:cs typeface="Times New Roman"/>
                        </a:rPr>
                        <a:t>J-4</a:t>
                      </a:r>
                      <a:endParaRPr lang="zh-CN" sz="1050" kern="100" dirty="0">
                        <a:solidFill>
                          <a:schemeClr val="accent6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latin typeface="Calibri"/>
                          <a:ea typeface="宋体"/>
                          <a:cs typeface="Times New Roman"/>
                        </a:rPr>
                        <a:t>94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solidFill>
                            <a:srgbClr val="C0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155</a:t>
                      </a:r>
                      <a:endParaRPr lang="zh-CN" sz="1050" kern="100" dirty="0">
                        <a:solidFill>
                          <a:srgbClr val="C0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latin typeface="Calibri"/>
                          <a:ea typeface="宋体"/>
                          <a:cs typeface="Times New Roman"/>
                        </a:rPr>
                        <a:t>197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表格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404486"/>
              </p:ext>
            </p:extLst>
          </p:nvPr>
        </p:nvGraphicFramePr>
        <p:xfrm>
          <a:off x="272480" y="4221088"/>
          <a:ext cx="5688632" cy="2088230"/>
        </p:xfrm>
        <a:graphic>
          <a:graphicData uri="http://schemas.openxmlformats.org/drawingml/2006/table">
            <a:tbl>
              <a:tblPr/>
              <a:tblGrid>
                <a:gridCol w="839596"/>
                <a:gridCol w="1002360"/>
                <a:gridCol w="1002360"/>
                <a:gridCol w="839596"/>
                <a:gridCol w="1002360"/>
                <a:gridCol w="1002360"/>
              </a:tblGrid>
              <a:tr h="383935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b="1" kern="100" dirty="0" smtClean="0">
                          <a:solidFill>
                            <a:srgbClr val="FF0000"/>
                          </a:solidFill>
                          <a:latin typeface="Adobe 黑体 Std R" pitchFamily="34" charset="-122"/>
                          <a:ea typeface="Adobe 黑体 Std R" pitchFamily="34" charset="-122"/>
                          <a:cs typeface="Times New Roman"/>
                        </a:rPr>
                        <a:t>能量分辨测试</a:t>
                      </a:r>
                      <a:r>
                        <a:rPr lang="zh-CN" sz="1400" b="1" kern="100" dirty="0" smtClean="0">
                          <a:solidFill>
                            <a:srgbClr val="FF0000"/>
                          </a:solidFill>
                          <a:latin typeface="Adobe 黑体 Std R" pitchFamily="34" charset="-122"/>
                          <a:ea typeface="Adobe 黑体 Std R" pitchFamily="34" charset="-122"/>
                          <a:cs typeface="Times New Roman"/>
                        </a:rPr>
                        <a:t>结果</a:t>
                      </a:r>
                      <a:r>
                        <a:rPr lang="zh-CN" sz="1400" b="1" kern="100" dirty="0">
                          <a:solidFill>
                            <a:srgbClr val="FF0000"/>
                          </a:solidFill>
                          <a:latin typeface="Adobe 黑体 Std R" pitchFamily="34" charset="-122"/>
                          <a:ea typeface="Adobe 黑体 Std R" pitchFamily="34" charset="-122"/>
                          <a:cs typeface="Times New Roman"/>
                        </a:rPr>
                        <a:t>（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latin typeface="Adobe 黑体 Std R" pitchFamily="34" charset="-122"/>
                          <a:ea typeface="Adobe 黑体 Std R" pitchFamily="34" charset="-122"/>
                          <a:cs typeface="Times New Roman"/>
                        </a:rPr>
                        <a:t>Au</a:t>
                      </a:r>
                      <a:r>
                        <a:rPr lang="zh-CN" sz="1400" b="1" kern="100" dirty="0">
                          <a:solidFill>
                            <a:srgbClr val="FF0000"/>
                          </a:solidFill>
                          <a:latin typeface="Adobe 黑体 Std R" pitchFamily="34" charset="-122"/>
                          <a:ea typeface="Adobe 黑体 Std R" pitchFamily="34" charset="-122"/>
                          <a:cs typeface="Times New Roman"/>
                        </a:rPr>
                        <a:t>面</a:t>
                      </a:r>
                      <a:r>
                        <a:rPr lang="zh-CN" sz="1400" b="1" kern="100" dirty="0" smtClean="0">
                          <a:solidFill>
                            <a:srgbClr val="FF0000"/>
                          </a:solidFill>
                          <a:latin typeface="Adobe 黑体 Std R" pitchFamily="34" charset="-122"/>
                          <a:ea typeface="Adobe 黑体 Std R" pitchFamily="34" charset="-122"/>
                          <a:cs typeface="Times New Roman"/>
                        </a:rPr>
                        <a:t>入射</a:t>
                      </a:r>
                      <a:r>
                        <a:rPr lang="en-US" altLang="zh-CN" sz="1400" b="1" kern="100" dirty="0" smtClean="0">
                          <a:solidFill>
                            <a:srgbClr val="FF0000"/>
                          </a:solidFill>
                          <a:latin typeface="Adobe 黑体 Std R" pitchFamily="34" charset="-122"/>
                          <a:ea typeface="Adobe 黑体 Std R" pitchFamily="34" charset="-122"/>
                          <a:cs typeface="Times New Roman"/>
                        </a:rPr>
                        <a:t>5.8MeV</a:t>
                      </a:r>
                      <a:r>
                        <a:rPr lang="zh-CN" sz="1400" b="1" kern="100" dirty="0" smtClean="0">
                          <a:solidFill>
                            <a:srgbClr val="FF0000"/>
                          </a:solidFill>
                          <a:latin typeface="Adobe 黑体 Std R" pitchFamily="34" charset="-122"/>
                          <a:ea typeface="Adobe 黑体 Std R" pitchFamily="34" charset="-122"/>
                          <a:cs typeface="Times New Roman"/>
                        </a:rPr>
                        <a:t>）</a:t>
                      </a:r>
                      <a:endParaRPr lang="zh-CN" sz="1050" b="1" kern="100" dirty="0">
                        <a:solidFill>
                          <a:srgbClr val="FF0000"/>
                        </a:solidFill>
                        <a:latin typeface="Adobe 黑体 Std R" pitchFamily="34" charset="-122"/>
                        <a:ea typeface="Adobe 黑体 Std R" pitchFamily="34" charset="-122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408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b="1" kern="100" dirty="0">
                          <a:solidFill>
                            <a:srgbClr val="FF0000"/>
                          </a:solidFill>
                          <a:latin typeface="Adobe 黑体 Std R" pitchFamily="34" charset="-122"/>
                          <a:ea typeface="Adobe 黑体 Std R" pitchFamily="34" charset="-122"/>
                          <a:cs typeface="Times New Roman"/>
                        </a:rPr>
                        <a:t>蒸发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b="1" kern="100" dirty="0">
                          <a:solidFill>
                            <a:schemeClr val="accent2"/>
                          </a:solidFill>
                          <a:latin typeface="Calibri"/>
                          <a:ea typeface="宋体"/>
                          <a:cs typeface="Times New Roman"/>
                        </a:rPr>
                        <a:t>峰位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b="1" kern="100" dirty="0" smtClean="0">
                          <a:solidFill>
                            <a:schemeClr val="accent2"/>
                          </a:solidFill>
                          <a:latin typeface="Calibri"/>
                          <a:ea typeface="宋体"/>
                          <a:cs typeface="Times New Roman"/>
                        </a:rPr>
                        <a:t>分辨</a:t>
                      </a:r>
                      <a:r>
                        <a:rPr lang="zh-CN" altLang="en-US" sz="1050" b="1" kern="100" dirty="0" smtClean="0">
                          <a:solidFill>
                            <a:schemeClr val="accent2"/>
                          </a:solidFill>
                          <a:latin typeface="Calibri"/>
                          <a:ea typeface="宋体"/>
                          <a:cs typeface="Times New Roman"/>
                        </a:rPr>
                        <a:t>率</a:t>
                      </a:r>
                      <a:endParaRPr lang="zh-CN" sz="1050" b="1" kern="100" dirty="0">
                        <a:solidFill>
                          <a:schemeClr val="accent2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b="1" kern="100" dirty="0">
                          <a:solidFill>
                            <a:srgbClr val="FF0000"/>
                          </a:solidFill>
                          <a:latin typeface="Adobe 黑体 Std R" pitchFamily="34" charset="-122"/>
                          <a:ea typeface="Adobe 黑体 Std R" pitchFamily="34" charset="-122"/>
                          <a:cs typeface="Times New Roman"/>
                        </a:rPr>
                        <a:t>溅射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b="1" kern="100">
                          <a:solidFill>
                            <a:schemeClr val="accent2"/>
                          </a:solidFill>
                          <a:latin typeface="Calibri"/>
                          <a:ea typeface="宋体"/>
                          <a:cs typeface="Times New Roman"/>
                        </a:rPr>
                        <a:t>峰位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b="1" kern="100" dirty="0" smtClean="0">
                          <a:solidFill>
                            <a:schemeClr val="accent2"/>
                          </a:solidFill>
                          <a:latin typeface="Calibri"/>
                          <a:ea typeface="宋体"/>
                          <a:cs typeface="Times New Roman"/>
                        </a:rPr>
                        <a:t>分辨</a:t>
                      </a:r>
                      <a:r>
                        <a:rPr lang="zh-CN" altLang="en-US" sz="1050" b="1" kern="100" dirty="0" smtClean="0">
                          <a:solidFill>
                            <a:schemeClr val="accent2"/>
                          </a:solidFill>
                          <a:latin typeface="Calibri"/>
                          <a:ea typeface="宋体"/>
                          <a:cs typeface="Times New Roman"/>
                        </a:rPr>
                        <a:t>率</a:t>
                      </a:r>
                      <a:endParaRPr lang="zh-CN" sz="1050" b="1" kern="100" dirty="0">
                        <a:solidFill>
                          <a:schemeClr val="accent2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8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solidFill>
                            <a:schemeClr val="accent6"/>
                          </a:solidFill>
                          <a:latin typeface="Calibri"/>
                          <a:ea typeface="宋体"/>
                          <a:cs typeface="Times New Roman"/>
                        </a:rPr>
                        <a:t>Z-1</a:t>
                      </a:r>
                      <a:endParaRPr lang="zh-CN" sz="1050" b="1" kern="100" dirty="0">
                        <a:solidFill>
                          <a:schemeClr val="accent6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>
                          <a:solidFill>
                            <a:schemeClr val="accent2"/>
                          </a:solidFill>
                          <a:latin typeface="Calibri"/>
                          <a:ea typeface="宋体"/>
                          <a:cs typeface="Times New Roman"/>
                        </a:rPr>
                        <a:t>2495</a:t>
                      </a:r>
                      <a:endParaRPr lang="zh-CN" sz="1050" b="1" kern="100">
                        <a:solidFill>
                          <a:schemeClr val="accent2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 smtClean="0">
                          <a:solidFill>
                            <a:srgbClr val="C0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1.4%</a:t>
                      </a:r>
                      <a:endParaRPr lang="zh-CN" sz="1050" b="1" kern="100" dirty="0">
                        <a:solidFill>
                          <a:srgbClr val="C0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solidFill>
                            <a:schemeClr val="accent6"/>
                          </a:solidFill>
                          <a:latin typeface="Calibri"/>
                          <a:ea typeface="宋体"/>
                          <a:cs typeface="Times New Roman"/>
                        </a:rPr>
                        <a:t>J-1</a:t>
                      </a:r>
                      <a:endParaRPr lang="zh-CN" sz="1050" b="1" kern="100" dirty="0">
                        <a:solidFill>
                          <a:schemeClr val="accent6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>
                          <a:solidFill>
                            <a:schemeClr val="accent2"/>
                          </a:solidFill>
                          <a:latin typeface="Calibri"/>
                          <a:ea typeface="宋体"/>
                          <a:cs typeface="Times New Roman"/>
                        </a:rPr>
                        <a:t>2527</a:t>
                      </a:r>
                      <a:endParaRPr lang="zh-CN" sz="1050" b="1" kern="100">
                        <a:solidFill>
                          <a:schemeClr val="accent2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 smtClean="0">
                          <a:solidFill>
                            <a:srgbClr val="C0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1.3%</a:t>
                      </a:r>
                      <a:endParaRPr lang="zh-CN" sz="1050" b="1" kern="100" dirty="0">
                        <a:solidFill>
                          <a:srgbClr val="C0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8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solidFill>
                            <a:schemeClr val="accent6"/>
                          </a:solidFill>
                          <a:latin typeface="Calibri"/>
                          <a:ea typeface="宋体"/>
                          <a:cs typeface="Times New Roman"/>
                        </a:rPr>
                        <a:t>Z-2</a:t>
                      </a:r>
                      <a:endParaRPr lang="zh-CN" sz="1050" b="1" kern="100" dirty="0">
                        <a:solidFill>
                          <a:schemeClr val="accent6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>
                          <a:solidFill>
                            <a:schemeClr val="accent2"/>
                          </a:solidFill>
                          <a:latin typeface="Calibri"/>
                          <a:ea typeface="宋体"/>
                          <a:cs typeface="Times New Roman"/>
                        </a:rPr>
                        <a:t>2500</a:t>
                      </a:r>
                      <a:endParaRPr lang="zh-CN" sz="1050" b="1" kern="100">
                        <a:solidFill>
                          <a:schemeClr val="accent2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 smtClean="0">
                          <a:solidFill>
                            <a:srgbClr val="C0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1.3%</a:t>
                      </a:r>
                      <a:endParaRPr lang="zh-CN" sz="1050" b="1" kern="100" dirty="0">
                        <a:solidFill>
                          <a:srgbClr val="C0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solidFill>
                            <a:schemeClr val="accent6"/>
                          </a:solidFill>
                          <a:latin typeface="Calibri"/>
                          <a:ea typeface="宋体"/>
                          <a:cs typeface="Times New Roman"/>
                        </a:rPr>
                        <a:t>J-2</a:t>
                      </a:r>
                      <a:endParaRPr lang="zh-CN" sz="1050" b="1" kern="100" dirty="0">
                        <a:solidFill>
                          <a:schemeClr val="accent6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>
                          <a:solidFill>
                            <a:schemeClr val="accent2"/>
                          </a:solidFill>
                          <a:latin typeface="Calibri"/>
                          <a:ea typeface="宋体"/>
                          <a:cs typeface="Times New Roman"/>
                        </a:rPr>
                        <a:t>2537</a:t>
                      </a:r>
                      <a:endParaRPr lang="zh-CN" sz="1050" b="1" kern="100">
                        <a:solidFill>
                          <a:schemeClr val="accent2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 smtClean="0">
                          <a:solidFill>
                            <a:srgbClr val="C0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1.2%</a:t>
                      </a:r>
                      <a:endParaRPr lang="zh-CN" sz="1050" b="1" kern="100" dirty="0">
                        <a:solidFill>
                          <a:srgbClr val="C0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8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solidFill>
                            <a:schemeClr val="accent6"/>
                          </a:solidFill>
                          <a:latin typeface="Calibri"/>
                          <a:ea typeface="宋体"/>
                          <a:cs typeface="Times New Roman"/>
                        </a:rPr>
                        <a:t>Z-3</a:t>
                      </a:r>
                      <a:endParaRPr lang="zh-CN" sz="1050" b="1" kern="100" dirty="0">
                        <a:solidFill>
                          <a:schemeClr val="accent6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>
                          <a:solidFill>
                            <a:schemeClr val="accent2"/>
                          </a:solidFill>
                          <a:latin typeface="Calibri"/>
                          <a:ea typeface="宋体"/>
                          <a:cs typeface="Times New Roman"/>
                        </a:rPr>
                        <a:t>2500</a:t>
                      </a:r>
                      <a:endParaRPr lang="zh-CN" sz="1050" b="1" kern="100">
                        <a:solidFill>
                          <a:schemeClr val="accent2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solidFill>
                            <a:srgbClr val="C0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1.3%</a:t>
                      </a:r>
                      <a:endParaRPr lang="zh-CN" sz="1050" b="1" kern="100" dirty="0">
                        <a:solidFill>
                          <a:srgbClr val="C0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solidFill>
                            <a:schemeClr val="accent6"/>
                          </a:solidFill>
                          <a:latin typeface="Calibri"/>
                          <a:ea typeface="宋体"/>
                          <a:cs typeface="Times New Roman"/>
                        </a:rPr>
                        <a:t>J-3</a:t>
                      </a:r>
                      <a:endParaRPr lang="zh-CN" sz="1050" b="1" kern="100" dirty="0">
                        <a:solidFill>
                          <a:schemeClr val="accent6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solidFill>
                            <a:schemeClr val="accent2"/>
                          </a:solidFill>
                          <a:latin typeface="Calibri"/>
                          <a:ea typeface="宋体"/>
                          <a:cs typeface="Times New Roman"/>
                        </a:rPr>
                        <a:t>2537</a:t>
                      </a:r>
                      <a:endParaRPr lang="zh-CN" sz="1050" b="1" kern="100" dirty="0">
                        <a:solidFill>
                          <a:schemeClr val="accent2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 smtClean="0">
                          <a:solidFill>
                            <a:srgbClr val="C0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1.3%</a:t>
                      </a:r>
                      <a:endParaRPr lang="zh-CN" sz="1050" b="1" kern="100" dirty="0">
                        <a:solidFill>
                          <a:srgbClr val="C0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8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solidFill>
                            <a:schemeClr val="accent6"/>
                          </a:solidFill>
                          <a:latin typeface="Calibri"/>
                          <a:ea typeface="宋体"/>
                          <a:cs typeface="Times New Roman"/>
                        </a:rPr>
                        <a:t>Z-4</a:t>
                      </a:r>
                      <a:endParaRPr lang="zh-CN" sz="1050" b="1" kern="100" dirty="0">
                        <a:solidFill>
                          <a:schemeClr val="accent6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>
                          <a:solidFill>
                            <a:schemeClr val="accent2"/>
                          </a:solidFill>
                          <a:latin typeface="Calibri"/>
                          <a:ea typeface="宋体"/>
                          <a:cs typeface="Times New Roman"/>
                        </a:rPr>
                        <a:t>2532</a:t>
                      </a:r>
                      <a:endParaRPr lang="zh-CN" sz="1050" b="1" kern="100">
                        <a:solidFill>
                          <a:schemeClr val="accent2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solidFill>
                            <a:srgbClr val="C0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1.1%</a:t>
                      </a:r>
                      <a:endParaRPr lang="zh-CN" sz="1050" b="1" kern="100" dirty="0">
                        <a:solidFill>
                          <a:srgbClr val="C0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solidFill>
                            <a:schemeClr val="accent6"/>
                          </a:solidFill>
                          <a:latin typeface="Calibri"/>
                          <a:ea typeface="宋体"/>
                          <a:cs typeface="Times New Roman"/>
                        </a:rPr>
                        <a:t>J-4</a:t>
                      </a:r>
                      <a:endParaRPr lang="zh-CN" sz="1050" b="1" kern="100" dirty="0">
                        <a:solidFill>
                          <a:schemeClr val="accent6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solidFill>
                            <a:schemeClr val="accent2"/>
                          </a:solidFill>
                          <a:latin typeface="Calibri"/>
                          <a:ea typeface="宋体"/>
                          <a:cs typeface="Times New Roman"/>
                        </a:rPr>
                        <a:t>2527</a:t>
                      </a:r>
                      <a:endParaRPr lang="zh-CN" sz="1050" b="1" kern="100" dirty="0">
                        <a:solidFill>
                          <a:schemeClr val="accent2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 smtClean="0">
                          <a:solidFill>
                            <a:srgbClr val="C0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1.2%</a:t>
                      </a:r>
                      <a:endParaRPr lang="zh-CN" sz="1050" b="1" kern="100" dirty="0">
                        <a:solidFill>
                          <a:srgbClr val="C0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52587" y="908049"/>
            <a:ext cx="71320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latin typeface="Adobe 黑体 Std R" pitchFamily="34" charset="-122"/>
                <a:ea typeface="Adobe 黑体 Std R" pitchFamily="34" charset="-122"/>
                <a:cs typeface="Times New Roman" pitchFamily="18" charset="0"/>
              </a:rPr>
              <a:t>对蒸发和溅射两种</a:t>
            </a:r>
            <a:r>
              <a:rPr lang="zh-CN" altLang="en-US" sz="2400" dirty="0">
                <a:latin typeface="Adobe 黑体 Std R" pitchFamily="34" charset="-122"/>
                <a:ea typeface="Adobe 黑体 Std R" pitchFamily="34" charset="-122"/>
                <a:cs typeface="Times New Roman" pitchFamily="18" charset="0"/>
              </a:rPr>
              <a:t>不同</a:t>
            </a:r>
            <a:r>
              <a:rPr lang="zh-CN" altLang="en-US" sz="2400" dirty="0" smtClean="0">
                <a:latin typeface="Adobe 黑体 Std R" pitchFamily="34" charset="-122"/>
                <a:ea typeface="Adobe 黑体 Std R" pitchFamily="34" charset="-122"/>
                <a:cs typeface="Times New Roman" pitchFamily="18" charset="0"/>
              </a:rPr>
              <a:t>工艺制备</a:t>
            </a:r>
            <a:r>
              <a:rPr lang="zh-CN" altLang="en-US" sz="2400" dirty="0">
                <a:latin typeface="Adobe 黑体 Std R" pitchFamily="34" charset="-122"/>
                <a:ea typeface="Adobe 黑体 Std R" pitchFamily="34" charset="-122"/>
                <a:cs typeface="Times New Roman" pitchFamily="18" charset="0"/>
              </a:rPr>
              <a:t>的</a:t>
            </a:r>
            <a:r>
              <a:rPr lang="zh-CN" altLang="en-US" sz="2400" dirty="0" smtClean="0">
                <a:latin typeface="Adobe 黑体 Std R" pitchFamily="34" charset="-122"/>
                <a:ea typeface="Adobe 黑体 Std R" pitchFamily="34" charset="-122"/>
                <a:cs typeface="Times New Roman" pitchFamily="18" charset="0"/>
              </a:rPr>
              <a:t>探测器进行对比</a:t>
            </a:r>
            <a:endParaRPr lang="zh-CN" altLang="en-US" sz="2400" dirty="0">
              <a:latin typeface="Adobe 黑体 Std R" pitchFamily="34" charset="-122"/>
              <a:ea typeface="Adobe 黑体 Std R" pitchFamily="34" charset="-122"/>
              <a:cs typeface="Times New Roman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033120" y="4653136"/>
            <a:ext cx="38468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latin typeface="宋体" pitchFamily="2" charset="-122"/>
                <a:cs typeface="Times New Roman" pitchFamily="18" charset="0"/>
              </a:rPr>
              <a:t>溅射工艺制备的探测器</a:t>
            </a:r>
            <a:r>
              <a:rPr lang="en-US" altLang="zh-CN" sz="2000" dirty="0" smtClean="0">
                <a:latin typeface="宋体" pitchFamily="2" charset="-122"/>
                <a:cs typeface="Times New Roman" pitchFamily="18" charset="0"/>
              </a:rPr>
              <a:t>Au</a:t>
            </a:r>
            <a:r>
              <a:rPr lang="zh-CN" altLang="en-US" sz="2000" dirty="0">
                <a:latin typeface="宋体" pitchFamily="2" charset="-122"/>
                <a:cs typeface="Times New Roman" pitchFamily="18" charset="0"/>
              </a:rPr>
              <a:t>附着力好</a:t>
            </a:r>
            <a:r>
              <a:rPr lang="zh-CN" altLang="en-US" sz="2000" dirty="0" smtClean="0">
                <a:latin typeface="宋体" pitchFamily="2" charset="-122"/>
                <a:cs typeface="Times New Roman" pitchFamily="18" charset="0"/>
              </a:rPr>
              <a:t>，耐磨损。蒸发工艺制备的探测器漏电流较小，电学性能更</a:t>
            </a:r>
            <a:r>
              <a:rPr lang="zh-CN" altLang="en-US" sz="2000" dirty="0">
                <a:latin typeface="宋体" pitchFamily="2" charset="-122"/>
                <a:cs typeface="Times New Roman" pitchFamily="18" charset="0"/>
              </a:rPr>
              <a:t>优异。对</a:t>
            </a:r>
            <a:r>
              <a:rPr lang="en-US" altLang="zh-CN" sz="2000" dirty="0">
                <a:latin typeface="宋体" pitchFamily="2" charset="-122"/>
                <a:cs typeface="Times New Roman" pitchFamily="18" charset="0"/>
              </a:rPr>
              <a:t>Au</a:t>
            </a:r>
            <a:r>
              <a:rPr lang="zh-CN" altLang="en-US" sz="2000" dirty="0">
                <a:latin typeface="宋体" pitchFamily="2" charset="-122"/>
                <a:cs typeface="Times New Roman" pitchFamily="18" charset="0"/>
              </a:rPr>
              <a:t>面入射</a:t>
            </a:r>
            <a:r>
              <a:rPr lang="en-US" altLang="zh-CN" sz="2000" dirty="0">
                <a:latin typeface="宋体" pitchFamily="2" charset="-122"/>
                <a:cs typeface="Times New Roman" pitchFamily="18" charset="0"/>
              </a:rPr>
              <a:t>5.8MeV</a:t>
            </a:r>
            <a:r>
              <a:rPr lang="zh-CN" altLang="en-US" sz="2000" dirty="0">
                <a:latin typeface="宋体" pitchFamily="2" charset="-122"/>
                <a:cs typeface="Times New Roman" pitchFamily="18" charset="0"/>
              </a:rPr>
              <a:t>的</a:t>
            </a:r>
            <a:r>
              <a:rPr lang="en-US" altLang="zh-CN" sz="2000" dirty="0">
                <a:latin typeface="宋体" pitchFamily="2" charset="-122"/>
                <a:cs typeface="Times New Roman" pitchFamily="18" charset="0"/>
              </a:rPr>
              <a:t>α</a:t>
            </a:r>
            <a:r>
              <a:rPr lang="zh-CN" altLang="en-US" sz="2000" dirty="0">
                <a:latin typeface="宋体" pitchFamily="2" charset="-122"/>
                <a:cs typeface="Times New Roman" pitchFamily="18" charset="0"/>
              </a:rPr>
              <a:t>粒子的能量分辨率均为</a:t>
            </a:r>
            <a:r>
              <a:rPr lang="en-US" altLang="zh-CN" sz="2000" dirty="0">
                <a:latin typeface="宋体" pitchFamily="2" charset="-122"/>
                <a:cs typeface="Times New Roman" pitchFamily="18" charset="0"/>
              </a:rPr>
              <a:t>1.3%</a:t>
            </a:r>
            <a:r>
              <a:rPr lang="zh-CN" altLang="en-US" sz="2000" dirty="0">
                <a:latin typeface="宋体" pitchFamily="2" charset="-122"/>
                <a:cs typeface="Times New Roman" pitchFamily="18" charset="0"/>
              </a:rPr>
              <a:t>左右。</a:t>
            </a:r>
          </a:p>
        </p:txBody>
      </p:sp>
    </p:spTree>
    <p:extLst>
      <p:ext uri="{BB962C8B-B14F-4D97-AF65-F5344CB8AC3E}">
        <p14:creationId xmlns:p14="http://schemas.microsoft.com/office/powerpoint/2010/main" val="10816144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 bwMode="auto">
          <a:xfrm>
            <a:off x="344488" y="6597650"/>
            <a:ext cx="1263650" cy="26035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26000" tIns="82800" rIns="126000" bIns="828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2200" b="1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9222" name="Picture 8"/>
          <p:cNvPicPr>
            <a:picLocks noChangeAspect="1"/>
          </p:cNvPicPr>
          <p:nvPr/>
        </p:nvPicPr>
        <p:blipFill>
          <a:blip r:embed="rId3" cstate="print"/>
          <a:srcRect l="14066"/>
          <a:stretch>
            <a:fillRect/>
          </a:stretch>
        </p:blipFill>
        <p:spPr>
          <a:xfrm>
            <a:off x="8601075" y="-26987"/>
            <a:ext cx="1320800" cy="836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灯片编号占位符 1"/>
          <p:cNvSpPr txBox="1">
            <a:spLocks noGrp="1"/>
          </p:cNvSpPr>
          <p:nvPr/>
        </p:nvSpPr>
        <p:spPr bwMode="auto">
          <a:xfrm>
            <a:off x="9274175" y="6524625"/>
            <a:ext cx="642938" cy="336550"/>
          </a:xfrm>
          <a:prstGeom prst="rect">
            <a:avLst/>
          </a:prstGeom>
          <a:noFill/>
          <a:ln>
            <a:miter lim="800000"/>
          </a:ln>
          <a:effectLst>
            <a:outerShdw blurRad="63500" dist="17961" dir="2700000" algn="ctr" rotWithShape="0">
              <a:schemeClr val="accent1">
                <a:alpha val="74998"/>
              </a:schemeClr>
            </a:outerShdw>
          </a:effectLst>
        </p:spPr>
        <p:txBody>
          <a:bodyPr/>
          <a:lstStyle/>
          <a:p>
            <a:pPr algn="r"/>
            <a:fld id="{9A0DB2DC-4C9A-4742-B13C-FB6460FD3503}" type="slidenum">
              <a:rPr lang="zh-CN" altLang="en-GB" sz="1800" noProof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algn="r"/>
              <a:t>15</a:t>
            </a:fld>
            <a:endParaRPr lang="zh-CN" altLang="en-GB" sz="1800" noProof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620272" y="188640"/>
            <a:ext cx="5429072" cy="544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  <a:buFontTx/>
              <a:defRPr/>
            </a:pP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</a:rPr>
              <a:t>原子氧微传感器探头</a:t>
            </a:r>
          </a:p>
        </p:txBody>
      </p:sp>
      <p:pic>
        <p:nvPicPr>
          <p:cNvPr id="10" name="Picture 3" descr="E:\工作记录\工作记录\2018\处理过的照片\原子氧探头_20180425_172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842" y="1082302"/>
            <a:ext cx="1674323" cy="126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07680" y="2572909"/>
            <a:ext cx="3547240" cy="409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黑体" pitchFamily="2" charset="-122"/>
              </a:rPr>
              <a:t>Au</a:t>
            </a:r>
            <a:r>
              <a:rPr lang="zh-CN" altLang="en-US" sz="2400" b="1" dirty="0">
                <a:solidFill>
                  <a:srgbClr val="0000FF"/>
                </a:solidFill>
                <a:latin typeface="Times New Roman" pitchFamily="18" charset="0"/>
                <a:ea typeface="黑体" pitchFamily="2" charset="-122"/>
              </a:rPr>
              <a:t>：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ea typeface="黑体" pitchFamily="2" charset="-122"/>
              </a:rPr>
              <a:t>100nm  C</a:t>
            </a:r>
            <a:r>
              <a:rPr lang="zh-CN" altLang="en-US" sz="2400" b="1" dirty="0">
                <a:solidFill>
                  <a:srgbClr val="0000FF"/>
                </a:solidFill>
                <a:latin typeface="Times New Roman" pitchFamily="18" charset="0"/>
                <a:ea typeface="黑体" pitchFamily="2" charset="-122"/>
              </a:rPr>
              <a:t>：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黑体" pitchFamily="2" charset="-122"/>
              </a:rPr>
              <a:t>1.46μm</a:t>
            </a:r>
          </a:p>
        </p:txBody>
      </p:sp>
      <p:pic>
        <p:nvPicPr>
          <p:cNvPr id="12" name="Picture 6" descr="陶瓷C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0" y="1060062"/>
            <a:ext cx="1579057" cy="1432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 descr="1_012"/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849" y="937159"/>
            <a:ext cx="2501828" cy="221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图片 16" descr="1_002"/>
          <p:cNvPicPr preferRelativeResize="0"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677" y="937159"/>
            <a:ext cx="2474329" cy="221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图片 17" descr="510-2-1"/>
          <p:cNvPicPr preferRelativeResize="0"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446" y="3638176"/>
            <a:ext cx="2494868" cy="2051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图片 18" descr="510-2d-5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671" y="3639605"/>
            <a:ext cx="2474328" cy="205008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矩形 19"/>
          <p:cNvSpPr/>
          <p:nvPr/>
        </p:nvSpPr>
        <p:spPr>
          <a:xfrm>
            <a:off x="3652165" y="5755184"/>
            <a:ext cx="61933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原子氧累计通量</a:t>
            </a:r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</a:rPr>
              <a:t>8.55×1019atom/cm</a:t>
            </a:r>
            <a:r>
              <a:rPr lang="en-US" altLang="zh-CN" sz="2000" b="1" baseline="30000" dirty="0" smtClean="0">
                <a:latin typeface="微软雅黑" pitchFamily="34" charset="-122"/>
                <a:ea typeface="微软雅黑" pitchFamily="34" charset="-122"/>
              </a:rPr>
              <a:t>2</a:t>
            </a:r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</a:rPr>
              <a:t>SEM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扫描结果</a:t>
            </a:r>
          </a:p>
        </p:txBody>
      </p:sp>
      <p:sp>
        <p:nvSpPr>
          <p:cNvPr id="21" name="矩形 20"/>
          <p:cNvSpPr/>
          <p:nvPr/>
        </p:nvSpPr>
        <p:spPr>
          <a:xfrm>
            <a:off x="4293446" y="3186333"/>
            <a:ext cx="50405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b="1" dirty="0">
                <a:latin typeface="微软雅黑" pitchFamily="34" charset="-122"/>
                <a:ea typeface="微软雅黑" pitchFamily="34" charset="-122"/>
              </a:rPr>
              <a:t>原子氧作用前碳</a:t>
            </a:r>
            <a:r>
              <a:rPr lang="zh-CN" altLang="zh-CN" b="1" dirty="0" smtClean="0">
                <a:latin typeface="微软雅黑" pitchFamily="34" charset="-122"/>
                <a:ea typeface="微软雅黑" pitchFamily="34" charset="-122"/>
              </a:rPr>
              <a:t>膜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表面和</a:t>
            </a:r>
            <a:r>
              <a:rPr lang="zh-CN" altLang="zh-CN" b="1" dirty="0" smtClean="0">
                <a:latin typeface="微软雅黑" pitchFamily="34" charset="-122"/>
                <a:ea typeface="微软雅黑" pitchFamily="34" charset="-122"/>
              </a:rPr>
              <a:t>断面</a:t>
            </a:r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SEM</a:t>
            </a:r>
            <a:r>
              <a:rPr lang="zh-CN" altLang="zh-CN" b="1" dirty="0">
                <a:latin typeface="微软雅黑" pitchFamily="34" charset="-122"/>
                <a:ea typeface="微软雅黑" pitchFamily="34" charset="-122"/>
              </a:rPr>
              <a:t>分析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4" name="图片 23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" t="11366" r="5904" b="10588"/>
          <a:stretch>
            <a:fillRect/>
          </a:stretch>
        </p:blipFill>
        <p:spPr bwMode="auto">
          <a:xfrm>
            <a:off x="138720" y="3401776"/>
            <a:ext cx="3616200" cy="2232248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矩形 24"/>
          <p:cNvSpPr/>
          <p:nvPr/>
        </p:nvSpPr>
        <p:spPr>
          <a:xfrm>
            <a:off x="297009" y="5678269"/>
            <a:ext cx="30059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zh-CN" b="1" dirty="0">
                <a:latin typeface="微软雅黑" pitchFamily="34" charset="-122"/>
                <a:ea typeface="微软雅黑" pitchFamily="34" charset="-122"/>
              </a:rPr>
              <a:t>原子氧通量与碳</a:t>
            </a:r>
            <a:r>
              <a:rPr lang="zh-CN" altLang="zh-CN" b="1" dirty="0" smtClean="0">
                <a:latin typeface="微软雅黑" pitchFamily="34" charset="-122"/>
                <a:ea typeface="微软雅黑" pitchFamily="34" charset="-122"/>
              </a:rPr>
              <a:t>膜电阻</a:t>
            </a:r>
            <a:endParaRPr lang="en-US" altLang="zh-CN" b="1" dirty="0" smtClean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zh-CN" b="1" dirty="0" smtClean="0">
                <a:latin typeface="微软雅黑" pitchFamily="34" charset="-122"/>
                <a:ea typeface="微软雅黑" pitchFamily="34" charset="-122"/>
              </a:rPr>
              <a:t>变化</a:t>
            </a:r>
            <a:r>
              <a:rPr lang="zh-CN" altLang="zh-CN" b="1" dirty="0">
                <a:latin typeface="微软雅黑" pitchFamily="34" charset="-122"/>
                <a:ea typeface="微软雅黑" pitchFamily="34" charset="-122"/>
              </a:rPr>
              <a:t>关系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4003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3" descr="E:\工作记录\工作记录\2016\2016照片\处理过的照片\分条阳极2_20160225_095009.jpg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35" y="925939"/>
            <a:ext cx="390048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9" descr="E:\工作记录\工作记录\2016\2016照片\处理过的照片\治癌探测器分条阳极膜01.jpg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782" y="908720"/>
            <a:ext cx="3900488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24735" y="3084939"/>
            <a:ext cx="36647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dirty="0" smtClean="0">
                <a:latin typeface="+mj-ea"/>
                <a:ea typeface="+mj-ea"/>
              </a:rPr>
              <a:t>大面积</a:t>
            </a:r>
            <a:r>
              <a:rPr lang="en-US" altLang="zh-CN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Mylar</a:t>
            </a:r>
            <a:r>
              <a:rPr lang="zh-CN" altLang="en-US" sz="2800" b="1" dirty="0">
                <a:latin typeface="+mj-ea"/>
                <a:ea typeface="+mj-ea"/>
              </a:rPr>
              <a:t>膜上镀铝</a:t>
            </a:r>
          </a:p>
        </p:txBody>
      </p:sp>
      <p:sp>
        <p:nvSpPr>
          <p:cNvPr id="10" name="矩形 9"/>
          <p:cNvSpPr/>
          <p:nvPr/>
        </p:nvSpPr>
        <p:spPr>
          <a:xfrm>
            <a:off x="2486630" y="41859"/>
            <a:ext cx="25015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defRPr/>
            </a:pPr>
            <a:r>
              <a:rPr lang="zh-CN" altLang="en-US" sz="2400" kern="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探测器</a:t>
            </a:r>
            <a:r>
              <a:rPr lang="zh-CN" altLang="en-US" sz="2400" kern="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研制进展</a:t>
            </a:r>
            <a:endParaRPr lang="en-US" altLang="zh-CN" sz="1800" kern="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344488" y="6597650"/>
            <a:ext cx="1263650" cy="26035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26000" tIns="82800" rIns="126000" bIns="828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2200" b="1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128" y="3871036"/>
            <a:ext cx="7848872" cy="295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345441" y="3608159"/>
            <a:ext cx="131959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可</a:t>
            </a:r>
            <a:r>
              <a:rPr lang="zh-CN" altLang="zh-CN" dirty="0"/>
              <a:t>镀</a:t>
            </a:r>
            <a:r>
              <a:rPr lang="zh-CN" altLang="zh-CN" dirty="0" smtClean="0"/>
              <a:t>面积</a:t>
            </a:r>
            <a:endParaRPr lang="en-US" altLang="zh-CN" dirty="0" smtClean="0"/>
          </a:p>
          <a:p>
            <a:r>
              <a:rPr lang="en-US" altLang="zh-CN" dirty="0" smtClean="0"/>
              <a:t>530</a:t>
            </a:r>
            <a:r>
              <a:rPr lang="en-US" altLang="zh-CN" dirty="0">
                <a:sym typeface="Wingdings 2"/>
              </a:rPr>
              <a:t></a:t>
            </a:r>
            <a:r>
              <a:rPr lang="en-US" altLang="zh-CN" dirty="0" smtClean="0"/>
              <a:t>530</a:t>
            </a:r>
          </a:p>
          <a:p>
            <a:r>
              <a:rPr lang="zh-CN" altLang="zh-CN" dirty="0"/>
              <a:t>或</a:t>
            </a:r>
            <a:r>
              <a:rPr lang="en-US" altLang="zh-CN" dirty="0" smtClean="0"/>
              <a:t>Φ750</a:t>
            </a:r>
            <a:endParaRPr lang="zh-CN" altLang="zh-CN" dirty="0"/>
          </a:p>
        </p:txBody>
      </p:sp>
      <p:sp>
        <p:nvSpPr>
          <p:cNvPr id="9" name="矩形 7"/>
          <p:cNvSpPr>
            <a:spLocks noChangeArrowheads="1"/>
          </p:cNvSpPr>
          <p:nvPr/>
        </p:nvSpPr>
        <p:spPr bwMode="auto">
          <a:xfrm>
            <a:off x="4143437" y="3071506"/>
            <a:ext cx="569535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400" b="1" dirty="0" smtClean="0">
                <a:latin typeface="+mj-ea"/>
                <a:ea typeface="+mj-ea"/>
              </a:rPr>
              <a:t>分条</a:t>
            </a:r>
            <a:r>
              <a:rPr lang="zh-CN" altLang="en-US" sz="2400" b="1" dirty="0">
                <a:latin typeface="+mj-ea"/>
                <a:ea typeface="+mj-ea"/>
              </a:rPr>
              <a:t>电离室电极</a:t>
            </a:r>
            <a:r>
              <a:rPr lang="zh-CN" altLang="en-US" sz="2400" b="1" dirty="0" smtClean="0">
                <a:latin typeface="+mj-ea"/>
                <a:ea typeface="+mj-ea"/>
              </a:rPr>
              <a:t>膜</a:t>
            </a:r>
            <a:r>
              <a:rPr lang="zh-CN" altLang="en-US" sz="2400" b="1" dirty="0" smtClean="0">
                <a:ea typeface="宋体" pitchFamily="2" charset="-122"/>
              </a:rPr>
              <a:t> </a:t>
            </a:r>
            <a:r>
              <a:rPr lang="en-US" altLang="zh-CN" sz="2400" b="1" dirty="0" smtClean="0">
                <a:ea typeface="宋体" pitchFamily="2" charset="-122"/>
              </a:rPr>
              <a:t>202×235mm</a:t>
            </a:r>
            <a:r>
              <a:rPr lang="en-US" altLang="zh-CN" sz="2400" b="1" baseline="30000" dirty="0" smtClean="0">
                <a:ea typeface="宋体" pitchFamily="2" charset="-122"/>
              </a:rPr>
              <a:t>2</a:t>
            </a:r>
            <a:r>
              <a:rPr lang="en-US" altLang="zh-CN" sz="2400" b="1" dirty="0">
                <a:ea typeface="宋体" pitchFamily="2" charset="-122"/>
              </a:rPr>
              <a:t>, </a:t>
            </a:r>
            <a:endParaRPr lang="en-US" altLang="zh-CN" sz="2400" b="1" dirty="0" smtClean="0">
              <a:ea typeface="宋体" pitchFamily="2" charset="-122"/>
            </a:endParaRPr>
          </a:p>
          <a:p>
            <a:pPr algn="ctr">
              <a:defRPr/>
            </a:pPr>
            <a:r>
              <a:rPr lang="en-US" altLang="zh-CN" sz="2400" b="1" dirty="0" smtClean="0">
                <a:ea typeface="宋体" pitchFamily="2" charset="-122"/>
              </a:rPr>
              <a:t>270-350nm</a:t>
            </a:r>
            <a:r>
              <a:rPr lang="en-US" altLang="zh-CN" sz="2400" b="1" dirty="0">
                <a:ea typeface="宋体" pitchFamily="2" charset="-122"/>
              </a:rPr>
              <a:t>, </a:t>
            </a:r>
            <a:r>
              <a:rPr lang="zh-CN" altLang="en-US" sz="2400" b="1" dirty="0">
                <a:ea typeface="宋体" pitchFamily="2" charset="-122"/>
              </a:rPr>
              <a:t>条</a:t>
            </a:r>
            <a:r>
              <a:rPr lang="zh-CN" altLang="en-US" sz="2400" b="1" dirty="0" smtClean="0">
                <a:ea typeface="宋体" pitchFamily="2" charset="-122"/>
              </a:rPr>
              <a:t>宽</a:t>
            </a:r>
            <a:r>
              <a:rPr lang="en-US" altLang="zh-CN" sz="2400" b="1" dirty="0" smtClean="0">
                <a:ea typeface="宋体" pitchFamily="2" charset="-122"/>
              </a:rPr>
              <a:t>0.8mm</a:t>
            </a:r>
            <a:r>
              <a:rPr lang="en-US" altLang="zh-CN" sz="2400" b="1" dirty="0">
                <a:ea typeface="宋体" pitchFamily="2" charset="-122"/>
              </a:rPr>
              <a:t>, </a:t>
            </a:r>
            <a:r>
              <a:rPr lang="zh-CN" altLang="en-US" sz="2400" b="1" dirty="0">
                <a:ea typeface="宋体" pitchFamily="2" charset="-122"/>
              </a:rPr>
              <a:t>电阻小于</a:t>
            </a:r>
            <a:r>
              <a:rPr lang="en-US" altLang="zh-CN" sz="2400" b="1" dirty="0">
                <a:ea typeface="宋体" pitchFamily="2" charset="-122"/>
              </a:rPr>
              <a:t>100Ω 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3128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 bwMode="auto">
          <a:xfrm>
            <a:off x="344488" y="6597650"/>
            <a:ext cx="1263650" cy="26035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26000" tIns="82800" rIns="126000" bIns="828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2200" b="1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9222" name="Picture 8"/>
          <p:cNvPicPr>
            <a:picLocks noChangeAspect="1"/>
          </p:cNvPicPr>
          <p:nvPr/>
        </p:nvPicPr>
        <p:blipFill>
          <a:blip r:embed="rId3" cstate="print"/>
          <a:srcRect l="14066"/>
          <a:stretch>
            <a:fillRect/>
          </a:stretch>
        </p:blipFill>
        <p:spPr>
          <a:xfrm>
            <a:off x="8601075" y="-26987"/>
            <a:ext cx="1320800" cy="836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灯片编号占位符 1"/>
          <p:cNvSpPr txBox="1">
            <a:spLocks noGrp="1"/>
          </p:cNvSpPr>
          <p:nvPr/>
        </p:nvSpPr>
        <p:spPr bwMode="auto">
          <a:xfrm>
            <a:off x="9274175" y="6524625"/>
            <a:ext cx="642938" cy="336550"/>
          </a:xfrm>
          <a:prstGeom prst="rect">
            <a:avLst/>
          </a:prstGeom>
          <a:noFill/>
          <a:ln>
            <a:miter lim="800000"/>
          </a:ln>
          <a:effectLst>
            <a:outerShdw blurRad="63500" dist="17961" dir="2700000" algn="ctr" rotWithShape="0">
              <a:schemeClr val="accent1">
                <a:alpha val="74998"/>
              </a:schemeClr>
            </a:outerShdw>
          </a:effectLst>
        </p:spPr>
        <p:txBody>
          <a:bodyPr/>
          <a:lstStyle/>
          <a:p>
            <a:pPr algn="r"/>
            <a:fld id="{9A0DB2DC-4C9A-4742-B13C-FB6460FD3503}" type="slidenum">
              <a:rPr lang="zh-CN" altLang="en-GB" sz="1800" noProof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algn="r"/>
              <a:t>17</a:t>
            </a:fld>
            <a:endParaRPr lang="zh-CN" altLang="en-GB" sz="1800" noProof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620272" y="188640"/>
            <a:ext cx="5429072" cy="544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  <a:buFontTx/>
              <a:defRPr/>
            </a:pP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</a:rPr>
              <a:t>近物所制靶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</a:rPr>
              <a:t>进展</a:t>
            </a:r>
            <a:r>
              <a:rPr lang="en-US" altLang="zh-C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</a:rPr>
              <a:t>——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</a:rPr>
              <a:t>材料制样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424" y="822930"/>
            <a:ext cx="7366000" cy="396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 descr="E:\工作记录\工作记录\2019\照片\处理后照片\路明 Cu Sn 衬上镀铌 2微米  100度加温_20191021_16264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36" y="2060848"/>
            <a:ext cx="2178027" cy="218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 17"/>
          <p:cNvSpPr/>
          <p:nvPr/>
        </p:nvSpPr>
        <p:spPr>
          <a:xfrm>
            <a:off x="200472" y="5331231"/>
            <a:ext cx="38731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超导材料铌三锡薄膜前期镀</a:t>
            </a:r>
            <a:r>
              <a:rPr lang="zh-CN" altLang="en-US" dirty="0" smtClean="0"/>
              <a:t>铌</a:t>
            </a:r>
            <a:endParaRPr lang="en-US" altLang="zh-CN" dirty="0" smtClean="0"/>
          </a:p>
          <a:p>
            <a:r>
              <a:rPr lang="zh-CN" altLang="en-US" dirty="0" smtClean="0"/>
              <a:t>目前超导性</a:t>
            </a:r>
            <a:r>
              <a:rPr lang="zh-CN" altLang="en-US" dirty="0"/>
              <a:t>能达到</a:t>
            </a:r>
            <a:r>
              <a:rPr lang="en-US" altLang="zh-CN" dirty="0"/>
              <a:t>14k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382610" y="4583548"/>
            <a:ext cx="296587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Arial" pitchFamily="34" charset="0"/>
                <a:cs typeface="Arial" pitchFamily="34" charset="0"/>
              </a:rPr>
              <a:t>Cu/</a:t>
            </a:r>
            <a:r>
              <a:rPr lang="en-US" altLang="zh-CN" dirty="0" err="1">
                <a:latin typeface="Arial" pitchFamily="34" charset="0"/>
                <a:cs typeface="Arial" pitchFamily="34" charset="0"/>
              </a:rPr>
              <a:t>Sn</a:t>
            </a:r>
            <a:r>
              <a:rPr lang="zh-CN" altLang="en-US" dirty="0">
                <a:latin typeface="Arial" pitchFamily="34" charset="0"/>
                <a:cs typeface="Arial" pitchFamily="34" charset="0"/>
              </a:rPr>
              <a:t>衬上镀</a:t>
            </a:r>
            <a:r>
              <a:rPr lang="en-US" altLang="zh-CN" dirty="0" err="1">
                <a:latin typeface="Arial" pitchFamily="34" charset="0"/>
                <a:cs typeface="Arial" pitchFamily="34" charset="0"/>
              </a:rPr>
              <a:t>Nb</a:t>
            </a:r>
            <a:r>
              <a:rPr lang="en-US" altLang="zh-CN" dirty="0">
                <a:latin typeface="Arial" pitchFamily="34" charset="0"/>
                <a:cs typeface="Arial" pitchFamily="34" charset="0"/>
              </a:rPr>
              <a:t> 2</a:t>
            </a:r>
            <a:r>
              <a:rPr lang="el-GR" altLang="zh-CN" dirty="0">
                <a:latin typeface="Arial" pitchFamily="34" charset="0"/>
                <a:cs typeface="Arial" pitchFamily="34" charset="0"/>
              </a:rPr>
              <a:t>μ</a:t>
            </a:r>
            <a:r>
              <a:rPr lang="en-US" altLang="zh-CN" dirty="0">
                <a:latin typeface="Arial" pitchFamily="34" charset="0"/>
                <a:cs typeface="Arial" pitchFamily="34" charset="0"/>
              </a:rPr>
              <a:t>m </a:t>
            </a:r>
            <a:endParaRPr lang="zh-CN" alt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6144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 bwMode="auto">
          <a:xfrm>
            <a:off x="344488" y="6597650"/>
            <a:ext cx="1263650" cy="26035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26000" tIns="82800" rIns="126000" bIns="828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2200" b="1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9222" name="Picture 8"/>
          <p:cNvPicPr>
            <a:picLocks noChangeAspect="1"/>
          </p:cNvPicPr>
          <p:nvPr/>
        </p:nvPicPr>
        <p:blipFill>
          <a:blip r:embed="rId3" cstate="print"/>
          <a:srcRect l="14066"/>
          <a:stretch>
            <a:fillRect/>
          </a:stretch>
        </p:blipFill>
        <p:spPr>
          <a:xfrm>
            <a:off x="8601075" y="-26987"/>
            <a:ext cx="1320800" cy="836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灯片编号占位符 1"/>
          <p:cNvSpPr txBox="1">
            <a:spLocks noGrp="1"/>
          </p:cNvSpPr>
          <p:nvPr/>
        </p:nvSpPr>
        <p:spPr bwMode="auto">
          <a:xfrm>
            <a:off x="9274175" y="6524625"/>
            <a:ext cx="642938" cy="336550"/>
          </a:xfrm>
          <a:prstGeom prst="rect">
            <a:avLst/>
          </a:prstGeom>
          <a:noFill/>
          <a:ln>
            <a:miter lim="800000"/>
          </a:ln>
          <a:effectLst>
            <a:outerShdw blurRad="63500" dist="17961" dir="2700000" algn="ctr" rotWithShape="0">
              <a:schemeClr val="accent1">
                <a:alpha val="74998"/>
              </a:schemeClr>
            </a:outerShdw>
          </a:effectLst>
        </p:spPr>
        <p:txBody>
          <a:bodyPr/>
          <a:lstStyle/>
          <a:p>
            <a:pPr algn="r"/>
            <a:fld id="{9A0DB2DC-4C9A-4742-B13C-FB6460FD3503}" type="slidenum">
              <a:rPr lang="zh-CN" altLang="en-GB" sz="1800" noProof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algn="r"/>
              <a:t>18</a:t>
            </a:fld>
            <a:endParaRPr lang="zh-CN" altLang="en-GB" sz="1800" noProof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620272" y="188640"/>
            <a:ext cx="5429072" cy="544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  <a:buFontTx/>
              <a:defRPr/>
            </a:pP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</a:rPr>
              <a:t>近物所制靶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</a:rPr>
              <a:t>进展</a:t>
            </a:r>
            <a:r>
              <a:rPr lang="en-US" altLang="zh-C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</a:rPr>
              <a:t>——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</a:rPr>
              <a:t>材料制样</a:t>
            </a:r>
          </a:p>
        </p:txBody>
      </p:sp>
      <p:pic>
        <p:nvPicPr>
          <p:cNvPr id="5123" name="Picture 3" descr="C:\Users\xiao_luke\Desktop\555\氧化铟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816" y="3249016"/>
            <a:ext cx="2332239" cy="223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xiao_luke\Desktop\555\锗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5" y="3278297"/>
            <a:ext cx="2164333" cy="219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6930155" y="5718842"/>
            <a:ext cx="11079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rgbClr val="F1AF00"/>
              </a:buClr>
              <a:buFont typeface="Wingdings" panose="05000000000000000000" pitchFamily="2" charset="2"/>
            </a:pP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氧化铟</a:t>
            </a:r>
          </a:p>
        </p:txBody>
      </p:sp>
      <p:sp>
        <p:nvSpPr>
          <p:cNvPr id="11" name="矩形 10"/>
          <p:cNvSpPr/>
          <p:nvPr/>
        </p:nvSpPr>
        <p:spPr>
          <a:xfrm>
            <a:off x="1992736" y="5790850"/>
            <a:ext cx="492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rgbClr val="F1AF00"/>
              </a:buClr>
              <a:buFont typeface="Wingdings" panose="05000000000000000000" pitchFamily="2" charset="2"/>
            </a:pP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锗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49501" y="1439778"/>
            <a:ext cx="64316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华文楷体" pitchFamily="2" charset="-122"/>
                <a:ea typeface="华文楷体" pitchFamily="2" charset="-122"/>
                <a:cs typeface="Arial" pitchFamily="34" charset="0"/>
              </a:rPr>
              <a:t>特殊蚀刻的</a:t>
            </a:r>
            <a:r>
              <a:rPr lang="en-US" altLang="zh-CN" sz="2800" dirty="0">
                <a:latin typeface="华文楷体" pitchFamily="2" charset="-122"/>
                <a:ea typeface="华文楷体" pitchFamily="2" charset="-122"/>
                <a:cs typeface="Arial" pitchFamily="34" charset="0"/>
              </a:rPr>
              <a:t>PET</a:t>
            </a:r>
            <a:r>
              <a:rPr lang="zh-CN" altLang="en-US" sz="2800" dirty="0">
                <a:latin typeface="华文楷体" pitchFamily="2" charset="-122"/>
                <a:ea typeface="华文楷体" pitchFamily="2" charset="-122"/>
                <a:cs typeface="Arial" pitchFamily="34" charset="0"/>
              </a:rPr>
              <a:t>核孔膜其特殊微纳结构对不同镀膜材料的光吸收性能研究</a:t>
            </a:r>
          </a:p>
        </p:txBody>
      </p:sp>
      <p:pic>
        <p:nvPicPr>
          <p:cNvPr id="4098" name="Picture 2" descr="E:\工作\工作记录\2021\氧化铟镀膜厚度20210107\2-4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950" y="3244513"/>
            <a:ext cx="2395865" cy="220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工作\工作记录\2021\Ge Si镀层厚度2021.01.27\Ge Si\Ge\Ge_004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512" y="3278297"/>
            <a:ext cx="2360319" cy="217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4028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 bwMode="auto">
          <a:xfrm>
            <a:off x="344488" y="6597650"/>
            <a:ext cx="1263650" cy="26035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26000" tIns="82800" rIns="126000" bIns="828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2200" b="1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9222" name="Picture 8"/>
          <p:cNvPicPr>
            <a:picLocks noChangeAspect="1"/>
          </p:cNvPicPr>
          <p:nvPr/>
        </p:nvPicPr>
        <p:blipFill>
          <a:blip r:embed="rId3" cstate="print"/>
          <a:srcRect l="14066"/>
          <a:stretch>
            <a:fillRect/>
          </a:stretch>
        </p:blipFill>
        <p:spPr>
          <a:xfrm>
            <a:off x="8601075" y="-26987"/>
            <a:ext cx="1320800" cy="836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灯片编号占位符 1"/>
          <p:cNvSpPr txBox="1">
            <a:spLocks noGrp="1"/>
          </p:cNvSpPr>
          <p:nvPr/>
        </p:nvSpPr>
        <p:spPr bwMode="auto">
          <a:xfrm>
            <a:off x="9274175" y="6524625"/>
            <a:ext cx="642938" cy="336550"/>
          </a:xfrm>
          <a:prstGeom prst="rect">
            <a:avLst/>
          </a:prstGeom>
          <a:noFill/>
          <a:ln>
            <a:miter lim="800000"/>
          </a:ln>
          <a:effectLst>
            <a:outerShdw blurRad="63500" dist="17961" dir="2700000" algn="ctr" rotWithShape="0">
              <a:schemeClr val="accent1">
                <a:alpha val="74998"/>
              </a:schemeClr>
            </a:outerShdw>
          </a:effectLst>
        </p:spPr>
        <p:txBody>
          <a:bodyPr/>
          <a:lstStyle/>
          <a:p>
            <a:pPr algn="r"/>
            <a:fld id="{9A0DB2DC-4C9A-4742-B13C-FB6460FD3503}" type="slidenum">
              <a:rPr lang="zh-CN" altLang="en-GB" sz="1800" noProof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algn="r"/>
              <a:t>19</a:t>
            </a:fld>
            <a:endParaRPr lang="zh-CN" altLang="en-GB" sz="1800" noProof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" name="Rectangle 2"/>
          <p:cNvSpPr txBox="1"/>
          <p:nvPr/>
        </p:nvSpPr>
        <p:spPr>
          <a:xfrm>
            <a:off x="1476039" y="3212976"/>
            <a:ext cx="7119937" cy="11096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 algn="ctr">
              <a:spcBef>
                <a:spcPct val="20000"/>
              </a:spcBef>
              <a:buClr>
                <a:srgbClr val="F1AF00"/>
              </a:buClr>
              <a:buFont typeface="Wingdings" panose="05000000000000000000" pitchFamily="2" charset="2"/>
            </a:pPr>
            <a:r>
              <a:rPr lang="zh-CN" altLang="en-US" sz="4800" dirty="0">
                <a:latin typeface="华文楷体" panose="02010600040101010101" pitchFamily="2" charset="-122"/>
                <a:ea typeface="华文楷体" panose="02010600040101010101" pitchFamily="2" charset="-122"/>
              </a:rPr>
              <a:t>谢谢！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136576" y="3392165"/>
            <a:ext cx="1973263" cy="396875"/>
          </a:xfrm>
          <a:prstGeom prst="rect">
            <a:avLst/>
          </a:prstGeom>
          <a:gradFill flip="none" rotWithShape="1">
            <a:gsLst>
              <a:gs pos="2000">
                <a:schemeClr val="tx1">
                  <a:lumMod val="85000"/>
                  <a:lumOff val="15000"/>
                </a:schemeClr>
              </a:gs>
              <a:gs pos="8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86706" y="3267437"/>
            <a:ext cx="2189974" cy="646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3600" kern="1200" cap="none" spc="50" normalizeH="0" baseline="0" noProof="0" dirty="0">
                <a:ln w="1905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主要内容：</a:t>
            </a:r>
          </a:p>
        </p:txBody>
      </p:sp>
      <p:sp>
        <p:nvSpPr>
          <p:cNvPr id="5" name="矩形 4"/>
          <p:cNvSpPr/>
          <p:nvPr/>
        </p:nvSpPr>
        <p:spPr>
          <a:xfrm flipH="1">
            <a:off x="1009332" y="3429000"/>
            <a:ext cx="127244" cy="280828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344488" y="6597650"/>
            <a:ext cx="1263650" cy="26035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26000" tIns="82800" rIns="126000" bIns="828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2200" b="1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48744" y="3897843"/>
            <a:ext cx="41722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Wingdings" panose="05000000000000000000" charset="0"/>
              <a:buChar char="Ø"/>
              <a:defRPr/>
            </a:pPr>
            <a:r>
              <a:rPr lang="zh-CN" altLang="en-US" sz="3200" kern="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制靶研制进展</a:t>
            </a:r>
            <a:endParaRPr lang="en-US" altLang="zh-CN" sz="3200" kern="0" dirty="0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charset="0"/>
              <a:buChar char="Ø"/>
              <a:defRPr/>
            </a:pPr>
            <a:r>
              <a:rPr lang="zh-CN" altLang="en-US" sz="3200" kern="0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探测器镀膜</a:t>
            </a:r>
            <a:endParaRPr lang="en-US" altLang="zh-CN" sz="3200" kern="0" dirty="0" smtClean="0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charset="0"/>
              <a:buChar char="Ø"/>
              <a:defRPr/>
            </a:pP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材料制样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9222" name="Picture 8"/>
          <p:cNvPicPr>
            <a:picLocks noChangeAspect="1"/>
          </p:cNvPicPr>
          <p:nvPr/>
        </p:nvPicPr>
        <p:blipFill>
          <a:blip r:embed="rId3" cstate="print"/>
          <a:srcRect l="14066"/>
          <a:stretch>
            <a:fillRect/>
          </a:stretch>
        </p:blipFill>
        <p:spPr>
          <a:xfrm>
            <a:off x="8601075" y="-26987"/>
            <a:ext cx="1320800" cy="836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灯片编号占位符 1"/>
          <p:cNvSpPr txBox="1">
            <a:spLocks noGrp="1"/>
          </p:cNvSpPr>
          <p:nvPr/>
        </p:nvSpPr>
        <p:spPr bwMode="auto">
          <a:xfrm>
            <a:off x="9274175" y="6524625"/>
            <a:ext cx="642938" cy="336550"/>
          </a:xfrm>
          <a:prstGeom prst="rect">
            <a:avLst/>
          </a:prstGeom>
          <a:noFill/>
          <a:ln>
            <a:miter lim="800000"/>
          </a:ln>
          <a:effectLst>
            <a:outerShdw blurRad="63500" dist="17961" dir="2700000" algn="ctr" rotWithShape="0">
              <a:schemeClr val="accent1">
                <a:alpha val="74998"/>
              </a:schemeClr>
            </a:outerShdw>
          </a:effectLst>
        </p:spPr>
        <p:txBody>
          <a:bodyPr/>
          <a:lstStyle/>
          <a:p>
            <a:pPr algn="r"/>
            <a:fld id="{9A0DB2DC-4C9A-4742-B13C-FB6460FD3503}" type="slidenum">
              <a:rPr lang="zh-CN" altLang="en-GB" sz="1800" noProof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algn="r"/>
              <a:t>2</a:t>
            </a:fld>
            <a:endParaRPr lang="zh-CN" altLang="en-GB" sz="1800" noProof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979344" y="188640"/>
            <a:ext cx="2698175" cy="5442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  <a:buFontTx/>
              <a:defRPr/>
            </a:pP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</a:rPr>
              <a:t>近物所制靶进展</a:t>
            </a:r>
          </a:p>
        </p:txBody>
      </p:sp>
      <p:sp>
        <p:nvSpPr>
          <p:cNvPr id="11" name="矩形 1"/>
          <p:cNvSpPr/>
          <p:nvPr/>
        </p:nvSpPr>
        <p:spPr>
          <a:xfrm>
            <a:off x="2280801" y="1484784"/>
            <a:ext cx="6315298" cy="1384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特点：</a:t>
            </a:r>
            <a:endParaRPr lang="en-US" altLang="zh-CN" sz="28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    1. </a:t>
            </a:r>
            <a:r>
              <a:rPr lang="zh-CN" altLang="en-US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范围广（制靶、探测器、材料）</a:t>
            </a:r>
            <a:endParaRPr lang="en-US" altLang="zh-CN" sz="28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en-US" altLang="zh-CN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2. </a:t>
            </a:r>
            <a:r>
              <a:rPr lang="zh-CN" altLang="en-US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欠深入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 bwMode="auto">
          <a:xfrm>
            <a:off x="344488" y="6597650"/>
            <a:ext cx="1263650" cy="26035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26000" tIns="82800" rIns="126000" bIns="828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2200" b="1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9222" name="Picture 8"/>
          <p:cNvPicPr>
            <a:picLocks noChangeAspect="1"/>
          </p:cNvPicPr>
          <p:nvPr/>
        </p:nvPicPr>
        <p:blipFill>
          <a:blip r:embed="rId3" cstate="print"/>
          <a:srcRect l="14066"/>
          <a:stretch>
            <a:fillRect/>
          </a:stretch>
        </p:blipFill>
        <p:spPr>
          <a:xfrm>
            <a:off x="8601075" y="-26987"/>
            <a:ext cx="1320800" cy="836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灯片编号占位符 1"/>
          <p:cNvSpPr txBox="1">
            <a:spLocks noGrp="1"/>
          </p:cNvSpPr>
          <p:nvPr/>
        </p:nvSpPr>
        <p:spPr bwMode="auto">
          <a:xfrm>
            <a:off x="9274175" y="6524625"/>
            <a:ext cx="642938" cy="336550"/>
          </a:xfrm>
          <a:prstGeom prst="rect">
            <a:avLst/>
          </a:prstGeom>
          <a:noFill/>
          <a:ln>
            <a:miter lim="800000"/>
          </a:ln>
          <a:effectLst>
            <a:outerShdw blurRad="63500" dist="17961" dir="2700000" algn="ctr" rotWithShape="0">
              <a:schemeClr val="accent1">
                <a:alpha val="74998"/>
              </a:schemeClr>
            </a:outerShdw>
          </a:effectLst>
        </p:spPr>
        <p:txBody>
          <a:bodyPr/>
          <a:lstStyle/>
          <a:p>
            <a:pPr algn="r"/>
            <a:fld id="{9A0DB2DC-4C9A-4742-B13C-FB6460FD3503}" type="slidenum">
              <a:rPr lang="zh-CN" altLang="en-GB" sz="1800" noProof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algn="r"/>
              <a:t>3</a:t>
            </a:fld>
            <a:endParaRPr lang="zh-CN" altLang="en-GB" sz="1800" noProof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" name="Rectangle 2"/>
          <p:cNvSpPr txBox="1"/>
          <p:nvPr/>
        </p:nvSpPr>
        <p:spPr>
          <a:xfrm>
            <a:off x="6679618" y="1677630"/>
            <a:ext cx="2611389" cy="5760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 algn="ctr">
              <a:spcBef>
                <a:spcPct val="20000"/>
              </a:spcBef>
              <a:buClr>
                <a:srgbClr val="F1AF00"/>
              </a:buClr>
              <a:buFont typeface="Wingdings" panose="05000000000000000000" pitchFamily="2" charset="2"/>
            </a:pPr>
            <a:r>
              <a:rPr lang="zh-CN" altLang="en-US" sz="3200" dirty="0">
                <a:latin typeface="华文楷体" pitchFamily="2" charset="-122"/>
                <a:ea typeface="华文楷体" pitchFamily="2" charset="-122"/>
              </a:rPr>
              <a:t>医用加速器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49" y="2484600"/>
            <a:ext cx="3018266" cy="226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990" y="2492896"/>
            <a:ext cx="3002743" cy="2253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598" y="2484598"/>
            <a:ext cx="3224628" cy="226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"/>
          <p:cNvSpPr txBox="1"/>
          <p:nvPr/>
        </p:nvSpPr>
        <p:spPr>
          <a:xfrm>
            <a:off x="534057" y="1677630"/>
            <a:ext cx="2611389" cy="5760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 algn="ctr">
              <a:spcBef>
                <a:spcPct val="20000"/>
              </a:spcBef>
              <a:buClr>
                <a:srgbClr val="F1AF00"/>
              </a:buClr>
              <a:buFont typeface="Wingdings" panose="05000000000000000000" pitchFamily="2" charset="2"/>
            </a:pPr>
            <a:r>
              <a:rPr lang="zh-CN" altLang="en-US" sz="32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前、后束线</a:t>
            </a:r>
            <a:endParaRPr lang="zh-CN" altLang="en-US" sz="32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" name="Rectangle 2"/>
          <p:cNvSpPr txBox="1"/>
          <p:nvPr/>
        </p:nvSpPr>
        <p:spPr>
          <a:xfrm>
            <a:off x="3872881" y="1661775"/>
            <a:ext cx="2016224" cy="5760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 algn="ctr">
              <a:spcBef>
                <a:spcPct val="20000"/>
              </a:spcBef>
              <a:buClr>
                <a:srgbClr val="F1AF00"/>
              </a:buClr>
              <a:buFont typeface="Wingdings" panose="05000000000000000000" pitchFamily="2" charset="2"/>
            </a:pPr>
            <a:r>
              <a:rPr lang="en-US" altLang="zh-CN" sz="3200" dirty="0" smtClean="0">
                <a:latin typeface="华文楷体" pitchFamily="2" charset="-122"/>
                <a:ea typeface="华文楷体" pitchFamily="2" charset="-122"/>
              </a:rPr>
              <a:t>CSR</a:t>
            </a:r>
            <a:endParaRPr lang="zh-CN" altLang="en-US" sz="32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401272" y="4941168"/>
            <a:ext cx="19442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15μg/cm</a:t>
            </a:r>
            <a:r>
              <a:rPr lang="en-US" altLang="zh-CN" sz="28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ctr">
              <a:defRPr/>
            </a:pP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en-US" altLang="zh-CN" sz="2800" dirty="0" smtClean="0"/>
              <a:t>×40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944888" y="4964896"/>
            <a:ext cx="23368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15-60μg/cm</a:t>
            </a:r>
            <a:r>
              <a:rPr lang="en-US" altLang="zh-CN" sz="28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ctr">
              <a:defRPr/>
            </a:pP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en-US" altLang="zh-CN" sz="2800" dirty="0" smtClean="0"/>
              <a:t>×40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34058" y="4941168"/>
            <a:ext cx="23196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30-120μg/cm</a:t>
            </a:r>
            <a:r>
              <a:rPr lang="en-US" altLang="zh-CN" sz="28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ctr">
              <a:defRPr/>
            </a:pP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Φ20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620272" y="188640"/>
            <a:ext cx="5429072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  <a:buFontTx/>
              <a:defRPr/>
            </a:pP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</a:rPr>
              <a:t>近物所制靶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</a:rPr>
              <a:t>进展</a:t>
            </a:r>
            <a:r>
              <a:rPr lang="en-US" altLang="zh-C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</a:rPr>
              <a:t>——C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</a:rPr>
              <a:t>剥离膜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4003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 bwMode="auto">
          <a:xfrm>
            <a:off x="344488" y="6597650"/>
            <a:ext cx="1263650" cy="26035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26000" tIns="82800" rIns="126000" bIns="828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2200" b="1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9222" name="Picture 8"/>
          <p:cNvPicPr>
            <a:picLocks noChangeAspect="1"/>
          </p:cNvPicPr>
          <p:nvPr/>
        </p:nvPicPr>
        <p:blipFill>
          <a:blip r:embed="rId3" cstate="print"/>
          <a:srcRect l="14066"/>
          <a:stretch>
            <a:fillRect/>
          </a:stretch>
        </p:blipFill>
        <p:spPr>
          <a:xfrm>
            <a:off x="8601075" y="-26987"/>
            <a:ext cx="1320800" cy="836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灯片编号占位符 1"/>
          <p:cNvSpPr txBox="1">
            <a:spLocks noGrp="1"/>
          </p:cNvSpPr>
          <p:nvPr/>
        </p:nvSpPr>
        <p:spPr bwMode="auto">
          <a:xfrm>
            <a:off x="9274175" y="6524625"/>
            <a:ext cx="642938" cy="336550"/>
          </a:xfrm>
          <a:prstGeom prst="rect">
            <a:avLst/>
          </a:prstGeom>
          <a:noFill/>
          <a:ln>
            <a:miter lim="800000"/>
          </a:ln>
          <a:effectLst>
            <a:outerShdw blurRad="63500" dist="17961" dir="2700000" algn="ctr" rotWithShape="0">
              <a:schemeClr val="accent1">
                <a:alpha val="74998"/>
              </a:schemeClr>
            </a:outerShdw>
          </a:effectLst>
        </p:spPr>
        <p:txBody>
          <a:bodyPr/>
          <a:lstStyle/>
          <a:p>
            <a:pPr algn="r"/>
            <a:fld id="{9A0DB2DC-4C9A-4742-B13C-FB6460FD3503}" type="slidenum">
              <a:rPr lang="zh-CN" altLang="en-GB" sz="1800" noProof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algn="r"/>
              <a:t>4</a:t>
            </a:fld>
            <a:endParaRPr lang="zh-CN" altLang="en-GB" sz="1800" noProof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07640" y="108164"/>
            <a:ext cx="6077144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  <a:buFontTx/>
              <a:defRPr/>
            </a:pP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</a:rPr>
              <a:t>近物所制靶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</a:rPr>
              <a:t>进展</a:t>
            </a:r>
            <a:r>
              <a:rPr lang="en-US" altLang="zh-C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</a:rPr>
              <a:t>——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</a:rPr>
              <a:t>稀土元素靶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华文楷体" panose="02010600040101010101" pitchFamily="2" charset="-122"/>
            </a:endParaRPr>
          </a:p>
        </p:txBody>
      </p:sp>
      <p:sp>
        <p:nvSpPr>
          <p:cNvPr id="7" name="副标题 2"/>
          <p:cNvSpPr txBox="1">
            <a:spLocks/>
          </p:cNvSpPr>
          <p:nvPr/>
        </p:nvSpPr>
        <p:spPr>
          <a:xfrm>
            <a:off x="660480" y="1340768"/>
            <a:ext cx="4913692" cy="100811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•"/>
              <a:defRPr sz="2400" b="1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Font typeface="Arial" panose="020B0604020202020204" pitchFamily="34" charset="0"/>
              <a:buChar char="–"/>
              <a:defRPr sz="2100">
                <a:solidFill>
                  <a:srgbClr val="00338F"/>
                </a:solidFill>
                <a:latin typeface="+mn-lt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Font typeface="Wingdings" panose="05000000000000000000" pitchFamily="2" charset="2"/>
              <a:buChar char="§"/>
              <a:defRPr sz="1900">
                <a:solidFill>
                  <a:srgbClr val="00338F"/>
                </a:solidFill>
                <a:latin typeface="+mn-lt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•"/>
              <a:defRPr sz="2000" i="1">
                <a:solidFill>
                  <a:srgbClr val="00338F"/>
                </a:solidFill>
                <a:latin typeface="+mn-lt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o"/>
              <a:defRPr sz="1600">
                <a:solidFill>
                  <a:srgbClr val="00338F"/>
                </a:solidFill>
                <a:latin typeface="+mn-lt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o"/>
              <a:defRPr sz="1600">
                <a:solidFill>
                  <a:srgbClr val="00338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o"/>
              <a:defRPr sz="1600">
                <a:solidFill>
                  <a:srgbClr val="00338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o"/>
              <a:defRPr sz="1600">
                <a:solidFill>
                  <a:srgbClr val="00338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o"/>
              <a:defRPr sz="1600">
                <a:solidFill>
                  <a:srgbClr val="00338F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CN" dirty="0" err="1" smtClean="0">
                <a:solidFill>
                  <a:srgbClr val="0000FF"/>
                </a:solidFill>
                <a:latin typeface="Arial" charset="0"/>
                <a:ea typeface="宋体" charset="-122"/>
              </a:rPr>
              <a:t>C+Pr</a:t>
            </a:r>
            <a:r>
              <a:rPr lang="zh-CN" altLang="en-US" dirty="0" smtClean="0">
                <a:solidFill>
                  <a:srgbClr val="0000FF"/>
                </a:solidFill>
                <a:latin typeface="Arial" charset="0"/>
                <a:ea typeface="宋体" charset="-122"/>
              </a:rPr>
              <a:t>、</a:t>
            </a:r>
            <a:r>
              <a:rPr lang="en-US" altLang="zh-CN" dirty="0" smtClean="0">
                <a:solidFill>
                  <a:srgbClr val="0000FF"/>
                </a:solidFill>
                <a:latin typeface="Arial" charset="0"/>
                <a:ea typeface="宋体" charset="-122"/>
              </a:rPr>
              <a:t>Tb</a:t>
            </a:r>
            <a:r>
              <a:rPr lang="zh-CN" altLang="en-US" dirty="0" smtClean="0">
                <a:solidFill>
                  <a:srgbClr val="0000FF"/>
                </a:solidFill>
                <a:latin typeface="Arial" charset="0"/>
                <a:ea typeface="宋体" charset="-122"/>
              </a:rPr>
              <a:t>、</a:t>
            </a:r>
            <a:r>
              <a:rPr lang="en-US" altLang="zh-CN" dirty="0" smtClean="0">
                <a:solidFill>
                  <a:srgbClr val="0000FF"/>
                </a:solidFill>
                <a:latin typeface="Arial" charset="0"/>
                <a:ea typeface="宋体" charset="-122"/>
              </a:rPr>
              <a:t>Ho</a:t>
            </a:r>
            <a:r>
              <a:rPr lang="zh-CN" altLang="en-US" dirty="0" smtClean="0">
                <a:solidFill>
                  <a:srgbClr val="0000FF"/>
                </a:solidFill>
                <a:latin typeface="Arial" charset="0"/>
                <a:ea typeface="宋体" charset="-122"/>
              </a:rPr>
              <a:t>、</a:t>
            </a:r>
            <a:r>
              <a:rPr lang="en-US" altLang="zh-CN" dirty="0" smtClean="0">
                <a:solidFill>
                  <a:srgbClr val="0000FF"/>
                </a:solidFill>
                <a:latin typeface="Arial" charset="0"/>
                <a:ea typeface="宋体" charset="-122"/>
              </a:rPr>
              <a:t>Tm</a:t>
            </a:r>
            <a:r>
              <a:rPr lang="zh-CN" altLang="en-US" dirty="0" smtClean="0">
                <a:solidFill>
                  <a:srgbClr val="0000FF"/>
                </a:solidFill>
                <a:latin typeface="Arial" charset="0"/>
                <a:ea typeface="宋体" charset="-122"/>
              </a:rPr>
              <a:t>、</a:t>
            </a:r>
            <a:r>
              <a:rPr lang="en-US" altLang="zh-CN" dirty="0" smtClean="0">
                <a:solidFill>
                  <a:srgbClr val="0000FF"/>
                </a:solidFill>
                <a:latin typeface="Arial" charset="0"/>
                <a:ea typeface="宋体" charset="-122"/>
              </a:rPr>
              <a:t>Lu</a:t>
            </a:r>
          </a:p>
          <a:p>
            <a:pPr>
              <a:spcBef>
                <a:spcPct val="0"/>
              </a:spcBef>
            </a:pPr>
            <a:r>
              <a:rPr lang="en-US" altLang="zh-CN" dirty="0" smtClean="0">
                <a:solidFill>
                  <a:srgbClr val="0000FF"/>
                </a:solidFill>
                <a:latin typeface="Arial" charset="0"/>
                <a:ea typeface="宋体" charset="-122"/>
              </a:rPr>
              <a:t>60+400</a:t>
            </a:r>
            <a:r>
              <a:rPr lang="el-GR" altLang="zh-CN" dirty="0" smtClean="0">
                <a:solidFill>
                  <a:srgbClr val="0000FF"/>
                </a:solidFill>
                <a:latin typeface="Arial" charset="0"/>
                <a:ea typeface="宋体" charset="-122"/>
              </a:rPr>
              <a:t>μ</a:t>
            </a:r>
            <a:r>
              <a:rPr lang="en-US" altLang="zh-CN" dirty="0" smtClean="0">
                <a:solidFill>
                  <a:srgbClr val="0000FF"/>
                </a:solidFill>
                <a:latin typeface="Arial" charset="0"/>
                <a:ea typeface="宋体" charset="-122"/>
              </a:rPr>
              <a:t>g/cm</a:t>
            </a:r>
            <a:r>
              <a:rPr lang="en-US" altLang="zh-CN" baseline="30000" dirty="0" smtClean="0">
                <a:solidFill>
                  <a:srgbClr val="0000FF"/>
                </a:solidFill>
                <a:latin typeface="Arial" charset="0"/>
                <a:ea typeface="宋体" charset="-122"/>
              </a:rPr>
              <a:t>2</a:t>
            </a:r>
            <a:endParaRPr lang="en-US" altLang="zh-CN" dirty="0" smtClean="0">
              <a:solidFill>
                <a:srgbClr val="0000FF"/>
              </a:solidFill>
              <a:latin typeface="Arial" charset="0"/>
              <a:ea typeface="宋体" charset="-122"/>
            </a:endParaRPr>
          </a:p>
          <a:p>
            <a:pPr>
              <a:spcBef>
                <a:spcPct val="0"/>
              </a:spcBef>
            </a:pPr>
            <a:endParaRPr lang="en-US" altLang="zh-CN" dirty="0" smtClean="0">
              <a:solidFill>
                <a:prstClr val="black"/>
              </a:solidFill>
              <a:latin typeface="Arial" charset="0"/>
              <a:ea typeface="宋体" charset="-122"/>
            </a:endParaRPr>
          </a:p>
          <a:p>
            <a:endParaRPr lang="zh-CN" altLang="en-US" dirty="0"/>
          </a:p>
        </p:txBody>
      </p:sp>
      <p:pic>
        <p:nvPicPr>
          <p:cNvPr id="4098" name="Picture 2" descr="C:\Users\xiao_luke\Desktop\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39" y="1700808"/>
            <a:ext cx="4480335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6835346" y="5445224"/>
            <a:ext cx="15199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Φ500</a:t>
            </a:r>
            <a:r>
              <a:rPr lang="zh-CN" altLang="en-US" sz="2400" dirty="0" smtClean="0">
                <a:latin typeface="Times New Roman" pitchFamily="18" charset="0"/>
                <a:cs typeface="Times New Roman" pitchFamily="18" charset="0"/>
              </a:rPr>
              <a:t>转盘</a:t>
            </a:r>
            <a:endParaRPr lang="zh-CN" altLang="en-US" dirty="0"/>
          </a:p>
        </p:txBody>
      </p:sp>
      <p:pic>
        <p:nvPicPr>
          <p:cNvPr id="4100" name="Picture 4" descr="C:\Users\xiao_luke\Desktop\555\微信图片_202108091652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2" y="2564903"/>
            <a:ext cx="2896567" cy="387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3698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60512" y="1916832"/>
            <a:ext cx="2952328" cy="1224136"/>
          </a:xfrm>
        </p:spPr>
        <p:txBody>
          <a:bodyPr>
            <a:normAutofit/>
          </a:bodyPr>
          <a:lstStyle/>
          <a:p>
            <a:pPr lvl="0" algn="l">
              <a:spcBef>
                <a:spcPct val="0"/>
              </a:spcBef>
            </a:pPr>
            <a:r>
              <a:rPr lang="en-US" altLang="zh-CN" dirty="0" smtClean="0">
                <a:solidFill>
                  <a:srgbClr val="0000FF"/>
                </a:solidFill>
                <a:latin typeface="Arial" charset="0"/>
                <a:ea typeface="宋体" charset="-122"/>
              </a:rPr>
              <a:t>C+</a:t>
            </a:r>
            <a:r>
              <a:rPr lang="en-US" altLang="zh-CN" baseline="30000" dirty="0" smtClean="0">
                <a:solidFill>
                  <a:srgbClr val="0000FF"/>
                </a:solidFill>
                <a:latin typeface="Arial" charset="0"/>
                <a:ea typeface="宋体" charset="-122"/>
              </a:rPr>
              <a:t>206</a:t>
            </a:r>
            <a:r>
              <a:rPr lang="en-US" altLang="zh-CN" dirty="0" smtClean="0">
                <a:solidFill>
                  <a:srgbClr val="0000FF"/>
                </a:solidFill>
                <a:latin typeface="Arial" charset="0"/>
                <a:ea typeface="宋体" charset="-122"/>
              </a:rPr>
              <a:t>Pb+C</a:t>
            </a:r>
            <a:endParaRPr lang="en-US" altLang="zh-CN" dirty="0">
              <a:solidFill>
                <a:srgbClr val="0000FF"/>
              </a:solidFill>
              <a:latin typeface="Arial" charset="0"/>
              <a:ea typeface="宋体" charset="-122"/>
            </a:endParaRPr>
          </a:p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rgbClr val="0000FF"/>
                </a:solidFill>
                <a:latin typeface="Arial" charset="0"/>
                <a:ea typeface="宋体" charset="-122"/>
              </a:rPr>
              <a:t>C+</a:t>
            </a:r>
            <a:r>
              <a:rPr lang="en-US" altLang="zh-CN" sz="2400" b="1" baseline="30000" dirty="0" smtClean="0">
                <a:solidFill>
                  <a:srgbClr val="0000FF"/>
                </a:solidFill>
                <a:latin typeface="Arial" charset="0"/>
                <a:ea typeface="宋体" charset="-122"/>
              </a:rPr>
              <a:t>208</a:t>
            </a:r>
            <a:r>
              <a:rPr lang="en-US" altLang="zh-CN" sz="2400" b="1" dirty="0" smtClean="0">
                <a:solidFill>
                  <a:srgbClr val="0000FF"/>
                </a:solidFill>
                <a:latin typeface="Arial" charset="0"/>
                <a:ea typeface="宋体" charset="-122"/>
              </a:rPr>
              <a:t>Pb+C</a:t>
            </a:r>
            <a:r>
              <a:rPr lang="zh-CN" altLang="zh-CN" sz="2400" b="1" dirty="0" smtClean="0">
                <a:solidFill>
                  <a:srgbClr val="0000FF"/>
                </a:solidFill>
                <a:latin typeface="Arial" charset="0"/>
                <a:ea typeface="宋体" charset="-122"/>
              </a:rPr>
              <a:t>靶</a:t>
            </a:r>
            <a:endParaRPr lang="en-US" altLang="zh-CN" sz="2400" b="1" dirty="0">
              <a:solidFill>
                <a:srgbClr val="0000FF"/>
              </a:solidFill>
              <a:latin typeface="Arial" charset="0"/>
              <a:ea typeface="宋体" charset="-122"/>
            </a:endParaRPr>
          </a:p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rgbClr val="0000FF"/>
                </a:solidFill>
                <a:latin typeface="Arial" charset="0"/>
                <a:ea typeface="宋体" charset="-122"/>
              </a:rPr>
              <a:t>40+400+10</a:t>
            </a:r>
            <a:r>
              <a:rPr lang="el-GR" altLang="zh-CN" sz="2400" b="1" dirty="0" smtClean="0">
                <a:solidFill>
                  <a:srgbClr val="0000FF"/>
                </a:solidFill>
                <a:latin typeface="Arial" charset="0"/>
                <a:ea typeface="宋体" charset="-122"/>
              </a:rPr>
              <a:t>μ</a:t>
            </a:r>
            <a:r>
              <a:rPr lang="en-US" altLang="zh-CN" sz="2400" b="1" dirty="0" smtClean="0">
                <a:solidFill>
                  <a:srgbClr val="0000FF"/>
                </a:solidFill>
                <a:latin typeface="Arial" charset="0"/>
                <a:ea typeface="宋体" charset="-122"/>
              </a:rPr>
              <a:t>g/cm</a:t>
            </a:r>
            <a:r>
              <a:rPr lang="en-US" altLang="zh-CN" sz="2400" b="1" baseline="30000" dirty="0" smtClean="0">
                <a:solidFill>
                  <a:srgbClr val="0000FF"/>
                </a:solidFill>
                <a:latin typeface="Arial" charset="0"/>
                <a:ea typeface="宋体" charset="-122"/>
              </a:rPr>
              <a:t>2</a:t>
            </a:r>
            <a:endParaRPr lang="en-US" altLang="zh-CN" sz="2400" b="1" dirty="0">
              <a:solidFill>
                <a:srgbClr val="0000FF"/>
              </a:solidFill>
              <a:latin typeface="Arial" charset="0"/>
              <a:ea typeface="宋体" charset="-122"/>
            </a:endParaRPr>
          </a:p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endParaRPr lang="en-US" altLang="zh-CN" sz="2400" b="1" dirty="0">
              <a:solidFill>
                <a:prstClr val="black"/>
              </a:solidFill>
              <a:latin typeface="Arial" charset="0"/>
              <a:ea typeface="宋体" charset="-122"/>
            </a:endParaRPr>
          </a:p>
          <a:p>
            <a:pPr algn="l"/>
            <a:endParaRPr lang="zh-CN" altLang="en-US" dirty="0"/>
          </a:p>
        </p:txBody>
      </p:sp>
      <p:pic>
        <p:nvPicPr>
          <p:cNvPr id="1028" name="Picture 4" descr="E:\工作\工作记录\2020\微信图片_202003261557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28" y="3140339"/>
            <a:ext cx="2863355" cy="169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 bwMode="auto">
          <a:xfrm>
            <a:off x="344488" y="6597650"/>
            <a:ext cx="1263650" cy="26035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26000" tIns="82800" rIns="126000" bIns="828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2200" b="1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074" name="Picture 2" descr="C:\Users\xiao_luke\Desktop\555\微信图片_202108091602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896" y="3069623"/>
            <a:ext cx="2448272" cy="18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副标题 2"/>
          <p:cNvSpPr txBox="1">
            <a:spLocks/>
          </p:cNvSpPr>
          <p:nvPr/>
        </p:nvSpPr>
        <p:spPr>
          <a:xfrm>
            <a:off x="4016896" y="1772816"/>
            <a:ext cx="2592288" cy="12241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None/>
              <a:defRPr sz="2400" b="1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Font typeface="Arial" panose="020B0604020202020204" pitchFamily="34" charset="0"/>
              <a:buNone/>
              <a:defRPr sz="2100">
                <a:solidFill>
                  <a:srgbClr val="00338F"/>
                </a:solidFill>
                <a:latin typeface="+mn-lt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Font typeface="Wingdings" panose="05000000000000000000" pitchFamily="2" charset="2"/>
              <a:buNone/>
              <a:defRPr sz="1900">
                <a:solidFill>
                  <a:srgbClr val="00338F"/>
                </a:solidFill>
                <a:latin typeface="+mn-lt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None/>
              <a:defRPr sz="2000" i="1">
                <a:solidFill>
                  <a:srgbClr val="00338F"/>
                </a:solidFill>
                <a:latin typeface="+mn-lt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None/>
              <a:defRPr sz="1600">
                <a:solidFill>
                  <a:srgbClr val="00338F"/>
                </a:solidFill>
                <a:latin typeface="+mn-lt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None/>
              <a:defRPr sz="1600">
                <a:solidFill>
                  <a:srgbClr val="00338F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None/>
              <a:defRPr sz="1600">
                <a:solidFill>
                  <a:srgbClr val="00338F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None/>
              <a:defRPr sz="1600">
                <a:solidFill>
                  <a:srgbClr val="00338F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None/>
              <a:defRPr sz="1600">
                <a:solidFill>
                  <a:srgbClr val="00338F"/>
                </a:solidFill>
                <a:latin typeface="+mn-lt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zh-CN" dirty="0" smtClean="0">
                <a:solidFill>
                  <a:srgbClr val="0000FF"/>
                </a:solidFill>
                <a:latin typeface="Arial" charset="0"/>
                <a:ea typeface="宋体" charset="-122"/>
              </a:rPr>
              <a:t>C+</a:t>
            </a:r>
            <a:r>
              <a:rPr lang="en-US" altLang="zh-CN" baseline="30000" dirty="0" smtClean="0">
                <a:solidFill>
                  <a:srgbClr val="0000FF"/>
                </a:solidFill>
                <a:latin typeface="Arial" charset="0"/>
                <a:ea typeface="宋体" charset="-122"/>
              </a:rPr>
              <a:t>107</a:t>
            </a:r>
            <a:r>
              <a:rPr lang="en-US" altLang="zh-CN" dirty="0" smtClean="0">
                <a:solidFill>
                  <a:srgbClr val="0000FF"/>
                </a:solidFill>
                <a:latin typeface="Arial" charset="0"/>
                <a:ea typeface="宋体" charset="-122"/>
              </a:rPr>
              <a:t>Ag</a:t>
            </a:r>
          </a:p>
          <a:p>
            <a:pPr algn="l">
              <a:spcBef>
                <a:spcPct val="0"/>
              </a:spcBef>
            </a:pPr>
            <a:r>
              <a:rPr lang="en-US" altLang="zh-CN" dirty="0" smtClean="0">
                <a:solidFill>
                  <a:srgbClr val="0000FF"/>
                </a:solidFill>
                <a:latin typeface="Arial" charset="0"/>
                <a:ea typeface="宋体" charset="-122"/>
              </a:rPr>
              <a:t>C+</a:t>
            </a:r>
            <a:r>
              <a:rPr lang="en-US" altLang="zh-CN" baseline="30000" dirty="0" smtClean="0">
                <a:solidFill>
                  <a:srgbClr val="0000FF"/>
                </a:solidFill>
                <a:latin typeface="Arial" charset="0"/>
                <a:ea typeface="宋体" charset="-122"/>
              </a:rPr>
              <a:t>109</a:t>
            </a:r>
            <a:r>
              <a:rPr lang="en-US" altLang="zh-CN" dirty="0" smtClean="0">
                <a:solidFill>
                  <a:srgbClr val="0000FF"/>
                </a:solidFill>
                <a:latin typeface="Arial" charset="0"/>
                <a:ea typeface="宋体" charset="-122"/>
              </a:rPr>
              <a:t>Ag</a:t>
            </a:r>
          </a:p>
          <a:p>
            <a:pPr algn="l">
              <a:spcBef>
                <a:spcPct val="0"/>
              </a:spcBef>
            </a:pPr>
            <a:r>
              <a:rPr lang="en-US" altLang="zh-CN" dirty="0" smtClean="0">
                <a:solidFill>
                  <a:srgbClr val="0000FF"/>
                </a:solidFill>
                <a:latin typeface="Arial" charset="0"/>
                <a:ea typeface="宋体" charset="-122"/>
              </a:rPr>
              <a:t>40+400</a:t>
            </a:r>
            <a:r>
              <a:rPr lang="el-GR" altLang="zh-CN" dirty="0" smtClean="0">
                <a:solidFill>
                  <a:srgbClr val="0000FF"/>
                </a:solidFill>
                <a:latin typeface="Arial" charset="0"/>
                <a:ea typeface="宋体" charset="-122"/>
              </a:rPr>
              <a:t>μ</a:t>
            </a:r>
            <a:r>
              <a:rPr lang="en-US" altLang="zh-CN" dirty="0" smtClean="0">
                <a:solidFill>
                  <a:srgbClr val="0000FF"/>
                </a:solidFill>
                <a:latin typeface="Arial" charset="0"/>
                <a:ea typeface="宋体" charset="-122"/>
              </a:rPr>
              <a:t>g/cm</a:t>
            </a:r>
            <a:r>
              <a:rPr lang="en-US" altLang="zh-CN" baseline="30000" dirty="0" smtClean="0">
                <a:solidFill>
                  <a:srgbClr val="0000FF"/>
                </a:solidFill>
                <a:latin typeface="Arial" charset="0"/>
                <a:ea typeface="宋体" charset="-122"/>
              </a:rPr>
              <a:t>2</a:t>
            </a:r>
            <a:endParaRPr lang="en-US" altLang="zh-CN" dirty="0" smtClean="0">
              <a:solidFill>
                <a:srgbClr val="0000FF"/>
              </a:solidFill>
              <a:latin typeface="Arial" charset="0"/>
              <a:ea typeface="宋体" charset="-122"/>
            </a:endParaRPr>
          </a:p>
          <a:p>
            <a:pPr algn="l">
              <a:spcBef>
                <a:spcPct val="0"/>
              </a:spcBef>
            </a:pPr>
            <a:endParaRPr lang="en-US" altLang="zh-CN" dirty="0" smtClean="0">
              <a:solidFill>
                <a:prstClr val="black"/>
              </a:solidFill>
              <a:latin typeface="Arial" charset="0"/>
              <a:ea typeface="宋体" charset="-122"/>
            </a:endParaRPr>
          </a:p>
          <a:p>
            <a:pPr algn="l"/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6825208" y="1969385"/>
            <a:ext cx="2880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Arial" pitchFamily="34" charset="0"/>
                <a:ea typeface="宋体" charset="-122"/>
                <a:cs typeface="Arial" pitchFamily="34" charset="0"/>
              </a:rPr>
              <a:t>C+</a:t>
            </a:r>
            <a:r>
              <a:rPr lang="en-US" altLang="zh-CN" sz="2400" baseline="30000" dirty="0" smtClean="0">
                <a:latin typeface="Arial" pitchFamily="34" charset="0"/>
                <a:ea typeface="宋体" charset="-122"/>
                <a:cs typeface="Arial" pitchFamily="34" charset="0"/>
              </a:rPr>
              <a:t>124</a:t>
            </a:r>
            <a:r>
              <a:rPr lang="en-US" altLang="zh-CN" sz="2400" dirty="0" smtClean="0">
                <a:latin typeface="Arial" pitchFamily="34" charset="0"/>
                <a:ea typeface="宋体" charset="-122"/>
                <a:cs typeface="Arial" pitchFamily="34" charset="0"/>
              </a:rPr>
              <a:t>Sn+C</a:t>
            </a:r>
          </a:p>
          <a:p>
            <a:r>
              <a:rPr lang="en-US" altLang="zh-CN" dirty="0" smtClean="0">
                <a:latin typeface="Arial" pitchFamily="34" charset="0"/>
                <a:ea typeface="宋体" charset="-122"/>
                <a:cs typeface="Arial" pitchFamily="34" charset="0"/>
              </a:rPr>
              <a:t>30+500+15μg/cm</a:t>
            </a:r>
            <a:r>
              <a:rPr lang="en-US" altLang="zh-CN" baseline="30000" dirty="0" smtClean="0">
                <a:latin typeface="Arial" pitchFamily="34" charset="0"/>
                <a:ea typeface="宋体" charset="-122"/>
                <a:cs typeface="Arial" pitchFamily="34" charset="0"/>
              </a:rPr>
              <a:t>2</a:t>
            </a:r>
            <a:endParaRPr lang="en-US" altLang="zh-CN" baseline="30000" dirty="0">
              <a:latin typeface="Arial" pitchFamily="34" charset="0"/>
              <a:ea typeface="宋体" charset="-122"/>
              <a:cs typeface="Arial" pitchFamily="34" charset="0"/>
            </a:endParaRPr>
          </a:p>
        </p:txBody>
      </p:sp>
      <p:pic>
        <p:nvPicPr>
          <p:cNvPr id="12" name="Picture 2" descr="E:\会议\新疆\124Sn 1.jpg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232" y="2996952"/>
            <a:ext cx="2160240" cy="202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/>
        </p:nvSpPr>
        <p:spPr>
          <a:xfrm>
            <a:off x="2507640" y="108164"/>
            <a:ext cx="6077144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  <a:buFontTx/>
              <a:defRPr/>
            </a:pP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</a:rPr>
              <a:t>近物所制靶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</a:rPr>
              <a:t>进展</a:t>
            </a:r>
            <a:r>
              <a:rPr lang="en-US" altLang="zh-C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</a:rPr>
              <a:t>——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</a:rPr>
              <a:t>低熔点同位素靶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华文楷体" panose="02010600040101010101" pitchFamily="2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586" y="4905827"/>
            <a:ext cx="1904342" cy="1826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矩形 13"/>
          <p:cNvSpPr/>
          <p:nvPr/>
        </p:nvSpPr>
        <p:spPr>
          <a:xfrm>
            <a:off x="1034506" y="6050112"/>
            <a:ext cx="1366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Φ75</a:t>
            </a:r>
            <a:r>
              <a:rPr lang="zh-CN" altLang="en-US" sz="2400" dirty="0" smtClean="0">
                <a:latin typeface="Times New Roman" pitchFamily="18" charset="0"/>
                <a:cs typeface="Times New Roman" pitchFamily="18" charset="0"/>
              </a:rPr>
              <a:t>转盘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474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116946" y="1557339"/>
            <a:ext cx="476404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9pPr>
          </a:lstStyle>
          <a:p>
            <a:pPr eaLnBrk="1" hangingPunct="1"/>
            <a:r>
              <a:rPr lang="zh-CN" altLang="zh-CN" sz="2400" b="1" dirty="0">
                <a:ea typeface="宋体" charset="-122"/>
              </a:rPr>
              <a:t>同位素</a:t>
            </a:r>
            <a:r>
              <a:rPr lang="en-US" altLang="zh-CN" sz="2400" b="1" baseline="30000" dirty="0" smtClean="0">
                <a:ea typeface="宋体" charset="-122"/>
              </a:rPr>
              <a:t>206</a:t>
            </a:r>
            <a:r>
              <a:rPr lang="en-US" altLang="zh-CN" sz="2400" b="1" dirty="0" smtClean="0">
                <a:ea typeface="宋体" charset="-122"/>
              </a:rPr>
              <a:t>Pb</a:t>
            </a:r>
            <a:r>
              <a:rPr lang="zh-CN" altLang="en-US" sz="2400" b="1" dirty="0" smtClean="0">
                <a:ea typeface="宋体" charset="-122"/>
              </a:rPr>
              <a:t>、</a:t>
            </a:r>
            <a:r>
              <a:rPr lang="en-US" altLang="zh-CN" sz="2400" baseline="30000" dirty="0">
                <a:ea typeface="宋体" charset="-122"/>
              </a:rPr>
              <a:t> </a:t>
            </a:r>
            <a:r>
              <a:rPr lang="en-US" altLang="zh-CN" sz="2400" baseline="30000" dirty="0" smtClean="0">
                <a:ea typeface="宋体" charset="-122"/>
              </a:rPr>
              <a:t>208</a:t>
            </a:r>
            <a:r>
              <a:rPr lang="en-US" altLang="zh-CN" sz="2400" dirty="0" smtClean="0">
                <a:ea typeface="宋体" charset="-122"/>
              </a:rPr>
              <a:t>Pb</a:t>
            </a:r>
            <a:r>
              <a:rPr lang="zh-CN" altLang="zh-CN" sz="2400" b="1" dirty="0" smtClean="0">
                <a:ea typeface="宋体" charset="-122"/>
              </a:rPr>
              <a:t>靶</a:t>
            </a:r>
            <a:endParaRPr lang="en-US" altLang="zh-CN" sz="2400" b="1" dirty="0">
              <a:ea typeface="宋体" charset="-122"/>
            </a:endParaRPr>
          </a:p>
          <a:p>
            <a:pPr eaLnBrk="1" hangingPunct="1"/>
            <a:endParaRPr lang="en-US" altLang="zh-CN" sz="2800" b="1" dirty="0">
              <a:ea typeface="宋体" charset="-122"/>
            </a:endParaRPr>
          </a:p>
          <a:p>
            <a:pPr eaLnBrk="1" hangingPunct="1"/>
            <a:r>
              <a:rPr lang="en-US" altLang="zh-CN" b="1" dirty="0">
                <a:ea typeface="宋体" charset="-122"/>
              </a:rPr>
              <a:t>C</a:t>
            </a:r>
            <a:r>
              <a:rPr lang="zh-CN" altLang="zh-CN" b="1" dirty="0" smtClean="0">
                <a:ea typeface="宋体" charset="-122"/>
              </a:rPr>
              <a:t>＋</a:t>
            </a:r>
            <a:r>
              <a:rPr lang="en-US" altLang="zh-CN" b="1" dirty="0" err="1" smtClean="0">
                <a:ea typeface="宋体" charset="-122"/>
              </a:rPr>
              <a:t>Pb</a:t>
            </a:r>
            <a:r>
              <a:rPr lang="zh-CN" altLang="zh-CN" b="1" dirty="0">
                <a:ea typeface="宋体" charset="-122"/>
              </a:rPr>
              <a:t>： </a:t>
            </a:r>
            <a:r>
              <a:rPr lang="en-US" altLang="zh-CN" b="1" dirty="0">
                <a:ea typeface="宋体" charset="-122"/>
              </a:rPr>
              <a:t>40μg/cm</a:t>
            </a:r>
            <a:r>
              <a:rPr lang="en-US" altLang="zh-CN" b="1" baseline="30000" dirty="0">
                <a:ea typeface="宋体" charset="-122"/>
              </a:rPr>
              <a:t>2</a:t>
            </a:r>
            <a:r>
              <a:rPr lang="en-US" altLang="zh-CN" b="1" dirty="0">
                <a:ea typeface="宋体" charset="-122"/>
              </a:rPr>
              <a:t>+400μg/cm</a:t>
            </a:r>
            <a:r>
              <a:rPr lang="en-US" altLang="zh-CN" b="1" baseline="30000" dirty="0">
                <a:ea typeface="宋体" charset="-122"/>
              </a:rPr>
              <a:t>2</a:t>
            </a:r>
            <a:endParaRPr lang="zh-CN" altLang="zh-CN" b="1" dirty="0">
              <a:ea typeface="宋体" charset="-122"/>
            </a:endParaRPr>
          </a:p>
          <a:p>
            <a:pPr eaLnBrk="1" hangingPunct="1"/>
            <a:endParaRPr lang="zh-CN" altLang="en-US" dirty="0">
              <a:ea typeface="宋体" charset="-122"/>
            </a:endParaRPr>
          </a:p>
        </p:txBody>
      </p:sp>
      <p:pic>
        <p:nvPicPr>
          <p:cNvPr id="25604" name="Picture 2" descr="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42" y="3573463"/>
            <a:ext cx="3510094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 descr="靶盘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943" y="188913"/>
            <a:ext cx="4904846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8" descr="E:\工作记录\工作记录\2015\照片\压缩照片\pb铅2_20150730_1550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83" y="3573463"/>
            <a:ext cx="3577167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 bwMode="auto">
          <a:xfrm>
            <a:off x="344488" y="6597650"/>
            <a:ext cx="1263650" cy="26035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26000" tIns="82800" rIns="126000" bIns="828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2200" b="1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2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 bwMode="auto">
          <a:xfrm>
            <a:off x="344488" y="6597650"/>
            <a:ext cx="1263650" cy="26035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26000" tIns="82800" rIns="126000" bIns="828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2200" b="1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9222" name="Picture 8"/>
          <p:cNvPicPr>
            <a:picLocks noChangeAspect="1"/>
          </p:cNvPicPr>
          <p:nvPr/>
        </p:nvPicPr>
        <p:blipFill>
          <a:blip r:embed="rId3" cstate="print"/>
          <a:srcRect l="14066"/>
          <a:stretch>
            <a:fillRect/>
          </a:stretch>
        </p:blipFill>
        <p:spPr>
          <a:xfrm>
            <a:off x="8601075" y="-26987"/>
            <a:ext cx="1320800" cy="836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灯片编号占位符 1"/>
          <p:cNvSpPr txBox="1">
            <a:spLocks noGrp="1"/>
          </p:cNvSpPr>
          <p:nvPr/>
        </p:nvSpPr>
        <p:spPr bwMode="auto">
          <a:xfrm>
            <a:off x="9274175" y="6524625"/>
            <a:ext cx="642938" cy="336550"/>
          </a:xfrm>
          <a:prstGeom prst="rect">
            <a:avLst/>
          </a:prstGeom>
          <a:noFill/>
          <a:ln>
            <a:miter lim="800000"/>
          </a:ln>
          <a:effectLst>
            <a:outerShdw blurRad="63500" dist="17961" dir="2700000" algn="ctr" rotWithShape="0">
              <a:schemeClr val="accent1">
                <a:alpha val="74998"/>
              </a:schemeClr>
            </a:outerShdw>
          </a:effectLst>
        </p:spPr>
        <p:txBody>
          <a:bodyPr/>
          <a:lstStyle/>
          <a:p>
            <a:pPr algn="r"/>
            <a:fld id="{9A0DB2DC-4C9A-4742-B13C-FB6460FD3503}" type="slidenum">
              <a:rPr lang="zh-CN" altLang="en-GB" sz="1800" noProof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algn="r"/>
              <a:t>7</a:t>
            </a:fld>
            <a:endParaRPr lang="zh-CN" altLang="en-GB" sz="1800" noProof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07640" y="108164"/>
            <a:ext cx="6077144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  <a:buFontTx/>
              <a:defRPr/>
            </a:pP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</a:rPr>
              <a:t>近物所制靶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</a:rPr>
              <a:t>进展</a:t>
            </a:r>
            <a:r>
              <a:rPr lang="en-US" altLang="zh-C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</a:rPr>
              <a:t>——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</a:rPr>
              <a:t>高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</a:rPr>
              <a:t>熔点同位素靶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华文楷体" panose="02010600040101010101" pitchFamily="2" charset="-122"/>
            </a:endParaRPr>
          </a:p>
        </p:txBody>
      </p:sp>
      <p:pic>
        <p:nvPicPr>
          <p:cNvPr id="2050" name="Picture 2" descr="E:\工作\合作交流\W同位素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20" y="2195196"/>
            <a:ext cx="4089608" cy="174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/>
          <p:nvPr/>
        </p:nvSpPr>
        <p:spPr>
          <a:xfrm>
            <a:off x="573320" y="1196752"/>
            <a:ext cx="4104456" cy="864096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 algn="ctr">
              <a:spcBef>
                <a:spcPct val="20000"/>
              </a:spcBef>
              <a:buClr>
                <a:srgbClr val="F1AF00"/>
              </a:buClr>
              <a:buFont typeface="Wingdings" panose="05000000000000000000" pitchFamily="2" charset="2"/>
            </a:pPr>
            <a:r>
              <a:rPr lang="en-US" altLang="zh-CN" sz="4800" dirty="0" smtClean="0"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W</a:t>
            </a:r>
            <a:r>
              <a:rPr lang="zh-CN" altLang="en-US" sz="4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同位素靶</a:t>
            </a:r>
            <a:endParaRPr lang="zh-CN" altLang="en-US" sz="4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25590" y="4248670"/>
            <a:ext cx="319991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/>
              <a:t>C+W</a:t>
            </a:r>
          </a:p>
          <a:p>
            <a:r>
              <a:rPr lang="en-US" altLang="zh-CN" sz="2800" dirty="0" smtClean="0"/>
              <a:t>C</a:t>
            </a:r>
            <a:r>
              <a:rPr lang="zh-CN" altLang="en-US" sz="2800" dirty="0" smtClean="0"/>
              <a:t>：</a:t>
            </a:r>
            <a:r>
              <a:rPr lang="en-US" altLang="zh-CN" sz="2800" dirty="0" smtClean="0"/>
              <a:t>60μg/cm</a:t>
            </a:r>
            <a:r>
              <a:rPr lang="en-US" altLang="zh-CN" sz="2800" baseline="30000" dirty="0" smtClean="0"/>
              <a:t>2</a:t>
            </a:r>
          </a:p>
          <a:p>
            <a:r>
              <a:rPr lang="en-US" altLang="zh-CN" sz="2800" dirty="0" smtClean="0"/>
              <a:t>W</a:t>
            </a:r>
            <a:r>
              <a:rPr lang="zh-CN" altLang="en-US" sz="2800" dirty="0" smtClean="0"/>
              <a:t>：</a:t>
            </a:r>
            <a:r>
              <a:rPr lang="en-US" altLang="zh-CN" sz="2800" dirty="0" smtClean="0"/>
              <a:t>300-500μg/cm</a:t>
            </a:r>
            <a:r>
              <a:rPr lang="en-US" altLang="zh-CN" sz="2800" baseline="30000" dirty="0" smtClean="0"/>
              <a:t>2</a:t>
            </a:r>
            <a:endParaRPr lang="zh-CN" altLang="zh-CN" sz="2800" dirty="0"/>
          </a:p>
        </p:txBody>
      </p:sp>
      <p:pic>
        <p:nvPicPr>
          <p:cNvPr id="2052" name="Picture 4" descr="E:\工作\加工图纸\甘再国\微信图片_20210809154034_旋转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984" y="980728"/>
            <a:ext cx="1981647" cy="297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224" y="1224816"/>
            <a:ext cx="2694942" cy="2585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矩形 11"/>
          <p:cNvSpPr/>
          <p:nvPr/>
        </p:nvSpPr>
        <p:spPr>
          <a:xfrm>
            <a:off x="7308806" y="4479502"/>
            <a:ext cx="22868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>
                <a:latin typeface="Times New Roman" pitchFamily="18" charset="0"/>
                <a:cs typeface="Times New Roman" pitchFamily="18" charset="0"/>
              </a:rPr>
              <a:t>需求   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Φ75</a:t>
            </a:r>
            <a:r>
              <a:rPr lang="zh-CN" altLang="en-US" sz="2400" dirty="0" smtClean="0">
                <a:latin typeface="Times New Roman" pitchFamily="18" charset="0"/>
                <a:cs typeface="Times New Roman" pitchFamily="18" charset="0"/>
              </a:rPr>
              <a:t>转盘</a:t>
            </a:r>
            <a:endParaRPr lang="zh-CN" altLang="en-US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69024" y="4100919"/>
            <a:ext cx="1411855" cy="2306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181704" y="6372185"/>
            <a:ext cx="1411855" cy="4308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b="0" dirty="0">
                <a:solidFill>
                  <a:srgbClr val="C00000"/>
                </a:solidFill>
              </a:rPr>
              <a:t>Sm-144</a:t>
            </a:r>
            <a:endParaRPr lang="zh-CN" altLang="en-US" b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3698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 bwMode="auto">
          <a:xfrm>
            <a:off x="344488" y="6597650"/>
            <a:ext cx="1263650" cy="26035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26000" tIns="82800" rIns="126000" bIns="828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2200" b="1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9222" name="Picture 8"/>
          <p:cNvPicPr>
            <a:picLocks noChangeAspect="1"/>
          </p:cNvPicPr>
          <p:nvPr/>
        </p:nvPicPr>
        <p:blipFill>
          <a:blip r:embed="rId3" cstate="print"/>
          <a:srcRect l="14066"/>
          <a:stretch>
            <a:fillRect/>
          </a:stretch>
        </p:blipFill>
        <p:spPr>
          <a:xfrm>
            <a:off x="8601075" y="-26987"/>
            <a:ext cx="1320800" cy="836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灯片编号占位符 1"/>
          <p:cNvSpPr txBox="1">
            <a:spLocks noGrp="1"/>
          </p:cNvSpPr>
          <p:nvPr/>
        </p:nvSpPr>
        <p:spPr bwMode="auto">
          <a:xfrm>
            <a:off x="9274175" y="6524625"/>
            <a:ext cx="642938" cy="336550"/>
          </a:xfrm>
          <a:prstGeom prst="rect">
            <a:avLst/>
          </a:prstGeom>
          <a:noFill/>
          <a:ln>
            <a:miter lim="800000"/>
          </a:ln>
          <a:effectLst>
            <a:outerShdw blurRad="63500" dist="17961" dir="2700000" algn="ctr" rotWithShape="0">
              <a:schemeClr val="accent1">
                <a:alpha val="74998"/>
              </a:schemeClr>
            </a:outerShdw>
          </a:effectLst>
        </p:spPr>
        <p:txBody>
          <a:bodyPr/>
          <a:lstStyle/>
          <a:p>
            <a:pPr algn="r"/>
            <a:fld id="{9A0DB2DC-4C9A-4742-B13C-FB6460FD3503}" type="slidenum">
              <a:rPr lang="zh-CN" altLang="en-GB" sz="1800" noProof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algn="r"/>
              <a:t>8</a:t>
            </a:fld>
            <a:endParaRPr lang="zh-CN" altLang="en-GB" sz="1800" noProof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434537" y="3963496"/>
            <a:ext cx="24140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000" b="1" dirty="0"/>
              <a:t>Au</a:t>
            </a:r>
            <a:r>
              <a:rPr lang="zh-CN" altLang="en-US" sz="2000" b="1" dirty="0" smtClean="0"/>
              <a:t>膜：</a:t>
            </a:r>
            <a:r>
              <a:rPr lang="en-US" altLang="zh-CN" sz="2000" dirty="0" smtClean="0"/>
              <a:t>30nm  </a:t>
            </a:r>
            <a:r>
              <a:rPr lang="el-GR" altLang="zh-CN" sz="2000" dirty="0" smtClean="0"/>
              <a:t>Φ3</a:t>
            </a:r>
            <a:endParaRPr lang="en-US" altLang="zh-CN" sz="2000" b="1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344488" y="1007259"/>
            <a:ext cx="56927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9pPr>
          </a:lstStyle>
          <a:p>
            <a:pPr eaLnBrk="1" hangingPunct="1"/>
            <a:r>
              <a:rPr lang="en-US" altLang="zh-CN" sz="2400" dirty="0">
                <a:solidFill>
                  <a:srgbClr val="0000FF"/>
                </a:solidFill>
              </a:rPr>
              <a:t>Au</a:t>
            </a:r>
            <a:r>
              <a:rPr lang="zh-CN" altLang="en-US" sz="2400" dirty="0">
                <a:solidFill>
                  <a:srgbClr val="0000FF"/>
                </a:solidFill>
              </a:rPr>
              <a:t>、</a:t>
            </a:r>
            <a:r>
              <a:rPr lang="en-US" altLang="zh-CN" sz="2400" dirty="0">
                <a:solidFill>
                  <a:srgbClr val="0000FF"/>
                </a:solidFill>
              </a:rPr>
              <a:t>Ag</a:t>
            </a:r>
            <a:r>
              <a:rPr lang="zh-CN" altLang="en-US" sz="2400" dirty="0" smtClean="0">
                <a:solidFill>
                  <a:srgbClr val="0000FF"/>
                </a:solidFill>
              </a:rPr>
              <a:t>、</a:t>
            </a:r>
            <a:r>
              <a:rPr lang="en-US" altLang="zh-CN" sz="2400" dirty="0" smtClean="0">
                <a:solidFill>
                  <a:srgbClr val="0000FF"/>
                </a:solidFill>
              </a:rPr>
              <a:t>Al</a:t>
            </a:r>
            <a:r>
              <a:rPr lang="zh-CN" altLang="en-US" sz="2400" dirty="0" smtClean="0">
                <a:solidFill>
                  <a:srgbClr val="0000FF"/>
                </a:solidFill>
              </a:rPr>
              <a:t>、</a:t>
            </a:r>
            <a:r>
              <a:rPr lang="en-US" altLang="zh-CN" sz="2400" dirty="0" smtClean="0">
                <a:solidFill>
                  <a:srgbClr val="0000FF"/>
                </a:solidFill>
              </a:rPr>
              <a:t>Cu</a:t>
            </a:r>
            <a:r>
              <a:rPr lang="zh-CN" altLang="en-US" sz="2400" dirty="0">
                <a:solidFill>
                  <a:srgbClr val="0000FF"/>
                </a:solidFill>
              </a:rPr>
              <a:t>、</a:t>
            </a:r>
            <a:r>
              <a:rPr lang="en-US" altLang="zh-CN" sz="2400" dirty="0">
                <a:solidFill>
                  <a:srgbClr val="0000FF"/>
                </a:solidFill>
              </a:rPr>
              <a:t>Fe</a:t>
            </a:r>
            <a:r>
              <a:rPr lang="zh-CN" altLang="en-US" sz="2400" dirty="0">
                <a:solidFill>
                  <a:srgbClr val="0000FF"/>
                </a:solidFill>
              </a:rPr>
              <a:t>、</a:t>
            </a:r>
            <a:r>
              <a:rPr lang="en-US" altLang="zh-CN" sz="2400" dirty="0">
                <a:solidFill>
                  <a:srgbClr val="0000FF"/>
                </a:solidFill>
              </a:rPr>
              <a:t>Ti</a:t>
            </a:r>
            <a:r>
              <a:rPr lang="zh-CN" altLang="en-US" sz="2400" dirty="0">
                <a:solidFill>
                  <a:srgbClr val="0000FF"/>
                </a:solidFill>
              </a:rPr>
              <a:t>、</a:t>
            </a:r>
            <a:r>
              <a:rPr lang="en-US" altLang="zh-CN" sz="2400" dirty="0">
                <a:solidFill>
                  <a:srgbClr val="0000FF"/>
                </a:solidFill>
              </a:rPr>
              <a:t>Ni</a:t>
            </a:r>
            <a:r>
              <a:rPr lang="zh-CN" altLang="en-US" sz="2400" dirty="0">
                <a:solidFill>
                  <a:srgbClr val="0000FF"/>
                </a:solidFill>
              </a:rPr>
              <a:t>、</a:t>
            </a:r>
            <a:r>
              <a:rPr lang="en-US" altLang="zh-CN" sz="2400" dirty="0">
                <a:solidFill>
                  <a:srgbClr val="0000FF"/>
                </a:solidFill>
              </a:rPr>
              <a:t>Zn</a:t>
            </a:r>
            <a:r>
              <a:rPr lang="zh-CN" altLang="en-US" sz="2400" dirty="0">
                <a:solidFill>
                  <a:srgbClr val="0000FF"/>
                </a:solidFill>
              </a:rPr>
              <a:t>、</a:t>
            </a:r>
            <a:r>
              <a:rPr lang="en-US" altLang="zh-CN" sz="2400" dirty="0">
                <a:solidFill>
                  <a:srgbClr val="0000FF"/>
                </a:solidFill>
              </a:rPr>
              <a:t>V</a:t>
            </a:r>
            <a:r>
              <a:rPr lang="zh-CN" altLang="en-US" sz="2400" dirty="0">
                <a:solidFill>
                  <a:srgbClr val="0000FF"/>
                </a:solidFill>
              </a:rPr>
              <a:t>、</a:t>
            </a:r>
            <a:r>
              <a:rPr lang="en-US" altLang="zh-CN" sz="2400" dirty="0" err="1">
                <a:solidFill>
                  <a:srgbClr val="0000FF"/>
                </a:solidFill>
              </a:rPr>
              <a:t>Nb</a:t>
            </a:r>
            <a:r>
              <a:rPr lang="zh-CN" altLang="en-US" sz="2400" dirty="0">
                <a:solidFill>
                  <a:srgbClr val="0000FF"/>
                </a:solidFill>
              </a:rPr>
              <a:t>、</a:t>
            </a:r>
            <a:r>
              <a:rPr lang="en-US" altLang="zh-CN" sz="2400" dirty="0">
                <a:solidFill>
                  <a:srgbClr val="0000FF"/>
                </a:solidFill>
              </a:rPr>
              <a:t>Cd</a:t>
            </a:r>
            <a:r>
              <a:rPr lang="zh-CN" altLang="en-US" sz="2400" dirty="0">
                <a:solidFill>
                  <a:srgbClr val="0000FF"/>
                </a:solidFill>
              </a:rPr>
              <a:t>、</a:t>
            </a:r>
            <a:r>
              <a:rPr lang="en-US" altLang="zh-CN" sz="2400" dirty="0">
                <a:solidFill>
                  <a:srgbClr val="0000FF"/>
                </a:solidFill>
              </a:rPr>
              <a:t>Ta</a:t>
            </a:r>
            <a:r>
              <a:rPr lang="zh-CN" altLang="en-US" sz="2400" dirty="0">
                <a:solidFill>
                  <a:srgbClr val="0000FF"/>
                </a:solidFill>
              </a:rPr>
              <a:t>、</a:t>
            </a:r>
            <a:r>
              <a:rPr lang="en-US" altLang="zh-CN" sz="2400" dirty="0" err="1" smtClean="0">
                <a:solidFill>
                  <a:srgbClr val="0000FF"/>
                </a:solidFill>
              </a:rPr>
              <a:t>Ir</a:t>
            </a:r>
            <a:r>
              <a:rPr lang="zh-CN" altLang="en-US" sz="2400" dirty="0" smtClean="0">
                <a:solidFill>
                  <a:srgbClr val="0000FF"/>
                </a:solidFill>
              </a:rPr>
              <a:t>等</a:t>
            </a:r>
            <a:r>
              <a:rPr lang="zh-CN" altLang="en-US" sz="2400" dirty="0">
                <a:solidFill>
                  <a:srgbClr val="0000FF"/>
                </a:solidFill>
              </a:rPr>
              <a:t>常见金属均可制备自支撑薄膜。</a:t>
            </a:r>
          </a:p>
        </p:txBody>
      </p:sp>
      <p:pic>
        <p:nvPicPr>
          <p:cNvPr id="11" name="Picture 3" descr="C:\Users\xiao_luke\Desktop\微信图片_201911251028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2248076"/>
            <a:ext cx="2594198" cy="169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E:\工作记录\工作记录\2016\2016照片\处理过的照片\IMG_20160907徐治国1 10微克每平方厘米.jpg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973" y="2232100"/>
            <a:ext cx="2417115" cy="170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3132054" y="3997780"/>
            <a:ext cx="28089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9pPr>
          </a:lstStyle>
          <a:p>
            <a:pPr algn="ctr" eaLnBrk="1" hangingPunct="1"/>
            <a:r>
              <a:rPr lang="en-US" altLang="zh-CN" sz="2000" b="1" dirty="0">
                <a:solidFill>
                  <a:srgbClr val="0000FF"/>
                </a:solidFill>
                <a:ea typeface="宋体" charset="-122"/>
              </a:rPr>
              <a:t>C</a:t>
            </a:r>
            <a:r>
              <a:rPr lang="zh-CN" altLang="zh-CN" sz="2000" b="1" dirty="0" smtClean="0">
                <a:solidFill>
                  <a:srgbClr val="0000FF"/>
                </a:solidFill>
                <a:ea typeface="宋体" charset="-122"/>
              </a:rPr>
              <a:t>膜：</a:t>
            </a:r>
            <a:r>
              <a:rPr lang="en-US" altLang="zh-CN" sz="2000" b="1" dirty="0" smtClean="0">
                <a:solidFill>
                  <a:srgbClr val="0000FF"/>
                </a:solidFill>
                <a:ea typeface="宋体" charset="-122"/>
              </a:rPr>
              <a:t>10μg/cm</a:t>
            </a:r>
            <a:r>
              <a:rPr lang="en-US" altLang="zh-CN" sz="2000" b="1" baseline="30000" dirty="0" smtClean="0">
                <a:solidFill>
                  <a:srgbClr val="0000FF"/>
                </a:solidFill>
                <a:ea typeface="宋体" charset="-122"/>
              </a:rPr>
              <a:t>2</a:t>
            </a:r>
            <a:r>
              <a:rPr lang="en-US" altLang="zh-CN" sz="2000" b="1" dirty="0" smtClean="0">
                <a:solidFill>
                  <a:srgbClr val="0000FF"/>
                </a:solidFill>
                <a:ea typeface="宋体" charset="-122"/>
              </a:rPr>
              <a:t> </a:t>
            </a:r>
            <a:r>
              <a:rPr lang="el-GR" altLang="zh-CN" sz="2000" dirty="0" smtClean="0">
                <a:solidFill>
                  <a:srgbClr val="0000FF"/>
                </a:solidFill>
                <a:ea typeface="宋体" charset="-122"/>
              </a:rPr>
              <a:t>Φ</a:t>
            </a:r>
            <a:r>
              <a:rPr lang="en-US" altLang="zh-CN" sz="2000" dirty="0" smtClean="0">
                <a:solidFill>
                  <a:srgbClr val="0000FF"/>
                </a:solidFill>
                <a:ea typeface="宋体" charset="-122"/>
              </a:rPr>
              <a:t>10 </a:t>
            </a:r>
            <a:r>
              <a:rPr lang="en-US" altLang="zh-CN" sz="2000" b="1" dirty="0" smtClean="0">
                <a:solidFill>
                  <a:srgbClr val="0000FF"/>
                </a:solidFill>
                <a:ea typeface="宋体" charset="-122"/>
              </a:rPr>
              <a:t> </a:t>
            </a:r>
            <a:endParaRPr lang="zh-CN" altLang="en-US" sz="2000" b="1" dirty="0">
              <a:ea typeface="宋体" charset="-122"/>
            </a:endParaRPr>
          </a:p>
        </p:txBody>
      </p:sp>
      <p:pic>
        <p:nvPicPr>
          <p:cNvPr id="15" name="Picture 3" descr="E:\工作记录\工作记录\2019\照片\处理后照片\九院崔波2 157423457580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005" y="1007259"/>
            <a:ext cx="292417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E:\工作记录\工作记录\2019\照片\处理后照片\DLC膜_20191016_16153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005" y="1357353"/>
            <a:ext cx="909638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6639238" y="4077072"/>
            <a:ext cx="3249137" cy="224676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9EE4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kern="0" dirty="0" smtClean="0">
                <a:solidFill>
                  <a:srgbClr val="0000FF"/>
                </a:solidFill>
              </a:rPr>
              <a:t>1. 10nmC+10nmLiF  </a:t>
            </a:r>
            <a:r>
              <a:rPr lang="el-GR" altLang="zh-CN" sz="2000" kern="0" dirty="0" smtClean="0">
                <a:solidFill>
                  <a:srgbClr val="0000FF"/>
                </a:solidFill>
              </a:rPr>
              <a:t>Φ</a:t>
            </a:r>
            <a:r>
              <a:rPr lang="en-US" altLang="zh-CN" sz="2000" kern="0" dirty="0" smtClean="0">
                <a:solidFill>
                  <a:srgbClr val="0000FF"/>
                </a:solidFill>
              </a:rPr>
              <a:t>0.</a:t>
            </a:r>
            <a:r>
              <a:rPr lang="el-GR" altLang="zh-CN" sz="2000" kern="0" dirty="0" smtClean="0">
                <a:solidFill>
                  <a:srgbClr val="0000FF"/>
                </a:solidFill>
              </a:rPr>
              <a:t>3</a:t>
            </a:r>
            <a:endParaRPr lang="en-US" altLang="zh-CN" sz="2000" b="1" kern="0" dirty="0">
              <a:solidFill>
                <a:srgbClr val="0000FF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kern="0" dirty="0" smtClean="0">
                <a:solidFill>
                  <a:srgbClr val="0000FF"/>
                </a:solidFill>
              </a:rPr>
              <a:t>2.</a:t>
            </a:r>
            <a:r>
              <a:rPr lang="en-US" altLang="zh-CN" sz="2000" b="1" kern="0" dirty="0">
                <a:solidFill>
                  <a:srgbClr val="0000FF"/>
                </a:solidFill>
              </a:rPr>
              <a:t> 20nmC+15nmLiF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kern="0" dirty="0" smtClean="0">
                <a:solidFill>
                  <a:srgbClr val="0000FF"/>
                </a:solidFill>
              </a:rPr>
              <a:t>3. 30nmAu+30nmLiF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kern="0" dirty="0">
                <a:solidFill>
                  <a:srgbClr val="0000FF"/>
                </a:solidFill>
              </a:rPr>
              <a:t>4</a:t>
            </a:r>
            <a:r>
              <a:rPr lang="en-US" altLang="zh-CN" sz="2000" b="1" kern="0" dirty="0" smtClean="0">
                <a:solidFill>
                  <a:srgbClr val="0000FF"/>
                </a:solidFill>
              </a:rPr>
              <a:t>. 40nmAu+40nmLiF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kern="0" dirty="0">
                <a:solidFill>
                  <a:srgbClr val="0000FF"/>
                </a:solidFill>
              </a:rPr>
              <a:t>5</a:t>
            </a:r>
            <a:r>
              <a:rPr lang="en-US" altLang="zh-CN" sz="2000" b="1" kern="0" dirty="0" smtClean="0">
                <a:solidFill>
                  <a:srgbClr val="0000FF"/>
                </a:solidFill>
              </a:rPr>
              <a:t>. 50nmAu+50nmLiF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kern="0" dirty="0" smtClean="0">
                <a:solidFill>
                  <a:srgbClr val="0000FF"/>
                </a:solidFill>
              </a:rPr>
              <a:t>6. 60nmAu+60nmLiF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kern="0" dirty="0" smtClean="0">
                <a:solidFill>
                  <a:srgbClr val="0000FF"/>
                </a:solidFill>
              </a:rPr>
              <a:t>7. 500nmAu+860nmLiF</a:t>
            </a:r>
            <a:endParaRPr lang="en-US" altLang="zh-CN" sz="2000" b="1" kern="0" dirty="0">
              <a:solidFill>
                <a:srgbClr val="0000FF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6796005" y="989936"/>
            <a:ext cx="2924175" cy="43088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zh-CN" altLang="en-US" dirty="0"/>
              <a:t>中国工程物理研究院</a:t>
            </a:r>
          </a:p>
        </p:txBody>
      </p:sp>
      <p:sp>
        <p:nvSpPr>
          <p:cNvPr id="18" name="矩形 17"/>
          <p:cNvSpPr/>
          <p:nvPr/>
        </p:nvSpPr>
        <p:spPr>
          <a:xfrm>
            <a:off x="2507640" y="108164"/>
            <a:ext cx="6077144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  <a:buFontTx/>
              <a:defRPr/>
            </a:pP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</a:rPr>
              <a:t>近物所制靶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</a:rPr>
              <a:t>进展</a:t>
            </a:r>
            <a:r>
              <a:rPr lang="en-US" altLang="zh-C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</a:rPr>
              <a:t>——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</a:rPr>
              <a:t>其它自支撑膜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华文楷体" panose="02010600040101010101" pitchFamily="2" charset="-122"/>
            </a:endParaRPr>
          </a:p>
        </p:txBody>
      </p:sp>
      <p:pic>
        <p:nvPicPr>
          <p:cNvPr id="19" name="Picture 8" descr="C:\Users\xiao_luke\Desktop\微信图片_2019110114493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4411612"/>
            <a:ext cx="2448272" cy="21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20"/>
          <p:cNvSpPr/>
          <p:nvPr/>
        </p:nvSpPr>
        <p:spPr>
          <a:xfrm>
            <a:off x="2208252" y="6093738"/>
            <a:ext cx="598775" cy="43088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dirty="0" smtClean="0"/>
              <a:t>Al</a:t>
            </a:r>
            <a:endParaRPr lang="zh-CN" altLang="en-US" dirty="0"/>
          </a:p>
        </p:txBody>
      </p:sp>
      <p:pic>
        <p:nvPicPr>
          <p:cNvPr id="22" name="Picture 4" descr="E:\工作记录\工作记录\2016\2016照片\处理过的照片\Ti1微米2_20151222.jpg"/>
          <p:cNvPicPr preferRelativeResize="0"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4397890"/>
            <a:ext cx="28797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矩形 22"/>
          <p:cNvSpPr/>
          <p:nvPr/>
        </p:nvSpPr>
        <p:spPr>
          <a:xfrm>
            <a:off x="3157538" y="6276589"/>
            <a:ext cx="2879725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sz="2000" dirty="0"/>
              <a:t>Ti</a:t>
            </a:r>
            <a:r>
              <a:rPr lang="zh-CN" altLang="en-US" sz="2000" dirty="0" smtClean="0"/>
              <a:t>膜  </a:t>
            </a:r>
            <a:r>
              <a:rPr lang="en-US" altLang="zh-CN" sz="2000" dirty="0" smtClean="0"/>
              <a:t>25×25  1μm 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484003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 bwMode="auto">
          <a:xfrm>
            <a:off x="344488" y="6597650"/>
            <a:ext cx="1263650" cy="26035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26000" tIns="82800" rIns="126000" bIns="828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2200" b="1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9222" name="Picture 8"/>
          <p:cNvPicPr>
            <a:picLocks noChangeAspect="1"/>
          </p:cNvPicPr>
          <p:nvPr/>
        </p:nvPicPr>
        <p:blipFill>
          <a:blip r:embed="rId3" cstate="print"/>
          <a:srcRect l="14066"/>
          <a:stretch>
            <a:fillRect/>
          </a:stretch>
        </p:blipFill>
        <p:spPr>
          <a:xfrm>
            <a:off x="8601075" y="-26987"/>
            <a:ext cx="1320800" cy="836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灯片编号占位符 1"/>
          <p:cNvSpPr txBox="1">
            <a:spLocks noGrp="1"/>
          </p:cNvSpPr>
          <p:nvPr/>
        </p:nvSpPr>
        <p:spPr bwMode="auto">
          <a:xfrm>
            <a:off x="9274175" y="6524625"/>
            <a:ext cx="642938" cy="336550"/>
          </a:xfrm>
          <a:prstGeom prst="rect">
            <a:avLst/>
          </a:prstGeom>
          <a:noFill/>
          <a:ln>
            <a:miter lim="800000"/>
          </a:ln>
          <a:effectLst>
            <a:outerShdw blurRad="63500" dist="17961" dir="2700000" algn="ctr" rotWithShape="0">
              <a:schemeClr val="accent1">
                <a:alpha val="74998"/>
              </a:schemeClr>
            </a:outerShdw>
          </a:effectLst>
        </p:spPr>
        <p:txBody>
          <a:bodyPr/>
          <a:lstStyle/>
          <a:p>
            <a:pPr algn="r"/>
            <a:fld id="{9A0DB2DC-4C9A-4742-B13C-FB6460FD3503}" type="slidenum">
              <a:rPr lang="zh-CN" altLang="en-GB" sz="1800" noProof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algn="r"/>
              <a:t>9</a:t>
            </a:fld>
            <a:endParaRPr lang="zh-CN" altLang="en-GB" sz="1800" noProof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6" name="Picture 2" descr="E:\工作记录\工作记录\2018\处理过的照片\IMG_20171214_111925.jpg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588" y="908720"/>
            <a:ext cx="2592288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2620272" y="188640"/>
            <a:ext cx="5429072" cy="544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  <a:buFontTx/>
              <a:defRPr/>
            </a:pP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</a:rPr>
              <a:t>双飞行时间探测器系统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96752"/>
            <a:ext cx="4825231" cy="4302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3606021"/>
            <a:ext cx="4829542" cy="3086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990561" y="3082801"/>
            <a:ext cx="28803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15μg/cm</a:t>
            </a:r>
            <a:r>
              <a:rPr lang="en-US" altLang="zh-CN" sz="28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    Φ40 </a:t>
            </a:r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6144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ID" val="2869567"/>
  <p:tag name="KSO_WM_TEMPLATE_OUTLINE_ID" val="9"/>
  <p:tag name="KSO_WM_TEMPLATE_SCENE_ID" val="1"/>
  <p:tag name="KSO_WM_TEMPLATE_JOB_ID" val="9"/>
  <p:tag name="KSO_WM_TEMPLATE_TOPIC_DEFAUL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9840,&quot;width&quot;:13665}"/>
</p:tagLst>
</file>

<file path=ppt/theme/theme1.xml><?xml version="1.0" encoding="utf-8"?>
<a:theme xmlns:a="http://schemas.openxmlformats.org/drawingml/2006/main" name="EGEE_Template (2)">
  <a:themeElements>
    <a:clrScheme name="">
      <a:dk1>
        <a:srgbClr val="2B519A"/>
      </a:dk1>
      <a:lt1>
        <a:srgbClr val="FFFFFF"/>
      </a:lt1>
      <a:dk2>
        <a:srgbClr val="F1AF00"/>
      </a:dk2>
      <a:lt2>
        <a:srgbClr val="F4CE00"/>
      </a:lt2>
      <a:accent1>
        <a:srgbClr val="000000"/>
      </a:accent1>
      <a:accent2>
        <a:srgbClr val="325FAF"/>
      </a:accent2>
      <a:accent3>
        <a:srgbClr val="FFFFFF"/>
      </a:accent3>
      <a:accent4>
        <a:srgbClr val="234483"/>
      </a:accent4>
      <a:accent5>
        <a:srgbClr val="AAAAAA"/>
      </a:accent5>
      <a:accent6>
        <a:srgbClr val="2C559E"/>
      </a:accent6>
      <a:hlink>
        <a:srgbClr val="AC3B8B"/>
      </a:hlink>
      <a:folHlink>
        <a:srgbClr val="904490"/>
      </a:folHlink>
    </a:clrScheme>
    <a:fontScheme name="EGEE_Template (2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</a:spPr>
      <a:bodyPr vert="horz" wrap="square" lIns="126000" tIns="82800" rIns="126000" bIns="8280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35000"/>
          </a:spcAft>
          <a:buClrTx/>
          <a:buSzTx/>
          <a:buFontTx/>
          <a:buNone/>
          <a:defRPr kumimoji="0" lang="en-GB" sz="2200" b="1" i="0" u="none" strike="noStrike" cap="none" normalizeH="0" baseline="0" smtClean="0">
            <a:ln>
              <a:noFill/>
            </a:ln>
            <a:solidFill>
              <a:srgbClr val="A5002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</a:spPr>
      <a:bodyPr vert="horz" wrap="square" lIns="126000" tIns="82800" rIns="126000" bIns="8280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35000"/>
          </a:spcAft>
          <a:buClrTx/>
          <a:buSzTx/>
          <a:buFontTx/>
          <a:buNone/>
          <a:defRPr kumimoji="0" lang="en-GB" sz="2200" b="1" i="0" u="none" strike="noStrike" cap="none" normalizeH="0" baseline="0" smtClean="0">
            <a:ln>
              <a:noFill/>
            </a:ln>
            <a:solidFill>
              <a:srgbClr val="A5002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EGEE_Template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3">
        <a:dk1>
          <a:srgbClr val="334998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14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15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16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475DAC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3F539B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3241</TotalTime>
  <Words>847</Words>
  <Application>Microsoft Office PowerPoint</Application>
  <PresentationFormat>A4 纸张(210x297 毫米)</PresentationFormat>
  <Paragraphs>231</Paragraphs>
  <Slides>19</Slides>
  <Notes>17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0" baseType="lpstr">
      <vt:lpstr>EGEE_Template (2)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Anna</Manager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zhanghb</dc:creator>
  <cp:lastModifiedBy>xiao_luke</cp:lastModifiedBy>
  <cp:revision>4422</cp:revision>
  <dcterms:created xsi:type="dcterms:W3CDTF">2004-12-08T13:02:51Z</dcterms:created>
  <dcterms:modified xsi:type="dcterms:W3CDTF">2021-08-12T00:55:48Z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2052-11.1.0.9912</vt:lpwstr>
  </property>
  <property fmtid="{D5CDD505-2E9C-101B-9397-08002B2CF9AE}" pid="3" name="KSORubyTemplateID">
    <vt:lpwstr>2</vt:lpwstr>
  </property>
</Properties>
</file>