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934" r:id="rId2"/>
    <p:sldId id="933" r:id="rId3"/>
    <p:sldId id="261" r:id="rId4"/>
    <p:sldId id="940" r:id="rId5"/>
    <p:sldId id="259" r:id="rId6"/>
    <p:sldId id="366" r:id="rId7"/>
    <p:sldId id="357" r:id="rId8"/>
    <p:sldId id="939" r:id="rId9"/>
    <p:sldId id="910" r:id="rId10"/>
    <p:sldId id="911" r:id="rId11"/>
    <p:sldId id="909" r:id="rId12"/>
    <p:sldId id="938" r:id="rId13"/>
    <p:sldId id="914" r:id="rId14"/>
    <p:sldId id="927" r:id="rId15"/>
    <p:sldId id="924" r:id="rId16"/>
    <p:sldId id="928" r:id="rId17"/>
    <p:sldId id="919" r:id="rId18"/>
    <p:sldId id="920" r:id="rId19"/>
    <p:sldId id="941" r:id="rId20"/>
    <p:sldId id="930" r:id="rId21"/>
    <p:sldId id="363" r:id="rId22"/>
    <p:sldId id="913" r:id="rId23"/>
    <p:sldId id="905" r:id="rId24"/>
    <p:sldId id="907" r:id="rId25"/>
    <p:sldId id="935" r:id="rId26"/>
    <p:sldId id="906" r:id="rId27"/>
    <p:sldId id="364" r:id="rId28"/>
    <p:sldId id="918" r:id="rId29"/>
    <p:sldId id="922" r:id="rId30"/>
    <p:sldId id="365" r:id="rId31"/>
    <p:sldId id="360" r:id="rId32"/>
    <p:sldId id="937" r:id="rId33"/>
    <p:sldId id="925" r:id="rId34"/>
    <p:sldId id="921" r:id="rId35"/>
    <p:sldId id="929" r:id="rId36"/>
    <p:sldId id="931" r:id="rId37"/>
    <p:sldId id="926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7CD"/>
    <a:srgbClr val="ED7D31"/>
    <a:srgbClr val="1A00FD"/>
    <a:srgbClr val="CFD5EA"/>
    <a:srgbClr val="58CB8C"/>
    <a:srgbClr val="E63828"/>
    <a:srgbClr val="558FC4"/>
    <a:srgbClr val="D49D8C"/>
    <a:srgbClr val="C7AD99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4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051C1-1D9B-4FC3-AF51-B9A138A74DA5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1F6C2-F739-4507-8CC5-A7B768CFD6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666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DB682B-13EF-4CEE-BD4C-DBF501BE7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6832723-6295-4F6C-877C-E6C0473F3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4FB81A-6F54-4797-8107-4A5FB4E5D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1D0A-3D37-4340-8218-01B291FB791C}" type="datetime1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D54781-EFDC-4F52-AD20-3D6464FD5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1CB6AD-523B-40DE-B5D4-D5287E0AC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D896-B198-41A3-8770-0668726B55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96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C4C424-5C84-47BA-8993-6F7ADBDAE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99B476C-2B56-4754-8801-8D653FCB8D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7475BF-3984-4BD1-9C75-A2567EEC1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495D-0A19-4DAC-BB39-FC187B9A9CF6}" type="datetime1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E91CD1C-68C2-42DB-81D7-8A4DC3B87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B316BC-70E7-49B4-B1F9-04979B76F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D896-B198-41A3-8770-0668726B55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492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9842C77-81B3-411C-A979-DFA744BA78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331188-210C-481A-90AF-4619D04C5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DA710D-874E-4288-B4D4-780BD38FA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619E-9AD4-4AE6-9653-2EAE6495AF31}" type="datetime1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4D4174-A435-4175-A90D-40531672B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812AF4-1FA6-49C5-9B51-DC051FCE3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D896-B198-41A3-8770-0668726B55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003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中文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4">
            <a:extLst>
              <a:ext uri="{FF2B5EF4-FFF2-40B4-BE49-F238E27FC236}">
                <a16:creationId xmlns:a16="http://schemas.microsoft.com/office/drawing/2014/main" id="{40249D40-1038-45E9-8446-E2B3D0378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768" y="1751013"/>
            <a:ext cx="11713633" cy="1687512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1800">
              <a:ea typeface="宋体" panose="02010600030101010101" pitchFamily="2" charset="-122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9270" y="1977671"/>
            <a:ext cx="11713301" cy="1000132"/>
          </a:xfrm>
          <a:noFill/>
          <a:ln>
            <a:noFill/>
          </a:ln>
          <a:effectLst/>
        </p:spPr>
        <p:txBody>
          <a:bodyPr/>
          <a:lstStyle>
            <a:lvl1pPr algn="ctr">
              <a:defRPr sz="3600">
                <a:solidFill>
                  <a:schemeClr val="bg2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altLang="zh-CN" noProof="1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674903" y="4308458"/>
            <a:ext cx="7112000" cy="325566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600" b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noProof="1"/>
              <a:t>单击此处编辑母版副标题样式</a:t>
            </a:r>
            <a:endParaRPr lang="en-US" altLang="zh-CN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0"/>
          </p:nvPr>
        </p:nvSpPr>
        <p:spPr>
          <a:xfrm>
            <a:off x="335360" y="6309321"/>
            <a:ext cx="11521280" cy="329621"/>
          </a:xfrm>
        </p:spPr>
        <p:txBody>
          <a:bodyPr anchor="ctr"/>
          <a:lstStyle>
            <a:lvl1pPr marL="0" indent="0" algn="ctr" defTabSz="914400" rtl="0" eaLnBrk="1" latinLnBrk="0" hangingPunct="1">
              <a:buNone/>
              <a:defRPr lang="zh-CN" altLang="en-US" sz="1600" kern="1200" dirty="0" smtClean="0">
                <a:solidFill>
                  <a:schemeClr val="tx2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88058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926EE0-23B1-4EED-903B-3FBFF6EFA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F1C5F0-2C4B-47E0-8E22-8F6663D14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C8C447-8F1D-4AA1-8B52-BE4102898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992C-B7E1-408B-ACFD-9E48CD9162E4}" type="datetime1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DE14FD-9AE3-4452-B64B-EBCE1F1B4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E4ABBF-3190-4AC4-83DB-F2E932E71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D896-B198-41A3-8770-0668726B55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781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DC4137-37DF-4158-A0C3-057A7707B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B726FB-202E-4916-B9B7-A4719D749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E2F1F0-E9E2-4618-B392-58E0E3725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AF22-16E4-497E-95FB-1A5CFE464FA7}" type="datetime1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058D45-B947-47BB-87C5-1E80B2E01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03A3FC-0EE8-40A9-BA0E-8D5E8F4F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D896-B198-41A3-8770-0668726B55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047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C6A608-9722-4B7A-AB9C-DBC0048B2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BA08FD-5D7C-4EC1-99C7-DBB9DCEB45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35F49C5-9CC5-4526-B4DA-98A84702F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D97365-207B-4F03-A9A4-2F82C78CD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31D7E-13A7-4733-978B-D5D646866B6C}" type="datetime1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FE7B33-5AE1-412B-A685-2186A6884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50F3C0-BE21-4C3B-B3F3-919C33B6F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D896-B198-41A3-8770-0668726B55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53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E5D6E8-E08E-4CDD-81D3-EF63F16D8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5945B6-E60E-47FB-B748-127C4763A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7BEBF3A-CFAC-480F-8EAC-0D1052833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DB88131-107A-4322-8884-09E2A7D06C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947CD5A-A4EC-460E-B2E4-E1C27F7AAE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D50BF01-D96D-4E1B-94BA-ADC430E21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1D6E-8EEC-4AF7-B7A4-B74208485764}" type="datetime1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AEB8395-DE6E-4D6C-AC97-7E0664DFF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673BB09-38D6-4FD7-B3A4-504DFF440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D896-B198-41A3-8770-0668726B55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086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DC9B98-F2E3-4288-8082-9AB40FA03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43DE14E-4160-4DDD-A626-7AAD89C03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8CA07-8036-48B9-9048-015123B1BBE0}" type="datetime1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52D1C57-9637-4342-8FC4-71D8E9232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1703535-5E85-44B3-8617-494B7F959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D896-B198-41A3-8770-0668726B55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875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EC5A5F2-BB41-44F5-840D-36853B2CF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7753-DDE8-4566-8293-935B202AC288}" type="datetime1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1D30096-A596-43C2-8D7B-891ADE703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9E9411F-1475-4B6C-909E-DF198A539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D896-B198-41A3-8770-0668726B55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634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31DD27-8922-4226-A5A4-C4E5537EB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7ABEFD-601E-4D87-8DE5-7404CB478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383CAE3-1120-4F07-92AD-CC2E647E8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F3B1129-7720-4B05-96EA-B4B9E4CE5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B6DD-A3FF-455B-8D23-897D4841380D}" type="datetime1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8060B5-086D-42C3-BB0A-48EEFBB69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26693DD-68CD-410F-81F5-3CF7D768D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D896-B198-41A3-8770-0668726B55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666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552EB8-2B49-4887-A244-7C29A4100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D1FE449-3835-4F9A-8377-F9994B37D1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67D691F-5DEE-4ED1-8779-A9B3D7B1D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584FE64-996B-4FAC-BE14-4901D5558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8940-4F60-46F5-B722-FB1EF52356B0}" type="datetime1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4D85B1-FB9E-4FDB-B973-FD466198D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89BA5E2-40E6-4ED1-A1AB-DFE264924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D896-B198-41A3-8770-0668726B55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491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0ADA970-1B26-448B-B1B6-A16C606C7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4C2A4C-0A71-4738-97C9-4EB9C7C4B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011CB7-FDDC-45CA-9F5C-47EB331628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370C1-688E-4E53-ABAF-40C243DFCD21}" type="datetime1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74687C-0706-4723-87F9-F9C7044B5A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275502-E30A-48BF-90CF-16C298F08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4D896-B198-41A3-8770-0668726B55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45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101.png"/><Relationship Id="rId3" Type="http://schemas.openxmlformats.org/officeDocument/2006/relationships/image" Target="../media/image20.png"/><Relationship Id="rId21" Type="http://schemas.openxmlformats.org/officeDocument/2006/relationships/image" Target="../media/image35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3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37.JPG"/><Relationship Id="rId10" Type="http://schemas.openxmlformats.org/officeDocument/2006/relationships/image" Target="../media/image27.png"/><Relationship Id="rId19" Type="http://schemas.openxmlformats.org/officeDocument/2006/relationships/image" Target="../media/image17.gif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5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1.png"/><Relationship Id="rId2" Type="http://schemas.openxmlformats.org/officeDocument/2006/relationships/image" Target="../media/image47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1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3.png"/><Relationship Id="rId4" Type="http://schemas.openxmlformats.org/officeDocument/2006/relationships/image" Target="../media/image5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80.png"/><Relationship Id="rId3" Type="http://schemas.openxmlformats.org/officeDocument/2006/relationships/image" Target="../media/image80.png"/><Relationship Id="rId7" Type="http://schemas.openxmlformats.org/officeDocument/2006/relationships/image" Target="../media/image120.png"/><Relationship Id="rId12" Type="http://schemas.openxmlformats.org/officeDocument/2006/relationships/image" Target="../media/image170.png"/><Relationship Id="rId2" Type="http://schemas.openxmlformats.org/officeDocument/2006/relationships/image" Target="../media/image70.png"/><Relationship Id="rId16" Type="http://schemas.openxmlformats.org/officeDocument/2006/relationships/image" Target="../media/image2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11" Type="http://schemas.openxmlformats.org/officeDocument/2006/relationships/image" Target="../media/image160.png"/><Relationship Id="rId5" Type="http://schemas.openxmlformats.org/officeDocument/2006/relationships/image" Target="../media/image100.png"/><Relationship Id="rId15" Type="http://schemas.openxmlformats.org/officeDocument/2006/relationships/image" Target="../media/image201.png"/><Relationship Id="rId10" Type="http://schemas.openxmlformats.org/officeDocument/2006/relationships/image" Target="../media/image150.png"/><Relationship Id="rId4" Type="http://schemas.openxmlformats.org/officeDocument/2006/relationships/image" Target="../media/image96.png"/><Relationship Id="rId9" Type="http://schemas.openxmlformats.org/officeDocument/2006/relationships/image" Target="../media/image54.jpg"/><Relationship Id="rId14" Type="http://schemas.openxmlformats.org/officeDocument/2006/relationships/image" Target="../media/image17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00.png"/><Relationship Id="rId7" Type="http://schemas.openxmlformats.org/officeDocument/2006/relationships/image" Target="../media/image240.pn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10" Type="http://schemas.openxmlformats.org/officeDocument/2006/relationships/image" Target="../media/image18.gif"/><Relationship Id="rId4" Type="http://schemas.openxmlformats.org/officeDocument/2006/relationships/image" Target="../media/image210.png"/><Relationship Id="rId9" Type="http://schemas.openxmlformats.org/officeDocument/2006/relationships/image" Target="../media/image26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520.png"/><Relationship Id="rId7" Type="http://schemas.openxmlformats.org/officeDocument/2006/relationships/image" Target="../media/image600.png"/><Relationship Id="rId12" Type="http://schemas.openxmlformats.org/officeDocument/2006/relationships/image" Target="../media/image58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0.png"/><Relationship Id="rId11" Type="http://schemas.openxmlformats.org/officeDocument/2006/relationships/image" Target="../media/image550.png"/><Relationship Id="rId5" Type="http://schemas.openxmlformats.org/officeDocument/2006/relationships/image" Target="../media/image580.png"/><Relationship Id="rId10" Type="http://schemas.openxmlformats.org/officeDocument/2006/relationships/image" Target="../media/image531.png"/><Relationship Id="rId9" Type="http://schemas.openxmlformats.org/officeDocument/2006/relationships/image" Target="../media/image6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0.png"/><Relationship Id="rId4" Type="http://schemas.openxmlformats.org/officeDocument/2006/relationships/image" Target="../media/image5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0.png"/><Relationship Id="rId4" Type="http://schemas.openxmlformats.org/officeDocument/2006/relationships/image" Target="../media/image6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indico.ihep.ac.cn/event/13810/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7" Type="http://schemas.openxmlformats.org/officeDocument/2006/relationships/image" Target="../media/image34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0.png"/><Relationship Id="rId5" Type="http://schemas.openxmlformats.org/officeDocument/2006/relationships/image" Target="../media/image411.png"/><Relationship Id="rId4" Type="http://schemas.openxmlformats.org/officeDocument/2006/relationships/image" Target="../media/image400.png"/><Relationship Id="rId9" Type="http://schemas.openxmlformats.org/officeDocument/2006/relationships/image" Target="../media/image48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95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55.gif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60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10.png"/><Relationship Id="rId2" Type="http://schemas.openxmlformats.org/officeDocument/2006/relationships/image" Target="../media/image54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1.png"/><Relationship Id="rId4" Type="http://schemas.openxmlformats.org/officeDocument/2006/relationships/image" Target="../media/image51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1.png"/><Relationship Id="rId7" Type="http://schemas.openxmlformats.org/officeDocument/2006/relationships/image" Target="../media/image63.png"/><Relationship Id="rId2" Type="http://schemas.openxmlformats.org/officeDocument/2006/relationships/image" Target="../media/image5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1.png"/><Relationship Id="rId5" Type="http://schemas.openxmlformats.org/officeDocument/2006/relationships/image" Target="../media/image601.png"/><Relationship Id="rId4" Type="http://schemas.openxmlformats.org/officeDocument/2006/relationships/image" Target="../media/image58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7" Type="http://schemas.openxmlformats.org/officeDocument/2006/relationships/image" Target="../media/image6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>
            <a:extLst>
              <a:ext uri="{FF2B5EF4-FFF2-40B4-BE49-F238E27FC236}">
                <a16:creationId xmlns:a16="http://schemas.microsoft.com/office/drawing/2014/main" id="{D0A8502D-2107-4B04-9FD8-6AE65E5BFC2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703389" y="1795244"/>
            <a:ext cx="8785225" cy="163375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  <a:normAutofit/>
          </a:bodyPr>
          <a:lstStyle/>
          <a:p>
            <a:pPr>
              <a:spcAft>
                <a:spcPts val="1200"/>
              </a:spcAft>
            </a:pPr>
            <a:r>
              <a:rPr lang="en-US" altLang="zh-CN" sz="4400" b="1" dirty="0"/>
              <a:t>Compton polarimeter for CEPC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0AB5AD8-650D-4892-B054-80C6F14F6644}"/>
              </a:ext>
            </a:extLst>
          </p:cNvPr>
          <p:cNvSpPr txBox="1"/>
          <p:nvPr/>
        </p:nvSpPr>
        <p:spPr>
          <a:xfrm>
            <a:off x="1524000" y="629250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CEPC Day,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Bejing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副标题 2">
            <a:extLst>
              <a:ext uri="{FF2B5EF4-FFF2-40B4-BE49-F238E27FC236}">
                <a16:creationId xmlns:a16="http://schemas.microsoft.com/office/drawing/2014/main" id="{5871CC61-7AFB-4488-95A3-C6028EB2FF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4785064"/>
            <a:ext cx="6858000" cy="1038687"/>
          </a:xfrm>
        </p:spPr>
        <p:txBody>
          <a:bodyPr>
            <a:no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CEPC Energy Calibration Group</a:t>
            </a: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30 August  2021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1831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A1DF6C6E-60C1-4448-84D8-F9FACB626033}"/>
              </a:ext>
            </a:extLst>
          </p:cNvPr>
          <p:cNvSpPr txBox="1"/>
          <p:nvPr/>
        </p:nvSpPr>
        <p:spPr>
          <a:xfrm>
            <a:off x="209725" y="251670"/>
            <a:ext cx="11794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4348AA"/>
                </a:solidFill>
                <a:latin typeface="+mn-ea"/>
              </a:rPr>
              <a:t>The measurement method</a:t>
            </a:r>
            <a:endParaRPr lang="zh-CN" altLang="en-US" sz="3600" b="1" dirty="0">
              <a:solidFill>
                <a:srgbClr val="4348AA"/>
              </a:solidFill>
              <a:latin typeface="+mn-ea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1F8660B-D68F-4FEE-82D2-3CCA8C27A877}"/>
              </a:ext>
            </a:extLst>
          </p:cNvPr>
          <p:cNvSpPr txBox="1"/>
          <p:nvPr/>
        </p:nvSpPr>
        <p:spPr>
          <a:xfrm>
            <a:off x="0" y="1407091"/>
            <a:ext cx="3676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800" b="1" dirty="0"/>
              <a:t>The fit method</a:t>
            </a:r>
            <a:endParaRPr lang="zh-CN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0A2D3D8-5CBB-46A7-884D-80C770FBF72E}"/>
                  </a:ext>
                </a:extLst>
              </p:cNvPr>
              <p:cNvSpPr txBox="1"/>
              <p:nvPr/>
            </p:nvSpPr>
            <p:spPr>
              <a:xfrm>
                <a:off x="160274" y="3035450"/>
                <a:ext cx="4411726" cy="2069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b="0" i="1" smtClean="0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⌒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b="0" i="1" smtClean="0">
                            <a:latin typeface="Cambria Math" panose="02040503050406030204" pitchFamily="18" charset="0"/>
                          </a:rPr>
                          <m:t>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endParaRPr lang="en-US" altLang="zh-CN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⌒</m:t>
                        </m:r>
                      </m:sub>
                    </m:sSub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laser circular polarization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</a:rPr>
                          <m:t>ζ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electron beam transverse polarization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1d distribution of scattered electrons the mean of Y per X bin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az-Cyrl-AZ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П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analyzing power: its value for 100% polarization</a:t>
                </a:r>
                <a:endParaRPr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0A2D3D8-5CBB-46A7-884D-80C770FBF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74" y="3035450"/>
                <a:ext cx="4411726" cy="2069028"/>
              </a:xfrm>
              <a:prstGeom prst="rect">
                <a:avLst/>
              </a:prstGeom>
              <a:blipFill>
                <a:blip r:embed="rId2"/>
                <a:stretch>
                  <a:fillRect l="-829" t="-590" r="-691" b="-38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03018F0E-142D-4C5B-A31B-5D6C1D382727}"/>
                  </a:ext>
                </a:extLst>
              </p:cNvPr>
              <p:cNvSpPr/>
              <p:nvPr/>
            </p:nvSpPr>
            <p:spPr>
              <a:xfrm>
                <a:off x="1138403" y="2204130"/>
                <a:ext cx="2053767" cy="4421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zh-CN" alt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zh-CN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r>
                                    <a:rPr lang="en-US" altLang="zh-CN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altLang="zh-CN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zh-CN" alt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zh-CN" altLang="en-US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az-Cyrl-AZ" altLang="zh-CN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П</m:t>
                      </m:r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03018F0E-142D-4C5B-A31B-5D6C1D3827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403" y="2204130"/>
                <a:ext cx="2053767" cy="442172"/>
              </a:xfrm>
              <a:prstGeom prst="rect">
                <a:avLst/>
              </a:prstGeom>
              <a:blipFill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2815B4C6-9516-4736-A8FE-1D244180BFCA}"/>
                  </a:ext>
                </a:extLst>
              </p:cNvPr>
              <p:cNvSpPr/>
              <p:nvPr/>
            </p:nvSpPr>
            <p:spPr>
              <a:xfrm>
                <a:off x="5191229" y="2204130"/>
                <a:ext cx="287123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dirty="0" smtClean="0">
                        <a:solidFill>
                          <a:srgbClr val="E6382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analyzing</m:t>
                    </m:r>
                    <m:r>
                      <m:rPr>
                        <m:nor/>
                      </m:rPr>
                      <a:rPr lang="en-US" altLang="zh-CN" dirty="0" smtClean="0">
                        <a:solidFill>
                          <a:srgbClr val="E6382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dirty="0" smtClean="0">
                        <a:solidFill>
                          <a:srgbClr val="E6382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power</m:t>
                    </m:r>
                    <m:r>
                      <a:rPr lang="en-US" altLang="zh-CN" b="0" i="1" dirty="0" smtClean="0">
                        <a:solidFill>
                          <a:srgbClr val="E6382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 </m:t>
                    </m:r>
                    <m:r>
                      <a:rPr lang="az-Cyrl-AZ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П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2815B4C6-9516-4736-A8FE-1D244180BF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229" y="2204130"/>
                <a:ext cx="2871230" cy="369332"/>
              </a:xfrm>
              <a:prstGeom prst="rect">
                <a:avLst/>
              </a:prstGeom>
              <a:blipFill>
                <a:blip r:embed="rId4"/>
                <a:stretch>
                  <a:fillRect l="-637"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E0739D34-F5B7-4324-A582-CC8D45619FF0}"/>
                  </a:ext>
                </a:extLst>
              </p:cNvPr>
              <p:cNvSpPr txBox="1"/>
              <p:nvPr/>
            </p:nvSpPr>
            <p:spPr>
              <a:xfrm>
                <a:off x="5067636" y="3445690"/>
                <a:ext cx="2680413" cy="12485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az-Cyrl-AZ" altLang="zh-CN" i="1">
                                    <a:latin typeface="Cambria Math" panose="02040503050406030204" pitchFamily="18" charset="0"/>
                                  </a:rPr>
                                  <m:t>П</m:t>
                                </m:r>
                                <m:d>
                                  <m:d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物理</m:t>
                                </m:r>
                                <m:r>
                                  <a:rPr lang="zh-CN" altLang="en-US" i="1" smtClean="0">
                                    <a:latin typeface="Cambria Math" panose="02040503050406030204" pitchFamily="18" charset="0"/>
                                  </a:rPr>
                                  <m:t>解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az-Cyrl-AZ" altLang="zh-CN" i="1">
                                    <a:latin typeface="Cambria Math" panose="02040503050406030204" pitchFamily="18" charset="0"/>
                                  </a:rPr>
                                  <m:t>П</m:t>
                                </m:r>
                                <m:d>
                                  <m:d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物理解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az-Cyrl-AZ" altLang="zh-CN" i="1">
                                    <a:latin typeface="Cambria Math" panose="02040503050406030204" pitchFamily="18" charset="0"/>
                                  </a:rPr>
                                  <m:t>П</m:t>
                                </m:r>
                                <m:d>
                                  <m:d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p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p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E0739D34-F5B7-4324-A582-CC8D45619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636" y="3445690"/>
                <a:ext cx="2680413" cy="12485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灯片编号占位符 3">
            <a:extLst>
              <a:ext uri="{FF2B5EF4-FFF2-40B4-BE49-F238E27FC236}">
                <a16:creationId xmlns:a16="http://schemas.microsoft.com/office/drawing/2014/main" id="{E66869ED-F1DC-4FE7-B20C-12B4DBEC0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4558" y="6452660"/>
            <a:ext cx="380361" cy="369332"/>
          </a:xfrm>
        </p:spPr>
        <p:txBody>
          <a:bodyPr/>
          <a:lstStyle/>
          <a:p>
            <a:fld id="{84B4D896-B198-41A3-8770-0668726B5513}" type="slidenum">
              <a:rPr lang="zh-CN" altLang="en-US" sz="1400" b="1" smtClean="0">
                <a:solidFill>
                  <a:schemeClr val="tx1"/>
                </a:solidFill>
                <a:latin typeface="+mn-ea"/>
              </a:rPr>
              <a:t>10</a:t>
            </a:fld>
            <a:endParaRPr lang="zh-CN" altLang="en-US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44C2518-7410-447C-BEB1-C9FEF15E1EDD}"/>
              </a:ext>
            </a:extLst>
          </p:cNvPr>
          <p:cNvSpPr/>
          <p:nvPr/>
        </p:nvSpPr>
        <p:spPr>
          <a:xfrm>
            <a:off x="0" y="898001"/>
            <a:ext cx="12192000" cy="23527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55E90C26-5D41-4638-A41E-3867E5ED393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12" y="2314051"/>
            <a:ext cx="3943985" cy="295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50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613D510-E7F1-4237-9DDE-74CBECDAD698}"/>
              </a:ext>
            </a:extLst>
          </p:cNvPr>
          <p:cNvSpPr txBox="1"/>
          <p:nvPr/>
        </p:nvSpPr>
        <p:spPr>
          <a:xfrm>
            <a:off x="209725" y="251670"/>
            <a:ext cx="11794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4348AA"/>
                </a:solidFill>
                <a:latin typeface="+mn-ea"/>
              </a:rPr>
              <a:t>Physics of Compton Polarimeter</a:t>
            </a:r>
            <a:endParaRPr lang="zh-CN" altLang="en-US" sz="3600" b="1" dirty="0">
              <a:solidFill>
                <a:srgbClr val="4348AA"/>
              </a:solidFill>
              <a:latin typeface="+mn-ea"/>
            </a:endParaRPr>
          </a:p>
        </p:txBody>
      </p:sp>
      <p:sp>
        <p:nvSpPr>
          <p:cNvPr id="114" name="灯片编号占位符 3">
            <a:extLst>
              <a:ext uri="{FF2B5EF4-FFF2-40B4-BE49-F238E27FC236}">
                <a16:creationId xmlns:a16="http://schemas.microsoft.com/office/drawing/2014/main" id="{2F129F98-10A8-4319-960F-2C1BB72A8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3018" y="6452660"/>
            <a:ext cx="311901" cy="365125"/>
          </a:xfrm>
        </p:spPr>
        <p:txBody>
          <a:bodyPr/>
          <a:lstStyle/>
          <a:p>
            <a:fld id="{84B4D896-B198-41A3-8770-0668726B5513}" type="slidenum">
              <a:rPr lang="zh-CN" altLang="en-US" sz="1400" b="1" smtClean="0">
                <a:solidFill>
                  <a:schemeClr val="tx1"/>
                </a:solidFill>
                <a:latin typeface="+mn-ea"/>
              </a:rPr>
              <a:t>11</a:t>
            </a:fld>
            <a:endParaRPr lang="zh-CN" altLang="en-US" sz="1400" b="1" dirty="0">
              <a:solidFill>
                <a:schemeClr val="tx1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9659290-C77B-43EE-AFB3-2FB239307889}"/>
                  </a:ext>
                </a:extLst>
              </p:cNvPr>
              <p:cNvSpPr txBox="1"/>
              <p:nvPr/>
            </p:nvSpPr>
            <p:spPr>
              <a:xfrm>
                <a:off x="454388" y="1169618"/>
                <a:ext cx="113598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Summary of the relationship between (u,</a:t>
                </a:r>
                <a:r>
                  <a:rPr lang="el-GR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ψ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and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9659290-C77B-43EE-AFB3-2FB239307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88" y="1169618"/>
                <a:ext cx="11359842" cy="400110"/>
              </a:xfrm>
              <a:prstGeom prst="rect">
                <a:avLst/>
              </a:prstGeom>
              <a:blipFill>
                <a:blip r:embed="rId2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29A5B436-8520-4FD7-A86A-24F5AF0AB02A}"/>
              </a:ext>
            </a:extLst>
          </p:cNvPr>
          <p:cNvCxnSpPr>
            <a:cxnSpLocks/>
          </p:cNvCxnSpPr>
          <p:nvPr/>
        </p:nvCxnSpPr>
        <p:spPr>
          <a:xfrm flipV="1">
            <a:off x="7295112" y="2372184"/>
            <a:ext cx="0" cy="1328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直接箭头连接符 67">
            <a:extLst>
              <a:ext uri="{FF2B5EF4-FFF2-40B4-BE49-F238E27FC236}">
                <a16:creationId xmlns:a16="http://schemas.microsoft.com/office/drawing/2014/main" id="{751545E4-9423-48C2-ACC6-DDF5ED0AFE94}"/>
              </a:ext>
            </a:extLst>
          </p:cNvPr>
          <p:cNvCxnSpPr>
            <a:cxnSpLocks/>
          </p:cNvCxnSpPr>
          <p:nvPr/>
        </p:nvCxnSpPr>
        <p:spPr>
          <a:xfrm flipV="1">
            <a:off x="7295112" y="3698469"/>
            <a:ext cx="249411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矩形 68">
            <a:extLst>
              <a:ext uri="{FF2B5EF4-FFF2-40B4-BE49-F238E27FC236}">
                <a16:creationId xmlns:a16="http://schemas.microsoft.com/office/drawing/2014/main" id="{5213F2CC-D27F-407B-8BCA-C150694645A0}"/>
              </a:ext>
            </a:extLst>
          </p:cNvPr>
          <p:cNvSpPr/>
          <p:nvPr/>
        </p:nvSpPr>
        <p:spPr>
          <a:xfrm>
            <a:off x="7295112" y="3180416"/>
            <a:ext cx="1767732" cy="520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67E912E5-C1C2-49F2-A275-A3B834948B1C}"/>
              </a:ext>
            </a:extLst>
          </p:cNvPr>
          <p:cNvSpPr/>
          <p:nvPr/>
        </p:nvSpPr>
        <p:spPr>
          <a:xfrm>
            <a:off x="7295112" y="2660311"/>
            <a:ext cx="1767732" cy="5201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D16EFF54-7E24-498D-9321-A04FFEC76D9C}"/>
                  </a:ext>
                </a:extLst>
              </p:cNvPr>
              <p:cNvSpPr txBox="1"/>
              <p:nvPr/>
            </p:nvSpPr>
            <p:spPr>
              <a:xfrm>
                <a:off x="7783994" y="3209315"/>
                <a:ext cx="905845" cy="460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zh-CN" altLang="en-US" sz="1400" b="1" i="1">
                          <a:latin typeface="Cambria Math" panose="02040503050406030204" pitchFamily="18" charset="0"/>
                        </a:rPr>
                        <m:t>𝝐</m:t>
                      </m:r>
                      <m:r>
                        <a:rPr lang="en-US" altLang="zh-CN" sz="1400" b="1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zh-CN" sz="1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1400" b="1" i="1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altLang="zh-CN" sz="1400" b="1" i="1">
                              <a:latin typeface="Cambria Math" panose="02040503050406030204" pitchFamily="18" charset="0"/>
                            </a:rPr>
                            <m:t>κ</m:t>
                          </m:r>
                        </m:num>
                        <m:den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1400" b="1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D16EFF54-7E24-498D-9321-A04FFEC7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994" y="3209315"/>
                <a:ext cx="905845" cy="460254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B0149798-783C-4B20-A64F-12F8E104EFC6}"/>
                  </a:ext>
                </a:extLst>
              </p:cNvPr>
              <p:cNvSpPr txBox="1"/>
              <p:nvPr/>
            </p:nvSpPr>
            <p:spPr>
              <a:xfrm>
                <a:off x="7642379" y="2649393"/>
                <a:ext cx="1189076" cy="460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zh-CN" altLang="en-US" sz="1400" b="1" i="1">
                          <a:latin typeface="Cambria Math" panose="02040503050406030204" pitchFamily="18" charset="0"/>
                        </a:rPr>
                        <m:t>𝝐</m:t>
                      </m:r>
                      <m:r>
                        <a:rPr lang="en-US" altLang="zh-CN" sz="1400" b="1" i="1">
                          <a:latin typeface="Cambria Math" panose="02040503050406030204" pitchFamily="18" charset="0"/>
                        </a:rPr>
                        <m:t>[</m:t>
                      </m:r>
                      <m:f>
                        <m:f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altLang="zh-CN" sz="1400" b="1" i="1">
                              <a:latin typeface="Cambria Math" panose="02040503050406030204" pitchFamily="18" charset="0"/>
                            </a:rPr>
                            <m:t>κ</m:t>
                          </m:r>
                        </m:num>
                        <m:den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1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altLang="zh-CN" sz="1400" b="1" i="1">
                          <a:latin typeface="Cambria Math" panose="02040503050406030204" pitchFamily="18" charset="0"/>
                        </a:rPr>
                        <m:t>κ</m:t>
                      </m:r>
                      <m:r>
                        <a:rPr lang="en-US" altLang="zh-CN" sz="1400" b="1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B0149798-783C-4B20-A64F-12F8E104E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2379" y="2649393"/>
                <a:ext cx="1189076" cy="460254"/>
              </a:xfrm>
              <a:prstGeom prst="rect">
                <a:avLst/>
              </a:prstGeom>
              <a:blipFill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8B7ADEC1-8201-4D60-8167-615DB3B0B861}"/>
                  </a:ext>
                </a:extLst>
              </p:cNvPr>
              <p:cNvSpPr/>
              <p:nvPr/>
            </p:nvSpPr>
            <p:spPr>
              <a:xfrm>
                <a:off x="6863448" y="2893794"/>
                <a:ext cx="396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8B7ADEC1-8201-4D60-8167-615DB3B0B8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448" y="2893794"/>
                <a:ext cx="39626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CF2BCBC1-2EC0-4DC5-9E36-F448779DC059}"/>
                  </a:ext>
                </a:extLst>
              </p:cNvPr>
              <p:cNvSpPr txBox="1"/>
              <p:nvPr/>
            </p:nvSpPr>
            <p:spPr>
              <a:xfrm>
                <a:off x="6976123" y="2501156"/>
                <a:ext cx="1709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b="1" i="1">
                          <a:latin typeface="Cambria Math" panose="02040503050406030204" pitchFamily="18" charset="0"/>
                        </a:rPr>
                        <m:t>κ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CF2BCBC1-2EC0-4DC5-9E36-F448779DC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123" y="2501156"/>
                <a:ext cx="170913" cy="369332"/>
              </a:xfrm>
              <a:prstGeom prst="rect">
                <a:avLst/>
              </a:prstGeom>
              <a:blipFill>
                <a:blip r:embed="rId6"/>
                <a:stretch>
                  <a:fillRect r="-5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0B6AD99F-AE62-49FC-8A83-3EFEB3D40DBD}"/>
                  </a:ext>
                </a:extLst>
              </p:cNvPr>
              <p:cNvSpPr txBox="1"/>
              <p:nvPr/>
            </p:nvSpPr>
            <p:spPr>
              <a:xfrm>
                <a:off x="6975640" y="3502040"/>
                <a:ext cx="2661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0B6AD99F-AE62-49FC-8A83-3EFEB3D40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640" y="3502040"/>
                <a:ext cx="266172" cy="369332"/>
              </a:xfrm>
              <a:prstGeom prst="rect">
                <a:avLst/>
              </a:prstGeom>
              <a:blipFill>
                <a:blip r:embed="rId7"/>
                <a:stretch>
                  <a:fillRect r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75A8672F-8DD9-4070-A844-4DF3DC8D5D86}"/>
                  </a:ext>
                </a:extLst>
              </p:cNvPr>
              <p:cNvSpPr txBox="1"/>
              <p:nvPr/>
            </p:nvSpPr>
            <p:spPr>
              <a:xfrm>
                <a:off x="7989249" y="3644391"/>
                <a:ext cx="6836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75A8672F-8DD9-4070-A844-4DF3DC8D5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249" y="3644391"/>
                <a:ext cx="683664" cy="369332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6188F1E5-A6EE-4EF1-B128-5639A0A64357}"/>
                  </a:ext>
                </a:extLst>
              </p:cNvPr>
              <p:cNvSpPr/>
              <p:nvPr/>
            </p:nvSpPr>
            <p:spPr>
              <a:xfrm>
                <a:off x="9336814" y="3319978"/>
                <a:ext cx="5437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zh-CN" altLang="en-US" b="1" i="1">
                          <a:latin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6188F1E5-A6EE-4EF1-B128-5639A0A64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6814" y="3319978"/>
                <a:ext cx="54373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直接箭头连接符 79">
            <a:extLst>
              <a:ext uri="{FF2B5EF4-FFF2-40B4-BE49-F238E27FC236}">
                <a16:creationId xmlns:a16="http://schemas.microsoft.com/office/drawing/2014/main" id="{D3A7369F-8265-433C-A0BA-DBBB8D509BB7}"/>
              </a:ext>
            </a:extLst>
          </p:cNvPr>
          <p:cNvCxnSpPr>
            <a:cxnSpLocks/>
          </p:cNvCxnSpPr>
          <p:nvPr/>
        </p:nvCxnSpPr>
        <p:spPr>
          <a:xfrm flipV="1">
            <a:off x="7579428" y="4411203"/>
            <a:ext cx="0" cy="1662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直接箭头连接符 80">
            <a:extLst>
              <a:ext uri="{FF2B5EF4-FFF2-40B4-BE49-F238E27FC236}">
                <a16:creationId xmlns:a16="http://schemas.microsoft.com/office/drawing/2014/main" id="{1598C6F5-B54F-4B91-9A32-F86CE30E8ABD}"/>
              </a:ext>
            </a:extLst>
          </p:cNvPr>
          <p:cNvCxnSpPr>
            <a:cxnSpLocks/>
          </p:cNvCxnSpPr>
          <p:nvPr/>
        </p:nvCxnSpPr>
        <p:spPr>
          <a:xfrm>
            <a:off x="7581484" y="6047485"/>
            <a:ext cx="19073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ADAC9814-B51B-41E3-A29A-A371DF996890}"/>
                  </a:ext>
                </a:extLst>
              </p:cNvPr>
              <p:cNvSpPr/>
              <p:nvPr/>
            </p:nvSpPr>
            <p:spPr>
              <a:xfrm rot="16200000">
                <a:off x="7605936" y="5025854"/>
                <a:ext cx="1511412" cy="52010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𝝋𝝐</m:t>
                      </m:r>
                      <m:r>
                        <a:rPr lang="en-US" altLang="zh-CN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f>
                        <m:fPr>
                          <m:ctrlP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zh-CN" alt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ADAC9814-B51B-41E3-A29A-A371DF9968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605936" y="5025854"/>
                <a:ext cx="1511412" cy="5201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矩形 82">
                <a:extLst>
                  <a:ext uri="{FF2B5EF4-FFF2-40B4-BE49-F238E27FC236}">
                    <a16:creationId xmlns:a16="http://schemas.microsoft.com/office/drawing/2014/main" id="{624E81EB-E443-44F7-B01C-59DCCA20D271}"/>
                  </a:ext>
                </a:extLst>
              </p:cNvPr>
              <p:cNvSpPr/>
              <p:nvPr/>
            </p:nvSpPr>
            <p:spPr>
              <a:xfrm rot="16200000">
                <a:off x="7085832" y="5025855"/>
                <a:ext cx="1511411" cy="52010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𝝋𝝐</m:t>
                      </m:r>
                      <m:r>
                        <a:rPr lang="en-US" altLang="zh-CN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[−</m:t>
                      </m:r>
                      <m:f>
                        <m:fPr>
                          <m:ctrlP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3" name="矩形 82">
                <a:extLst>
                  <a:ext uri="{FF2B5EF4-FFF2-40B4-BE49-F238E27FC236}">
                    <a16:creationId xmlns:a16="http://schemas.microsoft.com/office/drawing/2014/main" id="{624E81EB-E443-44F7-B01C-59DCCA20D2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085832" y="5025855"/>
                <a:ext cx="1511411" cy="5201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矩形 85">
                <a:extLst>
                  <a:ext uri="{FF2B5EF4-FFF2-40B4-BE49-F238E27FC236}">
                    <a16:creationId xmlns:a16="http://schemas.microsoft.com/office/drawing/2014/main" id="{F07C16D5-833A-4110-AC58-C87C15A7959A}"/>
                  </a:ext>
                </a:extLst>
              </p:cNvPr>
              <p:cNvSpPr/>
              <p:nvPr/>
            </p:nvSpPr>
            <p:spPr>
              <a:xfrm>
                <a:off x="7246117" y="5125982"/>
                <a:ext cx="396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6" name="矩形 85">
                <a:extLst>
                  <a:ext uri="{FF2B5EF4-FFF2-40B4-BE49-F238E27FC236}">
                    <a16:creationId xmlns:a16="http://schemas.microsoft.com/office/drawing/2014/main" id="{F07C16D5-833A-4110-AC58-C87C15A795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117" y="5125982"/>
                <a:ext cx="39626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文本框 86">
                <a:extLst>
                  <a:ext uri="{FF2B5EF4-FFF2-40B4-BE49-F238E27FC236}">
                    <a16:creationId xmlns:a16="http://schemas.microsoft.com/office/drawing/2014/main" id="{F809E8C0-1F50-46E6-BB68-507D3A90C89D}"/>
                  </a:ext>
                </a:extLst>
              </p:cNvPr>
              <p:cNvSpPr txBox="1"/>
              <p:nvPr/>
            </p:nvSpPr>
            <p:spPr>
              <a:xfrm>
                <a:off x="7313886" y="4411203"/>
                <a:ext cx="1709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b="1" i="1">
                          <a:latin typeface="Cambria Math" panose="02040503050406030204" pitchFamily="18" charset="0"/>
                        </a:rPr>
                        <m:t>κ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7" name="文本框 86">
                <a:extLst>
                  <a:ext uri="{FF2B5EF4-FFF2-40B4-BE49-F238E27FC236}">
                    <a16:creationId xmlns:a16="http://schemas.microsoft.com/office/drawing/2014/main" id="{F809E8C0-1F50-46E6-BB68-507D3A90C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3886" y="4411203"/>
                <a:ext cx="170913" cy="369332"/>
              </a:xfrm>
              <a:prstGeom prst="rect">
                <a:avLst/>
              </a:prstGeom>
              <a:blipFill>
                <a:blip r:embed="rId13"/>
                <a:stretch>
                  <a:fillRect r="-5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4368B542-500C-4E8C-A4CC-C29805D9D48E}"/>
                  </a:ext>
                </a:extLst>
              </p:cNvPr>
              <p:cNvSpPr txBox="1"/>
              <p:nvPr/>
            </p:nvSpPr>
            <p:spPr>
              <a:xfrm>
                <a:off x="7281128" y="5849001"/>
                <a:ext cx="2661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4368B542-500C-4E8C-A4CC-C29805D9D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128" y="5849001"/>
                <a:ext cx="266172" cy="369332"/>
              </a:xfrm>
              <a:prstGeom prst="rect">
                <a:avLst/>
              </a:prstGeom>
              <a:blipFill>
                <a:blip r:embed="rId14"/>
                <a:stretch>
                  <a:fillRect r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id="{30EC352F-F76F-47A5-BE0C-85048C28FF56}"/>
                  </a:ext>
                </a:extLst>
              </p:cNvPr>
              <p:cNvSpPr/>
              <p:nvPr/>
            </p:nvSpPr>
            <p:spPr>
              <a:xfrm>
                <a:off x="9003477" y="5672281"/>
                <a:ext cx="5437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zh-CN" altLang="en-US" b="1" i="1">
                          <a:latin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id="{30EC352F-F76F-47A5-BE0C-85048C28FF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3477" y="5672281"/>
                <a:ext cx="543739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3F5B9AFF-C02D-4128-9107-C3FCD97784CA}"/>
                  </a:ext>
                </a:extLst>
              </p:cNvPr>
              <p:cNvSpPr txBox="1"/>
              <p:nvPr/>
            </p:nvSpPr>
            <p:spPr>
              <a:xfrm>
                <a:off x="7799709" y="5935228"/>
                <a:ext cx="6836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3F5B9AFF-C02D-4128-9107-C3FCD9778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9709" y="5935228"/>
                <a:ext cx="683664" cy="369332"/>
              </a:xfrm>
              <a:prstGeom prst="rect">
                <a:avLst/>
              </a:prstGeom>
              <a:blipFill>
                <a:blip r:embed="rId1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文本框 101">
                <a:extLst>
                  <a:ext uri="{FF2B5EF4-FFF2-40B4-BE49-F238E27FC236}">
                    <a16:creationId xmlns:a16="http://schemas.microsoft.com/office/drawing/2014/main" id="{A4A07A97-7567-412B-947E-C60D2391E20C}"/>
                  </a:ext>
                </a:extLst>
              </p:cNvPr>
              <p:cNvSpPr txBox="1"/>
              <p:nvPr/>
            </p:nvSpPr>
            <p:spPr>
              <a:xfrm>
                <a:off x="209725" y="6401521"/>
                <a:ext cx="104888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2d distribution of scattered electrons in detector</a:t>
                </a:r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correspond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𝝋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𝝋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" name="文本框 101">
                <a:extLst>
                  <a:ext uri="{FF2B5EF4-FFF2-40B4-BE49-F238E27FC236}">
                    <a16:creationId xmlns:a16="http://schemas.microsoft.com/office/drawing/2014/main" id="{A4A07A97-7567-412B-947E-C60D2391E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25" y="6401521"/>
                <a:ext cx="10488860" cy="369332"/>
              </a:xfrm>
              <a:prstGeom prst="rect">
                <a:avLst/>
              </a:prstGeom>
              <a:blipFill>
                <a:blip r:embed="rId17"/>
                <a:stretch>
                  <a:fillRect l="-349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49BADB04-A45C-4432-9C1C-FB8F133FCB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4677612"/>
                  </p:ext>
                </p:extLst>
              </p:nvPr>
            </p:nvGraphicFramePr>
            <p:xfrm>
              <a:off x="161062" y="2035117"/>
              <a:ext cx="11892245" cy="4303675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139511">
                      <a:extLst>
                        <a:ext uri="{9D8B030D-6E8A-4147-A177-3AD203B41FA5}">
                          <a16:colId xmlns:a16="http://schemas.microsoft.com/office/drawing/2014/main" val="888555627"/>
                        </a:ext>
                      </a:extLst>
                    </a:gridCol>
                    <a:gridCol w="1716006">
                      <a:extLst>
                        <a:ext uri="{9D8B030D-6E8A-4147-A177-3AD203B41FA5}">
                          <a16:colId xmlns:a16="http://schemas.microsoft.com/office/drawing/2014/main" val="126923502"/>
                        </a:ext>
                      </a:extLst>
                    </a:gridCol>
                    <a:gridCol w="1774506">
                      <a:extLst>
                        <a:ext uri="{9D8B030D-6E8A-4147-A177-3AD203B41FA5}">
                          <a16:colId xmlns:a16="http://schemas.microsoft.com/office/drawing/2014/main" val="2604052765"/>
                        </a:ext>
                      </a:extLst>
                    </a:gridCol>
                    <a:gridCol w="5262222">
                      <a:extLst>
                        <a:ext uri="{9D8B030D-6E8A-4147-A177-3AD203B41FA5}">
                          <a16:colId xmlns:a16="http://schemas.microsoft.com/office/drawing/2014/main" val="3373457684"/>
                        </a:ext>
                      </a:extLst>
                    </a:gridCol>
                  </a:tblGrid>
                  <a:tr h="1018464">
                    <a:tc rowSpan="2">
                      <a:txBody>
                        <a:bodyPr/>
                        <a:lstStyle/>
                        <a:p>
                          <a:pPr marL="0" indent="0" algn="ctr">
                            <a:buFont typeface="Arial" panose="020B0604020202020204" pitchFamily="34" charset="0"/>
                            <a:buNone/>
                          </a:pPr>
                          <a:endParaRPr lang="zh-CN" altLang="en-US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zh-CN" alt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[0,</m:t>
                                </m:r>
                                <m:f>
                                  <m:fPr>
                                    <m:ctrlP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num>
                                  <m:den>
                                    <m: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zh-CN" alt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0" lang="zh-CN" alt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𝜑𝜖</m:t>
                              </m:r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[0,2</m:t>
                              </m:r>
                              <m:r>
                                <a:rPr kumimoji="0" lang="zh-CN" alt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𝜋</m:t>
                              </m:r>
                            </m:oMath>
                          </a14:m>
                          <a:r>
                            <a:rPr lang="en-US" altLang="zh-CN" sz="18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  <a:endParaRPr lang="zh-CN" altLang="en-US" sz="18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76781859"/>
                      </a:ext>
                    </a:extLst>
                  </a:tr>
                  <a:tr h="1018464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9525" cap="flat" cmpd="sng" algn="ctr">
                          <a:solidFill>
                            <a:srgbClr val="1A00F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1A00F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1A00F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1A00F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zh-CN" alt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f>
                                  <m:fPr>
                                    <m:ctrlP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num>
                                  <m:den>
                                    <m: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l-GR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zh-CN" alt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8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9525" cap="flat" cmpd="sng" algn="ctr">
                          <a:solidFill>
                            <a:srgbClr val="1A00F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1A00F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1A00F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1A00F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9525" cap="flat" cmpd="sng" algn="ctr">
                          <a:solidFill>
                            <a:srgbClr val="1A00F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1A00F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1A00F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1A00F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55405366"/>
                      </a:ext>
                    </a:extLst>
                  </a:tr>
                  <a:tr h="1165280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8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zh-CN" alt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[0,</m:t>
                                </m:r>
                                <m:r>
                                  <a:rPr lang="el-GR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zh-CN" alt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𝜑𝜖</m:t>
                                </m:r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[−</m:t>
                                </m:r>
                                <m:f>
                                  <m:fPr>
                                    <m:ctrlP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CN" alt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f>
                                  <m:fPr>
                                    <m:ctrlP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CN" alt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zh-CN" alt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17020363"/>
                      </a:ext>
                    </a:extLst>
                  </a:tr>
                  <a:tr h="1101467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9525" cap="flat" cmpd="sng" algn="ctr">
                          <a:solidFill>
                            <a:srgbClr val="1A00F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1A00F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1A00F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1A00F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9525" cap="flat" cmpd="sng" algn="ctr">
                          <a:solidFill>
                            <a:srgbClr val="1A00F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1A00F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1A00F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1A00F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𝜑𝜖</m:t>
                                </m:r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f>
                                  <m:fPr>
                                    <m:ctrlP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CN" alt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f>
                                  <m:fPr>
                                    <m:ctrlP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zh-CN" alt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zh-CN" alt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9525" cap="flat" cmpd="sng" algn="ctr">
                          <a:solidFill>
                            <a:srgbClr val="1A00F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1A00F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1A00F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1A00F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1274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49BADB04-A45C-4432-9C1C-FB8F133FCB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4677612"/>
                  </p:ext>
                </p:extLst>
              </p:nvPr>
            </p:nvGraphicFramePr>
            <p:xfrm>
              <a:off x="161062" y="2035117"/>
              <a:ext cx="11892245" cy="4303675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139511">
                      <a:extLst>
                        <a:ext uri="{9D8B030D-6E8A-4147-A177-3AD203B41FA5}">
                          <a16:colId xmlns:a16="http://schemas.microsoft.com/office/drawing/2014/main" val="888555627"/>
                        </a:ext>
                      </a:extLst>
                    </a:gridCol>
                    <a:gridCol w="1716006">
                      <a:extLst>
                        <a:ext uri="{9D8B030D-6E8A-4147-A177-3AD203B41FA5}">
                          <a16:colId xmlns:a16="http://schemas.microsoft.com/office/drawing/2014/main" val="126923502"/>
                        </a:ext>
                      </a:extLst>
                    </a:gridCol>
                    <a:gridCol w="1774506">
                      <a:extLst>
                        <a:ext uri="{9D8B030D-6E8A-4147-A177-3AD203B41FA5}">
                          <a16:colId xmlns:a16="http://schemas.microsoft.com/office/drawing/2014/main" val="2604052765"/>
                        </a:ext>
                      </a:extLst>
                    </a:gridCol>
                    <a:gridCol w="5262222">
                      <a:extLst>
                        <a:ext uri="{9D8B030D-6E8A-4147-A177-3AD203B41FA5}">
                          <a16:colId xmlns:a16="http://schemas.microsoft.com/office/drawing/2014/main" val="3373457684"/>
                        </a:ext>
                      </a:extLst>
                    </a:gridCol>
                  </a:tblGrid>
                  <a:tr h="1018464">
                    <a:tc rowSpan="2">
                      <a:txBody>
                        <a:bodyPr/>
                        <a:lstStyle/>
                        <a:p>
                          <a:pPr marL="0" indent="0" algn="ctr">
                            <a:buFont typeface="Arial" panose="020B0604020202020204" pitchFamily="34" charset="0"/>
                            <a:buNone/>
                          </a:pPr>
                          <a:endParaRPr lang="zh-CN" altLang="en-US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182624" r="-409929" b="-323952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273883" r="-297251" b="-111343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76781859"/>
                      </a:ext>
                    </a:extLst>
                  </a:tr>
                  <a:tr h="1018464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9525" cap="flat" cmpd="sng" algn="ctr">
                          <a:solidFill>
                            <a:srgbClr val="1A00F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1A00F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1A00F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1A00F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182624" t="-99405" r="-409929" b="-222024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8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9525" cap="flat" cmpd="sng" algn="ctr">
                          <a:solidFill>
                            <a:srgbClr val="1A00F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1A00F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1A00F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1A00F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9525" cap="flat" cmpd="sng" algn="ctr">
                          <a:solidFill>
                            <a:srgbClr val="1A00F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1A00F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1A00F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1A00F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55405366"/>
                      </a:ext>
                    </a:extLst>
                  </a:tr>
                  <a:tr h="1165280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8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182624" t="-90054" r="-409929" b="-2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273883" t="-175393" r="-297251" b="-95288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17020363"/>
                      </a:ext>
                    </a:extLst>
                  </a:tr>
                  <a:tr h="1101467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9525" cap="flat" cmpd="sng" algn="ctr">
                          <a:solidFill>
                            <a:srgbClr val="1A00F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1A00F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1A00F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1A00F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9525" cap="flat" cmpd="sng" algn="ctr">
                          <a:solidFill>
                            <a:srgbClr val="1A00F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1A00F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1A00F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1A00F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273883" t="-290608" r="-297251" b="-55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9525" cap="flat" cmpd="sng" algn="ctr">
                          <a:solidFill>
                            <a:srgbClr val="1A00F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1A00F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1A00F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1A00F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12746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8" name="图片 27">
            <a:extLst>
              <a:ext uri="{FF2B5EF4-FFF2-40B4-BE49-F238E27FC236}">
                <a16:creationId xmlns:a16="http://schemas.microsoft.com/office/drawing/2014/main" id="{6A7C9B45-87F3-48FA-BE4E-FCB64773840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79" y="2147401"/>
            <a:ext cx="1823551" cy="186632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0132279-3BFB-400D-81D8-0ECF55CAA5C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155" y="4282241"/>
            <a:ext cx="1990492" cy="1936092"/>
          </a:xfrm>
          <a:prstGeom prst="rect">
            <a:avLst/>
          </a:prstGeom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FE63C6F1-BCF0-4249-A612-BCC945F29E4B}"/>
              </a:ext>
            </a:extLst>
          </p:cNvPr>
          <p:cNvSpPr/>
          <p:nvPr/>
        </p:nvSpPr>
        <p:spPr>
          <a:xfrm>
            <a:off x="0" y="898001"/>
            <a:ext cx="12192000" cy="23527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2C5A0401-51E6-4154-B92C-7C30FF7990ED}"/>
                  </a:ext>
                </a:extLst>
              </p:cNvPr>
              <p:cNvSpPr/>
              <p:nvPr/>
            </p:nvSpPr>
            <p:spPr>
              <a:xfrm>
                <a:off x="3330429" y="1624437"/>
                <a:ext cx="859032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altLang="zh-CN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ψ</a:t>
                </a:r>
                <a:r>
                  <a:rPr lang="en-US" altLang="zh-CN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azimuthal in the detector;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altLang="zh-CN" sz="1600" b="1" i="1"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altLang="zh-CN" sz="16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altLang="zh-CN" sz="1600" b="1" i="1"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altLang="zh-CN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is the position of scattered electrons in the detector </a:t>
                </a:r>
                <a:endParaRPr lang="zh-CN" altLang="en-US" sz="1600" dirty="0"/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2C5A0401-51E6-4154-B92C-7C30FF7990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429" y="1624437"/>
                <a:ext cx="8590327" cy="338554"/>
              </a:xfrm>
              <a:prstGeom prst="rect">
                <a:avLst/>
              </a:prstGeom>
              <a:blipFill>
                <a:blip r:embed="rId21"/>
                <a:stretch>
                  <a:fillRect t="-7143" b="-196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D054CB1B-E5DD-4BA1-ACFD-FEBE10CEF34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55" y="2434615"/>
            <a:ext cx="2476500" cy="15494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283943F-5148-4CFF-B0BB-2800E9CB6BC3}"/>
              </a:ext>
            </a:extLst>
          </p:cNvPr>
          <p:cNvSpPr txBox="1"/>
          <p:nvPr/>
        </p:nvSpPr>
        <p:spPr>
          <a:xfrm>
            <a:off x="0" y="2009908"/>
            <a:ext cx="479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1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:Compton scattering process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F77B5F96-5B1F-416E-966A-D7C3430A650F}"/>
              </a:ext>
            </a:extLst>
          </p:cNvPr>
          <p:cNvSpPr txBox="1"/>
          <p:nvPr/>
        </p:nvSpPr>
        <p:spPr>
          <a:xfrm>
            <a:off x="0" y="4021516"/>
            <a:ext cx="479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2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Compton scattering &amp;Magnetic process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3620096-BE75-44D3-AE61-5BDF0F686C5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24" y="4363908"/>
            <a:ext cx="2113472" cy="19748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821CB293-D893-4FCE-87E0-893F0064E268}"/>
                  </a:ext>
                </a:extLst>
              </p:cNvPr>
              <p:cNvSpPr txBox="1"/>
              <p:nvPr/>
            </p:nvSpPr>
            <p:spPr>
              <a:xfrm>
                <a:off x="403706" y="1550986"/>
                <a:ext cx="3055708" cy="4473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𝒆𝒏𝒆𝒓𝒈𝒚</m:t>
                          </m:r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𝒐𝒇</m:t>
                          </m:r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𝒔𝒄𝒂𝒕𝒕𝒆𝒓𝒆𝒅</m:t>
                          </m:r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𝒑𝒉𝒐𝒕𝒐𝒏𝒔</m:t>
                          </m:r>
                        </m:num>
                        <m:den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𝒆𝒏𝒆𝒓𝒈𝒚</m:t>
                          </m:r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𝒐𝒇</m:t>
                          </m:r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𝒔𝒄𝒂𝒕𝒕𝒆𝒓𝒆𝒅</m:t>
                          </m:r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𝒆𝒍𝒆𝒄𝒕𝒓𝒐𝒏𝒔</m:t>
                          </m:r>
                        </m:den>
                      </m:f>
                    </m:oMath>
                  </m:oMathPara>
                </a14:m>
                <a:endParaRPr lang="zh-CN" altLang="en-US" sz="1400" b="1" dirty="0"/>
              </a:p>
            </p:txBody>
          </p:sp>
        </mc:Choice>
        <mc:Fallback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821CB293-D893-4FCE-87E0-893F0064E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06" y="1550986"/>
                <a:ext cx="3055708" cy="447302"/>
              </a:xfrm>
              <a:prstGeom prst="rect">
                <a:avLst/>
              </a:prstGeom>
              <a:blipFill>
                <a:blip r:embed="rId24"/>
                <a:stretch>
                  <a:fillRect l="-200" t="-4054" r="-1198" b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9995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138083B-B45C-42A2-BD8B-ACE9CAFBD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17" y="1218913"/>
            <a:ext cx="10472257" cy="541630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1DF6C6E-60C1-4448-84D8-F9FACB626033}"/>
              </a:ext>
            </a:extLst>
          </p:cNvPr>
          <p:cNvSpPr txBox="1"/>
          <p:nvPr/>
        </p:nvSpPr>
        <p:spPr>
          <a:xfrm>
            <a:off x="209725" y="251670"/>
            <a:ext cx="11794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4348AA"/>
                </a:solidFill>
                <a:latin typeface="+mn-ea"/>
              </a:rPr>
              <a:t>The fit result(polarization is 10%)</a:t>
            </a:r>
            <a:endParaRPr lang="zh-CN" altLang="en-US" sz="3600" b="1" dirty="0">
              <a:solidFill>
                <a:srgbClr val="4348AA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D1086670-1B09-495D-A868-0E2811BA7D40}"/>
                  </a:ext>
                </a:extLst>
              </p:cNvPr>
              <p:cNvSpPr/>
              <p:nvPr/>
            </p:nvSpPr>
            <p:spPr>
              <a:xfrm>
                <a:off x="606017" y="1540084"/>
                <a:ext cx="826316" cy="369332"/>
              </a:xfrm>
              <a:prstGeom prst="rect">
                <a:avLst/>
              </a:prstGeom>
              <a:solidFill>
                <a:srgbClr val="558FC4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D1086670-1B09-495D-A868-0E2811BA7D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17" y="1540084"/>
                <a:ext cx="826316" cy="369332"/>
              </a:xfrm>
              <a:prstGeom prst="rect">
                <a:avLst/>
              </a:prstGeom>
              <a:blipFill>
                <a:blip r:embed="rId3"/>
                <a:stretch>
                  <a:fillRect r="-242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F91FB962-2A96-4F80-B08D-EDC58456F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8752" y="6452660"/>
            <a:ext cx="406167" cy="365125"/>
          </a:xfrm>
        </p:spPr>
        <p:txBody>
          <a:bodyPr/>
          <a:lstStyle/>
          <a:p>
            <a:fld id="{84B4D896-B198-41A3-8770-0668726B5513}" type="slidenum">
              <a:rPr lang="zh-CN" altLang="en-US" sz="1400" b="1" smtClean="0">
                <a:solidFill>
                  <a:schemeClr val="tx1"/>
                </a:solidFill>
                <a:latin typeface="+mn-ea"/>
              </a:rPr>
              <a:t>12</a:t>
            </a:fld>
            <a:endParaRPr lang="zh-CN" altLang="en-US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437DBA6-0024-42E3-BB2C-FE6E5088B89B}"/>
              </a:ext>
            </a:extLst>
          </p:cNvPr>
          <p:cNvSpPr/>
          <p:nvPr/>
        </p:nvSpPr>
        <p:spPr>
          <a:xfrm>
            <a:off x="0" y="898001"/>
            <a:ext cx="12192000" cy="23527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E853463A-E0C1-41D1-BD96-236BE9FCB72B}"/>
                  </a:ext>
                </a:extLst>
              </p:cNvPr>
              <p:cNvSpPr/>
              <p:nvPr/>
            </p:nvSpPr>
            <p:spPr>
              <a:xfrm>
                <a:off x="258614" y="2120593"/>
                <a:ext cx="1173719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i="1" kern="1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kern="10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kern="100">
                              <a:latin typeface="Cambria Math" panose="02040503050406030204" pitchFamily="18" charset="0"/>
                            </a:rPr>
                            <m:t>𝑷</m:t>
                          </m:r>
                        </m:num>
                        <m:den>
                          <m:r>
                            <a:rPr lang="en-US" altLang="zh-CN" kern="100">
                              <a:latin typeface="Cambria Math" panose="02040503050406030204" pitchFamily="18" charset="0"/>
                            </a:rPr>
                            <m:t>𝑷</m:t>
                          </m:r>
                        </m:den>
                      </m:f>
                      <m:r>
                        <a:rPr lang="en-US" altLang="zh-CN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CN" b="0" i="0" kern="1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kern="10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zh-CN" altLang="zh-CN" kern="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E853463A-E0C1-41D1-BD96-236BE9FCB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4" y="2120593"/>
                <a:ext cx="1173719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886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C4DC407-2077-4E09-A1C2-34BE2FF9E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12" y="1288311"/>
            <a:ext cx="10691058" cy="55294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338CAB8A-B0EE-464F-A8BE-5450D7FB6432}"/>
                  </a:ext>
                </a:extLst>
              </p:cNvPr>
              <p:cNvSpPr/>
              <p:nvPr/>
            </p:nvSpPr>
            <p:spPr>
              <a:xfrm>
                <a:off x="209725" y="1418813"/>
                <a:ext cx="957698" cy="369332"/>
              </a:xfrm>
              <a:prstGeom prst="rect">
                <a:avLst/>
              </a:prstGeom>
              <a:solidFill>
                <a:srgbClr val="58CB8C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338CAB8A-B0EE-464F-A8BE-5450D7FB64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25" y="1418813"/>
                <a:ext cx="95769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FD392542-3A99-4B92-84BF-E08AB6B8B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1974" y="6452660"/>
            <a:ext cx="422945" cy="365125"/>
          </a:xfrm>
        </p:spPr>
        <p:txBody>
          <a:bodyPr/>
          <a:lstStyle/>
          <a:p>
            <a:fld id="{84B4D896-B198-41A3-8770-0668726B5513}" type="slidenum">
              <a:rPr lang="zh-CN" altLang="en-US" sz="1400" b="1" smtClean="0">
                <a:solidFill>
                  <a:schemeClr val="tx1"/>
                </a:solidFill>
                <a:latin typeface="+mn-ea"/>
              </a:rPr>
              <a:t>13</a:t>
            </a:fld>
            <a:endParaRPr lang="zh-CN" altLang="en-US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54FE16C-B206-4F54-BB91-467B15374295}"/>
              </a:ext>
            </a:extLst>
          </p:cNvPr>
          <p:cNvSpPr txBox="1"/>
          <p:nvPr/>
        </p:nvSpPr>
        <p:spPr>
          <a:xfrm>
            <a:off x="209725" y="251670"/>
            <a:ext cx="11794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4348AA"/>
                </a:solidFill>
                <a:latin typeface="+mn-ea"/>
              </a:rPr>
              <a:t>The fit result(polarization is 10%)</a:t>
            </a:r>
            <a:endParaRPr lang="zh-CN" altLang="en-US" sz="3600" b="1" dirty="0">
              <a:solidFill>
                <a:srgbClr val="4348AA"/>
              </a:solidFill>
              <a:latin typeface="+mn-ea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AEE3F52-1F44-4BD2-9DE5-0A3219655850}"/>
              </a:ext>
            </a:extLst>
          </p:cNvPr>
          <p:cNvSpPr/>
          <p:nvPr/>
        </p:nvSpPr>
        <p:spPr>
          <a:xfrm>
            <a:off x="0" y="898001"/>
            <a:ext cx="12192000" cy="23527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96A34BB9-B8E0-45D0-ACAC-D06BBA4A242F}"/>
                  </a:ext>
                </a:extLst>
              </p:cNvPr>
              <p:cNvSpPr/>
              <p:nvPr/>
            </p:nvSpPr>
            <p:spPr>
              <a:xfrm>
                <a:off x="258614" y="2120593"/>
                <a:ext cx="1173719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i="1" kern="1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kern="10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kern="100">
                              <a:latin typeface="Cambria Math" panose="02040503050406030204" pitchFamily="18" charset="0"/>
                            </a:rPr>
                            <m:t>𝑷</m:t>
                          </m:r>
                        </m:num>
                        <m:den>
                          <m:r>
                            <a:rPr lang="en-US" altLang="zh-CN" kern="100">
                              <a:latin typeface="Cambria Math" panose="02040503050406030204" pitchFamily="18" charset="0"/>
                            </a:rPr>
                            <m:t>𝑷</m:t>
                          </m:r>
                        </m:den>
                      </m:f>
                      <m:r>
                        <a:rPr lang="en-US" altLang="zh-CN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CN" b="0" i="0" kern="1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kern="10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zh-CN" altLang="zh-CN" kern="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96A34BB9-B8E0-45D0-ACAC-D06BBA4A24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4" y="2120593"/>
                <a:ext cx="1173719" cy="61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593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29304AA-DF98-44C4-A693-615E68C4D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84" y="1249960"/>
            <a:ext cx="10309103" cy="53319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B2D5A92D-1E19-4EFF-B302-9A9C39F27B9E}"/>
                  </a:ext>
                </a:extLst>
              </p:cNvPr>
              <p:cNvSpPr/>
              <p:nvPr/>
            </p:nvSpPr>
            <p:spPr>
              <a:xfrm>
                <a:off x="379562" y="1564041"/>
                <a:ext cx="957698" cy="36933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B2D5A92D-1E19-4EFF-B302-9A9C39F27B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62" y="1564041"/>
                <a:ext cx="95769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FD392542-3A99-4B92-84BF-E08AB6B8B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1974" y="6452660"/>
            <a:ext cx="422945" cy="365125"/>
          </a:xfrm>
        </p:spPr>
        <p:txBody>
          <a:bodyPr/>
          <a:lstStyle/>
          <a:p>
            <a:fld id="{84B4D896-B198-41A3-8770-0668726B5513}" type="slidenum">
              <a:rPr lang="zh-CN" altLang="en-US" sz="1400" b="1" smtClean="0">
                <a:solidFill>
                  <a:schemeClr val="tx1"/>
                </a:solidFill>
                <a:latin typeface="+mn-ea"/>
              </a:rPr>
              <a:t>14</a:t>
            </a:fld>
            <a:endParaRPr lang="zh-CN" altLang="en-US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3879B6E-36B8-4811-9E63-135979DC3AF7}"/>
              </a:ext>
            </a:extLst>
          </p:cNvPr>
          <p:cNvSpPr txBox="1"/>
          <p:nvPr/>
        </p:nvSpPr>
        <p:spPr>
          <a:xfrm>
            <a:off x="209725" y="251670"/>
            <a:ext cx="11794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4348AA"/>
                </a:solidFill>
                <a:latin typeface="+mn-ea"/>
              </a:rPr>
              <a:t>The fit result(polarization is 10%)</a:t>
            </a:r>
            <a:endParaRPr lang="zh-CN" altLang="en-US" sz="3600" b="1" dirty="0">
              <a:solidFill>
                <a:srgbClr val="4348AA"/>
              </a:solidFill>
              <a:latin typeface="+mn-ea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F1F1430-AF9F-4313-A58C-5F987B7A6597}"/>
              </a:ext>
            </a:extLst>
          </p:cNvPr>
          <p:cNvSpPr/>
          <p:nvPr/>
        </p:nvSpPr>
        <p:spPr>
          <a:xfrm>
            <a:off x="0" y="898001"/>
            <a:ext cx="12192000" cy="23527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631A2390-B127-4647-AA39-F38F02EDB68E}"/>
                  </a:ext>
                </a:extLst>
              </p:cNvPr>
              <p:cNvSpPr/>
              <p:nvPr/>
            </p:nvSpPr>
            <p:spPr>
              <a:xfrm>
                <a:off x="258614" y="2120593"/>
                <a:ext cx="1173719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i="1" kern="1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kern="10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kern="100">
                              <a:latin typeface="Cambria Math" panose="02040503050406030204" pitchFamily="18" charset="0"/>
                            </a:rPr>
                            <m:t>𝑷</m:t>
                          </m:r>
                        </m:num>
                        <m:den>
                          <m:r>
                            <a:rPr lang="en-US" altLang="zh-CN" kern="100">
                              <a:latin typeface="Cambria Math" panose="02040503050406030204" pitchFamily="18" charset="0"/>
                            </a:rPr>
                            <m:t>𝑷</m:t>
                          </m:r>
                        </m:den>
                      </m:f>
                      <m:r>
                        <a:rPr lang="en-US" altLang="zh-CN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CN" b="0" i="0" kern="1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kern="10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zh-CN" altLang="zh-CN" kern="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631A2390-B127-4647-AA39-F38F02EDB6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4" y="2120593"/>
                <a:ext cx="1173719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826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3">
            <a:extLst>
              <a:ext uri="{FF2B5EF4-FFF2-40B4-BE49-F238E27FC236}">
                <a16:creationId xmlns:a16="http://schemas.microsoft.com/office/drawing/2014/main" id="{4773EE7B-3936-426B-AABE-855DAD8E8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8752" y="6452660"/>
            <a:ext cx="406167" cy="365125"/>
          </a:xfrm>
        </p:spPr>
        <p:txBody>
          <a:bodyPr/>
          <a:lstStyle/>
          <a:p>
            <a:fld id="{84B4D896-B198-41A3-8770-0668726B5513}" type="slidenum">
              <a:rPr lang="zh-CN" altLang="en-US" sz="1400" b="1" smtClean="0">
                <a:solidFill>
                  <a:schemeClr val="tx1"/>
                </a:solidFill>
                <a:latin typeface="+mn-ea"/>
              </a:rPr>
              <a:t>15</a:t>
            </a:fld>
            <a:endParaRPr lang="zh-CN" altLang="en-US" sz="14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05316A3-4655-4ADF-8D3C-84E885A65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48" y="1428750"/>
            <a:ext cx="5334000" cy="40005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A40199B-F5B8-46C8-9555-047FF2DE9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428750"/>
            <a:ext cx="5334000" cy="40005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9A6E1C25-FEEA-40D9-934D-3EF3F7DCB9E2}"/>
              </a:ext>
            </a:extLst>
          </p:cNvPr>
          <p:cNvSpPr txBox="1"/>
          <p:nvPr/>
        </p:nvSpPr>
        <p:spPr>
          <a:xfrm>
            <a:off x="209725" y="251670"/>
            <a:ext cx="11794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4348AA"/>
                </a:solidFill>
                <a:latin typeface="+mn-ea"/>
              </a:rPr>
              <a:t>The fit result(polarization is 10%)</a:t>
            </a:r>
            <a:endParaRPr lang="zh-CN" altLang="en-US" sz="3600" b="1" dirty="0">
              <a:solidFill>
                <a:srgbClr val="4348AA"/>
              </a:solidFill>
              <a:latin typeface="+mn-ea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360FA6E-0AF0-450E-998A-9EFAE1B9DCCE}"/>
              </a:ext>
            </a:extLst>
          </p:cNvPr>
          <p:cNvSpPr/>
          <p:nvPr/>
        </p:nvSpPr>
        <p:spPr>
          <a:xfrm>
            <a:off x="0" y="898001"/>
            <a:ext cx="12192000" cy="23527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19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FD392542-3A99-4B92-84BF-E08AB6B8B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1974" y="6452660"/>
            <a:ext cx="422945" cy="365125"/>
          </a:xfrm>
        </p:spPr>
        <p:txBody>
          <a:bodyPr/>
          <a:lstStyle/>
          <a:p>
            <a:fld id="{84B4D896-B198-41A3-8770-0668726B5513}" type="slidenum">
              <a:rPr lang="zh-CN" altLang="en-US" sz="1400" b="1" smtClean="0">
                <a:solidFill>
                  <a:schemeClr val="tx1"/>
                </a:solidFill>
                <a:latin typeface="+mn-ea"/>
              </a:rPr>
              <a:t>16</a:t>
            </a:fld>
            <a:endParaRPr lang="zh-CN" altLang="en-US" sz="1400" b="1" dirty="0">
              <a:solidFill>
                <a:schemeClr val="tx1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3AE40A99-DF65-48DD-9754-D9901032A3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4533663"/>
                  </p:ext>
                </p:extLst>
              </p:nvPr>
            </p:nvGraphicFramePr>
            <p:xfrm>
              <a:off x="2722228" y="1681613"/>
              <a:ext cx="6769914" cy="1461472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1551668">
                      <a:extLst>
                        <a:ext uri="{9D8B030D-6E8A-4147-A177-3AD203B41FA5}">
                          <a16:colId xmlns:a16="http://schemas.microsoft.com/office/drawing/2014/main" val="3732451698"/>
                        </a:ext>
                      </a:extLst>
                    </a:gridCol>
                    <a:gridCol w="2516403">
                      <a:extLst>
                        <a:ext uri="{9D8B030D-6E8A-4147-A177-3AD203B41FA5}">
                          <a16:colId xmlns:a16="http://schemas.microsoft.com/office/drawing/2014/main" val="2071956418"/>
                        </a:ext>
                      </a:extLst>
                    </a:gridCol>
                    <a:gridCol w="2701843">
                      <a:extLst>
                        <a:ext uri="{9D8B030D-6E8A-4147-A177-3AD203B41FA5}">
                          <a16:colId xmlns:a16="http://schemas.microsoft.com/office/drawing/2014/main" val="3002063569"/>
                        </a:ext>
                      </a:extLst>
                    </a:gridCol>
                  </a:tblGrid>
                  <a:tr h="365368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Fit function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Fit result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3619951"/>
                      </a:ext>
                    </a:extLst>
                  </a:tr>
                  <a:tr h="365368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Pol6-fit</a:t>
                          </a:r>
                          <a:endParaRPr lang="zh-CN" altLang="en-US" sz="1600" dirty="0"/>
                        </a:p>
                      </a:txBody>
                      <a:tcPr anchor="ctr">
                        <a:lnB w="63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z-Cyrl-AZ" altLang="zh-CN" sz="1600" b="1" i="1" smtClean="0">
                                    <a:latin typeface="Cambria Math" panose="02040503050406030204" pitchFamily="18" charset="0"/>
                                  </a:rPr>
                                  <m:t>П</m:t>
                                </m:r>
                                <m:d>
                                  <m:dPr>
                                    <m:ctrlPr>
                                      <a:rPr lang="en-US" altLang="zh-CN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b="1" i="1"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1" i="1"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altLang="zh-CN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 i="1" smtClean="0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p>
                                    <m:r>
                                      <a:rPr lang="en-US" altLang="zh-CN" sz="16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zh-CN" altLang="en-US" sz="1600" i="1" smtClean="0">
                                        <a:latin typeface="Cambria Math" panose="02040503050406030204" pitchFamily="18" charset="0"/>
                                      </a:rPr>
                                      <m:t>⊥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=0.101508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±0.0020788</m:t>
                                </m:r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0861684"/>
                      </a:ext>
                    </a:extLst>
                  </a:tr>
                  <a:tr h="365368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z-Cyrl-AZ" altLang="zh-CN" sz="1600" i="1" smtClean="0">
                                    <a:latin typeface="Cambria Math" panose="02040503050406030204" pitchFamily="18" charset="0"/>
                                  </a:rPr>
                                  <m:t>П</m:t>
                                </m:r>
                                <m:d>
                                  <m:d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160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altLang="zh-CN" sz="160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zh-CN" altLang="en-US" sz="1600" i="1" smtClean="0">
                                        <a:latin typeface="Cambria Math" panose="02040503050406030204" pitchFamily="18" charset="0"/>
                                      </a:rPr>
                                      <m:t>⊥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=0.101825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±0.00209</m:t>
                                </m:r>
                                <m:r>
                                  <a:rPr lang="en-US" altLang="zh-CN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3214557"/>
                      </a:ext>
                    </a:extLst>
                  </a:tr>
                  <a:tr h="365368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>
                        <a:lnT w="63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z-Cyrl-AZ" altLang="zh-CN" sz="1600" i="1" smtClean="0">
                                    <a:latin typeface="Cambria Math" panose="02040503050406030204" pitchFamily="18" charset="0"/>
                                  </a:rPr>
                                  <m:t>П</m:t>
                                </m:r>
                                <m:d>
                                  <m:d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altLang="zh-CN" sz="160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zh-CN" altLang="en-US" sz="1600" i="1" smtClean="0">
                                        <a:latin typeface="Cambria Math" panose="02040503050406030204" pitchFamily="18" charset="0"/>
                                      </a:rPr>
                                      <m:t>⊥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=0.1015222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±0.002057</m:t>
                                </m:r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15770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3AE40A99-DF65-48DD-9754-D9901032A3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4533663"/>
                  </p:ext>
                </p:extLst>
              </p:nvPr>
            </p:nvGraphicFramePr>
            <p:xfrm>
              <a:off x="2722228" y="1681613"/>
              <a:ext cx="6769914" cy="1461472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1551668">
                      <a:extLst>
                        <a:ext uri="{9D8B030D-6E8A-4147-A177-3AD203B41FA5}">
                          <a16:colId xmlns:a16="http://schemas.microsoft.com/office/drawing/2014/main" val="3732451698"/>
                        </a:ext>
                      </a:extLst>
                    </a:gridCol>
                    <a:gridCol w="2516403">
                      <a:extLst>
                        <a:ext uri="{9D8B030D-6E8A-4147-A177-3AD203B41FA5}">
                          <a16:colId xmlns:a16="http://schemas.microsoft.com/office/drawing/2014/main" val="2071956418"/>
                        </a:ext>
                      </a:extLst>
                    </a:gridCol>
                    <a:gridCol w="2701843">
                      <a:extLst>
                        <a:ext uri="{9D8B030D-6E8A-4147-A177-3AD203B41FA5}">
                          <a16:colId xmlns:a16="http://schemas.microsoft.com/office/drawing/2014/main" val="3002063569"/>
                        </a:ext>
                      </a:extLst>
                    </a:gridCol>
                  </a:tblGrid>
                  <a:tr h="365368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Fit function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Fit result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3619951"/>
                      </a:ext>
                    </a:extLst>
                  </a:tr>
                  <a:tr h="365368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Pol6-fit</a:t>
                          </a:r>
                          <a:endParaRPr lang="zh-CN" altLang="en-US" sz="1600" dirty="0"/>
                        </a:p>
                      </a:txBody>
                      <a:tcPr anchor="ctr">
                        <a:lnB w="63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61743" t="-101639" r="-107748" b="-1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50450" t="-101639" r="-225" b="-1983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0861684"/>
                      </a:ext>
                    </a:extLst>
                  </a:tr>
                  <a:tr h="365368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61743" t="-205000" r="-107748" b="-1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50450" t="-205000" r="-225" b="-10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3214557"/>
                      </a:ext>
                    </a:extLst>
                  </a:tr>
                  <a:tr h="365368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>
                        <a:lnT w="63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61743" t="-305000" r="-107748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50450" t="-305000" r="-225" b="-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15770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表格 10">
                <a:extLst>
                  <a:ext uri="{FF2B5EF4-FFF2-40B4-BE49-F238E27FC236}">
                    <a16:creationId xmlns:a16="http://schemas.microsoft.com/office/drawing/2014/main" id="{DC9F810F-00ED-407A-96A6-191C44210A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3860684"/>
                  </p:ext>
                </p:extLst>
              </p:nvPr>
            </p:nvGraphicFramePr>
            <p:xfrm>
              <a:off x="2974362" y="3926697"/>
              <a:ext cx="5931016" cy="1341120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2860123">
                      <a:extLst>
                        <a:ext uri="{9D8B030D-6E8A-4147-A177-3AD203B41FA5}">
                          <a16:colId xmlns:a16="http://schemas.microsoft.com/office/drawing/2014/main" val="2071956418"/>
                        </a:ext>
                      </a:extLst>
                    </a:gridCol>
                    <a:gridCol w="3070893">
                      <a:extLst>
                        <a:ext uri="{9D8B030D-6E8A-4147-A177-3AD203B41FA5}">
                          <a16:colId xmlns:a16="http://schemas.microsoft.com/office/drawing/2014/main" val="3002063569"/>
                        </a:ext>
                      </a:extLst>
                    </a:gridCol>
                  </a:tblGrid>
                  <a:tr h="3179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Fit function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Fit result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3619951"/>
                      </a:ext>
                    </a:extLst>
                  </a:tr>
                  <a:tr h="3179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z-Cyrl-AZ" altLang="zh-CN" sz="1600" i="1" smtClean="0">
                                    <a:latin typeface="Cambria Math" panose="02040503050406030204" pitchFamily="18" charset="0"/>
                                  </a:rPr>
                                  <m:t>П</m:t>
                                </m:r>
                                <m:d>
                                  <m:d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zh-CN" altLang="en-US" sz="1600" i="1" smtClean="0">
                                        <a:latin typeface="Cambria Math" panose="02040503050406030204" pitchFamily="18" charset="0"/>
                                      </a:rPr>
                                      <m:t>⊥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=0.0980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±0.0017</m:t>
                                </m:r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0861684"/>
                      </a:ext>
                    </a:extLst>
                  </a:tr>
                  <a:tr h="3179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z-Cyrl-AZ" altLang="zh-CN" sz="1600" b="1" i="1" smtClean="0">
                                    <a:latin typeface="Cambria Math" panose="02040503050406030204" pitchFamily="18" charset="0"/>
                                  </a:rPr>
                                  <m:t>П</m:t>
                                </m:r>
                                <m:d>
                                  <m:dPr>
                                    <m:ctrlPr>
                                      <a:rPr lang="en-US" altLang="zh-CN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b="1" i="1"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1" i="1"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altLang="zh-CN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p>
                                    <m:r>
                                      <a:rPr lang="en-US" altLang="zh-CN" sz="16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zh-CN" altLang="en-US" sz="1600" i="1" smtClean="0">
                                        <a:latin typeface="Cambria Math" panose="02040503050406030204" pitchFamily="18" charset="0"/>
                                      </a:rPr>
                                      <m:t>⊥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=0.0990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±0. 0017</m:t>
                                </m:r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3214557"/>
                      </a:ext>
                    </a:extLst>
                  </a:tr>
                  <a:tr h="3179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z-Cyrl-AZ" altLang="zh-CN" sz="1600" i="1" smtClean="0">
                                    <a:latin typeface="Cambria Math" panose="02040503050406030204" pitchFamily="18" charset="0"/>
                                  </a:rPr>
                                  <m:t>П</m:t>
                                </m:r>
                                <m:d>
                                  <m:d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altLang="zh-CN" sz="160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zh-CN" altLang="en-US" sz="1600" i="1" smtClean="0">
                                        <a:latin typeface="Cambria Math" panose="02040503050406030204" pitchFamily="18" charset="0"/>
                                      </a:rPr>
                                      <m:t>⊥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=0.0980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±0.0017</m:t>
                                </m:r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15770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表格 10">
                <a:extLst>
                  <a:ext uri="{FF2B5EF4-FFF2-40B4-BE49-F238E27FC236}">
                    <a16:creationId xmlns:a16="http://schemas.microsoft.com/office/drawing/2014/main" id="{DC9F810F-00ED-407A-96A6-191C44210A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3860684"/>
                  </p:ext>
                </p:extLst>
              </p:nvPr>
            </p:nvGraphicFramePr>
            <p:xfrm>
              <a:off x="2974362" y="3926697"/>
              <a:ext cx="5931016" cy="1341120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2860123">
                      <a:extLst>
                        <a:ext uri="{9D8B030D-6E8A-4147-A177-3AD203B41FA5}">
                          <a16:colId xmlns:a16="http://schemas.microsoft.com/office/drawing/2014/main" val="2071956418"/>
                        </a:ext>
                      </a:extLst>
                    </a:gridCol>
                    <a:gridCol w="3070893">
                      <a:extLst>
                        <a:ext uri="{9D8B030D-6E8A-4147-A177-3AD203B41FA5}">
                          <a16:colId xmlns:a16="http://schemas.microsoft.com/office/drawing/2014/main" val="3002063569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Fit function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Fit result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361995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t="-103571" r="-107447" b="-1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93254" t="-103571" r="-198" b="-1982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086168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t="-207273" r="-107447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93254" t="-207273" r="-198" b="-10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321455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t="-307273" r="-107447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93254" t="-307273" r="-198" b="-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157708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53581708-667F-4B3F-9F08-C35FE3A54319}"/>
              </a:ext>
            </a:extLst>
          </p:cNvPr>
          <p:cNvSpPr txBox="1"/>
          <p:nvPr/>
        </p:nvSpPr>
        <p:spPr>
          <a:xfrm>
            <a:off x="494950" y="2072081"/>
            <a:ext cx="1879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ROOT fit result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6FAA9D3-9F5C-4246-9987-D3F486AEAB7B}"/>
              </a:ext>
            </a:extLst>
          </p:cNvPr>
          <p:cNvSpPr txBox="1"/>
          <p:nvPr/>
        </p:nvSpPr>
        <p:spPr>
          <a:xfrm>
            <a:off x="555071" y="4304950"/>
            <a:ext cx="1879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MATLAB fit result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4843601-B259-463C-A676-9AAC967C484B}"/>
              </a:ext>
            </a:extLst>
          </p:cNvPr>
          <p:cNvSpPr txBox="1"/>
          <p:nvPr/>
        </p:nvSpPr>
        <p:spPr>
          <a:xfrm>
            <a:off x="209725" y="251670"/>
            <a:ext cx="11794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4348AA"/>
                </a:solidFill>
                <a:latin typeface="+mn-ea"/>
              </a:rPr>
              <a:t>The fit result(polarization is 10%)</a:t>
            </a:r>
            <a:endParaRPr lang="zh-CN" altLang="en-US" sz="3600" b="1" dirty="0">
              <a:solidFill>
                <a:srgbClr val="4348AA"/>
              </a:solidFill>
              <a:latin typeface="+mn-ea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2CD99C6-C503-414A-9C9A-CBC0268F1628}"/>
              </a:ext>
            </a:extLst>
          </p:cNvPr>
          <p:cNvSpPr/>
          <p:nvPr/>
        </p:nvSpPr>
        <p:spPr>
          <a:xfrm>
            <a:off x="0" y="898001"/>
            <a:ext cx="12192000" cy="23527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CA4649C-28DC-4580-8151-8AC56BAE845D}"/>
                  </a:ext>
                </a:extLst>
              </p:cNvPr>
              <p:cNvSpPr/>
              <p:nvPr/>
            </p:nvSpPr>
            <p:spPr>
              <a:xfrm>
                <a:off x="9840286" y="2135945"/>
                <a:ext cx="1173719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i="1" kern="1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kern="10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kern="100">
                              <a:latin typeface="Cambria Math" panose="02040503050406030204" pitchFamily="18" charset="0"/>
                            </a:rPr>
                            <m:t>𝑷</m:t>
                          </m:r>
                        </m:num>
                        <m:den>
                          <m:r>
                            <a:rPr lang="en-US" altLang="zh-CN" kern="100">
                              <a:latin typeface="Cambria Math" panose="02040503050406030204" pitchFamily="18" charset="0"/>
                            </a:rPr>
                            <m:t>𝑷</m:t>
                          </m:r>
                        </m:den>
                      </m:f>
                      <m:r>
                        <a:rPr lang="en-US" altLang="zh-CN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CN" b="0" i="0" kern="1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kern="10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zh-CN" altLang="zh-CN" kern="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CA4649C-28DC-4580-8151-8AC56BAE84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0286" y="2135945"/>
                <a:ext cx="1173719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B159F8C4-0974-49F4-8ECE-2C7C80D12119}"/>
                  </a:ext>
                </a:extLst>
              </p:cNvPr>
              <p:cNvSpPr/>
              <p:nvPr/>
            </p:nvSpPr>
            <p:spPr>
              <a:xfrm>
                <a:off x="9753723" y="4304950"/>
                <a:ext cx="1346844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i="1" kern="1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kern="10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kern="100">
                              <a:latin typeface="Cambria Math" panose="02040503050406030204" pitchFamily="18" charset="0"/>
                            </a:rPr>
                            <m:t>𝑷</m:t>
                          </m:r>
                        </m:num>
                        <m:den>
                          <m:r>
                            <a:rPr lang="en-US" altLang="zh-CN" kern="100">
                              <a:latin typeface="Cambria Math" panose="02040503050406030204" pitchFamily="18" charset="0"/>
                            </a:rPr>
                            <m:t>𝑷</m:t>
                          </m:r>
                        </m:den>
                      </m:f>
                      <m:r>
                        <a:rPr lang="en-US" altLang="zh-CN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CN" b="0" i="0" kern="100" smtClean="0">
                          <a:latin typeface="Cambria Math" panose="02040503050406030204" pitchFamily="18" charset="0"/>
                        </a:rPr>
                        <m:t>1.7</m:t>
                      </m:r>
                      <m:r>
                        <a:rPr lang="en-US" altLang="zh-CN" kern="10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zh-CN" altLang="zh-CN" kern="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B159F8C4-0974-49F4-8ECE-2C7C80D121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723" y="4304950"/>
                <a:ext cx="1346844" cy="610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9099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A1DF6C6E-60C1-4448-84D8-F9FACB626033}"/>
              </a:ext>
            </a:extLst>
          </p:cNvPr>
          <p:cNvSpPr txBox="1"/>
          <p:nvPr/>
        </p:nvSpPr>
        <p:spPr>
          <a:xfrm>
            <a:off x="209725" y="251670"/>
            <a:ext cx="11794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4348AA"/>
                </a:solidFill>
                <a:latin typeface="+mn-ea"/>
              </a:rPr>
              <a:t>The statistical error</a:t>
            </a:r>
            <a:endParaRPr lang="zh-CN" altLang="en-US" sz="3600" b="1" dirty="0">
              <a:solidFill>
                <a:srgbClr val="4348AA"/>
              </a:solidFill>
              <a:latin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CE472D0-7F2E-40B8-A325-6C83B8DB167E}"/>
              </a:ext>
            </a:extLst>
          </p:cNvPr>
          <p:cNvSpPr txBox="1"/>
          <p:nvPr/>
        </p:nvSpPr>
        <p:spPr>
          <a:xfrm>
            <a:off x="82827" y="1165362"/>
            <a:ext cx="6905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1" dirty="0"/>
              <a:t>The luminosity of Compton polarimeter</a:t>
            </a:r>
            <a:endParaRPr lang="zh-CN" altLang="en-US" sz="2400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E041D82-4DCA-4B01-B513-D94F54FCE133}"/>
              </a:ext>
            </a:extLst>
          </p:cNvPr>
          <p:cNvSpPr txBox="1"/>
          <p:nvPr/>
        </p:nvSpPr>
        <p:spPr>
          <a:xfrm>
            <a:off x="1080181" y="1597715"/>
            <a:ext cx="643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luminosity for pulsed lasers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表格 11">
                <a:extLst>
                  <a:ext uri="{FF2B5EF4-FFF2-40B4-BE49-F238E27FC236}">
                    <a16:creationId xmlns:a16="http://schemas.microsoft.com/office/drawing/2014/main" id="{FA30B680-57DF-47C0-9693-9BD0746E8CD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3048691"/>
                  </p:ext>
                </p:extLst>
              </p:nvPr>
            </p:nvGraphicFramePr>
            <p:xfrm>
              <a:off x="1147293" y="2026535"/>
              <a:ext cx="9301129" cy="4426125"/>
            </p:xfrm>
            <a:graphic>
              <a:graphicData uri="http://schemas.openxmlformats.org/drawingml/2006/table">
                <a:tbl>
                  <a:tblPr firstRow="1" bandRow="1">
                    <a:tableStyleId>{912C8C85-51F0-491E-9774-3900AFEF0FD7}</a:tableStyleId>
                  </a:tblPr>
                  <a:tblGrid>
                    <a:gridCol w="1317072">
                      <a:extLst>
                        <a:ext uri="{9D8B030D-6E8A-4147-A177-3AD203B41FA5}">
                          <a16:colId xmlns:a16="http://schemas.microsoft.com/office/drawing/2014/main" val="730519387"/>
                        </a:ext>
                      </a:extLst>
                    </a:gridCol>
                    <a:gridCol w="1105091">
                      <a:extLst>
                        <a:ext uri="{9D8B030D-6E8A-4147-A177-3AD203B41FA5}">
                          <a16:colId xmlns:a16="http://schemas.microsoft.com/office/drawing/2014/main" val="1469338370"/>
                        </a:ext>
                      </a:extLst>
                    </a:gridCol>
                    <a:gridCol w="4151200">
                      <a:extLst>
                        <a:ext uri="{9D8B030D-6E8A-4147-A177-3AD203B41FA5}">
                          <a16:colId xmlns:a16="http://schemas.microsoft.com/office/drawing/2014/main" val="1298142917"/>
                        </a:ext>
                      </a:extLst>
                    </a:gridCol>
                    <a:gridCol w="2727766">
                      <a:extLst>
                        <a:ext uri="{9D8B030D-6E8A-4147-A177-3AD203B41FA5}">
                          <a16:colId xmlns:a16="http://schemas.microsoft.com/office/drawing/2014/main" val="382834401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Par.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6350" cap="flat" cmpd="sng" algn="ctr">
                          <a:noFill/>
                          <a:prstDash val="solid"/>
                          <a:miter lim="800000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Unit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Physics meaning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CEPC(Z pole)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6350" cap="flat" cmpd="sng" algn="ctr">
                          <a:noFill/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69854147"/>
                      </a:ext>
                    </a:extLst>
                  </a:tr>
                  <a:tr h="34688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sz="16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6350" cap="flat" cmpd="sng" algn="ctr">
                          <a:noFill/>
                          <a:prstDash val="solid"/>
                          <a:miter lim="800000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zh-CN" altLang="en-US" sz="16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Number of bunch crossing per second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1(12000)</a:t>
                          </a:r>
                          <a:endParaRPr lang="zh-CN" altLang="en-US" sz="16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6350" cap="flat" cmpd="sng" algn="ctr">
                          <a:noFill/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8475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zh-CN" sz="16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6350" cap="flat" cmpd="sng" algn="ctr">
                          <a:noFill/>
                          <a:prstDash val="solid"/>
                          <a:miter lim="800000"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zh-CN" altLang="en-US" sz="16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Number of electrons per bunch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8×</m:t>
                                </m:r>
                                <m:sSup>
                                  <m:sSupPr>
                                    <m:ctrlPr>
                                      <a:rPr lang="en-US" altLang="zh-CN" sz="16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600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6350" cap="flat" cmpd="sng" algn="ctr">
                          <a:noFill/>
                          <a:prstDash val="solid"/>
                          <a:miter lim="800000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844680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160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altLang="zh-CN" sz="16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6350" cap="flat" cmpd="sng" algn="ctr">
                          <a:noFill/>
                          <a:prstDash val="solid"/>
                          <a:miter lim="800000"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W=J/s</a:t>
                          </a:r>
                          <a:endParaRPr lang="zh-CN" altLang="en-US" sz="16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power of the laser 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0.1GW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6350" cap="flat" cmpd="sng" algn="ctr">
                          <a:noFill/>
                          <a:prstDash val="solid"/>
                          <a:miter lim="800000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390932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altLang="zh-CN" sz="16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6350" cap="flat" cmpd="sng" algn="ctr">
                          <a:noFill/>
                          <a:prstDash val="solid"/>
                          <a:miter lim="800000"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endParaRPr lang="zh-CN" altLang="en-US" sz="16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Wavelength of laser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1.002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zh-CN" altLang="en-US" sz="1600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μ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600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oMath>
                          </a14:m>
                          <a:r>
                            <a:rPr lang="en-US" altLang="zh-CN" sz="16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(1.24eV)</a:t>
                          </a:r>
                          <a:endParaRPr lang="zh-CN" altLang="en-US" sz="1600" b="0" i="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6350" cap="flat" cmpd="sng" algn="ctr">
                          <a:noFill/>
                          <a:prstDash val="solid"/>
                          <a:miter lim="800000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847502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𝑙𝑎𝑠𝑒𝑟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6350" cap="flat" cmpd="sng" algn="ctr">
                          <a:noFill/>
                          <a:prstDash val="solid"/>
                          <a:miter lim="800000"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zh-CN" altLang="en-US" sz="16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Laser energy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2.8mJ</a:t>
                          </a:r>
                          <a:endParaRPr lang="zh-CN" altLang="en-US" sz="1600" b="0" i="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6350" cap="flat" cmpd="sng" algn="ctr">
                          <a:noFill/>
                          <a:prstDash val="solid"/>
                          <a:miter lim="800000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55079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Bunch </a:t>
                          </a: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length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6350" cap="flat" cmpd="sng" algn="ctr">
                          <a:noFill/>
                          <a:prstDash val="solid"/>
                          <a:miter lim="800000"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zh-CN" altLang="en-US" sz="16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28ps</a:t>
                          </a:r>
                          <a:endParaRPr lang="zh-CN" altLang="en-US" sz="1600" b="0" i="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6350" cap="flat" cmpd="sng" algn="ctr">
                          <a:noFill/>
                          <a:prstDash val="solid"/>
                          <a:miter lim="800000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708315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zh-CN" altLang="en-US" sz="16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6350" cap="flat" cmpd="sng" algn="ctr">
                          <a:noFill/>
                          <a:prstDash val="solid"/>
                          <a:miter lim="800000"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zh-CN" altLang="en-US" sz="16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Number of photons per laser pulse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1.4×</m:t>
                                </m:r>
                                <m:sSup>
                                  <m:sSupPr>
                                    <m:ctrlPr>
                                      <a:rPr lang="en-US" altLang="zh-CN" sz="16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600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6350" cap="flat" cmpd="sng" algn="ctr">
                          <a:noFill/>
                          <a:prstDash val="solid"/>
                          <a:miter lim="800000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1456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16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altLang="zh-CN" sz="16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/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60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zh-CN" altLang="en-US" sz="160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</m:oMath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6350" cap="flat" cmpd="sng" algn="ctr">
                          <a:noFill/>
                          <a:prstDash val="solid"/>
                          <a:miter lim="800000"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endParaRPr lang="zh-CN" altLang="en-US" sz="16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Rms beam</a:t>
                          </a:r>
                          <a:r>
                            <a:rPr lang="zh-CN" altLang="en-US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size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60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zh-CN" altLang="en-US" sz="160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sub>
                                </m:sSub>
                                <m:r>
                                  <a:rPr lang="en-US" altLang="zh-CN" sz="16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=160</m:t>
                                </m:r>
                                <m:r>
                                  <a:rPr lang="zh-CN" altLang="en-US" sz="16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altLang="zh-CN" sz="16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6350" cap="flat" cmpd="sng" algn="ctr">
                          <a:noFill/>
                          <a:prstDash val="solid"/>
                          <a:miter lim="800000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932355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16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𝕿</m:t>
                                </m:r>
                              </m:oMath>
                            </m:oMathPara>
                          </a14:m>
                          <a:endParaRPr lang="zh-CN" altLang="en-US" sz="16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6350" cap="flat" cmpd="sng" algn="ctr">
                          <a:noFill/>
                          <a:prstDash val="solid"/>
                          <a:miter lim="800000"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60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𝑐𝑚</m:t>
                                    </m:r>
                                  </m:e>
                                  <m:sup>
                                    <m:r>
                                      <a:rPr lang="en-US" altLang="zh-CN" sz="1600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60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altLang="zh-CN" sz="1600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luminosity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altLang="zh-CN" sz="160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.9676×</m:t>
                                </m:r>
                                <m:sSup>
                                  <m:sSupPr>
                                    <m:ctrlPr>
                                      <a:rPr lang="en-US" altLang="zh-CN" sz="16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600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6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altLang="zh-CN" sz="1600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r>
                                  <a:rPr lang="en-US" altLang="zh-CN" sz="160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altLang="zh-CN" sz="16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altLang="zh-CN" sz="1600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6350" cap="flat" cmpd="sng" algn="ctr">
                          <a:noFill/>
                          <a:prstDash val="solid"/>
                          <a:miter lim="800000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105922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l-GR" altLang="zh-CN" sz="16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σ</a:t>
                          </a:r>
                          <a:endParaRPr lang="zh-CN" altLang="en-US" sz="16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6350" cap="flat" cmpd="sng" algn="ctr">
                          <a:noFill/>
                          <a:prstDash val="solid"/>
                          <a:miter lim="800000"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barn</a:t>
                          </a:r>
                          <a:endParaRPr lang="zh-CN" altLang="en-US" sz="16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Cross section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393.5</m:t>
                                </m:r>
                                <m:r>
                                  <a:rPr lang="en-US" altLang="zh-CN" sz="16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6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6350" cap="flat" cmpd="sng" algn="ctr">
                          <a:noFill/>
                          <a:prstDash val="solid"/>
                          <a:miter lim="800000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05288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Max. rate</a:t>
                          </a:r>
                          <a:endParaRPr lang="zh-CN" altLang="en-US" sz="16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6350" cap="flat" cmpd="sng" algn="ctr">
                          <a:noFill/>
                          <a:prstDash val="solid"/>
                          <a:miter lim="800000"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60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altLang="zh-CN" sz="1600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Compton scattering event rate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altLang="zh-CN" sz="160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60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𝟕𝟒𝟐</m:t>
                                </m:r>
                                <m:r>
                                  <a:rPr lang="en-US" altLang="zh-CN" sz="160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6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CN" sz="1600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6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𝑝𝑢𝑙𝑠𝑒</m:t>
                                    </m:r>
                                  </m:e>
                                  <m:sup>
                                    <m:r>
                                      <a:rPr lang="en-US" altLang="zh-CN" sz="1600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600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6350" cap="flat" cmpd="sng" algn="ctr">
                          <a:noFill/>
                          <a:prstDash val="solid"/>
                          <a:miter lim="800000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247991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表格 11">
                <a:extLst>
                  <a:ext uri="{FF2B5EF4-FFF2-40B4-BE49-F238E27FC236}">
                    <a16:creationId xmlns:a16="http://schemas.microsoft.com/office/drawing/2014/main" id="{FA30B680-57DF-47C0-9693-9BD0746E8CD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3048691"/>
                  </p:ext>
                </p:extLst>
              </p:nvPr>
            </p:nvGraphicFramePr>
            <p:xfrm>
              <a:off x="1147293" y="2026535"/>
              <a:ext cx="9301129" cy="4426125"/>
            </p:xfrm>
            <a:graphic>
              <a:graphicData uri="http://schemas.openxmlformats.org/drawingml/2006/table">
                <a:tbl>
                  <a:tblPr firstRow="1" bandRow="1">
                    <a:tableStyleId>{912C8C85-51F0-491E-9774-3900AFEF0FD7}</a:tableStyleId>
                  </a:tblPr>
                  <a:tblGrid>
                    <a:gridCol w="1317072">
                      <a:extLst>
                        <a:ext uri="{9D8B030D-6E8A-4147-A177-3AD203B41FA5}">
                          <a16:colId xmlns:a16="http://schemas.microsoft.com/office/drawing/2014/main" val="730519387"/>
                        </a:ext>
                      </a:extLst>
                    </a:gridCol>
                    <a:gridCol w="1105091">
                      <a:extLst>
                        <a:ext uri="{9D8B030D-6E8A-4147-A177-3AD203B41FA5}">
                          <a16:colId xmlns:a16="http://schemas.microsoft.com/office/drawing/2014/main" val="1469338370"/>
                        </a:ext>
                      </a:extLst>
                    </a:gridCol>
                    <a:gridCol w="4151200">
                      <a:extLst>
                        <a:ext uri="{9D8B030D-6E8A-4147-A177-3AD203B41FA5}">
                          <a16:colId xmlns:a16="http://schemas.microsoft.com/office/drawing/2014/main" val="1298142917"/>
                        </a:ext>
                      </a:extLst>
                    </a:gridCol>
                    <a:gridCol w="2727766">
                      <a:extLst>
                        <a:ext uri="{9D8B030D-6E8A-4147-A177-3AD203B41FA5}">
                          <a16:colId xmlns:a16="http://schemas.microsoft.com/office/drawing/2014/main" val="382834401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Par.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6350" cap="flat" cmpd="sng" algn="ctr">
                          <a:noFill/>
                          <a:prstDash val="solid"/>
                          <a:miter lim="800000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Unit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Physics meaning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CEPC(Z pole)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6350" cap="flat" cmpd="sng" algn="ctr">
                          <a:noFill/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69854147"/>
                      </a:ext>
                    </a:extLst>
                  </a:tr>
                  <a:tr h="34688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6350" cap="flat" cmpd="sng" algn="ctr">
                          <a:noFill/>
                          <a:prstDash val="solid"/>
                          <a:miter lim="800000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12281" r="-607407" b="-10807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zh-CN" altLang="en-US" sz="16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Number of bunch crossing per second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1(12000)</a:t>
                          </a:r>
                          <a:endParaRPr lang="zh-CN" altLang="en-US" sz="16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6350" cap="flat" cmpd="sng" algn="ctr">
                          <a:noFill/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8475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6350" cap="flat" cmpd="sng" algn="ctr">
                          <a:noFill/>
                          <a:prstDash val="solid"/>
                          <a:miter lim="800000"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98361" r="-607407" b="-9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zh-CN" altLang="en-US" sz="16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Number of electrons per bunch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>
                          <a:noFill/>
                        </a:lnL>
                        <a:lnR w="6350" cap="flat" cmpd="sng" algn="ctr">
                          <a:noFill/>
                          <a:prstDash val="solid"/>
                          <a:miter lim="800000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40625" t="-198361" r="-446" b="-9098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44680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6350" cap="flat" cmpd="sng" algn="ctr">
                          <a:noFill/>
                          <a:prstDash val="solid"/>
                          <a:miter lim="800000"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98361" r="-607407" b="-8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W=J/s</a:t>
                          </a:r>
                          <a:endParaRPr lang="zh-CN" altLang="en-US" sz="16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power of the laser 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0.1GW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6350" cap="flat" cmpd="sng" algn="ctr">
                          <a:noFill/>
                          <a:prstDash val="solid"/>
                          <a:miter lim="800000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390932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6350" cap="flat" cmpd="sng" algn="ctr">
                          <a:noFill/>
                          <a:prstDash val="solid"/>
                          <a:miter lim="800000"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398361" r="-607407" b="-7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endParaRPr lang="zh-CN" altLang="en-US" sz="16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Wavelength of laser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>
                          <a:noFill/>
                        </a:lnL>
                        <a:lnR w="6350" cap="flat" cmpd="sng" algn="ctr">
                          <a:noFill/>
                          <a:prstDash val="solid"/>
                          <a:miter lim="800000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40625" t="-398361" r="-446" b="-7098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47502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6350" cap="flat" cmpd="sng" algn="ctr">
                          <a:noFill/>
                          <a:prstDash val="solid"/>
                          <a:miter lim="800000"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498361" r="-607407" b="-6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zh-CN" altLang="en-US" sz="16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Laser energy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2.8mJ</a:t>
                          </a:r>
                          <a:endParaRPr lang="zh-CN" altLang="en-US" sz="1600" b="0" i="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6350" cap="flat" cmpd="sng" algn="ctr">
                          <a:noFill/>
                          <a:prstDash val="solid"/>
                          <a:miter lim="800000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55079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Bunch </a:t>
                          </a: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length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6350" cap="flat" cmpd="sng" algn="ctr">
                          <a:noFill/>
                          <a:prstDash val="solid"/>
                          <a:miter lim="800000"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zh-CN" altLang="en-US" sz="16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28ps</a:t>
                          </a:r>
                          <a:endParaRPr lang="zh-CN" altLang="en-US" sz="1600" b="0" i="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6350" cap="flat" cmpd="sng" algn="ctr">
                          <a:noFill/>
                          <a:prstDash val="solid"/>
                          <a:miter lim="800000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708315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6350" cap="flat" cmpd="sng" algn="ctr">
                          <a:noFill/>
                          <a:prstDash val="solid"/>
                          <a:miter lim="800000"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696721" r="-607407" b="-4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zh-CN" altLang="en-US" sz="16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Number of photons per laser pulse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>
                          <a:noFill/>
                        </a:lnL>
                        <a:lnR w="6350" cap="flat" cmpd="sng" algn="ctr">
                          <a:noFill/>
                          <a:prstDash val="solid"/>
                          <a:miter lim="800000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40625" t="-696721" r="-446" b="-4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456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6350" cap="flat" cmpd="sng" algn="ctr">
                          <a:noFill/>
                          <a:prstDash val="solid"/>
                          <a:miter lim="800000"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796721" r="-607407" b="-3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endParaRPr lang="zh-CN" altLang="en-US" sz="16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Rms beam</a:t>
                          </a:r>
                          <a:r>
                            <a:rPr lang="zh-CN" altLang="en-US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size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>
                          <a:noFill/>
                        </a:lnL>
                        <a:lnR w="6350" cap="flat" cmpd="sng" algn="ctr">
                          <a:noFill/>
                          <a:prstDash val="solid"/>
                          <a:miter lim="800000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40625" t="-796721" r="-446" b="-3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32355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6350" cap="flat" cmpd="sng" algn="ctr">
                          <a:noFill/>
                          <a:prstDash val="solid"/>
                          <a:miter lim="800000"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896721" r="-607407" b="-2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9337" t="-896721" r="-624862" b="-2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luminosity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>
                          <a:noFill/>
                        </a:lnL>
                        <a:lnR w="6350" cap="flat" cmpd="sng" algn="ctr">
                          <a:noFill/>
                          <a:prstDash val="solid"/>
                          <a:miter lim="800000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40625" t="-896721" r="-446" b="-2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05922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l-GR" altLang="zh-CN" sz="16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σ</a:t>
                          </a:r>
                          <a:endParaRPr lang="zh-CN" altLang="en-US" sz="16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6350" cap="flat" cmpd="sng" algn="ctr">
                          <a:noFill/>
                          <a:prstDash val="solid"/>
                          <a:miter lim="800000"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barn</a:t>
                          </a:r>
                          <a:endParaRPr lang="zh-CN" altLang="en-US" sz="16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Cross section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>
                          <a:noFill/>
                        </a:lnL>
                        <a:lnR w="6350" cap="flat" cmpd="sng" algn="ctr">
                          <a:noFill/>
                          <a:prstDash val="solid"/>
                          <a:miter lim="800000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40625" t="-996721" r="-446" b="-1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05288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Max. rate</a:t>
                          </a:r>
                          <a:endParaRPr lang="zh-CN" altLang="en-US" sz="16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6350" cap="flat" cmpd="sng" algn="ctr">
                          <a:noFill/>
                          <a:prstDash val="solid"/>
                          <a:miter lim="800000"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9337" t="-1096721" r="-624862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Compton scattering event rate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>
                          <a:noFill/>
                        </a:lnL>
                        <a:lnR w="6350" cap="flat" cmpd="sng" algn="ctr">
                          <a:noFill/>
                          <a:prstDash val="solid"/>
                          <a:miter lim="800000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40625" t="-1096721" r="-446" b="-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24799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2D585701-8361-4F0C-A68A-FE57E80A6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1974" y="6452660"/>
            <a:ext cx="422945" cy="365125"/>
          </a:xfrm>
        </p:spPr>
        <p:txBody>
          <a:bodyPr/>
          <a:lstStyle/>
          <a:p>
            <a:fld id="{84B4D896-B198-41A3-8770-0668726B5513}" type="slidenum">
              <a:rPr lang="zh-CN" altLang="en-US" sz="1400" b="1" smtClean="0">
                <a:solidFill>
                  <a:schemeClr val="tx1"/>
                </a:solidFill>
                <a:latin typeface="+mn-ea"/>
              </a:rPr>
              <a:t>17</a:t>
            </a:fld>
            <a:endParaRPr lang="zh-CN" altLang="en-US" sz="1400" b="1" dirty="0">
              <a:solidFill>
                <a:schemeClr val="tx1"/>
              </a:solidFill>
              <a:latin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026008E-54E0-4AC6-B99F-4A6C45B5BCD0}"/>
                  </a:ext>
                </a:extLst>
              </p:cNvPr>
              <p:cNvSpPr txBox="1"/>
              <p:nvPr/>
            </p:nvSpPr>
            <p:spPr>
              <a:xfrm>
                <a:off x="1080181" y="6472288"/>
                <a:ext cx="5285976" cy="347788"/>
              </a:xfrm>
              <a:prstGeom prst="rect">
                <a:avLst/>
              </a:prstGeom>
              <a:noFill/>
              <a:ln>
                <a:noFill/>
                <a:prstDash val="lgDash"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laser is 1HZ. Compton rate</a:t>
                </a:r>
                <a14:m>
                  <m:oMath xmlns:m="http://schemas.openxmlformats.org/officeDocument/2006/math">
                    <m:r>
                      <a:rPr lang="en-US" altLang="zh-CN" sz="16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𝟕𝟒𝟐</m:t>
                    </m:r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026008E-54E0-4AC6-B99F-4A6C45B5B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181" y="6472288"/>
                <a:ext cx="5285976" cy="347788"/>
              </a:xfrm>
              <a:prstGeom prst="rect">
                <a:avLst/>
              </a:prstGeom>
              <a:blipFill>
                <a:blip r:embed="rId3"/>
                <a:stretch>
                  <a:fillRect l="-461" t="-1754" b="-22807"/>
                </a:stretch>
              </a:blipFill>
              <a:ln>
                <a:noFill/>
                <a:prstDash val="lg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>
            <a:extLst>
              <a:ext uri="{FF2B5EF4-FFF2-40B4-BE49-F238E27FC236}">
                <a16:creationId xmlns:a16="http://schemas.microsoft.com/office/drawing/2014/main" id="{97C1531B-731F-4C0B-AF59-D90E81983BF6}"/>
              </a:ext>
            </a:extLst>
          </p:cNvPr>
          <p:cNvSpPr/>
          <p:nvPr/>
        </p:nvSpPr>
        <p:spPr>
          <a:xfrm>
            <a:off x="0" y="898001"/>
            <a:ext cx="12192000" cy="23527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0EFD7F2-DBD5-4795-9945-64296276A2E0}"/>
                  </a:ext>
                </a:extLst>
              </p:cNvPr>
              <p:cNvSpPr txBox="1"/>
              <p:nvPr/>
            </p:nvSpPr>
            <p:spPr>
              <a:xfrm>
                <a:off x="6433593" y="950550"/>
                <a:ext cx="2784673" cy="1016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600" b="0" i="1" smtClean="0">
                          <a:latin typeface="Cambria Math" panose="02040503050406030204" pitchFamily="18" charset="0"/>
                        </a:rPr>
                        <m:t>𝕿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θ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160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  <m:r>
                                            <a:rPr lang="zh-CN" altLang="en-US" sz="1600" i="1"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160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zh-CN" altLang="en-US" sz="1600" i="1"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0EFD7F2-DBD5-4795-9945-64296276A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593" y="950550"/>
                <a:ext cx="2784673" cy="10164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6600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F48AC3D6-C252-41BA-AEE3-1FC77238E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196" y="1402338"/>
            <a:ext cx="7206143" cy="545566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1DF6C6E-60C1-4448-84D8-F9FACB626033}"/>
              </a:ext>
            </a:extLst>
          </p:cNvPr>
          <p:cNvSpPr txBox="1"/>
          <p:nvPr/>
        </p:nvSpPr>
        <p:spPr>
          <a:xfrm>
            <a:off x="209725" y="251670"/>
            <a:ext cx="11794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4348AA"/>
                </a:solidFill>
                <a:latin typeface="+mn-ea"/>
              </a:rPr>
              <a:t>The statistic error</a:t>
            </a:r>
            <a:endParaRPr lang="zh-CN" altLang="en-US" sz="3600" b="1" dirty="0">
              <a:solidFill>
                <a:srgbClr val="4348AA"/>
              </a:solidFill>
              <a:latin typeface="+mn-ea"/>
            </a:endParaRPr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390868F8-17B6-4F48-80CA-80E0E6A48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5530" y="6452660"/>
            <a:ext cx="389389" cy="365125"/>
          </a:xfrm>
        </p:spPr>
        <p:txBody>
          <a:bodyPr/>
          <a:lstStyle/>
          <a:p>
            <a:fld id="{84B4D896-B198-41A3-8770-0668726B5513}" type="slidenum">
              <a:rPr lang="zh-CN" altLang="en-US" sz="1400" b="1" smtClean="0">
                <a:solidFill>
                  <a:schemeClr val="tx1"/>
                </a:solidFill>
                <a:latin typeface="+mn-ea"/>
              </a:rPr>
              <a:t>18</a:t>
            </a:fld>
            <a:endParaRPr lang="zh-CN" altLang="en-US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B62B977-D070-4DC0-8941-BE11A5AD8F97}"/>
              </a:ext>
            </a:extLst>
          </p:cNvPr>
          <p:cNvSpPr txBox="1"/>
          <p:nvPr/>
        </p:nvSpPr>
        <p:spPr>
          <a:xfrm>
            <a:off x="98613" y="1098513"/>
            <a:ext cx="6905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1" dirty="0"/>
              <a:t>The statistical error vs measurement time</a:t>
            </a:r>
            <a:endParaRPr lang="zh-CN" altLang="en-US" sz="2400" b="1" dirty="0"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6D1E603-9A90-4976-A358-EAD3F37A02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028020"/>
              </p:ext>
            </p:extLst>
          </p:nvPr>
        </p:nvGraphicFramePr>
        <p:xfrm>
          <a:off x="5637401" y="2128590"/>
          <a:ext cx="3212983" cy="15474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344878">
                  <a:extLst>
                    <a:ext uri="{9D8B030D-6E8A-4147-A177-3AD203B41FA5}">
                      <a16:colId xmlns:a16="http://schemas.microsoft.com/office/drawing/2014/main" val="1145933756"/>
                    </a:ext>
                  </a:extLst>
                </a:gridCol>
                <a:gridCol w="824786">
                  <a:extLst>
                    <a:ext uri="{9D8B030D-6E8A-4147-A177-3AD203B41FA5}">
                      <a16:colId xmlns:a16="http://schemas.microsoft.com/office/drawing/2014/main" val="2226517406"/>
                    </a:ext>
                  </a:extLst>
                </a:gridCol>
                <a:gridCol w="1043319">
                  <a:extLst>
                    <a:ext uri="{9D8B030D-6E8A-4147-A177-3AD203B41FA5}">
                      <a16:colId xmlns:a16="http://schemas.microsoft.com/office/drawing/2014/main" val="4047728727"/>
                    </a:ext>
                  </a:extLst>
                </a:gridCol>
              </a:tblGrid>
              <a:tr h="386865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entries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error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211412"/>
                  </a:ext>
                </a:extLst>
              </a:tr>
              <a:tr h="386865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18255630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66s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0.0017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767922"/>
                  </a:ext>
                </a:extLst>
              </a:tr>
              <a:tr h="386865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36510648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133s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0.00125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524791"/>
                  </a:ext>
                </a:extLst>
              </a:tr>
              <a:tr h="386865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54762225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200s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0.00111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213615"/>
                  </a:ext>
                </a:extLst>
              </a:tr>
            </a:tbl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464B67D1-B53D-46CF-867A-53D90E983320}"/>
              </a:ext>
            </a:extLst>
          </p:cNvPr>
          <p:cNvSpPr/>
          <p:nvPr/>
        </p:nvSpPr>
        <p:spPr>
          <a:xfrm>
            <a:off x="0" y="898001"/>
            <a:ext cx="12192000" cy="23527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038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A1DF6C6E-60C1-4448-84D8-F9FACB626033}"/>
              </a:ext>
            </a:extLst>
          </p:cNvPr>
          <p:cNvSpPr txBox="1"/>
          <p:nvPr/>
        </p:nvSpPr>
        <p:spPr>
          <a:xfrm>
            <a:off x="198539" y="251670"/>
            <a:ext cx="11794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4348AA"/>
                </a:solidFill>
                <a:latin typeface="+mn-ea"/>
              </a:rPr>
              <a:t>The systematic uncertainty</a:t>
            </a:r>
            <a:endParaRPr lang="zh-CN" altLang="en-US" sz="3600" b="1" dirty="0">
              <a:solidFill>
                <a:srgbClr val="4348AA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842FACB-85CC-41E7-8FFC-8AF2387035B4}"/>
                  </a:ext>
                </a:extLst>
              </p:cNvPr>
              <p:cNvSpPr txBox="1"/>
              <p:nvPr/>
            </p:nvSpPr>
            <p:spPr>
              <a:xfrm>
                <a:off x="4800600" y="1162050"/>
                <a:ext cx="2394630" cy="6092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</m:acc>
                            </m:num>
                            <m:den>
                              <m:acc>
                                <m:accPr>
                                  <m:chr m:val="̅"/>
                                  <m:ctrlPr>
                                    <a:rPr lang="zh-CN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</m:acc>
                            </m:den>
                          </m:f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az-Cyrl-AZ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П</m:t>
                              </m:r>
                            </m:num>
                            <m:den>
                              <m:r>
                                <a:rPr lang="az-Cyrl-AZ" altLang="zh-CN" i="1" smtClean="0"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842FACB-85CC-41E7-8FFC-8AF238703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1162050"/>
                <a:ext cx="2394630" cy="6092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右大括号 4">
            <a:extLst>
              <a:ext uri="{FF2B5EF4-FFF2-40B4-BE49-F238E27FC236}">
                <a16:creationId xmlns:a16="http://schemas.microsoft.com/office/drawing/2014/main" id="{017DADDA-D5DA-4A2F-827F-863E745A7460}"/>
              </a:ext>
            </a:extLst>
          </p:cNvPr>
          <p:cNvSpPr/>
          <p:nvPr/>
        </p:nvSpPr>
        <p:spPr>
          <a:xfrm rot="5400000">
            <a:off x="6670770" y="1723860"/>
            <a:ext cx="336357" cy="476250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A0C7B08-FCF4-4711-A730-38CD26DF8FEC}"/>
              </a:ext>
            </a:extLst>
          </p:cNvPr>
          <p:cNvSpPr txBox="1"/>
          <p:nvPr/>
        </p:nvSpPr>
        <p:spPr>
          <a:xfrm>
            <a:off x="6348412" y="2152651"/>
            <a:ext cx="1457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Systematic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47C4793-7EF6-4D8B-BFBC-6151FE540F50}"/>
                  </a:ext>
                </a:extLst>
              </p:cNvPr>
              <p:cNvSpPr txBox="1"/>
              <p:nvPr/>
            </p:nvSpPr>
            <p:spPr>
              <a:xfrm>
                <a:off x="117447" y="2936858"/>
                <a:ext cx="3019250" cy="738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tx1"/>
                    </a:solidFill>
                  </a:rPr>
                  <a:t>Nbinsx 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按照权重加权，即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per X bin 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里面的数目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nary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47C4793-7EF6-4D8B-BFBC-6151FE540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47" y="2936858"/>
                <a:ext cx="3019250" cy="738472"/>
              </a:xfrm>
              <a:prstGeom prst="rect">
                <a:avLst/>
              </a:prstGeom>
              <a:blipFill>
                <a:blip r:embed="rId3"/>
                <a:stretch>
                  <a:fillRect l="-1613" t="-18182" r="-8871" b="-851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779DAF46-0E8E-4044-AE2E-54F25FA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8752" y="6452660"/>
            <a:ext cx="406167" cy="365125"/>
          </a:xfrm>
        </p:spPr>
        <p:txBody>
          <a:bodyPr/>
          <a:lstStyle/>
          <a:p>
            <a:fld id="{84B4D896-B198-41A3-8770-0668726B5513}" type="slidenum">
              <a:rPr lang="zh-CN" altLang="en-US" sz="1400" b="1" smtClean="0">
                <a:solidFill>
                  <a:schemeClr val="tx1"/>
                </a:solidFill>
                <a:latin typeface="+mn-ea"/>
              </a:rPr>
              <a:t>19</a:t>
            </a:fld>
            <a:endParaRPr lang="zh-CN" altLang="en-US" sz="1400" b="1" dirty="0">
              <a:solidFill>
                <a:schemeClr val="tx1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3E3B3A6D-C259-45CE-AE57-BBED12E1C46B}"/>
                  </a:ext>
                </a:extLst>
              </p:cNvPr>
              <p:cNvSpPr/>
              <p:nvPr/>
            </p:nvSpPr>
            <p:spPr>
              <a:xfrm>
                <a:off x="3218265" y="2767709"/>
                <a:ext cx="7686335" cy="9076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az-Cyrl-AZ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П</m:t>
                          </m:r>
                        </m:num>
                        <m:den>
                          <m:r>
                            <a:rPr lang="az-Cyrl-AZ" altLang="zh-CN" i="1">
                              <a:latin typeface="Cambria Math" panose="02040503050406030204" pitchFamily="18" charset="0"/>
                            </a:rPr>
                            <m:t>П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az-Cyrl-AZ" altLang="zh-CN" i="1">
                                      <a:latin typeface="Cambria Math" panose="02040503050406030204" pitchFamily="18" charset="0"/>
                                    </a:rPr>
                                    <m:t>П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f>
                                    <m:f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𝑥𝑖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nary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az-Cyrl-AZ" altLang="zh-CN" i="1">
                              <a:latin typeface="Cambria Math" panose="02040503050406030204" pitchFamily="18" charset="0"/>
                            </a:rPr>
                            <m:t>П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az-Cyrl-AZ" altLang="zh-CN" i="1">
                                      <a:latin typeface="Cambria Math" panose="02040503050406030204" pitchFamily="18" charset="0"/>
                                    </a:rPr>
                                    <m:t>П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f>
                                    <m:f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𝑥𝑖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nary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az-Cyrl-AZ" altLang="zh-CN" i="1">
                              <a:latin typeface="Cambria Math" panose="02040503050406030204" pitchFamily="18" charset="0"/>
                            </a:rPr>
                            <m:t>П</m:t>
                          </m:r>
                        </m:den>
                      </m:f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az-Cyrl-AZ" altLang="zh-CN" i="1">
                                      <a:latin typeface="Cambria Math" panose="02040503050406030204" pitchFamily="18" charset="0"/>
                                    </a:rPr>
                                    <m:t>П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f>
                                    <m:f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𝑥𝑖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nary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az-Cyrl-AZ" altLang="zh-CN" i="1">
                              <a:latin typeface="Cambria Math" panose="02040503050406030204" pitchFamily="18" charset="0"/>
                            </a:rPr>
                            <m:t>П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3E3B3A6D-C259-45CE-AE57-BBED12E1C4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265" y="2767709"/>
                <a:ext cx="7686335" cy="9076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>
            <a:extLst>
              <a:ext uri="{FF2B5EF4-FFF2-40B4-BE49-F238E27FC236}">
                <a16:creationId xmlns:a16="http://schemas.microsoft.com/office/drawing/2014/main" id="{50C69F51-FB2F-4F8A-B8AB-0520CCCBFB9F}"/>
              </a:ext>
            </a:extLst>
          </p:cNvPr>
          <p:cNvSpPr/>
          <p:nvPr/>
        </p:nvSpPr>
        <p:spPr>
          <a:xfrm>
            <a:off x="0" y="898001"/>
            <a:ext cx="12192000" cy="23527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表格 11">
                <a:extLst>
                  <a:ext uri="{FF2B5EF4-FFF2-40B4-BE49-F238E27FC236}">
                    <a16:creationId xmlns:a16="http://schemas.microsoft.com/office/drawing/2014/main" id="{EE312749-414A-48CF-9053-E00EFF902B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1305108"/>
                  </p:ext>
                </p:extLst>
              </p:nvPr>
            </p:nvGraphicFramePr>
            <p:xfrm>
              <a:off x="1743027" y="4166884"/>
              <a:ext cx="8705943" cy="2358732"/>
            </p:xfrm>
            <a:graphic>
              <a:graphicData uri="http://schemas.openxmlformats.org/drawingml/2006/table">
                <a:tbl>
                  <a:tblPr firstRow="1" firstCol="1" bandRow="1">
                    <a:tableStyleId>{9D7B26C5-4107-4FEC-AEDC-1716B250A1EF}</a:tableStyleId>
                  </a:tblPr>
                  <a:tblGrid>
                    <a:gridCol w="4008108">
                      <a:extLst>
                        <a:ext uri="{9D8B030D-6E8A-4147-A177-3AD203B41FA5}">
                          <a16:colId xmlns:a16="http://schemas.microsoft.com/office/drawing/2014/main" val="1165491671"/>
                        </a:ext>
                      </a:extLst>
                    </a:gridCol>
                    <a:gridCol w="1871996">
                      <a:extLst>
                        <a:ext uri="{9D8B030D-6E8A-4147-A177-3AD203B41FA5}">
                          <a16:colId xmlns:a16="http://schemas.microsoft.com/office/drawing/2014/main" val="3647908726"/>
                        </a:ext>
                      </a:extLst>
                    </a:gridCol>
                    <a:gridCol w="2825839">
                      <a:extLst>
                        <a:ext uri="{9D8B030D-6E8A-4147-A177-3AD203B41FA5}">
                          <a16:colId xmlns:a16="http://schemas.microsoft.com/office/drawing/2014/main" val="3367658558"/>
                        </a:ext>
                      </a:extLst>
                    </a:gridCol>
                  </a:tblGrid>
                  <a:tr h="63345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Sources of systematic uncertainties</a:t>
                          </a: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kern="1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</m:oMath>
                            </m:oMathPara>
                          </a14:m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zh-CN" sz="1600" i="1" kern="1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zh-CN" sz="16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∆</m:t>
                                        </m:r>
                                        <m:r>
                                          <a:rPr lang="en-US" sz="16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𝑷</m:t>
                                        </m:r>
                                      </m:num>
                                      <m:den>
                                        <m:r>
                                          <a:rPr lang="en-US" sz="16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𝑷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1600" kern="100">
                                    <a:effectLst/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16137784"/>
                      </a:ext>
                    </a:extLst>
                  </a:tr>
                  <a:tr h="4313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Dipole strength(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altLang="zh-CN" sz="1600" smtClean="0">
                                  <a:latin typeface="Cambria Math" panose="02040503050406030204" pitchFamily="18" charset="0"/>
                                </a:rPr>
                                <m:t>=70.7904</m:t>
                              </m:r>
                              <m:r>
                                <a:rPr lang="en-US" altLang="zh-CN" sz="160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60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oMath>
                          </a14:m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smtClean="0">
                                    <a:latin typeface="Cambria Math" panose="02040503050406030204" pitchFamily="18" charset="0"/>
                                  </a:rPr>
                                  <m:t>7.07904</m:t>
                                </m:r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60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0.00239%</a:t>
                          </a: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06545599"/>
                      </a:ext>
                    </a:extLst>
                  </a:tr>
                  <a:tr h="4313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L1=60</a:t>
                          </a:r>
                          <a:r>
                            <a:rPr lang="en-US" altLang="zh-CN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(Ip to detector)</a:t>
                          </a:r>
                          <a:endParaRPr lang="zh-CN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1mm</a:t>
                          </a: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0.01653%</a:t>
                          </a:r>
                          <a:endParaRPr lang="zh-CN" alt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29435469"/>
                      </a:ext>
                    </a:extLst>
                  </a:tr>
                  <a:tr h="4313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L2</a:t>
                          </a:r>
                          <a:r>
                            <a:rPr lang="en-US" altLang="zh-CN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=40m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(Dipole to detector)</a:t>
                          </a:r>
                          <a:endParaRPr lang="zh-CN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1mm</a:t>
                          </a: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0.017929%</a:t>
                          </a:r>
                          <a:endParaRPr lang="zh-CN" alt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3550902"/>
                      </a:ext>
                    </a:extLst>
                  </a:tr>
                  <a:tr h="4313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</a:t>
                          </a:r>
                          <a:endParaRPr lang="zh-CN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0.036849%</a:t>
                          </a: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9457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表格 11">
                <a:extLst>
                  <a:ext uri="{FF2B5EF4-FFF2-40B4-BE49-F238E27FC236}">
                    <a16:creationId xmlns:a16="http://schemas.microsoft.com/office/drawing/2014/main" id="{EE312749-414A-48CF-9053-E00EFF902B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1305108"/>
                  </p:ext>
                </p:extLst>
              </p:nvPr>
            </p:nvGraphicFramePr>
            <p:xfrm>
              <a:off x="1743027" y="4166884"/>
              <a:ext cx="8705943" cy="2358732"/>
            </p:xfrm>
            <a:graphic>
              <a:graphicData uri="http://schemas.openxmlformats.org/drawingml/2006/table">
                <a:tbl>
                  <a:tblPr firstRow="1" firstCol="1" bandRow="1">
                    <a:tableStyleId>{9D7B26C5-4107-4FEC-AEDC-1716B250A1EF}</a:tableStyleId>
                  </a:tblPr>
                  <a:tblGrid>
                    <a:gridCol w="4008108">
                      <a:extLst>
                        <a:ext uri="{9D8B030D-6E8A-4147-A177-3AD203B41FA5}">
                          <a16:colId xmlns:a16="http://schemas.microsoft.com/office/drawing/2014/main" val="1165491671"/>
                        </a:ext>
                      </a:extLst>
                    </a:gridCol>
                    <a:gridCol w="1871996">
                      <a:extLst>
                        <a:ext uri="{9D8B030D-6E8A-4147-A177-3AD203B41FA5}">
                          <a16:colId xmlns:a16="http://schemas.microsoft.com/office/drawing/2014/main" val="3647908726"/>
                        </a:ext>
                      </a:extLst>
                    </a:gridCol>
                    <a:gridCol w="2825839">
                      <a:extLst>
                        <a:ext uri="{9D8B030D-6E8A-4147-A177-3AD203B41FA5}">
                          <a16:colId xmlns:a16="http://schemas.microsoft.com/office/drawing/2014/main" val="3367658558"/>
                        </a:ext>
                      </a:extLst>
                    </a:gridCol>
                  </a:tblGrid>
                  <a:tr h="63345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Sources of systematic uncertainties</a:t>
                          </a: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13636" t="-962" r="-150974" b="-2778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8190" t="-962" r="-216" b="-2778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6137784"/>
                      </a:ext>
                    </a:extLst>
                  </a:tr>
                  <a:tr h="4313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t="-147887" r="-117477" b="-307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213636" t="-147887" r="-150974" b="-307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0.00239%</a:t>
                          </a: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06545599"/>
                      </a:ext>
                    </a:extLst>
                  </a:tr>
                  <a:tr h="4313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L1=60</a:t>
                          </a:r>
                          <a:r>
                            <a:rPr lang="en-US" altLang="zh-CN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(Ip to detector)</a:t>
                          </a:r>
                          <a:endParaRPr lang="zh-CN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1mm</a:t>
                          </a: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0.01653%</a:t>
                          </a:r>
                          <a:endParaRPr lang="zh-CN" alt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29435469"/>
                      </a:ext>
                    </a:extLst>
                  </a:tr>
                  <a:tr h="4313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L2</a:t>
                          </a:r>
                          <a:r>
                            <a:rPr lang="en-US" altLang="zh-CN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=40m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(Dipole to detector)</a:t>
                          </a:r>
                          <a:endParaRPr lang="zh-CN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1mm</a:t>
                          </a: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0.017929%</a:t>
                          </a:r>
                          <a:endParaRPr lang="zh-CN" alt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3550902"/>
                      </a:ext>
                    </a:extLst>
                  </a:tr>
                  <a:tr h="4313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</a:t>
                          </a:r>
                          <a:endParaRPr lang="zh-CN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0.036849%</a:t>
                          </a: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945700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65139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AE1B94-83CF-41F7-9D91-DDC1BCB82882}"/>
              </a:ext>
            </a:extLst>
          </p:cNvPr>
          <p:cNvSpPr txBox="1">
            <a:spLocks/>
          </p:cNvSpPr>
          <p:nvPr/>
        </p:nvSpPr>
        <p:spPr>
          <a:xfrm>
            <a:off x="9281720" y="64526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B4D896-B198-41A3-8770-0668726B5513}" type="slidenum">
              <a:rPr lang="zh-CN" altLang="en-US" sz="1400" b="1" smtClean="0">
                <a:solidFill>
                  <a:schemeClr val="tx1"/>
                </a:solidFill>
              </a:rPr>
              <a:pPr/>
              <a:t>2</a:t>
            </a:fld>
            <a:endParaRPr lang="zh-CN" alt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BA26501-30A5-4FA1-9E22-4F5F137B8856}"/>
              </a:ext>
            </a:extLst>
          </p:cNvPr>
          <p:cNvSpPr txBox="1"/>
          <p:nvPr/>
        </p:nvSpPr>
        <p:spPr>
          <a:xfrm>
            <a:off x="209725" y="251670"/>
            <a:ext cx="11794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4348AA"/>
                </a:solidFill>
              </a:rPr>
              <a:t>Outline</a:t>
            </a:r>
            <a:endParaRPr lang="zh-CN" altLang="en-US" sz="3600" b="1" dirty="0">
              <a:solidFill>
                <a:srgbClr val="4348AA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55A3B04-7F07-46E7-AFE8-418443477D62}"/>
              </a:ext>
            </a:extLst>
          </p:cNvPr>
          <p:cNvSpPr/>
          <p:nvPr/>
        </p:nvSpPr>
        <p:spPr>
          <a:xfrm>
            <a:off x="1363274" y="1844060"/>
            <a:ext cx="1036027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rgbClr val="1A00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rgbClr val="1A00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 of physical principle in Compton polarimeter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rgbClr val="1A00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Layout for CEPC Compton polarimeter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rgbClr val="1A00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 result on Z pole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10% transverse polarization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error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systematic uncertainty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rgbClr val="1A00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and outlook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93EBE92-5D3E-419B-BC8B-E4E5B846DEBD}"/>
              </a:ext>
            </a:extLst>
          </p:cNvPr>
          <p:cNvSpPr/>
          <p:nvPr/>
        </p:nvSpPr>
        <p:spPr>
          <a:xfrm>
            <a:off x="0" y="898001"/>
            <a:ext cx="12192000" cy="23527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391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A1DF6C6E-60C1-4448-84D8-F9FACB626033}"/>
              </a:ext>
            </a:extLst>
          </p:cNvPr>
          <p:cNvSpPr txBox="1"/>
          <p:nvPr/>
        </p:nvSpPr>
        <p:spPr>
          <a:xfrm>
            <a:off x="209725" y="251670"/>
            <a:ext cx="11794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4348AA"/>
                </a:solidFill>
                <a:latin typeface="+mn-ea"/>
              </a:rPr>
              <a:t>The systematic uncertainty</a:t>
            </a:r>
            <a:endParaRPr lang="zh-CN" altLang="en-US" sz="3600" b="1" dirty="0">
              <a:solidFill>
                <a:srgbClr val="4348AA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2D2BF51A-BDC2-4180-B968-9CDDC8B730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7725792"/>
                  </p:ext>
                </p:extLst>
              </p:nvPr>
            </p:nvGraphicFramePr>
            <p:xfrm>
              <a:off x="1528626" y="1848984"/>
              <a:ext cx="8705943" cy="3652692"/>
            </p:xfrm>
            <a:graphic>
              <a:graphicData uri="http://schemas.openxmlformats.org/drawingml/2006/table">
                <a:tbl>
                  <a:tblPr firstRow="1" firstCol="1" bandRow="1">
                    <a:tableStyleId>{9D7B26C5-4107-4FEC-AEDC-1716B250A1EF}</a:tableStyleId>
                  </a:tblPr>
                  <a:tblGrid>
                    <a:gridCol w="4008108">
                      <a:extLst>
                        <a:ext uri="{9D8B030D-6E8A-4147-A177-3AD203B41FA5}">
                          <a16:colId xmlns:a16="http://schemas.microsoft.com/office/drawing/2014/main" val="1165491671"/>
                        </a:ext>
                      </a:extLst>
                    </a:gridCol>
                    <a:gridCol w="1871996">
                      <a:extLst>
                        <a:ext uri="{9D8B030D-6E8A-4147-A177-3AD203B41FA5}">
                          <a16:colId xmlns:a16="http://schemas.microsoft.com/office/drawing/2014/main" val="3647908726"/>
                        </a:ext>
                      </a:extLst>
                    </a:gridCol>
                    <a:gridCol w="2825839">
                      <a:extLst>
                        <a:ext uri="{9D8B030D-6E8A-4147-A177-3AD203B41FA5}">
                          <a16:colId xmlns:a16="http://schemas.microsoft.com/office/drawing/2014/main" val="3367658558"/>
                        </a:ext>
                      </a:extLst>
                    </a:gridCol>
                  </a:tblGrid>
                  <a:tr h="63345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Sources of systematic uncertainties</a:t>
                          </a: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kern="1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</m:oMath>
                            </m:oMathPara>
                          </a14:m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zh-CN" sz="1600" i="1" kern="1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zh-CN" sz="16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∆</m:t>
                                        </m:r>
                                        <m:r>
                                          <a:rPr lang="en-US" sz="16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𝑷</m:t>
                                        </m:r>
                                      </m:num>
                                      <m:den>
                                        <m:r>
                                          <a:rPr lang="en-US" sz="16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𝑷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1600" kern="100">
                                    <a:effectLst/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16137784"/>
                      </a:ext>
                    </a:extLst>
                  </a:tr>
                  <a:tr h="4313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Dipole strength(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altLang="zh-CN" sz="1600" smtClean="0">
                                  <a:latin typeface="Cambria Math" panose="02040503050406030204" pitchFamily="18" charset="0"/>
                                </a:rPr>
                                <m:t>=70.7904</m:t>
                              </m:r>
                              <m:r>
                                <a:rPr lang="en-US" altLang="zh-CN" sz="160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60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oMath>
                          </a14:m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smtClean="0">
                                    <a:latin typeface="Cambria Math" panose="02040503050406030204" pitchFamily="18" charset="0"/>
                                  </a:rPr>
                                  <m:t>7.07904</m:t>
                                </m:r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60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0.00239%</a:t>
                          </a: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06545599"/>
                      </a:ext>
                    </a:extLst>
                  </a:tr>
                  <a:tr h="4313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L1=60</a:t>
                          </a:r>
                          <a:r>
                            <a:rPr lang="en-US" altLang="zh-CN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(Ip to detector)</a:t>
                          </a:r>
                          <a:endParaRPr lang="zh-CN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1mm</a:t>
                          </a: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0.01653%</a:t>
                          </a:r>
                          <a:endParaRPr lang="zh-CN" alt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29435469"/>
                      </a:ext>
                    </a:extLst>
                  </a:tr>
                  <a:tr h="4313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L2</a:t>
                          </a:r>
                          <a:r>
                            <a:rPr lang="en-US" altLang="zh-CN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=40m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(Dipole to detector)</a:t>
                          </a:r>
                          <a:endParaRPr lang="zh-CN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1mm</a:t>
                          </a: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0.017929%</a:t>
                          </a:r>
                          <a:endParaRPr lang="zh-CN" alt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3550902"/>
                      </a:ext>
                    </a:extLst>
                  </a:tr>
                  <a:tr h="4313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∆α deviation of the detector</a:t>
                          </a:r>
                          <a:endParaRPr lang="zh-CN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1μrad</a:t>
                          </a: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ignored</a:t>
                          </a:r>
                          <a:endParaRPr lang="zh-CN" alt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52407117"/>
                      </a:ext>
                    </a:extLst>
                  </a:tr>
                  <a:tr h="4313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∆β deviation of the detector</a:t>
                          </a:r>
                          <a:endParaRPr lang="zh-CN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1μrad</a:t>
                          </a: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ignored</a:t>
                          </a:r>
                          <a:endParaRPr lang="zh-CN" alt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84660712"/>
                      </a:ext>
                    </a:extLst>
                  </a:tr>
                  <a:tr h="4313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Detector placement</a:t>
                          </a:r>
                          <a:endParaRPr lang="zh-CN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ignored</a:t>
                          </a: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0385546"/>
                      </a:ext>
                    </a:extLst>
                  </a:tr>
                  <a:tr h="4313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</a:t>
                          </a:r>
                          <a:endParaRPr lang="zh-CN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0.036849%</a:t>
                          </a: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9457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2D2BF51A-BDC2-4180-B968-9CDDC8B730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7725792"/>
                  </p:ext>
                </p:extLst>
              </p:nvPr>
            </p:nvGraphicFramePr>
            <p:xfrm>
              <a:off x="1528626" y="1848984"/>
              <a:ext cx="8705943" cy="3652692"/>
            </p:xfrm>
            <a:graphic>
              <a:graphicData uri="http://schemas.openxmlformats.org/drawingml/2006/table">
                <a:tbl>
                  <a:tblPr firstRow="1" firstCol="1" bandRow="1">
                    <a:tableStyleId>{9D7B26C5-4107-4FEC-AEDC-1716B250A1EF}</a:tableStyleId>
                  </a:tblPr>
                  <a:tblGrid>
                    <a:gridCol w="4008108">
                      <a:extLst>
                        <a:ext uri="{9D8B030D-6E8A-4147-A177-3AD203B41FA5}">
                          <a16:colId xmlns:a16="http://schemas.microsoft.com/office/drawing/2014/main" val="1165491671"/>
                        </a:ext>
                      </a:extLst>
                    </a:gridCol>
                    <a:gridCol w="1871996">
                      <a:extLst>
                        <a:ext uri="{9D8B030D-6E8A-4147-A177-3AD203B41FA5}">
                          <a16:colId xmlns:a16="http://schemas.microsoft.com/office/drawing/2014/main" val="3647908726"/>
                        </a:ext>
                      </a:extLst>
                    </a:gridCol>
                    <a:gridCol w="2825839">
                      <a:extLst>
                        <a:ext uri="{9D8B030D-6E8A-4147-A177-3AD203B41FA5}">
                          <a16:colId xmlns:a16="http://schemas.microsoft.com/office/drawing/2014/main" val="3367658558"/>
                        </a:ext>
                      </a:extLst>
                    </a:gridCol>
                  </a:tblGrid>
                  <a:tr h="63345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Sources of systematic uncertainties</a:t>
                          </a: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4332" t="-962" r="-151466" b="-4817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7974" t="-962" r="-216" b="-4817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6137784"/>
                      </a:ext>
                    </a:extLst>
                  </a:tr>
                  <a:tr h="4313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t="-147887" r="-117325" b="-6056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214332" t="-147887" r="-151466" b="-6056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0.00239%</a:t>
                          </a: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06545599"/>
                      </a:ext>
                    </a:extLst>
                  </a:tr>
                  <a:tr h="4313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L1=60</a:t>
                          </a:r>
                          <a:r>
                            <a:rPr lang="en-US" altLang="zh-CN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(Ip to detector)</a:t>
                          </a:r>
                          <a:endParaRPr lang="zh-CN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1mm</a:t>
                          </a: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0.01653%</a:t>
                          </a:r>
                          <a:endParaRPr lang="zh-CN" alt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29435469"/>
                      </a:ext>
                    </a:extLst>
                  </a:tr>
                  <a:tr h="4313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L2</a:t>
                          </a:r>
                          <a:r>
                            <a:rPr lang="en-US" altLang="zh-CN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=40m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(Dipole to detector)</a:t>
                          </a:r>
                          <a:endParaRPr lang="zh-CN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1mm</a:t>
                          </a: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0.017929%</a:t>
                          </a:r>
                          <a:endParaRPr lang="zh-CN" alt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3550902"/>
                      </a:ext>
                    </a:extLst>
                  </a:tr>
                  <a:tr h="4313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∆α deviation of the detector</a:t>
                          </a:r>
                          <a:endParaRPr lang="zh-CN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1μrad</a:t>
                          </a: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ignored</a:t>
                          </a:r>
                          <a:endParaRPr lang="zh-CN" alt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52407117"/>
                      </a:ext>
                    </a:extLst>
                  </a:tr>
                  <a:tr h="4313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∆β deviation of the detector</a:t>
                          </a:r>
                          <a:endParaRPr lang="zh-CN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1μrad</a:t>
                          </a: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ignored</a:t>
                          </a:r>
                          <a:endParaRPr lang="zh-CN" alt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84660712"/>
                      </a:ext>
                    </a:extLst>
                  </a:tr>
                  <a:tr h="4313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Detector placement</a:t>
                          </a:r>
                          <a:endParaRPr lang="zh-CN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ignored</a:t>
                          </a: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0385546"/>
                      </a:ext>
                    </a:extLst>
                  </a:tr>
                  <a:tr h="4313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</a:t>
                          </a:r>
                          <a:endParaRPr lang="zh-CN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0.036849%</a:t>
                          </a: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945700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779DAF46-0E8E-4044-AE2E-54F25FA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8752" y="6452660"/>
            <a:ext cx="406167" cy="365125"/>
          </a:xfrm>
        </p:spPr>
        <p:txBody>
          <a:bodyPr/>
          <a:lstStyle/>
          <a:p>
            <a:fld id="{84B4D896-B198-41A3-8770-0668726B5513}" type="slidenum">
              <a:rPr lang="zh-CN" altLang="en-US" sz="1400" b="1" smtClean="0">
                <a:solidFill>
                  <a:schemeClr val="tx1"/>
                </a:solidFill>
                <a:latin typeface="+mn-ea"/>
              </a:rPr>
              <a:t>20</a:t>
            </a:fld>
            <a:endParaRPr lang="zh-CN" altLang="en-US" sz="14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79CD1319-77A5-4561-9062-3A4FB075D7AB}"/>
              </a:ext>
            </a:extLst>
          </p:cNvPr>
          <p:cNvCxnSpPr>
            <a:cxnSpLocks/>
          </p:cNvCxnSpPr>
          <p:nvPr/>
        </p:nvCxnSpPr>
        <p:spPr>
          <a:xfrm>
            <a:off x="1528625" y="1785469"/>
            <a:ext cx="870594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23F63EED-10D8-4852-9A0A-6C26CD4CE902}"/>
              </a:ext>
            </a:extLst>
          </p:cNvPr>
          <p:cNvCxnSpPr>
            <a:cxnSpLocks/>
          </p:cNvCxnSpPr>
          <p:nvPr/>
        </p:nvCxnSpPr>
        <p:spPr>
          <a:xfrm>
            <a:off x="1528624" y="5566894"/>
            <a:ext cx="870594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CB9615DA-0230-4196-9936-4F117AE22E4B}"/>
              </a:ext>
            </a:extLst>
          </p:cNvPr>
          <p:cNvSpPr txBox="1"/>
          <p:nvPr/>
        </p:nvSpPr>
        <p:spPr>
          <a:xfrm>
            <a:off x="1528624" y="1262377"/>
            <a:ext cx="8821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2: The systematic uncertainty of Compton polarimeter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53220AF-3978-4B33-B8D1-05B4C98FD5E6}"/>
              </a:ext>
            </a:extLst>
          </p:cNvPr>
          <p:cNvSpPr/>
          <p:nvPr/>
        </p:nvSpPr>
        <p:spPr>
          <a:xfrm>
            <a:off x="0" y="898001"/>
            <a:ext cx="12192000" cy="23527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418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AE1B94-83CF-41F7-9D91-DDC1BCB82882}"/>
              </a:ext>
            </a:extLst>
          </p:cNvPr>
          <p:cNvSpPr txBox="1">
            <a:spLocks/>
          </p:cNvSpPr>
          <p:nvPr/>
        </p:nvSpPr>
        <p:spPr>
          <a:xfrm>
            <a:off x="9281720" y="64526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B4D896-B198-41A3-8770-0668726B5513}" type="slidenum">
              <a:rPr lang="zh-CN" altLang="en-US" sz="1400" b="1" smtClean="0">
                <a:solidFill>
                  <a:schemeClr val="tx1"/>
                </a:solidFill>
              </a:rPr>
              <a:pPr/>
              <a:t>21</a:t>
            </a:fld>
            <a:endParaRPr lang="zh-CN" alt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BA26501-30A5-4FA1-9E22-4F5F137B8856}"/>
              </a:ext>
            </a:extLst>
          </p:cNvPr>
          <p:cNvSpPr txBox="1"/>
          <p:nvPr/>
        </p:nvSpPr>
        <p:spPr>
          <a:xfrm>
            <a:off x="209725" y="251670"/>
            <a:ext cx="11794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4348AA"/>
                </a:solidFill>
              </a:rPr>
              <a:t>Summary &amp; Outlook</a:t>
            </a:r>
            <a:endParaRPr lang="zh-CN" altLang="en-US" sz="3600" b="1" dirty="0">
              <a:solidFill>
                <a:srgbClr val="4348AA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55A3B04-7F07-46E7-AFE8-418443477D62}"/>
              </a:ext>
            </a:extLst>
          </p:cNvPr>
          <p:cNvSpPr/>
          <p:nvPr/>
        </p:nvSpPr>
        <p:spPr>
          <a:xfrm>
            <a:off x="973123" y="1503949"/>
            <a:ext cx="1076307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u="sng" dirty="0">
                <a:solidFill>
                  <a:srgbClr val="1A00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  <a:p>
            <a:endParaRPr lang="en-US" altLang="zh-CN" sz="2400" u="sng" dirty="0">
              <a:solidFill>
                <a:srgbClr val="1A00F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1A00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Transverse polarization play an important role in beam energy calibration by RDP.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1A00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Compton Polarimeter is the clear technique of choice for electron polarization at CEPC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 the position asymmetry of scattered electrons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 statistical error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been achieved in 66s time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0.036849%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systematic uncertainty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obtained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Detector linear effect or electronic noise are not considered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u="sng" dirty="0">
              <a:solidFill>
                <a:srgbClr val="1A00F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u="sng" dirty="0">
                <a:solidFill>
                  <a:srgbClr val="1A00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polarized beam is a powerful ingredient of determining the anomalous couplings in the electroweak physics and suppressing background in new physics searches.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measurement of longitudinal is essential.</a:t>
            </a:r>
            <a:endParaRPr lang="zh-CN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9F1D79B-E055-4194-A179-6D8F414881FF}"/>
              </a:ext>
            </a:extLst>
          </p:cNvPr>
          <p:cNvSpPr/>
          <p:nvPr/>
        </p:nvSpPr>
        <p:spPr>
          <a:xfrm>
            <a:off x="0" y="898001"/>
            <a:ext cx="12192000" cy="23527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625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9BD95FD-26B2-4CED-B2EE-C3E8AE95D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D896-B198-41A3-8770-0668726B551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906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>
            <a:extLst>
              <a:ext uri="{FF2B5EF4-FFF2-40B4-BE49-F238E27FC236}">
                <a16:creationId xmlns:a16="http://schemas.microsoft.com/office/drawing/2014/main" id="{D0A8502D-2107-4B04-9FD8-6AE65E5BFC2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703389" y="2060576"/>
            <a:ext cx="8785225" cy="100012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>
              <a:spcAft>
                <a:spcPts val="1200"/>
              </a:spcAft>
            </a:pPr>
            <a:r>
              <a:rPr lang="en-US" altLang="zh-CN" sz="4000" b="1" dirty="0"/>
              <a:t>Additional slides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1123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892961A7-5A8A-4EED-BB18-2ECB1F6AF19D}"/>
              </a:ext>
            </a:extLst>
          </p:cNvPr>
          <p:cNvSpPr/>
          <p:nvPr/>
        </p:nvSpPr>
        <p:spPr>
          <a:xfrm>
            <a:off x="6853806" y="1729724"/>
            <a:ext cx="4496499" cy="169927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9C5DC01A-142A-4411-B710-9D36C961E02F}"/>
              </a:ext>
            </a:extLst>
          </p:cNvPr>
          <p:cNvSpPr/>
          <p:nvPr/>
        </p:nvSpPr>
        <p:spPr>
          <a:xfrm>
            <a:off x="1065402" y="1895912"/>
            <a:ext cx="4479721" cy="120801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613D510-E7F1-4237-9DDE-74CBECDAD698}"/>
              </a:ext>
            </a:extLst>
          </p:cNvPr>
          <p:cNvSpPr txBox="1"/>
          <p:nvPr/>
        </p:nvSpPr>
        <p:spPr>
          <a:xfrm>
            <a:off x="209725" y="251670"/>
            <a:ext cx="11794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4348AA"/>
                </a:solidFill>
              </a:rPr>
              <a:t>Physics</a:t>
            </a:r>
            <a:endParaRPr lang="zh-CN" altLang="en-US" sz="3600" b="1" dirty="0">
              <a:solidFill>
                <a:srgbClr val="4348AA"/>
              </a:solidFill>
            </a:endParaRPr>
          </a:p>
        </p:txBody>
      </p:sp>
      <p:sp>
        <p:nvSpPr>
          <p:cNvPr id="114" name="灯片编号占位符 3">
            <a:extLst>
              <a:ext uri="{FF2B5EF4-FFF2-40B4-BE49-F238E27FC236}">
                <a16:creationId xmlns:a16="http://schemas.microsoft.com/office/drawing/2014/main" id="{2F129F98-10A8-4319-960F-2C1BB72A8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3018" y="6452660"/>
            <a:ext cx="311901" cy="365125"/>
          </a:xfrm>
        </p:spPr>
        <p:txBody>
          <a:bodyPr/>
          <a:lstStyle/>
          <a:p>
            <a:fld id="{84B4D896-B198-41A3-8770-0668726B5513}" type="slidenum">
              <a:rPr lang="zh-CN" altLang="en-US" sz="1400" b="1" smtClean="0">
                <a:solidFill>
                  <a:schemeClr val="tx1"/>
                </a:solidFill>
              </a:rPr>
              <a:t>24</a:t>
            </a:fld>
            <a:endParaRPr lang="zh-CN" alt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C5E4891-C612-40CA-A3BD-5B57D31AF3A4}"/>
              </a:ext>
            </a:extLst>
          </p:cNvPr>
          <p:cNvSpPr txBox="1"/>
          <p:nvPr/>
        </p:nvSpPr>
        <p:spPr>
          <a:xfrm>
            <a:off x="550810" y="2056669"/>
            <a:ext cx="5508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</a:rPr>
              <a:t>Case 1: </a:t>
            </a:r>
          </a:p>
          <a:p>
            <a:pPr algn="ctr"/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</a:rPr>
              <a:t>Compton scattering process</a:t>
            </a:r>
            <a:endParaRPr lang="zh-CN" alt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箭头: 右 28">
            <a:extLst>
              <a:ext uri="{FF2B5EF4-FFF2-40B4-BE49-F238E27FC236}">
                <a16:creationId xmlns:a16="http://schemas.microsoft.com/office/drawing/2014/main" id="{5CC67795-2082-412F-B181-B7699324BB1B}"/>
              </a:ext>
            </a:extLst>
          </p:cNvPr>
          <p:cNvSpPr/>
          <p:nvPr/>
        </p:nvSpPr>
        <p:spPr>
          <a:xfrm>
            <a:off x="5886410" y="5572074"/>
            <a:ext cx="725399" cy="369331"/>
          </a:xfrm>
          <a:prstGeom prst="rightArrow">
            <a:avLst/>
          </a:prstGeom>
          <a:noFill/>
          <a:ln w="635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44885BD-8324-458F-8FD4-01A20F7837BA}"/>
              </a:ext>
            </a:extLst>
          </p:cNvPr>
          <p:cNvSpPr txBox="1"/>
          <p:nvPr/>
        </p:nvSpPr>
        <p:spPr>
          <a:xfrm>
            <a:off x="6360064" y="1729724"/>
            <a:ext cx="5508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</a:rPr>
              <a:t>Case 2: </a:t>
            </a:r>
          </a:p>
          <a:p>
            <a:pPr algn="ctr"/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</a:rPr>
              <a:t>Compton scattering process</a:t>
            </a:r>
          </a:p>
          <a:p>
            <a:pPr algn="ctr"/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</a:rPr>
              <a:t>&amp;</a:t>
            </a:r>
          </a:p>
          <a:p>
            <a:pPr algn="ctr"/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</a:rPr>
              <a:t>Magnetic deflection</a:t>
            </a:r>
            <a:endParaRPr lang="zh-CN" alt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BA86F3C-D9B8-4015-898D-35D71D3A64E8}"/>
                  </a:ext>
                </a:extLst>
              </p:cNvPr>
              <p:cNvSpPr txBox="1"/>
              <p:nvPr/>
            </p:nvSpPr>
            <p:spPr>
              <a:xfrm>
                <a:off x="685686" y="4290122"/>
                <a:ext cx="1112684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FF0000"/>
                    </a:solidFill>
                  </a:rPr>
                  <a:t>The relationship between scattered energy &amp; detector azimuthal angle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+mn-ea"/>
                  </a:rPr>
                  <a:t> (u,</a:t>
                </a:r>
                <a:r>
                  <a:rPr lang="el-GR" altLang="zh-CN" sz="2400" b="1" dirty="0">
                    <a:solidFill>
                      <a:srgbClr val="FF0000"/>
                    </a:solidFill>
                    <a:latin typeface="等线" panose="02010600030101010101" pitchFamily="2" charset="-122"/>
                  </a:rPr>
                  <a:t>ψ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+mn-ea"/>
                  </a:rPr>
                  <a:t>)</a:t>
                </a:r>
                <a:endParaRPr lang="en-US" altLang="zh-CN" sz="24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altLang="zh-CN" sz="2400" dirty="0">
                    <a:solidFill>
                      <a:srgbClr val="FF0000"/>
                    </a:solidFill>
                  </a:rPr>
                  <a:t> and the position distribution of scattered electrons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BA86F3C-D9B8-4015-898D-35D71D3A6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686" y="4290122"/>
                <a:ext cx="11126846" cy="830997"/>
              </a:xfrm>
              <a:prstGeom prst="rect">
                <a:avLst/>
              </a:prstGeom>
              <a:blipFill>
                <a:blip r:embed="rId2"/>
                <a:stretch>
                  <a:fillRect t="-5147" b="-169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FC2CF6A1-9314-48F2-AB4B-A57E55AA06B9}"/>
                  </a:ext>
                </a:extLst>
              </p:cNvPr>
              <p:cNvSpPr/>
              <p:nvPr/>
            </p:nvSpPr>
            <p:spPr>
              <a:xfrm>
                <a:off x="3377650" y="5577261"/>
                <a:ext cx="9401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FC2CF6A1-9314-48F2-AB4B-A57E55AA0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650" y="5577261"/>
                <a:ext cx="940129" cy="369332"/>
              </a:xfrm>
              <a:prstGeom prst="rect">
                <a:avLst/>
              </a:prstGeom>
              <a:blipFill>
                <a:blip r:embed="rId3"/>
                <a:stretch>
                  <a:fillRect l="-1948" r="-1948"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6EDCC9D9-8809-44D7-97D3-15F79E00B796}"/>
                  </a:ext>
                </a:extLst>
              </p:cNvPr>
              <p:cNvSpPr/>
              <p:nvPr/>
            </p:nvSpPr>
            <p:spPr>
              <a:xfrm>
                <a:off x="7934085" y="5572074"/>
                <a:ext cx="24783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𝝋</m:t>
                        </m:r>
                      </m:e>
                      <m:sup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𝝋</m:t>
                        </m:r>
                      </m:e>
                      <m:sup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6EDCC9D9-8809-44D7-97D3-15F79E00B7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085" y="5572074"/>
                <a:ext cx="2478307" cy="369332"/>
              </a:xfrm>
              <a:prstGeom prst="rect">
                <a:avLst/>
              </a:prstGeom>
              <a:blipFill>
                <a:blip r:embed="rId4"/>
                <a:stretch>
                  <a:fillRect l="-739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矩形 29">
            <a:extLst>
              <a:ext uri="{FF2B5EF4-FFF2-40B4-BE49-F238E27FC236}">
                <a16:creationId xmlns:a16="http://schemas.microsoft.com/office/drawing/2014/main" id="{387D2828-F7A9-47C0-886D-ECCA3A0F9FC6}"/>
              </a:ext>
            </a:extLst>
          </p:cNvPr>
          <p:cNvSpPr/>
          <p:nvPr/>
        </p:nvSpPr>
        <p:spPr>
          <a:xfrm>
            <a:off x="587096" y="1217262"/>
            <a:ext cx="10615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Compton Polarimeter involves two physics process: Compton scattering and magnetic deflection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4711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613D510-E7F1-4237-9DDE-74CBECDAD698}"/>
              </a:ext>
            </a:extLst>
          </p:cNvPr>
          <p:cNvSpPr txBox="1"/>
          <p:nvPr/>
        </p:nvSpPr>
        <p:spPr>
          <a:xfrm>
            <a:off x="209725" y="251670"/>
            <a:ext cx="11794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4348AA"/>
                </a:solidFill>
              </a:rPr>
              <a:t>Physics</a:t>
            </a:r>
            <a:endParaRPr lang="zh-CN" altLang="en-US" sz="3600" b="1" dirty="0">
              <a:solidFill>
                <a:srgbClr val="4348AA"/>
              </a:solidFill>
            </a:endParaRPr>
          </a:p>
        </p:txBody>
      </p:sp>
      <p:sp>
        <p:nvSpPr>
          <p:cNvPr id="114" name="灯片编号占位符 3">
            <a:extLst>
              <a:ext uri="{FF2B5EF4-FFF2-40B4-BE49-F238E27FC236}">
                <a16:creationId xmlns:a16="http://schemas.microsoft.com/office/drawing/2014/main" id="{2F129F98-10A8-4319-960F-2C1BB72A8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3018" y="6452660"/>
            <a:ext cx="311901" cy="365125"/>
          </a:xfrm>
        </p:spPr>
        <p:txBody>
          <a:bodyPr/>
          <a:lstStyle/>
          <a:p>
            <a:fld id="{84B4D896-B198-41A3-8770-0668726B5513}" type="slidenum">
              <a:rPr lang="zh-CN" altLang="en-US" sz="1400" b="1" smtClean="0">
                <a:solidFill>
                  <a:schemeClr val="tx1"/>
                </a:solidFill>
              </a:rPr>
              <a:t>25</a:t>
            </a:fld>
            <a:endParaRPr lang="zh-CN" alt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C5E4891-C612-40CA-A3BD-5B57D31AF3A4}"/>
              </a:ext>
            </a:extLst>
          </p:cNvPr>
          <p:cNvSpPr txBox="1"/>
          <p:nvPr/>
        </p:nvSpPr>
        <p:spPr>
          <a:xfrm>
            <a:off x="0" y="93107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1: Compton scattering process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1261BA46-D743-4B0F-863D-AE30C074FD9F}"/>
              </a:ext>
            </a:extLst>
          </p:cNvPr>
          <p:cNvCxnSpPr>
            <a:cxnSpLocks/>
          </p:cNvCxnSpPr>
          <p:nvPr/>
        </p:nvCxnSpPr>
        <p:spPr>
          <a:xfrm>
            <a:off x="415254" y="3023265"/>
            <a:ext cx="956310" cy="1016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2A3AD3A-B316-4DF6-A07F-2AE8A63C5332}"/>
                  </a:ext>
                </a:extLst>
              </p:cNvPr>
              <p:cNvSpPr txBox="1"/>
              <p:nvPr/>
            </p:nvSpPr>
            <p:spPr>
              <a:xfrm>
                <a:off x="154993" y="2423796"/>
                <a:ext cx="14768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=45.5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r>
                  <a:rPr lang="en-US" altLang="zh-CN" sz="1400" i="1" dirty="0">
                    <a:latin typeface="Cambria Math" panose="02040503050406030204" pitchFamily="18" charset="0"/>
                  </a:rPr>
                  <a:t> electron beam</a:t>
                </a:r>
                <a:endParaRPr lang="zh-CN" altLang="en-US" sz="1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2A3AD3A-B316-4DF6-A07F-2AE8A63C5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93" y="2423796"/>
                <a:ext cx="1476832" cy="523220"/>
              </a:xfrm>
              <a:prstGeom prst="rect">
                <a:avLst/>
              </a:prstGeom>
              <a:blipFill>
                <a:blip r:embed="rId2"/>
                <a:stretch>
                  <a:fillRect l="-1235" b="-105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A0DA2C20-9E68-4709-9329-B570159419D6}"/>
              </a:ext>
            </a:extLst>
          </p:cNvPr>
          <p:cNvSpPr/>
          <p:nvPr/>
        </p:nvSpPr>
        <p:spPr>
          <a:xfrm rot="20650791">
            <a:off x="1371193" y="2773238"/>
            <a:ext cx="1497053" cy="104028"/>
          </a:xfrm>
          <a:custGeom>
            <a:avLst/>
            <a:gdLst>
              <a:gd name="connsiteX0" fmla="*/ 0 w 2306320"/>
              <a:gd name="connsiteY0" fmla="*/ 223520 h 223530"/>
              <a:gd name="connsiteX1" fmla="*/ 172720 w 2306320"/>
              <a:gd name="connsiteY1" fmla="*/ 20320 h 223530"/>
              <a:gd name="connsiteX2" fmla="*/ 355600 w 2306320"/>
              <a:gd name="connsiteY2" fmla="*/ 213360 h 223530"/>
              <a:gd name="connsiteX3" fmla="*/ 548640 w 2306320"/>
              <a:gd name="connsiteY3" fmla="*/ 0 h 223530"/>
              <a:gd name="connsiteX4" fmla="*/ 721360 w 2306320"/>
              <a:gd name="connsiteY4" fmla="*/ 213360 h 223530"/>
              <a:gd name="connsiteX5" fmla="*/ 904240 w 2306320"/>
              <a:gd name="connsiteY5" fmla="*/ 10160 h 223530"/>
              <a:gd name="connsiteX6" fmla="*/ 1097280 w 2306320"/>
              <a:gd name="connsiteY6" fmla="*/ 203200 h 223530"/>
              <a:gd name="connsiteX7" fmla="*/ 1300480 w 2306320"/>
              <a:gd name="connsiteY7" fmla="*/ 10160 h 223530"/>
              <a:gd name="connsiteX8" fmla="*/ 1513840 w 2306320"/>
              <a:gd name="connsiteY8" fmla="*/ 223520 h 223530"/>
              <a:gd name="connsiteX9" fmla="*/ 1706880 w 2306320"/>
              <a:gd name="connsiteY9" fmla="*/ 20320 h 223530"/>
              <a:gd name="connsiteX10" fmla="*/ 1889760 w 2306320"/>
              <a:gd name="connsiteY10" fmla="*/ 203200 h 223530"/>
              <a:gd name="connsiteX11" fmla="*/ 2113280 w 2306320"/>
              <a:gd name="connsiteY11" fmla="*/ 10160 h 223530"/>
              <a:gd name="connsiteX12" fmla="*/ 2306320 w 2306320"/>
              <a:gd name="connsiteY12" fmla="*/ 203200 h 223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06320" h="223530">
                <a:moveTo>
                  <a:pt x="0" y="223520"/>
                </a:moveTo>
                <a:cubicBezTo>
                  <a:pt x="56726" y="122766"/>
                  <a:pt x="113453" y="22013"/>
                  <a:pt x="172720" y="20320"/>
                </a:cubicBezTo>
                <a:cubicBezTo>
                  <a:pt x="231987" y="18627"/>
                  <a:pt x="292947" y="216747"/>
                  <a:pt x="355600" y="213360"/>
                </a:cubicBezTo>
                <a:cubicBezTo>
                  <a:pt x="418253" y="209973"/>
                  <a:pt x="487680" y="0"/>
                  <a:pt x="548640" y="0"/>
                </a:cubicBezTo>
                <a:cubicBezTo>
                  <a:pt x="609600" y="0"/>
                  <a:pt x="662093" y="211667"/>
                  <a:pt x="721360" y="213360"/>
                </a:cubicBezTo>
                <a:cubicBezTo>
                  <a:pt x="780627" y="215053"/>
                  <a:pt x="841587" y="11853"/>
                  <a:pt x="904240" y="10160"/>
                </a:cubicBezTo>
                <a:cubicBezTo>
                  <a:pt x="966893" y="8467"/>
                  <a:pt x="1031240" y="203200"/>
                  <a:pt x="1097280" y="203200"/>
                </a:cubicBezTo>
                <a:cubicBezTo>
                  <a:pt x="1163320" y="203200"/>
                  <a:pt x="1231053" y="6773"/>
                  <a:pt x="1300480" y="10160"/>
                </a:cubicBezTo>
                <a:cubicBezTo>
                  <a:pt x="1369907" y="13547"/>
                  <a:pt x="1446107" y="221827"/>
                  <a:pt x="1513840" y="223520"/>
                </a:cubicBezTo>
                <a:cubicBezTo>
                  <a:pt x="1581573" y="225213"/>
                  <a:pt x="1644227" y="23707"/>
                  <a:pt x="1706880" y="20320"/>
                </a:cubicBezTo>
                <a:cubicBezTo>
                  <a:pt x="1769533" y="16933"/>
                  <a:pt x="1822027" y="204893"/>
                  <a:pt x="1889760" y="203200"/>
                </a:cubicBezTo>
                <a:cubicBezTo>
                  <a:pt x="1957493" y="201507"/>
                  <a:pt x="2043853" y="10160"/>
                  <a:pt x="2113280" y="10160"/>
                </a:cubicBezTo>
                <a:cubicBezTo>
                  <a:pt x="2182707" y="10160"/>
                  <a:pt x="2306320" y="203200"/>
                  <a:pt x="2306320" y="203200"/>
                </a:cubicBezTo>
              </a:path>
            </a:pathLst>
          </a:custGeom>
          <a:noFill/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1160DE6-53B2-4D9B-8A7D-890950A9DC75}"/>
                  </a:ext>
                </a:extLst>
              </p:cNvPr>
              <p:cNvSpPr txBox="1"/>
              <p:nvPr/>
            </p:nvSpPr>
            <p:spPr>
              <a:xfrm>
                <a:off x="1745326" y="2293614"/>
                <a:ext cx="1687192" cy="324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zh-CN" altLang="en-US" sz="140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altLang="zh-CN" sz="1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400" i="1" dirty="0">
                    <a:latin typeface="Cambria Math" panose="02040503050406030204" pitchFamily="18" charset="0"/>
                  </a:rPr>
                  <a:t>=1.24eV laser</a:t>
                </a:r>
                <a:endParaRPr lang="zh-CN" altLang="en-US" sz="1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1160DE6-53B2-4D9B-8A7D-890950A9D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326" y="2293614"/>
                <a:ext cx="1687192" cy="324961"/>
              </a:xfrm>
              <a:prstGeom prst="rect">
                <a:avLst/>
              </a:prstGeom>
              <a:blipFill>
                <a:blip r:embed="rId3"/>
                <a:stretch>
                  <a:fillRect t="-5556"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84331565-A17B-4812-B0D6-829C5F49B8F5}"/>
              </a:ext>
            </a:extLst>
          </p:cNvPr>
          <p:cNvCxnSpPr>
            <a:cxnSpLocks/>
          </p:cNvCxnSpPr>
          <p:nvPr/>
        </p:nvCxnSpPr>
        <p:spPr>
          <a:xfrm>
            <a:off x="1417482" y="3149222"/>
            <a:ext cx="1404473" cy="309833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40C8D46A-37AF-4566-989E-77F96629BC5B}"/>
              </a:ext>
            </a:extLst>
          </p:cNvPr>
          <p:cNvSpPr/>
          <p:nvPr/>
        </p:nvSpPr>
        <p:spPr>
          <a:xfrm rot="12788480">
            <a:off x="1265115" y="3604199"/>
            <a:ext cx="1499541" cy="127524"/>
          </a:xfrm>
          <a:custGeom>
            <a:avLst/>
            <a:gdLst>
              <a:gd name="connsiteX0" fmla="*/ 0 w 2306320"/>
              <a:gd name="connsiteY0" fmla="*/ 223520 h 223530"/>
              <a:gd name="connsiteX1" fmla="*/ 172720 w 2306320"/>
              <a:gd name="connsiteY1" fmla="*/ 20320 h 223530"/>
              <a:gd name="connsiteX2" fmla="*/ 355600 w 2306320"/>
              <a:gd name="connsiteY2" fmla="*/ 213360 h 223530"/>
              <a:gd name="connsiteX3" fmla="*/ 548640 w 2306320"/>
              <a:gd name="connsiteY3" fmla="*/ 0 h 223530"/>
              <a:gd name="connsiteX4" fmla="*/ 721360 w 2306320"/>
              <a:gd name="connsiteY4" fmla="*/ 213360 h 223530"/>
              <a:gd name="connsiteX5" fmla="*/ 904240 w 2306320"/>
              <a:gd name="connsiteY5" fmla="*/ 10160 h 223530"/>
              <a:gd name="connsiteX6" fmla="*/ 1097280 w 2306320"/>
              <a:gd name="connsiteY6" fmla="*/ 203200 h 223530"/>
              <a:gd name="connsiteX7" fmla="*/ 1300480 w 2306320"/>
              <a:gd name="connsiteY7" fmla="*/ 10160 h 223530"/>
              <a:gd name="connsiteX8" fmla="*/ 1513840 w 2306320"/>
              <a:gd name="connsiteY8" fmla="*/ 223520 h 223530"/>
              <a:gd name="connsiteX9" fmla="*/ 1706880 w 2306320"/>
              <a:gd name="connsiteY9" fmla="*/ 20320 h 223530"/>
              <a:gd name="connsiteX10" fmla="*/ 1889760 w 2306320"/>
              <a:gd name="connsiteY10" fmla="*/ 203200 h 223530"/>
              <a:gd name="connsiteX11" fmla="*/ 2113280 w 2306320"/>
              <a:gd name="connsiteY11" fmla="*/ 10160 h 223530"/>
              <a:gd name="connsiteX12" fmla="*/ 2306320 w 2306320"/>
              <a:gd name="connsiteY12" fmla="*/ 203200 h 223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06320" h="223530">
                <a:moveTo>
                  <a:pt x="0" y="223520"/>
                </a:moveTo>
                <a:cubicBezTo>
                  <a:pt x="56726" y="122766"/>
                  <a:pt x="113453" y="22013"/>
                  <a:pt x="172720" y="20320"/>
                </a:cubicBezTo>
                <a:cubicBezTo>
                  <a:pt x="231987" y="18627"/>
                  <a:pt x="292947" y="216747"/>
                  <a:pt x="355600" y="213360"/>
                </a:cubicBezTo>
                <a:cubicBezTo>
                  <a:pt x="418253" y="209973"/>
                  <a:pt x="487680" y="0"/>
                  <a:pt x="548640" y="0"/>
                </a:cubicBezTo>
                <a:cubicBezTo>
                  <a:pt x="609600" y="0"/>
                  <a:pt x="662093" y="211667"/>
                  <a:pt x="721360" y="213360"/>
                </a:cubicBezTo>
                <a:cubicBezTo>
                  <a:pt x="780627" y="215053"/>
                  <a:pt x="841587" y="11853"/>
                  <a:pt x="904240" y="10160"/>
                </a:cubicBezTo>
                <a:cubicBezTo>
                  <a:pt x="966893" y="8467"/>
                  <a:pt x="1031240" y="203200"/>
                  <a:pt x="1097280" y="203200"/>
                </a:cubicBezTo>
                <a:cubicBezTo>
                  <a:pt x="1163320" y="203200"/>
                  <a:pt x="1231053" y="6773"/>
                  <a:pt x="1300480" y="10160"/>
                </a:cubicBezTo>
                <a:cubicBezTo>
                  <a:pt x="1369907" y="13547"/>
                  <a:pt x="1446107" y="221827"/>
                  <a:pt x="1513840" y="223520"/>
                </a:cubicBezTo>
                <a:cubicBezTo>
                  <a:pt x="1581573" y="225213"/>
                  <a:pt x="1644227" y="23707"/>
                  <a:pt x="1706880" y="20320"/>
                </a:cubicBezTo>
                <a:cubicBezTo>
                  <a:pt x="1769533" y="16933"/>
                  <a:pt x="1822027" y="204893"/>
                  <a:pt x="1889760" y="203200"/>
                </a:cubicBezTo>
                <a:cubicBezTo>
                  <a:pt x="1957493" y="201507"/>
                  <a:pt x="2043853" y="10160"/>
                  <a:pt x="2113280" y="10160"/>
                </a:cubicBezTo>
                <a:cubicBezTo>
                  <a:pt x="2182707" y="10160"/>
                  <a:pt x="2306320" y="203200"/>
                  <a:pt x="2306320" y="203200"/>
                </a:cubicBezTo>
              </a:path>
            </a:pathLst>
          </a:custGeom>
          <a:noFill/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C52AC31D-1369-4040-86B5-55D25CD50BAD}"/>
                  </a:ext>
                </a:extLst>
              </p:cNvPr>
              <p:cNvSpPr txBox="1"/>
              <p:nvPr/>
            </p:nvSpPr>
            <p:spPr>
              <a:xfrm>
                <a:off x="1024401" y="4125018"/>
                <a:ext cx="155375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40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21.09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𝐺𝑒𝑉</m:t>
                      </m:r>
                    </m:oMath>
                  </m:oMathPara>
                </a14:m>
                <a:endParaRPr lang="zh-CN" altLang="en-US" sz="1400" i="1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C52AC31D-1369-4040-86B5-55D25CD50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401" y="4125018"/>
                <a:ext cx="1553759" cy="215444"/>
              </a:xfrm>
              <a:prstGeom prst="rect">
                <a:avLst/>
              </a:prstGeom>
              <a:blipFill>
                <a:blip r:embed="rId4"/>
                <a:stretch>
                  <a:fillRect l="-784" r="-1176" b="-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02766B7-E8FD-49B5-AAB1-C5EA355FC3F9}"/>
                  </a:ext>
                </a:extLst>
              </p:cNvPr>
              <p:cNvSpPr txBox="1"/>
              <p:nvPr/>
            </p:nvSpPr>
            <p:spPr>
              <a:xfrm>
                <a:off x="2227293" y="3504995"/>
                <a:ext cx="148098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40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24.406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𝐺𝑒𝑉</m:t>
                      </m:r>
                    </m:oMath>
                  </m:oMathPara>
                </a14:m>
                <a:endPara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02766B7-E8FD-49B5-AAB1-C5EA355FC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293" y="3504995"/>
                <a:ext cx="1480983" cy="215444"/>
              </a:xfrm>
              <a:prstGeom prst="rect">
                <a:avLst/>
              </a:prstGeom>
              <a:blipFill>
                <a:blip r:embed="rId5"/>
                <a:stretch>
                  <a:fillRect l="-823" r="-1235" b="-1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FDFE3386-9EE2-4CB6-939D-410D7D015E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40865" y="1615238"/>
                <a:ext cx="6061772" cy="111561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000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Scattering angle of electron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00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20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</m:t>
                    </m:r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altLang="zh-CN" sz="1800" i="1">
                            <a:latin typeface="Cambria Math" panose="02040503050406030204" pitchFamily="18" charset="0"/>
                          </a:rPr>
                          <m:t>κ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endParaRPr lang="en-US" altLang="zh-CN" sz="1800" dirty="0">
                  <a:latin typeface="+mn-ea"/>
                </a:endParaRP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FDFE3386-9EE2-4CB6-939D-410D7D015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865" y="1615238"/>
                <a:ext cx="6061772" cy="1115618"/>
              </a:xfrm>
              <a:prstGeom prst="rect">
                <a:avLst/>
              </a:prstGeom>
              <a:blipFill>
                <a:blip r:embed="rId6"/>
                <a:stretch>
                  <a:fillRect l="-905" t="-21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CDDFE15-2F0E-48CD-8754-06485308C0AA}"/>
                  </a:ext>
                </a:extLst>
              </p:cNvPr>
              <p:cNvSpPr txBox="1"/>
              <p:nvPr/>
            </p:nvSpPr>
            <p:spPr>
              <a:xfrm>
                <a:off x="54482" y="4937539"/>
                <a:ext cx="2299108" cy="760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6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zh-CN" altLang="en-US" sz="16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;     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r>
                            <m:rPr>
                              <m:sty m:val="p"/>
                            </m:rPr>
                            <a:rPr lang="el-GR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κ</m:t>
                          </m:r>
                        </m:e>
                      </m:d>
                    </m:oMath>
                  </m:oMathPara>
                </a14:m>
                <a:endParaRPr lang="en-US" altLang="zh-CN" sz="1600" dirty="0">
                  <a:ea typeface="Cambria Math" panose="02040503050406030204" pitchFamily="18" charset="0"/>
                </a:endParaRPr>
              </a:p>
              <a:p>
                <a:endParaRPr lang="zh-CN" altLang="en-US" sz="16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CDDFE15-2F0E-48CD-8754-06485308C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2" y="4937539"/>
                <a:ext cx="2299108" cy="7602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5485F923-93D6-46DD-AD62-16B824BF28C9}"/>
                  </a:ext>
                </a:extLst>
              </p:cNvPr>
              <p:cNvSpPr txBox="1"/>
              <p:nvPr/>
            </p:nvSpPr>
            <p:spPr>
              <a:xfrm>
                <a:off x="2497545" y="4891044"/>
                <a:ext cx="1259165" cy="560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zh-CN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𝜿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5485F923-93D6-46DD-AD62-16B824BF2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545" y="4891044"/>
                <a:ext cx="1259165" cy="5609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18">
            <a:extLst>
              <a:ext uri="{FF2B5EF4-FFF2-40B4-BE49-F238E27FC236}">
                <a16:creationId xmlns:a16="http://schemas.microsoft.com/office/drawing/2014/main" id="{B46A1500-C81A-4C88-933D-9604515FB4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429" y="3777617"/>
            <a:ext cx="3980703" cy="3040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B7B0F04-E769-4AD5-9DC8-44E172618916}"/>
                  </a:ext>
                </a:extLst>
              </p:cNvPr>
              <p:cNvSpPr txBox="1"/>
              <p:nvPr/>
            </p:nvSpPr>
            <p:spPr>
              <a:xfrm>
                <a:off x="4246270" y="2157997"/>
                <a:ext cx="3415848" cy="524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</a:rPr>
                          <m:t>κ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altLang="zh-CN" i="1" smtClean="0">
                            <a:latin typeface="Cambria Math" panose="02040503050406030204" pitchFamily="18" charset="0"/>
                          </a:rPr>
                          <m:t>κ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B7B0F04-E769-4AD5-9DC8-44E172618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270" y="2157997"/>
                <a:ext cx="3415848" cy="524118"/>
              </a:xfrm>
              <a:prstGeom prst="rect">
                <a:avLst/>
              </a:prstGeom>
              <a:blipFill>
                <a:blip r:embed="rId10"/>
                <a:stretch>
                  <a:fillRect l="-1607" b="-1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F171CA6E-1549-4E1A-A2DF-B8037330064C}"/>
                  </a:ext>
                </a:extLst>
              </p:cNvPr>
              <p:cNvSpPr txBox="1"/>
              <p:nvPr/>
            </p:nvSpPr>
            <p:spPr>
              <a:xfrm>
                <a:off x="3940035" y="2703375"/>
                <a:ext cx="559170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Detector is perpendicular to the beam</a:t>
                </a:r>
              </a:p>
              <a:p>
                <a:pPr lvl="1"/>
                <a:r>
                  <a:rPr lang="en-US" altLang="zh-CN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>
                        <a:solidFill>
                          <a:srgbClr val="0432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  <m:r>
                      <a:rPr lang="en-US" altLang="zh-CN">
                        <a:solidFill>
                          <a:srgbClr val="0432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detector’s azimuthal angle):</a:t>
                </a: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F171CA6E-1549-4E1A-A2DF-B80373300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035" y="2703375"/>
                <a:ext cx="5591707" cy="646331"/>
              </a:xfrm>
              <a:prstGeom prst="rect">
                <a:avLst/>
              </a:prstGeom>
              <a:blipFill>
                <a:blip r:embed="rId11"/>
                <a:stretch>
                  <a:fillRect l="-654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9C81A4F-4E4B-42E9-892C-BFF4EC635D70}"/>
                  </a:ext>
                </a:extLst>
              </p:cNvPr>
              <p:cNvSpPr txBox="1"/>
              <p:nvPr/>
            </p:nvSpPr>
            <p:spPr>
              <a:xfrm>
                <a:off x="8049962" y="2782731"/>
                <a:ext cx="1506951" cy="549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l-GR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l-G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l-GR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l-G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altLang="zh-CN" sz="1600" b="0" i="0" smtClean="0">
                                    <a:latin typeface="Cambria Math" panose="02040503050406030204" pitchFamily="18" charset="0"/>
                                  </a:rPr>
                                  <m:t>si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9C81A4F-4E4B-42E9-892C-BFF4EC635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962" y="2782731"/>
                <a:ext cx="1506951" cy="5492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A4640EA-8255-4CAF-AAA6-F84245EF94A2}"/>
                  </a:ext>
                </a:extLst>
              </p:cNvPr>
              <p:cNvSpPr txBox="1"/>
              <p:nvPr/>
            </p:nvSpPr>
            <p:spPr>
              <a:xfrm>
                <a:off x="10138923" y="2603872"/>
                <a:ext cx="2100895" cy="9403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  <m:r>
                                  <a:rPr lang="zh-CN" altLang="en-US" sz="1600">
                                    <a:latin typeface="Cambria Math" panose="02040503050406030204" pitchFamily="18" charset="0"/>
                                  </a:rPr>
                                  <m:t>𝝐</m:t>
                                </m:r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f>
                                  <m:f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l-GR" altLang="zh-CN" sz="1600">
                                        <a:latin typeface="Cambria Math" panose="02040503050406030204" pitchFamily="18" charset="0"/>
                                      </a:rPr>
                                      <m:t>κ</m:t>
                                    </m:r>
                                  </m:num>
                                  <m:den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  <m:r>
                                  <a:rPr lang="zh-CN" altLang="en-US" sz="1600" i="1" smtClean="0">
                                    <a:latin typeface="Cambria Math" panose="02040503050406030204" pitchFamily="18" charset="0"/>
                                  </a:rPr>
                                  <m:t>，</m:t>
                                </m:r>
                                <m:r>
                                  <a:rPr lang="zh-CN" altLang="en-US" sz="1600">
                                    <a:latin typeface="Cambria Math" panose="02040503050406030204" pitchFamily="18" charset="0"/>
                                  </a:rPr>
                                  <m:t>𝝋𝝐</m:t>
                                </m:r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zh-CN" altLang="en-US" sz="1600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sz="1600" dirty="0"/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  <m:r>
                                  <a:rPr lang="zh-CN" altLang="en-US" sz="1600">
                                    <a:latin typeface="Cambria Math" panose="02040503050406030204" pitchFamily="18" charset="0"/>
                                  </a:rPr>
                                  <m:t>𝝐</m:t>
                                </m:r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f>
                                  <m:f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l-GR" altLang="zh-CN" sz="1600">
                                        <a:latin typeface="Cambria Math" panose="02040503050406030204" pitchFamily="18" charset="0"/>
                                      </a:rPr>
                                      <m:t>κ</m:t>
                                    </m:r>
                                  </m:num>
                                  <m:den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zh-CN" sz="1600">
                                    <a:latin typeface="Cambria Math" panose="02040503050406030204" pitchFamily="18" charset="0"/>
                                  </a:rPr>
                                  <m:t>κ</m:t>
                                </m:r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sz="1600" dirty="0"/>
                                  <m:t> </m:t>
                                </m:r>
                                <m:r>
                                  <a:rPr lang="zh-CN" altLang="en-US" sz="1600" i="1" dirty="0">
                                    <a:latin typeface="Cambria Math" panose="02040503050406030204" pitchFamily="18" charset="0"/>
                                  </a:rPr>
                                  <m:t>，</m:t>
                                </m:r>
                                <m:r>
                                  <a:rPr lang="zh-CN" altLang="en-US" sz="1600">
                                    <a:latin typeface="Cambria Math" panose="02040503050406030204" pitchFamily="18" charset="0"/>
                                  </a:rPr>
                                  <m:t>𝝋𝝐</m:t>
                                </m:r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zh-CN" altLang="en-US" sz="1600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sz="1600" dirty="0"/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A4640EA-8255-4CAF-AAA6-F84245EF9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8923" y="2603872"/>
                <a:ext cx="2100895" cy="9403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箭头: 右 28">
            <a:extLst>
              <a:ext uri="{FF2B5EF4-FFF2-40B4-BE49-F238E27FC236}">
                <a16:creationId xmlns:a16="http://schemas.microsoft.com/office/drawing/2014/main" id="{5CC67795-2082-412F-B181-B7699324BB1B}"/>
              </a:ext>
            </a:extLst>
          </p:cNvPr>
          <p:cNvSpPr/>
          <p:nvPr/>
        </p:nvSpPr>
        <p:spPr>
          <a:xfrm>
            <a:off x="9703616" y="2924291"/>
            <a:ext cx="369379" cy="26613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6350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03456C60-425E-447F-B04E-ABA9BE8199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108" y="3707790"/>
            <a:ext cx="3408056" cy="29274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75566669-298E-4813-8163-8063B323D10B}"/>
                  </a:ext>
                </a:extLst>
              </p:cNvPr>
              <p:cNvSpPr/>
              <p:nvPr/>
            </p:nvSpPr>
            <p:spPr>
              <a:xfrm>
                <a:off x="236941" y="5570519"/>
                <a:ext cx="359042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ratio of scattered energy of photons to electrons </a:t>
                </a:r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75566669-298E-4813-8163-8063B323D1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41" y="5570519"/>
                <a:ext cx="3590423" cy="584775"/>
              </a:xfrm>
              <a:prstGeom prst="rect">
                <a:avLst/>
              </a:prstGeom>
              <a:blipFill>
                <a:blip r:embed="rId15"/>
                <a:stretch>
                  <a:fillRect l="-1019" t="-3125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E0698715-522D-4705-A9BE-2195F18BF439}"/>
              </a:ext>
            </a:extLst>
          </p:cNvPr>
          <p:cNvCxnSpPr>
            <a:cxnSpLocks/>
          </p:cNvCxnSpPr>
          <p:nvPr/>
        </p:nvCxnSpPr>
        <p:spPr>
          <a:xfrm>
            <a:off x="6279028" y="4083026"/>
            <a:ext cx="0" cy="2369634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79FFC024-B32F-4A5A-A961-ECB09BCA20B9}"/>
                  </a:ext>
                </a:extLst>
              </p:cNvPr>
              <p:cNvSpPr/>
              <p:nvPr/>
            </p:nvSpPr>
            <p:spPr>
              <a:xfrm>
                <a:off x="5879944" y="5484491"/>
                <a:ext cx="815672" cy="565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CN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κ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79FFC024-B32F-4A5A-A961-ECB09BCA20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944" y="5484491"/>
                <a:ext cx="815672" cy="56534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8141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613D510-E7F1-4237-9DDE-74CBECDAD698}"/>
              </a:ext>
            </a:extLst>
          </p:cNvPr>
          <p:cNvSpPr txBox="1"/>
          <p:nvPr/>
        </p:nvSpPr>
        <p:spPr>
          <a:xfrm>
            <a:off x="74979" y="251670"/>
            <a:ext cx="11929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4348AA"/>
                </a:solidFill>
                <a:latin typeface="+mn-ea"/>
              </a:rPr>
              <a:t>Physics</a:t>
            </a:r>
            <a:endParaRPr lang="zh-CN" altLang="en-US" sz="3600" b="1" dirty="0">
              <a:solidFill>
                <a:srgbClr val="4348AA"/>
              </a:solidFill>
              <a:latin typeface="+mn-ea"/>
            </a:endParaRPr>
          </a:p>
        </p:txBody>
      </p:sp>
      <p:sp>
        <p:nvSpPr>
          <p:cNvPr id="114" name="灯片编号占位符 3">
            <a:extLst>
              <a:ext uri="{FF2B5EF4-FFF2-40B4-BE49-F238E27FC236}">
                <a16:creationId xmlns:a16="http://schemas.microsoft.com/office/drawing/2014/main" id="{2F129F98-10A8-4319-960F-2C1BB72A8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3018" y="6452660"/>
            <a:ext cx="311901" cy="365125"/>
          </a:xfrm>
        </p:spPr>
        <p:txBody>
          <a:bodyPr/>
          <a:lstStyle/>
          <a:p>
            <a:fld id="{84B4D896-B198-41A3-8770-0668726B5513}" type="slidenum">
              <a:rPr lang="zh-CN" altLang="en-US" sz="1400" b="1" smtClean="0">
                <a:solidFill>
                  <a:schemeClr val="tx1"/>
                </a:solidFill>
                <a:latin typeface="+mn-ea"/>
              </a:rPr>
              <a:t>26</a:t>
            </a:fld>
            <a:endParaRPr lang="zh-CN" altLang="en-US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9659290-C77B-43EE-AFB3-2FB239307889}"/>
              </a:ext>
            </a:extLst>
          </p:cNvPr>
          <p:cNvSpPr txBox="1"/>
          <p:nvPr/>
        </p:nvSpPr>
        <p:spPr>
          <a:xfrm>
            <a:off x="95251" y="945204"/>
            <a:ext cx="1192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2: Compton scattering process + </a:t>
            </a:r>
            <a:r>
              <a:rPr lang="en-US" altLang="zh-CN" sz="2000" b="1" dirty="0">
                <a:solidFill>
                  <a:srgbClr val="4348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 deflection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1E68399-819C-4B71-9FFF-6CDBE5D5D3A2}"/>
              </a:ext>
            </a:extLst>
          </p:cNvPr>
          <p:cNvCxnSpPr>
            <a:cxnSpLocks/>
          </p:cNvCxnSpPr>
          <p:nvPr/>
        </p:nvCxnSpPr>
        <p:spPr>
          <a:xfrm>
            <a:off x="596444" y="1557842"/>
            <a:ext cx="849200" cy="28506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39800AB7-A0A8-41ED-A772-0A02214B9D98}"/>
              </a:ext>
            </a:extLst>
          </p:cNvPr>
          <p:cNvCxnSpPr>
            <a:cxnSpLocks/>
          </p:cNvCxnSpPr>
          <p:nvPr/>
        </p:nvCxnSpPr>
        <p:spPr>
          <a:xfrm>
            <a:off x="1570846" y="1948815"/>
            <a:ext cx="1233876" cy="1909992"/>
          </a:xfrm>
          <a:prstGeom prst="line">
            <a:avLst/>
          </a:prstGeom>
          <a:ln w="19050">
            <a:solidFill>
              <a:srgbClr val="00B05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F9F07E18-8EA5-4973-98FD-A26343974C95}"/>
              </a:ext>
            </a:extLst>
          </p:cNvPr>
          <p:cNvCxnSpPr>
            <a:cxnSpLocks/>
          </p:cNvCxnSpPr>
          <p:nvPr/>
        </p:nvCxnSpPr>
        <p:spPr>
          <a:xfrm>
            <a:off x="1575510" y="1882059"/>
            <a:ext cx="1176260" cy="99727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8D11D7C6-10E5-405C-B4E1-2C3EAE4ABB31}"/>
              </a:ext>
            </a:extLst>
          </p:cNvPr>
          <p:cNvSpPr/>
          <p:nvPr/>
        </p:nvSpPr>
        <p:spPr>
          <a:xfrm>
            <a:off x="2863095" y="2852076"/>
            <a:ext cx="1003281" cy="1051909"/>
          </a:xfrm>
          <a:prstGeom prst="rect">
            <a:avLst/>
          </a:prstGeom>
          <a:solidFill>
            <a:srgbClr val="EBE8FF"/>
          </a:solidFill>
          <a:ln w="6350">
            <a:solidFill>
              <a:srgbClr val="EBE8FF"/>
            </a:solidFill>
          </a:ln>
          <a:effectLst>
            <a:glow rad="127000">
              <a:schemeClr val="bg1"/>
            </a:glow>
          </a:effectLst>
          <a:scene3d>
            <a:camera prst="isometricOffAxis2Right"/>
            <a:lightRig rig="balanced" dir="t"/>
          </a:scene3d>
          <a:sp3d extrusionH="584200" contourW="12700" prstMaterial="matte">
            <a:extrusionClr>
              <a:srgbClr val="E6E3FF"/>
            </a:extrusionClr>
            <a:contourClr>
              <a:srgbClr val="EBE8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 dirty="0">
              <a:latin typeface="+mn-ea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453A021-1808-4156-B987-A22039ED5268}"/>
              </a:ext>
            </a:extLst>
          </p:cNvPr>
          <p:cNvSpPr/>
          <p:nvPr/>
        </p:nvSpPr>
        <p:spPr>
          <a:xfrm>
            <a:off x="1119374" y="1358115"/>
            <a:ext cx="669812" cy="1017006"/>
          </a:xfrm>
          <a:prstGeom prst="rect">
            <a:avLst/>
          </a:prstGeom>
          <a:solidFill>
            <a:srgbClr val="C2FFFF"/>
          </a:solidFill>
          <a:ln>
            <a:solidFill>
              <a:srgbClr val="C2FDFF"/>
            </a:solidFill>
          </a:ln>
          <a:scene3d>
            <a:camera prst="isometricOffAxis2Right"/>
            <a:lightRig rig="soft" dir="t"/>
          </a:scene3d>
          <a:sp3d extrusionH="349250">
            <a:extrusionClr>
              <a:srgbClr val="C2FDFF"/>
            </a:extrusion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013" dirty="0">
              <a:latin typeface="+mn-ea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CCF7387-1561-49E3-BC73-48B0B442FFAA}"/>
              </a:ext>
            </a:extLst>
          </p:cNvPr>
          <p:cNvSpPr/>
          <p:nvPr/>
        </p:nvSpPr>
        <p:spPr>
          <a:xfrm>
            <a:off x="803401" y="282651"/>
            <a:ext cx="171450" cy="377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latin typeface="+mn-ea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0A85D15D-C9DA-4DCC-83DB-D8F72D31C3F7}"/>
              </a:ext>
            </a:extLst>
          </p:cNvPr>
          <p:cNvSpPr/>
          <p:nvPr/>
        </p:nvSpPr>
        <p:spPr>
          <a:xfrm rot="16200000">
            <a:off x="555967" y="960267"/>
            <a:ext cx="708660" cy="85733"/>
          </a:xfrm>
          <a:custGeom>
            <a:avLst/>
            <a:gdLst>
              <a:gd name="connsiteX0" fmla="*/ 0 w 1259840"/>
              <a:gd name="connsiteY0" fmla="*/ 152415 h 152415"/>
              <a:gd name="connsiteX1" fmla="*/ 132080 w 1259840"/>
              <a:gd name="connsiteY1" fmla="*/ 15 h 152415"/>
              <a:gd name="connsiteX2" fmla="*/ 254000 w 1259840"/>
              <a:gd name="connsiteY2" fmla="*/ 142255 h 152415"/>
              <a:gd name="connsiteX3" fmla="*/ 386080 w 1259840"/>
              <a:gd name="connsiteY3" fmla="*/ 10175 h 152415"/>
              <a:gd name="connsiteX4" fmla="*/ 528320 w 1259840"/>
              <a:gd name="connsiteY4" fmla="*/ 142255 h 152415"/>
              <a:gd name="connsiteX5" fmla="*/ 680720 w 1259840"/>
              <a:gd name="connsiteY5" fmla="*/ 15 h 152415"/>
              <a:gd name="connsiteX6" fmla="*/ 812800 w 1259840"/>
              <a:gd name="connsiteY6" fmla="*/ 132095 h 152415"/>
              <a:gd name="connsiteX7" fmla="*/ 955040 w 1259840"/>
              <a:gd name="connsiteY7" fmla="*/ 15 h 152415"/>
              <a:gd name="connsiteX8" fmla="*/ 1117600 w 1259840"/>
              <a:gd name="connsiteY8" fmla="*/ 132095 h 152415"/>
              <a:gd name="connsiteX9" fmla="*/ 1259840 w 1259840"/>
              <a:gd name="connsiteY9" fmla="*/ 10175 h 15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9840" h="152415">
                <a:moveTo>
                  <a:pt x="0" y="152415"/>
                </a:moveTo>
                <a:cubicBezTo>
                  <a:pt x="44873" y="77061"/>
                  <a:pt x="89747" y="1708"/>
                  <a:pt x="132080" y="15"/>
                </a:cubicBezTo>
                <a:cubicBezTo>
                  <a:pt x="174413" y="-1678"/>
                  <a:pt x="211667" y="140562"/>
                  <a:pt x="254000" y="142255"/>
                </a:cubicBezTo>
                <a:cubicBezTo>
                  <a:pt x="296333" y="143948"/>
                  <a:pt x="340360" y="10175"/>
                  <a:pt x="386080" y="10175"/>
                </a:cubicBezTo>
                <a:cubicBezTo>
                  <a:pt x="431800" y="10175"/>
                  <a:pt x="479213" y="143948"/>
                  <a:pt x="528320" y="142255"/>
                </a:cubicBezTo>
                <a:cubicBezTo>
                  <a:pt x="577427" y="140562"/>
                  <a:pt x="633307" y="1708"/>
                  <a:pt x="680720" y="15"/>
                </a:cubicBezTo>
                <a:cubicBezTo>
                  <a:pt x="728133" y="-1678"/>
                  <a:pt x="767080" y="132095"/>
                  <a:pt x="812800" y="132095"/>
                </a:cubicBezTo>
                <a:cubicBezTo>
                  <a:pt x="858520" y="132095"/>
                  <a:pt x="904240" y="15"/>
                  <a:pt x="955040" y="15"/>
                </a:cubicBezTo>
                <a:cubicBezTo>
                  <a:pt x="1005840" y="15"/>
                  <a:pt x="1066800" y="130402"/>
                  <a:pt x="1117600" y="132095"/>
                </a:cubicBezTo>
                <a:cubicBezTo>
                  <a:pt x="1168400" y="133788"/>
                  <a:pt x="1207347" y="10175"/>
                  <a:pt x="1259840" y="1017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E583E7DE-E22F-4687-B616-828EA9F70FAE}"/>
              </a:ext>
            </a:extLst>
          </p:cNvPr>
          <p:cNvSpPr/>
          <p:nvPr/>
        </p:nvSpPr>
        <p:spPr>
          <a:xfrm rot="16200000">
            <a:off x="757351" y="1461728"/>
            <a:ext cx="306006" cy="97478"/>
          </a:xfrm>
          <a:custGeom>
            <a:avLst/>
            <a:gdLst>
              <a:gd name="connsiteX0" fmla="*/ 0 w 447040"/>
              <a:gd name="connsiteY0" fmla="*/ 0 h 152400"/>
              <a:gd name="connsiteX1" fmla="*/ 152400 w 447040"/>
              <a:gd name="connsiteY1" fmla="*/ 152400 h 152400"/>
              <a:gd name="connsiteX2" fmla="*/ 304800 w 447040"/>
              <a:gd name="connsiteY2" fmla="*/ 0 h 152400"/>
              <a:gd name="connsiteX3" fmla="*/ 447040 w 447040"/>
              <a:gd name="connsiteY3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" h="152400">
                <a:moveTo>
                  <a:pt x="0" y="0"/>
                </a:moveTo>
                <a:cubicBezTo>
                  <a:pt x="50800" y="76200"/>
                  <a:pt x="101600" y="152400"/>
                  <a:pt x="152400" y="152400"/>
                </a:cubicBezTo>
                <a:cubicBezTo>
                  <a:pt x="203200" y="152400"/>
                  <a:pt x="255693" y="0"/>
                  <a:pt x="304800" y="0"/>
                </a:cubicBezTo>
                <a:cubicBezTo>
                  <a:pt x="353907" y="0"/>
                  <a:pt x="400473" y="76200"/>
                  <a:pt x="447040" y="1524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latin typeface="+mn-ea"/>
            </a:endParaRPr>
          </a:p>
        </p:txBody>
      </p:sp>
      <p:sp>
        <p:nvSpPr>
          <p:cNvPr id="14" name="流程图: 接点 13">
            <a:extLst>
              <a:ext uri="{FF2B5EF4-FFF2-40B4-BE49-F238E27FC236}">
                <a16:creationId xmlns:a16="http://schemas.microsoft.com/office/drawing/2014/main" id="{1EAC5B34-CAF1-4265-9242-F92EDB52E485}"/>
              </a:ext>
            </a:extLst>
          </p:cNvPr>
          <p:cNvSpPr/>
          <p:nvPr/>
        </p:nvSpPr>
        <p:spPr>
          <a:xfrm>
            <a:off x="862628" y="1621963"/>
            <a:ext cx="90535" cy="72151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latin typeface="+mn-ea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E79CA8E-8BA9-49FC-A3B9-D10025536958}"/>
              </a:ext>
            </a:extLst>
          </p:cNvPr>
          <p:cNvSpPr txBox="1"/>
          <p:nvPr/>
        </p:nvSpPr>
        <p:spPr>
          <a:xfrm>
            <a:off x="556949" y="1724082"/>
            <a:ext cx="468913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13" dirty="0">
                <a:latin typeface="+mn-ea"/>
                <a:cs typeface="Times New Roman" panose="02020603050405020304" pitchFamily="18" charset="0"/>
              </a:rPr>
              <a:t>IP</a:t>
            </a:r>
            <a:endParaRPr lang="zh-CN" altLang="en-US" sz="1013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8F58733-0DC4-4E83-8C01-8D897DF99FA0}"/>
              </a:ext>
            </a:extLst>
          </p:cNvPr>
          <p:cNvSpPr txBox="1"/>
          <p:nvPr/>
        </p:nvSpPr>
        <p:spPr>
          <a:xfrm>
            <a:off x="623540" y="0"/>
            <a:ext cx="537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+mn-ea"/>
                <a:cs typeface="Times New Roman" panose="02020603050405020304" pitchFamily="18" charset="0"/>
              </a:rPr>
              <a:t>laser</a:t>
            </a:r>
            <a:endParaRPr lang="zh-CN" altLang="en-US" sz="14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15A066D-B08C-4C6D-8CE8-398490B60E18}"/>
              </a:ext>
            </a:extLst>
          </p:cNvPr>
          <p:cNvSpPr txBox="1"/>
          <p:nvPr/>
        </p:nvSpPr>
        <p:spPr>
          <a:xfrm>
            <a:off x="1184120" y="1354176"/>
            <a:ext cx="583947" cy="24820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13" dirty="0">
                <a:latin typeface="+mn-ea"/>
                <a:cs typeface="Times New Roman" panose="02020603050405020304" pitchFamily="18" charset="0"/>
              </a:rPr>
              <a:t>dipole</a:t>
            </a:r>
            <a:endParaRPr lang="zh-CN" altLang="en-US" sz="1013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E6AA179-F1D2-40DE-B7BE-F405D2B745F6}"/>
              </a:ext>
            </a:extLst>
          </p:cNvPr>
          <p:cNvSpPr txBox="1"/>
          <p:nvPr/>
        </p:nvSpPr>
        <p:spPr>
          <a:xfrm rot="619289">
            <a:off x="2597487" y="1916571"/>
            <a:ext cx="297180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1575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γ</a:t>
            </a:r>
            <a:endParaRPr lang="zh-CN" altLang="en-US" sz="1575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9BD0EE1A-29B0-4B4F-8AA8-D797C59BFD29}"/>
              </a:ext>
            </a:extLst>
          </p:cNvPr>
          <p:cNvSpPr/>
          <p:nvPr/>
        </p:nvSpPr>
        <p:spPr>
          <a:xfrm>
            <a:off x="1447571" y="1837336"/>
            <a:ext cx="149420" cy="55318"/>
          </a:xfrm>
          <a:custGeom>
            <a:avLst/>
            <a:gdLst>
              <a:gd name="connsiteX0" fmla="*/ 0 w 5232400"/>
              <a:gd name="connsiteY0" fmla="*/ 0 h 1056640"/>
              <a:gd name="connsiteX1" fmla="*/ 1544320 w 5232400"/>
              <a:gd name="connsiteY1" fmla="*/ 121920 h 1056640"/>
              <a:gd name="connsiteX2" fmla="*/ 2540000 w 5232400"/>
              <a:gd name="connsiteY2" fmla="*/ 294640 h 1056640"/>
              <a:gd name="connsiteX3" fmla="*/ 3180080 w 5232400"/>
              <a:gd name="connsiteY3" fmla="*/ 416560 h 1056640"/>
              <a:gd name="connsiteX4" fmla="*/ 4023360 w 5232400"/>
              <a:gd name="connsiteY4" fmla="*/ 650240 h 1056640"/>
              <a:gd name="connsiteX5" fmla="*/ 4765040 w 5232400"/>
              <a:gd name="connsiteY5" fmla="*/ 873760 h 1056640"/>
              <a:gd name="connsiteX6" fmla="*/ 5232400 w 5232400"/>
              <a:gd name="connsiteY6" fmla="*/ 1056640 h 105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2400" h="1056640">
                <a:moveTo>
                  <a:pt x="0" y="0"/>
                </a:moveTo>
                <a:cubicBezTo>
                  <a:pt x="560493" y="36406"/>
                  <a:pt x="1120987" y="72813"/>
                  <a:pt x="1544320" y="121920"/>
                </a:cubicBezTo>
                <a:cubicBezTo>
                  <a:pt x="1967653" y="171027"/>
                  <a:pt x="2267373" y="245533"/>
                  <a:pt x="2540000" y="294640"/>
                </a:cubicBezTo>
                <a:cubicBezTo>
                  <a:pt x="2812627" y="343747"/>
                  <a:pt x="2932853" y="357293"/>
                  <a:pt x="3180080" y="416560"/>
                </a:cubicBezTo>
                <a:cubicBezTo>
                  <a:pt x="3427307" y="475827"/>
                  <a:pt x="3759200" y="574040"/>
                  <a:pt x="4023360" y="650240"/>
                </a:cubicBezTo>
                <a:cubicBezTo>
                  <a:pt x="4287520" y="726440"/>
                  <a:pt x="4563533" y="806027"/>
                  <a:pt x="4765040" y="873760"/>
                </a:cubicBezTo>
                <a:cubicBezTo>
                  <a:pt x="4966547" y="941493"/>
                  <a:pt x="5099473" y="999066"/>
                  <a:pt x="5232400" y="1056640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13">
              <a:latin typeface="+mn-ea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F300DFA1-30E2-4259-876F-C2F0C338EE6E}"/>
              </a:ext>
            </a:extLst>
          </p:cNvPr>
          <p:cNvSpPr/>
          <p:nvPr/>
        </p:nvSpPr>
        <p:spPr>
          <a:xfrm>
            <a:off x="1444482" y="1848431"/>
            <a:ext cx="170450" cy="139236"/>
          </a:xfrm>
          <a:custGeom>
            <a:avLst/>
            <a:gdLst>
              <a:gd name="connsiteX0" fmla="*/ 0 w 5252720"/>
              <a:gd name="connsiteY0" fmla="*/ 0 h 1483360"/>
              <a:gd name="connsiteX1" fmla="*/ 1554480 w 5252720"/>
              <a:gd name="connsiteY1" fmla="*/ 264160 h 1483360"/>
              <a:gd name="connsiteX2" fmla="*/ 2387600 w 5252720"/>
              <a:gd name="connsiteY2" fmla="*/ 487680 h 1483360"/>
              <a:gd name="connsiteX3" fmla="*/ 3495040 w 5252720"/>
              <a:gd name="connsiteY3" fmla="*/ 833120 h 1483360"/>
              <a:gd name="connsiteX4" fmla="*/ 4470400 w 5252720"/>
              <a:gd name="connsiteY4" fmla="*/ 1178560 h 1483360"/>
              <a:gd name="connsiteX5" fmla="*/ 5252720 w 5252720"/>
              <a:gd name="connsiteY5" fmla="*/ 1483360 h 148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2720" h="1483360">
                <a:moveTo>
                  <a:pt x="0" y="0"/>
                </a:moveTo>
                <a:cubicBezTo>
                  <a:pt x="578273" y="91440"/>
                  <a:pt x="1156547" y="182880"/>
                  <a:pt x="1554480" y="264160"/>
                </a:cubicBezTo>
                <a:cubicBezTo>
                  <a:pt x="1952413" y="345440"/>
                  <a:pt x="2064173" y="392853"/>
                  <a:pt x="2387600" y="487680"/>
                </a:cubicBezTo>
                <a:cubicBezTo>
                  <a:pt x="2711027" y="582507"/>
                  <a:pt x="3147907" y="717973"/>
                  <a:pt x="3495040" y="833120"/>
                </a:cubicBezTo>
                <a:cubicBezTo>
                  <a:pt x="3842173" y="948267"/>
                  <a:pt x="4177453" y="1070187"/>
                  <a:pt x="4470400" y="1178560"/>
                </a:cubicBezTo>
                <a:cubicBezTo>
                  <a:pt x="4763347" y="1286933"/>
                  <a:pt x="5008033" y="1385146"/>
                  <a:pt x="5252720" y="1483360"/>
                </a:cubicBezTo>
              </a:path>
            </a:pathLst>
          </a:custGeom>
          <a:ln w="19050">
            <a:solidFill>
              <a:srgbClr val="00B05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13">
              <a:latin typeface="+mn-ea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9FC4170-AD7F-4C1F-9867-195E0A1F65D6}"/>
              </a:ext>
            </a:extLst>
          </p:cNvPr>
          <p:cNvSpPr txBox="1"/>
          <p:nvPr/>
        </p:nvSpPr>
        <p:spPr>
          <a:xfrm>
            <a:off x="2021661" y="2097506"/>
            <a:ext cx="409027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1125" dirty="0">
                <a:latin typeface="+mn-ea"/>
                <a:cs typeface="Times New Roman" panose="02020603050405020304" pitchFamily="18" charset="0"/>
              </a:rPr>
              <a:t>θ</a:t>
            </a:r>
            <a:r>
              <a:rPr lang="en-US" altLang="zh-CN" sz="1125" baseline="-25000" dirty="0">
                <a:latin typeface="+mn-ea"/>
                <a:cs typeface="Times New Roman" panose="02020603050405020304" pitchFamily="18" charset="0"/>
              </a:rPr>
              <a:t>0</a:t>
            </a:r>
            <a:endParaRPr lang="zh-CN" altLang="en-US" sz="1125" baseline="-250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D0B9174-83F6-4B84-88DE-3DB3559F2AAC}"/>
              </a:ext>
            </a:extLst>
          </p:cNvPr>
          <p:cNvSpPr txBox="1"/>
          <p:nvPr/>
        </p:nvSpPr>
        <p:spPr>
          <a:xfrm rot="2453352">
            <a:off x="1732091" y="2470687"/>
            <a:ext cx="10864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latin typeface="+mn-ea"/>
                <a:cs typeface="Times New Roman" panose="02020603050405020304" pitchFamily="18" charset="0"/>
              </a:rPr>
              <a:t>electron beam</a:t>
            </a:r>
            <a:endParaRPr lang="zh-CN" altLang="en-US" sz="9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D4E094E-F877-4725-A3FB-639A850C23BD}"/>
              </a:ext>
            </a:extLst>
          </p:cNvPr>
          <p:cNvSpPr txBox="1"/>
          <p:nvPr/>
        </p:nvSpPr>
        <p:spPr>
          <a:xfrm rot="3473399">
            <a:off x="1431030" y="2882334"/>
            <a:ext cx="1315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latin typeface="+mn-ea"/>
                <a:cs typeface="Times New Roman" panose="02020603050405020304" pitchFamily="18" charset="0"/>
              </a:rPr>
              <a:t>scattered electrons with  minimum energy</a:t>
            </a:r>
            <a:endParaRPr lang="zh-CN" altLang="en-US" sz="900" dirty="0">
              <a:latin typeface="+mn-ea"/>
              <a:cs typeface="Times New Roman" panose="02020603050405020304" pitchFamily="18" charset="0"/>
            </a:endParaRPr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62AC6033-0A7C-4C36-A1CE-701B4D7CADC0}"/>
              </a:ext>
            </a:extLst>
          </p:cNvPr>
          <p:cNvCxnSpPr>
            <a:cxnSpLocks/>
          </p:cNvCxnSpPr>
          <p:nvPr/>
        </p:nvCxnSpPr>
        <p:spPr>
          <a:xfrm>
            <a:off x="74979" y="1361970"/>
            <a:ext cx="652062" cy="230025"/>
          </a:xfrm>
          <a:prstGeom prst="straightConnector1">
            <a:avLst/>
          </a:prstGeom>
          <a:ln w="57150">
            <a:solidFill>
              <a:srgbClr val="29156E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3AD0E49F-B8AC-4BA5-BF80-CE2379805651}"/>
              </a:ext>
            </a:extLst>
          </p:cNvPr>
          <p:cNvSpPr txBox="1"/>
          <p:nvPr/>
        </p:nvSpPr>
        <p:spPr>
          <a:xfrm>
            <a:off x="2758895" y="2866449"/>
            <a:ext cx="1137368" cy="24820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13" dirty="0">
                <a:latin typeface="+mn-ea"/>
                <a:cs typeface="Times New Roman" panose="02020603050405020304" pitchFamily="18" charset="0"/>
              </a:rPr>
              <a:t>detector</a:t>
            </a:r>
            <a:endParaRPr lang="zh-CN" altLang="en-US" sz="1013" dirty="0">
              <a:latin typeface="+mn-ea"/>
              <a:cs typeface="Times New Roman" panose="02020603050405020304" pitchFamily="18" charset="0"/>
            </a:endParaRP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64D08081-324E-4B15-A107-34265360E455}"/>
              </a:ext>
            </a:extLst>
          </p:cNvPr>
          <p:cNvCxnSpPr>
            <a:cxnSpLocks/>
          </p:cNvCxnSpPr>
          <p:nvPr/>
        </p:nvCxnSpPr>
        <p:spPr>
          <a:xfrm flipV="1">
            <a:off x="3382565" y="3411945"/>
            <a:ext cx="3620" cy="37968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71C0F064-B3B5-46FF-90CD-499EE8B3CD6E}"/>
              </a:ext>
            </a:extLst>
          </p:cNvPr>
          <p:cNvCxnSpPr>
            <a:cxnSpLocks/>
          </p:cNvCxnSpPr>
          <p:nvPr/>
        </p:nvCxnSpPr>
        <p:spPr>
          <a:xfrm flipH="1" flipV="1">
            <a:off x="3392056" y="3420127"/>
            <a:ext cx="152858" cy="33036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58D141A0-14CC-476D-91B6-B1D2055545B0}"/>
              </a:ext>
            </a:extLst>
          </p:cNvPr>
          <p:cNvSpPr/>
          <p:nvPr/>
        </p:nvSpPr>
        <p:spPr>
          <a:xfrm rot="21331731" flipV="1">
            <a:off x="3391206" y="3549184"/>
            <a:ext cx="62600" cy="33737"/>
          </a:xfrm>
          <a:custGeom>
            <a:avLst/>
            <a:gdLst>
              <a:gd name="connsiteX0" fmla="*/ 0 w 223520"/>
              <a:gd name="connsiteY0" fmla="*/ 91490 h 91490"/>
              <a:gd name="connsiteX1" fmla="*/ 121920 w 223520"/>
              <a:gd name="connsiteY1" fmla="*/ 50 h 91490"/>
              <a:gd name="connsiteX2" fmla="*/ 223520 w 223520"/>
              <a:gd name="connsiteY2" fmla="*/ 81330 h 9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520" h="91490">
                <a:moveTo>
                  <a:pt x="0" y="91490"/>
                </a:moveTo>
                <a:cubicBezTo>
                  <a:pt x="42333" y="46616"/>
                  <a:pt x="84667" y="1743"/>
                  <a:pt x="121920" y="50"/>
                </a:cubicBezTo>
                <a:cubicBezTo>
                  <a:pt x="159173" y="-1643"/>
                  <a:pt x="191346" y="39843"/>
                  <a:pt x="223520" y="81330"/>
                </a:cubicBezTo>
              </a:path>
            </a:pathLst>
          </a:cu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13">
              <a:latin typeface="+mn-ea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551D596D-DF30-44AF-AA04-288AB5C08FD0}"/>
              </a:ext>
            </a:extLst>
          </p:cNvPr>
          <p:cNvSpPr txBox="1"/>
          <p:nvPr/>
        </p:nvSpPr>
        <p:spPr>
          <a:xfrm>
            <a:off x="3329407" y="3578186"/>
            <a:ext cx="273863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88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φ</a:t>
            </a:r>
            <a:endParaRPr lang="zh-CN" altLang="en-US" sz="788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D6973B6E-2F41-4626-8859-A9302234B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85776" y="3297892"/>
            <a:ext cx="1447180" cy="905093"/>
          </a:xfrm>
          <a:prstGeom prst="rect">
            <a:avLst/>
          </a:prstGeom>
          <a:scene3d>
            <a:camera prst="isometricOffAxis1Top">
              <a:rot lat="19200000" lon="18000000" rev="3000000"/>
            </a:camera>
            <a:lightRig rig="threePt" dir="t"/>
          </a:scene3d>
        </p:spPr>
      </p:pic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82152F22-6937-4442-82B3-1E31081E53A9}"/>
              </a:ext>
            </a:extLst>
          </p:cNvPr>
          <p:cNvCxnSpPr>
            <a:cxnSpLocks/>
          </p:cNvCxnSpPr>
          <p:nvPr/>
        </p:nvCxnSpPr>
        <p:spPr>
          <a:xfrm flipV="1">
            <a:off x="3604975" y="3376190"/>
            <a:ext cx="697535" cy="717686"/>
          </a:xfrm>
          <a:prstGeom prst="straightConnector1">
            <a:avLst/>
          </a:prstGeom>
          <a:ln w="12700">
            <a:solidFill>
              <a:srgbClr val="00206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17FCF1AA-F119-45D7-A0BB-AC0440B478A1}"/>
              </a:ext>
            </a:extLst>
          </p:cNvPr>
          <p:cNvSpPr txBox="1"/>
          <p:nvPr/>
        </p:nvSpPr>
        <p:spPr>
          <a:xfrm>
            <a:off x="4172196" y="3408741"/>
            <a:ext cx="254282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25" b="1" dirty="0">
                <a:latin typeface="+mn-ea"/>
                <a:cs typeface="Times New Roman" panose="02020603050405020304" pitchFamily="18" charset="0"/>
              </a:rPr>
              <a:t>y</a:t>
            </a:r>
            <a:endParaRPr lang="zh-CN" altLang="en-US" sz="1125" b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AA088E0C-3FD1-4EA0-9572-0525CCE98A38}"/>
              </a:ext>
            </a:extLst>
          </p:cNvPr>
          <p:cNvSpPr txBox="1"/>
          <p:nvPr/>
        </p:nvSpPr>
        <p:spPr>
          <a:xfrm>
            <a:off x="3866377" y="2986528"/>
            <a:ext cx="254282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25" b="1" dirty="0">
                <a:latin typeface="+mn-ea"/>
                <a:cs typeface="Times New Roman" panose="02020603050405020304" pitchFamily="18" charset="0"/>
              </a:rPr>
              <a:t>x</a:t>
            </a:r>
            <a:endParaRPr lang="zh-CN" altLang="en-US" sz="1125" b="1" dirty="0">
              <a:latin typeface="+mn-ea"/>
              <a:cs typeface="Times New Roman" panose="02020603050405020304" pitchFamily="18" charset="0"/>
            </a:endParaRPr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5D0FACC0-439B-4662-8F21-7D8A7B60EC77}"/>
              </a:ext>
            </a:extLst>
          </p:cNvPr>
          <p:cNvCxnSpPr>
            <a:cxnSpLocks/>
          </p:cNvCxnSpPr>
          <p:nvPr/>
        </p:nvCxnSpPr>
        <p:spPr>
          <a:xfrm flipV="1">
            <a:off x="3919158" y="3052907"/>
            <a:ext cx="2625" cy="1325138"/>
          </a:xfrm>
          <a:prstGeom prst="straightConnector1">
            <a:avLst/>
          </a:prstGeom>
          <a:ln w="12700">
            <a:solidFill>
              <a:srgbClr val="00206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0DA1ECED-3B08-4E55-A7F9-D8317A87CF95}"/>
              </a:ext>
            </a:extLst>
          </p:cNvPr>
          <p:cNvSpPr txBox="1"/>
          <p:nvPr/>
        </p:nvSpPr>
        <p:spPr>
          <a:xfrm rot="1083890">
            <a:off x="3168196" y="2427714"/>
            <a:ext cx="1258811" cy="253916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latin typeface="+mn-ea"/>
                <a:cs typeface="Times New Roman" panose="02020603050405020304" pitchFamily="18" charset="0"/>
              </a:rPr>
              <a:t>γ</a:t>
            </a:r>
            <a:r>
              <a:rPr lang="zh-CN" altLang="en-US" sz="1050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zh-CN" sz="1013" dirty="0">
                <a:latin typeface="+mn-ea"/>
                <a:cs typeface="Times New Roman" panose="02020603050405020304" pitchFamily="18" charset="0"/>
              </a:rPr>
              <a:t>detector</a:t>
            </a:r>
            <a:endParaRPr lang="zh-CN" altLang="en-US" sz="1013" dirty="0">
              <a:latin typeface="+mn-ea"/>
              <a:cs typeface="Times New Roman" panose="02020603050405020304" pitchFamily="18" charset="0"/>
            </a:endParaRP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DDDB15C1-FFCD-4C17-85E9-F3D43ADFF75E}"/>
              </a:ext>
            </a:extLst>
          </p:cNvPr>
          <p:cNvCxnSpPr>
            <a:cxnSpLocks/>
          </p:cNvCxnSpPr>
          <p:nvPr/>
        </p:nvCxnSpPr>
        <p:spPr>
          <a:xfrm>
            <a:off x="3457336" y="2363260"/>
            <a:ext cx="809211" cy="145462"/>
          </a:xfrm>
          <a:prstGeom prst="line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1C0DB9E4-402C-4ADE-BCD7-595D21260B6A}"/>
              </a:ext>
            </a:extLst>
          </p:cNvPr>
          <p:cNvCxnSpPr>
            <a:cxnSpLocks/>
          </p:cNvCxnSpPr>
          <p:nvPr/>
        </p:nvCxnSpPr>
        <p:spPr>
          <a:xfrm>
            <a:off x="3372833" y="2600109"/>
            <a:ext cx="754186" cy="267894"/>
          </a:xfrm>
          <a:prstGeom prst="line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椭圆 38">
            <a:extLst>
              <a:ext uri="{FF2B5EF4-FFF2-40B4-BE49-F238E27FC236}">
                <a16:creationId xmlns:a16="http://schemas.microsoft.com/office/drawing/2014/main" id="{1E65EB1E-BAD4-439B-9DAA-FE288BA2F1E3}"/>
              </a:ext>
            </a:extLst>
          </p:cNvPr>
          <p:cNvSpPr/>
          <p:nvPr/>
        </p:nvSpPr>
        <p:spPr>
          <a:xfrm rot="1173661">
            <a:off x="4093948" y="2495273"/>
            <a:ext cx="164306" cy="389587"/>
          </a:xfrm>
          <a:prstGeom prst="ellipse">
            <a:avLst/>
          </a:prstGeom>
          <a:ln w="6350"/>
          <a:scene3d>
            <a:camera prst="perspectiveLef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n-ea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73F810EA-7523-4EE2-8826-9B9F7A604603}"/>
              </a:ext>
            </a:extLst>
          </p:cNvPr>
          <p:cNvSpPr/>
          <p:nvPr/>
        </p:nvSpPr>
        <p:spPr>
          <a:xfrm rot="1137246">
            <a:off x="4114626" y="2551438"/>
            <a:ext cx="133835" cy="276922"/>
          </a:xfrm>
          <a:prstGeom prst="ellipse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4A1AE955-6FF6-4C54-AB3A-FBC0C905C449}"/>
              </a:ext>
            </a:extLst>
          </p:cNvPr>
          <p:cNvSpPr/>
          <p:nvPr/>
        </p:nvSpPr>
        <p:spPr>
          <a:xfrm rot="1127341">
            <a:off x="4134056" y="2598050"/>
            <a:ext cx="99903" cy="183695"/>
          </a:xfrm>
          <a:prstGeom prst="ellipse">
            <a:avLst/>
          </a:prstGeom>
          <a:noFill/>
          <a:ln w="6350">
            <a:solidFill>
              <a:schemeClr val="accent5">
                <a:lumMod val="60000"/>
                <a:lumOff val="40000"/>
              </a:schemeClr>
            </a:solidFill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E58DC3BC-454C-45AB-8468-62A5858CF142}"/>
              </a:ext>
            </a:extLst>
          </p:cNvPr>
          <p:cNvSpPr/>
          <p:nvPr/>
        </p:nvSpPr>
        <p:spPr>
          <a:xfrm rot="1375265">
            <a:off x="4159807" y="2632957"/>
            <a:ext cx="48401" cy="116186"/>
          </a:xfrm>
          <a:prstGeom prst="ellipse">
            <a:avLst/>
          </a:prstGeom>
          <a:noFill/>
          <a:ln w="6350"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D285FBF8-126B-43DF-9621-EC0AABB7A088}"/>
              </a:ext>
            </a:extLst>
          </p:cNvPr>
          <p:cNvSpPr/>
          <p:nvPr/>
        </p:nvSpPr>
        <p:spPr>
          <a:xfrm rot="630624">
            <a:off x="3414505" y="2356825"/>
            <a:ext cx="45719" cy="250628"/>
          </a:xfrm>
          <a:custGeom>
            <a:avLst/>
            <a:gdLst>
              <a:gd name="connsiteX0" fmla="*/ 14513 w 14513"/>
              <a:gd name="connsiteY0" fmla="*/ 0 h 781050"/>
              <a:gd name="connsiteX1" fmla="*/ 1813 w 14513"/>
              <a:gd name="connsiteY1" fmla="*/ 781050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13" h="781050">
                <a:moveTo>
                  <a:pt x="14513" y="0"/>
                </a:moveTo>
                <a:cubicBezTo>
                  <a:pt x="5252" y="331258"/>
                  <a:pt x="-4008" y="662517"/>
                  <a:pt x="1813" y="781050"/>
                </a:cubicBezTo>
              </a:path>
            </a:pathLst>
          </a:custGeom>
          <a:ln w="3175"/>
          <a:scene3d>
            <a:camera prst="perspectiveLeft"/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ED5B8232-D35D-4DFE-B154-3AC351CB540D}"/>
              </a:ext>
            </a:extLst>
          </p:cNvPr>
          <p:cNvCxnSpPr>
            <a:cxnSpLocks/>
          </p:cNvCxnSpPr>
          <p:nvPr/>
        </p:nvCxnSpPr>
        <p:spPr>
          <a:xfrm flipV="1">
            <a:off x="1151252" y="3812655"/>
            <a:ext cx="1691186" cy="2609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lg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606F85E8-7B41-4F36-BE86-47E562B9A736}"/>
              </a:ext>
            </a:extLst>
          </p:cNvPr>
          <p:cNvCxnSpPr>
            <a:cxnSpLocks/>
          </p:cNvCxnSpPr>
          <p:nvPr/>
        </p:nvCxnSpPr>
        <p:spPr>
          <a:xfrm>
            <a:off x="1151252" y="2435991"/>
            <a:ext cx="9587" cy="149988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2FA4FA85-F0CE-4E21-BB53-F0B00E61C10D}"/>
              </a:ext>
            </a:extLst>
          </p:cNvPr>
          <p:cNvCxnSpPr>
            <a:cxnSpLocks/>
          </p:cNvCxnSpPr>
          <p:nvPr/>
        </p:nvCxnSpPr>
        <p:spPr>
          <a:xfrm>
            <a:off x="2842438" y="3487072"/>
            <a:ext cx="0" cy="72258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51016631-2734-45C3-94B6-2EF04D96BBA8}"/>
                  </a:ext>
                </a:extLst>
              </p:cNvPr>
              <p:cNvSpPr txBox="1"/>
              <p:nvPr/>
            </p:nvSpPr>
            <p:spPr>
              <a:xfrm>
                <a:off x="1869182" y="3505763"/>
                <a:ext cx="2884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51016631-2734-45C3-94B6-2EF04D96B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182" y="3505763"/>
                <a:ext cx="288477" cy="276999"/>
              </a:xfrm>
              <a:prstGeom prst="rect">
                <a:avLst/>
              </a:prstGeom>
              <a:blipFill>
                <a:blip r:embed="rId3"/>
                <a:stretch>
                  <a:fillRect l="-19149" r="-6383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C46AEADD-04B8-4F29-9F9E-C27F2CCE6721}"/>
              </a:ext>
            </a:extLst>
          </p:cNvPr>
          <p:cNvCxnSpPr>
            <a:cxnSpLocks/>
          </p:cNvCxnSpPr>
          <p:nvPr/>
        </p:nvCxnSpPr>
        <p:spPr>
          <a:xfrm>
            <a:off x="914011" y="1724082"/>
            <a:ext cx="0" cy="248557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7703FB09-C2DA-493A-A8A1-E731926745EE}"/>
              </a:ext>
            </a:extLst>
          </p:cNvPr>
          <p:cNvCxnSpPr>
            <a:cxnSpLocks/>
          </p:cNvCxnSpPr>
          <p:nvPr/>
        </p:nvCxnSpPr>
        <p:spPr>
          <a:xfrm>
            <a:off x="907895" y="4160061"/>
            <a:ext cx="1934543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lgDashDot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71C48285-FB74-43AF-B82E-40A490D8EFD2}"/>
                  </a:ext>
                </a:extLst>
              </p:cNvPr>
              <p:cNvSpPr txBox="1"/>
              <p:nvPr/>
            </p:nvSpPr>
            <p:spPr>
              <a:xfrm>
                <a:off x="1859754" y="3868998"/>
                <a:ext cx="2884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71C48285-FB74-43AF-B82E-40A490D8E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754" y="3868998"/>
                <a:ext cx="288477" cy="276999"/>
              </a:xfrm>
              <a:prstGeom prst="rect">
                <a:avLst/>
              </a:prstGeom>
              <a:blipFill>
                <a:blip r:embed="rId4"/>
                <a:stretch>
                  <a:fillRect l="-17021" r="-6383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976A7106-2ED4-466C-8C05-00289FAB4E73}"/>
              </a:ext>
            </a:extLst>
          </p:cNvPr>
          <p:cNvCxnSpPr>
            <a:cxnSpLocks/>
          </p:cNvCxnSpPr>
          <p:nvPr/>
        </p:nvCxnSpPr>
        <p:spPr>
          <a:xfrm>
            <a:off x="971146" y="2463962"/>
            <a:ext cx="335335" cy="605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37388E85-57DD-439E-919D-71D6DF9C7178}"/>
                  </a:ext>
                </a:extLst>
              </p:cNvPr>
              <p:cNvSpPr txBox="1"/>
              <p:nvPr/>
            </p:nvSpPr>
            <p:spPr>
              <a:xfrm rot="393746">
                <a:off x="953120" y="2521382"/>
                <a:ext cx="313291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50" i="1">
                          <a:latin typeface="Cambria Math" panose="02040503050406030204" pitchFamily="18" charset="0"/>
                        </a:rPr>
                        <m:t>28</m:t>
                      </m:r>
                      <m:r>
                        <a:rPr lang="en-US" altLang="zh-CN" sz="105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zh-CN" altLang="en-US" sz="1050" dirty="0">
                  <a:latin typeface="+mn-ea"/>
                </a:endParaRPr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37388E85-57DD-439E-919D-71D6DF9C7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93746">
                <a:off x="953120" y="2521382"/>
                <a:ext cx="313291" cy="161583"/>
              </a:xfrm>
              <a:prstGeom prst="rect">
                <a:avLst/>
              </a:prstGeom>
              <a:blipFill>
                <a:blip r:embed="rId5"/>
                <a:stretch>
                  <a:fillRect l="-7273" r="-3636" b="-60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137B8DBC-493B-401B-8906-762B5D39C716}"/>
              </a:ext>
            </a:extLst>
          </p:cNvPr>
          <p:cNvSpPr/>
          <p:nvPr/>
        </p:nvSpPr>
        <p:spPr>
          <a:xfrm rot="994926" flipV="1">
            <a:off x="1398944" y="2140990"/>
            <a:ext cx="2064791" cy="109665"/>
          </a:xfrm>
          <a:custGeom>
            <a:avLst/>
            <a:gdLst>
              <a:gd name="connsiteX0" fmla="*/ 0 w 2306320"/>
              <a:gd name="connsiteY0" fmla="*/ 223520 h 223530"/>
              <a:gd name="connsiteX1" fmla="*/ 172720 w 2306320"/>
              <a:gd name="connsiteY1" fmla="*/ 20320 h 223530"/>
              <a:gd name="connsiteX2" fmla="*/ 355600 w 2306320"/>
              <a:gd name="connsiteY2" fmla="*/ 213360 h 223530"/>
              <a:gd name="connsiteX3" fmla="*/ 548640 w 2306320"/>
              <a:gd name="connsiteY3" fmla="*/ 0 h 223530"/>
              <a:gd name="connsiteX4" fmla="*/ 721360 w 2306320"/>
              <a:gd name="connsiteY4" fmla="*/ 213360 h 223530"/>
              <a:gd name="connsiteX5" fmla="*/ 904240 w 2306320"/>
              <a:gd name="connsiteY5" fmla="*/ 10160 h 223530"/>
              <a:gd name="connsiteX6" fmla="*/ 1097280 w 2306320"/>
              <a:gd name="connsiteY6" fmla="*/ 203200 h 223530"/>
              <a:gd name="connsiteX7" fmla="*/ 1300480 w 2306320"/>
              <a:gd name="connsiteY7" fmla="*/ 10160 h 223530"/>
              <a:gd name="connsiteX8" fmla="*/ 1513840 w 2306320"/>
              <a:gd name="connsiteY8" fmla="*/ 223520 h 223530"/>
              <a:gd name="connsiteX9" fmla="*/ 1706880 w 2306320"/>
              <a:gd name="connsiteY9" fmla="*/ 20320 h 223530"/>
              <a:gd name="connsiteX10" fmla="*/ 1889760 w 2306320"/>
              <a:gd name="connsiteY10" fmla="*/ 203200 h 223530"/>
              <a:gd name="connsiteX11" fmla="*/ 2113280 w 2306320"/>
              <a:gd name="connsiteY11" fmla="*/ 10160 h 223530"/>
              <a:gd name="connsiteX12" fmla="*/ 2306320 w 2306320"/>
              <a:gd name="connsiteY12" fmla="*/ 203200 h 223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06320" h="223530">
                <a:moveTo>
                  <a:pt x="0" y="223520"/>
                </a:moveTo>
                <a:cubicBezTo>
                  <a:pt x="56726" y="122766"/>
                  <a:pt x="113453" y="22013"/>
                  <a:pt x="172720" y="20320"/>
                </a:cubicBezTo>
                <a:cubicBezTo>
                  <a:pt x="231987" y="18627"/>
                  <a:pt x="292947" y="216747"/>
                  <a:pt x="355600" y="213360"/>
                </a:cubicBezTo>
                <a:cubicBezTo>
                  <a:pt x="418253" y="209973"/>
                  <a:pt x="487680" y="0"/>
                  <a:pt x="548640" y="0"/>
                </a:cubicBezTo>
                <a:cubicBezTo>
                  <a:pt x="609600" y="0"/>
                  <a:pt x="662093" y="211667"/>
                  <a:pt x="721360" y="213360"/>
                </a:cubicBezTo>
                <a:cubicBezTo>
                  <a:pt x="780627" y="215053"/>
                  <a:pt x="841587" y="11853"/>
                  <a:pt x="904240" y="10160"/>
                </a:cubicBezTo>
                <a:cubicBezTo>
                  <a:pt x="966893" y="8467"/>
                  <a:pt x="1031240" y="203200"/>
                  <a:pt x="1097280" y="203200"/>
                </a:cubicBezTo>
                <a:cubicBezTo>
                  <a:pt x="1163320" y="203200"/>
                  <a:pt x="1231053" y="6773"/>
                  <a:pt x="1300480" y="10160"/>
                </a:cubicBezTo>
                <a:cubicBezTo>
                  <a:pt x="1369907" y="13547"/>
                  <a:pt x="1446107" y="221827"/>
                  <a:pt x="1513840" y="223520"/>
                </a:cubicBezTo>
                <a:cubicBezTo>
                  <a:pt x="1581573" y="225213"/>
                  <a:pt x="1644227" y="23707"/>
                  <a:pt x="1706880" y="20320"/>
                </a:cubicBezTo>
                <a:cubicBezTo>
                  <a:pt x="1769533" y="16933"/>
                  <a:pt x="1822027" y="204893"/>
                  <a:pt x="1889760" y="203200"/>
                </a:cubicBezTo>
                <a:cubicBezTo>
                  <a:pt x="1957493" y="201507"/>
                  <a:pt x="2043853" y="10160"/>
                  <a:pt x="2113280" y="10160"/>
                </a:cubicBezTo>
                <a:cubicBezTo>
                  <a:pt x="2182707" y="10160"/>
                  <a:pt x="2306320" y="203200"/>
                  <a:pt x="2306320" y="2032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latin typeface="+mn-ea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12FB9865-D14D-4FDA-9583-02D557993398}"/>
              </a:ext>
            </a:extLst>
          </p:cNvPr>
          <p:cNvSpPr txBox="1"/>
          <p:nvPr/>
        </p:nvSpPr>
        <p:spPr>
          <a:xfrm>
            <a:off x="5943321" y="1845665"/>
            <a:ext cx="5025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Gathering two physical process together:</a:t>
            </a:r>
            <a:endParaRPr lang="zh-CN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F7527FF9-CAA8-4BA6-866E-C3E71785D90C}"/>
                  </a:ext>
                </a:extLst>
              </p:cNvPr>
              <p:cNvSpPr txBox="1"/>
              <p:nvPr/>
            </p:nvSpPr>
            <p:spPr>
              <a:xfrm>
                <a:off x="6439070" y="2492851"/>
                <a:ext cx="2037353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l-GR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φ</m:t>
                                </m:r>
                                <m: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u</m:t>
                                </m:r>
                                <m:sSub>
                                  <m:sSubPr>
                                    <m:ctrlPr>
                                      <a:rPr lang="el-GR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l-G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l-GR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zh-CN" i="1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F7527FF9-CAA8-4BA6-866E-C3E71785D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070" y="2492851"/>
                <a:ext cx="2037353" cy="617861"/>
              </a:xfrm>
              <a:prstGeom prst="rect">
                <a:avLst/>
              </a:prstGeom>
              <a:blipFill>
                <a:blip r:embed="rId6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D8F5C4D4-8BF5-4F93-80C3-8082EE320D87}"/>
                  </a:ext>
                </a:extLst>
              </p:cNvPr>
              <p:cNvSpPr txBox="1"/>
              <p:nvPr/>
            </p:nvSpPr>
            <p:spPr>
              <a:xfrm>
                <a:off x="6117322" y="3182597"/>
                <a:ext cx="57696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sSub>
                      <m:sSubPr>
                        <m:ctrlPr>
                          <a:rPr lang="el-GR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l-G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</a:t>
                </a:r>
                <a:r>
                  <a:rPr lang="en-US" altLang="zh-CN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magnetic deflection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angle caused by energy loss in </a:t>
                </a:r>
                <a:r>
                  <a:rPr lang="en-US" altLang="zh-CN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Compton back-scattering process.</a:t>
                </a:r>
                <a:endParaRPr lang="zh-CN" altLang="en-US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D8F5C4D4-8BF5-4F93-80C3-8082EE320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322" y="3182597"/>
                <a:ext cx="5769697" cy="646331"/>
              </a:xfrm>
              <a:prstGeom prst="rect">
                <a:avLst/>
              </a:prstGeom>
              <a:blipFill>
                <a:blip r:embed="rId7"/>
                <a:stretch>
                  <a:fillRect l="-845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E3F5F2B5-E599-4206-A74D-279544FB29E8}"/>
                  </a:ext>
                </a:extLst>
              </p:cNvPr>
              <p:cNvSpPr txBox="1"/>
              <p:nvPr/>
            </p:nvSpPr>
            <p:spPr>
              <a:xfrm>
                <a:off x="6084370" y="4986480"/>
                <a:ext cx="2522614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l-GR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φ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u</m:t>
                                </m:r>
                                <m:sSub>
                                  <m:sSubPr>
                                    <m:ctrlPr>
                                      <a:rPr lang="el-GR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l-GR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l-GR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E3F5F2B5-E599-4206-A74D-279544FB2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370" y="4986480"/>
                <a:ext cx="2522614" cy="617861"/>
              </a:xfrm>
              <a:prstGeom prst="rect">
                <a:avLst/>
              </a:prstGeom>
              <a:blipFill>
                <a:blip r:embed="rId8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文本框 61">
            <a:extLst>
              <a:ext uri="{FF2B5EF4-FFF2-40B4-BE49-F238E27FC236}">
                <a16:creationId xmlns:a16="http://schemas.microsoft.com/office/drawing/2014/main" id="{F67B88D3-45E2-4C3D-9AAD-35685EAA3F04}"/>
              </a:ext>
            </a:extLst>
          </p:cNvPr>
          <p:cNvSpPr txBox="1"/>
          <p:nvPr/>
        </p:nvSpPr>
        <p:spPr>
          <a:xfrm>
            <a:off x="5943321" y="4215834"/>
            <a:ext cx="5769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position of scattered electrons in detector plane 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0DE46A9E-8552-4C9B-8E5A-FF96715972D4}"/>
                  </a:ext>
                </a:extLst>
              </p:cNvPr>
              <p:cNvSpPr txBox="1"/>
              <p:nvPr/>
            </p:nvSpPr>
            <p:spPr>
              <a:xfrm>
                <a:off x="9247556" y="4684099"/>
                <a:ext cx="2183162" cy="11098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zh-CN" altLang="en-US" sz="1600" i="1">
                                    <a:latin typeface="Cambria Math" panose="02040503050406030204" pitchFamily="18" charset="0"/>
                                  </a:rPr>
                                  <m:t>𝝋𝝐</m:t>
                                </m:r>
                                <m:r>
                                  <a:rPr lang="en-US" altLang="zh-CN" sz="1600" b="1" i="1">
                                    <a:latin typeface="Cambria Math" panose="02040503050406030204" pitchFamily="18" charset="0"/>
                                  </a:rPr>
                                  <m:t>[−</m:t>
                                </m:r>
                                <m:f>
                                  <m:fPr>
                                    <m:ctrlPr>
                                      <a:rPr lang="en-US" altLang="zh-CN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CN" altLang="en-US" sz="16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altLang="zh-CN" sz="16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n-US" altLang="zh-CN" sz="1600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f>
                                  <m:fPr>
                                    <m:ctrlPr>
                                      <a:rPr lang="en-US" altLang="zh-CN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CN" altLang="en-US" sz="16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altLang="zh-CN" sz="16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n-US" altLang="zh-CN" sz="1600" b="1" i="1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sz="1600" dirty="0"/>
                                  <m:t> </m:t>
                                </m:r>
                                <m:r>
                                  <a:rPr lang="zh-CN" altLang="en-US" sz="1600" i="1" smtClean="0">
                                    <a:latin typeface="Cambria Math" panose="02040503050406030204" pitchFamily="18" charset="0"/>
                                  </a:rPr>
                                  <m:t>，</m:t>
                                </m:r>
                                <m:r>
                                  <a:rPr lang="en-US" altLang="zh-CN" sz="16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  <m:r>
                                  <a:rPr lang="zh-CN" altLang="en-US" sz="1600" b="1" i="1">
                                    <a:latin typeface="Cambria Math" panose="02040503050406030204" pitchFamily="18" charset="0"/>
                                  </a:rPr>
                                  <m:t>𝝐</m:t>
                                </m:r>
                                <m:r>
                                  <a:rPr lang="en-US" altLang="zh-CN" sz="1600" b="1" i="1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altLang="zh-CN" sz="16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1600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zh-CN" sz="1600" b="1" i="1">
                                    <a:latin typeface="Cambria Math" panose="02040503050406030204" pitchFamily="18" charset="0"/>
                                  </a:rPr>
                                  <m:t>κ</m:t>
                                </m:r>
                                <m:r>
                                  <a:rPr lang="en-US" altLang="zh-CN" sz="1600" b="1" i="1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sz="1600" dirty="0"/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zh-CN" altLang="en-US" sz="1600" i="1">
                                    <a:latin typeface="Cambria Math" panose="02040503050406030204" pitchFamily="18" charset="0"/>
                                  </a:rPr>
                                  <m:t>𝝋𝝐</m:t>
                                </m:r>
                                <m:r>
                                  <a:rPr lang="en-US" altLang="zh-CN" sz="1600" b="1" i="1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f>
                                  <m:fPr>
                                    <m:ctrlPr>
                                      <a:rPr lang="en-US" altLang="zh-CN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CN" altLang="en-US" sz="16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altLang="zh-CN" sz="16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n-US" altLang="zh-CN" sz="1600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f>
                                  <m:fPr>
                                    <m:ctrlPr>
                                      <a:rPr lang="en-US" altLang="zh-CN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6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zh-CN" altLang="en-US" sz="16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altLang="zh-CN" sz="16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n-US" altLang="zh-CN" sz="1600" b="1" i="1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sz="1600" dirty="0"/>
                                  <m:t> </m:t>
                                </m:r>
                                <m:r>
                                  <a:rPr lang="zh-CN" altLang="en-US" sz="1600" i="1" dirty="0">
                                    <a:latin typeface="Cambria Math" panose="02040503050406030204" pitchFamily="18" charset="0"/>
                                  </a:rPr>
                                  <m:t>，</m:t>
                                </m:r>
                                <m:r>
                                  <a:rPr lang="en-US" altLang="zh-CN" sz="16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  <m:r>
                                  <a:rPr lang="zh-CN" altLang="en-US" sz="1600" b="1" i="1">
                                    <a:latin typeface="Cambria Math" panose="02040503050406030204" pitchFamily="18" charset="0"/>
                                  </a:rPr>
                                  <m:t>𝝐</m:t>
                                </m:r>
                                <m:r>
                                  <a:rPr lang="en-US" altLang="zh-CN" sz="1600" b="1" i="1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altLang="zh-CN" sz="16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1600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zh-CN" sz="1600" b="1" i="1">
                                    <a:latin typeface="Cambria Math" panose="02040503050406030204" pitchFamily="18" charset="0"/>
                                  </a:rPr>
                                  <m:t>κ</m:t>
                                </m:r>
                                <m:r>
                                  <a:rPr lang="en-US" altLang="zh-CN" sz="1600" b="1" i="1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sz="1600" dirty="0"/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0DE46A9E-8552-4C9B-8E5A-FF96715972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7556" y="4684099"/>
                <a:ext cx="2183162" cy="110985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5BD53219-8AB0-4074-A24D-ECED83E792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77" y="4500087"/>
            <a:ext cx="4443648" cy="2298279"/>
          </a:xfrm>
          <a:prstGeom prst="rect">
            <a:avLst/>
          </a:prstGeom>
        </p:spPr>
      </p:pic>
      <p:sp>
        <p:nvSpPr>
          <p:cNvPr id="65" name="箭头: 右 64">
            <a:extLst>
              <a:ext uri="{FF2B5EF4-FFF2-40B4-BE49-F238E27FC236}">
                <a16:creationId xmlns:a16="http://schemas.microsoft.com/office/drawing/2014/main" id="{04924F81-4857-4FE8-A36E-09D7784E4B37}"/>
              </a:ext>
            </a:extLst>
          </p:cNvPr>
          <p:cNvSpPr/>
          <p:nvPr/>
        </p:nvSpPr>
        <p:spPr>
          <a:xfrm>
            <a:off x="8742580" y="5162344"/>
            <a:ext cx="369379" cy="26613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6350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94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109CAEFB-02C5-42ED-B852-E59234F5D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61" y="829191"/>
            <a:ext cx="7847619" cy="18380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AC2ADFA-6BC8-4980-B82E-6180A0161258}"/>
                  </a:ext>
                </a:extLst>
              </p:cNvPr>
              <p:cNvSpPr txBox="1"/>
              <p:nvPr/>
            </p:nvSpPr>
            <p:spPr>
              <a:xfrm>
                <a:off x="8571519" y="1223958"/>
                <a:ext cx="3395687" cy="1153906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magnetic strength of the dipole located in last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373.4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𝐺𝑠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=0.01867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AC2ADFA-6BC8-4980-B82E-6180A0161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519" y="1223958"/>
                <a:ext cx="3395687" cy="1153906"/>
              </a:xfrm>
              <a:prstGeom prst="rect">
                <a:avLst/>
              </a:prstGeom>
              <a:blipFill>
                <a:blip r:embed="rId3"/>
                <a:stretch>
                  <a:fillRect l="-1436" t="-3175" b="-5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056FCBF7-057E-4B9D-ADEF-DA81F7B7C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517" y="449441"/>
            <a:ext cx="4270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0050" indent="-4000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1200150" lvl="2" indent="-457200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推导偏转角和偏移量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679B50E-4901-4B9B-8558-7513CDAA3D95}"/>
                  </a:ext>
                </a:extLst>
              </p:cNvPr>
              <p:cNvSpPr txBox="1"/>
              <p:nvPr/>
            </p:nvSpPr>
            <p:spPr>
              <a:xfrm>
                <a:off x="8316359" y="3242347"/>
                <a:ext cx="3331681" cy="7937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偏转角等于圆心角</a:t>
                </a: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𝑏𝑒𝑛𝑑𝑖𝑛𝑔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𝑎𝑛𝑔𝑙𝑒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zh-CN" altLang="pt-BR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pt-BR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2= 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679B50E-4901-4B9B-8558-7513CDAA3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359" y="3242347"/>
                <a:ext cx="3331681" cy="793743"/>
              </a:xfrm>
              <a:prstGeom prst="rect">
                <a:avLst/>
              </a:prstGeom>
              <a:blipFill>
                <a:blip r:embed="rId5"/>
                <a:stretch>
                  <a:fillRect l="-3839" t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>
            <a:extLst>
              <a:ext uri="{FF2B5EF4-FFF2-40B4-BE49-F238E27FC236}">
                <a16:creationId xmlns:a16="http://schemas.microsoft.com/office/drawing/2014/main" id="{08FCCD7A-99E9-441A-88B5-2EF258C4B906}"/>
              </a:ext>
            </a:extLst>
          </p:cNvPr>
          <p:cNvSpPr/>
          <p:nvPr/>
        </p:nvSpPr>
        <p:spPr>
          <a:xfrm>
            <a:off x="4511571" y="3170589"/>
            <a:ext cx="2880200" cy="10411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3CFB3C1D-9D84-4F92-ABE2-02D58510187B}"/>
              </a:ext>
            </a:extLst>
          </p:cNvPr>
          <p:cNvCxnSpPr>
            <a:cxnSpLocks/>
          </p:cNvCxnSpPr>
          <p:nvPr/>
        </p:nvCxnSpPr>
        <p:spPr>
          <a:xfrm>
            <a:off x="4520592" y="3690373"/>
            <a:ext cx="3267226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88D28C78-B8C5-4090-BC92-1B42DDC2ACC8}"/>
              </a:ext>
            </a:extLst>
          </p:cNvPr>
          <p:cNvCxnSpPr>
            <a:cxnSpLocks/>
          </p:cNvCxnSpPr>
          <p:nvPr/>
        </p:nvCxnSpPr>
        <p:spPr>
          <a:xfrm>
            <a:off x="4520592" y="3707039"/>
            <a:ext cx="32608" cy="304215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EAECD192-906D-4E4D-BBFF-7319FB20162D}"/>
              </a:ext>
            </a:extLst>
          </p:cNvPr>
          <p:cNvCxnSpPr>
            <a:cxnSpLocks/>
          </p:cNvCxnSpPr>
          <p:nvPr/>
        </p:nvCxnSpPr>
        <p:spPr>
          <a:xfrm flipH="1">
            <a:off x="4553201" y="4122795"/>
            <a:ext cx="2838570" cy="2626398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DD94C7A4-1228-4C9B-A4D5-8307F655209C}"/>
              </a:ext>
            </a:extLst>
          </p:cNvPr>
          <p:cNvCxnSpPr>
            <a:cxnSpLocks/>
          </p:cNvCxnSpPr>
          <p:nvPr/>
        </p:nvCxnSpPr>
        <p:spPr>
          <a:xfrm>
            <a:off x="4553200" y="4092872"/>
            <a:ext cx="2796943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A6118B7E-2F8A-495C-97BC-210C848C6428}"/>
              </a:ext>
            </a:extLst>
          </p:cNvPr>
          <p:cNvSpPr txBox="1"/>
          <p:nvPr/>
        </p:nvSpPr>
        <p:spPr>
          <a:xfrm>
            <a:off x="5519640" y="3245374"/>
            <a:ext cx="864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L</a:t>
            </a:r>
            <a:endParaRPr lang="zh-CN" altLang="en-US" sz="24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1FB649A-FEBC-49FE-86C0-BA1F80877798}"/>
              </a:ext>
            </a:extLst>
          </p:cNvPr>
          <p:cNvSpPr txBox="1"/>
          <p:nvPr/>
        </p:nvSpPr>
        <p:spPr>
          <a:xfrm>
            <a:off x="5951670" y="5083627"/>
            <a:ext cx="864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R</a:t>
            </a:r>
            <a:endParaRPr lang="zh-CN" altLang="en-US" sz="24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AA8A7F9-5764-414E-B05C-48C24D0A65E6}"/>
              </a:ext>
            </a:extLst>
          </p:cNvPr>
          <p:cNvSpPr txBox="1"/>
          <p:nvPr/>
        </p:nvSpPr>
        <p:spPr>
          <a:xfrm>
            <a:off x="4293926" y="6004160"/>
            <a:ext cx="864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zh-CN" sz="2400" dirty="0"/>
              <a:t>θ</a:t>
            </a:r>
            <a:r>
              <a:rPr lang="en-US" altLang="zh-CN" sz="2400" dirty="0"/>
              <a:t>2</a:t>
            </a:r>
            <a:endParaRPr lang="zh-CN" altLang="en-US" sz="24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D5164E0-EAFC-4C1B-96FA-C591C11A5E13}"/>
              </a:ext>
            </a:extLst>
          </p:cNvPr>
          <p:cNvSpPr txBox="1"/>
          <p:nvPr/>
        </p:nvSpPr>
        <p:spPr>
          <a:xfrm>
            <a:off x="6985930" y="3629757"/>
            <a:ext cx="864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zh-CN" sz="2400" dirty="0"/>
              <a:t>θ</a:t>
            </a:r>
            <a:r>
              <a:rPr lang="en-US" altLang="zh-CN" sz="2400" dirty="0"/>
              <a:t>1</a:t>
            </a:r>
            <a:endParaRPr lang="zh-CN" altLang="en-US" sz="24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F7AEFF0-B19A-4F3E-B317-E4FF08A08B28}"/>
              </a:ext>
            </a:extLst>
          </p:cNvPr>
          <p:cNvSpPr txBox="1"/>
          <p:nvPr/>
        </p:nvSpPr>
        <p:spPr>
          <a:xfrm>
            <a:off x="4252673" y="3652797"/>
            <a:ext cx="864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x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819D222A-576D-4CD3-9DEB-F787C8A1E940}"/>
                  </a:ext>
                </a:extLst>
              </p:cNvPr>
              <p:cNvSpPr txBox="1"/>
              <p:nvPr/>
            </p:nvSpPr>
            <p:spPr>
              <a:xfrm>
                <a:off x="8419080" y="4084593"/>
                <a:ext cx="31262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偏移量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819D222A-576D-4CD3-9DEB-F787C8A1E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9080" y="4084593"/>
                <a:ext cx="3126240" cy="276999"/>
              </a:xfrm>
              <a:prstGeom prst="rect">
                <a:avLst/>
              </a:prstGeom>
              <a:blipFill>
                <a:blip r:embed="rId6"/>
                <a:stretch>
                  <a:fillRect l="-4094" t="-22222" r="-780" b="-44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15EFB771-3121-472F-B933-FE154CA5C2CC}"/>
                  </a:ext>
                </a:extLst>
              </p:cNvPr>
              <p:cNvSpPr txBox="1"/>
              <p:nvPr/>
            </p:nvSpPr>
            <p:spPr>
              <a:xfrm>
                <a:off x="8421168" y="4490944"/>
                <a:ext cx="17107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𝐵𝑞𝑣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15EFB771-3121-472F-B933-FE154CA5C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168" y="4490944"/>
                <a:ext cx="1710789" cy="276999"/>
              </a:xfrm>
              <a:prstGeom prst="rect">
                <a:avLst/>
              </a:prstGeom>
              <a:blipFill>
                <a:blip r:embed="rId7"/>
                <a:stretch>
                  <a:fillRect l="-7473" t="-22222" r="-3915" b="-4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9191B248-32F1-4613-930B-E10BCA4D5FA5}"/>
                  </a:ext>
                </a:extLst>
              </p:cNvPr>
              <p:cNvSpPr txBox="1"/>
              <p:nvPr/>
            </p:nvSpPr>
            <p:spPr>
              <a:xfrm>
                <a:off x="8626443" y="5118554"/>
                <a:ext cx="2258311" cy="602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𝐵𝑞𝑣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𝑚𝑣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𝐵𝑒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𝐵𝑒𝑐</m:t>
                          </m:r>
                        </m:den>
                      </m:f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9191B248-32F1-4613-930B-E10BCA4D5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443" y="5118554"/>
                <a:ext cx="2258311" cy="6024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7E5923B1-238A-454A-8E13-F6733943BCC7}"/>
                  </a:ext>
                </a:extLst>
              </p:cNvPr>
              <p:cNvSpPr txBox="1"/>
              <p:nvPr/>
            </p:nvSpPr>
            <p:spPr>
              <a:xfrm>
                <a:off x="8482518" y="4841555"/>
                <a:ext cx="237427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𝑚𝑐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7E5923B1-238A-454A-8E13-F6733943B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2518" y="4841555"/>
                <a:ext cx="2374277" cy="276999"/>
              </a:xfrm>
              <a:prstGeom prst="rect">
                <a:avLst/>
              </a:prstGeom>
              <a:blipFill>
                <a:blip r:embed="rId9"/>
                <a:stretch>
                  <a:fillRect t="-4348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C1EBBA8D-CA53-45AC-9976-CE71C8945A50}"/>
                  </a:ext>
                </a:extLst>
              </p:cNvPr>
              <p:cNvSpPr/>
              <p:nvPr/>
            </p:nvSpPr>
            <p:spPr>
              <a:xfrm>
                <a:off x="8421168" y="5769530"/>
                <a:ext cx="2779800" cy="489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lang="zh-CN" altLang="pt-BR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𝑙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CN" i="1">
                        <a:latin typeface="Cambria Math" panose="02040503050406030204" pitchFamily="18" charset="0"/>
                      </a:rPr>
                      <m:t>0.0013389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𝑟𝑎𝑑</m:t>
                    </m:r>
                  </m:oMath>
                </a14:m>
                <a:endParaRPr lang="zh-CN" alt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C1EBBA8D-CA53-45AC-9976-CE71C8945A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168" y="5769530"/>
                <a:ext cx="2779800" cy="489814"/>
              </a:xfrm>
              <a:prstGeom prst="rect">
                <a:avLst/>
              </a:prstGeom>
              <a:blipFill>
                <a:blip r:embed="rId10"/>
                <a:stretch>
                  <a:fillRect l="-1316" b="-24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弧形 27">
            <a:extLst>
              <a:ext uri="{FF2B5EF4-FFF2-40B4-BE49-F238E27FC236}">
                <a16:creationId xmlns:a16="http://schemas.microsoft.com/office/drawing/2014/main" id="{5308342F-6BA7-4D91-AE60-94ABEBE401AB}"/>
              </a:ext>
            </a:extLst>
          </p:cNvPr>
          <p:cNvSpPr/>
          <p:nvPr/>
        </p:nvSpPr>
        <p:spPr>
          <a:xfrm>
            <a:off x="1801724" y="3716160"/>
            <a:ext cx="5502239" cy="864843"/>
          </a:xfrm>
          <a:prstGeom prst="arc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A020B092-902C-44C6-801F-BAC42874A394}"/>
              </a:ext>
            </a:extLst>
          </p:cNvPr>
          <p:cNvCxnSpPr>
            <a:cxnSpLocks/>
          </p:cNvCxnSpPr>
          <p:nvPr/>
        </p:nvCxnSpPr>
        <p:spPr>
          <a:xfrm flipH="1" flipV="1">
            <a:off x="6766359" y="3690373"/>
            <a:ext cx="663323" cy="401049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5FAD1CE2-71B6-41E9-B1C8-5B1C9FA7E0A2}"/>
              </a:ext>
            </a:extLst>
          </p:cNvPr>
          <p:cNvSpPr txBox="1"/>
          <p:nvPr/>
        </p:nvSpPr>
        <p:spPr>
          <a:xfrm>
            <a:off x="4391080" y="4957715"/>
            <a:ext cx="864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R-x</a:t>
            </a:r>
            <a:endParaRPr lang="zh-CN" altLang="en-US" sz="2400" dirty="0"/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5E29AA97-76CE-4BE0-8E47-4791A769DD13}"/>
              </a:ext>
            </a:extLst>
          </p:cNvPr>
          <p:cNvSpPr/>
          <p:nvPr/>
        </p:nvSpPr>
        <p:spPr>
          <a:xfrm>
            <a:off x="153468" y="125208"/>
            <a:ext cx="3312962" cy="68013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About bending angle</a:t>
            </a:r>
            <a:endParaRPr lang="zh-CN" altLang="en-US" sz="2400" b="1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E9E18DF6-F292-413E-9229-A2E5B5B77D37}"/>
              </a:ext>
            </a:extLst>
          </p:cNvPr>
          <p:cNvSpPr/>
          <p:nvPr/>
        </p:nvSpPr>
        <p:spPr>
          <a:xfrm>
            <a:off x="723900" y="1543540"/>
            <a:ext cx="7477125" cy="7171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E859573-085F-4A02-A1D2-BA613D9C115F}"/>
              </a:ext>
            </a:extLst>
          </p:cNvPr>
          <p:cNvSpPr txBox="1"/>
          <p:nvPr/>
        </p:nvSpPr>
        <p:spPr>
          <a:xfrm>
            <a:off x="57178" y="871574"/>
            <a:ext cx="1716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Higgs mode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BF17F0A-8DD9-4872-A14D-DE5C9D00041B}"/>
              </a:ext>
            </a:extLst>
          </p:cNvPr>
          <p:cNvSpPr txBox="1"/>
          <p:nvPr/>
        </p:nvSpPr>
        <p:spPr>
          <a:xfrm>
            <a:off x="29545" y="2739561"/>
            <a:ext cx="1716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Z pole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F902858-FCE6-4AA9-9D71-FEB3BC5D0C81}"/>
                  </a:ext>
                </a:extLst>
              </p:cNvPr>
              <p:cNvSpPr txBox="1"/>
              <p:nvPr/>
            </p:nvSpPr>
            <p:spPr>
              <a:xfrm>
                <a:off x="720842" y="3120446"/>
                <a:ext cx="2061205" cy="585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120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𝐺𝑒𝑉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45.5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𝐺𝑒𝑉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373.4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𝐺𝑠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𝑐𝑒𝑛𝑡𝑒𝑟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F902858-FCE6-4AA9-9D71-FEB3BC5D0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42" y="3120446"/>
                <a:ext cx="2061205" cy="58554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452E62EB-05F3-4555-8490-7A2717727BB8}"/>
                  </a:ext>
                </a:extLst>
              </p:cNvPr>
              <p:cNvSpPr/>
              <p:nvPr/>
            </p:nvSpPr>
            <p:spPr>
              <a:xfrm>
                <a:off x="621137" y="3860589"/>
                <a:ext cx="3566233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𝑒𝑛𝑑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𝑐𝑒𝑛𝑡𝑒𝑟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=70.7904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𝐺𝑠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452E62EB-05F3-4555-8490-7A2717727B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37" y="3860589"/>
                <a:ext cx="3566233" cy="61093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6458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85E9678-22FB-4506-A574-A7E40BEA1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84B4D896-B198-41A3-8770-0668726B5513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1DF6C6E-60C1-4448-84D8-F9FACB626033}"/>
              </a:ext>
            </a:extLst>
          </p:cNvPr>
          <p:cNvSpPr txBox="1"/>
          <p:nvPr/>
        </p:nvSpPr>
        <p:spPr>
          <a:xfrm>
            <a:off x="209725" y="251670"/>
            <a:ext cx="11794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4348AA"/>
                </a:solidFill>
                <a:latin typeface="+mn-ea"/>
              </a:rPr>
              <a:t>luminosity</a:t>
            </a:r>
            <a:endParaRPr lang="zh-CN" altLang="en-US" sz="3600" b="1" dirty="0">
              <a:solidFill>
                <a:srgbClr val="4348AA"/>
              </a:solidFill>
              <a:latin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CE472D0-7F2E-40B8-A325-6C83B8DB167E}"/>
              </a:ext>
            </a:extLst>
          </p:cNvPr>
          <p:cNvSpPr txBox="1"/>
          <p:nvPr/>
        </p:nvSpPr>
        <p:spPr>
          <a:xfrm>
            <a:off x="123780" y="861689"/>
            <a:ext cx="8323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1" dirty="0"/>
              <a:t>The luminosity of pulsed laser and electron bunch</a:t>
            </a:r>
            <a:endParaRPr lang="zh-CN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0EFD7F2-DBD5-4795-9945-64296276A2E0}"/>
                  </a:ext>
                </a:extLst>
              </p:cNvPr>
              <p:cNvSpPr txBox="1"/>
              <p:nvPr/>
            </p:nvSpPr>
            <p:spPr>
              <a:xfrm>
                <a:off x="5360410" y="1462449"/>
                <a:ext cx="1680729" cy="5371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600" b="0" i="1" smtClean="0">
                          <a:latin typeface="Cambria Math" panose="02040503050406030204" pitchFamily="18" charset="0"/>
                        </a:rPr>
                        <m:t>𝕿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sz="160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CN" altLang="en-US" sz="16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zh-CN" altLang="en-US" sz="16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0EFD7F2-DBD5-4795-9945-64296276A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410" y="1462449"/>
                <a:ext cx="1680729" cy="5371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73C81229-859A-4CA7-B204-ED961A180953}"/>
              </a:ext>
            </a:extLst>
          </p:cNvPr>
          <p:cNvSpPr txBox="1"/>
          <p:nvPr/>
        </p:nvSpPr>
        <p:spPr>
          <a:xfrm>
            <a:off x="1006679" y="1501629"/>
            <a:ext cx="4353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pulse laser with 1 electron bunch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2CEB1370-A34F-4DF4-AB42-A062A7CEBDB6}"/>
                  </a:ext>
                </a:extLst>
              </p:cNvPr>
              <p:cNvSpPr/>
              <p:nvPr/>
            </p:nvSpPr>
            <p:spPr>
              <a:xfrm>
                <a:off x="1006679" y="2243255"/>
                <a:ext cx="589448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(Number of electrons per bunch) =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8×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endParaRPr lang="zh-CN" altLang="en-US" dirty="0">
                  <a:solidFill>
                    <a:srgbClr val="E638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2CEB1370-A34F-4DF4-AB42-A062A7CEBD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679" y="2243255"/>
                <a:ext cx="5894482" cy="369332"/>
              </a:xfrm>
              <a:prstGeom prst="rect">
                <a:avLst/>
              </a:prstGeom>
              <a:blipFill>
                <a:blip r:embed="rId3"/>
                <a:stretch>
                  <a:fillRect l="-620"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3FD3BA98-4CA8-417A-85E0-92460695A11D}"/>
                  </a:ext>
                </a:extLst>
              </p:cNvPr>
              <p:cNvSpPr/>
              <p:nvPr/>
            </p:nvSpPr>
            <p:spPr>
              <a:xfrm>
                <a:off x="1006679" y="2787054"/>
                <a:ext cx="9656368" cy="3026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𝑙𝑎𝑠𝑒𝑟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𝑝h𝑜𝑡𝑜𝑛</m:t>
                            </m:r>
                          </m:sub>
                        </m:sSub>
                      </m:den>
                    </m:f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electron bunch length =8.5mm; </a:t>
                </a:r>
              </a:p>
              <a:p>
                <a:pPr lvl="1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Pulse electron bunch = electron bunch length /c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8.5</m:t>
                        </m:r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𝑚𝑚</m:t>
                        </m:r>
                      </m:num>
                      <m:den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3×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=28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ps</m:t>
                    </m:r>
                  </m:oMath>
                </a14:m>
                <a:endParaRPr lang="en-US" altLang="zh-CN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Considering the not destroy the 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mirrow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the laser power is 0.1GW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𝑙𝑎𝑠𝑒𝑟</m:t>
                          </m:r>
                        </m:sub>
                      </m:sSub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=0.1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GW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∗28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ps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=2.8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=2.8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𝑚𝐽</m:t>
                      </m:r>
                    </m:oMath>
                  </m:oMathPara>
                </a14:m>
                <a:endParaRPr lang="en-US" altLang="zh-CN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zh-CN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The number of 1 pulsed laser is:</a:t>
                </a:r>
                <a:endParaRPr lang="en-US" altLang="zh-CN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altLang="zh-CN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𝑙𝑎𝑠𝑒𝑟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𝑝h𝑜𝑡𝑜𝑛</m:t>
                              </m:r>
                            </m:sub>
                          </m:sSub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2.8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1.24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1.6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×10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19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=1.4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3FD3BA98-4CA8-417A-85E0-92460695A1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679" y="2787054"/>
                <a:ext cx="9656368" cy="3026598"/>
              </a:xfrm>
              <a:prstGeom prst="rect">
                <a:avLst/>
              </a:prstGeom>
              <a:blipFill>
                <a:blip r:embed="rId4"/>
                <a:stretch>
                  <a:fillRect l="-379" t="-10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402A077B-4317-454D-A482-57AD8A0D3470}"/>
              </a:ext>
            </a:extLst>
          </p:cNvPr>
          <p:cNvSpPr/>
          <p:nvPr/>
        </p:nvSpPr>
        <p:spPr>
          <a:xfrm>
            <a:off x="1129329" y="5813652"/>
            <a:ext cx="5673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luminosity of 1 pulse laser with 1 electron bunch: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B77FD78-270D-48D4-B3C7-FDFFDF292EA4}"/>
                  </a:ext>
                </a:extLst>
              </p:cNvPr>
              <p:cNvSpPr txBox="1"/>
              <p:nvPr/>
            </p:nvSpPr>
            <p:spPr>
              <a:xfrm>
                <a:off x="2724218" y="6211195"/>
                <a:ext cx="6953112" cy="5633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600" b="0" i="1" smtClean="0">
                          <a:latin typeface="Cambria Math" panose="02040503050406030204" pitchFamily="18" charset="0"/>
                        </a:rPr>
                        <m:t>𝕿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sz="160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CN" altLang="en-US" sz="16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zh-CN" altLang="en-US" sz="16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den>
                      </m:f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>
                              <a:latin typeface="Cambria Math" panose="02040503050406030204" pitchFamily="18" charset="0"/>
                            </a:rPr>
                            <m:t>8×</m:t>
                          </m:r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sz="160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</m:sSup>
                          <m:r>
                            <a:rPr lang="en-US" altLang="zh-CN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1.4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×(160</m:t>
                          </m:r>
                          <m:r>
                            <a:rPr lang="zh-CN" alt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×160</m:t>
                          </m:r>
                          <m:r>
                            <a:rPr lang="zh-CN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=6.967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33</m:t>
                          </m:r>
                        </m:sup>
                      </m:sSup>
                      <m:sSup>
                        <m:sSup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CN" sz="160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altLang="zh-CN" sz="160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CN" sz="160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B77FD78-270D-48D4-B3C7-FDFFDF292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218" y="6211195"/>
                <a:ext cx="6953112" cy="5633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08590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85E9678-22FB-4506-A574-A7E40BEA1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84B4D896-B198-41A3-8770-0668726B5513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1DF6C6E-60C1-4448-84D8-F9FACB626033}"/>
              </a:ext>
            </a:extLst>
          </p:cNvPr>
          <p:cNvSpPr txBox="1"/>
          <p:nvPr/>
        </p:nvSpPr>
        <p:spPr>
          <a:xfrm>
            <a:off x="209725" y="251670"/>
            <a:ext cx="11794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4348AA"/>
                </a:solidFill>
                <a:latin typeface="+mn-ea"/>
              </a:rPr>
              <a:t>luminosity</a:t>
            </a:r>
            <a:endParaRPr lang="zh-CN" altLang="en-US" sz="3600" b="1" dirty="0">
              <a:solidFill>
                <a:srgbClr val="4348AA"/>
              </a:solidFill>
              <a:latin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CE472D0-7F2E-40B8-A325-6C83B8DB167E}"/>
              </a:ext>
            </a:extLst>
          </p:cNvPr>
          <p:cNvSpPr txBox="1"/>
          <p:nvPr/>
        </p:nvSpPr>
        <p:spPr>
          <a:xfrm>
            <a:off x="123780" y="861689"/>
            <a:ext cx="8323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1" dirty="0"/>
              <a:t>The maximum rate of pulsed laser and electron bunch</a:t>
            </a:r>
            <a:endParaRPr lang="zh-CN" altLang="en-US" sz="24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3C81229-859A-4CA7-B204-ED961A180953}"/>
              </a:ext>
            </a:extLst>
          </p:cNvPr>
          <p:cNvSpPr txBox="1"/>
          <p:nvPr/>
        </p:nvSpPr>
        <p:spPr>
          <a:xfrm>
            <a:off x="983849" y="1281605"/>
            <a:ext cx="6603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luminosity of 1 pulse laser with 1 electron bunch: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02A077B-4317-454D-A482-57AD8A0D3470}"/>
              </a:ext>
            </a:extLst>
          </p:cNvPr>
          <p:cNvSpPr/>
          <p:nvPr/>
        </p:nvSpPr>
        <p:spPr>
          <a:xfrm>
            <a:off x="983849" y="2292854"/>
            <a:ext cx="2874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ICS cross section is 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0BBF8A5-D4AA-4943-8CFF-0247F5DE6C7C}"/>
                  </a:ext>
                </a:extLst>
              </p:cNvPr>
              <p:cNvSpPr txBox="1"/>
              <p:nvPr/>
            </p:nvSpPr>
            <p:spPr>
              <a:xfrm>
                <a:off x="3102486" y="1689330"/>
                <a:ext cx="6953112" cy="6338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8×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</m:sSup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1.4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</m:t>
                              </m:r>
                            </m:sup>
                          </m:sSup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×(160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×160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=6.967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33</m:t>
                          </m:r>
                        </m:sup>
                      </m:s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altLang="zh-CN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0BBF8A5-D4AA-4943-8CFF-0247F5DE6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486" y="1689330"/>
                <a:ext cx="6953112" cy="6338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9ED328F-8584-4DA8-9D9C-347DCC1B791F}"/>
                  </a:ext>
                </a:extLst>
              </p:cNvPr>
              <p:cNvSpPr txBox="1"/>
              <p:nvPr/>
            </p:nvSpPr>
            <p:spPr>
              <a:xfrm>
                <a:off x="3161514" y="2572664"/>
                <a:ext cx="7590924" cy="9062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altLang="zh-CN" b="0" i="1" smtClean="0">
                              <a:latin typeface="Cambria Math" panose="02040503050406030204" pitchFamily="18" charset="0"/>
                            </a:rPr>
                            <m:t>κ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</a:rPr>
                            <m:t>κ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altLang="zh-CN" i="1">
                                      <a:latin typeface="Cambria Math" panose="02040503050406030204" pitchFamily="18" charset="0"/>
                                    </a:rPr>
                                    <m:t>κ</m:t>
                                  </m:r>
                                </m:den>
                              </m:f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CN" i="1">
                                          <a:latin typeface="Cambria Math" panose="02040503050406030204" pitchFamily="18" charset="0"/>
                                        </a:rPr>
                                        <m:t>κ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func>
                            <m:func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altLang="zh-CN" i="1">
                                      <a:latin typeface="Cambria Math" panose="02040503050406030204" pitchFamily="18" charset="0"/>
                                    </a:rPr>
                                    <m:t>κ</m:t>
                                  </m:r>
                                </m:e>
                              </m:d>
                            </m:e>
                          </m:func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r>
                                            <a:rPr lang="el-GR" altLang="zh-CN" i="1">
                                              <a:latin typeface="Cambria Math" panose="02040503050406030204" pitchFamily="18" charset="0"/>
                                            </a:rPr>
                                            <m:t>𝜅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 panose="02040503050406030204" pitchFamily="18" charset="0"/>
                                </a:rPr>
                                <m:t>κ</m:t>
                              </m:r>
                            </m:den>
                          </m:f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393.5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𝑚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9ED328F-8584-4DA8-9D9C-347DCC1B7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514" y="2572664"/>
                <a:ext cx="7590924" cy="9062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>
            <a:extLst>
              <a:ext uri="{FF2B5EF4-FFF2-40B4-BE49-F238E27FC236}">
                <a16:creationId xmlns:a16="http://schemas.microsoft.com/office/drawing/2014/main" id="{92A712F0-9849-498D-B0C8-09F7D8790BB9}"/>
              </a:ext>
            </a:extLst>
          </p:cNvPr>
          <p:cNvSpPr/>
          <p:nvPr/>
        </p:nvSpPr>
        <p:spPr>
          <a:xfrm>
            <a:off x="972019" y="3109542"/>
            <a:ext cx="3313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Compton scattering event rate: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431D5C8C-5256-4B55-A552-5C420D10B6BB}"/>
                  </a:ext>
                </a:extLst>
              </p:cNvPr>
              <p:cNvSpPr/>
              <p:nvPr/>
            </p:nvSpPr>
            <p:spPr>
              <a:xfrm>
                <a:off x="3102486" y="3429000"/>
                <a:ext cx="7150484" cy="649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𝕿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6.967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33</m:t>
                          </m:r>
                        </m:sup>
                      </m:s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altLang="zh-CN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393.5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𝑚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=2.742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pu</m:t>
                          </m:r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ls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431D5C8C-5256-4B55-A552-5C420D10B6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486" y="3429000"/>
                <a:ext cx="7150484" cy="6494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3DBE4414-FD0D-42E8-B85E-348A64D852D6}"/>
                  </a:ext>
                </a:extLst>
              </p:cNvPr>
              <p:cNvSpPr txBox="1"/>
              <p:nvPr/>
            </p:nvSpPr>
            <p:spPr>
              <a:xfrm>
                <a:off x="497311" y="3753704"/>
                <a:ext cx="10960128" cy="30174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lg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 that:  The laser is 1HZ.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IP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bunch 1 second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𝑘𝑚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=3000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次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1s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electron 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共有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12000(CEPC CDR bunch 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nember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)*3000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个束团经过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IP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点，但是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Laser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无法匹配那么高的频率，设置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laser 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的频率为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1Hz, 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1s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 仅仅发生一次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pulsed laser collider with 1 electron bunch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timing system 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可以给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laser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一个合适的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trigger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，保证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laser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同指定的一个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bunch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相互作用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timing system 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里面有每个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bunch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的时间戳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正常情况下，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polarization 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演化的时间尺度在小时以上，甚至到几十小时，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1min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内的变化可以忽略。  如果是进行共振退极化实验，可以对一个指定束团，扫描一次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depolarizer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的频率，即进行一次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resonant depolarization run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，然后测量一下该束团极化度的情况，主要是看扫描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depolarizer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频率前后，该束团极化度有没有变化，不关心测量过程中的极化度变化</a:t>
                </a: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3DBE4414-FD0D-42E8-B85E-348A64D85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11" y="3753704"/>
                <a:ext cx="10960128" cy="3017429"/>
              </a:xfrm>
              <a:prstGeom prst="rect">
                <a:avLst/>
              </a:prstGeom>
              <a:blipFill>
                <a:blip r:embed="rId5"/>
                <a:stretch>
                  <a:fillRect l="-444" t="-1006" r="-389" b="-2012"/>
                </a:stretch>
              </a:blipFill>
              <a:ln>
                <a:solidFill>
                  <a:schemeClr val="tx1"/>
                </a:solidFill>
                <a:prstDash val="lg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766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D23CD9FF-6B2E-4594-9084-BAF0BBC6D0AE}"/>
              </a:ext>
            </a:extLst>
          </p:cNvPr>
          <p:cNvSpPr/>
          <p:nvPr/>
        </p:nvSpPr>
        <p:spPr>
          <a:xfrm>
            <a:off x="142614" y="1334765"/>
            <a:ext cx="11720680" cy="4661976"/>
          </a:xfrm>
          <a:prstGeom prst="roundRect">
            <a:avLst/>
          </a:prstGeom>
          <a:solidFill>
            <a:srgbClr val="DEE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A1C8583-7E5B-46BD-A755-6DE6BD532974}"/>
              </a:ext>
            </a:extLst>
          </p:cNvPr>
          <p:cNvSpPr txBox="1"/>
          <p:nvPr/>
        </p:nvSpPr>
        <p:spPr>
          <a:xfrm>
            <a:off x="209725" y="251670"/>
            <a:ext cx="11794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4348AA"/>
                </a:solidFill>
              </a:rPr>
              <a:t>Motivation</a:t>
            </a:r>
            <a:r>
              <a:rPr lang="zh-CN" altLang="en-US" sz="3600" b="1" dirty="0">
                <a:solidFill>
                  <a:srgbClr val="4348AA"/>
                </a:solidFill>
              </a:rPr>
              <a:t> </a:t>
            </a:r>
            <a:r>
              <a:rPr lang="en-US" altLang="zh-CN" sz="3600" b="1" dirty="0">
                <a:solidFill>
                  <a:srgbClr val="4348AA"/>
                </a:solidFill>
              </a:rPr>
              <a:t>of</a:t>
            </a:r>
            <a:r>
              <a:rPr lang="zh-CN" altLang="en-US" sz="3600" b="1" dirty="0">
                <a:solidFill>
                  <a:srgbClr val="4348AA"/>
                </a:solidFill>
              </a:rPr>
              <a:t> </a:t>
            </a:r>
            <a:r>
              <a:rPr lang="en-US" altLang="zh-CN" sz="3600" b="1" dirty="0">
                <a:solidFill>
                  <a:srgbClr val="4348AA"/>
                </a:solidFill>
              </a:rPr>
              <a:t>CEPC</a:t>
            </a:r>
            <a:r>
              <a:rPr lang="zh-CN" altLang="en-US" sz="3600" b="1" dirty="0">
                <a:solidFill>
                  <a:srgbClr val="4348AA"/>
                </a:solidFill>
              </a:rPr>
              <a:t> </a:t>
            </a:r>
            <a:r>
              <a:rPr lang="en-US" altLang="zh-CN" sz="3600" b="1" dirty="0">
                <a:solidFill>
                  <a:srgbClr val="4348AA"/>
                </a:solidFill>
              </a:rPr>
              <a:t>Z-pole</a:t>
            </a:r>
            <a:r>
              <a:rPr lang="zh-CN" altLang="en-US" sz="3600" b="1" dirty="0">
                <a:solidFill>
                  <a:srgbClr val="4348AA"/>
                </a:solidFill>
              </a:rPr>
              <a:t> </a:t>
            </a:r>
            <a:r>
              <a:rPr lang="en-US" altLang="zh-CN" sz="3600" b="1" dirty="0">
                <a:solidFill>
                  <a:srgbClr val="4348AA"/>
                </a:solidFill>
              </a:rPr>
              <a:t>polarized</a:t>
            </a:r>
            <a:r>
              <a:rPr lang="zh-CN" altLang="en-US" sz="3600" b="1" dirty="0">
                <a:solidFill>
                  <a:srgbClr val="4348AA"/>
                </a:solidFill>
              </a:rPr>
              <a:t> </a:t>
            </a:r>
            <a:r>
              <a:rPr lang="en-US" altLang="zh-CN" sz="3600" b="1" dirty="0">
                <a:solidFill>
                  <a:srgbClr val="4348AA"/>
                </a:solidFill>
              </a:rPr>
              <a:t>beam</a:t>
            </a:r>
            <a:r>
              <a:rPr lang="zh-CN" altLang="en-US" sz="3600" b="1" dirty="0">
                <a:solidFill>
                  <a:srgbClr val="4348AA"/>
                </a:solidFill>
              </a:rPr>
              <a:t> </a:t>
            </a:r>
            <a:r>
              <a:rPr lang="en-US" altLang="zh-CN" sz="3600" b="1" dirty="0">
                <a:solidFill>
                  <a:srgbClr val="4348AA"/>
                </a:solidFill>
              </a:rPr>
              <a:t>program</a:t>
            </a:r>
            <a:endParaRPr lang="zh-CN" altLang="en-US" sz="3600" b="1" dirty="0">
              <a:solidFill>
                <a:srgbClr val="4348AA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7D1A638-227D-40A1-A33C-D851C08C81E3}"/>
              </a:ext>
            </a:extLst>
          </p:cNvPr>
          <p:cNvSpPr txBox="1">
            <a:spLocks/>
          </p:cNvSpPr>
          <p:nvPr/>
        </p:nvSpPr>
        <p:spPr>
          <a:xfrm>
            <a:off x="226097" y="1812234"/>
            <a:ext cx="5669482" cy="40798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1800" b="1" dirty="0"/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51CD70A4-CEC3-4DC2-8506-4C05EC7CA973}"/>
              </a:ext>
            </a:extLst>
          </p:cNvPr>
          <p:cNvSpPr txBox="1"/>
          <p:nvPr/>
        </p:nvSpPr>
        <p:spPr>
          <a:xfrm>
            <a:off x="387991" y="6071082"/>
            <a:ext cx="37477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7BA362C-524E-4455-9765-35711E2332AC}"/>
              </a:ext>
            </a:extLst>
          </p:cNvPr>
          <p:cNvSpPr/>
          <p:nvPr/>
        </p:nvSpPr>
        <p:spPr>
          <a:xfrm>
            <a:off x="61242" y="6510448"/>
            <a:ext cx="86800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Zhe</a:t>
            </a:r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Duan</a:t>
            </a:r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CEPC Z-pole Polarization Study Status, CEPC Day Feb 25,  2021. </a:t>
            </a:r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https://indico.ihep.ac.cn/event/13810/</a:t>
            </a:r>
            <a:endParaRPr lang="zh-CN" alt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B6AC7E02-5F99-4095-9875-14D43D77B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9054" y="6452660"/>
            <a:ext cx="885865" cy="365125"/>
          </a:xfrm>
        </p:spPr>
        <p:txBody>
          <a:bodyPr/>
          <a:lstStyle/>
          <a:p>
            <a:fld id="{84B4D896-B198-41A3-8770-0668726B5513}" type="slidenum">
              <a:rPr lang="zh-CN" altLang="en-US" sz="1400" b="1" smtClean="0">
                <a:solidFill>
                  <a:schemeClr val="tx1"/>
                </a:solidFill>
              </a:rPr>
              <a:t>3</a:t>
            </a:fld>
            <a:endParaRPr lang="zh-CN" altLang="en-US" sz="1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9D755A4-1BB4-45F0-8B24-2276FEF1EE72}"/>
                  </a:ext>
                </a:extLst>
              </p:cNvPr>
              <p:cNvSpPr txBox="1"/>
              <p:nvPr/>
            </p:nvSpPr>
            <p:spPr>
              <a:xfrm>
                <a:off x="413295" y="1988370"/>
                <a:ext cx="11365410" cy="3354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zh-CN" sz="3200" dirty="0">
                    <a:solidFill>
                      <a:srgbClr val="0432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Transversely polarized beams in the ARC</a:t>
                </a:r>
              </a:p>
              <a:p>
                <a:pPr marL="742950" lvl="1" indent="-28575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beam energy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calibration via the resonant depolarization technique(Accuracy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00150" lvl="2" indent="-28575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Essential for precision measurements of Z mass</a:t>
                </a:r>
              </a:p>
              <a:p>
                <a:pPr marL="1200150" lvl="2" indent="-28575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Obtain momentum compaction factor</a:t>
                </a:r>
              </a:p>
              <a:p>
                <a:pPr marL="1200150" lvl="2" indent="-28575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Monitor machine stability</a:t>
                </a:r>
              </a:p>
              <a:p>
                <a:pPr marL="742950" lvl="1" indent="-28575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 violation</a:t>
                </a:r>
              </a:p>
              <a:p>
                <a:pPr marL="742950" lvl="1" indent="-28575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study extra dimensions in indirect searches for massive gravitons</a:t>
                </a:r>
              </a:p>
              <a:p>
                <a:pPr marL="742950" lvl="1" indent="-28575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least 5% ~ 10% transverse polarization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zh-CN" altLang="en-US" sz="24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9D755A4-1BB4-45F0-8B24-2276FEF1E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95" y="1988370"/>
                <a:ext cx="11365410" cy="3354765"/>
              </a:xfrm>
              <a:prstGeom prst="rect">
                <a:avLst/>
              </a:prstGeom>
              <a:blipFill>
                <a:blip r:embed="rId3"/>
                <a:stretch>
                  <a:fillRect l="-1234" t="-2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>
            <a:extLst>
              <a:ext uri="{FF2B5EF4-FFF2-40B4-BE49-F238E27FC236}">
                <a16:creationId xmlns:a16="http://schemas.microsoft.com/office/drawing/2014/main" id="{87B398A1-3D65-499B-8F94-DB5E233FA508}"/>
              </a:ext>
            </a:extLst>
          </p:cNvPr>
          <p:cNvSpPr/>
          <p:nvPr/>
        </p:nvSpPr>
        <p:spPr>
          <a:xfrm>
            <a:off x="0" y="898001"/>
            <a:ext cx="12192000" cy="23527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0365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57A84AB-08D8-4590-A767-B8D155900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D896-B198-41A3-8770-0668726B5513}" type="slidenum">
              <a:rPr lang="zh-CN" altLang="en-US" smtClean="0"/>
              <a:t>30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D1417EB-DC00-40AB-863F-A7E83C10F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995" y="1462869"/>
            <a:ext cx="6348010" cy="393226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C6618BE-B9F8-4EA5-B8D7-A4FA579EDA39}"/>
              </a:ext>
            </a:extLst>
          </p:cNvPr>
          <p:cNvSpPr txBox="1"/>
          <p:nvPr/>
        </p:nvSpPr>
        <p:spPr>
          <a:xfrm>
            <a:off x="438539" y="6167535"/>
            <a:ext cx="215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Yiwei</a:t>
            </a:r>
            <a:r>
              <a:rPr lang="en-US" altLang="zh-CN" dirty="0"/>
              <a:t> WANG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FB0FBC0-9A0E-4C36-8110-C42A54DD8CE5}"/>
                  </a:ext>
                </a:extLst>
              </p:cNvPr>
              <p:cNvSpPr txBox="1"/>
              <p:nvPr/>
            </p:nvSpPr>
            <p:spPr>
              <a:xfrm>
                <a:off x="783420" y="1535754"/>
                <a:ext cx="1184748" cy="5759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=121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altLang="zh-CN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FB0FBC0-9A0E-4C36-8110-C42A54DD8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420" y="1535754"/>
                <a:ext cx="1184748" cy="575927"/>
              </a:xfrm>
              <a:prstGeom prst="rect">
                <a:avLst/>
              </a:prstGeom>
              <a:blipFill>
                <a:blip r:embed="rId3"/>
                <a:stretch>
                  <a:fillRect l="-6186" t="-1064" r="-4124" b="-138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: 圆角 9">
            <a:extLst>
              <a:ext uri="{FF2B5EF4-FFF2-40B4-BE49-F238E27FC236}">
                <a16:creationId xmlns:a16="http://schemas.microsoft.com/office/drawing/2014/main" id="{694B59FA-48AE-4BE1-B3F6-EC01B43F42E7}"/>
              </a:ext>
            </a:extLst>
          </p:cNvPr>
          <p:cNvSpPr/>
          <p:nvPr/>
        </p:nvSpPr>
        <p:spPr>
          <a:xfrm>
            <a:off x="126524" y="167152"/>
            <a:ext cx="2467386" cy="68013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β function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775410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0986125-197A-428D-87E1-2D3455037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D896-B198-41A3-8770-0668726B5513}" type="slidenum">
              <a:rPr lang="zh-CN" altLang="en-US" smtClean="0"/>
              <a:t>31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04B3022C-6C99-475F-AED9-78500366C095}"/>
                  </a:ext>
                </a:extLst>
              </p:cNvPr>
              <p:cNvSpPr/>
              <p:nvPr/>
            </p:nvSpPr>
            <p:spPr>
              <a:xfrm>
                <a:off x="4093827" y="440422"/>
                <a:ext cx="3699545" cy="1128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z-Cyrl-AZ" altLang="zh-CN" i="1" dirty="0" smtClean="0">
                          <a:latin typeface="Cambria Math" panose="02040503050406030204" pitchFamily="18" charset="0"/>
                        </a:rPr>
                        <m:t>П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𝑑𝑥𝑑𝑦</m:t>
                                  </m:r>
                                </m:den>
                              </m:f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𝑑𝑥𝑑𝑦</m:t>
                                  </m:r>
                                </m:den>
                              </m:f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04B3022C-6C99-475F-AED9-78500366C0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827" y="440422"/>
                <a:ext cx="3699545" cy="11287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46DB5BB7-7D36-4277-8324-4B2ED51CB2B9}"/>
                  </a:ext>
                </a:extLst>
              </p:cNvPr>
              <p:cNvSpPr/>
              <p:nvPr/>
            </p:nvSpPr>
            <p:spPr>
              <a:xfrm>
                <a:off x="399904" y="2259652"/>
                <a:ext cx="9032281" cy="625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sz="1200" i="1">
                              <a:latin typeface="Cambria Math" panose="02040503050406030204" pitchFamily="18" charset="0"/>
                            </a:rPr>
                            <m:t>𝑦</m:t>
                          </m:r>
                          <m:f>
                            <m:fPr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2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zh-CN" altLang="en-US" sz="1200" i="1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𝑑𝑥𝑑𝑦</m:t>
                              </m:r>
                            </m:den>
                          </m:f>
                          <m:r>
                            <a:rPr lang="en-US" altLang="zh-CN" sz="1200" i="1">
                              <a:latin typeface="Cambria Math" panose="02040503050406030204" pitchFamily="18" charset="0"/>
                            </a:rPr>
                            <m:t>𝑑𝑦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altLang="zh-CN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CN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sub>
                            <m:sup>
                              <m:rad>
                                <m:radPr>
                                  <m:degHide m:val="on"/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altLang="zh-CN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CN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sup>
                            <m:e>
                              <m:f>
                                <m:f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altLang="zh-CN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2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sz="1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  <m:sup>
                                      <m:r>
                                        <a:rPr lang="en-US" altLang="zh-CN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1200" i="1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r>
                                            <a:rPr lang="en-US" altLang="zh-CN" sz="12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sz="12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ad>
                                    <m:radPr>
                                      <m:degHide m:val="on"/>
                                      <m:ctrlPr>
                                        <a:rPr lang="en-US" altLang="zh-CN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CN" sz="12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1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1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altLang="zh-CN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12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1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sSup>
                                <m:sSupPr>
                                  <m:ctrlPr>
                                    <a:rPr lang="en-US" altLang="zh-CN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altLang="zh-CN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2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altLang="zh-CN" sz="12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sz="1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  <m:sup>
                                      <m:r>
                                        <a:rPr lang="en-US" altLang="zh-CN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1200" i="1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r>
                                            <a:rPr lang="en-US" altLang="zh-CN" sz="12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sz="12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  <m:nary>
                                <m:nary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altLang="zh-CN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CN" sz="12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1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1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sub>
                                <m:sup>
                                  <m:rad>
                                    <m:radPr>
                                      <m:degHide m:val="on"/>
                                      <m:ctrlPr>
                                        <a:rPr lang="en-US" altLang="zh-CN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CN" sz="12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1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1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sup>
                                <m:e>
                                  <m:f>
                                    <m:fPr>
                                      <m:ctrlPr>
                                        <a:rPr lang="en-US" altLang="zh-CN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altLang="zh-CN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12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1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zh-CN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altLang="zh-CN" sz="120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altLang="zh-CN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CN" sz="12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CN" sz="12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altLang="zh-CN" sz="12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altLang="zh-CN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CN" sz="12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CN" sz="12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rad>
                                    </m:den>
                                  </m:f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𝑑𝑦</m:t>
                                  </m:r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f>
                                    <m:fPr>
                                      <m:ctrlPr>
                                        <a:rPr lang="en-US" altLang="zh-CN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200" i="1">
                                          <a:latin typeface="Cambria Math" panose="02040503050406030204" pitchFamily="18" charset="0"/>
                                        </a:rPr>
                                        <m:t>(1−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1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1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altLang="zh-CN" sz="12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zh-CN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1200" i="1">
                                              <a:latin typeface="Cambria Math" panose="02040503050406030204" pitchFamily="18" charset="0"/>
                                            </a:rPr>
                                            <m:t>𝑢𝑟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200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1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altLang="zh-CN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altLang="zh-CN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1200" i="1">
                                                  <a:latin typeface="Cambria Math" panose="02040503050406030204" pitchFamily="18" charset="0"/>
                                                </a:rPr>
                                                <m:t>1+</m:t>
                                              </m:r>
                                              <m:r>
                                                <a:rPr lang="en-US" altLang="zh-CN" sz="1200" i="1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altLang="zh-CN" sz="12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den>
                                  </m:f>
                                  <m:nary>
                                    <m:naryPr>
                                      <m:ctrlPr>
                                        <a:rPr lang="en-US" altLang="zh-CN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zh-CN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altLang="zh-CN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zh-CN" altLang="en-US" sz="1200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sz="1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  <m:sup>
                                      <m:f>
                                        <m:fPr>
                                          <m:ctrlPr>
                                            <a:rPr lang="en-US" altLang="zh-CN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zh-CN" altLang="en-US" sz="1200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sz="1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en-US" altLang="zh-CN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1200" i="1">
                                              <a:latin typeface="Cambria Math" panose="02040503050406030204" pitchFamily="18" charset="0"/>
                                            </a:rPr>
                                            <m:t>𝑠𝑖𝑛</m:t>
                                          </m:r>
                                          <m:r>
                                            <a:rPr lang="zh-CN" altLang="en-US" sz="12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1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altLang="zh-CN" sz="1200" i="1">
                                          <a:latin typeface="Cambria Math" panose="02040503050406030204" pitchFamily="18" charset="0"/>
                                        </a:rPr>
                                        <m:t>𝑑𝑦</m:t>
                                      </m:r>
                                      <m:r>
                                        <a:rPr lang="en-US" altLang="zh-CN" sz="12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f>
                                        <m:fPr>
                                          <m:ctrlPr>
                                            <a:rPr lang="en-US" altLang="zh-CN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zh-CN" altLang="en-US" sz="1200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altLang="zh-CN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zh-CN" sz="1200" i="1">
                                                  <a:latin typeface="Cambria Math" panose="02040503050406030204" pitchFamily="18" charset="0"/>
                                                </a:rPr>
                                                <m:t>(1−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altLang="zh-CN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altLang="zh-CN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altLang="zh-CN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altLang="zh-CN" sz="1200" i="1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  <m:r>
                                                <a:rPr lang="en-US" altLang="zh-CN" sz="1200" i="1">
                                                  <a:latin typeface="Cambria Math" panose="02040503050406030204" pitchFamily="18" charset="0"/>
                                                </a:rPr>
                                                <m:t>𝑢𝑟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200" i="1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CN" sz="12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r>
                                            <a:rPr lang="en-US" altLang="zh-CN" sz="1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altLang="zh-CN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altLang="zh-CN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zh-CN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1+</m:t>
                                                  </m:r>
                                                  <m:r>
                                                    <a:rPr lang="en-US" altLang="zh-CN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altLang="zh-CN" sz="1200" i="1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46DB5BB7-7D36-4277-8324-4B2ED51CB2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04" y="2259652"/>
                <a:ext cx="9032281" cy="625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9E50D9C-D93A-41E7-BB43-1F638A00ACE2}"/>
                  </a:ext>
                </a:extLst>
              </p:cNvPr>
              <p:cNvSpPr txBox="1"/>
              <p:nvPr/>
            </p:nvSpPr>
            <p:spPr>
              <a:xfrm>
                <a:off x="399904" y="1527845"/>
                <a:ext cx="4245329" cy="470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1" smtClean="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𝑢𝑠𝑒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∈[−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9E50D9C-D93A-41E7-BB43-1F638A00A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04" y="1527845"/>
                <a:ext cx="4245329" cy="4706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4433D127-7A1B-440E-B661-5E7DBF15A3BD}"/>
                  </a:ext>
                </a:extLst>
              </p:cNvPr>
              <p:cNvSpPr/>
              <p:nvPr/>
            </p:nvSpPr>
            <p:spPr>
              <a:xfrm>
                <a:off x="399904" y="3085910"/>
                <a:ext cx="9753760" cy="7451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𝑑𝑥𝑑𝑦</m:t>
                              </m:r>
                            </m:den>
                          </m:f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𝑑𝑦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sub>
                            <m:sup>
                              <m:rad>
                                <m:radPr>
                                  <m:degHide m:val="on"/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sup>
                            <m:e>
                              <m:f>
                                <m:f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  <m:sup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ad>
                                    <m:radPr>
                                      <m:degHide m:val="on"/>
                                      <m:ctrlP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  <m:d>
                                <m:d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(1+</m:t>
                                      </m:r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  <m:f>
                                    <m:fPr>
                                      <m:ctrlP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el-GR" altLang="zh-CN" sz="1400" i="1">
                                          <a:latin typeface="Cambria Math" panose="02040503050406030204" pitchFamily="18" charset="0"/>
                                        </a:rPr>
                                        <m:t>κ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(1−</m:t>
                                  </m:r>
                                  <m:f>
                                    <m:f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el-GR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κ</m:t>
                                      </m:r>
                                    </m:den>
                                  </m:f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e>
                          </m:nary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f>
                        <m:f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f>
                                <m:f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altLang="zh-CN" sz="1400" i="1">
                                      <a:latin typeface="Cambria Math" panose="02040503050406030204" pitchFamily="18" charset="0"/>
                                    </a:rPr>
                                    <m:t>κ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f>
                                <m:f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altLang="zh-CN" sz="1400" b="0" i="1" smtClean="0">
                                      <a:latin typeface="Cambria Math" panose="02040503050406030204" pitchFamily="18" charset="0"/>
                                    </a:rPr>
                                    <m:t>κ</m:t>
                                  </m:r>
                                </m:den>
                              </m:f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4433D127-7A1B-440E-B661-5E7DBF15A3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04" y="3085910"/>
                <a:ext cx="9753760" cy="7451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17B63AA6-AFAF-43BC-B6F4-0BE390A12698}"/>
                  </a:ext>
                </a:extLst>
              </p:cNvPr>
              <p:cNvSpPr/>
              <p:nvPr/>
            </p:nvSpPr>
            <p:spPr>
              <a:xfrm>
                <a:off x="601604" y="4144489"/>
                <a:ext cx="3408334" cy="2607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az-Cyrl-AZ" altLang="zh-CN" sz="16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П</m:t>
                    </m:r>
                    <m:r>
                      <a:rPr lang="en-US" altLang="zh-CN" sz="16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6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16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altLang="zh-CN" sz="1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altLang="zh-CN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1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altLang="zh-CN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altLang="zh-CN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(1+</m:t>
                                </m:r>
                                <m:r>
                                  <a:rPr lang="en-US" altLang="zh-CN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altLang="zh-CN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  <m:f>
                              <m:fPr>
                                <m:ctrlPr>
                                  <a:rPr lang="en-US" altLang="zh-CN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l-GR" altLang="zh-CN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κ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altLang="zh-CN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altLang="zh-CN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US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f>
                              <m:fPr>
                                <m:ctrlPr>
                                  <a:rPr lang="en-US" altLang="zh-CN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l-GR" altLang="zh-CN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κ</m:t>
                                </m:r>
                              </m:den>
                            </m:f>
                            <m:r>
                              <a:rPr lang="en-US" altLang="zh-CN" sz="1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den>
                    </m:f>
                  </m:oMath>
                </a14:m>
                <a:endParaRPr lang="en-US" altLang="zh-CN" sz="1600" dirty="0">
                  <a:solidFill>
                    <a:srgbClr val="7030A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1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altLang="zh-CN" sz="1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)−</m:t>
                        </m:r>
                        <m:f>
                          <m:fPr>
                            <m:ctrlPr>
                              <a:rPr lang="en-US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κ</m:t>
                            </m:r>
                          </m:num>
                          <m:den>
                            <m:r>
                              <a:rPr lang="en-US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en-US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κ</m:t>
                            </m:r>
                          </m:num>
                          <m:den>
                            <m:r>
                              <a:rPr lang="en-US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ad>
                          <m:radPr>
                            <m:degHide m:val="on"/>
                            <m:ctrlPr>
                              <a:rPr lang="en-US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altLang="zh-CN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altLang="zh-CN" sz="16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zh-CN" altLang="en-US" sz="16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den>
                                </m:f>
                                <m:r>
                                  <a:rPr lang="en-US" altLang="zh-CN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CN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16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6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16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altLang="zh-CN" sz="1600" dirty="0">
                  <a:solidFill>
                    <a:srgbClr val="7030A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1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altLang="zh-CN" sz="1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en-US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zh-CN" altLang="en-US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den>
                        </m:f>
                        <m:f>
                          <m:fPr>
                            <m:ctrlPr>
                              <a:rPr lang="en-US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κ</m:t>
                            </m:r>
                          </m:num>
                          <m:den>
                            <m:r>
                              <a:rPr lang="en-US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endParaRPr lang="en-US" altLang="zh-CN" sz="1600" dirty="0">
                  <a:solidFill>
                    <a:srgbClr val="7030A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altLang="zh-CN" sz="1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𝑋𝑒</m:t>
                        </m:r>
                      </m:e>
                    </m:d>
                    <m:r>
                      <a:rPr lang="en-US" altLang="zh-CN" sz="16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altLang="zh-CN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a:rPr lang="en-US" altLang="zh-CN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altLang="zh-CN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κ</m:t>
                            </m:r>
                            <m:r>
                              <a:rPr lang="en-US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altLang="zh-CN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sz="16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zh-CN" altLang="en-US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den>
                            </m:f>
                            <m:r>
                              <a:rPr lang="en-US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1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2(</m:t>
                        </m:r>
                        <m:sSup>
                          <m:sSupPr>
                            <m:ctrlPr>
                              <a:rPr lang="en-US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altLang="zh-CN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sz="16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zh-CN" altLang="en-US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den>
                            </m:f>
                            <m:r>
                              <a:rPr lang="en-US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1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1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zh-CN" altLang="en-US" sz="1600" dirty="0">
                  <a:solidFill>
                    <a:srgbClr val="7030A0"/>
                  </a:solidFill>
                </a:endParaRPr>
              </a:p>
              <a:p>
                <a:endParaRPr lang="zh-CN" altLang="en-US" sz="1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17B63AA6-AFAF-43BC-B6F4-0BE390A126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04" y="4144489"/>
                <a:ext cx="3408334" cy="2607637"/>
              </a:xfrm>
              <a:prstGeom prst="rect">
                <a:avLst/>
              </a:prstGeom>
              <a:blipFill>
                <a:blip r:embed="rId7"/>
                <a:stretch>
                  <a:fillRect l="-7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B5A63984-0B0F-43BC-AB8A-1D05562BB742}"/>
                  </a:ext>
                </a:extLst>
              </p:cNvPr>
              <p:cNvSpPr/>
              <p:nvPr/>
            </p:nvSpPr>
            <p:spPr>
              <a:xfrm>
                <a:off x="5700564" y="4702110"/>
                <a:ext cx="4795544" cy="14159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z-Cyrl-AZ" altLang="zh-CN" sz="1600" i="1" dirty="0" smtClean="0">
                          <a:latin typeface="Cambria Math" panose="02040503050406030204" pitchFamily="18" charset="0"/>
                        </a:rPr>
                        <m:t>П</m:t>
                      </m:r>
                      <m:r>
                        <a:rPr lang="en-US" altLang="zh-CN" sz="16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600" i="1" dirty="0">
                          <a:latin typeface="Cambria Math" panose="02040503050406030204" pitchFamily="18" charset="0"/>
                        </a:rPr>
                        <m:t>𝑋𝑒</m:t>
                      </m:r>
                      <m:r>
                        <a:rPr lang="en-US" altLang="zh-CN" sz="1600" i="1" dirty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altLang="zh-CN" sz="1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altLang="zh-CN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zh-CN" altLang="en-US" sz="1600" b="1" i="1">
                              <a:latin typeface="Cambria Math" panose="02040503050406030204" pitchFamily="18" charset="0"/>
                            </a:rPr>
                            <m:t>𝜸</m:t>
                          </m:r>
                        </m:den>
                      </m:f>
                      <m:f>
                        <m:fPr>
                          <m:ctrlPr>
                            <a:rPr lang="en-US" altLang="zh-CN" sz="1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altLang="zh-CN" sz="1600" b="1" i="1">
                              <a:latin typeface="Cambria Math" panose="02040503050406030204" pitchFamily="18" charset="0"/>
                            </a:rPr>
                            <m:t>𝜿</m:t>
                          </m:r>
                        </m:num>
                        <m:den>
                          <m:r>
                            <a:rPr lang="en-US" altLang="zh-CN" sz="1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zh-CN" altLang="en-US" sz="160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)−</m:t>
                                      </m:r>
                                      <m:f>
                                        <m:fPr>
                                          <m:ctrlP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altLang="zh-CN" sz="1600" i="1">
                                              <a:latin typeface="Cambria Math" panose="02040503050406030204" pitchFamily="18" charset="0"/>
                                            </a:rPr>
                                            <m:t>κ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sSub>
                                        <m:sSubPr>
                                          <m:ctrlP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16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f>
                                        <m:fPr>
                                          <m:ctrlP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altLang="zh-CN" sz="1600" i="1">
                                              <a:latin typeface="Cambria Math" panose="02040503050406030204" pitchFamily="18" charset="0"/>
                                            </a:rPr>
                                            <m:t>κ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zh-CN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CN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f>
                                                <m:fPr>
                                                  <m:ctrlPr>
                                                    <a:rPr lang="en-US" altLang="zh-CN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b>
                                                    <m:sSubPr>
                                                      <m:ctrlPr>
                                                        <a:rPr lang="en-US" altLang="zh-CN" sz="16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zh-CN" sz="16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𝐿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CN" sz="16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sub>
                                                  </m:sSub>
                                                </m:num>
                                                <m:den>
                                                  <m:r>
                                                    <a:rPr lang="zh-CN" alt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𝛾</m:t>
                                                  </m:r>
                                                </m:den>
                                              </m:f>
                                              <m:r>
                                                <a:rPr lang="en-US" altLang="zh-CN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CN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altLang="zh-CN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CN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altLang="zh-CN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zh-CN" alt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𝜃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altLang="zh-CN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𝐿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altLang="zh-CN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CN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rad>
                                    </m:den>
                                  </m:f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𝑋𝑒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f>
                                <m:f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altLang="zh-CN" sz="1600" i="1">
                                      <a:latin typeface="Cambria Math" panose="02040503050406030204" pitchFamily="18" charset="0"/>
                                    </a:rPr>
                                    <m:t>κ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f>
                                <m:f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altLang="zh-CN" sz="1600" i="1">
                                      <a:latin typeface="Cambria Math" panose="02040503050406030204" pitchFamily="18" charset="0"/>
                                    </a:rPr>
                                    <m:t>κ</m:t>
                                  </m:r>
                                </m:den>
                              </m:f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B5A63984-0B0F-43BC-AB8A-1D05562BB7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564" y="4702110"/>
                <a:ext cx="4795544" cy="14159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: 圆角 10">
                <a:extLst>
                  <a:ext uri="{FF2B5EF4-FFF2-40B4-BE49-F238E27FC236}">
                    <a16:creationId xmlns:a16="http://schemas.microsoft.com/office/drawing/2014/main" id="{2878EE58-5B65-4634-9ACE-C08F625A8AC6}"/>
                  </a:ext>
                </a:extLst>
              </p:cNvPr>
              <p:cNvSpPr/>
              <p:nvPr/>
            </p:nvSpPr>
            <p:spPr>
              <a:xfrm>
                <a:off x="126524" y="167152"/>
                <a:ext cx="1786166" cy="680135"/>
              </a:xfrm>
              <a:prstGeom prst="round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z-Cyrl-AZ" altLang="zh-CN" sz="2400" i="1" dirty="0">
                          <a:latin typeface="Cambria Math" panose="02040503050406030204" pitchFamily="18" charset="0"/>
                        </a:rPr>
                        <m:t>П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𝑋𝑒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1" name="矩形: 圆角 10">
                <a:extLst>
                  <a:ext uri="{FF2B5EF4-FFF2-40B4-BE49-F238E27FC236}">
                    <a16:creationId xmlns:a16="http://schemas.microsoft.com/office/drawing/2014/main" id="{2878EE58-5B65-4634-9ACE-C08F625A8A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24" y="167152"/>
                <a:ext cx="1786166" cy="68013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2140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031D63BB-6C69-4622-B47E-5F99741B7227}"/>
              </a:ext>
            </a:extLst>
          </p:cNvPr>
          <p:cNvCxnSpPr>
            <a:cxnSpLocks/>
          </p:cNvCxnSpPr>
          <p:nvPr/>
        </p:nvCxnSpPr>
        <p:spPr>
          <a:xfrm>
            <a:off x="2102995" y="1441961"/>
            <a:ext cx="3199543" cy="1084104"/>
          </a:xfrm>
          <a:prstGeom prst="straightConnector1">
            <a:avLst/>
          </a:prstGeom>
          <a:ln w="2222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F46723B2-58A4-4D2A-B756-EE281A22D879}"/>
              </a:ext>
            </a:extLst>
          </p:cNvPr>
          <p:cNvCxnSpPr>
            <a:cxnSpLocks/>
          </p:cNvCxnSpPr>
          <p:nvPr/>
        </p:nvCxnSpPr>
        <p:spPr>
          <a:xfrm flipV="1">
            <a:off x="2090043" y="694001"/>
            <a:ext cx="0" cy="7622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2755102B-8007-4537-8C9E-B52F9B8EFAE5}"/>
              </a:ext>
            </a:extLst>
          </p:cNvPr>
          <p:cNvCxnSpPr>
            <a:cxnSpLocks/>
          </p:cNvCxnSpPr>
          <p:nvPr/>
        </p:nvCxnSpPr>
        <p:spPr>
          <a:xfrm flipH="1">
            <a:off x="1666585" y="1456275"/>
            <a:ext cx="423457" cy="16597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D722ADD-F258-45C7-A539-82A5AF16712C}"/>
                  </a:ext>
                </a:extLst>
              </p:cNvPr>
              <p:cNvSpPr txBox="1"/>
              <p:nvPr/>
            </p:nvSpPr>
            <p:spPr>
              <a:xfrm>
                <a:off x="1854715" y="734611"/>
                <a:ext cx="1971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D722ADD-F258-45C7-A539-82A5AF167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715" y="734611"/>
                <a:ext cx="197169" cy="276999"/>
              </a:xfrm>
              <a:prstGeom prst="rect">
                <a:avLst/>
              </a:prstGeom>
              <a:blipFill>
                <a:blip r:embed="rId2"/>
                <a:stretch>
                  <a:fillRect l="-15152" r="-12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27CC6AD-B263-45EE-B0DE-CD755316F334}"/>
                  </a:ext>
                </a:extLst>
              </p:cNvPr>
              <p:cNvSpPr txBox="1"/>
              <p:nvPr/>
            </p:nvSpPr>
            <p:spPr>
              <a:xfrm>
                <a:off x="1549775" y="1317775"/>
                <a:ext cx="24646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27CC6AD-B263-45EE-B0DE-CD755316F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775" y="1317775"/>
                <a:ext cx="246467" cy="276999"/>
              </a:xfrm>
              <a:prstGeom prst="rect">
                <a:avLst/>
              </a:prstGeom>
              <a:blipFill>
                <a:blip r:embed="rId3"/>
                <a:stretch>
                  <a:fillRect l="-12195" r="-12195" b="-23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B9F1AC9-D5DD-4BA0-9444-7121C112EEAA}"/>
                  </a:ext>
                </a:extLst>
              </p:cNvPr>
              <p:cNvSpPr txBox="1"/>
              <p:nvPr/>
            </p:nvSpPr>
            <p:spPr>
              <a:xfrm>
                <a:off x="2274185" y="1136056"/>
                <a:ext cx="24646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B9F1AC9-D5DD-4BA0-9444-7121C112E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185" y="1136056"/>
                <a:ext cx="246467" cy="276999"/>
              </a:xfrm>
              <a:prstGeom prst="rect">
                <a:avLst/>
              </a:prstGeom>
              <a:blipFill>
                <a:blip r:embed="rId4"/>
                <a:stretch>
                  <a:fillRect r="-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椭圆 8">
            <a:extLst>
              <a:ext uri="{FF2B5EF4-FFF2-40B4-BE49-F238E27FC236}">
                <a16:creationId xmlns:a16="http://schemas.microsoft.com/office/drawing/2014/main" id="{5B754383-87A6-4660-8DFF-0EB7EDFA20CC}"/>
              </a:ext>
            </a:extLst>
          </p:cNvPr>
          <p:cNvSpPr/>
          <p:nvPr/>
        </p:nvSpPr>
        <p:spPr>
          <a:xfrm rot="1163779">
            <a:off x="3041942" y="1829740"/>
            <a:ext cx="1041400" cy="22370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8F275C91-CB93-49B5-AA40-0222CD7BDA69}"/>
              </a:ext>
            </a:extLst>
          </p:cNvPr>
          <p:cNvCxnSpPr>
            <a:cxnSpLocks/>
          </p:cNvCxnSpPr>
          <p:nvPr/>
        </p:nvCxnSpPr>
        <p:spPr>
          <a:xfrm>
            <a:off x="5078926" y="3135512"/>
            <a:ext cx="335335" cy="605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5DD38DD-E078-4B17-9357-08E4C9851143}"/>
                  </a:ext>
                </a:extLst>
              </p:cNvPr>
              <p:cNvSpPr txBox="1"/>
              <p:nvPr/>
            </p:nvSpPr>
            <p:spPr>
              <a:xfrm rot="393746">
                <a:off x="5060900" y="3192932"/>
                <a:ext cx="313291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50" i="1">
                          <a:latin typeface="Cambria Math" panose="02040503050406030204" pitchFamily="18" charset="0"/>
                        </a:rPr>
                        <m:t>28</m:t>
                      </m:r>
                      <m:r>
                        <a:rPr lang="en-US" altLang="zh-CN" sz="105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zh-CN" altLang="en-US" sz="1050" dirty="0">
                  <a:latin typeface="+mn-ea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5DD38DD-E078-4B17-9357-08E4C9851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93746">
                <a:off x="5060900" y="3192932"/>
                <a:ext cx="313291" cy="161583"/>
              </a:xfrm>
              <a:prstGeom prst="rect">
                <a:avLst/>
              </a:prstGeom>
              <a:blipFill>
                <a:blip r:embed="rId5"/>
                <a:stretch>
                  <a:fillRect l="-5455" r="-3636" b="-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>
            <a:extLst>
              <a:ext uri="{FF2B5EF4-FFF2-40B4-BE49-F238E27FC236}">
                <a16:creationId xmlns:a16="http://schemas.microsoft.com/office/drawing/2014/main" id="{C608F55B-E6CB-4D5E-A718-4361634DCFAF}"/>
              </a:ext>
            </a:extLst>
          </p:cNvPr>
          <p:cNvSpPr/>
          <p:nvPr/>
        </p:nvSpPr>
        <p:spPr>
          <a:xfrm>
            <a:off x="5251159" y="1929296"/>
            <a:ext cx="665759" cy="1105272"/>
          </a:xfrm>
          <a:prstGeom prst="rect">
            <a:avLst/>
          </a:prstGeom>
          <a:solidFill>
            <a:srgbClr val="C2FFFF"/>
          </a:solidFill>
          <a:ln>
            <a:solidFill>
              <a:srgbClr val="C2FDFF"/>
            </a:solidFill>
          </a:ln>
          <a:scene3d>
            <a:camera prst="isometricOffAxis2Right"/>
            <a:lightRig rig="soft" dir="t"/>
          </a:scene3d>
          <a:sp3d extrusionH="349250">
            <a:extrusionClr>
              <a:srgbClr val="C2FDFF"/>
            </a:extrusion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013" dirty="0">
              <a:latin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24881B67-0611-4188-AF29-4A1B58BC9E91}"/>
                  </a:ext>
                </a:extLst>
              </p:cNvPr>
              <p:cNvSpPr txBox="1"/>
              <p:nvPr/>
            </p:nvSpPr>
            <p:spPr>
              <a:xfrm rot="1118319">
                <a:off x="2938585" y="2086546"/>
                <a:ext cx="1069821" cy="277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𝒆𝒍𝒆𝒄𝒕𝒓𝒐𝒏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24881B67-0611-4188-AF29-4A1B58BC9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118319">
                <a:off x="2938585" y="2086546"/>
                <a:ext cx="1069821" cy="277000"/>
              </a:xfrm>
              <a:prstGeom prst="rect">
                <a:avLst/>
              </a:prstGeom>
              <a:blipFill>
                <a:blip r:embed="rId6"/>
                <a:stretch>
                  <a:fillRect l="-4945" t="-3000" b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CC5D1DE-01B2-4E82-9926-F4FEE0B86637}"/>
                  </a:ext>
                </a:extLst>
              </p:cNvPr>
              <p:cNvSpPr txBox="1"/>
              <p:nvPr/>
            </p:nvSpPr>
            <p:spPr>
              <a:xfrm rot="16200000">
                <a:off x="4737287" y="2442456"/>
                <a:ext cx="106982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𝒅𝒊𝒑𝒐𝒍𝒆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CC5D1DE-01B2-4E82-9926-F4FEE0B86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737287" y="2442456"/>
                <a:ext cx="1069821" cy="276999"/>
              </a:xfrm>
              <a:prstGeom prst="rect">
                <a:avLst/>
              </a:prstGeom>
              <a:blipFill>
                <a:blip r:embed="rId7"/>
                <a:stretch>
                  <a:fillRect l="-4348" r="-34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88">
            <a:extLst>
              <a:ext uri="{FF2B5EF4-FFF2-40B4-BE49-F238E27FC236}">
                <a16:creationId xmlns:a16="http://schemas.microsoft.com/office/drawing/2014/main" id="{66C06F46-9655-4E7A-A72C-4241BB6F0B83}"/>
              </a:ext>
            </a:extLst>
          </p:cNvPr>
          <p:cNvSpPr/>
          <p:nvPr/>
        </p:nvSpPr>
        <p:spPr>
          <a:xfrm rot="20924305">
            <a:off x="3300188" y="432839"/>
            <a:ext cx="741781" cy="821648"/>
          </a:xfrm>
          <a:custGeom>
            <a:avLst/>
            <a:gdLst>
              <a:gd name="connsiteX0" fmla="*/ 0 w 1139658"/>
              <a:gd name="connsiteY0" fmla="*/ 0 h 814028"/>
              <a:gd name="connsiteX1" fmla="*/ 1139658 w 1139658"/>
              <a:gd name="connsiteY1" fmla="*/ 0 h 814028"/>
              <a:gd name="connsiteX2" fmla="*/ 1139658 w 1139658"/>
              <a:gd name="connsiteY2" fmla="*/ 814028 h 814028"/>
              <a:gd name="connsiteX3" fmla="*/ 0 w 1139658"/>
              <a:gd name="connsiteY3" fmla="*/ 814028 h 814028"/>
              <a:gd name="connsiteX4" fmla="*/ 0 w 1139658"/>
              <a:gd name="connsiteY4" fmla="*/ 0 h 814028"/>
              <a:gd name="connsiteX0" fmla="*/ 0 w 1139658"/>
              <a:gd name="connsiteY0" fmla="*/ 0 h 814028"/>
              <a:gd name="connsiteX1" fmla="*/ 1017738 w 1139658"/>
              <a:gd name="connsiteY1" fmla="*/ 83820 h 814028"/>
              <a:gd name="connsiteX2" fmla="*/ 1139658 w 1139658"/>
              <a:gd name="connsiteY2" fmla="*/ 814028 h 814028"/>
              <a:gd name="connsiteX3" fmla="*/ 0 w 1139658"/>
              <a:gd name="connsiteY3" fmla="*/ 814028 h 814028"/>
              <a:gd name="connsiteX4" fmla="*/ 0 w 1139658"/>
              <a:gd name="connsiteY4" fmla="*/ 0 h 814028"/>
              <a:gd name="connsiteX0" fmla="*/ 0 w 1154898"/>
              <a:gd name="connsiteY0" fmla="*/ 7620 h 821648"/>
              <a:gd name="connsiteX1" fmla="*/ 1154898 w 1154898"/>
              <a:gd name="connsiteY1" fmla="*/ 0 h 821648"/>
              <a:gd name="connsiteX2" fmla="*/ 1139658 w 1154898"/>
              <a:gd name="connsiteY2" fmla="*/ 821648 h 821648"/>
              <a:gd name="connsiteX3" fmla="*/ 0 w 1154898"/>
              <a:gd name="connsiteY3" fmla="*/ 821648 h 821648"/>
              <a:gd name="connsiteX4" fmla="*/ 0 w 1154898"/>
              <a:gd name="connsiteY4" fmla="*/ 7620 h 82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4898" h="821648">
                <a:moveTo>
                  <a:pt x="0" y="7620"/>
                </a:moveTo>
                <a:lnTo>
                  <a:pt x="1154898" y="0"/>
                </a:lnTo>
                <a:lnTo>
                  <a:pt x="1139658" y="821648"/>
                </a:lnTo>
                <a:lnTo>
                  <a:pt x="0" y="821648"/>
                </a:lnTo>
                <a:lnTo>
                  <a:pt x="0" y="7620"/>
                </a:lnTo>
                <a:close/>
              </a:path>
            </a:pathLst>
          </a:cu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2DF6A0E0-0238-4EB1-B3FF-9B7472A43460}"/>
              </a:ext>
            </a:extLst>
          </p:cNvPr>
          <p:cNvSpPr/>
          <p:nvPr/>
        </p:nvSpPr>
        <p:spPr>
          <a:xfrm rot="19928374">
            <a:off x="3695610" y="1122325"/>
            <a:ext cx="115423" cy="13296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BF8D0B83-C537-478F-8AD4-2C70AC7FCF6E}"/>
              </a:ext>
            </a:extLst>
          </p:cNvPr>
          <p:cNvCxnSpPr>
            <a:cxnSpLocks/>
          </p:cNvCxnSpPr>
          <p:nvPr/>
        </p:nvCxnSpPr>
        <p:spPr>
          <a:xfrm>
            <a:off x="3763842" y="1174879"/>
            <a:ext cx="1088570" cy="433663"/>
          </a:xfrm>
          <a:prstGeom prst="line">
            <a:avLst/>
          </a:prstGeom>
          <a:ln w="19050">
            <a:solidFill>
              <a:srgbClr val="58CB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AD0B6C1E-77F5-42CB-88A7-F3D828738345}"/>
              </a:ext>
            </a:extLst>
          </p:cNvPr>
          <p:cNvCxnSpPr>
            <a:cxnSpLocks/>
          </p:cNvCxnSpPr>
          <p:nvPr/>
        </p:nvCxnSpPr>
        <p:spPr>
          <a:xfrm flipH="1">
            <a:off x="4956922" y="1621107"/>
            <a:ext cx="14156" cy="814739"/>
          </a:xfrm>
          <a:prstGeom prst="straightConnector1">
            <a:avLst/>
          </a:prstGeom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椭圆 21">
            <a:extLst>
              <a:ext uri="{FF2B5EF4-FFF2-40B4-BE49-F238E27FC236}">
                <a16:creationId xmlns:a16="http://schemas.microsoft.com/office/drawing/2014/main" id="{0D55E1A8-77C4-4C09-A130-07ACFCE2CBA0}"/>
              </a:ext>
            </a:extLst>
          </p:cNvPr>
          <p:cNvSpPr/>
          <p:nvPr/>
        </p:nvSpPr>
        <p:spPr>
          <a:xfrm>
            <a:off x="4793764" y="1456275"/>
            <a:ext cx="366265" cy="27742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346567EA-8BFD-4B76-A004-28E741A0C94D}"/>
                  </a:ext>
                </a:extLst>
              </p:cNvPr>
              <p:cNvSpPr txBox="1"/>
              <p:nvPr/>
            </p:nvSpPr>
            <p:spPr>
              <a:xfrm>
                <a:off x="5026179" y="1243163"/>
                <a:ext cx="1069821" cy="277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𝒎𝒊𝒓𝒓𝒐𝒓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346567EA-8BFD-4B76-A004-28E741A0C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179" y="1243163"/>
                <a:ext cx="1069821" cy="277000"/>
              </a:xfrm>
              <a:prstGeom prst="rect">
                <a:avLst/>
              </a:prstGeom>
              <a:blipFill>
                <a:blip r:embed="rId8"/>
                <a:stretch>
                  <a:fillRect l="-6286" r="-1714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C022138-EE1B-4ED8-A516-0B6C11B5F790}"/>
                  </a:ext>
                </a:extLst>
              </p:cNvPr>
              <p:cNvSpPr txBox="1"/>
              <p:nvPr/>
            </p:nvSpPr>
            <p:spPr>
              <a:xfrm rot="19461785">
                <a:off x="3109586" y="693890"/>
                <a:ext cx="1069821" cy="277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𝒍𝒂𝒔𝒆𝒓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C022138-EE1B-4ED8-A516-0B6C11B5F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461785">
                <a:off x="3109586" y="693890"/>
                <a:ext cx="1069821" cy="2770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06443C85-BF80-46EB-A83F-BC12736149EC}"/>
              </a:ext>
            </a:extLst>
          </p:cNvPr>
          <p:cNvSpPr/>
          <p:nvPr/>
        </p:nvSpPr>
        <p:spPr>
          <a:xfrm rot="994926" flipV="1">
            <a:off x="5595769" y="2833878"/>
            <a:ext cx="2064791" cy="109665"/>
          </a:xfrm>
          <a:custGeom>
            <a:avLst/>
            <a:gdLst>
              <a:gd name="connsiteX0" fmla="*/ 0 w 2306320"/>
              <a:gd name="connsiteY0" fmla="*/ 223520 h 223530"/>
              <a:gd name="connsiteX1" fmla="*/ 172720 w 2306320"/>
              <a:gd name="connsiteY1" fmla="*/ 20320 h 223530"/>
              <a:gd name="connsiteX2" fmla="*/ 355600 w 2306320"/>
              <a:gd name="connsiteY2" fmla="*/ 213360 h 223530"/>
              <a:gd name="connsiteX3" fmla="*/ 548640 w 2306320"/>
              <a:gd name="connsiteY3" fmla="*/ 0 h 223530"/>
              <a:gd name="connsiteX4" fmla="*/ 721360 w 2306320"/>
              <a:gd name="connsiteY4" fmla="*/ 213360 h 223530"/>
              <a:gd name="connsiteX5" fmla="*/ 904240 w 2306320"/>
              <a:gd name="connsiteY5" fmla="*/ 10160 h 223530"/>
              <a:gd name="connsiteX6" fmla="*/ 1097280 w 2306320"/>
              <a:gd name="connsiteY6" fmla="*/ 203200 h 223530"/>
              <a:gd name="connsiteX7" fmla="*/ 1300480 w 2306320"/>
              <a:gd name="connsiteY7" fmla="*/ 10160 h 223530"/>
              <a:gd name="connsiteX8" fmla="*/ 1513840 w 2306320"/>
              <a:gd name="connsiteY8" fmla="*/ 223520 h 223530"/>
              <a:gd name="connsiteX9" fmla="*/ 1706880 w 2306320"/>
              <a:gd name="connsiteY9" fmla="*/ 20320 h 223530"/>
              <a:gd name="connsiteX10" fmla="*/ 1889760 w 2306320"/>
              <a:gd name="connsiteY10" fmla="*/ 203200 h 223530"/>
              <a:gd name="connsiteX11" fmla="*/ 2113280 w 2306320"/>
              <a:gd name="connsiteY11" fmla="*/ 10160 h 223530"/>
              <a:gd name="connsiteX12" fmla="*/ 2306320 w 2306320"/>
              <a:gd name="connsiteY12" fmla="*/ 203200 h 223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06320" h="223530">
                <a:moveTo>
                  <a:pt x="0" y="223520"/>
                </a:moveTo>
                <a:cubicBezTo>
                  <a:pt x="56726" y="122766"/>
                  <a:pt x="113453" y="22013"/>
                  <a:pt x="172720" y="20320"/>
                </a:cubicBezTo>
                <a:cubicBezTo>
                  <a:pt x="231987" y="18627"/>
                  <a:pt x="292947" y="216747"/>
                  <a:pt x="355600" y="213360"/>
                </a:cubicBezTo>
                <a:cubicBezTo>
                  <a:pt x="418253" y="209973"/>
                  <a:pt x="487680" y="0"/>
                  <a:pt x="548640" y="0"/>
                </a:cubicBezTo>
                <a:cubicBezTo>
                  <a:pt x="609600" y="0"/>
                  <a:pt x="662093" y="211667"/>
                  <a:pt x="721360" y="213360"/>
                </a:cubicBezTo>
                <a:cubicBezTo>
                  <a:pt x="780627" y="215053"/>
                  <a:pt x="841587" y="11853"/>
                  <a:pt x="904240" y="10160"/>
                </a:cubicBezTo>
                <a:cubicBezTo>
                  <a:pt x="966893" y="8467"/>
                  <a:pt x="1031240" y="203200"/>
                  <a:pt x="1097280" y="203200"/>
                </a:cubicBezTo>
                <a:cubicBezTo>
                  <a:pt x="1163320" y="203200"/>
                  <a:pt x="1231053" y="6773"/>
                  <a:pt x="1300480" y="10160"/>
                </a:cubicBezTo>
                <a:cubicBezTo>
                  <a:pt x="1369907" y="13547"/>
                  <a:pt x="1446107" y="221827"/>
                  <a:pt x="1513840" y="223520"/>
                </a:cubicBezTo>
                <a:cubicBezTo>
                  <a:pt x="1581573" y="225213"/>
                  <a:pt x="1644227" y="23707"/>
                  <a:pt x="1706880" y="20320"/>
                </a:cubicBezTo>
                <a:cubicBezTo>
                  <a:pt x="1769533" y="16933"/>
                  <a:pt x="1822027" y="204893"/>
                  <a:pt x="1889760" y="203200"/>
                </a:cubicBezTo>
                <a:cubicBezTo>
                  <a:pt x="1957493" y="201507"/>
                  <a:pt x="2043853" y="10160"/>
                  <a:pt x="2113280" y="10160"/>
                </a:cubicBezTo>
                <a:cubicBezTo>
                  <a:pt x="2182707" y="10160"/>
                  <a:pt x="2306320" y="203200"/>
                  <a:pt x="2306320" y="203200"/>
                </a:cubicBezTo>
              </a:path>
            </a:pathLst>
          </a:custGeom>
          <a:noFill/>
          <a:ln w="28575">
            <a:solidFill>
              <a:srgbClr val="FF0000"/>
            </a:solidFill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latin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D9DA5EC8-5A4F-4FF5-BC64-E3C6906C0BA2}"/>
                  </a:ext>
                </a:extLst>
              </p:cNvPr>
              <p:cNvSpPr txBox="1"/>
              <p:nvPr/>
            </p:nvSpPr>
            <p:spPr>
              <a:xfrm>
                <a:off x="3869359" y="1833760"/>
                <a:ext cx="1069821" cy="277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𝑰𝑷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D9DA5EC8-5A4F-4FF5-BC64-E3C6906C0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359" y="1833760"/>
                <a:ext cx="1069821" cy="277000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箭头: 右 111">
            <a:extLst>
              <a:ext uri="{FF2B5EF4-FFF2-40B4-BE49-F238E27FC236}">
                <a16:creationId xmlns:a16="http://schemas.microsoft.com/office/drawing/2014/main" id="{8BCC3163-BD24-4F89-8F3E-C238DB92D303}"/>
              </a:ext>
            </a:extLst>
          </p:cNvPr>
          <p:cNvSpPr/>
          <p:nvPr/>
        </p:nvSpPr>
        <p:spPr>
          <a:xfrm rot="2868019">
            <a:off x="5242576" y="2878653"/>
            <a:ext cx="3005540" cy="1375976"/>
          </a:xfrm>
          <a:custGeom>
            <a:avLst/>
            <a:gdLst>
              <a:gd name="connsiteX0" fmla="*/ 0 w 2032417"/>
              <a:gd name="connsiteY0" fmla="*/ 105487 h 421946"/>
              <a:gd name="connsiteX1" fmla="*/ 1821444 w 2032417"/>
              <a:gd name="connsiteY1" fmla="*/ 105487 h 421946"/>
              <a:gd name="connsiteX2" fmla="*/ 1821444 w 2032417"/>
              <a:gd name="connsiteY2" fmla="*/ 0 h 421946"/>
              <a:gd name="connsiteX3" fmla="*/ 2032417 w 2032417"/>
              <a:gd name="connsiteY3" fmla="*/ 210973 h 421946"/>
              <a:gd name="connsiteX4" fmla="*/ 1821444 w 2032417"/>
              <a:gd name="connsiteY4" fmla="*/ 421946 h 421946"/>
              <a:gd name="connsiteX5" fmla="*/ 1821444 w 2032417"/>
              <a:gd name="connsiteY5" fmla="*/ 316460 h 421946"/>
              <a:gd name="connsiteX6" fmla="*/ 0 w 2032417"/>
              <a:gd name="connsiteY6" fmla="*/ 316460 h 421946"/>
              <a:gd name="connsiteX7" fmla="*/ 0 w 2032417"/>
              <a:gd name="connsiteY7" fmla="*/ 105487 h 421946"/>
              <a:gd name="connsiteX0" fmla="*/ 0 w 2040037"/>
              <a:gd name="connsiteY0" fmla="*/ 166447 h 421946"/>
              <a:gd name="connsiteX1" fmla="*/ 1829064 w 2040037"/>
              <a:gd name="connsiteY1" fmla="*/ 105487 h 421946"/>
              <a:gd name="connsiteX2" fmla="*/ 1829064 w 2040037"/>
              <a:gd name="connsiteY2" fmla="*/ 0 h 421946"/>
              <a:gd name="connsiteX3" fmla="*/ 2040037 w 2040037"/>
              <a:gd name="connsiteY3" fmla="*/ 210973 h 421946"/>
              <a:gd name="connsiteX4" fmla="*/ 1829064 w 2040037"/>
              <a:gd name="connsiteY4" fmla="*/ 421946 h 421946"/>
              <a:gd name="connsiteX5" fmla="*/ 1829064 w 2040037"/>
              <a:gd name="connsiteY5" fmla="*/ 316460 h 421946"/>
              <a:gd name="connsiteX6" fmla="*/ 7620 w 2040037"/>
              <a:gd name="connsiteY6" fmla="*/ 316460 h 421946"/>
              <a:gd name="connsiteX7" fmla="*/ 0 w 2040037"/>
              <a:gd name="connsiteY7" fmla="*/ 166447 h 421946"/>
              <a:gd name="connsiteX0" fmla="*/ 15240 w 2055277"/>
              <a:gd name="connsiteY0" fmla="*/ 166447 h 421946"/>
              <a:gd name="connsiteX1" fmla="*/ 1844304 w 2055277"/>
              <a:gd name="connsiteY1" fmla="*/ 105487 h 421946"/>
              <a:gd name="connsiteX2" fmla="*/ 1844304 w 2055277"/>
              <a:gd name="connsiteY2" fmla="*/ 0 h 421946"/>
              <a:gd name="connsiteX3" fmla="*/ 2055277 w 2055277"/>
              <a:gd name="connsiteY3" fmla="*/ 210973 h 421946"/>
              <a:gd name="connsiteX4" fmla="*/ 1844304 w 2055277"/>
              <a:gd name="connsiteY4" fmla="*/ 421946 h 421946"/>
              <a:gd name="connsiteX5" fmla="*/ 1844304 w 2055277"/>
              <a:gd name="connsiteY5" fmla="*/ 316460 h 421946"/>
              <a:gd name="connsiteX6" fmla="*/ 0 w 2055277"/>
              <a:gd name="connsiteY6" fmla="*/ 263120 h 421946"/>
              <a:gd name="connsiteX7" fmla="*/ 15240 w 2055277"/>
              <a:gd name="connsiteY7" fmla="*/ 166447 h 421946"/>
              <a:gd name="connsiteX0" fmla="*/ 0 w 2068612"/>
              <a:gd name="connsiteY0" fmla="*/ 172797 h 421946"/>
              <a:gd name="connsiteX1" fmla="*/ 1857639 w 2068612"/>
              <a:gd name="connsiteY1" fmla="*/ 105487 h 421946"/>
              <a:gd name="connsiteX2" fmla="*/ 1857639 w 2068612"/>
              <a:gd name="connsiteY2" fmla="*/ 0 h 421946"/>
              <a:gd name="connsiteX3" fmla="*/ 2068612 w 2068612"/>
              <a:gd name="connsiteY3" fmla="*/ 210973 h 421946"/>
              <a:gd name="connsiteX4" fmla="*/ 1857639 w 2068612"/>
              <a:gd name="connsiteY4" fmla="*/ 421946 h 421946"/>
              <a:gd name="connsiteX5" fmla="*/ 1857639 w 2068612"/>
              <a:gd name="connsiteY5" fmla="*/ 316460 h 421946"/>
              <a:gd name="connsiteX6" fmla="*/ 13335 w 2068612"/>
              <a:gd name="connsiteY6" fmla="*/ 263120 h 421946"/>
              <a:gd name="connsiteX7" fmla="*/ 0 w 2068612"/>
              <a:gd name="connsiteY7" fmla="*/ 172797 h 421946"/>
              <a:gd name="connsiteX0" fmla="*/ 2540 w 2071152"/>
              <a:gd name="connsiteY0" fmla="*/ 172797 h 421946"/>
              <a:gd name="connsiteX1" fmla="*/ 1860179 w 2071152"/>
              <a:gd name="connsiteY1" fmla="*/ 105487 h 421946"/>
              <a:gd name="connsiteX2" fmla="*/ 1860179 w 2071152"/>
              <a:gd name="connsiteY2" fmla="*/ 0 h 421946"/>
              <a:gd name="connsiteX3" fmla="*/ 2071152 w 2071152"/>
              <a:gd name="connsiteY3" fmla="*/ 210973 h 421946"/>
              <a:gd name="connsiteX4" fmla="*/ 1860179 w 2071152"/>
              <a:gd name="connsiteY4" fmla="*/ 421946 h 421946"/>
              <a:gd name="connsiteX5" fmla="*/ 1860179 w 2071152"/>
              <a:gd name="connsiteY5" fmla="*/ 316460 h 421946"/>
              <a:gd name="connsiteX6" fmla="*/ 0 w 2071152"/>
              <a:gd name="connsiteY6" fmla="*/ 244070 h 421946"/>
              <a:gd name="connsiteX7" fmla="*/ 2540 w 2071152"/>
              <a:gd name="connsiteY7" fmla="*/ 172797 h 421946"/>
              <a:gd name="connsiteX0" fmla="*/ 2540 w 2071152"/>
              <a:gd name="connsiteY0" fmla="*/ 184704 h 421946"/>
              <a:gd name="connsiteX1" fmla="*/ 1860179 w 2071152"/>
              <a:gd name="connsiteY1" fmla="*/ 105487 h 421946"/>
              <a:gd name="connsiteX2" fmla="*/ 1860179 w 2071152"/>
              <a:gd name="connsiteY2" fmla="*/ 0 h 421946"/>
              <a:gd name="connsiteX3" fmla="*/ 2071152 w 2071152"/>
              <a:gd name="connsiteY3" fmla="*/ 210973 h 421946"/>
              <a:gd name="connsiteX4" fmla="*/ 1860179 w 2071152"/>
              <a:gd name="connsiteY4" fmla="*/ 421946 h 421946"/>
              <a:gd name="connsiteX5" fmla="*/ 1860179 w 2071152"/>
              <a:gd name="connsiteY5" fmla="*/ 316460 h 421946"/>
              <a:gd name="connsiteX6" fmla="*/ 0 w 2071152"/>
              <a:gd name="connsiteY6" fmla="*/ 244070 h 421946"/>
              <a:gd name="connsiteX7" fmla="*/ 2540 w 2071152"/>
              <a:gd name="connsiteY7" fmla="*/ 184704 h 421946"/>
              <a:gd name="connsiteX0" fmla="*/ 78 w 2075834"/>
              <a:gd name="connsiteY0" fmla="*/ 191848 h 421946"/>
              <a:gd name="connsiteX1" fmla="*/ 1864861 w 2075834"/>
              <a:gd name="connsiteY1" fmla="*/ 105487 h 421946"/>
              <a:gd name="connsiteX2" fmla="*/ 1864861 w 2075834"/>
              <a:gd name="connsiteY2" fmla="*/ 0 h 421946"/>
              <a:gd name="connsiteX3" fmla="*/ 2075834 w 2075834"/>
              <a:gd name="connsiteY3" fmla="*/ 210973 h 421946"/>
              <a:gd name="connsiteX4" fmla="*/ 1864861 w 2075834"/>
              <a:gd name="connsiteY4" fmla="*/ 421946 h 421946"/>
              <a:gd name="connsiteX5" fmla="*/ 1864861 w 2075834"/>
              <a:gd name="connsiteY5" fmla="*/ 316460 h 421946"/>
              <a:gd name="connsiteX6" fmla="*/ 4682 w 2075834"/>
              <a:gd name="connsiteY6" fmla="*/ 244070 h 421946"/>
              <a:gd name="connsiteX7" fmla="*/ 78 w 2075834"/>
              <a:gd name="connsiteY7" fmla="*/ 191848 h 421946"/>
              <a:gd name="connsiteX0" fmla="*/ 121 w 2073495"/>
              <a:gd name="connsiteY0" fmla="*/ 191848 h 421946"/>
              <a:gd name="connsiteX1" fmla="*/ 1862522 w 2073495"/>
              <a:gd name="connsiteY1" fmla="*/ 105487 h 421946"/>
              <a:gd name="connsiteX2" fmla="*/ 1862522 w 2073495"/>
              <a:gd name="connsiteY2" fmla="*/ 0 h 421946"/>
              <a:gd name="connsiteX3" fmla="*/ 2073495 w 2073495"/>
              <a:gd name="connsiteY3" fmla="*/ 210973 h 421946"/>
              <a:gd name="connsiteX4" fmla="*/ 1862522 w 2073495"/>
              <a:gd name="connsiteY4" fmla="*/ 421946 h 421946"/>
              <a:gd name="connsiteX5" fmla="*/ 1862522 w 2073495"/>
              <a:gd name="connsiteY5" fmla="*/ 316460 h 421946"/>
              <a:gd name="connsiteX6" fmla="*/ 2343 w 2073495"/>
              <a:gd name="connsiteY6" fmla="*/ 244070 h 421946"/>
              <a:gd name="connsiteX7" fmla="*/ 121 w 2073495"/>
              <a:gd name="connsiteY7" fmla="*/ 191848 h 421946"/>
              <a:gd name="connsiteX0" fmla="*/ 4921 w 2071152"/>
              <a:gd name="connsiteY0" fmla="*/ 189467 h 421946"/>
              <a:gd name="connsiteX1" fmla="*/ 1860179 w 2071152"/>
              <a:gd name="connsiteY1" fmla="*/ 105487 h 421946"/>
              <a:gd name="connsiteX2" fmla="*/ 1860179 w 2071152"/>
              <a:gd name="connsiteY2" fmla="*/ 0 h 421946"/>
              <a:gd name="connsiteX3" fmla="*/ 2071152 w 2071152"/>
              <a:gd name="connsiteY3" fmla="*/ 210973 h 421946"/>
              <a:gd name="connsiteX4" fmla="*/ 1860179 w 2071152"/>
              <a:gd name="connsiteY4" fmla="*/ 421946 h 421946"/>
              <a:gd name="connsiteX5" fmla="*/ 1860179 w 2071152"/>
              <a:gd name="connsiteY5" fmla="*/ 316460 h 421946"/>
              <a:gd name="connsiteX6" fmla="*/ 0 w 2071152"/>
              <a:gd name="connsiteY6" fmla="*/ 244070 h 421946"/>
              <a:gd name="connsiteX7" fmla="*/ 4921 w 2071152"/>
              <a:gd name="connsiteY7" fmla="*/ 189467 h 421946"/>
              <a:gd name="connsiteX0" fmla="*/ 2540 w 2071152"/>
              <a:gd name="connsiteY0" fmla="*/ 189467 h 421946"/>
              <a:gd name="connsiteX1" fmla="*/ 1860179 w 2071152"/>
              <a:gd name="connsiteY1" fmla="*/ 105487 h 421946"/>
              <a:gd name="connsiteX2" fmla="*/ 1860179 w 2071152"/>
              <a:gd name="connsiteY2" fmla="*/ 0 h 421946"/>
              <a:gd name="connsiteX3" fmla="*/ 2071152 w 2071152"/>
              <a:gd name="connsiteY3" fmla="*/ 210973 h 421946"/>
              <a:gd name="connsiteX4" fmla="*/ 1860179 w 2071152"/>
              <a:gd name="connsiteY4" fmla="*/ 421946 h 421946"/>
              <a:gd name="connsiteX5" fmla="*/ 1860179 w 2071152"/>
              <a:gd name="connsiteY5" fmla="*/ 316460 h 421946"/>
              <a:gd name="connsiteX6" fmla="*/ 0 w 2071152"/>
              <a:gd name="connsiteY6" fmla="*/ 244070 h 421946"/>
              <a:gd name="connsiteX7" fmla="*/ 2540 w 2071152"/>
              <a:gd name="connsiteY7" fmla="*/ 189467 h 421946"/>
              <a:gd name="connsiteX0" fmla="*/ 2540 w 2071152"/>
              <a:gd name="connsiteY0" fmla="*/ 189467 h 421946"/>
              <a:gd name="connsiteX1" fmla="*/ 1860179 w 2071152"/>
              <a:gd name="connsiteY1" fmla="*/ 105487 h 421946"/>
              <a:gd name="connsiteX2" fmla="*/ 1860179 w 2071152"/>
              <a:gd name="connsiteY2" fmla="*/ 0 h 421946"/>
              <a:gd name="connsiteX3" fmla="*/ 2071152 w 2071152"/>
              <a:gd name="connsiteY3" fmla="*/ 210973 h 421946"/>
              <a:gd name="connsiteX4" fmla="*/ 1860179 w 2071152"/>
              <a:gd name="connsiteY4" fmla="*/ 421946 h 421946"/>
              <a:gd name="connsiteX5" fmla="*/ 1860179 w 2071152"/>
              <a:gd name="connsiteY5" fmla="*/ 316460 h 421946"/>
              <a:gd name="connsiteX6" fmla="*/ 0 w 2071152"/>
              <a:gd name="connsiteY6" fmla="*/ 244070 h 421946"/>
              <a:gd name="connsiteX7" fmla="*/ 2540 w 2071152"/>
              <a:gd name="connsiteY7" fmla="*/ 189467 h 421946"/>
              <a:gd name="connsiteX0" fmla="*/ 2540 w 2208290"/>
              <a:gd name="connsiteY0" fmla="*/ 189467 h 421946"/>
              <a:gd name="connsiteX1" fmla="*/ 1860179 w 2208290"/>
              <a:gd name="connsiteY1" fmla="*/ 105487 h 421946"/>
              <a:gd name="connsiteX2" fmla="*/ 1860179 w 2208290"/>
              <a:gd name="connsiteY2" fmla="*/ 0 h 421946"/>
              <a:gd name="connsiteX3" fmla="*/ 2208290 w 2208290"/>
              <a:gd name="connsiteY3" fmla="*/ 236215 h 421946"/>
              <a:gd name="connsiteX4" fmla="*/ 1860179 w 2208290"/>
              <a:gd name="connsiteY4" fmla="*/ 421946 h 421946"/>
              <a:gd name="connsiteX5" fmla="*/ 1860179 w 2208290"/>
              <a:gd name="connsiteY5" fmla="*/ 316460 h 421946"/>
              <a:gd name="connsiteX6" fmla="*/ 0 w 2208290"/>
              <a:gd name="connsiteY6" fmla="*/ 244070 h 421946"/>
              <a:gd name="connsiteX7" fmla="*/ 2540 w 2208290"/>
              <a:gd name="connsiteY7" fmla="*/ 189467 h 421946"/>
              <a:gd name="connsiteX0" fmla="*/ 2540 w 2304207"/>
              <a:gd name="connsiteY0" fmla="*/ 189467 h 421946"/>
              <a:gd name="connsiteX1" fmla="*/ 1860179 w 2304207"/>
              <a:gd name="connsiteY1" fmla="*/ 105487 h 421946"/>
              <a:gd name="connsiteX2" fmla="*/ 1860179 w 2304207"/>
              <a:gd name="connsiteY2" fmla="*/ 0 h 421946"/>
              <a:gd name="connsiteX3" fmla="*/ 2304207 w 2304207"/>
              <a:gd name="connsiteY3" fmla="*/ 234463 h 421946"/>
              <a:gd name="connsiteX4" fmla="*/ 1860179 w 2304207"/>
              <a:gd name="connsiteY4" fmla="*/ 421946 h 421946"/>
              <a:gd name="connsiteX5" fmla="*/ 1860179 w 2304207"/>
              <a:gd name="connsiteY5" fmla="*/ 316460 h 421946"/>
              <a:gd name="connsiteX6" fmla="*/ 0 w 2304207"/>
              <a:gd name="connsiteY6" fmla="*/ 244070 h 421946"/>
              <a:gd name="connsiteX7" fmla="*/ 2540 w 2304207"/>
              <a:gd name="connsiteY7" fmla="*/ 189467 h 421946"/>
              <a:gd name="connsiteX0" fmla="*/ 2540 w 2400124"/>
              <a:gd name="connsiteY0" fmla="*/ 189467 h 421946"/>
              <a:gd name="connsiteX1" fmla="*/ 1860179 w 2400124"/>
              <a:gd name="connsiteY1" fmla="*/ 105487 h 421946"/>
              <a:gd name="connsiteX2" fmla="*/ 1860179 w 2400124"/>
              <a:gd name="connsiteY2" fmla="*/ 0 h 421946"/>
              <a:gd name="connsiteX3" fmla="*/ 2400124 w 2400124"/>
              <a:gd name="connsiteY3" fmla="*/ 232711 h 421946"/>
              <a:gd name="connsiteX4" fmla="*/ 1860179 w 2400124"/>
              <a:gd name="connsiteY4" fmla="*/ 421946 h 421946"/>
              <a:gd name="connsiteX5" fmla="*/ 1860179 w 2400124"/>
              <a:gd name="connsiteY5" fmla="*/ 316460 h 421946"/>
              <a:gd name="connsiteX6" fmla="*/ 0 w 2400124"/>
              <a:gd name="connsiteY6" fmla="*/ 244070 h 421946"/>
              <a:gd name="connsiteX7" fmla="*/ 2540 w 2400124"/>
              <a:gd name="connsiteY7" fmla="*/ 189467 h 421946"/>
              <a:gd name="connsiteX0" fmla="*/ 7847 w 2400124"/>
              <a:gd name="connsiteY0" fmla="*/ 203356 h 421946"/>
              <a:gd name="connsiteX1" fmla="*/ 1860179 w 2400124"/>
              <a:gd name="connsiteY1" fmla="*/ 105487 h 421946"/>
              <a:gd name="connsiteX2" fmla="*/ 1860179 w 2400124"/>
              <a:gd name="connsiteY2" fmla="*/ 0 h 421946"/>
              <a:gd name="connsiteX3" fmla="*/ 2400124 w 2400124"/>
              <a:gd name="connsiteY3" fmla="*/ 232711 h 421946"/>
              <a:gd name="connsiteX4" fmla="*/ 1860179 w 2400124"/>
              <a:gd name="connsiteY4" fmla="*/ 421946 h 421946"/>
              <a:gd name="connsiteX5" fmla="*/ 1860179 w 2400124"/>
              <a:gd name="connsiteY5" fmla="*/ 316460 h 421946"/>
              <a:gd name="connsiteX6" fmla="*/ 0 w 2400124"/>
              <a:gd name="connsiteY6" fmla="*/ 244070 h 421946"/>
              <a:gd name="connsiteX7" fmla="*/ 7847 w 2400124"/>
              <a:gd name="connsiteY7" fmla="*/ 203356 h 421946"/>
              <a:gd name="connsiteX0" fmla="*/ 9270 w 2401547"/>
              <a:gd name="connsiteY0" fmla="*/ 203356 h 421946"/>
              <a:gd name="connsiteX1" fmla="*/ 1861602 w 2401547"/>
              <a:gd name="connsiteY1" fmla="*/ 105487 h 421946"/>
              <a:gd name="connsiteX2" fmla="*/ 1861602 w 2401547"/>
              <a:gd name="connsiteY2" fmla="*/ 0 h 421946"/>
              <a:gd name="connsiteX3" fmla="*/ 2401547 w 2401547"/>
              <a:gd name="connsiteY3" fmla="*/ 232711 h 421946"/>
              <a:gd name="connsiteX4" fmla="*/ 1861602 w 2401547"/>
              <a:gd name="connsiteY4" fmla="*/ 421946 h 421946"/>
              <a:gd name="connsiteX5" fmla="*/ 1861602 w 2401547"/>
              <a:gd name="connsiteY5" fmla="*/ 316460 h 421946"/>
              <a:gd name="connsiteX6" fmla="*/ 0 w 2401547"/>
              <a:gd name="connsiteY6" fmla="*/ 234026 h 421946"/>
              <a:gd name="connsiteX7" fmla="*/ 9270 w 2401547"/>
              <a:gd name="connsiteY7" fmla="*/ 203356 h 421946"/>
              <a:gd name="connsiteX0" fmla="*/ 13153 w 2401547"/>
              <a:gd name="connsiteY0" fmla="*/ 207201 h 421946"/>
              <a:gd name="connsiteX1" fmla="*/ 1861602 w 2401547"/>
              <a:gd name="connsiteY1" fmla="*/ 105487 h 421946"/>
              <a:gd name="connsiteX2" fmla="*/ 1861602 w 2401547"/>
              <a:gd name="connsiteY2" fmla="*/ 0 h 421946"/>
              <a:gd name="connsiteX3" fmla="*/ 2401547 w 2401547"/>
              <a:gd name="connsiteY3" fmla="*/ 232711 h 421946"/>
              <a:gd name="connsiteX4" fmla="*/ 1861602 w 2401547"/>
              <a:gd name="connsiteY4" fmla="*/ 421946 h 421946"/>
              <a:gd name="connsiteX5" fmla="*/ 1861602 w 2401547"/>
              <a:gd name="connsiteY5" fmla="*/ 316460 h 421946"/>
              <a:gd name="connsiteX6" fmla="*/ 0 w 2401547"/>
              <a:gd name="connsiteY6" fmla="*/ 234026 h 421946"/>
              <a:gd name="connsiteX7" fmla="*/ 13153 w 2401547"/>
              <a:gd name="connsiteY7" fmla="*/ 207201 h 421946"/>
              <a:gd name="connsiteX0" fmla="*/ 4347 w 2392741"/>
              <a:gd name="connsiteY0" fmla="*/ 207201 h 421946"/>
              <a:gd name="connsiteX1" fmla="*/ 1852796 w 2392741"/>
              <a:gd name="connsiteY1" fmla="*/ 105487 h 421946"/>
              <a:gd name="connsiteX2" fmla="*/ 1852796 w 2392741"/>
              <a:gd name="connsiteY2" fmla="*/ 0 h 421946"/>
              <a:gd name="connsiteX3" fmla="*/ 2392741 w 2392741"/>
              <a:gd name="connsiteY3" fmla="*/ 232711 h 421946"/>
              <a:gd name="connsiteX4" fmla="*/ 1852796 w 2392741"/>
              <a:gd name="connsiteY4" fmla="*/ 421946 h 421946"/>
              <a:gd name="connsiteX5" fmla="*/ 1852796 w 2392741"/>
              <a:gd name="connsiteY5" fmla="*/ 316460 h 421946"/>
              <a:gd name="connsiteX6" fmla="*/ 0 w 2392741"/>
              <a:gd name="connsiteY6" fmla="*/ 225474 h 421946"/>
              <a:gd name="connsiteX7" fmla="*/ 4347 w 2392741"/>
              <a:gd name="connsiteY7" fmla="*/ 207201 h 421946"/>
              <a:gd name="connsiteX0" fmla="*/ 655 w 2392741"/>
              <a:gd name="connsiteY0" fmla="*/ 216499 h 421946"/>
              <a:gd name="connsiteX1" fmla="*/ 1852796 w 2392741"/>
              <a:gd name="connsiteY1" fmla="*/ 105487 h 421946"/>
              <a:gd name="connsiteX2" fmla="*/ 1852796 w 2392741"/>
              <a:gd name="connsiteY2" fmla="*/ 0 h 421946"/>
              <a:gd name="connsiteX3" fmla="*/ 2392741 w 2392741"/>
              <a:gd name="connsiteY3" fmla="*/ 232711 h 421946"/>
              <a:gd name="connsiteX4" fmla="*/ 1852796 w 2392741"/>
              <a:gd name="connsiteY4" fmla="*/ 421946 h 421946"/>
              <a:gd name="connsiteX5" fmla="*/ 1852796 w 2392741"/>
              <a:gd name="connsiteY5" fmla="*/ 316460 h 421946"/>
              <a:gd name="connsiteX6" fmla="*/ 0 w 2392741"/>
              <a:gd name="connsiteY6" fmla="*/ 225474 h 421946"/>
              <a:gd name="connsiteX7" fmla="*/ 655 w 2392741"/>
              <a:gd name="connsiteY7" fmla="*/ 216499 h 421946"/>
              <a:gd name="connsiteX0" fmla="*/ 1367 w 2393453"/>
              <a:gd name="connsiteY0" fmla="*/ 216499 h 421946"/>
              <a:gd name="connsiteX1" fmla="*/ 1853508 w 2393453"/>
              <a:gd name="connsiteY1" fmla="*/ 105487 h 421946"/>
              <a:gd name="connsiteX2" fmla="*/ 1853508 w 2393453"/>
              <a:gd name="connsiteY2" fmla="*/ 0 h 421946"/>
              <a:gd name="connsiteX3" fmla="*/ 2393453 w 2393453"/>
              <a:gd name="connsiteY3" fmla="*/ 232711 h 421946"/>
              <a:gd name="connsiteX4" fmla="*/ 1853508 w 2393453"/>
              <a:gd name="connsiteY4" fmla="*/ 421946 h 421946"/>
              <a:gd name="connsiteX5" fmla="*/ 1853508 w 2393453"/>
              <a:gd name="connsiteY5" fmla="*/ 316460 h 421946"/>
              <a:gd name="connsiteX6" fmla="*/ 0 w 2393453"/>
              <a:gd name="connsiteY6" fmla="*/ 220453 h 421946"/>
              <a:gd name="connsiteX7" fmla="*/ 1367 w 2393453"/>
              <a:gd name="connsiteY7" fmla="*/ 216499 h 421946"/>
              <a:gd name="connsiteX0" fmla="*/ 1367 w 2393453"/>
              <a:gd name="connsiteY0" fmla="*/ 184989 h 390436"/>
              <a:gd name="connsiteX1" fmla="*/ 1853508 w 2393453"/>
              <a:gd name="connsiteY1" fmla="*/ 73977 h 390436"/>
              <a:gd name="connsiteX2" fmla="*/ 1838522 w 2393453"/>
              <a:gd name="connsiteY2" fmla="*/ 0 h 390436"/>
              <a:gd name="connsiteX3" fmla="*/ 2393453 w 2393453"/>
              <a:gd name="connsiteY3" fmla="*/ 201201 h 390436"/>
              <a:gd name="connsiteX4" fmla="*/ 1853508 w 2393453"/>
              <a:gd name="connsiteY4" fmla="*/ 390436 h 390436"/>
              <a:gd name="connsiteX5" fmla="*/ 1853508 w 2393453"/>
              <a:gd name="connsiteY5" fmla="*/ 284950 h 390436"/>
              <a:gd name="connsiteX6" fmla="*/ 0 w 2393453"/>
              <a:gd name="connsiteY6" fmla="*/ 188943 h 390436"/>
              <a:gd name="connsiteX7" fmla="*/ 1367 w 2393453"/>
              <a:gd name="connsiteY7" fmla="*/ 184989 h 390436"/>
              <a:gd name="connsiteX0" fmla="*/ 1367 w 2393453"/>
              <a:gd name="connsiteY0" fmla="*/ 184989 h 361402"/>
              <a:gd name="connsiteX1" fmla="*/ 1853508 w 2393453"/>
              <a:gd name="connsiteY1" fmla="*/ 73977 h 361402"/>
              <a:gd name="connsiteX2" fmla="*/ 1838522 w 2393453"/>
              <a:gd name="connsiteY2" fmla="*/ 0 h 361402"/>
              <a:gd name="connsiteX3" fmla="*/ 2393453 w 2393453"/>
              <a:gd name="connsiteY3" fmla="*/ 201201 h 361402"/>
              <a:gd name="connsiteX4" fmla="*/ 1856721 w 2393453"/>
              <a:gd name="connsiteY4" fmla="*/ 361402 h 361402"/>
              <a:gd name="connsiteX5" fmla="*/ 1853508 w 2393453"/>
              <a:gd name="connsiteY5" fmla="*/ 284950 h 361402"/>
              <a:gd name="connsiteX6" fmla="*/ 0 w 2393453"/>
              <a:gd name="connsiteY6" fmla="*/ 188943 h 361402"/>
              <a:gd name="connsiteX7" fmla="*/ 1367 w 2393453"/>
              <a:gd name="connsiteY7" fmla="*/ 184989 h 361402"/>
              <a:gd name="connsiteX0" fmla="*/ 1367 w 2393453"/>
              <a:gd name="connsiteY0" fmla="*/ 184989 h 361402"/>
              <a:gd name="connsiteX1" fmla="*/ 1855464 w 2393453"/>
              <a:gd name="connsiteY1" fmla="*/ 125556 h 361402"/>
              <a:gd name="connsiteX2" fmla="*/ 1838522 w 2393453"/>
              <a:gd name="connsiteY2" fmla="*/ 0 h 361402"/>
              <a:gd name="connsiteX3" fmla="*/ 2393453 w 2393453"/>
              <a:gd name="connsiteY3" fmla="*/ 201201 h 361402"/>
              <a:gd name="connsiteX4" fmla="*/ 1856721 w 2393453"/>
              <a:gd name="connsiteY4" fmla="*/ 361402 h 361402"/>
              <a:gd name="connsiteX5" fmla="*/ 1853508 w 2393453"/>
              <a:gd name="connsiteY5" fmla="*/ 284950 h 361402"/>
              <a:gd name="connsiteX6" fmla="*/ 0 w 2393453"/>
              <a:gd name="connsiteY6" fmla="*/ 188943 h 361402"/>
              <a:gd name="connsiteX7" fmla="*/ 1367 w 2393453"/>
              <a:gd name="connsiteY7" fmla="*/ 184989 h 361402"/>
              <a:gd name="connsiteX0" fmla="*/ 1367 w 2393453"/>
              <a:gd name="connsiteY0" fmla="*/ 184989 h 361402"/>
              <a:gd name="connsiteX1" fmla="*/ 1855464 w 2393453"/>
              <a:gd name="connsiteY1" fmla="*/ 125556 h 361402"/>
              <a:gd name="connsiteX2" fmla="*/ 1838522 w 2393453"/>
              <a:gd name="connsiteY2" fmla="*/ 0 h 361402"/>
              <a:gd name="connsiteX3" fmla="*/ 2393453 w 2393453"/>
              <a:gd name="connsiteY3" fmla="*/ 201201 h 361402"/>
              <a:gd name="connsiteX4" fmla="*/ 1856721 w 2393453"/>
              <a:gd name="connsiteY4" fmla="*/ 361402 h 361402"/>
              <a:gd name="connsiteX5" fmla="*/ 1848162 w 2393453"/>
              <a:gd name="connsiteY5" fmla="*/ 229356 h 361402"/>
              <a:gd name="connsiteX6" fmla="*/ 0 w 2393453"/>
              <a:gd name="connsiteY6" fmla="*/ 188943 h 361402"/>
              <a:gd name="connsiteX7" fmla="*/ 1367 w 2393453"/>
              <a:gd name="connsiteY7" fmla="*/ 184989 h 361402"/>
              <a:gd name="connsiteX0" fmla="*/ 1367 w 2393453"/>
              <a:gd name="connsiteY0" fmla="*/ 184989 h 329123"/>
              <a:gd name="connsiteX1" fmla="*/ 1855464 w 2393453"/>
              <a:gd name="connsiteY1" fmla="*/ 125556 h 329123"/>
              <a:gd name="connsiteX2" fmla="*/ 1838522 w 2393453"/>
              <a:gd name="connsiteY2" fmla="*/ 0 h 329123"/>
              <a:gd name="connsiteX3" fmla="*/ 2393453 w 2393453"/>
              <a:gd name="connsiteY3" fmla="*/ 201201 h 329123"/>
              <a:gd name="connsiteX4" fmla="*/ 1864126 w 2393453"/>
              <a:gd name="connsiteY4" fmla="*/ 329123 h 329123"/>
              <a:gd name="connsiteX5" fmla="*/ 1848162 w 2393453"/>
              <a:gd name="connsiteY5" fmla="*/ 229356 h 329123"/>
              <a:gd name="connsiteX6" fmla="*/ 0 w 2393453"/>
              <a:gd name="connsiteY6" fmla="*/ 188943 h 329123"/>
              <a:gd name="connsiteX7" fmla="*/ 1367 w 2393453"/>
              <a:gd name="connsiteY7" fmla="*/ 184989 h 329123"/>
              <a:gd name="connsiteX0" fmla="*/ 1367 w 2393453"/>
              <a:gd name="connsiteY0" fmla="*/ 143913 h 288047"/>
              <a:gd name="connsiteX1" fmla="*/ 1855464 w 2393453"/>
              <a:gd name="connsiteY1" fmla="*/ 84480 h 288047"/>
              <a:gd name="connsiteX2" fmla="*/ 1845475 w 2393453"/>
              <a:gd name="connsiteY2" fmla="*/ 0 h 288047"/>
              <a:gd name="connsiteX3" fmla="*/ 2393453 w 2393453"/>
              <a:gd name="connsiteY3" fmla="*/ 160125 h 288047"/>
              <a:gd name="connsiteX4" fmla="*/ 1864126 w 2393453"/>
              <a:gd name="connsiteY4" fmla="*/ 288047 h 288047"/>
              <a:gd name="connsiteX5" fmla="*/ 1848162 w 2393453"/>
              <a:gd name="connsiteY5" fmla="*/ 188280 h 288047"/>
              <a:gd name="connsiteX6" fmla="*/ 0 w 2393453"/>
              <a:gd name="connsiteY6" fmla="*/ 147867 h 288047"/>
              <a:gd name="connsiteX7" fmla="*/ 1367 w 2393453"/>
              <a:gd name="connsiteY7" fmla="*/ 143913 h 288047"/>
              <a:gd name="connsiteX0" fmla="*/ 1367 w 2393453"/>
              <a:gd name="connsiteY0" fmla="*/ 143913 h 216587"/>
              <a:gd name="connsiteX1" fmla="*/ 1855464 w 2393453"/>
              <a:gd name="connsiteY1" fmla="*/ 84480 h 216587"/>
              <a:gd name="connsiteX2" fmla="*/ 1845475 w 2393453"/>
              <a:gd name="connsiteY2" fmla="*/ 0 h 216587"/>
              <a:gd name="connsiteX3" fmla="*/ 2393453 w 2393453"/>
              <a:gd name="connsiteY3" fmla="*/ 160125 h 216587"/>
              <a:gd name="connsiteX4" fmla="*/ 1851352 w 2393453"/>
              <a:gd name="connsiteY4" fmla="*/ 216587 h 216587"/>
              <a:gd name="connsiteX5" fmla="*/ 1848162 w 2393453"/>
              <a:gd name="connsiteY5" fmla="*/ 188280 h 216587"/>
              <a:gd name="connsiteX6" fmla="*/ 0 w 2393453"/>
              <a:gd name="connsiteY6" fmla="*/ 147867 h 216587"/>
              <a:gd name="connsiteX7" fmla="*/ 1367 w 2393453"/>
              <a:gd name="connsiteY7" fmla="*/ 143913 h 216587"/>
              <a:gd name="connsiteX0" fmla="*/ 1367 w 2393453"/>
              <a:gd name="connsiteY0" fmla="*/ 75723 h 148397"/>
              <a:gd name="connsiteX1" fmla="*/ 1855464 w 2393453"/>
              <a:gd name="connsiteY1" fmla="*/ 16290 h 148397"/>
              <a:gd name="connsiteX2" fmla="*/ 1892337 w 2393453"/>
              <a:gd name="connsiteY2" fmla="*/ 0 h 148397"/>
              <a:gd name="connsiteX3" fmla="*/ 2393453 w 2393453"/>
              <a:gd name="connsiteY3" fmla="*/ 91935 h 148397"/>
              <a:gd name="connsiteX4" fmla="*/ 1851352 w 2393453"/>
              <a:gd name="connsiteY4" fmla="*/ 148397 h 148397"/>
              <a:gd name="connsiteX5" fmla="*/ 1848162 w 2393453"/>
              <a:gd name="connsiteY5" fmla="*/ 120090 h 148397"/>
              <a:gd name="connsiteX6" fmla="*/ 0 w 2393453"/>
              <a:gd name="connsiteY6" fmla="*/ 79677 h 148397"/>
              <a:gd name="connsiteX7" fmla="*/ 1367 w 2393453"/>
              <a:gd name="connsiteY7" fmla="*/ 75723 h 148397"/>
              <a:gd name="connsiteX0" fmla="*/ 1367 w 2393453"/>
              <a:gd name="connsiteY0" fmla="*/ 75723 h 133030"/>
              <a:gd name="connsiteX1" fmla="*/ 1855464 w 2393453"/>
              <a:gd name="connsiteY1" fmla="*/ 16290 h 133030"/>
              <a:gd name="connsiteX2" fmla="*/ 1892337 w 2393453"/>
              <a:gd name="connsiteY2" fmla="*/ 0 h 133030"/>
              <a:gd name="connsiteX3" fmla="*/ 2393453 w 2393453"/>
              <a:gd name="connsiteY3" fmla="*/ 91935 h 133030"/>
              <a:gd name="connsiteX4" fmla="*/ 1853498 w 2393453"/>
              <a:gd name="connsiteY4" fmla="*/ 133030 h 133030"/>
              <a:gd name="connsiteX5" fmla="*/ 1848162 w 2393453"/>
              <a:gd name="connsiteY5" fmla="*/ 120090 h 133030"/>
              <a:gd name="connsiteX6" fmla="*/ 0 w 2393453"/>
              <a:gd name="connsiteY6" fmla="*/ 79677 h 133030"/>
              <a:gd name="connsiteX7" fmla="*/ 1367 w 2393453"/>
              <a:gd name="connsiteY7" fmla="*/ 75723 h 133030"/>
              <a:gd name="connsiteX0" fmla="*/ 1367 w 2393453"/>
              <a:gd name="connsiteY0" fmla="*/ 68107 h 125414"/>
              <a:gd name="connsiteX1" fmla="*/ 1855464 w 2393453"/>
              <a:gd name="connsiteY1" fmla="*/ 8674 h 125414"/>
              <a:gd name="connsiteX2" fmla="*/ 1887318 w 2393453"/>
              <a:gd name="connsiteY2" fmla="*/ 0 h 125414"/>
              <a:gd name="connsiteX3" fmla="*/ 2393453 w 2393453"/>
              <a:gd name="connsiteY3" fmla="*/ 84319 h 125414"/>
              <a:gd name="connsiteX4" fmla="*/ 1853498 w 2393453"/>
              <a:gd name="connsiteY4" fmla="*/ 125414 h 125414"/>
              <a:gd name="connsiteX5" fmla="*/ 1848162 w 2393453"/>
              <a:gd name="connsiteY5" fmla="*/ 112474 h 125414"/>
              <a:gd name="connsiteX6" fmla="*/ 0 w 2393453"/>
              <a:gd name="connsiteY6" fmla="*/ 72061 h 125414"/>
              <a:gd name="connsiteX7" fmla="*/ 1367 w 2393453"/>
              <a:gd name="connsiteY7" fmla="*/ 68107 h 125414"/>
              <a:gd name="connsiteX0" fmla="*/ 1367 w 2056973"/>
              <a:gd name="connsiteY0" fmla="*/ 68107 h 125414"/>
              <a:gd name="connsiteX1" fmla="*/ 1855464 w 2056973"/>
              <a:gd name="connsiteY1" fmla="*/ 8674 h 125414"/>
              <a:gd name="connsiteX2" fmla="*/ 1887318 w 2056973"/>
              <a:gd name="connsiteY2" fmla="*/ 0 h 125414"/>
              <a:gd name="connsiteX3" fmla="*/ 2056973 w 2056973"/>
              <a:gd name="connsiteY3" fmla="*/ 61898 h 125414"/>
              <a:gd name="connsiteX4" fmla="*/ 1853498 w 2056973"/>
              <a:gd name="connsiteY4" fmla="*/ 125414 h 125414"/>
              <a:gd name="connsiteX5" fmla="*/ 1848162 w 2056973"/>
              <a:gd name="connsiteY5" fmla="*/ 112474 h 125414"/>
              <a:gd name="connsiteX6" fmla="*/ 0 w 2056973"/>
              <a:gd name="connsiteY6" fmla="*/ 72061 h 125414"/>
              <a:gd name="connsiteX7" fmla="*/ 1367 w 2056973"/>
              <a:gd name="connsiteY7" fmla="*/ 68107 h 125414"/>
              <a:gd name="connsiteX0" fmla="*/ 1367 w 1887318"/>
              <a:gd name="connsiteY0" fmla="*/ 68107 h 125414"/>
              <a:gd name="connsiteX1" fmla="*/ 1855464 w 1887318"/>
              <a:gd name="connsiteY1" fmla="*/ 8674 h 125414"/>
              <a:gd name="connsiteX2" fmla="*/ 1887318 w 1887318"/>
              <a:gd name="connsiteY2" fmla="*/ 0 h 125414"/>
              <a:gd name="connsiteX3" fmla="*/ 1861285 w 1887318"/>
              <a:gd name="connsiteY3" fmla="*/ 55996 h 125414"/>
              <a:gd name="connsiteX4" fmla="*/ 1853498 w 1887318"/>
              <a:gd name="connsiteY4" fmla="*/ 125414 h 125414"/>
              <a:gd name="connsiteX5" fmla="*/ 1848162 w 1887318"/>
              <a:gd name="connsiteY5" fmla="*/ 112474 h 125414"/>
              <a:gd name="connsiteX6" fmla="*/ 0 w 1887318"/>
              <a:gd name="connsiteY6" fmla="*/ 72061 h 125414"/>
              <a:gd name="connsiteX7" fmla="*/ 1367 w 1887318"/>
              <a:gd name="connsiteY7" fmla="*/ 68107 h 125414"/>
              <a:gd name="connsiteX0" fmla="*/ 1367 w 1863817"/>
              <a:gd name="connsiteY0" fmla="*/ 62731 h 120038"/>
              <a:gd name="connsiteX1" fmla="*/ 1855464 w 1863817"/>
              <a:gd name="connsiteY1" fmla="*/ 3298 h 120038"/>
              <a:gd name="connsiteX2" fmla="*/ 1863817 w 1863817"/>
              <a:gd name="connsiteY2" fmla="*/ 0 h 120038"/>
              <a:gd name="connsiteX3" fmla="*/ 1861285 w 1863817"/>
              <a:gd name="connsiteY3" fmla="*/ 50620 h 120038"/>
              <a:gd name="connsiteX4" fmla="*/ 1853498 w 1863817"/>
              <a:gd name="connsiteY4" fmla="*/ 120038 h 120038"/>
              <a:gd name="connsiteX5" fmla="*/ 1848162 w 1863817"/>
              <a:gd name="connsiteY5" fmla="*/ 107098 h 120038"/>
              <a:gd name="connsiteX6" fmla="*/ 0 w 1863817"/>
              <a:gd name="connsiteY6" fmla="*/ 66685 h 120038"/>
              <a:gd name="connsiteX7" fmla="*/ 1367 w 1863817"/>
              <a:gd name="connsiteY7" fmla="*/ 62731 h 120038"/>
              <a:gd name="connsiteX0" fmla="*/ 1367 w 1863817"/>
              <a:gd name="connsiteY0" fmla="*/ 62731 h 108075"/>
              <a:gd name="connsiteX1" fmla="*/ 1855464 w 1863817"/>
              <a:gd name="connsiteY1" fmla="*/ 3298 h 108075"/>
              <a:gd name="connsiteX2" fmla="*/ 1863817 w 1863817"/>
              <a:gd name="connsiteY2" fmla="*/ 0 h 108075"/>
              <a:gd name="connsiteX3" fmla="*/ 1861285 w 1863817"/>
              <a:gd name="connsiteY3" fmla="*/ 50620 h 108075"/>
              <a:gd name="connsiteX4" fmla="*/ 1829450 w 1863817"/>
              <a:gd name="connsiteY4" fmla="*/ 108075 h 108075"/>
              <a:gd name="connsiteX5" fmla="*/ 1848162 w 1863817"/>
              <a:gd name="connsiteY5" fmla="*/ 107098 h 108075"/>
              <a:gd name="connsiteX6" fmla="*/ 0 w 1863817"/>
              <a:gd name="connsiteY6" fmla="*/ 66685 h 108075"/>
              <a:gd name="connsiteX7" fmla="*/ 1367 w 1863817"/>
              <a:gd name="connsiteY7" fmla="*/ 62731 h 108075"/>
              <a:gd name="connsiteX0" fmla="*/ 69 w 1869394"/>
              <a:gd name="connsiteY0" fmla="*/ 65328 h 108075"/>
              <a:gd name="connsiteX1" fmla="*/ 1861041 w 1869394"/>
              <a:gd name="connsiteY1" fmla="*/ 3298 h 108075"/>
              <a:gd name="connsiteX2" fmla="*/ 1869394 w 1869394"/>
              <a:gd name="connsiteY2" fmla="*/ 0 h 108075"/>
              <a:gd name="connsiteX3" fmla="*/ 1866862 w 1869394"/>
              <a:gd name="connsiteY3" fmla="*/ 50620 h 108075"/>
              <a:gd name="connsiteX4" fmla="*/ 1835027 w 1869394"/>
              <a:gd name="connsiteY4" fmla="*/ 108075 h 108075"/>
              <a:gd name="connsiteX5" fmla="*/ 1853739 w 1869394"/>
              <a:gd name="connsiteY5" fmla="*/ 107098 h 108075"/>
              <a:gd name="connsiteX6" fmla="*/ 5577 w 1869394"/>
              <a:gd name="connsiteY6" fmla="*/ 66685 h 108075"/>
              <a:gd name="connsiteX7" fmla="*/ 69 w 1869394"/>
              <a:gd name="connsiteY7" fmla="*/ 65328 h 108075"/>
              <a:gd name="connsiteX0" fmla="*/ 69 w 1866862"/>
              <a:gd name="connsiteY0" fmla="*/ 63644 h 106391"/>
              <a:gd name="connsiteX1" fmla="*/ 1861041 w 1866862"/>
              <a:gd name="connsiteY1" fmla="*/ 1614 h 106391"/>
              <a:gd name="connsiteX2" fmla="*/ 1847566 w 1866862"/>
              <a:gd name="connsiteY2" fmla="*/ 0 h 106391"/>
              <a:gd name="connsiteX3" fmla="*/ 1866862 w 1866862"/>
              <a:gd name="connsiteY3" fmla="*/ 48936 h 106391"/>
              <a:gd name="connsiteX4" fmla="*/ 1835027 w 1866862"/>
              <a:gd name="connsiteY4" fmla="*/ 106391 h 106391"/>
              <a:gd name="connsiteX5" fmla="*/ 1853739 w 1866862"/>
              <a:gd name="connsiteY5" fmla="*/ 105414 h 106391"/>
              <a:gd name="connsiteX6" fmla="*/ 5577 w 1866862"/>
              <a:gd name="connsiteY6" fmla="*/ 65001 h 106391"/>
              <a:gd name="connsiteX7" fmla="*/ 69 w 1866862"/>
              <a:gd name="connsiteY7" fmla="*/ 63644 h 106391"/>
              <a:gd name="connsiteX0" fmla="*/ 69 w 1861041"/>
              <a:gd name="connsiteY0" fmla="*/ 63644 h 106391"/>
              <a:gd name="connsiteX1" fmla="*/ 1861041 w 1861041"/>
              <a:gd name="connsiteY1" fmla="*/ 1614 h 106391"/>
              <a:gd name="connsiteX2" fmla="*/ 1847566 w 1861041"/>
              <a:gd name="connsiteY2" fmla="*/ 0 h 106391"/>
              <a:gd name="connsiteX3" fmla="*/ 1834448 w 1861041"/>
              <a:gd name="connsiteY3" fmla="*/ 49370 h 106391"/>
              <a:gd name="connsiteX4" fmla="*/ 1835027 w 1861041"/>
              <a:gd name="connsiteY4" fmla="*/ 106391 h 106391"/>
              <a:gd name="connsiteX5" fmla="*/ 1853739 w 1861041"/>
              <a:gd name="connsiteY5" fmla="*/ 105414 h 106391"/>
              <a:gd name="connsiteX6" fmla="*/ 5577 w 1861041"/>
              <a:gd name="connsiteY6" fmla="*/ 65001 h 106391"/>
              <a:gd name="connsiteX7" fmla="*/ 69 w 1861041"/>
              <a:gd name="connsiteY7" fmla="*/ 63644 h 10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1041" h="106391">
                <a:moveTo>
                  <a:pt x="69" y="63644"/>
                </a:moveTo>
                <a:lnTo>
                  <a:pt x="1861041" y="1614"/>
                </a:lnTo>
                <a:lnTo>
                  <a:pt x="1847566" y="0"/>
                </a:lnTo>
                <a:lnTo>
                  <a:pt x="1834448" y="49370"/>
                </a:lnTo>
                <a:lnTo>
                  <a:pt x="1835027" y="106391"/>
                </a:lnTo>
                <a:lnTo>
                  <a:pt x="1853739" y="105414"/>
                </a:lnTo>
                <a:lnTo>
                  <a:pt x="5577" y="65001"/>
                </a:lnTo>
                <a:cubicBezTo>
                  <a:pt x="6424" y="41243"/>
                  <a:pt x="-778" y="87402"/>
                  <a:pt x="69" y="63644"/>
                </a:cubicBezTo>
                <a:close/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  <a:lumMod val="10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contrasting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0BD5FC2B-8CF9-4991-B836-0E06FCCD8ED3}"/>
                  </a:ext>
                </a:extLst>
              </p:cNvPr>
              <p:cNvSpPr txBox="1"/>
              <p:nvPr/>
            </p:nvSpPr>
            <p:spPr>
              <a:xfrm>
                <a:off x="7525116" y="2807653"/>
                <a:ext cx="147866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𝒔𝒂𝒄𝒕𝒕𝒆𝒓𝒆𝒅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𝒑𝒉𝒐𝒕𝒐𝒏𝒔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0BD5FC2B-8CF9-4991-B836-0E06FCCD8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5116" y="2807653"/>
                <a:ext cx="1478665" cy="553998"/>
              </a:xfrm>
              <a:prstGeom prst="rect">
                <a:avLst/>
              </a:prstGeom>
              <a:blipFill>
                <a:blip r:embed="rId11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椭圆 37">
            <a:extLst>
              <a:ext uri="{FF2B5EF4-FFF2-40B4-BE49-F238E27FC236}">
                <a16:creationId xmlns:a16="http://schemas.microsoft.com/office/drawing/2014/main" id="{77F5F385-EB1E-40C4-8B67-E95D7815D702}"/>
              </a:ext>
            </a:extLst>
          </p:cNvPr>
          <p:cNvSpPr/>
          <p:nvPr/>
        </p:nvSpPr>
        <p:spPr>
          <a:xfrm>
            <a:off x="4852412" y="2251897"/>
            <a:ext cx="224210" cy="27742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02B2B35B-5A63-4E89-89DD-0297084BBE8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80437" y="4659112"/>
            <a:ext cx="2568479" cy="1606375"/>
          </a:xfrm>
          <a:prstGeom prst="rect">
            <a:avLst/>
          </a:prstGeom>
          <a:scene3d>
            <a:camera prst="isometricOffAxis1Top">
              <a:rot lat="19200000" lon="18000000" rev="3000000"/>
            </a:camera>
            <a:lightRig rig="threePt" dir="t"/>
          </a:scene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055EF94B-5C50-426A-A98B-714DC087E0F6}"/>
                  </a:ext>
                </a:extLst>
              </p:cNvPr>
              <p:cNvSpPr txBox="1"/>
              <p:nvPr/>
            </p:nvSpPr>
            <p:spPr>
              <a:xfrm rot="2547179">
                <a:off x="5406494" y="3446350"/>
                <a:ext cx="260831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𝒔𝒂𝒄𝒕𝒕𝒆𝒓𝒆𝒅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𝒆𝒍𝒆𝒄𝒕𝒓𝒐𝒏𝒔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055EF94B-5C50-426A-A98B-714DC087E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547179">
                <a:off x="5406494" y="3446350"/>
                <a:ext cx="2608310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87EE854F-EB32-4934-96D6-BE759C3C590F}"/>
                  </a:ext>
                </a:extLst>
              </p:cNvPr>
              <p:cNvSpPr txBox="1"/>
              <p:nvPr/>
            </p:nvSpPr>
            <p:spPr>
              <a:xfrm>
                <a:off x="4087028" y="2528702"/>
                <a:ext cx="1069821" cy="277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𝒎𝒊𝒓𝒓𝒐𝒓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87EE854F-EB32-4934-96D6-BE759C3C5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028" y="2528702"/>
                <a:ext cx="1069821" cy="277000"/>
              </a:xfrm>
              <a:prstGeom prst="rect">
                <a:avLst/>
              </a:prstGeom>
              <a:blipFill>
                <a:blip r:embed="rId14"/>
                <a:stretch>
                  <a:fillRect l="-5682" r="-1705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椭圆 1">
            <a:extLst>
              <a:ext uri="{FF2B5EF4-FFF2-40B4-BE49-F238E27FC236}">
                <a16:creationId xmlns:a16="http://schemas.microsoft.com/office/drawing/2014/main" id="{F69EB9E3-3319-4055-9E8E-3DBCD2FDF769}"/>
              </a:ext>
            </a:extLst>
          </p:cNvPr>
          <p:cNvSpPr/>
          <p:nvPr/>
        </p:nvSpPr>
        <p:spPr>
          <a:xfrm>
            <a:off x="4287511" y="2102556"/>
            <a:ext cx="210625" cy="2106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A461071B-470B-4681-84E6-C917EA349EFE}"/>
              </a:ext>
            </a:extLst>
          </p:cNvPr>
          <p:cNvSpPr/>
          <p:nvPr/>
        </p:nvSpPr>
        <p:spPr>
          <a:xfrm rot="1096804">
            <a:off x="4926255" y="2335978"/>
            <a:ext cx="75489" cy="12266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449C4B7A-A262-4A00-AA30-1F178F68146E}"/>
              </a:ext>
            </a:extLst>
          </p:cNvPr>
          <p:cNvCxnSpPr/>
          <p:nvPr/>
        </p:nvCxnSpPr>
        <p:spPr>
          <a:xfrm>
            <a:off x="4009180" y="1265471"/>
            <a:ext cx="473520" cy="198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F1827EA7-6CD6-4DCF-8980-7D5BC7D60194}"/>
              </a:ext>
            </a:extLst>
          </p:cNvPr>
          <p:cNvCxnSpPr>
            <a:cxnSpLocks/>
          </p:cNvCxnSpPr>
          <p:nvPr/>
        </p:nvCxnSpPr>
        <p:spPr>
          <a:xfrm flipH="1">
            <a:off x="4959412" y="1746649"/>
            <a:ext cx="9174" cy="408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9DF8743B-CFA5-48F7-8A31-F74CA0DC567A}"/>
              </a:ext>
            </a:extLst>
          </p:cNvPr>
          <p:cNvCxnSpPr>
            <a:cxnSpLocks/>
          </p:cNvCxnSpPr>
          <p:nvPr/>
        </p:nvCxnSpPr>
        <p:spPr>
          <a:xfrm flipH="1" flipV="1">
            <a:off x="4522922" y="2264435"/>
            <a:ext cx="287472" cy="62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728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A1DF6C6E-60C1-4448-84D8-F9FACB626033}"/>
              </a:ext>
            </a:extLst>
          </p:cNvPr>
          <p:cNvSpPr txBox="1"/>
          <p:nvPr/>
        </p:nvSpPr>
        <p:spPr>
          <a:xfrm>
            <a:off x="198539" y="23602"/>
            <a:ext cx="11794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4348AA"/>
                </a:solidFill>
                <a:latin typeface="+mn-ea"/>
              </a:rPr>
              <a:t>Polarization = 10%</a:t>
            </a:r>
            <a:endParaRPr lang="zh-CN" altLang="en-US" sz="3600" b="1" dirty="0">
              <a:solidFill>
                <a:srgbClr val="4348AA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80C2A75F-C194-4238-8D46-E95761EDCC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6910282"/>
                  </p:ext>
                </p:extLst>
              </p:nvPr>
            </p:nvGraphicFramePr>
            <p:xfrm>
              <a:off x="110450" y="1116353"/>
              <a:ext cx="11971098" cy="5407617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513233">
                      <a:extLst>
                        <a:ext uri="{9D8B030D-6E8A-4147-A177-3AD203B41FA5}">
                          <a16:colId xmlns:a16="http://schemas.microsoft.com/office/drawing/2014/main" val="400962767"/>
                        </a:ext>
                      </a:extLst>
                    </a:gridCol>
                    <a:gridCol w="936669">
                      <a:extLst>
                        <a:ext uri="{9D8B030D-6E8A-4147-A177-3AD203B41FA5}">
                          <a16:colId xmlns:a16="http://schemas.microsoft.com/office/drawing/2014/main" val="2988287098"/>
                        </a:ext>
                      </a:extLst>
                    </a:gridCol>
                    <a:gridCol w="1503028">
                      <a:extLst>
                        <a:ext uri="{9D8B030D-6E8A-4147-A177-3AD203B41FA5}">
                          <a16:colId xmlns:a16="http://schemas.microsoft.com/office/drawing/2014/main" val="663279051"/>
                        </a:ext>
                      </a:extLst>
                    </a:gridCol>
                    <a:gridCol w="1503028">
                      <a:extLst>
                        <a:ext uri="{9D8B030D-6E8A-4147-A177-3AD203B41FA5}">
                          <a16:colId xmlns:a16="http://schemas.microsoft.com/office/drawing/2014/main" val="1315114797"/>
                        </a:ext>
                      </a:extLst>
                    </a:gridCol>
                    <a:gridCol w="1503028">
                      <a:extLst>
                        <a:ext uri="{9D8B030D-6E8A-4147-A177-3AD203B41FA5}">
                          <a16:colId xmlns:a16="http://schemas.microsoft.com/office/drawing/2014/main" val="1723134523"/>
                        </a:ext>
                      </a:extLst>
                    </a:gridCol>
                    <a:gridCol w="1503028">
                      <a:extLst>
                        <a:ext uri="{9D8B030D-6E8A-4147-A177-3AD203B41FA5}">
                          <a16:colId xmlns:a16="http://schemas.microsoft.com/office/drawing/2014/main" val="3802661993"/>
                        </a:ext>
                      </a:extLst>
                    </a:gridCol>
                    <a:gridCol w="1503028">
                      <a:extLst>
                        <a:ext uri="{9D8B030D-6E8A-4147-A177-3AD203B41FA5}">
                          <a16:colId xmlns:a16="http://schemas.microsoft.com/office/drawing/2014/main" val="1553281369"/>
                        </a:ext>
                      </a:extLst>
                    </a:gridCol>
                    <a:gridCol w="1503028">
                      <a:extLst>
                        <a:ext uri="{9D8B030D-6E8A-4147-A177-3AD203B41FA5}">
                          <a16:colId xmlns:a16="http://schemas.microsoft.com/office/drawing/2014/main" val="3523282968"/>
                        </a:ext>
                      </a:extLst>
                    </a:gridCol>
                    <a:gridCol w="1503028">
                      <a:extLst>
                        <a:ext uri="{9D8B030D-6E8A-4147-A177-3AD203B41FA5}">
                          <a16:colId xmlns:a16="http://schemas.microsoft.com/office/drawing/2014/main" val="2263826484"/>
                        </a:ext>
                      </a:extLst>
                    </a:gridCol>
                  </a:tblGrid>
                  <a:tr h="490133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Original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0.094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0.096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0.098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0.099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0.100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0.102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0.104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16195629"/>
                      </a:ext>
                    </a:extLst>
                  </a:tr>
                  <a:tr h="790310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p>
                                    <m:r>
                                      <a:rPr lang="en-US" altLang="zh-CN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63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fit value</a:t>
                          </a:r>
                          <a:endParaRPr lang="zh-CN" alt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0.094  </a:t>
                          </a:r>
                        </a:p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(0.09061, 0.09739)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0.096  </a:t>
                          </a:r>
                        </a:p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(0.09262, 0.09938)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0.098  </a:t>
                          </a:r>
                        </a:p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(0.09462, 0.1014)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0.099 </a:t>
                          </a:r>
                        </a:p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(0.09562, 0.1024)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  </a:t>
                          </a:r>
                        </a:p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(0.09662, 0.1034)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0.102  </a:t>
                          </a:r>
                        </a:p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(0.09861, 0.1054)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0.104 </a:t>
                          </a:r>
                        </a:p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(0.1006, 0.1074)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90222769"/>
                      </a:ext>
                    </a:extLst>
                  </a:tr>
                  <a:tr h="556144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𝑺𝑺𝑬</m:t>
                                    </m:r>
                                  </m:e>
                                  <m:sub>
                                    <m:r>
                                      <a:rPr lang="en-US" altLang="zh-CN" sz="1400" b="1" i="1" smtClean="0">
                                        <a:latin typeface="Cambria Math" panose="02040503050406030204" pitchFamily="18" charset="0"/>
                                      </a:rPr>
                                      <m:t>𝒎𝒊𝒏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1.771422866716164e-09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1.763747313661280e-09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1.760820089152675e-09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1.761137100103227e-09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1.762641193190349e-09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1.769210625774302e-09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1.780528386904534e-09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97684844"/>
                      </a:ext>
                    </a:extLst>
                  </a:tr>
                  <a:tr h="55614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p>
                                    <m:r>
                                      <a:rPr lang="en-US" altLang="zh-CN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63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fit value</a:t>
                          </a:r>
                          <a:endParaRPr lang="zh-CN" alt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0.094  </a:t>
                          </a:r>
                        </a:p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(0.09058, 0.09742)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0.096 </a:t>
                          </a:r>
                        </a:p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(0.09259, 0.09941)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0.098  </a:t>
                          </a:r>
                        </a:p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(0.0946, 0.1014)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0.099  </a:t>
                          </a:r>
                        </a:p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(0.0956, 0.1024)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  </a:t>
                          </a:r>
                        </a:p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(0.0966, 0.1034)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0.102 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(0.09859, 0.1054)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0.104  </a:t>
                          </a:r>
                        </a:p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(0.1006, 0.1074)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02289258"/>
                      </a:ext>
                    </a:extLst>
                  </a:tr>
                  <a:tr h="556144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63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𝑺𝑺𝑬</m:t>
                                    </m:r>
                                  </m:e>
                                  <m:sub>
                                    <m:r>
                                      <a:rPr lang="en-US" altLang="zh-CN" sz="1400" b="1" i="1" smtClean="0">
                                        <a:latin typeface="Cambria Math" panose="02040503050406030204" pitchFamily="18" charset="0"/>
                                      </a:rPr>
                                      <m:t>𝒎𝒊𝒏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1.777505906254044e-09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1.768784347898592e-09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1.764762141769681e-09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1.764513295790178e-09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1.765439287867310e-09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1.770815786191480e-09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1.780891636742190e-09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65076412"/>
                      </a:ext>
                    </a:extLst>
                  </a:tr>
                  <a:tr h="790310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zh-CN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zh-CN" alt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T w="63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fit value</a:t>
                          </a:r>
                          <a:endParaRPr lang="zh-CN" alt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0.094  </a:t>
                          </a:r>
                        </a:p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(0.0906, 0.0974)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0.096 </a:t>
                          </a:r>
                        </a:p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(0.0926, 0.0994)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0.098  </a:t>
                          </a:r>
                        </a:p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(0.09461, 0.1014)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0.099  </a:t>
                          </a:r>
                        </a:p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(0.09561, 0.1024)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0.1  </a:t>
                          </a:r>
                        </a:p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(0.09661, 0.1034)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0.102  </a:t>
                          </a:r>
                        </a:p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(0.0986, 0.1054)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0.104 </a:t>
                          </a:r>
                        </a:p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(0.1006, 0.1074)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64693592"/>
                      </a:ext>
                    </a:extLst>
                  </a:tr>
                  <a:tr h="556144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𝑺𝑺𝑬</m:t>
                                    </m:r>
                                  </m:e>
                                  <m:sub>
                                    <m:r>
                                      <a:rPr lang="en-US" altLang="zh-CN" sz="1400" b="1" i="1" smtClean="0">
                                        <a:latin typeface="Cambria Math" panose="02040503050406030204" pitchFamily="18" charset="0"/>
                                      </a:rPr>
                                      <m:t>𝒎𝒊𝒏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1.774281698874271e-09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1.766089452127655e-09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1.762621470597824e-09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1.762659079289202e-09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1.763877754284777e-09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1.769858303188516e-09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1.780563117309038e-09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43071551"/>
                      </a:ext>
                    </a:extLst>
                  </a:tr>
                  <a:tr h="1112288">
                    <a:tc gridSpan="9">
                      <a:txBody>
                        <a:bodyPr/>
                        <a:lstStyle/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Coefficients (with 95% confidence bounds)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6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𝑆𝑆𝐸</m:t>
                              </m:r>
                              <m:r>
                                <a:rPr lang="en-US" altLang="zh-CN" sz="16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altLang="zh-CN" sz="16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zh-CN" sz="16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altLang="zh-CN" sz="16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6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60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sz="1600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600" b="0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600" b="0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  <m:r>
                                        <a:rPr lang="en-US" altLang="zh-CN" sz="16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altLang="zh-CN" sz="16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oMath>
                          </a14:m>
                          <a:endParaRPr lang="zh-CN" altLang="en-US" sz="16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63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28822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80C2A75F-C194-4238-8D46-E95761EDCC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6910282"/>
                  </p:ext>
                </p:extLst>
              </p:nvPr>
            </p:nvGraphicFramePr>
            <p:xfrm>
              <a:off x="110450" y="1116353"/>
              <a:ext cx="11971098" cy="5407617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513233">
                      <a:extLst>
                        <a:ext uri="{9D8B030D-6E8A-4147-A177-3AD203B41FA5}">
                          <a16:colId xmlns:a16="http://schemas.microsoft.com/office/drawing/2014/main" val="400962767"/>
                        </a:ext>
                      </a:extLst>
                    </a:gridCol>
                    <a:gridCol w="936669">
                      <a:extLst>
                        <a:ext uri="{9D8B030D-6E8A-4147-A177-3AD203B41FA5}">
                          <a16:colId xmlns:a16="http://schemas.microsoft.com/office/drawing/2014/main" val="2988287098"/>
                        </a:ext>
                      </a:extLst>
                    </a:gridCol>
                    <a:gridCol w="1503028">
                      <a:extLst>
                        <a:ext uri="{9D8B030D-6E8A-4147-A177-3AD203B41FA5}">
                          <a16:colId xmlns:a16="http://schemas.microsoft.com/office/drawing/2014/main" val="663279051"/>
                        </a:ext>
                      </a:extLst>
                    </a:gridCol>
                    <a:gridCol w="1503028">
                      <a:extLst>
                        <a:ext uri="{9D8B030D-6E8A-4147-A177-3AD203B41FA5}">
                          <a16:colId xmlns:a16="http://schemas.microsoft.com/office/drawing/2014/main" val="1315114797"/>
                        </a:ext>
                      </a:extLst>
                    </a:gridCol>
                    <a:gridCol w="1503028">
                      <a:extLst>
                        <a:ext uri="{9D8B030D-6E8A-4147-A177-3AD203B41FA5}">
                          <a16:colId xmlns:a16="http://schemas.microsoft.com/office/drawing/2014/main" val="1723134523"/>
                        </a:ext>
                      </a:extLst>
                    </a:gridCol>
                    <a:gridCol w="1503028">
                      <a:extLst>
                        <a:ext uri="{9D8B030D-6E8A-4147-A177-3AD203B41FA5}">
                          <a16:colId xmlns:a16="http://schemas.microsoft.com/office/drawing/2014/main" val="3802661993"/>
                        </a:ext>
                      </a:extLst>
                    </a:gridCol>
                    <a:gridCol w="1503028">
                      <a:extLst>
                        <a:ext uri="{9D8B030D-6E8A-4147-A177-3AD203B41FA5}">
                          <a16:colId xmlns:a16="http://schemas.microsoft.com/office/drawing/2014/main" val="1553281369"/>
                        </a:ext>
                      </a:extLst>
                    </a:gridCol>
                    <a:gridCol w="1503028">
                      <a:extLst>
                        <a:ext uri="{9D8B030D-6E8A-4147-A177-3AD203B41FA5}">
                          <a16:colId xmlns:a16="http://schemas.microsoft.com/office/drawing/2014/main" val="3523282968"/>
                        </a:ext>
                      </a:extLst>
                    </a:gridCol>
                    <a:gridCol w="1503028">
                      <a:extLst>
                        <a:ext uri="{9D8B030D-6E8A-4147-A177-3AD203B41FA5}">
                          <a16:colId xmlns:a16="http://schemas.microsoft.com/office/drawing/2014/main" val="2263826484"/>
                        </a:ext>
                      </a:extLst>
                    </a:gridCol>
                  </a:tblGrid>
                  <a:tr h="490133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Original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0.094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0.096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0.098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0.099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0.100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0.102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0.104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16195629"/>
                      </a:ext>
                    </a:extLst>
                  </a:tr>
                  <a:tr h="790310">
                    <a:tc row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B w="63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90" t="-36486" r="-2239286" b="-2869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fit value</a:t>
                          </a:r>
                          <a:endParaRPr lang="zh-CN" alt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0.094  </a:t>
                          </a:r>
                        </a:p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(0.09061, 0.09739)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0.096  </a:t>
                          </a:r>
                        </a:p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(0.09262, 0.09938)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0.098  </a:t>
                          </a:r>
                        </a:p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(0.09462, 0.1014)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0.099 </a:t>
                          </a:r>
                        </a:p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(0.09562, 0.1024)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  </a:t>
                          </a:r>
                        </a:p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(0.09662, 0.1034)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0.102  </a:t>
                          </a:r>
                        </a:p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(0.09861, 0.1054)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0.104 </a:t>
                          </a:r>
                        </a:p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(0.1006, 0.1074)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90222769"/>
                      </a:ext>
                    </a:extLst>
                  </a:tr>
                  <a:tr h="556144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5195" t="-229348" r="-1121429" b="-692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1.771422866716164e-09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1.763747313661280e-09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1.760820089152675e-09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1.761137100103227e-09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1.762641193190349e-09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1.769210625774302e-09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1.780528386904534e-09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97684844"/>
                      </a:ext>
                    </a:extLst>
                  </a:tr>
                  <a:tr h="556144">
                    <a:tc row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63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90" t="-166484" r="-2239286" b="-2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fit value</a:t>
                          </a:r>
                          <a:endParaRPr lang="zh-CN" alt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0.094  </a:t>
                          </a:r>
                        </a:p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(0.09058, 0.09742)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0.096 </a:t>
                          </a:r>
                        </a:p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(0.09259, 0.09941)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0.098  </a:t>
                          </a:r>
                        </a:p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(0.0946, 0.1014)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0.099  </a:t>
                          </a:r>
                        </a:p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(0.0956, 0.1024)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  </a:t>
                          </a:r>
                        </a:p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(0.0966, 0.1034)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0.102 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(0.09859, 0.1054)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0.104  </a:t>
                          </a:r>
                        </a:p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(0.1006, 0.1074)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02289258"/>
                      </a:ext>
                    </a:extLst>
                  </a:tr>
                  <a:tr h="556144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63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5195" t="-432967" r="-1121429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1.777505906254044e-09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1.768784347898592e-09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1.764762141769681e-09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1.764513295790178e-09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1.765439287867310e-09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1.770815786191480e-09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1.780891636742190e-09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65076412"/>
                      </a:ext>
                    </a:extLst>
                  </a:tr>
                  <a:tr h="790310">
                    <a:tc row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63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90" t="-219457" r="-2239286" b="-1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fit value</a:t>
                          </a:r>
                          <a:endParaRPr lang="zh-CN" alt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0.094  </a:t>
                          </a:r>
                        </a:p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(0.0906, 0.0974)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0.096 </a:t>
                          </a:r>
                        </a:p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(0.0926, 0.0994)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0.098  </a:t>
                          </a:r>
                        </a:p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(0.09461, 0.1014)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0.099  </a:t>
                          </a:r>
                        </a:p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(0.09561, 0.1024)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0.1  </a:t>
                          </a:r>
                        </a:p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(0.09661, 0.1034)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0.102  </a:t>
                          </a:r>
                        </a:p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(0.0986, 0.1054)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0.104 </a:t>
                          </a:r>
                        </a:p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(0.1006, 0.1074)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64693592"/>
                      </a:ext>
                    </a:extLst>
                  </a:tr>
                  <a:tr h="556144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5195" t="-675824" r="-1121429" b="-25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1.774281698874271e-09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1.766089452127655e-09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1.762621470597824e-09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1.762659079289202e-09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1.763877754284777e-09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1.769858303188516e-09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1.780563117309038e-09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43071551"/>
                      </a:ext>
                    </a:extLst>
                  </a:tr>
                  <a:tr h="1112288">
                    <a:tc gridSpan="9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63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1" t="-385792" r="-51" b="-2786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288229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935E81F7-EE2D-463C-A9EF-618EDD8BB380}"/>
              </a:ext>
            </a:extLst>
          </p:cNvPr>
          <p:cNvSpPr txBox="1"/>
          <p:nvPr/>
        </p:nvSpPr>
        <p:spPr>
          <a:xfrm>
            <a:off x="2357306" y="555416"/>
            <a:ext cx="775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+mn-ea"/>
              </a:rPr>
              <a:t>MATLAB fit result</a:t>
            </a:r>
            <a:endParaRPr lang="zh-CN" altLang="en-US" sz="2400" b="1" dirty="0">
              <a:latin typeface="+mn-ea"/>
            </a:endParaRPr>
          </a:p>
        </p:txBody>
      </p:sp>
      <p:sp>
        <p:nvSpPr>
          <p:cNvPr id="11" name="灯片编号占位符 3">
            <a:extLst>
              <a:ext uri="{FF2B5EF4-FFF2-40B4-BE49-F238E27FC236}">
                <a16:creationId xmlns:a16="http://schemas.microsoft.com/office/drawing/2014/main" id="{CABCFA5B-ED8D-4611-B1DA-3A7638284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8752" y="6452660"/>
            <a:ext cx="406167" cy="365125"/>
          </a:xfrm>
        </p:spPr>
        <p:txBody>
          <a:bodyPr/>
          <a:lstStyle/>
          <a:p>
            <a:fld id="{84B4D896-B198-41A3-8770-0668726B5513}" type="slidenum">
              <a:rPr lang="zh-CN" altLang="en-US" sz="1400" b="1" smtClean="0">
                <a:solidFill>
                  <a:schemeClr val="tx1"/>
                </a:solidFill>
                <a:latin typeface="+mn-ea"/>
              </a:rPr>
              <a:t>33</a:t>
            </a:fld>
            <a:endParaRPr lang="zh-CN" altLang="en-US" sz="140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538939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A1DF6C6E-60C1-4448-84D8-F9FACB626033}"/>
              </a:ext>
            </a:extLst>
          </p:cNvPr>
          <p:cNvSpPr txBox="1"/>
          <p:nvPr/>
        </p:nvSpPr>
        <p:spPr>
          <a:xfrm>
            <a:off x="209725" y="251670"/>
            <a:ext cx="11794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4348AA"/>
                </a:solidFill>
                <a:latin typeface="+mn-ea"/>
              </a:rPr>
              <a:t>The systematic uncertainty(1)</a:t>
            </a:r>
            <a:endParaRPr lang="zh-CN" altLang="en-US" sz="3600" b="1" dirty="0">
              <a:solidFill>
                <a:srgbClr val="4348AA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842FACB-85CC-41E7-8FFC-8AF2387035B4}"/>
                  </a:ext>
                </a:extLst>
              </p:cNvPr>
              <p:cNvSpPr txBox="1"/>
              <p:nvPr/>
            </p:nvSpPr>
            <p:spPr>
              <a:xfrm>
                <a:off x="4800600" y="1162050"/>
                <a:ext cx="2394630" cy="6092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</m:acc>
                            </m:num>
                            <m:den>
                              <m:acc>
                                <m:accPr>
                                  <m:chr m:val="̅"/>
                                  <m:ctrlPr>
                                    <a:rPr lang="zh-CN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</m:acc>
                            </m:den>
                          </m:f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az-Cyrl-AZ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П</m:t>
                              </m:r>
                            </m:num>
                            <m:den>
                              <m:r>
                                <a:rPr lang="az-Cyrl-AZ" altLang="zh-CN" i="1" smtClean="0"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842FACB-85CC-41E7-8FFC-8AF238703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1162050"/>
                <a:ext cx="2394630" cy="6092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右大括号 4">
            <a:extLst>
              <a:ext uri="{FF2B5EF4-FFF2-40B4-BE49-F238E27FC236}">
                <a16:creationId xmlns:a16="http://schemas.microsoft.com/office/drawing/2014/main" id="{017DADDA-D5DA-4A2F-827F-863E745A7460}"/>
              </a:ext>
            </a:extLst>
          </p:cNvPr>
          <p:cNvSpPr/>
          <p:nvPr/>
        </p:nvSpPr>
        <p:spPr>
          <a:xfrm rot="5400000">
            <a:off x="6670770" y="1723860"/>
            <a:ext cx="336357" cy="476250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A0C7B08-FCF4-4711-A730-38CD26DF8FEC}"/>
              </a:ext>
            </a:extLst>
          </p:cNvPr>
          <p:cNvSpPr txBox="1"/>
          <p:nvPr/>
        </p:nvSpPr>
        <p:spPr>
          <a:xfrm>
            <a:off x="6348412" y="2152651"/>
            <a:ext cx="1457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Systematic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47C4793-7EF6-4D8B-BFBC-6151FE540F50}"/>
                  </a:ext>
                </a:extLst>
              </p:cNvPr>
              <p:cNvSpPr txBox="1"/>
              <p:nvPr/>
            </p:nvSpPr>
            <p:spPr>
              <a:xfrm>
                <a:off x="117447" y="2936858"/>
                <a:ext cx="3019250" cy="738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tx1"/>
                    </a:solidFill>
                  </a:rPr>
                  <a:t>Nbinsx 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按照权重加权，即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per X bin 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里面的数目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nary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47C4793-7EF6-4D8B-BFBC-6151FE540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47" y="2936858"/>
                <a:ext cx="3019250" cy="738472"/>
              </a:xfrm>
              <a:prstGeom prst="rect">
                <a:avLst/>
              </a:prstGeom>
              <a:blipFill>
                <a:blip r:embed="rId3"/>
                <a:stretch>
                  <a:fillRect l="-1613" t="-18182" r="-8871" b="-851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779DAF46-0E8E-4044-AE2E-54F25FA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8752" y="6452660"/>
            <a:ext cx="406167" cy="365125"/>
          </a:xfrm>
        </p:spPr>
        <p:txBody>
          <a:bodyPr/>
          <a:lstStyle/>
          <a:p>
            <a:fld id="{84B4D896-B198-41A3-8770-0668726B5513}" type="slidenum">
              <a:rPr lang="zh-CN" altLang="en-US" sz="1400" b="1" smtClean="0">
                <a:solidFill>
                  <a:schemeClr val="tx1"/>
                </a:solidFill>
                <a:latin typeface="+mn-ea"/>
              </a:rPr>
              <a:t>34</a:t>
            </a:fld>
            <a:endParaRPr lang="zh-CN" altLang="en-US" sz="1400" b="1" dirty="0">
              <a:solidFill>
                <a:schemeClr val="tx1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3E3B3A6D-C259-45CE-AE57-BBED12E1C46B}"/>
                  </a:ext>
                </a:extLst>
              </p:cNvPr>
              <p:cNvSpPr/>
              <p:nvPr/>
            </p:nvSpPr>
            <p:spPr>
              <a:xfrm>
                <a:off x="3218265" y="2767709"/>
                <a:ext cx="7686335" cy="9076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az-Cyrl-AZ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П</m:t>
                          </m:r>
                        </m:num>
                        <m:den>
                          <m:r>
                            <a:rPr lang="az-Cyrl-AZ" altLang="zh-CN" i="1">
                              <a:latin typeface="Cambria Math" panose="02040503050406030204" pitchFamily="18" charset="0"/>
                            </a:rPr>
                            <m:t>П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az-Cyrl-AZ" altLang="zh-CN" i="1">
                                      <a:latin typeface="Cambria Math" panose="02040503050406030204" pitchFamily="18" charset="0"/>
                                    </a:rPr>
                                    <m:t>П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f>
                                    <m:f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𝑥𝑖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nary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az-Cyrl-AZ" altLang="zh-CN" i="1">
                              <a:latin typeface="Cambria Math" panose="02040503050406030204" pitchFamily="18" charset="0"/>
                            </a:rPr>
                            <m:t>П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az-Cyrl-AZ" altLang="zh-CN" i="1">
                                      <a:latin typeface="Cambria Math" panose="02040503050406030204" pitchFamily="18" charset="0"/>
                                    </a:rPr>
                                    <m:t>П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f>
                                    <m:f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𝑥𝑖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nary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az-Cyrl-AZ" altLang="zh-CN" i="1">
                              <a:latin typeface="Cambria Math" panose="02040503050406030204" pitchFamily="18" charset="0"/>
                            </a:rPr>
                            <m:t>П</m:t>
                          </m:r>
                        </m:den>
                      </m:f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az-Cyrl-AZ" altLang="zh-CN" i="1">
                                      <a:latin typeface="Cambria Math" panose="02040503050406030204" pitchFamily="18" charset="0"/>
                                    </a:rPr>
                                    <m:t>П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f>
                                    <m:f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𝑥𝑖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nary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az-Cyrl-AZ" altLang="zh-CN" i="1">
                              <a:latin typeface="Cambria Math" panose="02040503050406030204" pitchFamily="18" charset="0"/>
                            </a:rPr>
                            <m:t>П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3E3B3A6D-C259-45CE-AE57-BBED12E1C4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265" y="2767709"/>
                <a:ext cx="7686335" cy="9076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9">
                <a:extLst>
                  <a:ext uri="{FF2B5EF4-FFF2-40B4-BE49-F238E27FC236}">
                    <a16:creationId xmlns:a16="http://schemas.microsoft.com/office/drawing/2014/main" id="{CABDAF4E-5C72-46B1-82AA-39431441F2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163734"/>
                  </p:ext>
                </p:extLst>
              </p:nvPr>
            </p:nvGraphicFramePr>
            <p:xfrm>
              <a:off x="2174145" y="4043927"/>
              <a:ext cx="8229600" cy="2562403"/>
            </p:xfrm>
            <a:graphic>
              <a:graphicData uri="http://schemas.openxmlformats.org/drawingml/2006/table">
                <a:tbl>
                  <a:tblPr firstRow="1" firstCol="1" bandRow="1">
                    <a:tableStyleId>{8799B23B-EC83-4686-B30A-512413B5E67A}</a:tableStyleId>
                  </a:tblPr>
                  <a:tblGrid>
                    <a:gridCol w="3369862">
                      <a:extLst>
                        <a:ext uri="{9D8B030D-6E8A-4147-A177-3AD203B41FA5}">
                          <a16:colId xmlns:a16="http://schemas.microsoft.com/office/drawing/2014/main" val="438226388"/>
                        </a:ext>
                      </a:extLst>
                    </a:gridCol>
                    <a:gridCol w="2115866">
                      <a:extLst>
                        <a:ext uri="{9D8B030D-6E8A-4147-A177-3AD203B41FA5}">
                          <a16:colId xmlns:a16="http://schemas.microsoft.com/office/drawing/2014/main" val="3419391263"/>
                        </a:ext>
                      </a:extLst>
                    </a:gridCol>
                    <a:gridCol w="2743872">
                      <a:extLst>
                        <a:ext uri="{9D8B030D-6E8A-4147-A177-3AD203B41FA5}">
                          <a16:colId xmlns:a16="http://schemas.microsoft.com/office/drawing/2014/main" val="4002374300"/>
                        </a:ext>
                      </a:extLst>
                    </a:gridCol>
                  </a:tblGrid>
                  <a:tr h="85413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Sources of systematic uncertainties</a:t>
                          </a:r>
                          <a:endParaRPr lang="zh-CN" sz="1800" kern="100" dirty="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kern="100">
                                    <a:effectLst/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</m:oMath>
                            </m:oMathPara>
                          </a14:m>
                          <a:endParaRPr lang="zh-CN" sz="1800" kern="100" dirty="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zh-CN" sz="18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zh-CN" sz="18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∆</m:t>
                                        </m:r>
                                        <m:r>
                                          <a:rPr lang="en-US" sz="18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𝑷</m:t>
                                        </m:r>
                                      </m:num>
                                      <m:den>
                                        <m:r>
                                          <a:rPr lang="en-US" sz="18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𝑷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1800" kern="100">
                                    <a:effectLst/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zh-CN" sz="1800" kern="100" dirty="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50930"/>
                      </a:ext>
                    </a:extLst>
                  </a:tr>
                  <a:tr h="42706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kern="100" dirty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Dipole strength</a:t>
                          </a:r>
                          <a:endParaRPr lang="zh-CN" sz="16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i="1" smtClean="0">
                                    <a:latin typeface="Cambria Math" panose="02040503050406030204" pitchFamily="18" charset="0"/>
                                  </a:rPr>
                                  <m:t>7.07904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0.00239%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8371408"/>
                      </a:ext>
                    </a:extLst>
                  </a:tr>
                  <a:tr h="42706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kern="100" dirty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L1 (Ip to detector)</a:t>
                          </a:r>
                          <a:endParaRPr lang="zh-CN" sz="16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i="1" kern="100" dirty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1mm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kern="100" dirty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0.01653%</a:t>
                          </a:r>
                          <a:endParaRPr lang="zh-CN" altLang="zh-CN" sz="160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671588989"/>
                      </a:ext>
                    </a:extLst>
                  </a:tr>
                  <a:tr h="42706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kern="100" dirty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L2 (Dipole to detector)</a:t>
                          </a:r>
                          <a:endParaRPr lang="zh-CN" sz="16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i="1" kern="100" dirty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1mm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kern="100" dirty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0.017929%</a:t>
                          </a:r>
                          <a:endParaRPr lang="zh-CN" altLang="zh-CN" sz="160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34949070"/>
                      </a:ext>
                    </a:extLst>
                  </a:tr>
                  <a:tr h="42706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600" b="0" kern="100" dirty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all</a:t>
                          </a:r>
                          <a:endParaRPr lang="zh-CN" sz="16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600" kern="100" dirty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0.036849%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756368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9">
                <a:extLst>
                  <a:ext uri="{FF2B5EF4-FFF2-40B4-BE49-F238E27FC236}">
                    <a16:creationId xmlns:a16="http://schemas.microsoft.com/office/drawing/2014/main" id="{CABDAF4E-5C72-46B1-82AA-39431441F2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163734"/>
                  </p:ext>
                </p:extLst>
              </p:nvPr>
            </p:nvGraphicFramePr>
            <p:xfrm>
              <a:off x="2174145" y="4043927"/>
              <a:ext cx="8229600" cy="2562403"/>
            </p:xfrm>
            <a:graphic>
              <a:graphicData uri="http://schemas.openxmlformats.org/drawingml/2006/table">
                <a:tbl>
                  <a:tblPr firstRow="1" firstCol="1" bandRow="1">
                    <a:tableStyleId>{8799B23B-EC83-4686-B30A-512413B5E67A}</a:tableStyleId>
                  </a:tblPr>
                  <a:tblGrid>
                    <a:gridCol w="3369862">
                      <a:extLst>
                        <a:ext uri="{9D8B030D-6E8A-4147-A177-3AD203B41FA5}">
                          <a16:colId xmlns:a16="http://schemas.microsoft.com/office/drawing/2014/main" val="438226388"/>
                        </a:ext>
                      </a:extLst>
                    </a:gridCol>
                    <a:gridCol w="2115866">
                      <a:extLst>
                        <a:ext uri="{9D8B030D-6E8A-4147-A177-3AD203B41FA5}">
                          <a16:colId xmlns:a16="http://schemas.microsoft.com/office/drawing/2014/main" val="3419391263"/>
                        </a:ext>
                      </a:extLst>
                    </a:gridCol>
                    <a:gridCol w="2743872">
                      <a:extLst>
                        <a:ext uri="{9D8B030D-6E8A-4147-A177-3AD203B41FA5}">
                          <a16:colId xmlns:a16="http://schemas.microsoft.com/office/drawing/2014/main" val="4002374300"/>
                        </a:ext>
                      </a:extLst>
                    </a:gridCol>
                  </a:tblGrid>
                  <a:tr h="85413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Sources of systematic uncertainties</a:t>
                          </a:r>
                          <a:endParaRPr lang="zh-CN" sz="1800" kern="100" dirty="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159195" t="-714" r="-130172" b="-2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200444" t="-714" r="-667" b="-20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50930"/>
                      </a:ext>
                    </a:extLst>
                  </a:tr>
                  <a:tr h="42706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kern="100" dirty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Dipole strength</a:t>
                          </a:r>
                          <a:endParaRPr lang="zh-CN" sz="16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159195" t="-198592" r="-130172" b="-30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0.00239%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8371408"/>
                      </a:ext>
                    </a:extLst>
                  </a:tr>
                  <a:tr h="42706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kern="100" dirty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L1 (Ip to detector)</a:t>
                          </a:r>
                          <a:endParaRPr lang="zh-CN" sz="16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i="1" kern="100" dirty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1mm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kern="100" dirty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0.01653%</a:t>
                          </a:r>
                          <a:endParaRPr lang="zh-CN" altLang="zh-CN" sz="160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671588989"/>
                      </a:ext>
                    </a:extLst>
                  </a:tr>
                  <a:tr h="42706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kern="100" dirty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L2 (Dipole to detector)</a:t>
                          </a:r>
                          <a:endParaRPr lang="zh-CN" sz="16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i="1" kern="100" dirty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1mm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kern="100" dirty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0.017929%</a:t>
                          </a:r>
                          <a:endParaRPr lang="zh-CN" altLang="zh-CN" sz="160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34949070"/>
                      </a:ext>
                    </a:extLst>
                  </a:tr>
                  <a:tr h="42706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600" b="0" kern="100" dirty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all</a:t>
                          </a:r>
                          <a:endParaRPr lang="zh-CN" sz="16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600" kern="100" dirty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0.036849%</a:t>
                          </a:r>
                          <a:endParaRPr lang="zh-CN" sz="160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756368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157075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A1DF6C6E-60C1-4448-84D8-F9FACB626033}"/>
              </a:ext>
            </a:extLst>
          </p:cNvPr>
          <p:cNvSpPr txBox="1"/>
          <p:nvPr/>
        </p:nvSpPr>
        <p:spPr>
          <a:xfrm>
            <a:off x="209725" y="251670"/>
            <a:ext cx="11794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4348AA"/>
                </a:solidFill>
                <a:latin typeface="+mn-ea"/>
              </a:rPr>
              <a:t>The systematic uncertainty(2)</a:t>
            </a:r>
            <a:endParaRPr lang="zh-CN" altLang="en-US" sz="3600" b="1" dirty="0">
              <a:solidFill>
                <a:srgbClr val="4348AA"/>
              </a:solidFill>
              <a:latin typeface="+mn-ea"/>
            </a:endParaRPr>
          </a:p>
        </p:txBody>
      </p:sp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779DAF46-0E8E-4044-AE2E-54F25FA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8752" y="6452660"/>
            <a:ext cx="406167" cy="365125"/>
          </a:xfrm>
        </p:spPr>
        <p:txBody>
          <a:bodyPr/>
          <a:lstStyle/>
          <a:p>
            <a:fld id="{84B4D896-B198-41A3-8770-0668726B5513}" type="slidenum">
              <a:rPr lang="zh-CN" altLang="en-US" sz="1400" b="1" smtClean="0">
                <a:solidFill>
                  <a:schemeClr val="tx1"/>
                </a:solidFill>
                <a:latin typeface="+mn-ea"/>
              </a:rPr>
              <a:t>35</a:t>
            </a:fld>
            <a:endParaRPr lang="zh-CN" altLang="en-US" sz="1400" b="1" dirty="0">
              <a:solidFill>
                <a:schemeClr val="tx1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60">
                <a:extLst>
                  <a:ext uri="{FF2B5EF4-FFF2-40B4-BE49-F238E27FC236}">
                    <a16:creationId xmlns:a16="http://schemas.microsoft.com/office/drawing/2014/main" id="{E629DD58-3DB9-48FA-9C91-17F967E36579}"/>
                  </a:ext>
                </a:extLst>
              </p:cNvPr>
              <p:cNvSpPr txBox="1"/>
              <p:nvPr/>
            </p:nvSpPr>
            <p:spPr>
              <a:xfrm>
                <a:off x="2088029" y="2055418"/>
                <a:ext cx="2140585" cy="5943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zh-CN" sz="16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sz="16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zh-CN" sz="16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16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en-US" sz="16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zh-CN" sz="16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16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zh-CN" sz="16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sz="16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sz="1600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  <m:r>
                                  <a:rPr lang="el-GR" sz="16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𝜑</m:t>
                                </m:r>
                                <m:r>
                                  <a:rPr lang="en-US" sz="16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16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  <m:sSub>
                                  <m:sSubPr>
                                    <m:ctrlPr>
                                      <a:rPr lang="zh-CN" sz="16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sz="16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zh-CN" sz="16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16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zh-CN" sz="16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16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en-US" sz="16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zh-CN" sz="16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16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zh-CN" sz="16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sz="16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sz="1600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sin</m:t>
                                </m:r>
                                <m:r>
                                  <a:rPr lang="el-GR" sz="16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sz="1200" dirty="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0" name="文本框 60">
                <a:extLst>
                  <a:ext uri="{FF2B5EF4-FFF2-40B4-BE49-F238E27FC236}">
                    <a16:creationId xmlns:a16="http://schemas.microsoft.com/office/drawing/2014/main" id="{E629DD58-3DB9-48FA-9C91-17F967E36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029" y="2055418"/>
                <a:ext cx="2140585" cy="594360"/>
              </a:xfrm>
              <a:prstGeom prst="rect">
                <a:avLst/>
              </a:prstGeom>
              <a:blipFill>
                <a:blip r:embed="rId2"/>
                <a:stretch>
                  <a:fillRect r="-5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表格 10">
                <a:extLst>
                  <a:ext uri="{FF2B5EF4-FFF2-40B4-BE49-F238E27FC236}">
                    <a16:creationId xmlns:a16="http://schemas.microsoft.com/office/drawing/2014/main" id="{C2367BA8-E1E7-467D-8D5E-5E2EE4C2A8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0250318"/>
                  </p:ext>
                </p:extLst>
              </p:nvPr>
            </p:nvGraphicFramePr>
            <p:xfrm>
              <a:off x="320165" y="4923304"/>
              <a:ext cx="11316748" cy="988786"/>
            </p:xfrm>
            <a:graphic>
              <a:graphicData uri="http://schemas.openxmlformats.org/drawingml/2006/table">
                <a:tbl>
                  <a:tblPr firstRow="1" firstCol="1" bandRow="1">
                    <a:tableStyleId>{5FD0F851-EC5A-4D38-B0AD-8093EC10F338}</a:tableStyleId>
                  </a:tblPr>
                  <a:tblGrid>
                    <a:gridCol w="2818701">
                      <a:extLst>
                        <a:ext uri="{9D8B030D-6E8A-4147-A177-3AD203B41FA5}">
                          <a16:colId xmlns:a16="http://schemas.microsoft.com/office/drawing/2014/main" val="3837805164"/>
                        </a:ext>
                      </a:extLst>
                    </a:gridCol>
                    <a:gridCol w="1125909">
                      <a:extLst>
                        <a:ext uri="{9D8B030D-6E8A-4147-A177-3AD203B41FA5}">
                          <a16:colId xmlns:a16="http://schemas.microsoft.com/office/drawing/2014/main" val="514111630"/>
                        </a:ext>
                      </a:extLst>
                    </a:gridCol>
                    <a:gridCol w="3488036">
                      <a:extLst>
                        <a:ext uri="{9D8B030D-6E8A-4147-A177-3AD203B41FA5}">
                          <a16:colId xmlns:a16="http://schemas.microsoft.com/office/drawing/2014/main" val="491929052"/>
                        </a:ext>
                      </a:extLst>
                    </a:gridCol>
                    <a:gridCol w="3884102">
                      <a:extLst>
                        <a:ext uri="{9D8B030D-6E8A-4147-A177-3AD203B41FA5}">
                          <a16:colId xmlns:a16="http://schemas.microsoft.com/office/drawing/2014/main" val="4178014667"/>
                        </a:ext>
                      </a:extLst>
                    </a:gridCol>
                  </a:tblGrid>
                  <a:tr h="49439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∆α deviation of the detector</a:t>
                          </a:r>
                          <a:endParaRPr lang="zh-CN" sz="16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∆α=0.1°</a:t>
                          </a:r>
                          <a:endParaRPr lang="zh-CN" sz="16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1600" b="0" kern="12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sSub>
                                  <m:sSubPr>
                                    <m:ctrlPr>
                                      <a:rPr lang="zh-CN" altLang="zh-CN" sz="1600" b="0" i="1" kern="12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CN" sz="1600" b="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en-US" altLang="zh-CN" sz="1600" b="0" kern="12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zh-CN" altLang="zh-CN" sz="1600" b="0" i="1" kern="12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zh-CN" altLang="zh-CN" sz="1600" b="0" i="1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b="0" i="1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altLang="zh-CN" sz="1600" b="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zh-CN" sz="1600" b="0" kern="12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zh-CN" altLang="zh-CN" sz="1600" b="0" i="1" kern="12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CN" sz="1600" b="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en-US" altLang="zh-CN" sz="1600" b="0" kern="12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1600" b="0" i="1" kern="12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CN" sz="1600" b="0" kern="12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600" b="0" i="1" kern="12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5215</m:t>
                                </m:r>
                                <m:r>
                                  <a:rPr lang="en-US" altLang="zh-CN" sz="1600" b="0" i="1" kern="1200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600" b="0" i="1" kern="1200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i="1" kern="1200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600" b="0" i="1" kern="1200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zh-CN" altLang="zh-CN" sz="1600" b="0" i="1" kern="12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CN" sz="1600" b="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sz="16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600" b="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Detector</a:t>
                          </a:r>
                          <a:r>
                            <a:rPr lang="en-US" altLang="zh-CN" sz="1600" b="0" kern="100" baseline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resolution x </a:t>
                          </a:r>
                          <a:r>
                            <a:rPr lang="en-US" altLang="zh-CN" sz="1600" b="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50/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altLang="zh-CN" sz="1600" b="0" i="1" kern="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1600" b="0" i="1" kern="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e>
                              </m:rad>
                              <m:r>
                                <a:rPr lang="en-US" altLang="zh-CN" sz="1600" b="0" kern="100" smtClean="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altLang="zh-CN" sz="1600" b="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14.43μm</a:t>
                          </a:r>
                          <a:endParaRPr lang="zh-CN" sz="16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14197145"/>
                      </a:ext>
                    </a:extLst>
                  </a:tr>
                  <a:tr h="49439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∆β deviation of the detector</a:t>
                          </a:r>
                          <a:endParaRPr lang="zh-CN" sz="16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∆β=0.1°</a:t>
                          </a:r>
                          <a:endParaRPr lang="zh-CN" altLang="zh-CN" sz="16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1600" b="0" kern="12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sSub>
                                  <m:sSubPr>
                                    <m:ctrlPr>
                                      <a:rPr lang="zh-CN" altLang="zh-CN" sz="1600" b="0" i="1" kern="12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kern="12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altLang="zh-CN" sz="1600" b="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en-US" altLang="zh-CN" sz="1600" b="0" kern="12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zh-CN" altLang="zh-CN" sz="1600" b="0" i="1" kern="12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zh-CN" altLang="zh-CN" sz="1600" b="0" i="1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b="0" i="1" kern="120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altLang="zh-CN" sz="1600" b="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zh-CN" sz="1600" b="0" kern="12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zh-CN" altLang="zh-CN" sz="1600" b="0" i="1" kern="12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kern="12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altLang="zh-CN" sz="1600" b="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en-US" altLang="zh-CN" sz="1600" b="0" kern="12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1600" b="0" i="1" kern="12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CN" sz="1600" b="0" kern="12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600" b="0" i="1" kern="12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5215</m:t>
                                </m:r>
                                <m:r>
                                  <a:rPr lang="en-US" altLang="zh-CN" sz="1600" b="0" i="1" kern="1200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600" b="0" i="1" kern="1200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i="1" kern="1200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600" b="0" i="1" kern="1200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zh-CN" altLang="zh-CN" sz="1600" b="0" i="1" kern="12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kern="12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altLang="zh-CN" sz="1600" b="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zh-CN" sz="16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Detector</a:t>
                          </a:r>
                          <a:r>
                            <a:rPr lang="en-US" altLang="zh-CN" sz="1600" b="0" kern="100" baseline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resolution y </a:t>
                          </a:r>
                          <a:r>
                            <a:rPr lang="en-US" altLang="zh-CN" sz="1600" b="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25/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altLang="zh-CN" sz="1600" b="0" i="1" kern="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1600" b="0" i="1" kern="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e>
                              </m:rad>
                              <m:r>
                                <a:rPr lang="en-US" altLang="zh-CN" sz="1600" b="0" kern="100" smtClean="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altLang="zh-CN" sz="1600" b="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7.22μm</a:t>
                          </a:r>
                          <a:endParaRPr lang="zh-CN" altLang="zh-CN" sz="16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99573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表格 10">
                <a:extLst>
                  <a:ext uri="{FF2B5EF4-FFF2-40B4-BE49-F238E27FC236}">
                    <a16:creationId xmlns:a16="http://schemas.microsoft.com/office/drawing/2014/main" id="{C2367BA8-E1E7-467D-8D5E-5E2EE4C2A8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0250318"/>
                  </p:ext>
                </p:extLst>
              </p:nvPr>
            </p:nvGraphicFramePr>
            <p:xfrm>
              <a:off x="320165" y="4923304"/>
              <a:ext cx="11316748" cy="988786"/>
            </p:xfrm>
            <a:graphic>
              <a:graphicData uri="http://schemas.openxmlformats.org/drawingml/2006/table">
                <a:tbl>
                  <a:tblPr firstRow="1" firstCol="1" bandRow="1">
                    <a:tableStyleId>{5FD0F851-EC5A-4D38-B0AD-8093EC10F338}</a:tableStyleId>
                  </a:tblPr>
                  <a:tblGrid>
                    <a:gridCol w="2818701">
                      <a:extLst>
                        <a:ext uri="{9D8B030D-6E8A-4147-A177-3AD203B41FA5}">
                          <a16:colId xmlns:a16="http://schemas.microsoft.com/office/drawing/2014/main" val="3837805164"/>
                        </a:ext>
                      </a:extLst>
                    </a:gridCol>
                    <a:gridCol w="1125909">
                      <a:extLst>
                        <a:ext uri="{9D8B030D-6E8A-4147-A177-3AD203B41FA5}">
                          <a16:colId xmlns:a16="http://schemas.microsoft.com/office/drawing/2014/main" val="514111630"/>
                        </a:ext>
                      </a:extLst>
                    </a:gridCol>
                    <a:gridCol w="3488036">
                      <a:extLst>
                        <a:ext uri="{9D8B030D-6E8A-4147-A177-3AD203B41FA5}">
                          <a16:colId xmlns:a16="http://schemas.microsoft.com/office/drawing/2014/main" val="491929052"/>
                        </a:ext>
                      </a:extLst>
                    </a:gridCol>
                    <a:gridCol w="3884102">
                      <a:extLst>
                        <a:ext uri="{9D8B030D-6E8A-4147-A177-3AD203B41FA5}">
                          <a16:colId xmlns:a16="http://schemas.microsoft.com/office/drawing/2014/main" val="4178014667"/>
                        </a:ext>
                      </a:extLst>
                    </a:gridCol>
                  </a:tblGrid>
                  <a:tr h="49439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∆α deviation of the detector</a:t>
                          </a:r>
                          <a:endParaRPr lang="zh-CN" sz="16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∆α=0.1°</a:t>
                          </a:r>
                          <a:endParaRPr lang="zh-CN" sz="16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12914" t="-1220" r="-111344" b="-10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91523" t="-1220" r="-157" b="-1012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4197145"/>
                      </a:ext>
                    </a:extLst>
                  </a:tr>
                  <a:tr h="49439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∆β deviation of the detector</a:t>
                          </a:r>
                          <a:endParaRPr lang="zh-CN" sz="16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∆β=0.1°</a:t>
                          </a:r>
                          <a:endParaRPr lang="zh-CN" altLang="zh-CN" sz="16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12914" t="-102469" r="-111344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91523" t="-102469" r="-157" b="-24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9573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60">
                <a:extLst>
                  <a:ext uri="{FF2B5EF4-FFF2-40B4-BE49-F238E27FC236}">
                    <a16:creationId xmlns:a16="http://schemas.microsoft.com/office/drawing/2014/main" id="{F1A8D345-6A48-4098-AD37-816405C77AD2}"/>
                  </a:ext>
                </a:extLst>
              </p:cNvPr>
              <p:cNvSpPr txBox="1"/>
              <p:nvPr/>
            </p:nvSpPr>
            <p:spPr>
              <a:xfrm>
                <a:off x="2080055" y="2950062"/>
                <a:ext cx="1457514" cy="6395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zh-CN" sz="1600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sz="16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zh-CN" sz="16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zh-CN" sz="16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等线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6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等线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sz="16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16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zh-CN" sz="16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16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en-US" sz="1600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 i="0" kern="12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α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zh-CN" sz="16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zh-CN" sz="16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等线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sz="16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等线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sz="16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16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zh-CN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en-US" altLang="zh-CN" sz="16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6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  <m:r>
                                  <a:rPr lang="en-US" altLang="zh-CN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𝛽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sz="1200" dirty="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2" name="文本框 60">
                <a:extLst>
                  <a:ext uri="{FF2B5EF4-FFF2-40B4-BE49-F238E27FC236}">
                    <a16:creationId xmlns:a16="http://schemas.microsoft.com/office/drawing/2014/main" id="{F1A8D345-6A48-4098-AD37-816405C77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055" y="2950062"/>
                <a:ext cx="1457514" cy="6395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直角三角形 12">
            <a:extLst>
              <a:ext uri="{FF2B5EF4-FFF2-40B4-BE49-F238E27FC236}">
                <a16:creationId xmlns:a16="http://schemas.microsoft.com/office/drawing/2014/main" id="{18C8406E-ED35-4497-8C1A-C05B4C32AC17}"/>
              </a:ext>
            </a:extLst>
          </p:cNvPr>
          <p:cNvSpPr/>
          <p:nvPr/>
        </p:nvSpPr>
        <p:spPr>
          <a:xfrm>
            <a:off x="5934227" y="2055418"/>
            <a:ext cx="444617" cy="1767572"/>
          </a:xfrm>
          <a:prstGeom prst="rtTriangle">
            <a:avLst/>
          </a:prstGeom>
          <a:noFill/>
          <a:ln>
            <a:solidFill>
              <a:srgbClr val="1A00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FA06B789-ED64-4800-9E1B-BF23453CDBFF}"/>
                  </a:ext>
                </a:extLst>
              </p:cNvPr>
              <p:cNvSpPr/>
              <p:nvPr/>
            </p:nvSpPr>
            <p:spPr>
              <a:xfrm>
                <a:off x="6098351" y="2694388"/>
                <a:ext cx="10297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zh-C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  <m:sup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p>
                        <m:sSupPr>
                          <m:ctrlPr>
                            <a:rPr lang="zh-CN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  <m:sup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FA06B789-ED64-4800-9E1B-BF23453CDB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351" y="2694388"/>
                <a:ext cx="1029769" cy="369332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47C40C88-959B-4ABC-836B-829FAD728ED4}"/>
                  </a:ext>
                </a:extLst>
              </p:cNvPr>
              <p:cNvSpPr/>
              <p:nvPr/>
            </p:nvSpPr>
            <p:spPr>
              <a:xfrm>
                <a:off x="5124250" y="2817814"/>
                <a:ext cx="8920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47C40C88-959B-4ABC-836B-829FAD728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250" y="2817814"/>
                <a:ext cx="892039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77A4DF2-E8D9-4D8E-A395-F49A07E01294}"/>
                  </a:ext>
                </a:extLst>
              </p:cNvPr>
              <p:cNvSpPr txBox="1"/>
              <p:nvPr/>
            </p:nvSpPr>
            <p:spPr>
              <a:xfrm>
                <a:off x="5711918" y="2257587"/>
                <a:ext cx="4446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77A4DF2-E8D9-4D8E-A395-F49A07E01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918" y="2257587"/>
                <a:ext cx="444617" cy="369332"/>
              </a:xfrm>
              <a:prstGeom prst="rect">
                <a:avLst/>
              </a:prstGeom>
              <a:blipFill>
                <a:blip r:embed="rId7"/>
                <a:stretch>
                  <a:fillRect r="-53425"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C9AB8A43-2FD9-4545-9B4D-620086075226}"/>
              </a:ext>
            </a:extLst>
          </p:cNvPr>
          <p:cNvSpPr txBox="1"/>
          <p:nvPr/>
        </p:nvSpPr>
        <p:spPr>
          <a:xfrm>
            <a:off x="469782" y="6265890"/>
            <a:ext cx="815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 systematic error by deviation of detector can be ignored.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4C0B63E-3918-4A0C-8ACF-33FBF102C063}"/>
              </a:ext>
            </a:extLst>
          </p:cNvPr>
          <p:cNvSpPr txBox="1"/>
          <p:nvPr/>
        </p:nvSpPr>
        <p:spPr>
          <a:xfrm>
            <a:off x="98083" y="1101172"/>
            <a:ext cx="3439486" cy="40011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Detector deviation </a:t>
            </a:r>
            <a:endParaRPr lang="zh-CN" altLang="en-US" sz="20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11614DA-D4CF-42FC-989D-C66CCE5BC509}"/>
              </a:ext>
            </a:extLst>
          </p:cNvPr>
          <p:cNvSpPr txBox="1"/>
          <p:nvPr/>
        </p:nvSpPr>
        <p:spPr>
          <a:xfrm>
            <a:off x="8197905" y="2345662"/>
            <a:ext cx="36236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The design of detector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X*Y = 5cm*2cm;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Pixel size: 50μm*25μm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resolution:14.434μm*7.217μm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7340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A1DF6C6E-60C1-4448-84D8-F9FACB626033}"/>
              </a:ext>
            </a:extLst>
          </p:cNvPr>
          <p:cNvSpPr txBox="1"/>
          <p:nvPr/>
        </p:nvSpPr>
        <p:spPr>
          <a:xfrm>
            <a:off x="209725" y="251670"/>
            <a:ext cx="11794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4348AA"/>
                </a:solidFill>
                <a:latin typeface="+mn-ea"/>
              </a:rPr>
              <a:t>The systematic uncertainty(3)</a:t>
            </a:r>
            <a:endParaRPr lang="zh-CN" altLang="en-US" sz="3600" b="1" dirty="0">
              <a:solidFill>
                <a:srgbClr val="4348AA"/>
              </a:solidFill>
              <a:latin typeface="+mn-ea"/>
            </a:endParaRPr>
          </a:p>
        </p:txBody>
      </p:sp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779DAF46-0E8E-4044-AE2E-54F25FA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8752" y="6452660"/>
            <a:ext cx="406167" cy="365125"/>
          </a:xfrm>
        </p:spPr>
        <p:txBody>
          <a:bodyPr/>
          <a:lstStyle/>
          <a:p>
            <a:fld id="{84B4D896-B198-41A3-8770-0668726B5513}" type="slidenum">
              <a:rPr lang="zh-CN" altLang="en-US" sz="1400" b="1" smtClean="0">
                <a:solidFill>
                  <a:schemeClr val="tx1"/>
                </a:solidFill>
                <a:latin typeface="+mn-ea"/>
              </a:rPr>
              <a:t>36</a:t>
            </a:fld>
            <a:endParaRPr lang="zh-CN" altLang="en-US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CF71E15-AA87-4A78-B48A-CBBC19529915}"/>
              </a:ext>
            </a:extLst>
          </p:cNvPr>
          <p:cNvSpPr txBox="1"/>
          <p:nvPr/>
        </p:nvSpPr>
        <p:spPr>
          <a:xfrm>
            <a:off x="98083" y="1244148"/>
            <a:ext cx="3439486" cy="40011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Detector placement </a:t>
            </a:r>
            <a:endParaRPr lang="zh-CN" altLang="en-US" sz="2000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A60FEE41-9A83-41F5-990A-E3F771019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36" y="2096648"/>
            <a:ext cx="4670506" cy="16600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DCC1DE7-3B2B-4577-9F09-E83561E8234B}"/>
                  </a:ext>
                </a:extLst>
              </p:cNvPr>
              <p:cNvSpPr txBox="1"/>
              <p:nvPr/>
            </p:nvSpPr>
            <p:spPr>
              <a:xfrm>
                <a:off x="1157681" y="4559416"/>
                <a:ext cx="24211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zh-CN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zh-CN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l-GR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sSub>
                        <m:sSubPr>
                          <m:ctrlPr>
                            <a:rPr lang="zh-CN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zh-CN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DCC1DE7-3B2B-4577-9F09-E83561E82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681" y="4559416"/>
                <a:ext cx="2421176" cy="276999"/>
              </a:xfrm>
              <a:prstGeom prst="rect">
                <a:avLst/>
              </a:prstGeom>
              <a:blipFill>
                <a:blip r:embed="rId3"/>
                <a:stretch>
                  <a:fillRect l="-1763" r="-252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605820C6-BF71-4974-86D2-23BDCE857D02}"/>
                  </a:ext>
                </a:extLst>
              </p:cNvPr>
              <p:cNvSpPr txBox="1"/>
              <p:nvPr/>
            </p:nvSpPr>
            <p:spPr>
              <a:xfrm>
                <a:off x="1157681" y="5047375"/>
                <a:ext cx="29574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m:rPr>
                          <m:sty m:val="p"/>
                        </m:rPr>
                        <a:rPr lang="en-US" altLang="zh-CN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l-GR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sSub>
                        <m:sSubPr>
                          <m:ctrlPr>
                            <a:rPr lang="zh-CN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605820C6-BF71-4974-86D2-23BDCE857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681" y="5047375"/>
                <a:ext cx="2957476" cy="276999"/>
              </a:xfrm>
              <a:prstGeom prst="rect">
                <a:avLst/>
              </a:prstGeom>
              <a:blipFill>
                <a:blip r:embed="rId4"/>
                <a:stretch>
                  <a:fillRect l="-1443" r="-1031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C64EE20C-4F13-419C-89D6-7E7DCD5DF185}"/>
                  </a:ext>
                </a:extLst>
              </p:cNvPr>
              <p:cNvSpPr/>
              <p:nvPr/>
            </p:nvSpPr>
            <p:spPr>
              <a:xfrm>
                <a:off x="5576030" y="4399660"/>
                <a:ext cx="3168431" cy="5965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zh-CN" altLang="zh-CN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en-US" altLang="zh-C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=4.853×</m:t>
                      </m:r>
                      <m:sSup>
                        <m:sSupPr>
                          <m:ctrlPr>
                            <a:rPr lang="en-US" altLang="zh-CN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−6</m:t>
                          </m:r>
                        </m:sup>
                      </m:sSup>
                      <m:r>
                        <a:rPr lang="en-US" altLang="zh-CN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𝑟𝑎𝑑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C64EE20C-4F13-419C-89D6-7E7DCD5DF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030" y="4399660"/>
                <a:ext cx="3168431" cy="5965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90F7EA0A-3C41-412A-84EA-3672769062B3}"/>
                  </a:ext>
                </a:extLst>
              </p:cNvPr>
              <p:cNvSpPr/>
              <p:nvPr/>
            </p:nvSpPr>
            <p:spPr>
              <a:xfrm>
                <a:off x="5576030" y="5047375"/>
                <a:ext cx="2685094" cy="3640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zh-CN" altLang="zh-CN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b>
                          <m:r>
                            <a:rPr lang="en-US" altLang="zh-CN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altLang="zh-C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altLang="zh-CN" sz="1600">
                          <a:latin typeface="Cambria Math" panose="02040503050406030204" pitchFamily="18" charset="0"/>
                        </a:rPr>
                        <m:t>κ</m:t>
                      </m:r>
                      <m:sSub>
                        <m:sSubPr>
                          <m:ctrlPr>
                            <a:rPr lang="zh-CN" altLang="zh-CN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1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0.00</m:t>
                      </m:r>
                      <m:r>
                        <a:rPr lang="en-US" altLang="zh-C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11</m:t>
                      </m:r>
                      <m:r>
                        <a:rPr lang="en-US" altLang="zh-CN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altLang="zh-C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𝑟𝑎𝑑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90F7EA0A-3C41-412A-84EA-3672769062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030" y="5047375"/>
                <a:ext cx="2685094" cy="3640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19B734CF-8A43-4274-8C92-F8652F0C7DE4}"/>
                  </a:ext>
                </a:extLst>
              </p:cNvPr>
              <p:cNvSpPr/>
              <p:nvPr/>
            </p:nvSpPr>
            <p:spPr>
              <a:xfrm>
                <a:off x="5576030" y="5705824"/>
                <a:ext cx="354994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60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0.0011</m:t>
                              </m:r>
                              <m:r>
                                <a:rPr lang="en-US" altLang="zh-CN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</m:d>
                        </m:e>
                      </m:func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=0.001160000520299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19B734CF-8A43-4274-8C92-F8652F0C7D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030" y="5705824"/>
                <a:ext cx="3549946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EF0A3109-86DE-4819-83F8-0A20E87E4811}"/>
              </a:ext>
            </a:extLst>
          </p:cNvPr>
          <p:cNvSpPr txBox="1"/>
          <p:nvPr/>
        </p:nvSpPr>
        <p:spPr>
          <a:xfrm>
            <a:off x="469782" y="6265890"/>
            <a:ext cx="815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 systematic error by detector placement can be ignored.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75003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C6290538-F675-4C1F-BFDD-B95979A41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36" y="759686"/>
            <a:ext cx="5266667" cy="5990476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A38697A-9280-4F99-8F85-59EB46B7E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0363" y="6406684"/>
            <a:ext cx="456501" cy="365125"/>
          </a:xfrm>
        </p:spPr>
        <p:txBody>
          <a:bodyPr/>
          <a:lstStyle/>
          <a:p>
            <a:fld id="{84B4D896-B198-41A3-8770-0668726B5513}" type="slidenum">
              <a:rPr lang="zh-CN" altLang="en-US" smtClean="0"/>
              <a:t>37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81A3B00-A6B3-4C02-B3A9-DB2378BC2D13}"/>
              </a:ext>
            </a:extLst>
          </p:cNvPr>
          <p:cNvSpPr txBox="1"/>
          <p:nvPr/>
        </p:nvSpPr>
        <p:spPr>
          <a:xfrm>
            <a:off x="184558" y="176169"/>
            <a:ext cx="2197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discussion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" name="空心弧 4">
            <a:extLst>
              <a:ext uri="{FF2B5EF4-FFF2-40B4-BE49-F238E27FC236}">
                <a16:creationId xmlns:a16="http://schemas.microsoft.com/office/drawing/2014/main" id="{D0C5A075-0D7D-4183-A229-02645F6CC6C8}"/>
              </a:ext>
            </a:extLst>
          </p:cNvPr>
          <p:cNvSpPr/>
          <p:nvPr/>
        </p:nvSpPr>
        <p:spPr>
          <a:xfrm rot="10956144">
            <a:off x="1174003" y="2214360"/>
            <a:ext cx="5142452" cy="2063692"/>
          </a:xfrm>
          <a:prstGeom prst="blockArc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BA4D58D-0E2A-4C8B-AD60-8BD676113F2E}"/>
                  </a:ext>
                </a:extLst>
              </p:cNvPr>
              <p:cNvSpPr txBox="1"/>
              <p:nvPr/>
            </p:nvSpPr>
            <p:spPr>
              <a:xfrm>
                <a:off x="6786694" y="1275127"/>
                <a:ext cx="4823669" cy="1465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CEPC </a:t>
                </a:r>
                <a:r>
                  <a:rPr lang="zh-CN" altLang="en-US" dirty="0"/>
                  <a:t>束流管 外半径 </a:t>
                </a:r>
                <a:r>
                  <a:rPr lang="en-US" altLang="zh-CN" dirty="0"/>
                  <a:t> = 31mm</a:t>
                </a:r>
              </a:p>
              <a:p>
                <a:r>
                  <a:rPr lang="zh-CN" altLang="en-US" dirty="0"/>
                  <a:t>由</a:t>
                </a:r>
                <a:r>
                  <a:rPr lang="en-US" altLang="zh-CN" dirty="0"/>
                  <a:t>B</a:t>
                </a:r>
                <a:r>
                  <a:rPr lang="zh-CN" altLang="en-US" dirty="0"/>
                  <a:t>铁参数计算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=0.0013389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</a:rPr>
                      <m:t>rad</m:t>
                    </m:r>
                  </m:oMath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31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𝑚𝑚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0.0013389</m:t>
                          </m:r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rad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=23.15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BA4D58D-0E2A-4C8B-AD60-8BD676113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694" y="1275127"/>
                <a:ext cx="4823669" cy="1465786"/>
              </a:xfrm>
              <a:prstGeom prst="rect">
                <a:avLst/>
              </a:prstGeom>
              <a:blipFill>
                <a:blip r:embed="rId3"/>
                <a:stretch>
                  <a:fillRect l="-1010" t="-20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DAF7A4E4-F115-492E-BD44-26D1C04E5096}"/>
              </a:ext>
            </a:extLst>
          </p:cNvPr>
          <p:cNvSpPr txBox="1"/>
          <p:nvPr/>
        </p:nvSpPr>
        <p:spPr>
          <a:xfrm>
            <a:off x="6800199" y="3417267"/>
            <a:ext cx="4647501" cy="3139321"/>
          </a:xfrm>
          <a:prstGeom prst="rect">
            <a:avLst/>
          </a:prstGeom>
          <a:noFill/>
          <a:ln>
            <a:solidFill>
              <a:srgbClr val="E63828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问题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r>
              <a:rPr lang="zh-CN" altLang="en-US" dirty="0">
                <a:solidFill>
                  <a:srgbClr val="FF0000"/>
                </a:solidFill>
              </a:rPr>
              <a:t>：</a:t>
            </a:r>
            <a:r>
              <a:rPr lang="en-US" altLang="zh-CN" dirty="0"/>
              <a:t>L</a:t>
            </a:r>
            <a:r>
              <a:rPr lang="zh-CN" altLang="en-US" dirty="0"/>
              <a:t>从那里算起？</a:t>
            </a:r>
            <a:r>
              <a:rPr lang="en-US" altLang="zh-CN" dirty="0"/>
              <a:t>B</a:t>
            </a:r>
            <a:r>
              <a:rPr lang="zh-CN" altLang="en-US" dirty="0"/>
              <a:t>铁的中心？还是</a:t>
            </a:r>
            <a:r>
              <a:rPr lang="en-US" altLang="zh-CN" dirty="0"/>
              <a:t>B</a:t>
            </a:r>
            <a:r>
              <a:rPr lang="zh-CN" altLang="en-US" dirty="0"/>
              <a:t>铁的右边界？</a:t>
            </a:r>
            <a:endParaRPr lang="en-US" altLang="zh-CN" dirty="0"/>
          </a:p>
          <a:p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b="1" dirty="0">
                <a:solidFill>
                  <a:srgbClr val="0070C0"/>
                </a:solidFill>
              </a:rPr>
              <a:t>B</a:t>
            </a:r>
            <a:r>
              <a:rPr lang="zh-CN" altLang="en-US" b="1" dirty="0">
                <a:solidFill>
                  <a:srgbClr val="0070C0"/>
                </a:solidFill>
              </a:rPr>
              <a:t>铁的中心</a:t>
            </a:r>
            <a:endParaRPr lang="en-US" altLang="zh-CN" b="1" dirty="0">
              <a:solidFill>
                <a:srgbClr val="0070C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问题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  <a:r>
              <a:rPr lang="zh-CN" altLang="en-US" dirty="0">
                <a:solidFill>
                  <a:srgbClr val="FF0000"/>
                </a:solidFill>
              </a:rPr>
              <a:t>： </a:t>
            </a:r>
            <a:r>
              <a:rPr lang="zh-CN" altLang="en-US" dirty="0"/>
              <a:t>散射电子在探测器上的分布：</a:t>
            </a:r>
            <a:endParaRPr lang="en-US" altLang="zh-CN" dirty="0"/>
          </a:p>
          <a:p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/>
              <a:t>不用减去 </a:t>
            </a:r>
            <a:r>
              <a:rPr lang="en-US" altLang="zh-CN" dirty="0"/>
              <a:t>radius of tube</a:t>
            </a:r>
            <a:r>
              <a:rPr lang="zh-CN" altLang="en-US" dirty="0"/>
              <a:t>吧？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b="1" dirty="0">
                <a:solidFill>
                  <a:srgbClr val="0070C0"/>
                </a:solidFill>
              </a:rPr>
              <a:t>不用</a:t>
            </a:r>
            <a:endParaRPr lang="en-US" altLang="zh-CN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B0125DB-DAD3-4324-9BA2-8670F1B48E10}"/>
                  </a:ext>
                </a:extLst>
              </p:cNvPr>
              <p:cNvSpPr txBox="1"/>
              <p:nvPr/>
            </p:nvSpPr>
            <p:spPr>
              <a:xfrm>
                <a:off x="8180327" y="4986927"/>
                <a:ext cx="2232470" cy="549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l-GR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l-G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φ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u</m:t>
                                </m:r>
                                <m:sSub>
                                  <m:sSubPr>
                                    <m:ctrlPr>
                                      <a:rPr lang="el-GR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l-G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l-GR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l-GR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l-G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1600" dirty="0">
                  <a:latin typeface="+mn-ea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B0125DB-DAD3-4324-9BA2-8670F1B48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0327" y="4986927"/>
                <a:ext cx="2232470" cy="549253"/>
              </a:xfrm>
              <a:prstGeom prst="rect">
                <a:avLst/>
              </a:prstGeom>
              <a:blipFill>
                <a:blip r:embed="rId4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3286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154B2D4-3018-43ED-9B45-8AFEE9D49392}"/>
              </a:ext>
            </a:extLst>
          </p:cNvPr>
          <p:cNvSpPr/>
          <p:nvPr/>
        </p:nvSpPr>
        <p:spPr>
          <a:xfrm>
            <a:off x="536617" y="5339214"/>
            <a:ext cx="4245108" cy="31878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1DF6C6E-60C1-4448-84D8-F9FACB626033}"/>
              </a:ext>
            </a:extLst>
          </p:cNvPr>
          <p:cNvSpPr txBox="1"/>
          <p:nvPr/>
        </p:nvSpPr>
        <p:spPr>
          <a:xfrm>
            <a:off x="209725" y="251670"/>
            <a:ext cx="11794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4348AA"/>
                </a:solidFill>
                <a:latin typeface="+mn-ea"/>
              </a:rPr>
              <a:t>Electron Polarimetry Techniques</a:t>
            </a:r>
            <a:endParaRPr lang="zh-CN" altLang="en-US" sz="3600" b="1" dirty="0">
              <a:solidFill>
                <a:srgbClr val="4348AA"/>
              </a:solidFill>
              <a:latin typeface="+mn-ea"/>
            </a:endParaRPr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F91FB962-2A96-4F80-B08D-EDC58456F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8752" y="6452660"/>
            <a:ext cx="406167" cy="365125"/>
          </a:xfrm>
        </p:spPr>
        <p:txBody>
          <a:bodyPr/>
          <a:lstStyle/>
          <a:p>
            <a:fld id="{84B4D896-B198-41A3-8770-0668726B5513}" type="slidenum">
              <a:rPr lang="zh-CN" altLang="en-US" sz="1400" b="1" smtClean="0">
                <a:solidFill>
                  <a:schemeClr val="tx1"/>
                </a:solidFill>
                <a:latin typeface="+mn-ea"/>
              </a:rPr>
              <a:t>4</a:t>
            </a:fld>
            <a:endParaRPr lang="zh-CN" altLang="en-US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DA34E62-6F0E-40E5-93EF-686750C9A961}"/>
              </a:ext>
            </a:extLst>
          </p:cNvPr>
          <p:cNvSpPr/>
          <p:nvPr/>
        </p:nvSpPr>
        <p:spPr>
          <a:xfrm>
            <a:off x="0" y="898001"/>
            <a:ext cx="12192000" cy="23527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862EC09-E871-41E6-A87A-DF9E6195ED04}"/>
              </a:ext>
            </a:extLst>
          </p:cNvPr>
          <p:cNvSpPr txBox="1"/>
          <p:nvPr/>
        </p:nvSpPr>
        <p:spPr>
          <a:xfrm>
            <a:off x="209725" y="1284635"/>
            <a:ext cx="10721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Some techniques for measuring electron beam polarization</a:t>
            </a:r>
            <a:endParaRPr lang="zh-CN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BD7386E-1C74-4E39-A303-DF8BE4355745}"/>
                  </a:ext>
                </a:extLst>
              </p:cNvPr>
              <p:cNvSpPr txBox="1"/>
              <p:nvPr/>
            </p:nvSpPr>
            <p:spPr>
              <a:xfrm>
                <a:off x="536617" y="1960712"/>
                <a:ext cx="10721130" cy="4536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solidFill>
                      <a:srgbClr val="1A00FD"/>
                    </a:solidFill>
                  </a:rPr>
                  <a:t>Touscheck lifetime measurement</a:t>
                </a:r>
                <a:endParaRPr lang="en-US" altLang="zh-CN" dirty="0">
                  <a:solidFill>
                    <a:srgbClr val="1A00FD"/>
                  </a:solidFill>
                </a:endParaRPr>
              </a:p>
              <a:p>
                <a:pPr marL="800100" lvl="1" indent="-342900">
                  <a:lnSpc>
                    <a:spcPct val="110000"/>
                  </a:lnSpc>
                  <a:buFont typeface="Times New Roman" panose="02020603050405020304" pitchFamily="18" charset="0"/>
                  <a:buChar char="₋"/>
                </a:pPr>
                <a:r>
                  <a:rPr lang="en-US" altLang="zh-CN" sz="1600" b="1" dirty="0"/>
                  <a:t>Based on measuring the lifetime of polarized electron beams and non-polarized electron beams </a:t>
                </a:r>
              </a:p>
              <a:p>
                <a:pPr marL="800100" lvl="1" indent="-342900">
                  <a:lnSpc>
                    <a:spcPct val="110000"/>
                  </a:lnSpc>
                  <a:buFont typeface="Times New Roman" panose="02020603050405020304" pitchFamily="18" charset="0"/>
                  <a:buChar char="₋"/>
                </a:pPr>
                <a:r>
                  <a:rPr lang="en-US" altLang="zh-CN" sz="1600" b="1" dirty="0"/>
                  <a:t>The </a:t>
                </a:r>
                <a:r>
                  <a:rPr lang="en-US" altLang="zh-CN" sz="1600" b="1" dirty="0" err="1"/>
                  <a:t>Touschek</a:t>
                </a:r>
                <a:r>
                  <a:rPr lang="en-US" altLang="zh-CN" sz="1600" b="1" dirty="0"/>
                  <a:t> effect is not the most paramount contribution to the lifetime in CEPC</a:t>
                </a:r>
              </a:p>
              <a:p>
                <a:pPr marL="800100" lvl="1" indent="-342900">
                  <a:lnSpc>
                    <a:spcPct val="110000"/>
                  </a:lnSpc>
                  <a:buFont typeface="Times New Roman" panose="02020603050405020304" pitchFamily="18" charset="0"/>
                  <a:buChar char="₋"/>
                </a:pPr>
                <a:r>
                  <a:rPr lang="en-US" altLang="zh-CN" sz="1600" b="1" dirty="0"/>
                  <a:t>Large than </a:t>
                </a:r>
                <a:r>
                  <a:rPr lang="en-US" altLang="zh-CN" sz="1600" b="1" u="sng" dirty="0">
                    <a:solidFill>
                      <a:srgbClr val="FF0000"/>
                    </a:solidFill>
                  </a:rPr>
                  <a:t>300 hours on Z pole, the increase of beam lifetime based on beam polarization is too slow to measure</a:t>
                </a:r>
              </a:p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solidFill>
                      <a:srgbClr val="1A00FD"/>
                    </a:solidFill>
                  </a:rPr>
                  <a:t>Mott scattering: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b="1" i="1" smtClean="0">
                            <a:solidFill>
                              <a:srgbClr val="1A00F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 smtClean="0">
                            <a:solidFill>
                              <a:srgbClr val="1A00FD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acc>
                    <m:r>
                      <a:rPr lang="en-US" altLang="zh-CN" b="1" i="1" smtClean="0">
                        <a:solidFill>
                          <a:srgbClr val="1A00FD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1" i="1" smtClean="0">
                        <a:solidFill>
                          <a:srgbClr val="1A00FD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altLang="zh-CN" b="1" i="1" smtClean="0">
                        <a:solidFill>
                          <a:srgbClr val="1A00F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b="1" i="1" smtClean="0">
                        <a:solidFill>
                          <a:srgbClr val="1A00F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</m:oMath>
                </a14:m>
                <a:endParaRPr lang="en-US" altLang="zh-CN" b="1" dirty="0">
                  <a:solidFill>
                    <a:srgbClr val="1A00FD"/>
                  </a:solidFill>
                </a:endParaRPr>
              </a:p>
              <a:p>
                <a:pPr marL="742950" lvl="1" indent="-285750">
                  <a:lnSpc>
                    <a:spcPct val="110000"/>
                  </a:lnSpc>
                  <a:buFont typeface="Times New Roman" panose="02020603050405020304" pitchFamily="18" charset="0"/>
                  <a:buChar char="₋"/>
                </a:pPr>
                <a:r>
                  <a:rPr lang="en-US" altLang="zh-CN" sz="1600" b="1" dirty="0"/>
                  <a:t>The system is relatively simple but operate restricted </a:t>
                </a:r>
                <a:r>
                  <a:rPr lang="en-US" altLang="zh-CN" sz="1600" b="1" u="sng" dirty="0">
                    <a:solidFill>
                      <a:srgbClr val="FF0000"/>
                    </a:solidFill>
                  </a:rPr>
                  <a:t>below 10MeV beam energy </a:t>
                </a:r>
              </a:p>
              <a:p>
                <a:pPr marL="742950" lvl="1" indent="-285750">
                  <a:lnSpc>
                    <a:spcPct val="110000"/>
                  </a:lnSpc>
                  <a:buFont typeface="Times New Roman" panose="02020603050405020304" pitchFamily="18" charset="0"/>
                  <a:buChar char="₋"/>
                </a:pPr>
                <a:r>
                  <a:rPr lang="en-US" altLang="zh-CN" sz="1600" b="1" dirty="0"/>
                  <a:t>only for transverse polarization measurement</a:t>
                </a:r>
              </a:p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solidFill>
                      <a:srgbClr val="1A00FD"/>
                    </a:solidFill>
                  </a:rPr>
                  <a:t>Moller scattering: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b="1" i="1">
                            <a:solidFill>
                              <a:srgbClr val="1A00F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>
                            <a:solidFill>
                              <a:srgbClr val="1A00FD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acc>
                    <m:r>
                      <a:rPr lang="en-US" altLang="zh-CN" b="1" i="1">
                        <a:solidFill>
                          <a:srgbClr val="1A00FD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altLang="zh-CN" b="1" i="1">
                            <a:solidFill>
                              <a:srgbClr val="1A00F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>
                            <a:solidFill>
                              <a:srgbClr val="1A00FD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acc>
                    <m:r>
                      <a:rPr lang="en-US" altLang="zh-CN" b="1" i="1">
                        <a:solidFill>
                          <a:srgbClr val="1A00F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b="1" i="1">
                        <a:solidFill>
                          <a:srgbClr val="1A00F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  <m:r>
                      <a:rPr lang="en-US" altLang="zh-CN" b="1" i="1" smtClean="0">
                        <a:solidFill>
                          <a:srgbClr val="1A00F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CN" b="1" i="1" smtClean="0">
                        <a:solidFill>
                          <a:srgbClr val="1A00F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</m:oMath>
                </a14:m>
                <a:endParaRPr lang="en-US" altLang="zh-CN" b="1" dirty="0">
                  <a:solidFill>
                    <a:srgbClr val="1A00FD"/>
                  </a:solidFill>
                </a:endParaRPr>
              </a:p>
              <a:p>
                <a:pPr marL="742950" lvl="1" indent="-285750">
                  <a:lnSpc>
                    <a:spcPct val="110000"/>
                  </a:lnSpc>
                  <a:buFont typeface="Times New Roman" panose="02020603050405020304" pitchFamily="18" charset="0"/>
                  <a:buChar char="₋"/>
                </a:pPr>
                <a:r>
                  <a:rPr lang="en-US" altLang="zh-CN" sz="1600" b="1" dirty="0"/>
                  <a:t>Transverse polarization and longitudinal polarization of electron/positron beams can be measured </a:t>
                </a:r>
              </a:p>
              <a:p>
                <a:pPr marL="742950" lvl="1" indent="-285750">
                  <a:lnSpc>
                    <a:spcPct val="110000"/>
                  </a:lnSpc>
                  <a:buFont typeface="Times New Roman" panose="02020603050405020304" pitchFamily="18" charset="0"/>
                  <a:buChar char="₋"/>
                </a:pPr>
                <a:r>
                  <a:rPr lang="en-US" altLang="zh-CN" sz="1600" b="1" dirty="0"/>
                  <a:t>Invasive measurements by using </a:t>
                </a:r>
                <a:r>
                  <a:rPr lang="en-US" altLang="zh-CN" sz="1600" b="1" u="sng" dirty="0">
                    <a:solidFill>
                      <a:srgbClr val="FF0000"/>
                    </a:solidFill>
                  </a:rPr>
                  <a:t>the solid target </a:t>
                </a:r>
              </a:p>
              <a:p>
                <a:pPr marL="742950" lvl="1" indent="-285750">
                  <a:lnSpc>
                    <a:spcPct val="110000"/>
                  </a:lnSpc>
                  <a:buFont typeface="Times New Roman" panose="02020603050405020304" pitchFamily="18" charset="0"/>
                  <a:buChar char="₋"/>
                </a:pPr>
                <a:r>
                  <a:rPr lang="en-US" altLang="zh-CN" sz="1600" b="1" u="sng" dirty="0">
                    <a:solidFill>
                      <a:srgbClr val="FF0000"/>
                    </a:solidFill>
                  </a:rPr>
                  <a:t>Low current electron are limited </a:t>
                </a:r>
                <a:r>
                  <a:rPr lang="en-US" altLang="zh-CN" sz="1600" b="1" dirty="0"/>
                  <a:t>to avoid depolarization effect due to the target heat.</a:t>
                </a:r>
              </a:p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solidFill>
                      <a:srgbClr val="1A00FD"/>
                    </a:solidFill>
                  </a:rPr>
                  <a:t>Compton scattering: 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b="1" i="1">
                            <a:solidFill>
                              <a:srgbClr val="1A00F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>
                            <a:solidFill>
                              <a:srgbClr val="1A00FD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acc>
                    <m:r>
                      <a:rPr lang="en-US" altLang="zh-CN" b="1">
                        <a:solidFill>
                          <a:srgbClr val="1A00FD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altLang="zh-CN" b="1" i="1">
                            <a:solidFill>
                              <a:srgbClr val="1A00F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b="1">
                            <a:solidFill>
                              <a:srgbClr val="1A00FD"/>
                            </a:solidFill>
                            <a:latin typeface="Cambria Math" panose="02040503050406030204" pitchFamily="18" charset="0"/>
                          </a:rPr>
                          <m:t>𝜸</m:t>
                        </m:r>
                      </m:e>
                    </m:acc>
                    <m:r>
                      <a:rPr lang="en-US" altLang="zh-CN" b="1">
                        <a:solidFill>
                          <a:srgbClr val="1A00FD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1">
                        <a:solidFill>
                          <a:srgbClr val="1A00FD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zh-CN" b="1">
                        <a:solidFill>
                          <a:srgbClr val="1A00FD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zh-CN" altLang="en-US" b="1">
                        <a:solidFill>
                          <a:srgbClr val="1A00FD"/>
                        </a:solidFill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endParaRPr lang="en-US" altLang="zh-CN" b="1" dirty="0">
                  <a:solidFill>
                    <a:srgbClr val="1A00FD"/>
                  </a:solidFill>
                </a:endParaRPr>
              </a:p>
              <a:p>
                <a:pPr marL="742950" lvl="1" indent="-285750">
                  <a:lnSpc>
                    <a:spcPct val="110000"/>
                  </a:lnSpc>
                  <a:buFont typeface="Times New Roman" panose="02020603050405020304" pitchFamily="18" charset="0"/>
                  <a:buChar char="₋"/>
                </a:pPr>
                <a:r>
                  <a:rPr lang="en-US" altLang="zh-CN" sz="1600" b="1" dirty="0"/>
                  <a:t>applied for polarimetry at high-energy colliders involves HERA, LEP, ILC, FCC and so on</a:t>
                </a:r>
              </a:p>
              <a:p>
                <a:pPr marL="742950" lvl="1" indent="-285750">
                  <a:lnSpc>
                    <a:spcPct val="110000"/>
                  </a:lnSpc>
                  <a:buFont typeface="Times New Roman" panose="02020603050405020304" pitchFamily="18" charset="0"/>
                  <a:buChar char="₋"/>
                </a:pPr>
                <a:r>
                  <a:rPr lang="en-US" altLang="zh-CN" sz="1600" b="1" dirty="0"/>
                  <a:t>determine polarization of electron beam are </a:t>
                </a:r>
                <a:r>
                  <a:rPr lang="en-US" altLang="zh-CN" sz="1600" b="1" u="sng" dirty="0">
                    <a:solidFill>
                      <a:srgbClr val="FF0000"/>
                    </a:solidFill>
                  </a:rPr>
                  <a:t>mainly measuring the asymmetry of scattering particles</a:t>
                </a:r>
                <a:endParaRPr lang="zh-CN" altLang="zh-CN" sz="1600" b="1" u="sng" dirty="0">
                  <a:solidFill>
                    <a:srgbClr val="FF0000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altLang="zh-CN" sz="1600" b="1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BD7386E-1C74-4E39-A303-DF8BE4355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17" y="1960712"/>
                <a:ext cx="10721130" cy="4536627"/>
              </a:xfrm>
              <a:prstGeom prst="rect">
                <a:avLst/>
              </a:prstGeom>
              <a:blipFill>
                <a:blip r:embed="rId2"/>
                <a:stretch>
                  <a:fillRect l="-341" t="-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1749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8EB57ECF-6058-453F-8E72-E08CBE3D25DD}"/>
              </a:ext>
            </a:extLst>
          </p:cNvPr>
          <p:cNvCxnSpPr>
            <a:cxnSpLocks/>
          </p:cNvCxnSpPr>
          <p:nvPr/>
        </p:nvCxnSpPr>
        <p:spPr>
          <a:xfrm flipV="1">
            <a:off x="6504017" y="4114850"/>
            <a:ext cx="0" cy="218315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6B07CC4F-FA6C-4894-9A40-42B6643002D7}"/>
              </a:ext>
            </a:extLst>
          </p:cNvPr>
          <p:cNvCxnSpPr>
            <a:cxnSpLocks/>
          </p:cNvCxnSpPr>
          <p:nvPr/>
        </p:nvCxnSpPr>
        <p:spPr>
          <a:xfrm flipV="1">
            <a:off x="10042269" y="3150816"/>
            <a:ext cx="0" cy="951947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>
            <a:extLst>
              <a:ext uri="{FF2B5EF4-FFF2-40B4-BE49-F238E27FC236}">
                <a16:creationId xmlns:a16="http://schemas.microsoft.com/office/drawing/2014/main" id="{C0157B53-3A4C-48AB-AA0D-1049AF1CE6D7}"/>
              </a:ext>
            </a:extLst>
          </p:cNvPr>
          <p:cNvSpPr/>
          <p:nvPr/>
        </p:nvSpPr>
        <p:spPr>
          <a:xfrm>
            <a:off x="477942" y="1865699"/>
            <a:ext cx="3810660" cy="2035651"/>
          </a:xfrm>
          <a:prstGeom prst="rect">
            <a:avLst/>
          </a:prstGeom>
          <a:solidFill>
            <a:schemeClr val="bg1"/>
          </a:solidFill>
          <a:ln w="12700">
            <a:solidFill>
              <a:srgbClr val="19AAC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接连接符 4">
            <a:extLst>
              <a:ext uri="{FF2B5EF4-FFF2-40B4-BE49-F238E27FC236}">
                <a16:creationId xmlns:a16="http://schemas.microsoft.com/office/drawing/2014/main" id="{B437D75E-4455-4467-9E6D-726E0C7F70C9}"/>
              </a:ext>
            </a:extLst>
          </p:cNvPr>
          <p:cNvSpPr txBox="1"/>
          <p:nvPr/>
        </p:nvSpPr>
        <p:spPr>
          <a:xfrm>
            <a:off x="4729042" y="3691555"/>
            <a:ext cx="301625" cy="809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2700" tIns="0" rIns="12700" bIns="0" spcCol="1270" anchor="ctr"/>
          <a:lstStyle/>
          <a:p>
            <a:pPr algn="ctr" defTabSz="22225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500" noProof="1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CB0FAEFB-75EB-447C-ABC3-E188CA1AA637}"/>
              </a:ext>
            </a:extLst>
          </p:cNvPr>
          <p:cNvGrpSpPr/>
          <p:nvPr/>
        </p:nvGrpSpPr>
        <p:grpSpPr>
          <a:xfrm>
            <a:off x="2383272" y="3540795"/>
            <a:ext cx="7570597" cy="1247202"/>
            <a:chOff x="1400032" y="2843306"/>
            <a:chExt cx="7570597" cy="1247202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FFCBB2DF-3444-4BDD-8600-3F5093D29303}"/>
                </a:ext>
              </a:extLst>
            </p:cNvPr>
            <p:cNvCxnSpPr>
              <a:cxnSpLocks/>
              <a:endCxn id="53" idx="2"/>
            </p:cNvCxnSpPr>
            <p:nvPr/>
          </p:nvCxnSpPr>
          <p:spPr>
            <a:xfrm flipV="1">
              <a:off x="1400032" y="3203861"/>
              <a:ext cx="0" cy="201413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DDCA16D2-B432-49E2-9130-BA98CD991E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31457" y="2843306"/>
              <a:ext cx="0" cy="385691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6CA88902-2CC4-4A5C-9BF6-ECE780AF7468}"/>
                </a:ext>
              </a:extLst>
            </p:cNvPr>
            <p:cNvCxnSpPr>
              <a:cxnSpLocks/>
              <a:stCxn id="75" idx="3"/>
            </p:cNvCxnSpPr>
            <p:nvPr/>
          </p:nvCxnSpPr>
          <p:spPr>
            <a:xfrm flipH="1" flipV="1">
              <a:off x="1576421" y="3381858"/>
              <a:ext cx="1226" cy="708650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4A064D43-2AD9-422C-B685-087D005AD8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70629" y="3405274"/>
              <a:ext cx="0" cy="401412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燕尾形箭头 39">
            <a:extLst>
              <a:ext uri="{FF2B5EF4-FFF2-40B4-BE49-F238E27FC236}">
                <a16:creationId xmlns:a16="http://schemas.microsoft.com/office/drawing/2014/main" id="{430A9ABD-D8C1-4B22-9AA7-EFC8CE7BE9BC}"/>
              </a:ext>
            </a:extLst>
          </p:cNvPr>
          <p:cNvSpPr/>
          <p:nvPr/>
        </p:nvSpPr>
        <p:spPr>
          <a:xfrm>
            <a:off x="263382" y="3940635"/>
            <a:ext cx="11601741" cy="374921"/>
          </a:xfrm>
          <a:prstGeom prst="notchedRightArrow">
            <a:avLst>
              <a:gd name="adj1" fmla="val 54817"/>
              <a:gd name="adj2" fmla="val 57204"/>
            </a:avLst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23E5E57-B04E-491E-950E-542F41688467}"/>
              </a:ext>
            </a:extLst>
          </p:cNvPr>
          <p:cNvSpPr/>
          <p:nvPr/>
        </p:nvSpPr>
        <p:spPr>
          <a:xfrm>
            <a:off x="8501779" y="4482081"/>
            <a:ext cx="3328303" cy="2283529"/>
          </a:xfrm>
          <a:prstGeom prst="rect">
            <a:avLst/>
          </a:prstGeom>
          <a:solidFill>
            <a:schemeClr val="bg1"/>
          </a:solidFill>
          <a:ln w="12700">
            <a:solidFill>
              <a:srgbClr val="19AAC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546A471-52CE-40CC-B60D-1E542BBB89E1}"/>
              </a:ext>
            </a:extLst>
          </p:cNvPr>
          <p:cNvSpPr/>
          <p:nvPr/>
        </p:nvSpPr>
        <p:spPr>
          <a:xfrm>
            <a:off x="494950" y="4638809"/>
            <a:ext cx="4234092" cy="2035652"/>
          </a:xfrm>
          <a:prstGeom prst="rect">
            <a:avLst/>
          </a:prstGeom>
          <a:solidFill>
            <a:schemeClr val="bg1"/>
          </a:solidFill>
          <a:ln w="12700">
            <a:solidFill>
              <a:srgbClr val="19AAC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F813AF0-84FA-4B59-9F38-729D4048C246}"/>
              </a:ext>
            </a:extLst>
          </p:cNvPr>
          <p:cNvSpPr/>
          <p:nvPr/>
        </p:nvSpPr>
        <p:spPr>
          <a:xfrm>
            <a:off x="4943393" y="4304098"/>
            <a:ext cx="3121247" cy="2503159"/>
          </a:xfrm>
          <a:prstGeom prst="rect">
            <a:avLst/>
          </a:prstGeom>
          <a:solidFill>
            <a:schemeClr val="bg1"/>
          </a:solidFill>
          <a:ln w="12700">
            <a:solidFill>
              <a:srgbClr val="19AAC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3831F178-8139-469F-B69F-087F60D12C55}"/>
              </a:ext>
            </a:extLst>
          </p:cNvPr>
          <p:cNvSpPr/>
          <p:nvPr/>
        </p:nvSpPr>
        <p:spPr>
          <a:xfrm>
            <a:off x="4590799" y="1224799"/>
            <a:ext cx="3221323" cy="2594496"/>
          </a:xfrm>
          <a:prstGeom prst="rect">
            <a:avLst/>
          </a:prstGeom>
          <a:solidFill>
            <a:schemeClr val="bg1"/>
          </a:solidFill>
          <a:ln w="12700">
            <a:solidFill>
              <a:srgbClr val="19AAC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4CE0C0C9-0F5A-4566-A081-4374594AA630}"/>
              </a:ext>
            </a:extLst>
          </p:cNvPr>
          <p:cNvSpPr txBox="1"/>
          <p:nvPr/>
        </p:nvSpPr>
        <p:spPr>
          <a:xfrm>
            <a:off x="9056579" y="4476505"/>
            <a:ext cx="776379" cy="27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</a:rPr>
              <a:t>单发成像</a:t>
            </a:r>
          </a:p>
        </p:txBody>
      </p:sp>
      <p:pic>
        <p:nvPicPr>
          <p:cNvPr id="49" name="图片 48">
            <a:extLst>
              <a:ext uri="{FF2B5EF4-FFF2-40B4-BE49-F238E27FC236}">
                <a16:creationId xmlns:a16="http://schemas.microsoft.com/office/drawing/2014/main" id="{844721DF-4039-44F6-8D45-61F132D50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06" y="2067112"/>
            <a:ext cx="3033043" cy="1698752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id="{04CDB20D-E89E-4DC5-B664-E56D291E1580}"/>
              </a:ext>
            </a:extLst>
          </p:cNvPr>
          <p:cNvSpPr txBox="1"/>
          <p:nvPr/>
        </p:nvSpPr>
        <p:spPr>
          <a:xfrm>
            <a:off x="4533687" y="1154813"/>
            <a:ext cx="1430455" cy="320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b="1" dirty="0">
                <a:solidFill>
                  <a:srgbClr val="7030A0"/>
                </a:solidFill>
              </a:rPr>
              <a:t>HERA 27GeV</a:t>
            </a:r>
            <a:endParaRPr lang="zh-CN" altLang="en-US" sz="1100" b="1" dirty="0">
              <a:solidFill>
                <a:srgbClr val="7030A0"/>
              </a:solidFill>
            </a:endParaRPr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id="{784974CB-FC2D-42D1-A044-7115E38CA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684" y="1452047"/>
            <a:ext cx="2672110" cy="2140000"/>
          </a:xfrm>
          <a:prstGeom prst="rect">
            <a:avLst/>
          </a:prstGeom>
        </p:spPr>
      </p:pic>
      <p:sp>
        <p:nvSpPr>
          <p:cNvPr id="55" name="文本框 54">
            <a:extLst>
              <a:ext uri="{FF2B5EF4-FFF2-40B4-BE49-F238E27FC236}">
                <a16:creationId xmlns:a16="http://schemas.microsoft.com/office/drawing/2014/main" id="{26BA7C12-CAAD-4AC6-A9AC-F4DD4C609010}"/>
              </a:ext>
            </a:extLst>
          </p:cNvPr>
          <p:cNvSpPr txBox="1"/>
          <p:nvPr/>
        </p:nvSpPr>
        <p:spPr>
          <a:xfrm>
            <a:off x="482024" y="3616015"/>
            <a:ext cx="2765722" cy="299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 err="1"/>
              <a:t>R.Schmidt</a:t>
            </a:r>
            <a:r>
              <a:rPr lang="en-US" altLang="zh-CN" sz="1000" dirty="0"/>
              <a:t>. CERN SL/91-51(BI), 1991. </a:t>
            </a:r>
            <a:endParaRPr lang="zh-CN" altLang="en-US" sz="1000" dirty="0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B9DFE505-19F9-41E0-A709-DFDAB5447D61}"/>
              </a:ext>
            </a:extLst>
          </p:cNvPr>
          <p:cNvSpPr txBox="1"/>
          <p:nvPr/>
        </p:nvSpPr>
        <p:spPr>
          <a:xfrm>
            <a:off x="494950" y="1875032"/>
            <a:ext cx="1430455" cy="320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b="1" dirty="0">
                <a:solidFill>
                  <a:srgbClr val="0070C0"/>
                </a:solidFill>
              </a:rPr>
              <a:t>CERN LEP 46GeV</a:t>
            </a:r>
            <a:endParaRPr lang="zh-CN" altLang="en-US" sz="1100" b="1" dirty="0">
              <a:solidFill>
                <a:srgbClr val="0070C0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9567D99-167B-4547-8674-BCBC95C6339E}"/>
              </a:ext>
            </a:extLst>
          </p:cNvPr>
          <p:cNvSpPr/>
          <p:nvPr/>
        </p:nvSpPr>
        <p:spPr>
          <a:xfrm>
            <a:off x="4611745" y="3552584"/>
            <a:ext cx="21194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 err="1"/>
              <a:t>S.Schmitt</a:t>
            </a:r>
            <a:r>
              <a:rPr lang="en-US" altLang="zh-CN" sz="1000" dirty="0"/>
              <a:t>, HERA polarimeter review</a:t>
            </a:r>
            <a:endParaRPr lang="zh-CN" altLang="en-US" sz="1000" dirty="0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9603DE64-E0D4-4469-A614-5201C9349180}"/>
              </a:ext>
            </a:extLst>
          </p:cNvPr>
          <p:cNvSpPr/>
          <p:nvPr/>
        </p:nvSpPr>
        <p:spPr>
          <a:xfrm>
            <a:off x="7858593" y="1257605"/>
            <a:ext cx="4103215" cy="2561690"/>
          </a:xfrm>
          <a:prstGeom prst="rect">
            <a:avLst/>
          </a:prstGeom>
          <a:solidFill>
            <a:schemeClr val="bg1"/>
          </a:solidFill>
          <a:ln w="12700">
            <a:solidFill>
              <a:srgbClr val="19AAC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4" name="图片 73">
            <a:extLst>
              <a:ext uri="{FF2B5EF4-FFF2-40B4-BE49-F238E27FC236}">
                <a16:creationId xmlns:a16="http://schemas.microsoft.com/office/drawing/2014/main" id="{AC9CF449-94C1-40D0-B53D-9C6425A47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417" y="4940931"/>
            <a:ext cx="3506263" cy="1389770"/>
          </a:xfrm>
          <a:prstGeom prst="rect">
            <a:avLst/>
          </a:prstGeom>
        </p:spPr>
      </p:pic>
      <p:sp>
        <p:nvSpPr>
          <p:cNvPr id="75" name="文本框 74">
            <a:extLst>
              <a:ext uri="{FF2B5EF4-FFF2-40B4-BE49-F238E27FC236}">
                <a16:creationId xmlns:a16="http://schemas.microsoft.com/office/drawing/2014/main" id="{46A31470-BDD9-4AC6-8FC9-CE41CAED16CF}"/>
              </a:ext>
            </a:extLst>
          </p:cNvPr>
          <p:cNvSpPr txBox="1"/>
          <p:nvPr/>
        </p:nvSpPr>
        <p:spPr>
          <a:xfrm>
            <a:off x="494950" y="4638809"/>
            <a:ext cx="2027847" cy="320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b="1" dirty="0" err="1">
                <a:solidFill>
                  <a:srgbClr val="00B050"/>
                </a:solidFill>
              </a:rPr>
              <a:t>JLab</a:t>
            </a:r>
            <a:r>
              <a:rPr lang="en-US" altLang="zh-CN" sz="1100" b="1" dirty="0">
                <a:solidFill>
                  <a:srgbClr val="00B050"/>
                </a:solidFill>
              </a:rPr>
              <a:t> Hall C 1.16GeV </a:t>
            </a:r>
            <a:endParaRPr lang="zh-CN" altLang="en-US" sz="1100" b="1" dirty="0">
              <a:solidFill>
                <a:srgbClr val="00B050"/>
              </a:solidFill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21D1DAA2-0AE4-4C7A-8EEE-65DA1327ACA5}"/>
              </a:ext>
            </a:extLst>
          </p:cNvPr>
          <p:cNvSpPr txBox="1"/>
          <p:nvPr/>
        </p:nvSpPr>
        <p:spPr>
          <a:xfrm>
            <a:off x="477942" y="6374764"/>
            <a:ext cx="3506262" cy="299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Donald Jones, Hall C Compton Polarimetry, PSTP 2013. </a:t>
            </a:r>
            <a:endParaRPr lang="zh-CN" altLang="en-US" sz="1000" dirty="0"/>
          </a:p>
        </p:txBody>
      </p:sp>
      <p:pic>
        <p:nvPicPr>
          <p:cNvPr id="81" name="图片 80">
            <a:extLst>
              <a:ext uri="{FF2B5EF4-FFF2-40B4-BE49-F238E27FC236}">
                <a16:creationId xmlns:a16="http://schemas.microsoft.com/office/drawing/2014/main" id="{3818F8D9-7763-4BFB-8885-1C30CBB60B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66" y="4507939"/>
            <a:ext cx="2848170" cy="2176845"/>
          </a:xfrm>
          <a:prstGeom prst="rect">
            <a:avLst/>
          </a:prstGeom>
        </p:spPr>
      </p:pic>
      <p:sp>
        <p:nvSpPr>
          <p:cNvPr id="82" name="文本框 81">
            <a:extLst>
              <a:ext uri="{FF2B5EF4-FFF2-40B4-BE49-F238E27FC236}">
                <a16:creationId xmlns:a16="http://schemas.microsoft.com/office/drawing/2014/main" id="{678E76D7-5622-4188-8B86-C3B88E5F615E}"/>
              </a:ext>
            </a:extLst>
          </p:cNvPr>
          <p:cNvSpPr txBox="1"/>
          <p:nvPr/>
        </p:nvSpPr>
        <p:spPr>
          <a:xfrm>
            <a:off x="4889277" y="4282422"/>
            <a:ext cx="2027847" cy="320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b="1" dirty="0">
                <a:solidFill>
                  <a:srgbClr val="C00000"/>
                </a:solidFill>
              </a:rPr>
              <a:t>SLD at SLAC 45.6GeV</a:t>
            </a:r>
            <a:endParaRPr lang="zh-CN" altLang="en-US" sz="1100" b="1" dirty="0">
              <a:solidFill>
                <a:srgbClr val="C00000"/>
              </a:solidFill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1FD0221B-73E8-4DB9-B3F0-D8913A60DA67}"/>
              </a:ext>
            </a:extLst>
          </p:cNvPr>
          <p:cNvSpPr txBox="1"/>
          <p:nvPr/>
        </p:nvSpPr>
        <p:spPr>
          <a:xfrm>
            <a:off x="4889277" y="6533500"/>
            <a:ext cx="2765722" cy="299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 err="1"/>
              <a:t>M.Wood</a:t>
            </a:r>
            <a:r>
              <a:rPr lang="en-US" altLang="zh-CN" sz="1000" dirty="0"/>
              <a:t>. SLAC, 2003. </a:t>
            </a:r>
            <a:endParaRPr lang="zh-CN" altLang="en-US" sz="1000" dirty="0"/>
          </a:p>
        </p:txBody>
      </p:sp>
      <p:pic>
        <p:nvPicPr>
          <p:cNvPr id="84" name="图片 83">
            <a:extLst>
              <a:ext uri="{FF2B5EF4-FFF2-40B4-BE49-F238E27FC236}">
                <a16:creationId xmlns:a16="http://schemas.microsoft.com/office/drawing/2014/main" id="{204204BA-3DE3-432D-B3F6-9B93BC6650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4541" y="4755428"/>
            <a:ext cx="3189269" cy="1953526"/>
          </a:xfrm>
          <a:prstGeom prst="rect">
            <a:avLst/>
          </a:prstGeom>
        </p:spPr>
      </p:pic>
      <p:sp>
        <p:nvSpPr>
          <p:cNvPr id="85" name="文本框 84">
            <a:extLst>
              <a:ext uri="{FF2B5EF4-FFF2-40B4-BE49-F238E27FC236}">
                <a16:creationId xmlns:a16="http://schemas.microsoft.com/office/drawing/2014/main" id="{65599DAE-D9C2-4F5D-BF10-3C91EC774549}"/>
              </a:ext>
            </a:extLst>
          </p:cNvPr>
          <p:cNvSpPr txBox="1"/>
          <p:nvPr/>
        </p:nvSpPr>
        <p:spPr>
          <a:xfrm>
            <a:off x="8481991" y="4449031"/>
            <a:ext cx="2027847" cy="320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FCC-</a:t>
            </a:r>
            <a:r>
              <a:rPr lang="en-US" altLang="zh-CN" sz="11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ee</a:t>
            </a: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45.6GeV</a:t>
            </a:r>
            <a:endParaRPr lang="zh-CN" altLang="en-US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575A5197-0EAC-45F3-A011-4959469654EB}"/>
              </a:ext>
            </a:extLst>
          </p:cNvPr>
          <p:cNvSpPr/>
          <p:nvPr/>
        </p:nvSpPr>
        <p:spPr>
          <a:xfrm>
            <a:off x="8481991" y="6535269"/>
            <a:ext cx="14718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 err="1"/>
              <a:t>Nickolai</a:t>
            </a:r>
            <a:r>
              <a:rPr lang="en-US" altLang="zh-CN" sz="1000" dirty="0"/>
              <a:t> </a:t>
            </a:r>
            <a:r>
              <a:rPr lang="en-US" altLang="zh-CN" sz="1000" dirty="0" err="1"/>
              <a:t>Muchnoi</a:t>
            </a:r>
            <a:r>
              <a:rPr lang="en-US" altLang="zh-CN" sz="1000" dirty="0"/>
              <a:t>, 2018</a:t>
            </a:r>
            <a:endParaRPr lang="zh-CN" altLang="en-US" sz="1000" dirty="0"/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F1816817-4317-4D20-B434-DC0708D06B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9142" y="1625210"/>
            <a:ext cx="4034551" cy="1949597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CAF455B1-4434-4D86-B6AA-D98A805C90E9}"/>
              </a:ext>
            </a:extLst>
          </p:cNvPr>
          <p:cNvSpPr txBox="1"/>
          <p:nvPr/>
        </p:nvSpPr>
        <p:spPr>
          <a:xfrm>
            <a:off x="7812122" y="3546614"/>
            <a:ext cx="2304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Jenny List, ILC Polarimetry,2020</a:t>
            </a:r>
            <a:endParaRPr lang="zh-CN" altLang="en-US" sz="1000" dirty="0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A33CC3A6-1EC5-4A86-8E75-0B60A110B8FA}"/>
              </a:ext>
            </a:extLst>
          </p:cNvPr>
          <p:cNvSpPr txBox="1"/>
          <p:nvPr/>
        </p:nvSpPr>
        <p:spPr>
          <a:xfrm>
            <a:off x="7853653" y="1191175"/>
            <a:ext cx="1481776" cy="341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>
                <a:solidFill>
                  <a:srgbClr val="D49D8C"/>
                </a:solidFill>
              </a:rPr>
              <a:t>ILC 45.6GeV</a:t>
            </a:r>
            <a:endParaRPr lang="zh-CN" altLang="en-US" sz="1200" b="1" dirty="0">
              <a:solidFill>
                <a:srgbClr val="D49D8C"/>
              </a:solidFill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E92F539E-06FC-487D-BABA-1D8A2088DCD3}"/>
              </a:ext>
            </a:extLst>
          </p:cNvPr>
          <p:cNvSpPr txBox="1"/>
          <p:nvPr/>
        </p:nvSpPr>
        <p:spPr>
          <a:xfrm>
            <a:off x="265844" y="33656"/>
            <a:ext cx="11794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4348AA"/>
                </a:solidFill>
                <a:latin typeface="+mn-ea"/>
              </a:rPr>
              <a:t>Compton</a:t>
            </a:r>
            <a:r>
              <a:rPr lang="zh-CN" altLang="en-US" sz="3600" b="1" dirty="0">
                <a:solidFill>
                  <a:srgbClr val="4348AA"/>
                </a:solidFill>
                <a:latin typeface="+mn-ea"/>
              </a:rPr>
              <a:t> </a:t>
            </a:r>
            <a:r>
              <a:rPr lang="en-US" altLang="zh-CN" sz="3600" b="1" dirty="0">
                <a:solidFill>
                  <a:srgbClr val="4348AA"/>
                </a:solidFill>
                <a:latin typeface="+mn-ea"/>
              </a:rPr>
              <a:t>polarimeter</a:t>
            </a:r>
            <a:endParaRPr lang="zh-CN" altLang="en-US" sz="3600" b="1" dirty="0">
              <a:solidFill>
                <a:srgbClr val="4348AA"/>
              </a:solidFill>
              <a:latin typeface="+mn-ea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A80A273-6686-4A55-99A7-2B818C20B9ED}"/>
              </a:ext>
            </a:extLst>
          </p:cNvPr>
          <p:cNvSpPr/>
          <p:nvPr/>
        </p:nvSpPr>
        <p:spPr>
          <a:xfrm>
            <a:off x="94593" y="908549"/>
            <a:ext cx="44105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Polarization is measured by the position/energy asymmetry of the scattered electrons or scattered photons</a:t>
            </a:r>
            <a:endParaRPr lang="zh-CN" altLang="en-US" sz="1600" b="1" dirty="0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9F02DF80-44AD-476E-8D3B-03F1270FB32E}"/>
              </a:ext>
            </a:extLst>
          </p:cNvPr>
          <p:cNvSpPr/>
          <p:nvPr/>
        </p:nvSpPr>
        <p:spPr>
          <a:xfrm>
            <a:off x="0" y="671006"/>
            <a:ext cx="12192000" cy="23527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灯片编号占位符 3">
            <a:extLst>
              <a:ext uri="{FF2B5EF4-FFF2-40B4-BE49-F238E27FC236}">
                <a16:creationId xmlns:a16="http://schemas.microsoft.com/office/drawing/2014/main" id="{6925943B-CE19-47DE-8B9B-7062822A1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8752" y="6452660"/>
            <a:ext cx="406167" cy="365125"/>
          </a:xfrm>
        </p:spPr>
        <p:txBody>
          <a:bodyPr/>
          <a:lstStyle/>
          <a:p>
            <a:fld id="{84B4D896-B198-41A3-8770-0668726B5513}" type="slidenum">
              <a:rPr lang="zh-CN" altLang="en-US" sz="1400" b="1" smtClean="0">
                <a:solidFill>
                  <a:schemeClr val="tx1"/>
                </a:solidFill>
                <a:latin typeface="+mn-ea"/>
              </a:rPr>
              <a:t>5</a:t>
            </a:fld>
            <a:endParaRPr lang="zh-CN" altLang="en-US" sz="140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59995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F33B96C-F746-45E7-875F-2AA85ED34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52" y="2767876"/>
            <a:ext cx="4559291" cy="379601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613D510-E7F1-4237-9DDE-74CBECDAD698}"/>
              </a:ext>
            </a:extLst>
          </p:cNvPr>
          <p:cNvSpPr txBox="1"/>
          <p:nvPr/>
        </p:nvSpPr>
        <p:spPr>
          <a:xfrm>
            <a:off x="209725" y="251670"/>
            <a:ext cx="11794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4348AA"/>
                </a:solidFill>
              </a:rPr>
              <a:t>Compton Polarimeter for CEPC(Z pole)</a:t>
            </a:r>
            <a:endParaRPr lang="zh-CN" altLang="en-US" sz="3600" b="1" dirty="0">
              <a:solidFill>
                <a:srgbClr val="4348AA"/>
              </a:solidFill>
            </a:endParaRPr>
          </a:p>
        </p:txBody>
      </p:sp>
      <p:sp>
        <p:nvSpPr>
          <p:cNvPr id="114" name="灯片编号占位符 3">
            <a:extLst>
              <a:ext uri="{FF2B5EF4-FFF2-40B4-BE49-F238E27FC236}">
                <a16:creationId xmlns:a16="http://schemas.microsoft.com/office/drawing/2014/main" id="{2F129F98-10A8-4319-960F-2C1BB72A8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3018" y="6452660"/>
            <a:ext cx="311901" cy="365125"/>
          </a:xfrm>
        </p:spPr>
        <p:txBody>
          <a:bodyPr/>
          <a:lstStyle/>
          <a:p>
            <a:fld id="{84B4D896-B198-41A3-8770-0668726B5513}" type="slidenum">
              <a:rPr lang="zh-CN" altLang="en-US" sz="1400" b="1" smtClean="0">
                <a:solidFill>
                  <a:schemeClr val="tx1"/>
                </a:solidFill>
              </a:rPr>
              <a:t>6</a:t>
            </a:fld>
            <a:endParaRPr lang="zh-CN" alt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7FA3663-590C-45D3-9321-C40B461253E1}"/>
              </a:ext>
            </a:extLst>
          </p:cNvPr>
          <p:cNvSpPr/>
          <p:nvPr/>
        </p:nvSpPr>
        <p:spPr>
          <a:xfrm>
            <a:off x="5475137" y="1831041"/>
            <a:ext cx="6529509" cy="1323439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1A00FD"/>
                </a:solidFill>
                <a:latin typeface="+mn-ea"/>
                <a:cs typeface="Times New Roman" panose="02020603050405020304" pitchFamily="18" charset="0"/>
              </a:rPr>
              <a:t>Prospects for the Compton polarimeter system: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b="1" dirty="0">
              <a:latin typeface="+mn-ea"/>
              <a:cs typeface="Times New Roman" panose="02020603050405020304" pitchFamily="18" charset="0"/>
            </a:endParaRPr>
          </a:p>
          <a:p>
            <a:pPr marL="742950" lvl="1" indent="-285750">
              <a:buFont typeface="Times New Roman" panose="02020603050405020304" pitchFamily="18" charset="0"/>
              <a:buChar char="₋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device is in straight sections on the ring.</a:t>
            </a:r>
          </a:p>
          <a:p>
            <a:pPr marL="742950" lvl="1" indent="-285750">
              <a:buFont typeface="Times New Roman" panose="02020603050405020304" pitchFamily="18" charset="0"/>
              <a:buChar char="₋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last dipole in the ARC can be used as our bending magnet of Compton polarimeter.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8F35663-6879-4A10-8D69-B19B9BF462B2}"/>
              </a:ext>
            </a:extLst>
          </p:cNvPr>
          <p:cNvSpPr/>
          <p:nvPr/>
        </p:nvSpPr>
        <p:spPr>
          <a:xfrm>
            <a:off x="1320449" y="1444765"/>
            <a:ext cx="268104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r"/>
            <a:r>
              <a:rPr lang="en-US" altLang="zh-CN" b="1" dirty="0">
                <a:solidFill>
                  <a:srgbClr val="4348AA"/>
                </a:solidFill>
              </a:rPr>
              <a:t>Compton Polarimeter </a:t>
            </a:r>
            <a:endParaRPr lang="zh-CN" altLang="en-US" dirty="0"/>
          </a:p>
        </p:txBody>
      </p:sp>
      <p:sp>
        <p:nvSpPr>
          <p:cNvPr id="10" name="等腰三角形 9">
            <a:extLst>
              <a:ext uri="{FF2B5EF4-FFF2-40B4-BE49-F238E27FC236}">
                <a16:creationId xmlns:a16="http://schemas.microsoft.com/office/drawing/2014/main" id="{C67016E6-106B-4DBF-BC38-9CED222984DD}"/>
              </a:ext>
            </a:extLst>
          </p:cNvPr>
          <p:cNvSpPr/>
          <p:nvPr/>
        </p:nvSpPr>
        <p:spPr>
          <a:xfrm>
            <a:off x="1368500" y="1540490"/>
            <a:ext cx="167210" cy="152518"/>
          </a:xfrm>
          <a:prstGeom prst="triangl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886EBE62-6B94-4774-8C13-3A10DB0AFB11}"/>
              </a:ext>
            </a:extLst>
          </p:cNvPr>
          <p:cNvCxnSpPr/>
          <p:nvPr/>
        </p:nvCxnSpPr>
        <p:spPr>
          <a:xfrm>
            <a:off x="353274" y="2153416"/>
            <a:ext cx="0" cy="43791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9372C688-84B5-4BEF-B3E5-A33E23F08E69}"/>
              </a:ext>
            </a:extLst>
          </p:cNvPr>
          <p:cNvCxnSpPr/>
          <p:nvPr/>
        </p:nvCxnSpPr>
        <p:spPr>
          <a:xfrm>
            <a:off x="2956476" y="2140440"/>
            <a:ext cx="0" cy="43791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43A0FC62-11A8-4A41-AA9A-65700996FAEF}"/>
              </a:ext>
            </a:extLst>
          </p:cNvPr>
          <p:cNvCxnSpPr>
            <a:cxnSpLocks/>
          </p:cNvCxnSpPr>
          <p:nvPr/>
        </p:nvCxnSpPr>
        <p:spPr>
          <a:xfrm>
            <a:off x="434886" y="2389172"/>
            <a:ext cx="2393045" cy="74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>
            <a:extLst>
              <a:ext uri="{FF2B5EF4-FFF2-40B4-BE49-F238E27FC236}">
                <a16:creationId xmlns:a16="http://schemas.microsoft.com/office/drawing/2014/main" id="{63B0C662-AC07-44F7-99B8-A5B797F158EC}"/>
              </a:ext>
            </a:extLst>
          </p:cNvPr>
          <p:cNvSpPr/>
          <p:nvPr/>
        </p:nvSpPr>
        <p:spPr>
          <a:xfrm>
            <a:off x="919481" y="2078698"/>
            <a:ext cx="1367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rgbClr val="1A00FD"/>
                </a:solidFill>
                <a:latin typeface="+mn-ea"/>
              </a:rPr>
              <a:t>CEPC ARC</a:t>
            </a:r>
            <a:endParaRPr lang="zh-CN" altLang="en-US" sz="1400" dirty="0">
              <a:solidFill>
                <a:srgbClr val="1A00FD"/>
              </a:solidFill>
              <a:latin typeface="+mn-ea"/>
            </a:endParaRP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BFAC1F59-B213-443B-819A-9EA1C94B003F}"/>
              </a:ext>
            </a:extLst>
          </p:cNvPr>
          <p:cNvCxnSpPr/>
          <p:nvPr/>
        </p:nvCxnSpPr>
        <p:spPr>
          <a:xfrm>
            <a:off x="4843543" y="2140440"/>
            <a:ext cx="0" cy="4379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9A3A82B7-8877-4A4B-A099-46887E9DF223}"/>
              </a:ext>
            </a:extLst>
          </p:cNvPr>
          <p:cNvCxnSpPr>
            <a:cxnSpLocks/>
          </p:cNvCxnSpPr>
          <p:nvPr/>
        </p:nvCxnSpPr>
        <p:spPr>
          <a:xfrm flipV="1">
            <a:off x="3042615" y="2396628"/>
            <a:ext cx="1636587" cy="90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>
            <a:extLst>
              <a:ext uri="{FF2B5EF4-FFF2-40B4-BE49-F238E27FC236}">
                <a16:creationId xmlns:a16="http://schemas.microsoft.com/office/drawing/2014/main" id="{C3C02EFD-E25D-432C-8786-577367A09C3C}"/>
              </a:ext>
            </a:extLst>
          </p:cNvPr>
          <p:cNvSpPr/>
          <p:nvPr/>
        </p:nvSpPr>
        <p:spPr>
          <a:xfrm>
            <a:off x="2892208" y="2090686"/>
            <a:ext cx="20850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  <a:latin typeface="+mn-ea"/>
              </a:rPr>
              <a:t>CEPC straight sections</a:t>
            </a:r>
            <a:endParaRPr lang="zh-CN" altLang="en-US" sz="14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66605D68-3E3D-4372-90CD-A422A357E83E}"/>
              </a:ext>
            </a:extLst>
          </p:cNvPr>
          <p:cNvSpPr/>
          <p:nvPr/>
        </p:nvSpPr>
        <p:spPr>
          <a:xfrm>
            <a:off x="132183" y="2647425"/>
            <a:ext cx="2824293" cy="4077196"/>
          </a:xfrm>
          <a:prstGeom prst="roundRect">
            <a:avLst/>
          </a:prstGeom>
          <a:noFill/>
          <a:ln w="952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9A3AA7B4-BFA9-407D-AF06-56F8E9701EDC}"/>
              </a:ext>
            </a:extLst>
          </p:cNvPr>
          <p:cNvSpPr/>
          <p:nvPr/>
        </p:nvSpPr>
        <p:spPr>
          <a:xfrm>
            <a:off x="3054103" y="2647424"/>
            <a:ext cx="1894772" cy="4077197"/>
          </a:xfrm>
          <a:prstGeom prst="roundRect">
            <a:avLst/>
          </a:prstGeom>
          <a:noFill/>
          <a:ln w="9525">
            <a:solidFill>
              <a:srgbClr val="FF00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表格 11">
                <a:extLst>
                  <a:ext uri="{FF2B5EF4-FFF2-40B4-BE49-F238E27FC236}">
                    <a16:creationId xmlns:a16="http://schemas.microsoft.com/office/drawing/2014/main" id="{C2F84449-ED99-4028-B999-8BDDDABD6C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6986934"/>
                  </p:ext>
                </p:extLst>
              </p:nvPr>
            </p:nvGraphicFramePr>
            <p:xfrm>
              <a:off x="6191074" y="3586492"/>
              <a:ext cx="5899367" cy="3149981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2306974">
                      <a:extLst>
                        <a:ext uri="{9D8B030D-6E8A-4147-A177-3AD203B41FA5}">
                          <a16:colId xmlns:a16="http://schemas.microsoft.com/office/drawing/2014/main" val="1088605474"/>
                        </a:ext>
                      </a:extLst>
                    </a:gridCol>
                    <a:gridCol w="3592393">
                      <a:extLst>
                        <a:ext uri="{9D8B030D-6E8A-4147-A177-3AD203B41FA5}">
                          <a16:colId xmlns:a16="http://schemas.microsoft.com/office/drawing/2014/main" val="123480679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CEPC Z pole:</a:t>
                          </a:r>
                          <a:endParaRPr lang="en-US" altLang="zh-CN" sz="1600" b="0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  <m:r>
                                  <a:rPr lang="en-US" altLang="zh-CN" sz="1600" b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16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45.5 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GeV</m:t>
                                </m:r>
                              </m:oMath>
                            </m:oMathPara>
                          </a14:m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43499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Laser : 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16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altLang="zh-CN" sz="16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=1.24</m:t>
                                </m:r>
                                <m:r>
                                  <a:rPr lang="en-US" altLang="zh-CN" sz="16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𝑒𝑉</m:t>
                                </m:r>
                                <m:r>
                                  <a:rPr lang="en-US" altLang="zh-CN" sz="16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altLang="zh-CN" sz="1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𝑙𝑎𝑠𝑒𝑟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=2.8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𝑚𝐽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𝑝𝑢𝑙𝑠𝑒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𝑙𝑒𝑛𝑔𝑡h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=28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𝑝𝑠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94235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Dipole parameter(CDR)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CN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altLang="zh-CN" sz="1600" smtClean="0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  <m:r>
                                            <a:rPr lang="en-US" altLang="zh-CN" sz="1600" smtClean="0">
                                              <a:latin typeface="Cambria Math" panose="02040503050406030204" pitchFamily="18" charset="0"/>
                                            </a:rPr>
                                            <m:t>=70.7904</m:t>
                                          </m:r>
                                          <m:r>
                                            <a:rPr lang="en-US" altLang="zh-CN" sz="1600" smtClean="0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600" smtClean="0">
                                              <a:latin typeface="Cambria Math" panose="02040503050406030204" pitchFamily="18" charset="0"/>
                                            </a:rPr>
                                            <m:t>s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altLang="zh-CN" sz="1600" dirty="0">
                                              <a:latin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CN" sz="1600" smtClean="0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  <m:r>
                                            <a:rPr lang="en-US" altLang="zh-CN" sz="1600" smtClean="0">
                                              <a:latin typeface="Cambria Math" panose="02040503050406030204" pitchFamily="18" charset="0"/>
                                            </a:rPr>
                                            <m:t>=28.686</m:t>
                                          </m:r>
                                          <m:r>
                                            <a:rPr lang="en-US" altLang="zh-CN" sz="1600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zh-CN" altLang="en-US" sz="1600" dirty="0"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54515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kern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Beam vacuum tube</a:t>
                          </a:r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kern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31mm(Outer radius)</a:t>
                          </a:r>
                          <a:endParaRPr lang="zh-CN" altLang="en-US" sz="1600" b="0" i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6066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Drift distance</a:t>
                          </a:r>
                          <a:endParaRPr lang="en-US" altLang="zh-CN" sz="1600" i="1" dirty="0"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CN" sz="160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16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1600" smtClean="0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  <m:r>
                                <a:rPr lang="en-US" altLang="zh-CN" sz="160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sz="1600" smtClean="0">
                                  <a:latin typeface="Cambria Math" panose="02040503050406030204" pitchFamily="18" charset="0"/>
                                </a:rPr>
                                <m:t>  ;   </m:t>
                              </m:r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CN" sz="1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16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1600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  <m:r>
                                <a:rPr lang="en-US" altLang="zh-CN" sz="160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endParaRPr lang="en-US" altLang="zh-CN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56590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altLang="zh-CN" sz="1600" kern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Beam angle</a:t>
                          </a:r>
                        </a:p>
                        <a:p>
                          <a:pPr marL="0" algn="l" defTabSz="914400" rtl="0" eaLnBrk="1" latinLnBrk="0" hangingPunct="1"/>
                          <a:r>
                            <a:rPr lang="en-US" altLang="zh-CN" sz="1600" kern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(at IP of laser and electron beam)(</a:t>
                          </a:r>
                          <a:r>
                            <a:rPr lang="zh-CN" altLang="en-US" sz="1600" kern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王毅伟</a:t>
                          </a:r>
                          <a:r>
                            <a:rPr lang="en-US" altLang="zh-CN" sz="1600" kern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60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6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altLang="zh-CN" sz="160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altLang="zh-CN" sz="1600" smtClean="0">
                                    <a:latin typeface="Cambria Math" panose="02040503050406030204" pitchFamily="18" charset="0"/>
                                  </a:rPr>
                                  <m:t>=1.2197 [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zh-CN" sz="1600" smtClean="0"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600" smtClean="0">
                                    <a:latin typeface="Cambria Math" panose="02040503050406030204" pitchFamily="18" charset="0"/>
                                  </a:rPr>
                                  <m:t>rad</m:t>
                                </m:r>
                                <m:r>
                                  <a:rPr lang="en-US" altLang="zh-CN" sz="160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altLang="zh-CN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60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60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altLang="zh-CN" sz="160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altLang="zh-CN" sz="1600" smtClean="0">
                                    <a:latin typeface="Cambria Math" panose="02040503050406030204" pitchFamily="18" charset="0"/>
                                  </a:rPr>
                                  <m:t>=0.5164 [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zh-CN" sz="1600" smtClean="0"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600" smtClean="0">
                                    <a:latin typeface="Cambria Math" panose="02040503050406030204" pitchFamily="18" charset="0"/>
                                  </a:rPr>
                                  <m:t>rad</m:t>
                                </m:r>
                                <m:r>
                                  <a:rPr lang="en-US" altLang="zh-CN" sz="160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5998754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表格 11">
                <a:extLst>
                  <a:ext uri="{FF2B5EF4-FFF2-40B4-BE49-F238E27FC236}">
                    <a16:creationId xmlns:a16="http://schemas.microsoft.com/office/drawing/2014/main" id="{C2F84449-ED99-4028-B999-8BDDDABD6C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6986934"/>
                  </p:ext>
                </p:extLst>
              </p:nvPr>
            </p:nvGraphicFramePr>
            <p:xfrm>
              <a:off x="6191074" y="3586492"/>
              <a:ext cx="5899367" cy="3149981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2306974">
                      <a:extLst>
                        <a:ext uri="{9D8B030D-6E8A-4147-A177-3AD203B41FA5}">
                          <a16:colId xmlns:a16="http://schemas.microsoft.com/office/drawing/2014/main" val="1088605474"/>
                        </a:ext>
                      </a:extLst>
                    </a:gridCol>
                    <a:gridCol w="3592393">
                      <a:extLst>
                        <a:ext uri="{9D8B030D-6E8A-4147-A177-3AD203B41FA5}">
                          <a16:colId xmlns:a16="http://schemas.microsoft.com/office/drawing/2014/main" val="123480679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CEPC Z pole:</a:t>
                          </a:r>
                          <a:endParaRPr lang="en-US" altLang="zh-CN" sz="1600" b="0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4237" t="-4918" r="-169" b="-768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43499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Laser : 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4237" t="-67368" r="-169" b="-39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9423527"/>
                      </a:ext>
                    </a:extLst>
                  </a:tr>
                  <a:tr h="63538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Dipole parameter(CDR)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4237" t="-151429" r="-169" b="-256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54515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kern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Beam vacuum tube</a:t>
                          </a:r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kern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31mm(Outer radius)</a:t>
                          </a:r>
                          <a:endParaRPr lang="zh-CN" altLang="en-US" sz="1600" b="0" i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6066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Drift distance</a:t>
                          </a:r>
                          <a:endParaRPr lang="en-US" altLang="zh-CN" sz="1600" i="1" dirty="0"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4237" t="-532787" r="-169" b="-2409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5659075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altLang="zh-CN" sz="1600" kern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Beam angle</a:t>
                          </a:r>
                        </a:p>
                        <a:p>
                          <a:pPr marL="0" algn="l" defTabSz="914400" rtl="0" eaLnBrk="1" latinLnBrk="0" hangingPunct="1"/>
                          <a:r>
                            <a:rPr lang="en-US" altLang="zh-CN" sz="1600" kern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(at IP of laser and electron beam)(</a:t>
                          </a:r>
                          <a:r>
                            <a:rPr lang="zh-CN" altLang="en-US" sz="1600" kern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王毅伟</a:t>
                          </a:r>
                          <a:r>
                            <a:rPr lang="en-US" altLang="zh-CN" sz="1600" kern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b="1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4237" t="-285926" r="-169" b="-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998754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B473E313-40C1-4082-A480-1D91B5FDDF1F}"/>
              </a:ext>
            </a:extLst>
          </p:cNvPr>
          <p:cNvCxnSpPr/>
          <p:nvPr/>
        </p:nvCxnSpPr>
        <p:spPr>
          <a:xfrm>
            <a:off x="10067891" y="4893041"/>
            <a:ext cx="2432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6C2C1BC-E2E6-4374-A56F-05D641C08AC0}"/>
                  </a:ext>
                </a:extLst>
              </p:cNvPr>
              <p:cNvSpPr txBox="1"/>
              <p:nvPr/>
            </p:nvSpPr>
            <p:spPr>
              <a:xfrm>
                <a:off x="10311172" y="4773355"/>
                <a:ext cx="177926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=0.0013389</m:t>
                      </m:r>
                      <m:r>
                        <m:rPr>
                          <m:sty m:val="p"/>
                        </m:rPr>
                        <a:rPr lang="en-US" altLang="zh-CN" sz="1600" i="1">
                          <a:latin typeface="Cambria Math" panose="02040503050406030204" pitchFamily="18" charset="0"/>
                        </a:rPr>
                        <m:t>rad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6C2C1BC-E2E6-4374-A56F-05D641C08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1172" y="4773355"/>
                <a:ext cx="1779269" cy="246221"/>
              </a:xfrm>
              <a:prstGeom prst="rect">
                <a:avLst/>
              </a:prstGeom>
              <a:blipFill>
                <a:blip r:embed="rId4"/>
                <a:stretch>
                  <a:fillRect l="-2055" r="-1712"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矩形 25">
            <a:extLst>
              <a:ext uri="{FF2B5EF4-FFF2-40B4-BE49-F238E27FC236}">
                <a16:creationId xmlns:a16="http://schemas.microsoft.com/office/drawing/2014/main" id="{F3CE993D-2101-4775-90F0-FB46EFDB05FB}"/>
              </a:ext>
            </a:extLst>
          </p:cNvPr>
          <p:cNvSpPr/>
          <p:nvPr/>
        </p:nvSpPr>
        <p:spPr>
          <a:xfrm>
            <a:off x="0" y="898001"/>
            <a:ext cx="12192000" cy="23527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9D32837C-FAB1-493C-87CF-0F13617E1D1A}"/>
              </a:ext>
            </a:extLst>
          </p:cNvPr>
          <p:cNvCxnSpPr>
            <a:cxnSpLocks/>
          </p:cNvCxnSpPr>
          <p:nvPr/>
        </p:nvCxnSpPr>
        <p:spPr>
          <a:xfrm>
            <a:off x="2466363" y="4035105"/>
            <a:ext cx="0" cy="26895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DC48E7C0-41DD-4A64-B53A-87D3CA2D26AE}"/>
              </a:ext>
            </a:extLst>
          </p:cNvPr>
          <p:cNvCxnSpPr>
            <a:cxnSpLocks/>
          </p:cNvCxnSpPr>
          <p:nvPr/>
        </p:nvCxnSpPr>
        <p:spPr>
          <a:xfrm>
            <a:off x="3966176" y="5850467"/>
            <a:ext cx="0" cy="87415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5AD76C39-F8C3-4590-A238-22E97BF947B8}"/>
              </a:ext>
            </a:extLst>
          </p:cNvPr>
          <p:cNvCxnSpPr>
            <a:cxnSpLocks/>
          </p:cNvCxnSpPr>
          <p:nvPr/>
        </p:nvCxnSpPr>
        <p:spPr>
          <a:xfrm>
            <a:off x="2669563" y="4084859"/>
            <a:ext cx="0" cy="244333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695F5771-20FC-4953-B67F-99529B08362E}"/>
              </a:ext>
            </a:extLst>
          </p:cNvPr>
          <p:cNvCxnSpPr>
            <a:cxnSpLocks/>
          </p:cNvCxnSpPr>
          <p:nvPr/>
        </p:nvCxnSpPr>
        <p:spPr>
          <a:xfrm>
            <a:off x="2669563" y="6452660"/>
            <a:ext cx="129661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6AB48459-6406-40D4-BDCD-5AC39AE08E2A}"/>
              </a:ext>
            </a:extLst>
          </p:cNvPr>
          <p:cNvCxnSpPr>
            <a:cxnSpLocks/>
          </p:cNvCxnSpPr>
          <p:nvPr/>
        </p:nvCxnSpPr>
        <p:spPr>
          <a:xfrm>
            <a:off x="2472466" y="6648421"/>
            <a:ext cx="149371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A86490E6-5C53-4330-ABB3-3CD1505A018B}"/>
                  </a:ext>
                </a:extLst>
              </p:cNvPr>
              <p:cNvSpPr/>
              <p:nvPr/>
            </p:nvSpPr>
            <p:spPr>
              <a:xfrm>
                <a:off x="2983507" y="6429920"/>
                <a:ext cx="4726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A86490E6-5C53-4330-ABB3-3CD1505A01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507" y="6429920"/>
                <a:ext cx="47263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9F928CA2-6D81-4A7E-B96D-4C3CB8AB10CB}"/>
                  </a:ext>
                </a:extLst>
              </p:cNvPr>
              <p:cNvSpPr/>
              <p:nvPr/>
            </p:nvSpPr>
            <p:spPr>
              <a:xfrm>
                <a:off x="3057470" y="6106863"/>
                <a:ext cx="4779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9F928CA2-6D81-4A7E-B96D-4C3CB8AB10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470" y="6106863"/>
                <a:ext cx="47795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6858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B2503D9-566D-43D8-9E6E-0F38B6AE0351}"/>
              </a:ext>
            </a:extLst>
          </p:cNvPr>
          <p:cNvSpPr txBox="1"/>
          <p:nvPr/>
        </p:nvSpPr>
        <p:spPr>
          <a:xfrm>
            <a:off x="209725" y="223390"/>
            <a:ext cx="11794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4348AA"/>
                </a:solidFill>
                <a:latin typeface="+mn-ea"/>
              </a:rPr>
              <a:t>Physics of Compton Polarimeter</a:t>
            </a:r>
            <a:endParaRPr lang="zh-CN" altLang="en-US" sz="3600" b="1" dirty="0">
              <a:solidFill>
                <a:srgbClr val="4348AA"/>
              </a:solidFill>
              <a:latin typeface="+mn-ea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AE1B94-83CF-41F7-9D91-DDC1BCB82882}"/>
              </a:ext>
            </a:extLst>
          </p:cNvPr>
          <p:cNvSpPr txBox="1">
            <a:spLocks/>
          </p:cNvSpPr>
          <p:nvPr/>
        </p:nvSpPr>
        <p:spPr>
          <a:xfrm>
            <a:off x="9281720" y="64526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B4D896-B198-41A3-8770-0668726B5513}" type="slidenum">
              <a:rPr lang="zh-CN" altLang="en-US" sz="1400" b="1" smtClean="0">
                <a:solidFill>
                  <a:schemeClr val="tx1"/>
                </a:solidFill>
              </a:rPr>
              <a:pPr/>
              <a:t>7</a:t>
            </a:fld>
            <a:endParaRPr lang="zh-CN" altLang="en-US" sz="1400" b="1" dirty="0">
              <a:solidFill>
                <a:schemeClr val="tx1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92D559C-2DE0-4733-9CF1-635FCD17E31F}"/>
              </a:ext>
            </a:extLst>
          </p:cNvPr>
          <p:cNvSpPr txBox="1"/>
          <p:nvPr/>
        </p:nvSpPr>
        <p:spPr>
          <a:xfrm>
            <a:off x="71305" y="1327751"/>
            <a:ext cx="11111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cross section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depends on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polarization(</a:t>
            </a:r>
            <a:r>
              <a:rPr lang="el-GR" altLang="zh-CN" sz="20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ζ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 polarization(</a:t>
            </a:r>
            <a:r>
              <a:rPr lang="el-GR" altLang="zh-CN" sz="20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ξ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53E09884-982C-4593-96EA-71DD17A54161}"/>
              </a:ext>
            </a:extLst>
          </p:cNvPr>
          <p:cNvSpPr/>
          <p:nvPr/>
        </p:nvSpPr>
        <p:spPr>
          <a:xfrm>
            <a:off x="209724" y="3860847"/>
            <a:ext cx="2667700" cy="369331"/>
          </a:xfrm>
          <a:prstGeom prst="roundRect">
            <a:avLst/>
          </a:prstGeom>
          <a:noFill/>
          <a:ln w="9525"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A64CF93-68A1-4332-A389-865EA5B593E3}"/>
                  </a:ext>
                </a:extLst>
              </p:cNvPr>
              <p:cNvSpPr txBox="1"/>
              <p:nvPr/>
            </p:nvSpPr>
            <p:spPr>
              <a:xfrm>
                <a:off x="3712372" y="3776983"/>
                <a:ext cx="3186129" cy="597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𝑑𝑥𝑑𝑦</m:t>
                          </m:r>
                        </m:den>
                      </m:f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1600" i="1">
                                      <a:latin typeface="Cambria Math" panose="02040503050406030204" pitchFamily="18" charset="0"/>
                                    </a:rPr>
                                    <m:t>ξ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↻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1600" i="1">
                                      <a:latin typeface="Cambria Math" panose="02040503050406030204" pitchFamily="18" charset="0"/>
                                    </a:rPr>
                                    <m:t>ζ</m:t>
                                  </m:r>
                                </m:e>
                                <m:sub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𝑢𝑦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A64CF93-68A1-4332-A389-865EA5B59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372" y="3776983"/>
                <a:ext cx="3186129" cy="5974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19D8834-C2CA-410B-A777-360D6C5B13BB}"/>
                  </a:ext>
                </a:extLst>
              </p:cNvPr>
              <p:cNvSpPr txBox="1"/>
              <p:nvPr/>
            </p:nvSpPr>
            <p:spPr>
              <a:xfrm>
                <a:off x="3727126" y="2521490"/>
                <a:ext cx="5212196" cy="597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𝑑𝑥𝑑𝑦</m:t>
                          </m:r>
                        </m:den>
                      </m:f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−4</m:t>
                          </m:r>
                          <m:f>
                            <m:f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altLang="zh-CN" sz="1600" i="1">
                                  <a:latin typeface="Cambria Math" panose="02040503050406030204" pitchFamily="18" charset="0"/>
                                </a:rPr>
                                <m:t>κ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19D8834-C2CA-410B-A777-360D6C5B1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126" y="2521490"/>
                <a:ext cx="5212196" cy="5974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F6A8892-5F14-4115-A40A-38EFA7527F5A}"/>
                  </a:ext>
                </a:extLst>
              </p:cNvPr>
              <p:cNvSpPr txBox="1"/>
              <p:nvPr/>
            </p:nvSpPr>
            <p:spPr>
              <a:xfrm>
                <a:off x="3712372" y="3165919"/>
                <a:ext cx="5531514" cy="597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𝑑𝑥𝑑𝑦</m:t>
                          </m:r>
                        </m:den>
                      </m:f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1600" i="1">
                                      <a:latin typeface="Cambria Math" panose="02040503050406030204" pitchFamily="18" charset="0"/>
                                    </a:rPr>
                                    <m:t>ξ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↻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1600" i="1">
                                      <a:latin typeface="Cambria Math" panose="02040503050406030204" pitchFamily="18" charset="0"/>
                                    </a:rPr>
                                    <m:t>ζ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↻</m:t>
                                  </m:r>
                                </m:sub>
                              </m:s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1600" i="1">
                                  <a:latin typeface="Cambria Math" panose="02040503050406030204" pitchFamily="18" charset="0"/>
                                </a:rPr>
                                <m:t>κ</m:t>
                              </m:r>
                              <m:d>
                                <m:d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a:rPr lang="en-US" altLang="zh-CN" sz="1600" i="1">
                          <a:latin typeface="Cambria Math" panose="02040503050406030204" pitchFamily="18" charset="0"/>
                        </a:rPr>
                        <m:t>u</m:t>
                      </m:r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1−2</m:t>
                          </m:r>
                          <m:f>
                            <m:f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altLang="zh-CN" sz="1600" i="1">
                                  <a:latin typeface="Cambria Math" panose="02040503050406030204" pitchFamily="18" charset="0"/>
                                </a:rPr>
                                <m:t>κ</m:t>
                              </m:r>
                            </m:den>
                          </m:f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                     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F6A8892-5F14-4115-A40A-38EFA7527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372" y="3165919"/>
                <a:ext cx="5531514" cy="597408"/>
              </a:xfrm>
              <a:prstGeom prst="rect">
                <a:avLst/>
              </a:prstGeom>
              <a:blipFill>
                <a:blip r:embed="rId4"/>
                <a:stretch>
                  <a:fillRect b="-10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2DD4B2DA-B196-457F-BD92-130E53FB6B03}"/>
              </a:ext>
            </a:extLst>
          </p:cNvPr>
          <p:cNvSpPr/>
          <p:nvPr/>
        </p:nvSpPr>
        <p:spPr>
          <a:xfrm>
            <a:off x="0" y="6550223"/>
            <a:ext cx="66745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i="1" dirty="0"/>
              <a:t>Ref: </a:t>
            </a:r>
            <a:r>
              <a:rPr lang="en-US" altLang="zh-CN" sz="1400" i="1" dirty="0" err="1"/>
              <a:t>Nickolai</a:t>
            </a:r>
            <a:r>
              <a:rPr lang="en-US" altLang="zh-CN" sz="1400" i="1" dirty="0"/>
              <a:t> </a:t>
            </a:r>
            <a:r>
              <a:rPr lang="en-US" altLang="zh-CN" sz="1400" i="1" dirty="0" err="1"/>
              <a:t>Muchnoi</a:t>
            </a:r>
            <a:r>
              <a:rPr lang="en-US" altLang="zh-CN" sz="1400" i="1" dirty="0"/>
              <a:t>, “FCC-</a:t>
            </a:r>
            <a:r>
              <a:rPr lang="en-US" altLang="zh-CN" sz="1400" i="1" dirty="0" err="1"/>
              <a:t>ee</a:t>
            </a:r>
            <a:r>
              <a:rPr lang="en-US" altLang="zh-CN" sz="1400" i="1" dirty="0"/>
              <a:t> polarimeter,” </a:t>
            </a:r>
            <a:r>
              <a:rPr lang="en-US" altLang="zh-CN" sz="1400" i="1" dirty="0" err="1"/>
              <a:t>arXiv</a:t>
            </a:r>
            <a:r>
              <a:rPr lang="en-US" altLang="zh-CN" sz="1400" i="1" dirty="0"/>
              <a:t> e-prints , arXiv:1803.09595 (2018). </a:t>
            </a:r>
            <a:endParaRPr lang="zh-CN" altLang="en-US" sz="1400" i="1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CECE82C5-829A-4190-8F92-D10934E906E7}"/>
              </a:ext>
            </a:extLst>
          </p:cNvPr>
          <p:cNvSpPr/>
          <p:nvPr/>
        </p:nvSpPr>
        <p:spPr>
          <a:xfrm>
            <a:off x="0" y="898001"/>
            <a:ext cx="12192000" cy="23527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3AC4B24-0D41-4CF6-9F98-13E5555953B2}"/>
              </a:ext>
            </a:extLst>
          </p:cNvPr>
          <p:cNvSpPr txBox="1"/>
          <p:nvPr/>
        </p:nvSpPr>
        <p:spPr>
          <a:xfrm>
            <a:off x="144707" y="3279957"/>
            <a:ext cx="2806119" cy="369332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Longitudinal polarization </a:t>
            </a:r>
            <a:endParaRPr lang="zh-CN" altLang="en-US" dirty="0"/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94117591-9619-4918-8219-FF658F1D4067}"/>
              </a:ext>
            </a:extLst>
          </p:cNvPr>
          <p:cNvSpPr/>
          <p:nvPr/>
        </p:nvSpPr>
        <p:spPr>
          <a:xfrm>
            <a:off x="209724" y="3279957"/>
            <a:ext cx="2667699" cy="369332"/>
          </a:xfrm>
          <a:prstGeom prst="roundRect">
            <a:avLst/>
          </a:prstGeom>
          <a:noFill/>
          <a:ln w="952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CC8EEFC2-0A23-4F8E-B4DE-33152FB70B40}"/>
              </a:ext>
            </a:extLst>
          </p:cNvPr>
          <p:cNvSpPr txBox="1"/>
          <p:nvPr/>
        </p:nvSpPr>
        <p:spPr>
          <a:xfrm>
            <a:off x="203428" y="3860682"/>
            <a:ext cx="2741102" cy="369332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Transverse polarization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30D3740-9613-4F78-BD81-ED7E8C3B5E2C}"/>
              </a:ext>
            </a:extLst>
          </p:cNvPr>
          <p:cNvSpPr txBox="1"/>
          <p:nvPr/>
        </p:nvSpPr>
        <p:spPr>
          <a:xfrm>
            <a:off x="746620" y="2620263"/>
            <a:ext cx="1862356" cy="369332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unpolarized</a:t>
            </a:r>
            <a:endParaRPr lang="zh-CN" altLang="en-US" b="1" dirty="0"/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E48E92A8-8DBB-4337-9A25-3EFF5596B119}"/>
              </a:ext>
            </a:extLst>
          </p:cNvPr>
          <p:cNvSpPr/>
          <p:nvPr/>
        </p:nvSpPr>
        <p:spPr>
          <a:xfrm>
            <a:off x="855677" y="2620263"/>
            <a:ext cx="1661020" cy="369332"/>
          </a:xfrm>
          <a:prstGeom prst="roundRect">
            <a:avLst/>
          </a:prstGeom>
          <a:noFill/>
          <a:ln w="952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396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燕尾形 1">
            <a:extLst>
              <a:ext uri="{FF2B5EF4-FFF2-40B4-BE49-F238E27FC236}">
                <a16:creationId xmlns:a16="http://schemas.microsoft.com/office/drawing/2014/main" id="{083731B1-2AD4-43A2-B920-D67A557501AF}"/>
              </a:ext>
            </a:extLst>
          </p:cNvPr>
          <p:cNvSpPr/>
          <p:nvPr/>
        </p:nvSpPr>
        <p:spPr>
          <a:xfrm>
            <a:off x="1" y="2060367"/>
            <a:ext cx="12024918" cy="825251"/>
          </a:xfrm>
          <a:prstGeom prst="notched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/>
              <a:t>       </a:t>
            </a:r>
            <a:endParaRPr lang="zh-CN" altLang="en-US" b="1" dirty="0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1C798E06-66AA-444A-B16D-85ECB57120E5}"/>
              </a:ext>
            </a:extLst>
          </p:cNvPr>
          <p:cNvSpPr/>
          <p:nvPr/>
        </p:nvSpPr>
        <p:spPr>
          <a:xfrm>
            <a:off x="336660" y="2404905"/>
            <a:ext cx="163157" cy="16315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dirty="0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C9B77190-5D8D-4ACD-BE9B-B5392939E06F}"/>
              </a:ext>
            </a:extLst>
          </p:cNvPr>
          <p:cNvCxnSpPr>
            <a:cxnSpLocks/>
          </p:cNvCxnSpPr>
          <p:nvPr/>
        </p:nvCxnSpPr>
        <p:spPr>
          <a:xfrm flipV="1">
            <a:off x="5100506" y="2486484"/>
            <a:ext cx="1828800" cy="12369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E2FB608-382D-4890-98B4-59BEC846A527}"/>
                  </a:ext>
                </a:extLst>
              </p:cNvPr>
              <p:cNvSpPr txBox="1"/>
              <p:nvPr/>
            </p:nvSpPr>
            <p:spPr>
              <a:xfrm>
                <a:off x="7309667" y="2282345"/>
                <a:ext cx="4334891" cy="377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The distribution of Y mean(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</m:acc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b="1" dirty="0"/>
                  <a:t>vs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E2FB608-382D-4890-98B4-59BEC846A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667" y="2282345"/>
                <a:ext cx="4334891" cy="377091"/>
              </a:xfrm>
              <a:prstGeom prst="rect">
                <a:avLst/>
              </a:prstGeom>
              <a:blipFill>
                <a:blip r:embed="rId2"/>
                <a:stretch>
                  <a:fillRect l="-1125" t="-8065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图片 38">
            <a:extLst>
              <a:ext uri="{FF2B5EF4-FFF2-40B4-BE49-F238E27FC236}">
                <a16:creationId xmlns:a16="http://schemas.microsoft.com/office/drawing/2014/main" id="{C4BAC96F-F67F-46E9-8864-2C2A2B382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32947"/>
            <a:ext cx="8355435" cy="2421583"/>
          </a:xfrm>
          <a:prstGeom prst="rect">
            <a:avLst/>
          </a:prstGeom>
        </p:spPr>
      </p:pic>
      <p:sp>
        <p:nvSpPr>
          <p:cNvPr id="42" name="箭头: 下弧形 41">
            <a:extLst>
              <a:ext uri="{FF2B5EF4-FFF2-40B4-BE49-F238E27FC236}">
                <a16:creationId xmlns:a16="http://schemas.microsoft.com/office/drawing/2014/main" id="{BFF14375-774D-4313-9411-56EA9CA438C6}"/>
              </a:ext>
            </a:extLst>
          </p:cNvPr>
          <p:cNvSpPr/>
          <p:nvPr/>
        </p:nvSpPr>
        <p:spPr>
          <a:xfrm>
            <a:off x="1954635" y="5358685"/>
            <a:ext cx="3531765" cy="601314"/>
          </a:xfrm>
          <a:prstGeom prst="curvedUp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1DF6C6E-60C1-4448-84D8-F9FACB626033}"/>
              </a:ext>
            </a:extLst>
          </p:cNvPr>
          <p:cNvSpPr txBox="1"/>
          <p:nvPr/>
        </p:nvSpPr>
        <p:spPr>
          <a:xfrm>
            <a:off x="209725" y="251670"/>
            <a:ext cx="11794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4348AA"/>
                </a:solidFill>
                <a:latin typeface="+mn-ea"/>
              </a:rPr>
              <a:t>The measurement method</a:t>
            </a:r>
            <a:endParaRPr lang="zh-CN" altLang="en-US" sz="3600" b="1" dirty="0">
              <a:solidFill>
                <a:srgbClr val="4348AA"/>
              </a:solidFill>
              <a:latin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CE472D0-7F2E-40B8-A325-6C83B8DB167E}"/>
              </a:ext>
            </a:extLst>
          </p:cNvPr>
          <p:cNvSpPr txBox="1"/>
          <p:nvPr/>
        </p:nvSpPr>
        <p:spPr>
          <a:xfrm>
            <a:off x="0" y="1252549"/>
            <a:ext cx="3676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800" b="1" dirty="0"/>
              <a:t>The MC samples</a:t>
            </a:r>
            <a:endParaRPr lang="zh-CN" altLang="en-US" sz="2800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45FFA92-9D2D-4BD3-B7C8-5F457C51F3F3}"/>
              </a:ext>
            </a:extLst>
          </p:cNvPr>
          <p:cNvSpPr txBox="1"/>
          <p:nvPr/>
        </p:nvSpPr>
        <p:spPr>
          <a:xfrm>
            <a:off x="167081" y="6244549"/>
            <a:ext cx="2802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b="1" dirty="0"/>
              <a:t>The design of detector:</a:t>
            </a:r>
          </a:p>
        </p:txBody>
      </p:sp>
      <p:sp>
        <p:nvSpPr>
          <p:cNvPr id="17" name="灯片编号占位符 3">
            <a:extLst>
              <a:ext uri="{FF2B5EF4-FFF2-40B4-BE49-F238E27FC236}">
                <a16:creationId xmlns:a16="http://schemas.microsoft.com/office/drawing/2014/main" id="{E66869ED-F1DC-4FE7-B20C-12B4DBEC0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4558" y="6452660"/>
            <a:ext cx="380361" cy="369332"/>
          </a:xfrm>
        </p:spPr>
        <p:txBody>
          <a:bodyPr/>
          <a:lstStyle/>
          <a:p>
            <a:fld id="{84B4D896-B198-41A3-8770-0668726B5513}" type="slidenum">
              <a:rPr lang="zh-CN" altLang="en-US" sz="1400" b="1" smtClean="0">
                <a:solidFill>
                  <a:schemeClr val="tx1"/>
                </a:solidFill>
                <a:latin typeface="+mn-ea"/>
              </a:rPr>
              <a:t>8</a:t>
            </a:fld>
            <a:endParaRPr lang="zh-CN" altLang="en-US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44C2518-7410-447C-BEB1-C9FEF15E1EDD}"/>
              </a:ext>
            </a:extLst>
          </p:cNvPr>
          <p:cNvSpPr/>
          <p:nvPr/>
        </p:nvSpPr>
        <p:spPr>
          <a:xfrm>
            <a:off x="0" y="898001"/>
            <a:ext cx="12192000" cy="23527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2D80510-78A6-4A3D-9C9F-FD85EAA8DF97}"/>
              </a:ext>
            </a:extLst>
          </p:cNvPr>
          <p:cNvSpPr txBox="1"/>
          <p:nvPr/>
        </p:nvSpPr>
        <p:spPr>
          <a:xfrm>
            <a:off x="651287" y="2299043"/>
            <a:ext cx="4164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2D distribution of scattered electrons</a:t>
            </a:r>
            <a:endParaRPr lang="zh-CN" altLang="en-US" dirty="0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0CB4EFE7-BFAE-48BD-A9EA-CA4A3C5B9AB0}"/>
              </a:ext>
            </a:extLst>
          </p:cNvPr>
          <p:cNvSpPr/>
          <p:nvPr/>
        </p:nvSpPr>
        <p:spPr>
          <a:xfrm>
            <a:off x="7146510" y="2418459"/>
            <a:ext cx="163157" cy="16315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dirty="0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4FD93317-372F-43DC-BA42-71A6419DD08C}"/>
              </a:ext>
            </a:extLst>
          </p:cNvPr>
          <p:cNvSpPr/>
          <p:nvPr/>
        </p:nvSpPr>
        <p:spPr>
          <a:xfrm>
            <a:off x="2810660" y="6256754"/>
            <a:ext cx="2289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X*Y = 5cm*2cm;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3DC608D2-CB95-41AD-AEFE-5A4F6A6292C6}"/>
              </a:ext>
            </a:extLst>
          </p:cNvPr>
          <p:cNvSpPr/>
          <p:nvPr/>
        </p:nvSpPr>
        <p:spPr>
          <a:xfrm>
            <a:off x="4941462" y="6261535"/>
            <a:ext cx="2944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Pixel size: 50μm*25μm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B28E9C03-0D6D-4CE7-9062-B4255766A8CE}"/>
              </a:ext>
            </a:extLst>
          </p:cNvPr>
          <p:cNvSpPr/>
          <p:nvPr/>
        </p:nvSpPr>
        <p:spPr>
          <a:xfrm>
            <a:off x="7809027" y="6245662"/>
            <a:ext cx="3336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resolution:14.434μm*7.217μm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46C336B-00CE-41A0-BAE3-756F41C176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53" y="3032947"/>
            <a:ext cx="3653199" cy="2290885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3BF2E470-B465-4091-A66D-870E4F62D2E6}"/>
              </a:ext>
            </a:extLst>
          </p:cNvPr>
          <p:cNvSpPr/>
          <p:nvPr/>
        </p:nvSpPr>
        <p:spPr>
          <a:xfrm>
            <a:off x="7309667" y="3345361"/>
            <a:ext cx="1138047" cy="2977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8FAE0A3-6EA4-422E-823E-04BECCA0B72A}"/>
              </a:ext>
            </a:extLst>
          </p:cNvPr>
          <p:cNvSpPr/>
          <p:nvPr/>
        </p:nvSpPr>
        <p:spPr>
          <a:xfrm>
            <a:off x="7402986" y="3773464"/>
            <a:ext cx="965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Y mean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AC5494E1-640B-4632-9D1D-F394FA3E60FC}"/>
              </a:ext>
            </a:extLst>
          </p:cNvPr>
          <p:cNvCxnSpPr/>
          <p:nvPr/>
        </p:nvCxnSpPr>
        <p:spPr>
          <a:xfrm>
            <a:off x="7878690" y="3676750"/>
            <a:ext cx="0" cy="225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996775DB-7A43-444D-93D1-3041836922F4}"/>
              </a:ext>
            </a:extLst>
          </p:cNvPr>
          <p:cNvSpPr/>
          <p:nvPr/>
        </p:nvSpPr>
        <p:spPr>
          <a:xfrm>
            <a:off x="5773374" y="2982839"/>
            <a:ext cx="478172" cy="323019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5811F1A-AB09-4A6D-A566-428067E256F8}"/>
              </a:ext>
            </a:extLst>
          </p:cNvPr>
          <p:cNvSpPr/>
          <p:nvPr/>
        </p:nvSpPr>
        <p:spPr>
          <a:xfrm>
            <a:off x="5415901" y="3375401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Per X bin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196CEEC4-B84D-4B8C-A822-6E54BC559C2C}"/>
              </a:ext>
            </a:extLst>
          </p:cNvPr>
          <p:cNvCxnSpPr>
            <a:cxnSpLocks/>
            <a:endCxn id="25" idx="4"/>
          </p:cNvCxnSpPr>
          <p:nvPr/>
        </p:nvCxnSpPr>
        <p:spPr>
          <a:xfrm flipV="1">
            <a:off x="5982723" y="3305858"/>
            <a:ext cx="29737" cy="206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3A7A29AA-C926-4606-89A7-5D5BC62C14B0}"/>
              </a:ext>
            </a:extLst>
          </p:cNvPr>
          <p:cNvSpPr/>
          <p:nvPr/>
        </p:nvSpPr>
        <p:spPr>
          <a:xfrm>
            <a:off x="0" y="898001"/>
            <a:ext cx="12192000" cy="23527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85209ED-EAE7-49FB-9CAA-650C3308F242}"/>
              </a:ext>
            </a:extLst>
          </p:cNvPr>
          <p:cNvSpPr txBox="1"/>
          <p:nvPr/>
        </p:nvSpPr>
        <p:spPr>
          <a:xfrm>
            <a:off x="0" y="6421664"/>
            <a:ext cx="11685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>
                <a:solidFill>
                  <a:srgbClr val="FF0000"/>
                </a:solidFill>
              </a:rPr>
              <a:t>The transverse polarization is sensitive to the distribution of scattered electrons, especially in the Y axis.</a:t>
            </a:r>
            <a:endParaRPr lang="zh-CN" altLang="zh-CN" b="1" dirty="0">
              <a:solidFill>
                <a:srgbClr val="FF0000"/>
              </a:solidFill>
            </a:endParaRPr>
          </a:p>
        </p:txBody>
      </p:sp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AC5D38F8-919F-40A2-A50C-8692DB8CE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3018" y="6452660"/>
            <a:ext cx="311901" cy="365125"/>
          </a:xfrm>
        </p:spPr>
        <p:txBody>
          <a:bodyPr/>
          <a:lstStyle/>
          <a:p>
            <a:fld id="{84B4D896-B198-41A3-8770-0668726B5513}" type="slidenum">
              <a:rPr lang="zh-CN" altLang="en-US" sz="1400" b="1" smtClean="0">
                <a:solidFill>
                  <a:schemeClr val="tx1"/>
                </a:solidFill>
                <a:latin typeface="+mn-ea"/>
              </a:rPr>
              <a:t>9</a:t>
            </a:fld>
            <a:endParaRPr lang="zh-CN" altLang="en-US" sz="14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08E94FD-3510-4FCC-A1F0-9C4717D73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63" y="1960858"/>
            <a:ext cx="5844403" cy="425317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939A016-74EF-44B6-8F65-1B5A9A457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367" y="2216724"/>
            <a:ext cx="5490201" cy="3997313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FCC4618-2B57-4A41-9B83-60A429956D53}"/>
              </a:ext>
            </a:extLst>
          </p:cNvPr>
          <p:cNvSpPr txBox="1"/>
          <p:nvPr/>
        </p:nvSpPr>
        <p:spPr>
          <a:xfrm>
            <a:off x="7126878" y="1713923"/>
            <a:ext cx="399097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Y mean shift per X bin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3C64568-6DF6-4F95-B0AF-15B4D3340481}"/>
              </a:ext>
            </a:extLst>
          </p:cNvPr>
          <p:cNvSpPr txBox="1"/>
          <p:nvPr/>
        </p:nvSpPr>
        <p:spPr>
          <a:xfrm>
            <a:off x="1315576" y="1582374"/>
            <a:ext cx="39909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Projection Y of 2D distribution of scattered electrons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思想气泡: 云 6">
            <a:extLst>
              <a:ext uri="{FF2B5EF4-FFF2-40B4-BE49-F238E27FC236}">
                <a16:creationId xmlns:a16="http://schemas.microsoft.com/office/drawing/2014/main" id="{32404DF6-4FC9-4B4C-9430-DE7BCE974A7C}"/>
              </a:ext>
            </a:extLst>
          </p:cNvPr>
          <p:cNvSpPr/>
          <p:nvPr/>
        </p:nvSpPr>
        <p:spPr>
          <a:xfrm>
            <a:off x="9667876" y="448899"/>
            <a:ext cx="2524124" cy="1393991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B48AF44-C0FF-46AD-B72F-6CA33B0BF63E}"/>
              </a:ext>
            </a:extLst>
          </p:cNvPr>
          <p:cNvSpPr txBox="1"/>
          <p:nvPr/>
        </p:nvSpPr>
        <p:spPr>
          <a:xfrm>
            <a:off x="10127246" y="473709"/>
            <a:ext cx="1981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Analyzing power: </a:t>
            </a:r>
          </a:p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asymmetry for 100% beam polarization.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367DA79-B9B7-4340-9112-859A9AA838CF}"/>
              </a:ext>
            </a:extLst>
          </p:cNvPr>
          <p:cNvSpPr txBox="1"/>
          <p:nvPr/>
        </p:nvSpPr>
        <p:spPr>
          <a:xfrm>
            <a:off x="209725" y="251670"/>
            <a:ext cx="11794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4348AA"/>
                </a:solidFill>
                <a:latin typeface="+mn-ea"/>
              </a:rPr>
              <a:t>The distribution of scattered electrons</a:t>
            </a:r>
            <a:endParaRPr lang="zh-CN" altLang="en-US" sz="3600" b="1" dirty="0">
              <a:solidFill>
                <a:srgbClr val="4348AA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987258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21569</TotalTime>
  <Words>2794</Words>
  <Application>Microsoft Office PowerPoint</Application>
  <PresentationFormat>宽屏</PresentationFormat>
  <Paragraphs>599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8" baseType="lpstr">
      <vt:lpstr>等线</vt:lpstr>
      <vt:lpstr>等线 Light</vt:lpstr>
      <vt:lpstr>华文楷体</vt:lpstr>
      <vt:lpstr>宋体</vt:lpstr>
      <vt:lpstr>微软雅黑</vt:lpstr>
      <vt:lpstr>Arial</vt:lpstr>
      <vt:lpstr>Cambria Math</vt:lpstr>
      <vt:lpstr>Times New Roman</vt:lpstr>
      <vt:lpstr>Verdana</vt:lpstr>
      <vt:lpstr>Wingdings</vt:lpstr>
      <vt:lpstr>Office 主题​​</vt:lpstr>
      <vt:lpstr>Compton polarimeter for CEPC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Additional slides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Compton polarimeter in CEPC</dc:title>
  <dc:creator>csh</dc:creator>
  <cp:lastModifiedBy>csh</cp:lastModifiedBy>
  <cp:revision>782</cp:revision>
  <dcterms:created xsi:type="dcterms:W3CDTF">2021-03-30T08:18:23Z</dcterms:created>
  <dcterms:modified xsi:type="dcterms:W3CDTF">2021-08-30T05:31:53Z</dcterms:modified>
</cp:coreProperties>
</file>