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381" r:id="rId3"/>
    <p:sldId id="382" r:id="rId4"/>
    <p:sldId id="395" r:id="rId5"/>
    <p:sldId id="397" r:id="rId6"/>
    <p:sldId id="401" r:id="rId7"/>
    <p:sldId id="403" r:id="rId8"/>
    <p:sldId id="396" r:id="rId9"/>
    <p:sldId id="398" r:id="rId10"/>
    <p:sldId id="399" r:id="rId11"/>
    <p:sldId id="400" r:id="rId12"/>
    <p:sldId id="406" r:id="rId13"/>
    <p:sldId id="402" r:id="rId14"/>
    <p:sldId id="407" r:id="rId15"/>
    <p:sldId id="404" r:id="rId16"/>
    <p:sldId id="408" r:id="rId17"/>
    <p:sldId id="380" r:id="rId18"/>
    <p:sldId id="389" r:id="rId19"/>
    <p:sldId id="38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9"/>
    <p:restoredTop sz="94690"/>
  </p:normalViewPr>
  <p:slideViewPr>
    <p:cSldViewPr snapToGrid="0" snapToObjects="1">
      <p:cViewPr>
        <p:scale>
          <a:sx n="43" d="100"/>
          <a:sy n="43" d="100"/>
        </p:scale>
        <p:origin x="192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2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1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24575,'0'-15'0,"0"3"0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24575,'36'9'0,"-8"-2"0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1 541 24575,'0'-57'0,"0"6"0,0-8 0,5-24 0,0 0 0,-4 23 0,1 5 0,8-37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3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24575,'8'-34'0,"-1"11"0,-7 13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24575,'-7'0'0,"2"0"0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24575,'6'19'0,"-1"-3"0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24575,'7'15'0,"-1"-3"0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2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24575,'0'15'0,"0"-3"0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24575,'7'7'0,"-2"-2"0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5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1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24575,'0'-15'0,"0"3"0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24575,'36'9'0,"-8"-2"0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1 541 24575,'0'-57'0,"0"6"0,0-8 0,5-24 0,0 0 0,-4 23 0,1 5 0,8-37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3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24575,'8'-34'0,"-1"11"0,-7 13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1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24575,'-7'0'0,"2"0"0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1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24575,'6'19'0,"-1"-3"0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24575,'7'15'0,"-1"-3"0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2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3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24575,'0'15'0,"0"-3"0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24575,'7'7'0,"-2"-2"0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5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3:34:0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3070284" y="1714499"/>
            <a:ext cx="18288001" cy="1111747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4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3038561" y="3375421"/>
            <a:ext cx="18288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4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821531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36893" y="11608779"/>
            <a:ext cx="345816" cy="342563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821531">
              <a:defRPr sz="16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1" r:id="rId60"/>
    <p:sldLayoutId id="2147483713" r:id="rId61"/>
    <p:sldLayoutId id="2147483714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9.xml"/><Relationship Id="rId18" Type="http://schemas.openxmlformats.org/officeDocument/2006/relationships/image" Target="../media/image23.png"/><Relationship Id="rId26" Type="http://schemas.openxmlformats.org/officeDocument/2006/relationships/customXml" Target="../ink/ink19.xml"/><Relationship Id="rId3" Type="http://schemas.openxmlformats.org/officeDocument/2006/relationships/customXml" Target="../ink/ink1.xml"/><Relationship Id="rId21" Type="http://schemas.openxmlformats.org/officeDocument/2006/relationships/customXml" Target="../ink/ink14.xml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5" Type="http://schemas.openxmlformats.org/officeDocument/2006/relationships/customXml" Target="../ink/ink18.xml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7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customXml" Target="../ink/ink16.xml"/><Relationship Id="rId28" Type="http://schemas.openxmlformats.org/officeDocument/2006/relationships/customXml" Target="../ink/ink21.xml"/><Relationship Id="rId10" Type="http://schemas.openxmlformats.org/officeDocument/2006/relationships/image" Target="../media/image21.png"/><Relationship Id="rId19" Type="http://schemas.openxmlformats.org/officeDocument/2006/relationships/customXml" Target="../ink/ink13.xml"/><Relationship Id="rId4" Type="http://schemas.openxmlformats.org/officeDocument/2006/relationships/image" Target="../media/image20.png"/><Relationship Id="rId9" Type="http://schemas.openxmlformats.org/officeDocument/2006/relationships/customXml" Target="../ink/ink6.xml"/><Relationship Id="rId14" Type="http://schemas.openxmlformats.org/officeDocument/2006/relationships/customXml" Target="../ink/ink10.xml"/><Relationship Id="rId22" Type="http://schemas.openxmlformats.org/officeDocument/2006/relationships/customXml" Target="../ink/ink15.xml"/><Relationship Id="rId27" Type="http://schemas.openxmlformats.org/officeDocument/2006/relationships/customXml" Target="../ink/ink20.xml"/><Relationship Id="rId30" Type="http://schemas.openxmlformats.org/officeDocument/2006/relationships/customXml" Target="../ink/ink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customXml" Target="../ink/ink31.xml"/><Relationship Id="rId18" Type="http://schemas.openxmlformats.org/officeDocument/2006/relationships/image" Target="../media/image23.png"/><Relationship Id="rId26" Type="http://schemas.openxmlformats.org/officeDocument/2006/relationships/customXml" Target="../ink/ink41.xml"/><Relationship Id="rId3" Type="http://schemas.openxmlformats.org/officeDocument/2006/relationships/customXml" Target="../ink/ink23.xml"/><Relationship Id="rId21" Type="http://schemas.openxmlformats.org/officeDocument/2006/relationships/customXml" Target="../ink/ink36.xml"/><Relationship Id="rId7" Type="http://schemas.openxmlformats.org/officeDocument/2006/relationships/customXml" Target="../ink/ink26.xml"/><Relationship Id="rId12" Type="http://schemas.openxmlformats.org/officeDocument/2006/relationships/customXml" Target="../ink/ink30.xml"/><Relationship Id="rId17" Type="http://schemas.openxmlformats.org/officeDocument/2006/relationships/customXml" Target="../ink/ink34.xml"/><Relationship Id="rId25" Type="http://schemas.openxmlformats.org/officeDocument/2006/relationships/customXml" Target="../ink/ink40.xml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5.xml"/><Relationship Id="rId11" Type="http://schemas.openxmlformats.org/officeDocument/2006/relationships/customXml" Target="../ink/ink29.xml"/><Relationship Id="rId24" Type="http://schemas.openxmlformats.org/officeDocument/2006/relationships/customXml" Target="../ink/ink39.xml"/><Relationship Id="rId5" Type="http://schemas.openxmlformats.org/officeDocument/2006/relationships/customXml" Target="../ink/ink24.xml"/><Relationship Id="rId15" Type="http://schemas.openxmlformats.org/officeDocument/2006/relationships/customXml" Target="../ink/ink33.xml"/><Relationship Id="rId23" Type="http://schemas.openxmlformats.org/officeDocument/2006/relationships/customXml" Target="../ink/ink38.xml"/><Relationship Id="rId28" Type="http://schemas.openxmlformats.org/officeDocument/2006/relationships/customXml" Target="../ink/ink43.xml"/><Relationship Id="rId10" Type="http://schemas.openxmlformats.org/officeDocument/2006/relationships/image" Target="../media/image21.png"/><Relationship Id="rId19" Type="http://schemas.openxmlformats.org/officeDocument/2006/relationships/customXml" Target="../ink/ink35.xml"/><Relationship Id="rId4" Type="http://schemas.openxmlformats.org/officeDocument/2006/relationships/image" Target="../media/image20.png"/><Relationship Id="rId9" Type="http://schemas.openxmlformats.org/officeDocument/2006/relationships/customXml" Target="../ink/ink28.xml"/><Relationship Id="rId14" Type="http://schemas.openxmlformats.org/officeDocument/2006/relationships/customXml" Target="../ink/ink32.xml"/><Relationship Id="rId22" Type="http://schemas.openxmlformats.org/officeDocument/2006/relationships/customXml" Target="../ink/ink37.xml"/><Relationship Id="rId27" Type="http://schemas.openxmlformats.org/officeDocument/2006/relationships/customXml" Target="../ink/ink42.xml"/><Relationship Id="rId30" Type="http://schemas.openxmlformats.org/officeDocument/2006/relationships/customXml" Target="../ink/ink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2026965"/>
            <a:ext cx="24384001" cy="356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CEPC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timing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detector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&amp;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--</a:t>
            </a:r>
            <a:r>
              <a:rPr lang="en" altLang="zh-CN" dirty="0"/>
              <a:t>AC-coupled LGAD for 4D tracking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pic>
        <p:nvPicPr>
          <p:cNvPr id="15" name="logo_IHEP-1.jpg" descr="logo_IHEP-1.jpg">
            <a:extLst>
              <a:ext uri="{FF2B5EF4-FFF2-40B4-BE49-F238E27FC236}">
                <a16:creationId xmlns:a16="http://schemas.microsoft.com/office/drawing/2014/main" id="{2ACAFD8F-E60E-A542-842F-10A4CDC0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" t="9931" r="3757"/>
          <a:stretch>
            <a:fillRect/>
          </a:stretch>
        </p:blipFill>
        <p:spPr>
          <a:xfrm>
            <a:off x="6865671" y="10290338"/>
            <a:ext cx="7980951" cy="1832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Zhijun Liang…">
            <a:extLst>
              <a:ext uri="{FF2B5EF4-FFF2-40B4-BE49-F238E27FC236}">
                <a16:creationId xmlns:a16="http://schemas.microsoft.com/office/drawing/2014/main" id="{39B8592D-3597-FF4B-9E46-9C4907921ADB}"/>
              </a:ext>
            </a:extLst>
          </p:cNvPr>
          <p:cNvSpPr txBox="1"/>
          <p:nvPr/>
        </p:nvSpPr>
        <p:spPr>
          <a:xfrm>
            <a:off x="5557279" y="6193276"/>
            <a:ext cx="14227012" cy="2637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400" dirty="0"/>
              <a:t>Zhijun Liang</a:t>
            </a:r>
            <a:endParaRPr lang="en-US" sz="5400" dirty="0"/>
          </a:p>
          <a:p>
            <a:pPr algn="ctr" defTabSz="821531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altLang="zh-CN" sz="5400" dirty="0"/>
              <a:t>on</a:t>
            </a:r>
            <a:r>
              <a:rPr lang="zh-CN" altLang="en-US" sz="5400" dirty="0"/>
              <a:t> </a:t>
            </a:r>
            <a:r>
              <a:rPr lang="en-US" altLang="zh-CN" sz="5400" dirty="0"/>
              <a:t>behalf</a:t>
            </a:r>
            <a:r>
              <a:rPr lang="zh-CN" altLang="en-US" sz="5400" dirty="0"/>
              <a:t> </a:t>
            </a:r>
            <a:r>
              <a:rPr lang="en-US" altLang="zh-CN" sz="5400" dirty="0"/>
              <a:t>on</a:t>
            </a:r>
            <a:r>
              <a:rPr lang="zh-CN" altLang="en-US" sz="5400" dirty="0"/>
              <a:t> </a:t>
            </a:r>
            <a:r>
              <a:rPr lang="en-US" altLang="zh-CN" sz="5400" dirty="0"/>
              <a:t>IHEP-HGTD</a:t>
            </a:r>
            <a:r>
              <a:rPr lang="zh-CN" altLang="en-US" sz="5400" dirty="0"/>
              <a:t> </a:t>
            </a:r>
            <a:r>
              <a:rPr lang="en-US" altLang="zh-CN" sz="5400" dirty="0"/>
              <a:t>team</a:t>
            </a:r>
            <a:endParaRPr sz="5400" dirty="0"/>
          </a:p>
          <a:p>
            <a:pPr algn="ctr" defTabSz="821531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400" dirty="0"/>
              <a:t>(IHEP, Chinese Academy of Sciences)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2D3619-5CEB-F44C-9104-7EC33CABCF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9BC5EB-A257-DC48-8BB7-99ADA437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1430" t="19631" r="5231" b="25908"/>
          <a:stretch/>
        </p:blipFill>
        <p:spPr>
          <a:xfrm>
            <a:off x="18161833" y="508167"/>
            <a:ext cx="4816954" cy="45397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B5EB77-F511-D84E-846C-F225C4DD2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0" t="5738" r="2739" b="7924"/>
          <a:stretch/>
        </p:blipFill>
        <p:spPr>
          <a:xfrm>
            <a:off x="12643269" y="5207976"/>
            <a:ext cx="11199136" cy="72107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79D5654-91E0-4749-BC85-8C161000951F}"/>
              </a:ext>
            </a:extLst>
          </p:cNvPr>
          <p:cNvSpPr/>
          <p:nvPr/>
        </p:nvSpPr>
        <p:spPr>
          <a:xfrm>
            <a:off x="476009" y="173580"/>
            <a:ext cx="2601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Laser</a:t>
            </a:r>
            <a:r>
              <a:rPr lang="zh-CN" altLang="en-US" sz="5400" dirty="0"/>
              <a:t> </a:t>
            </a:r>
            <a:r>
              <a:rPr lang="en-US" altLang="zh-CN" sz="5400" dirty="0"/>
              <a:t>testing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AC-LGAD</a:t>
            </a:r>
            <a:r>
              <a:rPr lang="zh-CN" altLang="en-US" sz="5400" dirty="0"/>
              <a:t> </a:t>
            </a:r>
            <a:endParaRPr lang="en-US" altLang="zh-CN" sz="4800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4E9DB6A-C76C-064E-BA02-82D0970C4F77}"/>
              </a:ext>
            </a:extLst>
          </p:cNvPr>
          <p:cNvSpPr/>
          <p:nvPr/>
        </p:nvSpPr>
        <p:spPr>
          <a:xfrm>
            <a:off x="18402300" y="8252460"/>
            <a:ext cx="160020" cy="16002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36470F-1534-8C4E-8EB9-3D3999426395}"/>
              </a:ext>
            </a:extLst>
          </p:cNvPr>
          <p:cNvSpPr/>
          <p:nvPr/>
        </p:nvSpPr>
        <p:spPr>
          <a:xfrm>
            <a:off x="16983202" y="5207976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Laser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beam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spot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DE259674-DDAB-A14D-A916-FAE975CEFF20}"/>
              </a:ext>
            </a:extLst>
          </p:cNvPr>
          <p:cNvCxnSpPr/>
          <p:nvPr/>
        </p:nvCxnSpPr>
        <p:spPr>
          <a:xfrm flipH="1">
            <a:off x="18448020" y="5798192"/>
            <a:ext cx="777240" cy="236282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A142E422-2393-B641-85C8-51974DB4EB5F}"/>
              </a:ext>
            </a:extLst>
          </p:cNvPr>
          <p:cNvSpPr/>
          <p:nvPr/>
        </p:nvSpPr>
        <p:spPr>
          <a:xfrm>
            <a:off x="13122215" y="4983480"/>
            <a:ext cx="2331145" cy="3177540"/>
          </a:xfrm>
          <a:prstGeom prst="ellipse">
            <a:avLst/>
          </a:prstGeom>
          <a:noFill/>
          <a:ln w="222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9F6DF9A-0149-1745-8414-723740942573}"/>
              </a:ext>
            </a:extLst>
          </p:cNvPr>
          <p:cNvSpPr/>
          <p:nvPr/>
        </p:nvSpPr>
        <p:spPr>
          <a:xfrm>
            <a:off x="21321104" y="5139396"/>
            <a:ext cx="2331145" cy="3177540"/>
          </a:xfrm>
          <a:prstGeom prst="ellipse">
            <a:avLst/>
          </a:prstGeom>
          <a:noFill/>
          <a:ln w="222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8AE8A69-385E-5341-B8E8-13D0A35EAB74}"/>
              </a:ext>
            </a:extLst>
          </p:cNvPr>
          <p:cNvSpPr/>
          <p:nvPr/>
        </p:nvSpPr>
        <p:spPr>
          <a:xfrm>
            <a:off x="12133510" y="8939696"/>
            <a:ext cx="4142810" cy="3177540"/>
          </a:xfrm>
          <a:prstGeom prst="ellipse">
            <a:avLst/>
          </a:prstGeom>
          <a:noFill/>
          <a:ln w="222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EDE6636-D1B5-1342-90E9-8ABBA70F7674}"/>
              </a:ext>
            </a:extLst>
          </p:cNvPr>
          <p:cNvSpPr/>
          <p:nvPr/>
        </p:nvSpPr>
        <p:spPr>
          <a:xfrm>
            <a:off x="20706050" y="8360031"/>
            <a:ext cx="3336164" cy="4058656"/>
          </a:xfrm>
          <a:prstGeom prst="ellipse">
            <a:avLst/>
          </a:prstGeom>
          <a:noFill/>
          <a:ln w="222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D55046-8BFA-494B-89CB-C1E4C052809C}"/>
              </a:ext>
            </a:extLst>
          </p:cNvPr>
          <p:cNvSpPr/>
          <p:nvPr/>
        </p:nvSpPr>
        <p:spPr>
          <a:xfrm>
            <a:off x="202799" y="1177822"/>
            <a:ext cx="241812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Pico-second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laser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testing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for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AC-LGAD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channels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readout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board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with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fast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amplifiers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(~2GHz)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3D X-Y-Z</a:t>
            </a:r>
            <a:r>
              <a:rPr lang="zh-CN" altLang="en-US" dirty="0"/>
              <a:t> </a:t>
            </a:r>
            <a:r>
              <a:rPr lang="en-US" altLang="zh-CN" dirty="0"/>
              <a:t>stage</a:t>
            </a:r>
            <a:r>
              <a:rPr lang="zh-CN" altLang="en-US" dirty="0"/>
              <a:t> </a:t>
            </a:r>
            <a:r>
              <a:rPr lang="en-US" altLang="zh-CN" dirty="0"/>
              <a:t>platform</a:t>
            </a:r>
            <a:r>
              <a:rPr lang="zh-CN" altLang="en-US" dirty="0"/>
              <a:t> </a:t>
            </a:r>
            <a:r>
              <a:rPr lang="en-US" altLang="zh-CN" dirty="0"/>
              <a:t>(precision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FF00"/>
                </a:solidFill>
              </a:rPr>
              <a:t>~1um</a:t>
            </a:r>
            <a:r>
              <a:rPr lang="en-US" altLang="zh-CN" dirty="0"/>
              <a:t>)</a:t>
            </a: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4000" dirty="0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6A3FE8F-EE84-A64E-B10D-396AB9EE7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44" y="4955506"/>
            <a:ext cx="9584456" cy="796837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BF247FB-27C8-DB40-B3D8-C21BE18CCAD9}"/>
              </a:ext>
            </a:extLst>
          </p:cNvPr>
          <p:cNvSpPr/>
          <p:nvPr/>
        </p:nvSpPr>
        <p:spPr>
          <a:xfrm>
            <a:off x="2266374" y="4380513"/>
            <a:ext cx="7077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Pico-second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laser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setup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DFA2A08-3EEA-BB43-9843-7E518CC2B7C3}"/>
              </a:ext>
            </a:extLst>
          </p:cNvPr>
          <p:cNvSpPr/>
          <p:nvPr/>
        </p:nvSpPr>
        <p:spPr>
          <a:xfrm>
            <a:off x="3966546" y="12819616"/>
            <a:ext cx="4229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X-Y-Z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platform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3FA1BF-03A6-FA49-8250-4803FD67C27C}"/>
              </a:ext>
            </a:extLst>
          </p:cNvPr>
          <p:cNvSpPr/>
          <p:nvPr/>
        </p:nvSpPr>
        <p:spPr>
          <a:xfrm>
            <a:off x="14685453" y="12487267"/>
            <a:ext cx="9312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channels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fast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readout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board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1402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578C54C-6E45-8247-BED0-E9E7E5F240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0706050" y="12029033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0544C9-3FD7-A749-A49C-366FB9D37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7" y="6081151"/>
            <a:ext cx="9616196" cy="68194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857EE9-66A5-C944-A2A4-5C210DBF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258" y="6094813"/>
            <a:ext cx="9640776" cy="680575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EF4606D-5662-9346-9490-F00D28761343}"/>
              </a:ext>
            </a:extLst>
          </p:cNvPr>
          <p:cNvGrpSpPr/>
          <p:nvPr/>
        </p:nvGrpSpPr>
        <p:grpSpPr>
          <a:xfrm>
            <a:off x="10118723" y="6094813"/>
            <a:ext cx="4389120" cy="4117939"/>
            <a:chOff x="6095999" y="284659"/>
            <a:chExt cx="3346668" cy="33466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2873F38-7562-D647-806A-20266FD5B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2" t="8644" r="69558" b="7392"/>
            <a:stretch/>
          </p:blipFill>
          <p:spPr>
            <a:xfrm>
              <a:off x="6095999" y="284659"/>
              <a:ext cx="3346668" cy="3346668"/>
            </a:xfrm>
            <a:prstGeom prst="rect">
              <a:avLst/>
            </a:prstGeom>
          </p:spPr>
        </p:pic>
        <p:sp>
          <p:nvSpPr>
            <p:cNvPr id="7" name="爆炸形: 8 pt  1">
              <a:extLst>
                <a:ext uri="{FF2B5EF4-FFF2-40B4-BE49-F238E27FC236}">
                  <a16:creationId xmlns:a16="http://schemas.microsoft.com/office/drawing/2014/main" id="{E745B050-E108-F64F-9349-803C98D07094}"/>
                </a:ext>
              </a:extLst>
            </p:cNvPr>
            <p:cNvSpPr/>
            <p:nvPr/>
          </p:nvSpPr>
          <p:spPr>
            <a:xfrm>
              <a:off x="7713826" y="1834413"/>
              <a:ext cx="111016" cy="123580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DDD813-79E5-B24F-8E05-A5D2733D9658}"/>
                </a:ext>
              </a:extLst>
            </p:cNvPr>
            <p:cNvSpPr/>
            <p:nvPr/>
          </p:nvSpPr>
          <p:spPr>
            <a:xfrm>
              <a:off x="6980232" y="108559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/>
                <a:t>1</a:t>
              </a:r>
              <a:endParaRPr lang="zh-CN" altLang="en-US" sz="2400" b="1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A0A8373-75C7-D043-919D-5BE438D3E77C}"/>
                </a:ext>
              </a:extLst>
            </p:cNvPr>
            <p:cNvSpPr/>
            <p:nvPr/>
          </p:nvSpPr>
          <p:spPr>
            <a:xfrm>
              <a:off x="8254412" y="1085594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/>
                <a:t>2</a:t>
              </a:r>
              <a:endParaRPr lang="zh-CN" altLang="en-US" sz="2400" b="1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CD6640F-ED5F-9140-8CA6-5D9CE692CF1D}"/>
                </a:ext>
              </a:extLst>
            </p:cNvPr>
            <p:cNvSpPr/>
            <p:nvPr/>
          </p:nvSpPr>
          <p:spPr>
            <a:xfrm>
              <a:off x="6980232" y="234819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/>
                <a:t>3</a:t>
              </a:r>
              <a:endParaRPr lang="zh-CN" altLang="en-US" sz="2400" b="1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A68B69A-21E4-BD4E-92C9-E166EF4F54F4}"/>
                </a:ext>
              </a:extLst>
            </p:cNvPr>
            <p:cNvSpPr/>
            <p:nvPr/>
          </p:nvSpPr>
          <p:spPr>
            <a:xfrm>
              <a:off x="8254412" y="2348194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/>
                <a:t>4</a:t>
              </a:r>
              <a:endParaRPr lang="zh-CN" altLang="en-US" sz="2400" b="1" dirty="0"/>
            </a:p>
          </p:txBody>
        </p:sp>
        <p:sp>
          <p:nvSpPr>
            <p:cNvPr id="12" name="爆炸形: 8 pt  14">
              <a:extLst>
                <a:ext uri="{FF2B5EF4-FFF2-40B4-BE49-F238E27FC236}">
                  <a16:creationId xmlns:a16="http://schemas.microsoft.com/office/drawing/2014/main" id="{5D562EA5-A714-A340-B2DC-B34987CBBF14}"/>
                </a:ext>
              </a:extLst>
            </p:cNvPr>
            <p:cNvSpPr/>
            <p:nvPr/>
          </p:nvSpPr>
          <p:spPr>
            <a:xfrm>
              <a:off x="7942426" y="1650263"/>
              <a:ext cx="111016" cy="123580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200FCFC-0754-4547-A672-4C1067BBF852}"/>
                </a:ext>
              </a:extLst>
            </p:cNvPr>
            <p:cNvSpPr/>
            <p:nvPr/>
          </p:nvSpPr>
          <p:spPr>
            <a:xfrm>
              <a:off x="7757119" y="1811767"/>
              <a:ext cx="3706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accent2"/>
                  </a:solidFill>
                </a:rPr>
                <a:t>b</a:t>
              </a:r>
              <a:endParaRPr lang="zh-CN" altLang="en-US" sz="2400" b="1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6DBD00C2-979F-444A-930D-0456A4A4792B}"/>
              </a:ext>
            </a:extLst>
          </p:cNvPr>
          <p:cNvCxnSpPr/>
          <p:nvPr/>
        </p:nvCxnSpPr>
        <p:spPr>
          <a:xfrm flipV="1">
            <a:off x="12783320" y="7775133"/>
            <a:ext cx="5207500" cy="152060"/>
          </a:xfrm>
          <a:prstGeom prst="straightConnector1">
            <a:avLst/>
          </a:prstGeom>
          <a:noFill/>
          <a:ln w="444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E371E943-C57A-A049-8D79-F75ECC42E1CF}"/>
              </a:ext>
            </a:extLst>
          </p:cNvPr>
          <p:cNvCxnSpPr>
            <a:cxnSpLocks/>
          </p:cNvCxnSpPr>
          <p:nvPr/>
        </p:nvCxnSpPr>
        <p:spPr>
          <a:xfrm flipH="1">
            <a:off x="5890310" y="8077779"/>
            <a:ext cx="6228894" cy="556130"/>
          </a:xfrm>
          <a:prstGeom prst="straightConnector1">
            <a:avLst/>
          </a:prstGeom>
          <a:noFill/>
          <a:ln w="4445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79E0394C-0CDC-0148-8ACC-4EFEDE313C7F}"/>
              </a:ext>
            </a:extLst>
          </p:cNvPr>
          <p:cNvSpPr/>
          <p:nvPr/>
        </p:nvSpPr>
        <p:spPr>
          <a:xfrm>
            <a:off x="476009" y="173580"/>
            <a:ext cx="2601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Laser</a:t>
            </a:r>
            <a:r>
              <a:rPr lang="zh-CN" altLang="en-US" sz="5400" dirty="0"/>
              <a:t> </a:t>
            </a:r>
            <a:r>
              <a:rPr lang="en-US" altLang="zh-CN" sz="5400" dirty="0"/>
              <a:t>testing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AC-LGAD</a:t>
            </a:r>
            <a:r>
              <a:rPr lang="zh-CN" altLang="en-US" sz="5400" dirty="0"/>
              <a:t> </a:t>
            </a:r>
            <a:endParaRPr lang="en-US" altLang="zh-CN" sz="48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B2EEE7-5FB5-F641-9447-534C2CA6E266}"/>
              </a:ext>
            </a:extLst>
          </p:cNvPr>
          <p:cNvSpPr/>
          <p:nvPr/>
        </p:nvSpPr>
        <p:spPr>
          <a:xfrm>
            <a:off x="202799" y="1177822"/>
            <a:ext cx="241812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Pico-second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laser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testing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for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AC-LGAD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channels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readout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board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with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fast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amplifiers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(~2GHz)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3D X-Y-Z</a:t>
            </a:r>
            <a:r>
              <a:rPr lang="zh-CN" altLang="en-US" dirty="0"/>
              <a:t> </a:t>
            </a:r>
            <a:r>
              <a:rPr lang="en-US" altLang="zh-CN" dirty="0"/>
              <a:t>stage</a:t>
            </a:r>
            <a:r>
              <a:rPr lang="zh-CN" altLang="en-US" dirty="0"/>
              <a:t> </a:t>
            </a:r>
            <a:r>
              <a:rPr lang="en-US" altLang="zh-CN" dirty="0"/>
              <a:t>platform</a:t>
            </a:r>
            <a:r>
              <a:rPr lang="zh-CN" altLang="en-US" dirty="0"/>
              <a:t> </a:t>
            </a:r>
            <a:r>
              <a:rPr lang="en-US" altLang="zh-CN" dirty="0"/>
              <a:t>(precision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FF00"/>
                </a:solidFill>
              </a:rPr>
              <a:t>~1um</a:t>
            </a:r>
            <a:r>
              <a:rPr lang="en-US" altLang="zh-CN" dirty="0"/>
              <a:t>)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ballistic deficit of the signal is smaller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AC</a:t>
            </a:r>
            <a:r>
              <a:rPr lang="zh-CN" altLang="en-US" dirty="0"/>
              <a:t> </a:t>
            </a:r>
            <a:r>
              <a:rPr lang="en-US" altLang="zh-CN" dirty="0"/>
              <a:t>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4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73624C-4F64-AC4C-A6E5-A1AC2631B50A}"/>
              </a:ext>
            </a:extLst>
          </p:cNvPr>
          <p:cNvSpPr/>
          <p:nvPr/>
        </p:nvSpPr>
        <p:spPr>
          <a:xfrm>
            <a:off x="448065" y="4283260"/>
            <a:ext cx="116397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Laser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shooting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the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middle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channels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has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similar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signal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amplitude</a:t>
            </a:r>
            <a:r>
              <a:rPr lang="zh-CN" altLang="en-US" dirty="0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C6C90F7-2CE0-C741-90C7-C7368F3BC987}"/>
              </a:ext>
            </a:extLst>
          </p:cNvPr>
          <p:cNvSpPr/>
          <p:nvPr/>
        </p:nvSpPr>
        <p:spPr>
          <a:xfrm>
            <a:off x="13276478" y="4381840"/>
            <a:ext cx="113527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Laser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shooting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the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upper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right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Upper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right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channel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has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larger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amplitude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4793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ABAE17-556C-374E-AF09-CACE0CC40A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F22BA8-2FF6-F34A-885A-04B7FDFBAF41}"/>
              </a:ext>
            </a:extLst>
          </p:cNvPr>
          <p:cNvSpPr/>
          <p:nvPr/>
        </p:nvSpPr>
        <p:spPr>
          <a:xfrm>
            <a:off x="476009" y="173580"/>
            <a:ext cx="2601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Laser</a:t>
            </a:r>
            <a:r>
              <a:rPr lang="zh-CN" altLang="en-US" sz="5400" dirty="0"/>
              <a:t> </a:t>
            </a:r>
            <a:r>
              <a:rPr lang="en-US" altLang="zh-CN" sz="5400" dirty="0"/>
              <a:t>testing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AC-LGAD</a:t>
            </a:r>
            <a:r>
              <a:rPr lang="zh-CN" altLang="en-US" sz="5400" dirty="0"/>
              <a:t>： </a:t>
            </a:r>
            <a:r>
              <a:rPr lang="en-US" altLang="zh-CN" sz="5400" dirty="0"/>
              <a:t>Readout</a:t>
            </a:r>
            <a:r>
              <a:rPr lang="zh-CN" altLang="en-US" sz="5400" dirty="0"/>
              <a:t> </a:t>
            </a:r>
            <a:r>
              <a:rPr lang="en-US" altLang="zh-CN" sz="5400" dirty="0"/>
              <a:t>and</a:t>
            </a:r>
            <a:r>
              <a:rPr lang="zh-CN" altLang="en-US" sz="5400" dirty="0"/>
              <a:t> </a:t>
            </a:r>
            <a:r>
              <a:rPr lang="en-US" altLang="zh-CN" sz="5400" dirty="0"/>
              <a:t>spatial</a:t>
            </a:r>
            <a:r>
              <a:rPr lang="zh-CN" altLang="en-US" sz="5400" dirty="0"/>
              <a:t> </a:t>
            </a:r>
            <a:r>
              <a:rPr lang="en-US" altLang="zh-CN" sz="5400" dirty="0"/>
              <a:t>reconstruction</a:t>
            </a:r>
            <a:r>
              <a:rPr lang="zh-CN" altLang="en-US" sz="5400" dirty="0"/>
              <a:t> </a:t>
            </a:r>
            <a:endParaRPr lang="en-US" altLang="zh-CN" sz="48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C97720F-A2A6-C846-B25E-E9207F46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99" y="8338903"/>
            <a:ext cx="10271023" cy="518036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6FE4D06-D900-B24F-BFED-E81E5A289C18}"/>
              </a:ext>
            </a:extLst>
          </p:cNvPr>
          <p:cNvSpPr/>
          <p:nvPr/>
        </p:nvSpPr>
        <p:spPr>
          <a:xfrm>
            <a:off x="720920" y="1449617"/>
            <a:ext cx="230011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FF00"/>
                </a:solidFill>
                <a:latin typeface="+mn-ea"/>
              </a:rPr>
              <a:t>Position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reconstruction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by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Discretized Positioning Circuit model (DPC)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FF00"/>
                </a:solidFill>
                <a:latin typeface="+mn-ea"/>
              </a:rPr>
              <a:t>Input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is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4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channels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signal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amplitude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DB7577F-D2A1-654D-8625-5F62F8BC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8179" y="3852197"/>
            <a:ext cx="10271023" cy="89918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0D776B5-BABB-A747-8CBC-5D92E0D5C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822" y="3401274"/>
            <a:ext cx="5461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41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FAD7A1-B64C-AA43-809F-D48C74B6C4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D90C34-2A28-D744-8D01-80C4C5BB4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82" y="5669876"/>
            <a:ext cx="11061290" cy="742104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1272266-E984-5F4F-81E5-95F6B146C44C}"/>
              </a:ext>
            </a:extLst>
          </p:cNvPr>
          <p:cNvSpPr/>
          <p:nvPr/>
        </p:nvSpPr>
        <p:spPr>
          <a:xfrm>
            <a:off x="309967" y="1003601"/>
            <a:ext cx="15837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FF00"/>
                </a:solidFill>
              </a:rPr>
              <a:t>The larger the AC-pad, the better the position resolution.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the ballistic deficit of the signal is small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AC</a:t>
            </a:r>
            <a:r>
              <a:rPr lang="zh-CN" altLang="en-US" dirty="0"/>
              <a:t> </a:t>
            </a:r>
            <a:r>
              <a:rPr lang="en-US" altLang="zh-CN" dirty="0"/>
              <a:t>pads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The best resolution</a:t>
            </a:r>
            <a:r>
              <a:rPr lang="zh-CN" altLang="en-US" dirty="0"/>
              <a:t> </a:t>
            </a:r>
            <a:r>
              <a:rPr lang="en-US" altLang="zh-CN" dirty="0"/>
              <a:t>can reach </a:t>
            </a:r>
            <a:r>
              <a:rPr lang="en-US" altLang="zh-CN" b="1" dirty="0">
                <a:solidFill>
                  <a:srgbClr val="FFFF00"/>
                </a:solidFill>
              </a:rPr>
              <a:t>5μm</a:t>
            </a:r>
            <a:r>
              <a:rPr lang="en-US" altLang="zh-CN" dirty="0"/>
              <a:t> </a:t>
            </a:r>
            <a:r>
              <a:rPr lang="zh-CN" altLang="en-US" dirty="0"/>
              <a:t>（</a:t>
            </a:r>
            <a:r>
              <a:rPr lang="en-US" altLang="zh-CN" dirty="0"/>
              <a:t>4-A1</a:t>
            </a:r>
            <a:r>
              <a:rPr lang="zh-CN" altLang="en-US" dirty="0"/>
              <a:t>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3C481D-18E8-D14F-9F39-6D721401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7368" y="58864"/>
            <a:ext cx="5276921" cy="508722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F5E83704-6F85-AD4A-924B-8A48C1B0A894}"/>
              </a:ext>
            </a:extLst>
          </p:cNvPr>
          <p:cNvSpPr/>
          <p:nvPr/>
        </p:nvSpPr>
        <p:spPr>
          <a:xfrm>
            <a:off x="21444155" y="2123767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AEB4862-A1FB-4847-AA8E-593E711B244A}"/>
              </a:ext>
            </a:extLst>
          </p:cNvPr>
          <p:cNvSpPr/>
          <p:nvPr/>
        </p:nvSpPr>
        <p:spPr>
          <a:xfrm>
            <a:off x="21124606" y="2128682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F69B9D2-1690-E64A-86E4-0A92A70EE59A}"/>
              </a:ext>
            </a:extLst>
          </p:cNvPr>
          <p:cNvSpPr/>
          <p:nvPr/>
        </p:nvSpPr>
        <p:spPr>
          <a:xfrm>
            <a:off x="20834555" y="2133597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175CED8-1FCA-A747-BB2E-9C63C8F4D6EA}"/>
              </a:ext>
            </a:extLst>
          </p:cNvPr>
          <p:cNvSpPr/>
          <p:nvPr/>
        </p:nvSpPr>
        <p:spPr>
          <a:xfrm>
            <a:off x="21508064" y="2394155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86F46A5-0A01-AB45-84E8-66DCC0385BFE}"/>
              </a:ext>
            </a:extLst>
          </p:cNvPr>
          <p:cNvSpPr/>
          <p:nvPr/>
        </p:nvSpPr>
        <p:spPr>
          <a:xfrm>
            <a:off x="21188515" y="2399070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04C84FA-269D-1444-9C44-7A83698B1838}"/>
              </a:ext>
            </a:extLst>
          </p:cNvPr>
          <p:cNvSpPr/>
          <p:nvPr/>
        </p:nvSpPr>
        <p:spPr>
          <a:xfrm>
            <a:off x="20898464" y="2403985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C59E79A-6A91-684F-893F-DF7AEF8D3771}"/>
              </a:ext>
            </a:extLst>
          </p:cNvPr>
          <p:cNvSpPr/>
          <p:nvPr/>
        </p:nvSpPr>
        <p:spPr>
          <a:xfrm>
            <a:off x="21512979" y="2694040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5D34A6E-59CF-CE4B-BFC9-B1FF1ADC1166}"/>
              </a:ext>
            </a:extLst>
          </p:cNvPr>
          <p:cNvSpPr/>
          <p:nvPr/>
        </p:nvSpPr>
        <p:spPr>
          <a:xfrm>
            <a:off x="21193430" y="2698955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29AEBFB-498E-0845-A269-67E309DFEE3D}"/>
              </a:ext>
            </a:extLst>
          </p:cNvPr>
          <p:cNvSpPr/>
          <p:nvPr/>
        </p:nvSpPr>
        <p:spPr>
          <a:xfrm>
            <a:off x="20903379" y="2703870"/>
            <a:ext cx="235974" cy="235974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769AACC3-3AEE-2D41-8F59-BF671D046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679355"/>
              </p:ext>
            </p:extLst>
          </p:nvPr>
        </p:nvGraphicFramePr>
        <p:xfrm>
          <a:off x="-369915" y="3134951"/>
          <a:ext cx="17197364" cy="2155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9341">
                  <a:extLst>
                    <a:ext uri="{9D8B030D-6E8A-4147-A177-3AD203B41FA5}">
                      <a16:colId xmlns:a16="http://schemas.microsoft.com/office/drawing/2014/main" val="1962759184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4034258105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3109739296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2188376848"/>
                    </a:ext>
                  </a:extLst>
                </a:gridCol>
              </a:tblGrid>
              <a:tr h="2460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Sensor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AC-pad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 err="1"/>
                        <a:t>Picth</a:t>
                      </a:r>
                      <a:r>
                        <a:rPr lang="en-US" altLang="zh-CN" sz="4000" b="1" dirty="0"/>
                        <a:t>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368074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4-A1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4000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1000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2000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809095"/>
                  </a:ext>
                </a:extLst>
              </a:tr>
            </a:tbl>
          </a:graphicData>
        </a:graphic>
      </p:graphicFrame>
      <p:sp>
        <p:nvSpPr>
          <p:cNvPr id="20" name="矩形 19">
            <a:extLst>
              <a:ext uri="{FF2B5EF4-FFF2-40B4-BE49-F238E27FC236}">
                <a16:creationId xmlns:a16="http://schemas.microsoft.com/office/drawing/2014/main" id="{CAF2F96E-7B9C-2D45-B7FE-5D8CD5D038DD}"/>
              </a:ext>
            </a:extLst>
          </p:cNvPr>
          <p:cNvSpPr/>
          <p:nvPr/>
        </p:nvSpPr>
        <p:spPr>
          <a:xfrm>
            <a:off x="476009" y="173580"/>
            <a:ext cx="2601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Laser</a:t>
            </a:r>
            <a:r>
              <a:rPr lang="zh-CN" altLang="en-US" sz="5400" dirty="0"/>
              <a:t> </a:t>
            </a:r>
            <a:r>
              <a:rPr lang="en-US" altLang="zh-CN" sz="5400" dirty="0"/>
              <a:t>testing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AC-LGAD:</a:t>
            </a:r>
            <a:r>
              <a:rPr lang="zh-CN" altLang="en-US" sz="5400" dirty="0"/>
              <a:t> </a:t>
            </a:r>
            <a:r>
              <a:rPr lang="en-US" altLang="zh-CN" sz="5400" dirty="0"/>
              <a:t>spatial</a:t>
            </a:r>
            <a:r>
              <a:rPr lang="zh-CN" altLang="en-US" sz="5400" dirty="0"/>
              <a:t> </a:t>
            </a:r>
            <a:r>
              <a:rPr lang="en-US" altLang="zh-CN" sz="5400" dirty="0"/>
              <a:t>resolution</a:t>
            </a:r>
            <a:r>
              <a:rPr lang="zh-CN" altLang="en-US" sz="5400" dirty="0"/>
              <a:t> </a:t>
            </a:r>
            <a:endParaRPr lang="en-US" altLang="zh-CN" sz="48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4231CE0-BA01-854C-B40E-2E87DECD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760" y="6150273"/>
            <a:ext cx="9246997" cy="756572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DCF944B-08CB-8C42-B41C-2052413ACFB1}"/>
              </a:ext>
            </a:extLst>
          </p:cNvPr>
          <p:cNvSpPr/>
          <p:nvPr/>
        </p:nvSpPr>
        <p:spPr>
          <a:xfrm>
            <a:off x="12687030" y="5403508"/>
            <a:ext cx="10628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hit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position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Reconstructed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position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95835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46FAE57-1383-BC44-A5D1-6FAD26121C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E9DEB5-564E-354C-A796-955329FB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09" y="3877270"/>
            <a:ext cx="10750981" cy="9641996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8132C5B-C3E1-D64C-94F0-F9D35D97B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919200"/>
              </p:ext>
            </p:extLst>
          </p:nvPr>
        </p:nvGraphicFramePr>
        <p:xfrm>
          <a:off x="11340452" y="4719439"/>
          <a:ext cx="11488418" cy="588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4209">
                  <a:extLst>
                    <a:ext uri="{9D8B030D-6E8A-4147-A177-3AD203B41FA5}">
                      <a16:colId xmlns:a16="http://schemas.microsoft.com/office/drawing/2014/main" val="172256671"/>
                    </a:ext>
                  </a:extLst>
                </a:gridCol>
                <a:gridCol w="5744209">
                  <a:extLst>
                    <a:ext uri="{9D8B030D-6E8A-4147-A177-3AD203B41FA5}">
                      <a16:colId xmlns:a16="http://schemas.microsoft.com/office/drawing/2014/main" val="3290133281"/>
                    </a:ext>
                  </a:extLst>
                </a:gridCol>
              </a:tblGrid>
              <a:tr h="2460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Timing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resolution</a:t>
                      </a:r>
                      <a:r>
                        <a:rPr lang="zh-CN" altLang="en-US" sz="4000" b="1" dirty="0"/>
                        <a:t> </a:t>
                      </a:r>
                      <a:r>
                        <a:rPr lang="en-US" altLang="zh-CN" sz="4000" b="1" dirty="0"/>
                        <a:t>(</a:t>
                      </a:r>
                      <a:r>
                        <a:rPr lang="en-US" altLang="zh-CN" sz="4000" b="1" dirty="0" err="1"/>
                        <a:t>ps</a:t>
                      </a:r>
                      <a:r>
                        <a:rPr lang="en-US" altLang="zh-CN" sz="4000" b="1" dirty="0"/>
                        <a:t>)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812749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1-A7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5400" dirty="0"/>
                        <a:t>15</a:t>
                      </a:r>
                      <a:endParaRPr lang="zh-CN" alt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83654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2-A2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5400" dirty="0"/>
                        <a:t>16</a:t>
                      </a:r>
                      <a:endParaRPr lang="zh-CN" alt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930472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2-A1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5400" dirty="0"/>
                        <a:t>17</a:t>
                      </a:r>
                      <a:endParaRPr lang="zh-CN" alt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87876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2-A3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5400" dirty="0"/>
                        <a:t>17</a:t>
                      </a:r>
                      <a:endParaRPr lang="zh-CN" alt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797266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4-A1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5400" dirty="0"/>
                        <a:t>17</a:t>
                      </a:r>
                      <a:endParaRPr lang="zh-CN" altLang="en-US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13492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3DE67894-810A-6746-9CCB-93D8DDDFF6DA}"/>
              </a:ext>
            </a:extLst>
          </p:cNvPr>
          <p:cNvSpPr/>
          <p:nvPr/>
        </p:nvSpPr>
        <p:spPr>
          <a:xfrm>
            <a:off x="476009" y="173580"/>
            <a:ext cx="2601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Laser</a:t>
            </a:r>
            <a:r>
              <a:rPr lang="zh-CN" altLang="en-US" sz="5400" dirty="0"/>
              <a:t> </a:t>
            </a:r>
            <a:r>
              <a:rPr lang="en-US" altLang="zh-CN" sz="5400" dirty="0"/>
              <a:t>testing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AC-LGAD:</a:t>
            </a:r>
            <a:r>
              <a:rPr lang="zh-CN" altLang="en-US" sz="5400" dirty="0"/>
              <a:t> </a:t>
            </a:r>
            <a:r>
              <a:rPr lang="en-US" altLang="zh-CN" sz="5400" dirty="0"/>
              <a:t>timing</a:t>
            </a:r>
            <a:r>
              <a:rPr lang="zh-CN" altLang="en-US" sz="5400" dirty="0"/>
              <a:t> </a:t>
            </a:r>
            <a:r>
              <a:rPr lang="en-US" altLang="zh-CN" sz="5400" dirty="0"/>
              <a:t>resolution</a:t>
            </a:r>
            <a:r>
              <a:rPr lang="zh-CN" altLang="en-US" sz="5400" dirty="0"/>
              <a:t> </a:t>
            </a:r>
            <a:endParaRPr lang="en-US" altLang="zh-CN" sz="4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EE24B8-3394-4248-9F4D-74A3BE20172B}"/>
              </a:ext>
            </a:extLst>
          </p:cNvPr>
          <p:cNvSpPr/>
          <p:nvPr/>
        </p:nvSpPr>
        <p:spPr>
          <a:xfrm>
            <a:off x="1449402" y="3127812"/>
            <a:ext cx="13033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Arrival time distribution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51E6F79-5546-A641-891B-0A8079ADD0C1}"/>
              </a:ext>
            </a:extLst>
          </p:cNvPr>
          <p:cNvSpPr/>
          <p:nvPr/>
        </p:nvSpPr>
        <p:spPr>
          <a:xfrm>
            <a:off x="476009" y="1270169"/>
            <a:ext cx="158376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FF00"/>
                </a:solidFill>
              </a:rPr>
              <a:t>The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timing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resolution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about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15-17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 err="1">
                <a:solidFill>
                  <a:srgbClr val="FFFF00"/>
                </a:solidFill>
              </a:rPr>
              <a:t>ps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en-US" altLang="zh-CN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Almost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pads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3418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FE07EA-B00A-B740-AE11-E0C367D84F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BE44AA-E9B4-8746-B912-066908BADD10}"/>
              </a:ext>
            </a:extLst>
          </p:cNvPr>
          <p:cNvSpPr/>
          <p:nvPr/>
        </p:nvSpPr>
        <p:spPr>
          <a:xfrm>
            <a:off x="0" y="2108188"/>
            <a:ext cx="23497309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/>
              <a:t>DC-LGAD</a:t>
            </a:r>
            <a:r>
              <a:rPr lang="zh-CN" altLang="en-US" sz="6000" dirty="0"/>
              <a:t> </a:t>
            </a:r>
            <a:r>
              <a:rPr lang="en-US" altLang="zh-CN" sz="6000" dirty="0"/>
              <a:t>is</a:t>
            </a:r>
            <a:r>
              <a:rPr lang="zh-CN" altLang="en-US" sz="6000" dirty="0"/>
              <a:t> </a:t>
            </a:r>
            <a:r>
              <a:rPr lang="en-US" altLang="zh-CN" sz="6000" dirty="0"/>
              <a:t>joint</a:t>
            </a:r>
            <a:r>
              <a:rPr lang="zh-CN" altLang="en-US" sz="6000" dirty="0"/>
              <a:t> </a:t>
            </a:r>
            <a:r>
              <a:rPr lang="en-US" altLang="zh-CN" sz="6000" dirty="0"/>
              <a:t>CEPC</a:t>
            </a:r>
            <a:r>
              <a:rPr lang="zh-CN" altLang="en-US" sz="6000" dirty="0"/>
              <a:t> </a:t>
            </a:r>
            <a:r>
              <a:rPr lang="en-US" altLang="zh-CN" sz="6000" dirty="0"/>
              <a:t>TOF+</a:t>
            </a:r>
            <a:r>
              <a:rPr lang="zh-CN" altLang="en-US" sz="6000" dirty="0"/>
              <a:t> </a:t>
            </a:r>
            <a:r>
              <a:rPr lang="en-US" altLang="zh-CN" sz="6000" dirty="0"/>
              <a:t>ATLAS</a:t>
            </a:r>
            <a:r>
              <a:rPr lang="zh-CN" altLang="en-US" sz="6000" dirty="0"/>
              <a:t> </a:t>
            </a:r>
            <a:r>
              <a:rPr lang="en-US" altLang="zh-CN" sz="6000" dirty="0"/>
              <a:t>HGTD</a:t>
            </a:r>
            <a:r>
              <a:rPr lang="zh-CN" altLang="en-US" sz="6000" dirty="0"/>
              <a:t> </a:t>
            </a:r>
            <a:r>
              <a:rPr lang="en-US" altLang="zh-CN" sz="6000" dirty="0"/>
              <a:t>R</a:t>
            </a:r>
            <a:r>
              <a:rPr lang="zh-CN" altLang="en-US" sz="6000" dirty="0"/>
              <a:t> </a:t>
            </a:r>
            <a:r>
              <a:rPr lang="en-US" altLang="zh-CN" sz="6000" dirty="0"/>
              <a:t>&amp;</a:t>
            </a:r>
            <a:r>
              <a:rPr lang="zh-CN" altLang="en-US" sz="6000" dirty="0"/>
              <a:t> </a:t>
            </a:r>
            <a:r>
              <a:rPr lang="en-US" altLang="zh-CN" sz="6000" dirty="0"/>
              <a:t>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>
                <a:solidFill>
                  <a:srgbClr val="FFFF00"/>
                </a:solidFill>
              </a:rPr>
              <a:t>First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full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wafer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prototyping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runs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(IHEP-IME)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>
                <a:solidFill>
                  <a:srgbClr val="FFFF00"/>
                </a:solidFill>
              </a:rPr>
              <a:t>Full-size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LGAD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sensors</a:t>
            </a:r>
            <a:r>
              <a:rPr lang="zh-CN" altLang="en-US" sz="6000" dirty="0">
                <a:solidFill>
                  <a:srgbClr val="FFFF00"/>
                </a:solidFill>
              </a:rPr>
              <a:t>  </a:t>
            </a:r>
            <a:r>
              <a:rPr lang="en-US" altLang="zh-CN" sz="6000" dirty="0">
                <a:solidFill>
                  <a:srgbClr val="FFFF00"/>
                </a:solidFill>
              </a:rPr>
              <a:t>(</a:t>
            </a:r>
            <a:r>
              <a:rPr lang="en-US" altLang="zh-CN" sz="6000" dirty="0">
                <a:solidFill>
                  <a:srgbClr val="FFFF00"/>
                </a:solidFill>
                <a:latin typeface="+mn-ea"/>
              </a:rPr>
              <a:t>2</a:t>
            </a:r>
            <a:r>
              <a:rPr lang="zh-CN" altLang="en-US" sz="6000" b="0" dirty="0">
                <a:solidFill>
                  <a:srgbClr val="FFFF00"/>
                </a:solidFill>
              </a:rPr>
              <a:t> </a:t>
            </a:r>
            <a:r>
              <a:rPr lang="en-US" altLang="zh-CN" sz="6000" b="0" dirty="0">
                <a:solidFill>
                  <a:srgbClr val="FFFF00"/>
                </a:solidFill>
              </a:rPr>
              <a:t>× </a:t>
            </a:r>
            <a:r>
              <a:rPr lang="en-US" altLang="zh-CN" sz="6000" dirty="0">
                <a:solidFill>
                  <a:srgbClr val="FFFF00"/>
                </a:solidFill>
                <a:latin typeface="+mn-ea"/>
              </a:rPr>
              <a:t>2</a:t>
            </a:r>
            <a:r>
              <a:rPr lang="zh-CN" altLang="en-US" sz="60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6000" dirty="0">
                <a:solidFill>
                  <a:srgbClr val="FFFF00"/>
                </a:solidFill>
                <a:latin typeface="+mn-ea"/>
              </a:rPr>
              <a:t>cm)</a:t>
            </a:r>
            <a:r>
              <a:rPr lang="zh-CN" altLang="en-US" sz="60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with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reasonable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yield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endParaRPr lang="en-US" altLang="zh-CN" sz="60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6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/>
              <a:t>AC-LGAD is a new 4D detector </a:t>
            </a:r>
            <a:r>
              <a:rPr lang="zh-CN" altLang="en-US" sz="6000" dirty="0"/>
              <a:t>（</a:t>
            </a:r>
            <a:r>
              <a:rPr lang="en-US" altLang="zh-CN" sz="6000" dirty="0"/>
              <a:t>position + time</a:t>
            </a:r>
            <a:r>
              <a:rPr lang="zh-CN" altLang="en-US" sz="6000" dirty="0"/>
              <a:t>）</a:t>
            </a:r>
            <a:endParaRPr lang="en-US" altLang="zh-CN" sz="6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>
                <a:solidFill>
                  <a:srgbClr val="FFFF00"/>
                </a:solidFill>
              </a:rPr>
              <a:t>First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AC-LGAD prototype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by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IHEP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is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successful</a:t>
            </a:r>
            <a:r>
              <a:rPr lang="zh-CN" altLang="en-US" sz="6000" dirty="0">
                <a:solidFill>
                  <a:srgbClr val="FFFF00"/>
                </a:solidFill>
              </a:rPr>
              <a:t> </a:t>
            </a:r>
            <a:r>
              <a:rPr lang="en-US" altLang="zh-CN" sz="6000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6000" dirty="0">
                <a:solidFill>
                  <a:srgbClr val="FFFF00"/>
                </a:solidFill>
              </a:rPr>
              <a:t>Picosecond laser test and reconstructed by DPC model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6000" dirty="0"/>
              <a:t>The best spatial resolution </a:t>
            </a:r>
            <a:r>
              <a:rPr lang="en-US" altLang="zh-CN" sz="6000" dirty="0">
                <a:solidFill>
                  <a:srgbClr val="FFFF00"/>
                </a:solidFill>
              </a:rPr>
              <a:t>~5μm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6000" dirty="0"/>
              <a:t>Timing resolution </a:t>
            </a:r>
            <a:r>
              <a:rPr lang="en-US" altLang="zh-CN" sz="6000" dirty="0">
                <a:solidFill>
                  <a:srgbClr val="FFFF00"/>
                </a:solidFill>
              </a:rPr>
              <a:t>~17ps </a:t>
            </a:r>
            <a:r>
              <a:rPr lang="zh-CN" altLang="en-US" sz="6000" dirty="0"/>
              <a:t>（</a:t>
            </a:r>
            <a:r>
              <a:rPr lang="en-US" altLang="zh-CN" sz="6000" dirty="0"/>
              <a:t>Laser test</a:t>
            </a:r>
            <a:r>
              <a:rPr lang="zh-CN" altLang="en-US" sz="6000" dirty="0"/>
              <a:t>）</a:t>
            </a:r>
            <a:endParaRPr lang="en-US" altLang="zh-CN" sz="6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9B0CB7-4A84-054A-8CEF-36EF349AE939}"/>
              </a:ext>
            </a:extLst>
          </p:cNvPr>
          <p:cNvSpPr txBox="1"/>
          <p:nvPr/>
        </p:nvSpPr>
        <p:spPr>
          <a:xfrm>
            <a:off x="592358" y="142421"/>
            <a:ext cx="2129782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Summary</a:t>
            </a:r>
            <a:endParaRPr lang="zh-CN" altLang="en-US" sz="8010" b="0" dirty="0">
              <a:effectLst>
                <a:outerShdw blurRad="67818" dist="67818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44926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24C6B82-F543-1F40-8CD4-62BE63EB51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4CA2EE-CB3F-AA4E-88B9-1F636A35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20" y="1377334"/>
            <a:ext cx="20468047" cy="1408071"/>
          </a:xfrm>
          <a:prstGeom prst="rect">
            <a:avLst/>
          </a:prstGeom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8921CD39-124D-1748-B0DE-DA7AAED4D06B}"/>
              </a:ext>
            </a:extLst>
          </p:cNvPr>
          <p:cNvSpPr txBox="1">
            <a:spLocks/>
          </p:cNvSpPr>
          <p:nvPr/>
        </p:nvSpPr>
        <p:spPr>
          <a:xfrm>
            <a:off x="468087" y="21036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Low-Gain-Avalanche-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F2933F-7302-234F-A877-99A109D623FE}"/>
              </a:ext>
            </a:extLst>
          </p:cNvPr>
          <p:cNvSpPr/>
          <p:nvPr/>
        </p:nvSpPr>
        <p:spPr>
          <a:xfrm>
            <a:off x="324285" y="2746715"/>
            <a:ext cx="23200822" cy="92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Landau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Noise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term: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 fluctuation due to non-uniform charge deposition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Minimized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reducing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thickness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(50um)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Jitter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increase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S/N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decrease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</a:t>
            </a:r>
            <a:r>
              <a:rPr lang="en-US" altLang="zh-CN" kern="12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rise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Time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walk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corrected using the amplitude 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 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estimate with the time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over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threshold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(TOT)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.</a:t>
            </a:r>
            <a:r>
              <a:rPr lang="en" altLang="zh-CN" b="0" dirty="0">
                <a:sym typeface="微软雅黑"/>
              </a:rPr>
              <a:t> </a:t>
            </a:r>
            <a:endParaRPr lang="en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E726F5-98E8-9748-9FF8-AA6B90897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659" y="4706784"/>
            <a:ext cx="6461397" cy="38304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13F048-BDAB-5942-B0FD-EC7139F4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143" y="5079600"/>
            <a:ext cx="4781294" cy="17764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0719F5C-82F6-EB47-8D66-334784F12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04" y="8636400"/>
            <a:ext cx="7302500" cy="16764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8AB9ED3-AA81-D94A-9E49-BBFAAB77ADC4}"/>
              </a:ext>
            </a:extLst>
          </p:cNvPr>
          <p:cNvSpPr/>
          <p:nvPr/>
        </p:nvSpPr>
        <p:spPr>
          <a:xfrm>
            <a:off x="14268839" y="8461536"/>
            <a:ext cx="3033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fixed</a:t>
            </a:r>
            <a:r>
              <a:rPr lang="zh-CN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threshold</a:t>
            </a:r>
            <a:r>
              <a:rPr lang="zh-CN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8DB12D-1989-7749-8620-337583113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2907" y="8958771"/>
            <a:ext cx="5394882" cy="461801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94BD04-4168-CF43-BFBD-586592876BFC}"/>
              </a:ext>
            </a:extLst>
          </p:cNvPr>
          <p:cNvSpPr/>
          <p:nvPr/>
        </p:nvSpPr>
        <p:spPr>
          <a:xfrm>
            <a:off x="7936106" y="12118803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[1] G. Pellegrini et al., NIM A765 (2014) 12</a:t>
            </a:r>
          </a:p>
          <a:p>
            <a:r>
              <a:rPr lang="zh-CN" altLang="en-US" sz="3200" dirty="0"/>
              <a:t>[2] H.-W. Sadrozinski et al., arXiv: 1704.08666</a:t>
            </a:r>
          </a:p>
          <a:p>
            <a:r>
              <a:rPr lang="zh-CN" altLang="en-US" sz="3200" dirty="0"/>
              <a:t>[3] F. Cenna et al, NIM A796 (2015) 149-153</a:t>
            </a:r>
          </a:p>
        </p:txBody>
      </p:sp>
    </p:spTree>
    <p:extLst>
      <p:ext uri="{BB962C8B-B14F-4D97-AF65-F5344CB8AC3E}">
        <p14:creationId xmlns:p14="http://schemas.microsoft.com/office/powerpoint/2010/main" val="304893976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24C6B82-F543-1F40-8CD4-62BE63EB51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4CA2EE-CB3F-AA4E-88B9-1F636A35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20" y="1377334"/>
            <a:ext cx="20468047" cy="1408071"/>
          </a:xfrm>
          <a:prstGeom prst="rect">
            <a:avLst/>
          </a:prstGeom>
        </p:spPr>
      </p:pic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8921CD39-124D-1748-B0DE-DA7AAED4D06B}"/>
              </a:ext>
            </a:extLst>
          </p:cNvPr>
          <p:cNvSpPr txBox="1">
            <a:spLocks/>
          </p:cNvSpPr>
          <p:nvPr/>
        </p:nvSpPr>
        <p:spPr>
          <a:xfrm>
            <a:off x="468087" y="210364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Low-Gain-Avalanche-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F2933F-7302-234F-A877-99A109D623FE}"/>
              </a:ext>
            </a:extLst>
          </p:cNvPr>
          <p:cNvSpPr/>
          <p:nvPr/>
        </p:nvSpPr>
        <p:spPr>
          <a:xfrm>
            <a:off x="324285" y="2746715"/>
            <a:ext cx="23200822" cy="92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Landau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Noise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term: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 fluctuation due to non-uniform charge deposition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Minimized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reducing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thickness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sensor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(50um)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Jitter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increase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S/N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decrease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</a:t>
            </a:r>
            <a:r>
              <a:rPr lang="en-US" altLang="zh-CN" kern="12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rise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dirty="0">
                <a:solidFill>
                  <a:srgbClr val="FFFF00"/>
                </a:solidFill>
              </a:rPr>
              <a:t>Time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walk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corrected using the amplitude 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 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estimate with the time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over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threshold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(TOT)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.</a:t>
            </a:r>
            <a:r>
              <a:rPr lang="en" altLang="zh-CN" b="0" dirty="0">
                <a:sym typeface="微软雅黑"/>
              </a:rPr>
              <a:t> </a:t>
            </a:r>
            <a:endParaRPr lang="en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E726F5-98E8-9748-9FF8-AA6B90897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659" y="4706784"/>
            <a:ext cx="6461397" cy="38304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13F048-BDAB-5942-B0FD-EC7139F4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143" y="5079600"/>
            <a:ext cx="4781294" cy="17764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0719F5C-82F6-EB47-8D66-334784F12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04" y="8636400"/>
            <a:ext cx="7302500" cy="16764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8AB9ED3-AA81-D94A-9E49-BBFAAB77ADC4}"/>
              </a:ext>
            </a:extLst>
          </p:cNvPr>
          <p:cNvSpPr/>
          <p:nvPr/>
        </p:nvSpPr>
        <p:spPr>
          <a:xfrm>
            <a:off x="14268839" y="8461536"/>
            <a:ext cx="3033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fixed</a:t>
            </a:r>
            <a:r>
              <a:rPr lang="zh-CN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threshold</a:t>
            </a:r>
            <a:r>
              <a:rPr lang="zh-CN" altLang="en-US" sz="2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8DB12D-1989-7749-8620-337583113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2907" y="8958771"/>
            <a:ext cx="5394882" cy="461801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94BD04-4168-CF43-BFBD-586592876BFC}"/>
              </a:ext>
            </a:extLst>
          </p:cNvPr>
          <p:cNvSpPr/>
          <p:nvPr/>
        </p:nvSpPr>
        <p:spPr>
          <a:xfrm>
            <a:off x="7936106" y="12118803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[1] G. Pellegrini et al., NIM A765 (2014) 12</a:t>
            </a:r>
          </a:p>
          <a:p>
            <a:r>
              <a:rPr lang="zh-CN" altLang="en-US" sz="3200" dirty="0"/>
              <a:t>[2] H.-W. Sadrozinski et al., arXiv: 1704.08666</a:t>
            </a:r>
          </a:p>
          <a:p>
            <a:r>
              <a:rPr lang="zh-CN" altLang="en-US" sz="3200" dirty="0"/>
              <a:t>[3] F. Cenna et al, NIM A796 (2015) 149-153</a:t>
            </a:r>
          </a:p>
        </p:txBody>
      </p:sp>
    </p:spTree>
    <p:extLst>
      <p:ext uri="{BB962C8B-B14F-4D97-AF65-F5344CB8AC3E}">
        <p14:creationId xmlns:p14="http://schemas.microsoft.com/office/powerpoint/2010/main" val="40201462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C765F4-9643-5C43-9C6D-729641DE82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97016E-B403-514B-8766-A89F4051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311" y="5492443"/>
            <a:ext cx="10214800" cy="75984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8AA5ABE-7F4A-3444-8545-CA08049A6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97" y="5539205"/>
            <a:ext cx="11273494" cy="71238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047C95-8940-7542-B931-9D3C804D5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838" y="1321994"/>
            <a:ext cx="5560598" cy="4170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D21D62A-2EBA-F84B-B2AD-86FAF11EC646}"/>
              </a:ext>
            </a:extLst>
          </p:cNvPr>
          <p:cNvSpPr txBox="1"/>
          <p:nvPr/>
        </p:nvSpPr>
        <p:spPr>
          <a:xfrm>
            <a:off x="592358" y="142421"/>
            <a:ext cx="21297824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Outlook: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 err="1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Testbeam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with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ATLAS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HGTD</a:t>
            </a:r>
            <a:r>
              <a:rPr lang="zh-CN" altLang="en-US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 </a:t>
            </a:r>
            <a:r>
              <a:rPr lang="en-US" altLang="zh-CN" sz="8010" b="0" dirty="0">
                <a:effectLst>
                  <a:outerShdw blurRad="67818" dist="67818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Calibri Light"/>
              </a:rPr>
              <a:t>module</a:t>
            </a:r>
            <a:endParaRPr lang="zh-CN" altLang="en-US" sz="8010" b="0" dirty="0">
              <a:effectLst>
                <a:outerShdw blurRad="67818" dist="67818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Calibr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52E1152-C707-834E-BBC7-AA872F1410B9}"/>
              </a:ext>
            </a:extLst>
          </p:cNvPr>
          <p:cNvSpPr/>
          <p:nvPr/>
        </p:nvSpPr>
        <p:spPr>
          <a:xfrm>
            <a:off x="0" y="2201776"/>
            <a:ext cx="234973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Time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resolution: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45ps</a:t>
            </a:r>
            <a:r>
              <a:rPr kumimoji="1" lang="zh-CN" altLang="en-US" sz="6000" dirty="0"/>
              <a:t> </a:t>
            </a:r>
            <a:endParaRPr kumimoji="1" lang="en-US" altLang="zh-CN" sz="6000" dirty="0"/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Position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resolution: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~1mm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6000" dirty="0"/>
              <a:t>Area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: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6.5mm</a:t>
            </a:r>
            <a:r>
              <a:rPr kumimoji="1" lang="zh-CN" altLang="en-US" sz="6000" dirty="0"/>
              <a:t>*</a:t>
            </a:r>
            <a:r>
              <a:rPr kumimoji="1" lang="en-US" altLang="zh-CN" sz="6000" dirty="0"/>
              <a:t>6.5mm</a:t>
            </a:r>
            <a:r>
              <a:rPr kumimoji="1" lang="zh-CN" altLang="en-US" sz="6000" dirty="0"/>
              <a:t>  </a:t>
            </a:r>
            <a:r>
              <a:rPr kumimoji="1" lang="en-US" altLang="zh-CN" sz="6000" dirty="0"/>
              <a:t>--&gt;</a:t>
            </a:r>
            <a:r>
              <a:rPr kumimoji="1" lang="zh-CN" altLang="en-US" sz="6000" dirty="0"/>
              <a:t> </a:t>
            </a:r>
            <a:r>
              <a:rPr kumimoji="1" lang="en-US" altLang="zh-CN" sz="6000" dirty="0"/>
              <a:t>(2cm</a:t>
            </a:r>
            <a:r>
              <a:rPr kumimoji="1" lang="zh-CN" altLang="en-US" sz="6000" dirty="0"/>
              <a:t>*</a:t>
            </a:r>
            <a:r>
              <a:rPr kumimoji="1" lang="en-US" altLang="zh-CN" sz="6000"/>
              <a:t>4cm)</a:t>
            </a:r>
          </a:p>
          <a:p>
            <a:pPr marL="571500" indent="-571500">
              <a:buFont typeface="Wingdings" pitchFamily="2" charset="2"/>
              <a:buChar char="Ø"/>
            </a:pPr>
            <a:endParaRPr kumimoji="1" lang="en-US" altLang="zh-CN" sz="6000" dirty="0"/>
          </a:p>
        </p:txBody>
      </p:sp>
    </p:spTree>
    <p:extLst>
      <p:ext uri="{BB962C8B-B14F-4D97-AF65-F5344CB8AC3E}">
        <p14:creationId xmlns:p14="http://schemas.microsoft.com/office/powerpoint/2010/main" val="40027370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D974AF-C943-F741-8F04-6A7E064F76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1675865" y="12924669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094196-AE23-8E45-A230-B57391DB50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5" y="3516789"/>
            <a:ext cx="16977033" cy="96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D087D5F-950E-804A-9FA9-CAD6BD715916}"/>
              </a:ext>
            </a:extLst>
          </p:cNvPr>
          <p:cNvSpPr/>
          <p:nvPr/>
        </p:nvSpPr>
        <p:spPr>
          <a:xfrm>
            <a:off x="12812663" y="4145718"/>
            <a:ext cx="4976574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Flexible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cable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F89BD67-60C2-3C4C-A349-0543D59DCCA1}"/>
              </a:ext>
            </a:extLst>
          </p:cNvPr>
          <p:cNvSpPr/>
          <p:nvPr/>
        </p:nvSpPr>
        <p:spPr>
          <a:xfrm>
            <a:off x="12812663" y="5214786"/>
            <a:ext cx="5549825" cy="21236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Flexible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cable</a:t>
            </a:r>
          </a:p>
          <a:p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+carbon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fiber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structure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16980F2-212A-214D-B58C-A819475E72F9}"/>
              </a:ext>
            </a:extLst>
          </p:cNvPr>
          <p:cNvSpPr/>
          <p:nvPr/>
        </p:nvSpPr>
        <p:spPr>
          <a:xfrm>
            <a:off x="12921093" y="7638072"/>
            <a:ext cx="5549825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ASIC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Readout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chip</a:t>
            </a:r>
          </a:p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D8859D-869E-6348-A41F-C51393D9134F}"/>
              </a:ext>
            </a:extLst>
          </p:cNvPr>
          <p:cNvSpPr/>
          <p:nvPr/>
        </p:nvSpPr>
        <p:spPr>
          <a:xfrm>
            <a:off x="12812662" y="8985321"/>
            <a:ext cx="5549825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LGAD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r>
              <a:rPr lang="en-US" altLang="zh-CN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sensors</a:t>
            </a:r>
            <a:r>
              <a:rPr lang="zh-CN" altLang="en-US" b="0" dirty="0">
                <a:solidFill>
                  <a:srgbClr val="FF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sym typeface="Calibri Light"/>
              </a:rPr>
              <a:t> </a:t>
            </a:r>
            <a:endParaRPr lang="en-US" altLang="zh-CN" b="0" dirty="0">
              <a:solidFill>
                <a:srgbClr val="FF0000"/>
              </a:solidFill>
              <a:effectLst>
                <a:outerShdw blurRad="67818" dist="67818" dir="2880000" rotWithShape="0">
                  <a:srgbClr val="000000"/>
                </a:outerShdw>
              </a:effectLst>
              <a:sym typeface="Calibri Light"/>
            </a:endParaRPr>
          </a:p>
          <a:p>
            <a:endParaRPr lang="zh-CN" altLang="en-US" dirty="0"/>
          </a:p>
        </p:txBody>
      </p:sp>
      <p:sp>
        <p:nvSpPr>
          <p:cNvPr id="8" name="The Higgs Boson Discovery at LHC">
            <a:extLst>
              <a:ext uri="{FF2B5EF4-FFF2-40B4-BE49-F238E27FC236}">
                <a16:creationId xmlns:a16="http://schemas.microsoft.com/office/drawing/2014/main" id="{6E172A07-C1F4-EA49-B595-23047F902DCA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CEPC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Concept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CA53099-0655-144A-8382-481458790312}"/>
              </a:ext>
            </a:extLst>
          </p:cNvPr>
          <p:cNvSpPr/>
          <p:nvPr/>
        </p:nvSpPr>
        <p:spPr>
          <a:xfrm>
            <a:off x="187563" y="1075061"/>
            <a:ext cx="23200822" cy="149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Each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module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size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~5cm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*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15cm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Further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optimization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going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200666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8FE66AC-3BE4-6D42-A839-B7CEB2F45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472" y="5963298"/>
            <a:ext cx="10654364" cy="734179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FDBB95-BACC-5547-8208-49B76048EA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4" name="The Higgs Boson Discovery at LHC">
            <a:extLst>
              <a:ext uri="{FF2B5EF4-FFF2-40B4-BE49-F238E27FC236}">
                <a16:creationId xmlns:a16="http://schemas.microsoft.com/office/drawing/2014/main" id="{77210709-5F5D-5445-AD08-4B59DD62E1B8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CEPC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motivation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8013D6-AE38-114C-8469-AF71F2EAB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85" y="6026386"/>
            <a:ext cx="8153194" cy="7707055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DE155BA-7624-9E40-B30E-80D8C252896E}"/>
              </a:ext>
            </a:extLst>
          </p:cNvPr>
          <p:cNvCxnSpPr>
            <a:cxnSpLocks/>
          </p:cNvCxnSpPr>
          <p:nvPr/>
        </p:nvCxnSpPr>
        <p:spPr>
          <a:xfrm flipV="1">
            <a:off x="10909031" y="10924047"/>
            <a:ext cx="8514050" cy="16042"/>
          </a:xfrm>
          <a:prstGeom prst="line">
            <a:avLst/>
          </a:prstGeom>
          <a:noFill/>
          <a:ln w="41275" cap="flat">
            <a:solidFill>
              <a:schemeClr val="bg2">
                <a:lumMod val="50000"/>
              </a:schemeClr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7A99BCA7-4FA9-D845-928E-2F314591ADFA}"/>
              </a:ext>
            </a:extLst>
          </p:cNvPr>
          <p:cNvSpPr/>
          <p:nvPr/>
        </p:nvSpPr>
        <p:spPr>
          <a:xfrm>
            <a:off x="14077932" y="1006647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2σ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4103EC7-141D-0B4A-AB0B-CB9D1B27AB5A}"/>
              </a:ext>
            </a:extLst>
          </p:cNvPr>
          <p:cNvSpPr/>
          <p:nvPr/>
        </p:nvSpPr>
        <p:spPr>
          <a:xfrm>
            <a:off x="13430357" y="6120340"/>
            <a:ext cx="44181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timing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detector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8E2037-659D-574F-91AC-4B8DF4DF4FAA}"/>
              </a:ext>
            </a:extLst>
          </p:cNvPr>
          <p:cNvSpPr/>
          <p:nvPr/>
        </p:nvSpPr>
        <p:spPr>
          <a:xfrm>
            <a:off x="-255783" y="845093"/>
            <a:ext cx="2320082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CEPC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will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produce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</a:t>
            </a:r>
            <a:r>
              <a:rPr lang="en-US" altLang="zh-CN" kern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12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Z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boson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at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Z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pole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Rich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flavor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physics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program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CEPC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International Advisory Committee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: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key recommendation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Precision timing detector should be determined as a matter of urgency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responsible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identification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flavor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</a:t>
            </a:r>
            <a:r>
              <a:rPr lang="en-US" altLang="zh-CN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/dx)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2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Challenge:</a:t>
            </a:r>
            <a:r>
              <a:rPr lang="zh-CN" altLang="en-US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0.5-2GeV</a:t>
            </a:r>
            <a:r>
              <a:rPr lang="zh-CN" altLang="en-US" kern="12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K/pi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separation,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&gt;1.5GeV</a:t>
            </a:r>
            <a:r>
              <a:rPr lang="zh-CN" altLang="en-US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K/p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separation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2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Timing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complementary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gas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</a:p>
          <a:p>
            <a:pPr marL="321458" lvl="2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  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0-4GeV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K/pi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separation,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0-8GeV</a:t>
            </a:r>
            <a:r>
              <a:rPr lang="zh-CN" altLang="en-US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K/p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separation</a:t>
            </a:r>
            <a:r>
              <a:rPr lang="zh-CN" altLang="en-US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4307F6-FA74-BD49-B76F-2CAFE8501AE1}"/>
              </a:ext>
            </a:extLst>
          </p:cNvPr>
          <p:cNvSpPr/>
          <p:nvPr/>
        </p:nvSpPr>
        <p:spPr>
          <a:xfrm>
            <a:off x="11282173" y="8434133"/>
            <a:ext cx="43572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Assuming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20ps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resolution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CBB6FDF-9946-4741-8F14-F234E9B54C49}"/>
              </a:ext>
            </a:extLst>
          </p:cNvPr>
          <p:cNvSpPr/>
          <p:nvPr/>
        </p:nvSpPr>
        <p:spPr>
          <a:xfrm>
            <a:off x="3080085" y="6473279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TPC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13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0AA0A8-C3AD-6440-BEFC-DA71FA2302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21D292-0BB6-6741-AFDC-D1ADD25A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85459"/>
            <a:ext cx="10633760" cy="77196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F0C919-FBB6-5C45-BD06-CC14790C6B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270" y="5585459"/>
            <a:ext cx="13417729" cy="75054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2D74AD2-AFFC-E042-A608-C0EBE6D4BB49}"/>
              </a:ext>
            </a:extLst>
          </p:cNvPr>
          <p:cNvSpPr/>
          <p:nvPr/>
        </p:nvSpPr>
        <p:spPr>
          <a:xfrm>
            <a:off x="10993979" y="11554691"/>
            <a:ext cx="5160421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Timing</a:t>
            </a:r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7022EA-277D-3844-BE9A-9DA159D2F2E6}"/>
              </a:ext>
            </a:extLst>
          </p:cNvPr>
          <p:cNvSpPr/>
          <p:nvPr/>
        </p:nvSpPr>
        <p:spPr>
          <a:xfrm>
            <a:off x="19736197" y="10593051"/>
            <a:ext cx="4315293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</a:rPr>
              <a:t>88</a:t>
            </a:r>
            <a:r>
              <a:rPr lang="zh-CN" altLang="en-US" dirty="0">
                <a:solidFill>
                  <a:schemeClr val="accent5"/>
                </a:solidFill>
              </a:rPr>
              <a:t> </a:t>
            </a:r>
            <a:r>
              <a:rPr lang="en-US" altLang="zh-CN" dirty="0">
                <a:solidFill>
                  <a:schemeClr val="accent5"/>
                </a:solidFill>
              </a:rPr>
              <a:t>stave</a:t>
            </a:r>
            <a:r>
              <a:rPr lang="zh-CN" altLang="en-US" dirty="0">
                <a:solidFill>
                  <a:schemeClr val="accent5"/>
                </a:solidFill>
              </a:rPr>
              <a:t>  </a:t>
            </a:r>
            <a:endParaRPr lang="en-US" altLang="zh-CN" dirty="0">
              <a:solidFill>
                <a:schemeClr val="accent5"/>
              </a:solidFill>
            </a:endParaRPr>
          </a:p>
          <a:p>
            <a:endParaRPr lang="zh-CN" altLang="en-US" dirty="0"/>
          </a:p>
        </p:txBody>
      </p:sp>
      <p:sp>
        <p:nvSpPr>
          <p:cNvPr id="7" name="右箭头 6">
            <a:extLst>
              <a:ext uri="{FF2B5EF4-FFF2-40B4-BE49-F238E27FC236}">
                <a16:creationId xmlns:a16="http://schemas.microsoft.com/office/drawing/2014/main" id="{E0FB6F95-341D-C644-AC45-94FA6DDED2B2}"/>
              </a:ext>
            </a:extLst>
          </p:cNvPr>
          <p:cNvSpPr/>
          <p:nvPr/>
        </p:nvSpPr>
        <p:spPr>
          <a:xfrm rot="10800000">
            <a:off x="9504218" y="6028805"/>
            <a:ext cx="1739143" cy="59366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The Higgs Boson Discovery at LHC">
            <a:extLst>
              <a:ext uri="{FF2B5EF4-FFF2-40B4-BE49-F238E27FC236}">
                <a16:creationId xmlns:a16="http://schemas.microsoft.com/office/drawing/2014/main" id="{8D903D98-2C41-ED4F-97CB-5D3807DD5B2A}"/>
              </a:ext>
            </a:extLst>
          </p:cNvPr>
          <p:cNvSpPr txBox="1">
            <a:spLocks/>
          </p:cNvSpPr>
          <p:nvPr/>
        </p:nvSpPr>
        <p:spPr>
          <a:xfrm>
            <a:off x="468087" y="98070"/>
            <a:ext cx="22920298" cy="1408072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CEPC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timing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detector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Concept</a:t>
            </a:r>
            <a:endParaRPr lang="en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B7B1368-D62C-DE48-ABF0-AD951A406D7D}"/>
              </a:ext>
            </a:extLst>
          </p:cNvPr>
          <p:cNvSpPr/>
          <p:nvPr/>
        </p:nvSpPr>
        <p:spPr>
          <a:xfrm>
            <a:off x="187563" y="1019643"/>
            <a:ext cx="23200822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Timing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detector: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Between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tracker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calorimeter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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TOF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Close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SET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tracker,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Radius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~1.8m</a:t>
            </a: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Target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time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resolution: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50</a:t>
            </a:r>
            <a:r>
              <a:rPr lang="zh-CN" altLang="en-US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pico-second(</a:t>
            </a:r>
            <a:r>
              <a:rPr lang="en-US" altLang="zh-CN" sz="540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ps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54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Area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of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detector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Barrel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: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50m</a:t>
            </a:r>
            <a:r>
              <a:rPr lang="en-US" altLang="zh-CN" sz="5400" kern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Endcap:</a:t>
            </a:r>
            <a:r>
              <a:rPr lang="zh-CN" alt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</a:t>
            </a:r>
            <a:r>
              <a:rPr lang="en-US" altLang="zh-CN" sz="5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20m</a:t>
            </a:r>
            <a:r>
              <a:rPr lang="en-US" altLang="zh-CN" sz="5400" kern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zh-CN" altLang="en-US" sz="5400" kern="1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  <a:endParaRPr lang="en-US" altLang="zh-CN" kern="1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321458" lvl="1" indent="0">
              <a:spcBef>
                <a:spcPts val="422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892958" lvl="1" indent="-571500">
              <a:spcBef>
                <a:spcPts val="422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B05050-9CF6-2D45-9495-5A6743C74211}"/>
              </a:ext>
            </a:extLst>
          </p:cNvPr>
          <p:cNvSpPr/>
          <p:nvPr/>
        </p:nvSpPr>
        <p:spPr>
          <a:xfrm>
            <a:off x="14997255" y="4816018"/>
            <a:ext cx="89050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Timing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detector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Barrel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region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CFB687E-C722-854D-834A-E2E736B938DD}"/>
              </a:ext>
            </a:extLst>
          </p:cNvPr>
          <p:cNvSpPr/>
          <p:nvPr/>
        </p:nvSpPr>
        <p:spPr>
          <a:xfrm>
            <a:off x="595426" y="4816018"/>
            <a:ext cx="92496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Baseline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detector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concept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in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CDR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221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E03CD4-51C7-B746-9D83-0CDAD9F599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B50782-ED9A-B140-89DA-22E4CE9B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79"/>
          <a:stretch/>
        </p:blipFill>
        <p:spPr>
          <a:xfrm>
            <a:off x="1125781" y="3252014"/>
            <a:ext cx="11520321" cy="550719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D9B84F8-55CB-994B-A769-D2F669E5D594}"/>
              </a:ext>
            </a:extLst>
          </p:cNvPr>
          <p:cNvSpPr/>
          <p:nvPr/>
        </p:nvSpPr>
        <p:spPr>
          <a:xfrm>
            <a:off x="13197802" y="3065344"/>
            <a:ext cx="116024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FFFF00"/>
                </a:solidFill>
                <a:latin typeface="+mn-ea"/>
              </a:rPr>
              <a:t>DC-LGAD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5400" dirty="0">
                <a:solidFill>
                  <a:schemeClr val="tx1"/>
                </a:solidFill>
                <a:latin typeface="+mn-ea"/>
              </a:rPr>
              <a:t>CEPC</a:t>
            </a:r>
            <a:r>
              <a:rPr lang="zh-CN" altLang="en-US" sz="54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5400" dirty="0">
                <a:solidFill>
                  <a:schemeClr val="tx1"/>
                </a:solidFill>
                <a:latin typeface="+mn-ea"/>
              </a:rPr>
              <a:t>application:</a:t>
            </a:r>
            <a:r>
              <a:rPr lang="zh-CN" altLang="en-US" sz="5400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sz="5400" dirty="0">
                <a:solidFill>
                  <a:srgbClr val="FFFF00"/>
                </a:solidFill>
                <a:latin typeface="+mn-ea"/>
              </a:rPr>
              <a:t>TOF</a:t>
            </a:r>
            <a:r>
              <a:rPr lang="zh-CN" altLang="en-US" sz="5400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sz="54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5400" dirty="0">
                <a:latin typeface="+mn-ea"/>
              </a:rPr>
              <a:t>The DC</a:t>
            </a:r>
            <a:r>
              <a:rPr lang="zh-CN" altLang="en-US" sz="5400" dirty="0">
                <a:latin typeface="+mn-ea"/>
              </a:rPr>
              <a:t> </a:t>
            </a:r>
            <a:r>
              <a:rPr lang="en-US" altLang="zh-CN" sz="5400" dirty="0">
                <a:latin typeface="+mn-ea"/>
              </a:rPr>
              <a:t>readout</a:t>
            </a:r>
            <a:r>
              <a:rPr lang="zh-CN" altLang="en-US" sz="5400" dirty="0">
                <a:latin typeface="+mn-ea"/>
              </a:rPr>
              <a:t> </a:t>
            </a:r>
            <a:endParaRPr lang="en-US" altLang="zh-CN" sz="54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5400" dirty="0">
                <a:latin typeface="+mn-ea"/>
              </a:rPr>
              <a:t>Time resolution </a:t>
            </a:r>
            <a:r>
              <a:rPr lang="en-US" altLang="zh-CN" sz="5400" dirty="0">
                <a:solidFill>
                  <a:srgbClr val="FFFF00"/>
                </a:solidFill>
                <a:latin typeface="+mn-ea"/>
              </a:rPr>
              <a:t>~ 30ps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5400" dirty="0">
                <a:latin typeface="+mn-ea"/>
              </a:rPr>
              <a:t>Position resolution: </a:t>
            </a:r>
            <a:r>
              <a:rPr lang="en-US" altLang="zh-CN" sz="5400" dirty="0">
                <a:solidFill>
                  <a:srgbClr val="FFFF00"/>
                </a:solidFill>
                <a:latin typeface="+mn-ea"/>
              </a:rPr>
              <a:t>~1mm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5400" dirty="0">
                <a:latin typeface="+mn-ea"/>
              </a:rPr>
              <a:t>Dead zone : </a:t>
            </a:r>
            <a:r>
              <a:rPr lang="en-US" altLang="zh-CN" sz="5400" dirty="0">
                <a:solidFill>
                  <a:srgbClr val="FFFF00"/>
                </a:solidFill>
                <a:latin typeface="+mn-ea"/>
              </a:rPr>
              <a:t>~</a:t>
            </a:r>
            <a:r>
              <a:rPr lang="zh-CN" altLang="en-US" sz="54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5400" dirty="0">
                <a:solidFill>
                  <a:srgbClr val="FFFF00"/>
                </a:solidFill>
                <a:latin typeface="+mn-ea"/>
              </a:rPr>
              <a:t>0.1mm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4000" dirty="0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9CB8FA-66D1-CF4D-B7FC-5471DD3799D2}"/>
              </a:ext>
            </a:extLst>
          </p:cNvPr>
          <p:cNvSpPr/>
          <p:nvPr/>
        </p:nvSpPr>
        <p:spPr>
          <a:xfrm>
            <a:off x="291083" y="328430"/>
            <a:ext cx="2601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/>
              <a:t> Introduction of</a:t>
            </a:r>
            <a:r>
              <a:rPr lang="zh-CN" altLang="en-US" sz="6600" dirty="0"/>
              <a:t> </a:t>
            </a:r>
            <a:r>
              <a:rPr lang="en-US" altLang="zh-CN" sz="6600" dirty="0"/>
              <a:t>Low-Gain Avalanche Detectors</a:t>
            </a:r>
            <a:r>
              <a:rPr lang="zh-CN" altLang="en-US" sz="6600" dirty="0"/>
              <a:t> </a:t>
            </a:r>
            <a:r>
              <a:rPr lang="en-US" altLang="zh-CN" sz="6600" dirty="0"/>
              <a:t>(LGAD) 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500656B-AFB2-6A4A-A5CD-F80A99DEF549}"/>
              </a:ext>
            </a:extLst>
          </p:cNvPr>
          <p:cNvGrpSpPr/>
          <p:nvPr/>
        </p:nvGrpSpPr>
        <p:grpSpPr>
          <a:xfrm>
            <a:off x="2355901" y="9166279"/>
            <a:ext cx="360" cy="360"/>
            <a:chOff x="2355901" y="916627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墨迹 7">
                  <a:extLst>
                    <a:ext uri="{FF2B5EF4-FFF2-40B4-BE49-F238E27FC236}">
                      <a16:creationId xmlns:a16="http://schemas.microsoft.com/office/drawing/2014/main" id="{BAA7553C-EE0C-F84E-BF53-723F373B0B78}"/>
                    </a:ext>
                  </a:extLst>
                </p14:cNvPr>
                <p14:cNvContentPartPr/>
                <p14:nvPr/>
              </p14:nvContentPartPr>
              <p14:xfrm>
                <a:off x="2355901" y="9166279"/>
                <a:ext cx="360" cy="360"/>
              </p14:xfrm>
            </p:contentPart>
          </mc:Choice>
          <mc:Fallback xmlns="">
            <p:pic>
              <p:nvPicPr>
                <p:cNvPr id="8" name="墨迹 7">
                  <a:extLst>
                    <a:ext uri="{FF2B5EF4-FFF2-40B4-BE49-F238E27FC236}">
                      <a16:creationId xmlns:a16="http://schemas.microsoft.com/office/drawing/2014/main" id="{BAA7553C-EE0C-F84E-BF53-723F373B0B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46901" y="9157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墨迹 8">
                  <a:extLst>
                    <a:ext uri="{FF2B5EF4-FFF2-40B4-BE49-F238E27FC236}">
                      <a16:creationId xmlns:a16="http://schemas.microsoft.com/office/drawing/2014/main" id="{CC4F441A-ABA3-2844-8BB4-05CD19D61975}"/>
                    </a:ext>
                  </a:extLst>
                </p14:cNvPr>
                <p14:cNvContentPartPr/>
                <p14:nvPr/>
              </p14:nvContentPartPr>
              <p14:xfrm>
                <a:off x="2355901" y="9166279"/>
                <a:ext cx="360" cy="360"/>
              </p14:xfrm>
            </p:contentPart>
          </mc:Choice>
          <mc:Fallback xmlns="">
            <p:pic>
              <p:nvPicPr>
                <p:cNvPr id="9" name="墨迹 8">
                  <a:extLst>
                    <a:ext uri="{FF2B5EF4-FFF2-40B4-BE49-F238E27FC236}">
                      <a16:creationId xmlns:a16="http://schemas.microsoft.com/office/drawing/2014/main" id="{CC4F441A-ABA3-2844-8BB4-05CD19D619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46901" y="9157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2C07F7-F16D-2B4C-8D7A-DD9FB55E5CD0}"/>
              </a:ext>
            </a:extLst>
          </p:cNvPr>
          <p:cNvGrpSpPr/>
          <p:nvPr/>
        </p:nvGrpSpPr>
        <p:grpSpPr>
          <a:xfrm>
            <a:off x="1958461" y="9039919"/>
            <a:ext cx="360" cy="4320"/>
            <a:chOff x="1958461" y="9039919"/>
            <a:chExt cx="360" cy="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墨迹 9">
                  <a:extLst>
                    <a:ext uri="{FF2B5EF4-FFF2-40B4-BE49-F238E27FC236}">
                      <a16:creationId xmlns:a16="http://schemas.microsoft.com/office/drawing/2014/main" id="{9C940C08-954B-AE45-B1D2-71946F956BA3}"/>
                    </a:ext>
                  </a:extLst>
                </p14:cNvPr>
                <p14:cNvContentPartPr/>
                <p14:nvPr/>
              </p14:nvContentPartPr>
              <p14:xfrm>
                <a:off x="1958461" y="9039919"/>
                <a:ext cx="360" cy="4320"/>
              </p14:xfrm>
            </p:contentPart>
          </mc:Choice>
          <mc:Fallback xmlns="">
            <p:pic>
              <p:nvPicPr>
                <p:cNvPr id="10" name="墨迹 9">
                  <a:extLst>
                    <a:ext uri="{FF2B5EF4-FFF2-40B4-BE49-F238E27FC236}">
                      <a16:creationId xmlns:a16="http://schemas.microsoft.com/office/drawing/2014/main" id="{9C940C08-954B-AE45-B1D2-71946F956B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0919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墨迹 10">
                  <a:extLst>
                    <a:ext uri="{FF2B5EF4-FFF2-40B4-BE49-F238E27FC236}">
                      <a16:creationId xmlns:a16="http://schemas.microsoft.com/office/drawing/2014/main" id="{166E046C-C2EA-E849-9178-82656F5F1876}"/>
                    </a:ext>
                  </a:extLst>
                </p14:cNvPr>
                <p14:cNvContentPartPr/>
                <p14:nvPr/>
              </p14:nvContentPartPr>
              <p14:xfrm>
                <a:off x="1958461" y="9043879"/>
                <a:ext cx="360" cy="360"/>
              </p14:xfrm>
            </p:contentPart>
          </mc:Choice>
          <mc:Fallback xmlns="">
            <p:pic>
              <p:nvPicPr>
                <p:cNvPr id="11" name="墨迹 10">
                  <a:extLst>
                    <a:ext uri="{FF2B5EF4-FFF2-40B4-BE49-F238E27FC236}">
                      <a16:creationId xmlns:a16="http://schemas.microsoft.com/office/drawing/2014/main" id="{166E046C-C2EA-E849-9178-82656F5F187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48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墨迹 11">
                  <a:extLst>
                    <a:ext uri="{FF2B5EF4-FFF2-40B4-BE49-F238E27FC236}">
                      <a16:creationId xmlns:a16="http://schemas.microsoft.com/office/drawing/2014/main" id="{3C6901B2-3B2C-2142-A9CF-1CA00C39EB12}"/>
                    </a:ext>
                  </a:extLst>
                </p14:cNvPr>
                <p14:cNvContentPartPr/>
                <p14:nvPr/>
              </p14:nvContentPartPr>
              <p14:xfrm>
                <a:off x="1958461" y="9043879"/>
                <a:ext cx="360" cy="360"/>
              </p14:xfrm>
            </p:contentPart>
          </mc:Choice>
          <mc:Fallback xmlns="">
            <p:pic>
              <p:nvPicPr>
                <p:cNvPr id="12" name="墨迹 11">
                  <a:extLst>
                    <a:ext uri="{FF2B5EF4-FFF2-40B4-BE49-F238E27FC236}">
                      <a16:creationId xmlns:a16="http://schemas.microsoft.com/office/drawing/2014/main" id="{3C6901B2-3B2C-2142-A9CF-1CA00C39EB1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48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6D7D7619-78A7-2C4D-821C-B106ED7D8BDA}"/>
                  </a:ext>
                </a:extLst>
              </p14:cNvPr>
              <p14:cNvContentPartPr/>
              <p14:nvPr/>
            </p14:nvContentPartPr>
            <p14:xfrm>
              <a:off x="2174821" y="9750559"/>
              <a:ext cx="360" cy="1008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6D7D7619-78A7-2C4D-821C-B106ED7D8BD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181" y="9741919"/>
                <a:ext cx="180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FAF74FF0-1D99-BE4E-B59C-A6699EBDDE63}"/>
              </a:ext>
            </a:extLst>
          </p:cNvPr>
          <p:cNvGrpSpPr/>
          <p:nvPr/>
        </p:nvGrpSpPr>
        <p:grpSpPr>
          <a:xfrm>
            <a:off x="2959981" y="10033519"/>
            <a:ext cx="4680" cy="5040"/>
            <a:chOff x="2959981" y="10033519"/>
            <a:chExt cx="4680" cy="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10A3029C-5800-6841-B92F-68F317C7F956}"/>
                    </a:ext>
                  </a:extLst>
                </p14:cNvPr>
                <p14:cNvContentPartPr/>
                <p14:nvPr/>
              </p14:nvContentPartPr>
              <p14:xfrm>
                <a:off x="2959981" y="10033519"/>
                <a:ext cx="4680" cy="4680"/>
              </p14:xfrm>
            </p:contentPart>
          </mc:Choice>
          <mc:Fallback xmlns="">
            <p:pic>
              <p:nvPicPr>
                <p:cNvPr id="16" name="墨迹 15">
                  <a:extLst>
                    <a:ext uri="{FF2B5EF4-FFF2-40B4-BE49-F238E27FC236}">
                      <a16:creationId xmlns:a16="http://schemas.microsoft.com/office/drawing/2014/main" id="{10A3029C-5800-6841-B92F-68F317C7F95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1341" y="10024879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E71C26F3-B653-6244-A0AA-F560AC460F44}"/>
                    </a:ext>
                  </a:extLst>
                </p14:cNvPr>
                <p14:cNvContentPartPr/>
                <p14:nvPr/>
              </p14:nvContentPartPr>
              <p14:xfrm>
                <a:off x="2964301" y="10038199"/>
                <a:ext cx="360" cy="360"/>
              </p14:xfrm>
            </p:contentPart>
          </mc:Choice>
          <mc:Fallback xmlns="">
            <p:pic>
              <p:nvPicPr>
                <p:cNvPr id="17" name="墨迹 16">
                  <a:extLst>
                    <a:ext uri="{FF2B5EF4-FFF2-40B4-BE49-F238E27FC236}">
                      <a16:creationId xmlns:a16="http://schemas.microsoft.com/office/drawing/2014/main" id="{E71C26F3-B653-6244-A0AA-F560AC460F4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5661" y="100291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墨迹 17">
                  <a:extLst>
                    <a:ext uri="{FF2B5EF4-FFF2-40B4-BE49-F238E27FC236}">
                      <a16:creationId xmlns:a16="http://schemas.microsoft.com/office/drawing/2014/main" id="{E659BC6F-B2AA-EB4C-8951-8D1B8ABDC0A0}"/>
                    </a:ext>
                  </a:extLst>
                </p14:cNvPr>
                <p14:cNvContentPartPr/>
                <p14:nvPr/>
              </p14:nvContentPartPr>
              <p14:xfrm>
                <a:off x="2964301" y="10038199"/>
                <a:ext cx="360" cy="360"/>
              </p14:xfrm>
            </p:contentPart>
          </mc:Choice>
          <mc:Fallback xmlns="">
            <p:pic>
              <p:nvPicPr>
                <p:cNvPr id="18" name="墨迹 17">
                  <a:extLst>
                    <a:ext uri="{FF2B5EF4-FFF2-40B4-BE49-F238E27FC236}">
                      <a16:creationId xmlns:a16="http://schemas.microsoft.com/office/drawing/2014/main" id="{E659BC6F-B2AA-EB4C-8951-8D1B8ABDC0A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5661" y="100291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墨迹 19">
                <a:extLst>
                  <a:ext uri="{FF2B5EF4-FFF2-40B4-BE49-F238E27FC236}">
                    <a16:creationId xmlns:a16="http://schemas.microsoft.com/office/drawing/2014/main" id="{19451018-C334-C044-8CF8-2A657CB3186A}"/>
                  </a:ext>
                </a:extLst>
              </p14:cNvPr>
              <p14:cNvContentPartPr/>
              <p14:nvPr/>
            </p14:nvContentPartPr>
            <p14:xfrm>
              <a:off x="5068141" y="11195599"/>
              <a:ext cx="360" cy="10080"/>
            </p14:xfrm>
          </p:contentPart>
        </mc:Choice>
        <mc:Fallback xmlns="">
          <p:pic>
            <p:nvPicPr>
              <p:cNvPr id="20" name="墨迹 19">
                <a:extLst>
                  <a:ext uri="{FF2B5EF4-FFF2-40B4-BE49-F238E27FC236}">
                    <a16:creationId xmlns:a16="http://schemas.microsoft.com/office/drawing/2014/main" id="{19451018-C334-C044-8CF8-2A657CB318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9141" y="11186599"/>
                <a:ext cx="180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组合 24">
            <a:extLst>
              <a:ext uri="{FF2B5EF4-FFF2-40B4-BE49-F238E27FC236}">
                <a16:creationId xmlns:a16="http://schemas.microsoft.com/office/drawing/2014/main" id="{68D3E50C-1862-2842-9E40-47908AF3D576}"/>
              </a:ext>
            </a:extLst>
          </p:cNvPr>
          <p:cNvGrpSpPr/>
          <p:nvPr/>
        </p:nvGrpSpPr>
        <p:grpSpPr>
          <a:xfrm>
            <a:off x="6385381" y="8835439"/>
            <a:ext cx="31320" cy="207360"/>
            <a:chOff x="6385381" y="8835439"/>
            <a:chExt cx="313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墨迹 20">
                  <a:extLst>
                    <a:ext uri="{FF2B5EF4-FFF2-40B4-BE49-F238E27FC236}">
                      <a16:creationId xmlns:a16="http://schemas.microsoft.com/office/drawing/2014/main" id="{3BB4A29D-FB3B-3949-A4B1-000EEA0B5B86}"/>
                    </a:ext>
                  </a:extLst>
                </p14:cNvPr>
                <p14:cNvContentPartPr/>
                <p14:nvPr/>
              </p14:nvContentPartPr>
              <p14:xfrm>
                <a:off x="6385381" y="9036679"/>
                <a:ext cx="23400" cy="6120"/>
              </p14:xfrm>
            </p:contentPart>
          </mc:Choice>
          <mc:Fallback xmlns="">
            <p:pic>
              <p:nvPicPr>
                <p:cNvPr id="21" name="墨迹 20">
                  <a:extLst>
                    <a:ext uri="{FF2B5EF4-FFF2-40B4-BE49-F238E27FC236}">
                      <a16:creationId xmlns:a16="http://schemas.microsoft.com/office/drawing/2014/main" id="{3BB4A29D-FB3B-3949-A4B1-000EEA0B5B8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76381" y="9027679"/>
                  <a:ext cx="41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墨迹 21">
                  <a:extLst>
                    <a:ext uri="{FF2B5EF4-FFF2-40B4-BE49-F238E27FC236}">
                      <a16:creationId xmlns:a16="http://schemas.microsoft.com/office/drawing/2014/main" id="{B4A09F60-1BE6-F745-A88B-6E9213ACF0B5}"/>
                    </a:ext>
                  </a:extLst>
                </p14:cNvPr>
                <p14:cNvContentPartPr/>
                <p14:nvPr/>
              </p14:nvContentPartPr>
              <p14:xfrm>
                <a:off x="6408061" y="8835439"/>
                <a:ext cx="8640" cy="194760"/>
              </p14:xfrm>
            </p:contentPart>
          </mc:Choice>
          <mc:Fallback xmlns="">
            <p:pic>
              <p:nvPicPr>
                <p:cNvPr id="22" name="墨迹 21">
                  <a:extLst>
                    <a:ext uri="{FF2B5EF4-FFF2-40B4-BE49-F238E27FC236}">
                      <a16:creationId xmlns:a16="http://schemas.microsoft.com/office/drawing/2014/main" id="{B4A09F60-1BE6-F745-A88B-6E9213ACF0B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99421" y="8826799"/>
                  <a:ext cx="26280" cy="21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墨迹 22">
                <a:extLst>
                  <a:ext uri="{FF2B5EF4-FFF2-40B4-BE49-F238E27FC236}">
                    <a16:creationId xmlns:a16="http://schemas.microsoft.com/office/drawing/2014/main" id="{EBD328CA-08B8-0849-9B7E-1D0478A215D7}"/>
                  </a:ext>
                </a:extLst>
              </p14:cNvPr>
              <p14:cNvContentPartPr/>
              <p14:nvPr/>
            </p14:nvContentPartPr>
            <p14:xfrm>
              <a:off x="7478701" y="7278799"/>
              <a:ext cx="5760" cy="24480"/>
            </p14:xfrm>
          </p:contentPart>
        </mc:Choice>
        <mc:Fallback xmlns="">
          <p:pic>
            <p:nvPicPr>
              <p:cNvPr id="23" name="墨迹 22">
                <a:extLst>
                  <a:ext uri="{FF2B5EF4-FFF2-40B4-BE49-F238E27FC236}">
                    <a16:creationId xmlns:a16="http://schemas.microsoft.com/office/drawing/2014/main" id="{EBD328CA-08B8-0849-9B7E-1D0478A215D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70061" y="7269799"/>
                <a:ext cx="23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墨迹 23">
                <a:extLst>
                  <a:ext uri="{FF2B5EF4-FFF2-40B4-BE49-F238E27FC236}">
                    <a16:creationId xmlns:a16="http://schemas.microsoft.com/office/drawing/2014/main" id="{74DB5EEF-48C0-2740-8D51-E0C9A7177762}"/>
                  </a:ext>
                </a:extLst>
              </p14:cNvPr>
              <p14:cNvContentPartPr/>
              <p14:nvPr/>
            </p14:nvContentPartPr>
            <p14:xfrm>
              <a:off x="7581661" y="6199519"/>
              <a:ext cx="360" cy="360"/>
            </p14:xfrm>
          </p:contentPart>
        </mc:Choice>
        <mc:Fallback xmlns="">
          <p:pic>
            <p:nvPicPr>
              <p:cNvPr id="24" name="墨迹 23">
                <a:extLst>
                  <a:ext uri="{FF2B5EF4-FFF2-40B4-BE49-F238E27FC236}">
                    <a16:creationId xmlns:a16="http://schemas.microsoft.com/office/drawing/2014/main" id="{74DB5EEF-48C0-2740-8D51-E0C9A71777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3021" y="61908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墨迹 25">
                <a:extLst>
                  <a:ext uri="{FF2B5EF4-FFF2-40B4-BE49-F238E27FC236}">
                    <a16:creationId xmlns:a16="http://schemas.microsoft.com/office/drawing/2014/main" id="{AC4872D0-F04D-BA4A-823E-1C611B8B7A83}"/>
                  </a:ext>
                </a:extLst>
              </p14:cNvPr>
              <p14:cNvContentPartPr/>
              <p14:nvPr/>
            </p14:nvContentPartPr>
            <p14:xfrm>
              <a:off x="4326181" y="11160319"/>
              <a:ext cx="4320" cy="360"/>
            </p14:xfrm>
          </p:contentPart>
        </mc:Choice>
        <mc:Fallback xmlns="">
          <p:pic>
            <p:nvPicPr>
              <p:cNvPr id="26" name="墨迹 25">
                <a:extLst>
                  <a:ext uri="{FF2B5EF4-FFF2-40B4-BE49-F238E27FC236}">
                    <a16:creationId xmlns:a16="http://schemas.microsoft.com/office/drawing/2014/main" id="{AC4872D0-F04D-BA4A-823E-1C611B8B7A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7181" y="11151679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墨迹 26">
                <a:extLst>
                  <a:ext uri="{FF2B5EF4-FFF2-40B4-BE49-F238E27FC236}">
                    <a16:creationId xmlns:a16="http://schemas.microsoft.com/office/drawing/2014/main" id="{E15B2A5C-98E0-B644-A941-6EAC3A0784FA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7" name="墨迹 26">
                <a:extLst>
                  <a:ext uri="{FF2B5EF4-FFF2-40B4-BE49-F238E27FC236}">
                    <a16:creationId xmlns:a16="http://schemas.microsoft.com/office/drawing/2014/main" id="{E15B2A5C-98E0-B644-A941-6EAC3A0784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墨迹 27">
                <a:extLst>
                  <a:ext uri="{FF2B5EF4-FFF2-40B4-BE49-F238E27FC236}">
                    <a16:creationId xmlns:a16="http://schemas.microsoft.com/office/drawing/2014/main" id="{226F64C6-46FE-E840-BBE2-F3D960723A89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8" name="墨迹 27">
                <a:extLst>
                  <a:ext uri="{FF2B5EF4-FFF2-40B4-BE49-F238E27FC236}">
                    <a16:creationId xmlns:a16="http://schemas.microsoft.com/office/drawing/2014/main" id="{226F64C6-46FE-E840-BBE2-F3D960723A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墨迹 28">
                <a:extLst>
                  <a:ext uri="{FF2B5EF4-FFF2-40B4-BE49-F238E27FC236}">
                    <a16:creationId xmlns:a16="http://schemas.microsoft.com/office/drawing/2014/main" id="{817DE5DA-8A33-3E4B-82ED-E4A50C93B8A0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9" name="墨迹 28">
                <a:extLst>
                  <a:ext uri="{FF2B5EF4-FFF2-40B4-BE49-F238E27FC236}">
                    <a16:creationId xmlns:a16="http://schemas.microsoft.com/office/drawing/2014/main" id="{817DE5DA-8A33-3E4B-82ED-E4A50C93B8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4A7CA6FC-1F60-3B40-88BD-94A42B16745B}"/>
                  </a:ext>
                </a:extLst>
              </p14:cNvPr>
              <p14:cNvContentPartPr/>
              <p14:nvPr/>
            </p14:nvContentPartPr>
            <p14:xfrm>
              <a:off x="2922181" y="8916439"/>
              <a:ext cx="4680" cy="129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4A7CA6FC-1F60-3B40-88BD-94A42B1674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3541" y="8907439"/>
                <a:ext cx="223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962EE598-5513-864A-8AB2-EC29AB8486DE}"/>
                  </a:ext>
                </a:extLst>
              </p14:cNvPr>
              <p14:cNvContentPartPr/>
              <p14:nvPr/>
            </p14:nvContentPartPr>
            <p14:xfrm>
              <a:off x="2922181" y="8928679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962EE598-5513-864A-8AB2-EC29AB8486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3541" y="89200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>
                <a:extLst>
                  <a:ext uri="{FF2B5EF4-FFF2-40B4-BE49-F238E27FC236}">
                    <a16:creationId xmlns:a16="http://schemas.microsoft.com/office/drawing/2014/main" id="{17183D10-A375-454F-AC49-031388CFBF85}"/>
                  </a:ext>
                </a:extLst>
              </p14:cNvPr>
              <p14:cNvContentPartPr/>
              <p14:nvPr/>
            </p14:nvContentPartPr>
            <p14:xfrm>
              <a:off x="3796261" y="9754159"/>
              <a:ext cx="5040" cy="10080"/>
            </p14:xfrm>
          </p:contentPart>
        </mc:Choice>
        <mc:Fallback xmlns="">
          <p:pic>
            <p:nvPicPr>
              <p:cNvPr id="32" name="墨迹 31">
                <a:extLst>
                  <a:ext uri="{FF2B5EF4-FFF2-40B4-BE49-F238E27FC236}">
                    <a16:creationId xmlns:a16="http://schemas.microsoft.com/office/drawing/2014/main" id="{17183D10-A375-454F-AC49-031388CFBF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87621" y="9745519"/>
                <a:ext cx="2268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墨迹 32">
                <a:extLst>
                  <a:ext uri="{FF2B5EF4-FFF2-40B4-BE49-F238E27FC236}">
                    <a16:creationId xmlns:a16="http://schemas.microsoft.com/office/drawing/2014/main" id="{DC57B185-AA6F-CD46-8D9F-647AC2278F79}"/>
                  </a:ext>
                </a:extLst>
              </p14:cNvPr>
              <p14:cNvContentPartPr/>
              <p14:nvPr/>
            </p14:nvContentPartPr>
            <p14:xfrm>
              <a:off x="3801301" y="9763879"/>
              <a:ext cx="360" cy="360"/>
            </p14:xfrm>
          </p:contentPart>
        </mc:Choice>
        <mc:Fallback xmlns="">
          <p:pic>
            <p:nvPicPr>
              <p:cNvPr id="33" name="墨迹 32">
                <a:extLst>
                  <a:ext uri="{FF2B5EF4-FFF2-40B4-BE49-F238E27FC236}">
                    <a16:creationId xmlns:a16="http://schemas.microsoft.com/office/drawing/2014/main" id="{DC57B185-AA6F-CD46-8D9F-647AC2278F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2301" y="97552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35555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A88450-8083-7741-A8E6-85ACD8C77F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A89253-1544-D742-877B-5608D7192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5031"/>
            <a:ext cx="8191359" cy="79329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3EB213-0487-304F-BF71-AC7645FF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63" y="6234647"/>
            <a:ext cx="8070065" cy="7284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ED7717-6C72-E542-BE27-B8135A1AA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2928" y="6127916"/>
            <a:ext cx="8831072" cy="749808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75DA18E-DB78-9745-904E-7B603DD856B4}"/>
              </a:ext>
            </a:extLst>
          </p:cNvPr>
          <p:cNvSpPr/>
          <p:nvPr/>
        </p:nvSpPr>
        <p:spPr>
          <a:xfrm>
            <a:off x="1169698" y="-73934"/>
            <a:ext cx="117695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/>
              <a:t>Progress</a:t>
            </a:r>
            <a:r>
              <a:rPr lang="zh-CN" altLang="en-US" sz="6000" dirty="0"/>
              <a:t> </a:t>
            </a:r>
            <a:r>
              <a:rPr lang="en-US" altLang="zh-CN" sz="6000" dirty="0"/>
              <a:t>in</a:t>
            </a:r>
            <a:r>
              <a:rPr lang="zh-CN" altLang="en-US" sz="6000" dirty="0"/>
              <a:t> </a:t>
            </a:r>
            <a:r>
              <a:rPr lang="en-US" altLang="zh-CN" sz="6000" dirty="0"/>
              <a:t>DC-LGAD</a:t>
            </a:r>
            <a:r>
              <a:rPr lang="zh-CN" altLang="en-US" sz="6000" dirty="0"/>
              <a:t> </a:t>
            </a:r>
            <a:r>
              <a:rPr lang="en-US" altLang="zh-CN" sz="6000" dirty="0"/>
              <a:t>for</a:t>
            </a:r>
            <a:r>
              <a:rPr lang="zh-CN" altLang="en-US" sz="6000" dirty="0"/>
              <a:t> </a:t>
            </a:r>
            <a:r>
              <a:rPr lang="en-US" altLang="zh-CN" sz="6000" dirty="0"/>
              <a:t>CEPC</a:t>
            </a:r>
          </a:p>
          <a:p>
            <a:endParaRPr lang="en-US" altLang="zh-CN" sz="4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60023A-5475-0D4E-9CF4-C4EC65E84E2F}"/>
              </a:ext>
            </a:extLst>
          </p:cNvPr>
          <p:cNvSpPr/>
          <p:nvPr/>
        </p:nvSpPr>
        <p:spPr>
          <a:xfrm>
            <a:off x="202799" y="912652"/>
            <a:ext cx="2418120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IHEP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team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collaborated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with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Institute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of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micro-electronics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(IME)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IHEP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team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designed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and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IME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fabricated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sz="4800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Managed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to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fabricated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8-inch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LGAD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prototype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wafer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with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good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yield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sz="4800" dirty="0">
              <a:solidFill>
                <a:srgbClr val="FFFF00"/>
              </a:solidFill>
              <a:latin typeface="+mn-ea"/>
            </a:endParaRP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&gt;99.3%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yield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for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single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pad</a:t>
            </a:r>
          </a:p>
          <a:p>
            <a:pPr marL="571500" lvl="1" indent="-571500">
              <a:buFont typeface="Wingdings" pitchFamily="2" charset="2"/>
              <a:buChar char="Ø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&gt;50%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yield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for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15</a:t>
            </a:r>
            <a:r>
              <a:rPr lang="zh-CN" altLang="en-US" sz="4800" b="0" dirty="0"/>
              <a:t> </a:t>
            </a:r>
            <a:r>
              <a:rPr lang="en-US" altLang="zh-CN" sz="4800" b="0" dirty="0"/>
              <a:t>×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15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channels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LGAD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(2</a:t>
            </a:r>
            <a:r>
              <a:rPr lang="zh-CN" altLang="en-US" sz="4800" b="0" dirty="0"/>
              <a:t> </a:t>
            </a:r>
            <a:r>
              <a:rPr lang="en-US" altLang="zh-CN" sz="4800" b="0" dirty="0"/>
              <a:t>×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4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+mn-ea"/>
              </a:rPr>
              <a:t>cm)</a:t>
            </a:r>
          </a:p>
          <a:p>
            <a:r>
              <a:rPr lang="zh-CN" altLang="en-US" dirty="0">
                <a:solidFill>
                  <a:srgbClr val="FFFF00"/>
                </a:solidFill>
                <a:latin typeface="+mn-ea"/>
              </a:rPr>
              <a:t>    </a:t>
            </a:r>
            <a:endParaRPr lang="zh-CN" altLang="en-US" sz="40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F072F5-EB09-1842-8C72-265145A03DB8}"/>
              </a:ext>
            </a:extLst>
          </p:cNvPr>
          <p:cNvSpPr/>
          <p:nvPr/>
        </p:nvSpPr>
        <p:spPr>
          <a:xfrm>
            <a:off x="809295" y="4939249"/>
            <a:ext cx="66319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IHEP-IME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LGAD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wafer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EDB5B6-5CB7-A142-855A-3D5E3413C69F}"/>
              </a:ext>
            </a:extLst>
          </p:cNvPr>
          <p:cNvSpPr/>
          <p:nvPr/>
        </p:nvSpPr>
        <p:spPr>
          <a:xfrm>
            <a:off x="8556171" y="4810308"/>
            <a:ext cx="663194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  <a:latin typeface="+mn-ea"/>
              </a:rPr>
              <a:t>IHEP-IME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LGAD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wafer</a:t>
            </a:r>
          </a:p>
          <a:p>
            <a:pPr algn="ctr"/>
            <a:r>
              <a:rPr lang="en-US" altLang="zh-CN" dirty="0">
                <a:solidFill>
                  <a:srgbClr val="FFFF00"/>
                </a:solidFill>
                <a:latin typeface="+mn-ea"/>
              </a:rPr>
              <a:t>Good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yield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A84BA23-0BBE-E642-845B-2C3F0C965790}"/>
              </a:ext>
            </a:extLst>
          </p:cNvPr>
          <p:cNvSpPr/>
          <p:nvPr/>
        </p:nvSpPr>
        <p:spPr>
          <a:xfrm>
            <a:off x="16751782" y="4535742"/>
            <a:ext cx="76322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I-V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curve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for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15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*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15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LGAD</a:t>
            </a:r>
          </a:p>
          <a:p>
            <a:r>
              <a:rPr lang="en-US" altLang="zh-CN" dirty="0">
                <a:solidFill>
                  <a:srgbClr val="FFFF00"/>
                </a:solidFill>
                <a:latin typeface="+mn-ea"/>
              </a:rPr>
              <a:t>Good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uniformity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92204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A6D03F-04A1-A542-AC66-7CD281EBDE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5EA0E5-8F8C-0A4A-9CED-2F4DE8B1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3721393"/>
            <a:ext cx="11292840" cy="91941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257978-74F1-C148-B385-77445679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398" y="4339037"/>
            <a:ext cx="11564821" cy="82147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07652D7-E64B-114E-B9EE-D5565C3A2B9E}"/>
              </a:ext>
            </a:extLst>
          </p:cNvPr>
          <p:cNvSpPr/>
          <p:nvPr/>
        </p:nvSpPr>
        <p:spPr>
          <a:xfrm>
            <a:off x="1169698" y="-73934"/>
            <a:ext cx="1526571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/>
              <a:t>Performance</a:t>
            </a:r>
            <a:r>
              <a:rPr lang="zh-CN" altLang="en-US" sz="5400" dirty="0"/>
              <a:t> </a:t>
            </a:r>
            <a:r>
              <a:rPr lang="en-US" altLang="zh-CN" sz="5400" dirty="0"/>
              <a:t>of</a:t>
            </a:r>
            <a:r>
              <a:rPr lang="zh-CN" altLang="en-US" sz="5400" dirty="0"/>
              <a:t> </a:t>
            </a:r>
            <a:r>
              <a:rPr lang="en-US" altLang="zh-CN" sz="5400" dirty="0"/>
              <a:t>DC-LGAD</a:t>
            </a:r>
            <a:r>
              <a:rPr lang="zh-CN" altLang="en-US" sz="5400" dirty="0"/>
              <a:t> </a:t>
            </a:r>
            <a:r>
              <a:rPr lang="en-US" altLang="zh-CN" sz="5400" dirty="0"/>
              <a:t>developed</a:t>
            </a:r>
            <a:r>
              <a:rPr lang="zh-CN" altLang="en-US" sz="5400" dirty="0"/>
              <a:t> </a:t>
            </a:r>
            <a:r>
              <a:rPr lang="en-US" altLang="zh-CN" sz="5400" dirty="0"/>
              <a:t>by</a:t>
            </a:r>
            <a:r>
              <a:rPr lang="zh-CN" altLang="en-US" sz="5400" dirty="0"/>
              <a:t> </a:t>
            </a:r>
            <a:r>
              <a:rPr lang="en-US" altLang="zh-CN" sz="5400" dirty="0"/>
              <a:t>IHEP</a:t>
            </a:r>
            <a:r>
              <a:rPr lang="zh-CN" altLang="en-US" sz="5400" dirty="0"/>
              <a:t> </a:t>
            </a:r>
            <a:endParaRPr lang="en-US" altLang="zh-CN" sz="5400" dirty="0"/>
          </a:p>
          <a:p>
            <a:endParaRPr lang="en-US" altLang="zh-CN" sz="4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3B5F6F-92EA-6E45-8628-055FBA658DE4}"/>
              </a:ext>
            </a:extLst>
          </p:cNvPr>
          <p:cNvSpPr/>
          <p:nvPr/>
        </p:nvSpPr>
        <p:spPr>
          <a:xfrm>
            <a:off x="202799" y="912652"/>
            <a:ext cx="241812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FF00"/>
                </a:solidFill>
                <a:latin typeface="+mn-ea"/>
              </a:rPr>
              <a:t>Two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type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of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LGAD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developed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by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IHEP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(joint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&amp;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for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CEPC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and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ATLAS)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Can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reach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30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 err="1">
                <a:solidFill>
                  <a:srgbClr val="FFFF00"/>
                </a:solidFill>
                <a:latin typeface="+mn-ea"/>
              </a:rPr>
              <a:t>ps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timing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resolution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in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beta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tests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before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irradiation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FF00"/>
                </a:solidFill>
                <a:latin typeface="+mn-ea"/>
              </a:rPr>
              <a:t>Below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50ps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after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irradiation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after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2.5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b="0" dirty="0">
                <a:solidFill>
                  <a:srgbClr val="FFFF00"/>
                </a:solidFill>
              </a:rPr>
              <a:t>×</a:t>
            </a:r>
            <a:r>
              <a:rPr lang="en-US" altLang="zh-CN" b="0" dirty="0"/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10</a:t>
            </a:r>
            <a:r>
              <a:rPr lang="en-US" altLang="zh-CN" baseline="30000" dirty="0">
                <a:solidFill>
                  <a:srgbClr val="FFFF00"/>
                </a:solidFill>
                <a:latin typeface="+mn-ea"/>
              </a:rPr>
              <a:t>15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fluence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(HL-LHC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requirement)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FFFF00"/>
              </a:solidFill>
              <a:latin typeface="+mn-ea"/>
            </a:endParaRPr>
          </a:p>
          <a:p>
            <a:r>
              <a:rPr lang="zh-CN" altLang="en-US" dirty="0">
                <a:solidFill>
                  <a:srgbClr val="FFFF00"/>
                </a:solidFill>
                <a:latin typeface="+mn-ea"/>
              </a:rPr>
              <a:t>    </a:t>
            </a:r>
            <a:endParaRPr lang="zh-CN" altLang="en-US" sz="4000" dirty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49309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E03CD4-51C7-B746-9D83-0CDAD9F599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B50782-ED9A-B140-89DA-22E4CE9B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79"/>
          <a:stretch/>
        </p:blipFill>
        <p:spPr>
          <a:xfrm>
            <a:off x="0" y="2307817"/>
            <a:ext cx="10787055" cy="51566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C95512-2715-C44E-B3A7-3E4E22EF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24"/>
          <a:stretch/>
        </p:blipFill>
        <p:spPr>
          <a:xfrm>
            <a:off x="12366858" y="2159789"/>
            <a:ext cx="10484274" cy="55071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D9B84F8-55CB-994B-A769-D2F669E5D594}"/>
              </a:ext>
            </a:extLst>
          </p:cNvPr>
          <p:cNvSpPr/>
          <p:nvPr/>
        </p:nvSpPr>
        <p:spPr>
          <a:xfrm>
            <a:off x="497540" y="7854340"/>
            <a:ext cx="1160244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+mn-ea"/>
              </a:rPr>
              <a:t>DC-LGAD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chemeClr val="tx1"/>
                </a:solidFill>
                <a:latin typeface="+mn-ea"/>
              </a:rPr>
              <a:t>aAplication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: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LHC,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CEPC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TOF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The DC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readout</a:t>
            </a:r>
            <a:r>
              <a:rPr lang="zh-CN" altLang="en-US" dirty="0">
                <a:latin typeface="+mn-ea"/>
              </a:rPr>
              <a:t> 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Time resolution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~ 30ps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Position resolution: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~1mm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Dead zone 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~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0.1mm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40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0A49D5-5214-D84D-9372-C628627A3723}"/>
              </a:ext>
            </a:extLst>
          </p:cNvPr>
          <p:cNvSpPr/>
          <p:nvPr/>
        </p:nvSpPr>
        <p:spPr>
          <a:xfrm>
            <a:off x="11062138" y="8074162"/>
            <a:ext cx="133839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+mn-ea"/>
              </a:rPr>
              <a:t>AC-LGAD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Application: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CEPC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TOF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+SET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4D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tracker)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 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AC coupled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readout</a:t>
            </a:r>
            <a:r>
              <a:rPr lang="zh-CN" altLang="en-US" dirty="0">
                <a:latin typeface="+mn-ea"/>
              </a:rPr>
              <a:t> 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Time resolution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~ 30ps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Position resolution: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10-50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Dead zone 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0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mm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(no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dead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zone)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3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9CB8FA-66D1-CF4D-B7FC-5471DD3799D2}"/>
              </a:ext>
            </a:extLst>
          </p:cNvPr>
          <p:cNvSpPr/>
          <p:nvPr/>
        </p:nvSpPr>
        <p:spPr>
          <a:xfrm>
            <a:off x="291083" y="328430"/>
            <a:ext cx="2601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/>
              <a:t> Introduction of</a:t>
            </a:r>
            <a:r>
              <a:rPr lang="zh-CN" altLang="en-US" sz="6000" dirty="0"/>
              <a:t> </a:t>
            </a:r>
            <a:r>
              <a:rPr lang="en-US" altLang="zh-CN" sz="6000" dirty="0"/>
              <a:t>Low-Gain Avalanche Detectors</a:t>
            </a:r>
            <a:r>
              <a:rPr lang="zh-CN" altLang="en-US" sz="6000" dirty="0"/>
              <a:t> </a:t>
            </a:r>
            <a:r>
              <a:rPr lang="en-US" altLang="zh-CN" sz="6000" dirty="0"/>
              <a:t>(LGAD) 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500656B-AFB2-6A4A-A5CD-F80A99DEF549}"/>
              </a:ext>
            </a:extLst>
          </p:cNvPr>
          <p:cNvGrpSpPr/>
          <p:nvPr/>
        </p:nvGrpSpPr>
        <p:grpSpPr>
          <a:xfrm>
            <a:off x="2355901" y="9166279"/>
            <a:ext cx="360" cy="360"/>
            <a:chOff x="2355901" y="916627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墨迹 7">
                  <a:extLst>
                    <a:ext uri="{FF2B5EF4-FFF2-40B4-BE49-F238E27FC236}">
                      <a16:creationId xmlns:a16="http://schemas.microsoft.com/office/drawing/2014/main" id="{BAA7553C-EE0C-F84E-BF53-723F373B0B78}"/>
                    </a:ext>
                  </a:extLst>
                </p14:cNvPr>
                <p14:cNvContentPartPr/>
                <p14:nvPr/>
              </p14:nvContentPartPr>
              <p14:xfrm>
                <a:off x="2355901" y="9166279"/>
                <a:ext cx="360" cy="360"/>
              </p14:xfrm>
            </p:contentPart>
          </mc:Choice>
          <mc:Fallback xmlns="">
            <p:pic>
              <p:nvPicPr>
                <p:cNvPr id="8" name="墨迹 7">
                  <a:extLst>
                    <a:ext uri="{FF2B5EF4-FFF2-40B4-BE49-F238E27FC236}">
                      <a16:creationId xmlns:a16="http://schemas.microsoft.com/office/drawing/2014/main" id="{BAA7553C-EE0C-F84E-BF53-723F373B0B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46901" y="9157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墨迹 8">
                  <a:extLst>
                    <a:ext uri="{FF2B5EF4-FFF2-40B4-BE49-F238E27FC236}">
                      <a16:creationId xmlns:a16="http://schemas.microsoft.com/office/drawing/2014/main" id="{CC4F441A-ABA3-2844-8BB4-05CD19D61975}"/>
                    </a:ext>
                  </a:extLst>
                </p14:cNvPr>
                <p14:cNvContentPartPr/>
                <p14:nvPr/>
              </p14:nvContentPartPr>
              <p14:xfrm>
                <a:off x="2355901" y="9166279"/>
                <a:ext cx="360" cy="360"/>
              </p14:xfrm>
            </p:contentPart>
          </mc:Choice>
          <mc:Fallback xmlns="">
            <p:pic>
              <p:nvPicPr>
                <p:cNvPr id="9" name="墨迹 8">
                  <a:extLst>
                    <a:ext uri="{FF2B5EF4-FFF2-40B4-BE49-F238E27FC236}">
                      <a16:creationId xmlns:a16="http://schemas.microsoft.com/office/drawing/2014/main" id="{CC4F441A-ABA3-2844-8BB4-05CD19D619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46901" y="91572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2C07F7-F16D-2B4C-8D7A-DD9FB55E5CD0}"/>
              </a:ext>
            </a:extLst>
          </p:cNvPr>
          <p:cNvGrpSpPr/>
          <p:nvPr/>
        </p:nvGrpSpPr>
        <p:grpSpPr>
          <a:xfrm>
            <a:off x="1958461" y="9039919"/>
            <a:ext cx="360" cy="4320"/>
            <a:chOff x="1958461" y="9039919"/>
            <a:chExt cx="360" cy="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墨迹 9">
                  <a:extLst>
                    <a:ext uri="{FF2B5EF4-FFF2-40B4-BE49-F238E27FC236}">
                      <a16:creationId xmlns:a16="http://schemas.microsoft.com/office/drawing/2014/main" id="{9C940C08-954B-AE45-B1D2-71946F956BA3}"/>
                    </a:ext>
                  </a:extLst>
                </p14:cNvPr>
                <p14:cNvContentPartPr/>
                <p14:nvPr/>
              </p14:nvContentPartPr>
              <p14:xfrm>
                <a:off x="1958461" y="9039919"/>
                <a:ext cx="360" cy="4320"/>
              </p14:xfrm>
            </p:contentPart>
          </mc:Choice>
          <mc:Fallback xmlns="">
            <p:pic>
              <p:nvPicPr>
                <p:cNvPr id="10" name="墨迹 9">
                  <a:extLst>
                    <a:ext uri="{FF2B5EF4-FFF2-40B4-BE49-F238E27FC236}">
                      <a16:creationId xmlns:a16="http://schemas.microsoft.com/office/drawing/2014/main" id="{9C940C08-954B-AE45-B1D2-71946F956B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0919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墨迹 10">
                  <a:extLst>
                    <a:ext uri="{FF2B5EF4-FFF2-40B4-BE49-F238E27FC236}">
                      <a16:creationId xmlns:a16="http://schemas.microsoft.com/office/drawing/2014/main" id="{166E046C-C2EA-E849-9178-82656F5F1876}"/>
                    </a:ext>
                  </a:extLst>
                </p14:cNvPr>
                <p14:cNvContentPartPr/>
                <p14:nvPr/>
              </p14:nvContentPartPr>
              <p14:xfrm>
                <a:off x="1958461" y="9043879"/>
                <a:ext cx="360" cy="360"/>
              </p14:xfrm>
            </p:contentPart>
          </mc:Choice>
          <mc:Fallback xmlns="">
            <p:pic>
              <p:nvPicPr>
                <p:cNvPr id="11" name="墨迹 10">
                  <a:extLst>
                    <a:ext uri="{FF2B5EF4-FFF2-40B4-BE49-F238E27FC236}">
                      <a16:creationId xmlns:a16="http://schemas.microsoft.com/office/drawing/2014/main" id="{166E046C-C2EA-E849-9178-82656F5F187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48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墨迹 11">
                  <a:extLst>
                    <a:ext uri="{FF2B5EF4-FFF2-40B4-BE49-F238E27FC236}">
                      <a16:creationId xmlns:a16="http://schemas.microsoft.com/office/drawing/2014/main" id="{3C6901B2-3B2C-2142-A9CF-1CA00C39EB12}"/>
                    </a:ext>
                  </a:extLst>
                </p14:cNvPr>
                <p14:cNvContentPartPr/>
                <p14:nvPr/>
              </p14:nvContentPartPr>
              <p14:xfrm>
                <a:off x="1958461" y="9043879"/>
                <a:ext cx="360" cy="360"/>
              </p14:xfrm>
            </p:contentPart>
          </mc:Choice>
          <mc:Fallback xmlns="">
            <p:pic>
              <p:nvPicPr>
                <p:cNvPr id="12" name="墨迹 11">
                  <a:extLst>
                    <a:ext uri="{FF2B5EF4-FFF2-40B4-BE49-F238E27FC236}">
                      <a16:creationId xmlns:a16="http://schemas.microsoft.com/office/drawing/2014/main" id="{3C6901B2-3B2C-2142-A9CF-1CA00C39EB1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9461" y="90348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6D7D7619-78A7-2C4D-821C-B106ED7D8BDA}"/>
                  </a:ext>
                </a:extLst>
              </p14:cNvPr>
              <p14:cNvContentPartPr/>
              <p14:nvPr/>
            </p14:nvContentPartPr>
            <p14:xfrm>
              <a:off x="2174821" y="9750559"/>
              <a:ext cx="360" cy="1008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6D7D7619-78A7-2C4D-821C-B106ED7D8BD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66181" y="9741919"/>
                <a:ext cx="180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FAF74FF0-1D99-BE4E-B59C-A6699EBDDE63}"/>
              </a:ext>
            </a:extLst>
          </p:cNvPr>
          <p:cNvGrpSpPr/>
          <p:nvPr/>
        </p:nvGrpSpPr>
        <p:grpSpPr>
          <a:xfrm>
            <a:off x="2959981" y="10033519"/>
            <a:ext cx="4680" cy="5040"/>
            <a:chOff x="2959981" y="10033519"/>
            <a:chExt cx="4680" cy="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10A3029C-5800-6841-B92F-68F317C7F956}"/>
                    </a:ext>
                  </a:extLst>
                </p14:cNvPr>
                <p14:cNvContentPartPr/>
                <p14:nvPr/>
              </p14:nvContentPartPr>
              <p14:xfrm>
                <a:off x="2959981" y="10033519"/>
                <a:ext cx="4680" cy="4680"/>
              </p14:xfrm>
            </p:contentPart>
          </mc:Choice>
          <mc:Fallback xmlns="">
            <p:pic>
              <p:nvPicPr>
                <p:cNvPr id="16" name="墨迹 15">
                  <a:extLst>
                    <a:ext uri="{FF2B5EF4-FFF2-40B4-BE49-F238E27FC236}">
                      <a16:creationId xmlns:a16="http://schemas.microsoft.com/office/drawing/2014/main" id="{10A3029C-5800-6841-B92F-68F317C7F95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1341" y="10024879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E71C26F3-B653-6244-A0AA-F560AC460F44}"/>
                    </a:ext>
                  </a:extLst>
                </p14:cNvPr>
                <p14:cNvContentPartPr/>
                <p14:nvPr/>
              </p14:nvContentPartPr>
              <p14:xfrm>
                <a:off x="2964301" y="10038199"/>
                <a:ext cx="360" cy="360"/>
              </p14:xfrm>
            </p:contentPart>
          </mc:Choice>
          <mc:Fallback xmlns="">
            <p:pic>
              <p:nvPicPr>
                <p:cNvPr id="17" name="墨迹 16">
                  <a:extLst>
                    <a:ext uri="{FF2B5EF4-FFF2-40B4-BE49-F238E27FC236}">
                      <a16:creationId xmlns:a16="http://schemas.microsoft.com/office/drawing/2014/main" id="{E71C26F3-B653-6244-A0AA-F560AC460F4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5661" y="100291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墨迹 17">
                  <a:extLst>
                    <a:ext uri="{FF2B5EF4-FFF2-40B4-BE49-F238E27FC236}">
                      <a16:creationId xmlns:a16="http://schemas.microsoft.com/office/drawing/2014/main" id="{E659BC6F-B2AA-EB4C-8951-8D1B8ABDC0A0}"/>
                    </a:ext>
                  </a:extLst>
                </p14:cNvPr>
                <p14:cNvContentPartPr/>
                <p14:nvPr/>
              </p14:nvContentPartPr>
              <p14:xfrm>
                <a:off x="2964301" y="10038199"/>
                <a:ext cx="360" cy="360"/>
              </p14:xfrm>
            </p:contentPart>
          </mc:Choice>
          <mc:Fallback xmlns="">
            <p:pic>
              <p:nvPicPr>
                <p:cNvPr id="18" name="墨迹 17">
                  <a:extLst>
                    <a:ext uri="{FF2B5EF4-FFF2-40B4-BE49-F238E27FC236}">
                      <a16:creationId xmlns:a16="http://schemas.microsoft.com/office/drawing/2014/main" id="{E659BC6F-B2AA-EB4C-8951-8D1B8ABDC0A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5661" y="100291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墨迹 19">
                <a:extLst>
                  <a:ext uri="{FF2B5EF4-FFF2-40B4-BE49-F238E27FC236}">
                    <a16:creationId xmlns:a16="http://schemas.microsoft.com/office/drawing/2014/main" id="{19451018-C334-C044-8CF8-2A657CB3186A}"/>
                  </a:ext>
                </a:extLst>
              </p14:cNvPr>
              <p14:cNvContentPartPr/>
              <p14:nvPr/>
            </p14:nvContentPartPr>
            <p14:xfrm>
              <a:off x="5068141" y="11195599"/>
              <a:ext cx="360" cy="10080"/>
            </p14:xfrm>
          </p:contentPart>
        </mc:Choice>
        <mc:Fallback xmlns="">
          <p:pic>
            <p:nvPicPr>
              <p:cNvPr id="20" name="墨迹 19">
                <a:extLst>
                  <a:ext uri="{FF2B5EF4-FFF2-40B4-BE49-F238E27FC236}">
                    <a16:creationId xmlns:a16="http://schemas.microsoft.com/office/drawing/2014/main" id="{19451018-C334-C044-8CF8-2A657CB318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9141" y="11186599"/>
                <a:ext cx="180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组合 24">
            <a:extLst>
              <a:ext uri="{FF2B5EF4-FFF2-40B4-BE49-F238E27FC236}">
                <a16:creationId xmlns:a16="http://schemas.microsoft.com/office/drawing/2014/main" id="{68D3E50C-1862-2842-9E40-47908AF3D576}"/>
              </a:ext>
            </a:extLst>
          </p:cNvPr>
          <p:cNvGrpSpPr/>
          <p:nvPr/>
        </p:nvGrpSpPr>
        <p:grpSpPr>
          <a:xfrm>
            <a:off x="6385381" y="8835439"/>
            <a:ext cx="31320" cy="207360"/>
            <a:chOff x="6385381" y="8835439"/>
            <a:chExt cx="313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墨迹 20">
                  <a:extLst>
                    <a:ext uri="{FF2B5EF4-FFF2-40B4-BE49-F238E27FC236}">
                      <a16:creationId xmlns:a16="http://schemas.microsoft.com/office/drawing/2014/main" id="{3BB4A29D-FB3B-3949-A4B1-000EEA0B5B86}"/>
                    </a:ext>
                  </a:extLst>
                </p14:cNvPr>
                <p14:cNvContentPartPr/>
                <p14:nvPr/>
              </p14:nvContentPartPr>
              <p14:xfrm>
                <a:off x="6385381" y="9036679"/>
                <a:ext cx="23400" cy="6120"/>
              </p14:xfrm>
            </p:contentPart>
          </mc:Choice>
          <mc:Fallback xmlns="">
            <p:pic>
              <p:nvPicPr>
                <p:cNvPr id="21" name="墨迹 20">
                  <a:extLst>
                    <a:ext uri="{FF2B5EF4-FFF2-40B4-BE49-F238E27FC236}">
                      <a16:creationId xmlns:a16="http://schemas.microsoft.com/office/drawing/2014/main" id="{3BB4A29D-FB3B-3949-A4B1-000EEA0B5B8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76381" y="9027679"/>
                  <a:ext cx="41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墨迹 21">
                  <a:extLst>
                    <a:ext uri="{FF2B5EF4-FFF2-40B4-BE49-F238E27FC236}">
                      <a16:creationId xmlns:a16="http://schemas.microsoft.com/office/drawing/2014/main" id="{B4A09F60-1BE6-F745-A88B-6E9213ACF0B5}"/>
                    </a:ext>
                  </a:extLst>
                </p14:cNvPr>
                <p14:cNvContentPartPr/>
                <p14:nvPr/>
              </p14:nvContentPartPr>
              <p14:xfrm>
                <a:off x="6408061" y="8835439"/>
                <a:ext cx="8640" cy="194760"/>
              </p14:xfrm>
            </p:contentPart>
          </mc:Choice>
          <mc:Fallback xmlns="">
            <p:pic>
              <p:nvPicPr>
                <p:cNvPr id="22" name="墨迹 21">
                  <a:extLst>
                    <a:ext uri="{FF2B5EF4-FFF2-40B4-BE49-F238E27FC236}">
                      <a16:creationId xmlns:a16="http://schemas.microsoft.com/office/drawing/2014/main" id="{B4A09F60-1BE6-F745-A88B-6E9213ACF0B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99421" y="8826799"/>
                  <a:ext cx="26280" cy="21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墨迹 22">
                <a:extLst>
                  <a:ext uri="{FF2B5EF4-FFF2-40B4-BE49-F238E27FC236}">
                    <a16:creationId xmlns:a16="http://schemas.microsoft.com/office/drawing/2014/main" id="{EBD328CA-08B8-0849-9B7E-1D0478A215D7}"/>
                  </a:ext>
                </a:extLst>
              </p14:cNvPr>
              <p14:cNvContentPartPr/>
              <p14:nvPr/>
            </p14:nvContentPartPr>
            <p14:xfrm>
              <a:off x="7478701" y="7278799"/>
              <a:ext cx="5760" cy="24480"/>
            </p14:xfrm>
          </p:contentPart>
        </mc:Choice>
        <mc:Fallback xmlns="">
          <p:pic>
            <p:nvPicPr>
              <p:cNvPr id="23" name="墨迹 22">
                <a:extLst>
                  <a:ext uri="{FF2B5EF4-FFF2-40B4-BE49-F238E27FC236}">
                    <a16:creationId xmlns:a16="http://schemas.microsoft.com/office/drawing/2014/main" id="{EBD328CA-08B8-0849-9B7E-1D0478A215D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70061" y="7269799"/>
                <a:ext cx="23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墨迹 23">
                <a:extLst>
                  <a:ext uri="{FF2B5EF4-FFF2-40B4-BE49-F238E27FC236}">
                    <a16:creationId xmlns:a16="http://schemas.microsoft.com/office/drawing/2014/main" id="{74DB5EEF-48C0-2740-8D51-E0C9A7177762}"/>
                  </a:ext>
                </a:extLst>
              </p14:cNvPr>
              <p14:cNvContentPartPr/>
              <p14:nvPr/>
            </p14:nvContentPartPr>
            <p14:xfrm>
              <a:off x="7581661" y="6199519"/>
              <a:ext cx="360" cy="360"/>
            </p14:xfrm>
          </p:contentPart>
        </mc:Choice>
        <mc:Fallback xmlns="">
          <p:pic>
            <p:nvPicPr>
              <p:cNvPr id="24" name="墨迹 23">
                <a:extLst>
                  <a:ext uri="{FF2B5EF4-FFF2-40B4-BE49-F238E27FC236}">
                    <a16:creationId xmlns:a16="http://schemas.microsoft.com/office/drawing/2014/main" id="{74DB5EEF-48C0-2740-8D51-E0C9A71777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3021" y="61908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墨迹 25">
                <a:extLst>
                  <a:ext uri="{FF2B5EF4-FFF2-40B4-BE49-F238E27FC236}">
                    <a16:creationId xmlns:a16="http://schemas.microsoft.com/office/drawing/2014/main" id="{AC4872D0-F04D-BA4A-823E-1C611B8B7A83}"/>
                  </a:ext>
                </a:extLst>
              </p14:cNvPr>
              <p14:cNvContentPartPr/>
              <p14:nvPr/>
            </p14:nvContentPartPr>
            <p14:xfrm>
              <a:off x="4326181" y="11160319"/>
              <a:ext cx="4320" cy="360"/>
            </p14:xfrm>
          </p:contentPart>
        </mc:Choice>
        <mc:Fallback xmlns="">
          <p:pic>
            <p:nvPicPr>
              <p:cNvPr id="26" name="墨迹 25">
                <a:extLst>
                  <a:ext uri="{FF2B5EF4-FFF2-40B4-BE49-F238E27FC236}">
                    <a16:creationId xmlns:a16="http://schemas.microsoft.com/office/drawing/2014/main" id="{AC4872D0-F04D-BA4A-823E-1C611B8B7A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7181" y="11151679"/>
                <a:ext cx="21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墨迹 26">
                <a:extLst>
                  <a:ext uri="{FF2B5EF4-FFF2-40B4-BE49-F238E27FC236}">
                    <a16:creationId xmlns:a16="http://schemas.microsoft.com/office/drawing/2014/main" id="{E15B2A5C-98E0-B644-A941-6EAC3A0784FA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7" name="墨迹 26">
                <a:extLst>
                  <a:ext uri="{FF2B5EF4-FFF2-40B4-BE49-F238E27FC236}">
                    <a16:creationId xmlns:a16="http://schemas.microsoft.com/office/drawing/2014/main" id="{E15B2A5C-98E0-B644-A941-6EAC3A0784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墨迹 27">
                <a:extLst>
                  <a:ext uri="{FF2B5EF4-FFF2-40B4-BE49-F238E27FC236}">
                    <a16:creationId xmlns:a16="http://schemas.microsoft.com/office/drawing/2014/main" id="{226F64C6-46FE-E840-BBE2-F3D960723A89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8" name="墨迹 27">
                <a:extLst>
                  <a:ext uri="{FF2B5EF4-FFF2-40B4-BE49-F238E27FC236}">
                    <a16:creationId xmlns:a16="http://schemas.microsoft.com/office/drawing/2014/main" id="{226F64C6-46FE-E840-BBE2-F3D960723A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墨迹 28">
                <a:extLst>
                  <a:ext uri="{FF2B5EF4-FFF2-40B4-BE49-F238E27FC236}">
                    <a16:creationId xmlns:a16="http://schemas.microsoft.com/office/drawing/2014/main" id="{817DE5DA-8A33-3E4B-82ED-E4A50C93B8A0}"/>
                  </a:ext>
                </a:extLst>
              </p14:cNvPr>
              <p14:cNvContentPartPr/>
              <p14:nvPr/>
            </p14:nvContentPartPr>
            <p14:xfrm>
              <a:off x="2997781" y="9425119"/>
              <a:ext cx="360" cy="360"/>
            </p14:xfrm>
          </p:contentPart>
        </mc:Choice>
        <mc:Fallback xmlns="">
          <p:pic>
            <p:nvPicPr>
              <p:cNvPr id="29" name="墨迹 28">
                <a:extLst>
                  <a:ext uri="{FF2B5EF4-FFF2-40B4-BE49-F238E27FC236}">
                    <a16:creationId xmlns:a16="http://schemas.microsoft.com/office/drawing/2014/main" id="{817DE5DA-8A33-3E4B-82ED-E4A50C93B8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781" y="94164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4A7CA6FC-1F60-3B40-88BD-94A42B16745B}"/>
                  </a:ext>
                </a:extLst>
              </p14:cNvPr>
              <p14:cNvContentPartPr/>
              <p14:nvPr/>
            </p14:nvContentPartPr>
            <p14:xfrm>
              <a:off x="2922181" y="8916439"/>
              <a:ext cx="4680" cy="1296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4A7CA6FC-1F60-3B40-88BD-94A42B1674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3541" y="8907439"/>
                <a:ext cx="223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>
                <a:extLst>
                  <a:ext uri="{FF2B5EF4-FFF2-40B4-BE49-F238E27FC236}">
                    <a16:creationId xmlns:a16="http://schemas.microsoft.com/office/drawing/2014/main" id="{962EE598-5513-864A-8AB2-EC29AB8486DE}"/>
                  </a:ext>
                </a:extLst>
              </p14:cNvPr>
              <p14:cNvContentPartPr/>
              <p14:nvPr/>
            </p14:nvContentPartPr>
            <p14:xfrm>
              <a:off x="2922181" y="8928679"/>
              <a:ext cx="360" cy="360"/>
            </p14:xfrm>
          </p:contentPart>
        </mc:Choice>
        <mc:Fallback xmlns="">
          <p:pic>
            <p:nvPicPr>
              <p:cNvPr id="31" name="墨迹 30">
                <a:extLst>
                  <a:ext uri="{FF2B5EF4-FFF2-40B4-BE49-F238E27FC236}">
                    <a16:creationId xmlns:a16="http://schemas.microsoft.com/office/drawing/2014/main" id="{962EE598-5513-864A-8AB2-EC29AB8486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3541" y="89200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>
                <a:extLst>
                  <a:ext uri="{FF2B5EF4-FFF2-40B4-BE49-F238E27FC236}">
                    <a16:creationId xmlns:a16="http://schemas.microsoft.com/office/drawing/2014/main" id="{17183D10-A375-454F-AC49-031388CFBF85}"/>
                  </a:ext>
                </a:extLst>
              </p14:cNvPr>
              <p14:cNvContentPartPr/>
              <p14:nvPr/>
            </p14:nvContentPartPr>
            <p14:xfrm>
              <a:off x="3796261" y="9754159"/>
              <a:ext cx="5040" cy="10080"/>
            </p14:xfrm>
          </p:contentPart>
        </mc:Choice>
        <mc:Fallback xmlns="">
          <p:pic>
            <p:nvPicPr>
              <p:cNvPr id="32" name="墨迹 31">
                <a:extLst>
                  <a:ext uri="{FF2B5EF4-FFF2-40B4-BE49-F238E27FC236}">
                    <a16:creationId xmlns:a16="http://schemas.microsoft.com/office/drawing/2014/main" id="{17183D10-A375-454F-AC49-031388CFBF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87621" y="9745519"/>
                <a:ext cx="2268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墨迹 32">
                <a:extLst>
                  <a:ext uri="{FF2B5EF4-FFF2-40B4-BE49-F238E27FC236}">
                    <a16:creationId xmlns:a16="http://schemas.microsoft.com/office/drawing/2014/main" id="{DC57B185-AA6F-CD46-8D9F-647AC2278F79}"/>
                  </a:ext>
                </a:extLst>
              </p14:cNvPr>
              <p14:cNvContentPartPr/>
              <p14:nvPr/>
            </p14:nvContentPartPr>
            <p14:xfrm>
              <a:off x="3801301" y="9763879"/>
              <a:ext cx="360" cy="360"/>
            </p14:xfrm>
          </p:contentPart>
        </mc:Choice>
        <mc:Fallback xmlns="">
          <p:pic>
            <p:nvPicPr>
              <p:cNvPr id="33" name="墨迹 32">
                <a:extLst>
                  <a:ext uri="{FF2B5EF4-FFF2-40B4-BE49-F238E27FC236}">
                    <a16:creationId xmlns:a16="http://schemas.microsoft.com/office/drawing/2014/main" id="{DC57B185-AA6F-CD46-8D9F-647AC2278F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2301" y="975523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圆角矩形 33">
            <a:extLst>
              <a:ext uri="{FF2B5EF4-FFF2-40B4-BE49-F238E27FC236}">
                <a16:creationId xmlns:a16="http://schemas.microsoft.com/office/drawing/2014/main" id="{FD2C7511-11B3-D943-AE1E-9B9C8DB5AE2C}"/>
              </a:ext>
            </a:extLst>
          </p:cNvPr>
          <p:cNvSpPr/>
          <p:nvPr/>
        </p:nvSpPr>
        <p:spPr>
          <a:xfrm>
            <a:off x="11062138" y="1686947"/>
            <a:ext cx="13123742" cy="11700623"/>
          </a:xfrm>
          <a:prstGeom prst="roundRect">
            <a:avLst/>
          </a:prstGeom>
          <a:noFill/>
          <a:ln w="317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48391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D9AFAC-90FC-4E4C-AB49-FB304462ED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BF11DD-7978-0A41-BF7E-518FADA4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345" y="1877329"/>
            <a:ext cx="8454495" cy="74825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19B367-3477-ED47-868D-D1261D06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09" y="2085147"/>
            <a:ext cx="7306012" cy="72747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5E5B6DC-2529-6A44-991E-1B1EB1EA6941}"/>
              </a:ext>
            </a:extLst>
          </p:cNvPr>
          <p:cNvSpPr/>
          <p:nvPr/>
        </p:nvSpPr>
        <p:spPr>
          <a:xfrm>
            <a:off x="2500990" y="83127"/>
            <a:ext cx="9687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/>
              <a:t> Introduction of AC-LGAD</a:t>
            </a:r>
            <a:r>
              <a:rPr lang="zh-CN" altLang="en-US" sz="5400" dirty="0"/>
              <a:t> </a:t>
            </a:r>
            <a:r>
              <a:rPr lang="en-US" altLang="zh-CN" sz="5400" dirty="0"/>
              <a:t>(2)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B9FA7F-64B4-DB4C-8247-AC325973990D}"/>
              </a:ext>
            </a:extLst>
          </p:cNvPr>
          <p:cNvSpPr/>
          <p:nvPr/>
        </p:nvSpPr>
        <p:spPr>
          <a:xfrm>
            <a:off x="662554" y="9674601"/>
            <a:ext cx="11602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+mn-ea"/>
              </a:rPr>
              <a:t>DC-LGAD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CEPC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application: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Cross-talk: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no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endParaRPr lang="en-US" altLang="zh-CN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Dead zone 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~0.1mm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4000" dirty="0"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2971FF-519D-6448-BCF3-D0E13717B23D}"/>
              </a:ext>
            </a:extLst>
          </p:cNvPr>
          <p:cNvSpPr/>
          <p:nvPr/>
        </p:nvSpPr>
        <p:spPr>
          <a:xfrm>
            <a:off x="10704656" y="9342269"/>
            <a:ext cx="1338394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+mn-ea"/>
              </a:rPr>
              <a:t>AC-LGAD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</a:rPr>
              <a:t>CEPC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+mn-ea"/>
              </a:rPr>
              <a:t>application:</a:t>
            </a:r>
            <a:r>
              <a:rPr lang="zh-CN" altLang="en-US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TOF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+SET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4D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tracker)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 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Cross-talk: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can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be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adjusted</a:t>
            </a:r>
            <a:r>
              <a:rPr lang="zh-CN" altLang="en-US" dirty="0">
                <a:latin typeface="+mn-ea"/>
              </a:rPr>
              <a:t> 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</a:rPr>
              <a:t>Dead zone :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0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mm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(no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dead</a:t>
            </a:r>
            <a:r>
              <a:rPr lang="zh-CN" altLang="en-US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</a:rPr>
              <a:t>zone)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36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latin typeface="+mn-ea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189A2FD-078D-BA46-88FE-E280B1E86A92}"/>
              </a:ext>
            </a:extLst>
          </p:cNvPr>
          <p:cNvSpPr/>
          <p:nvPr/>
        </p:nvSpPr>
        <p:spPr>
          <a:xfrm>
            <a:off x="10058400" y="1615787"/>
            <a:ext cx="14127480" cy="11771783"/>
          </a:xfrm>
          <a:prstGeom prst="roundRect">
            <a:avLst/>
          </a:prstGeom>
          <a:noFill/>
          <a:ln w="317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361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4C1FF34-2678-3F45-9E8B-040A6508F8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0627282" y="13008583"/>
            <a:ext cx="488548" cy="510683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36C27A-2FBB-5A4D-8AD3-0923B0891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213" y="10249359"/>
            <a:ext cx="1886549" cy="1916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E48EA3-56A5-B148-BCE2-306920196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276" y="9381400"/>
            <a:ext cx="8429674" cy="2776902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4E0EB8D-FAE9-7640-99FB-3C6AE82257E0}"/>
              </a:ext>
            </a:extLst>
          </p:cNvPr>
          <p:cNvGrpSpPr/>
          <p:nvPr/>
        </p:nvGrpSpPr>
        <p:grpSpPr>
          <a:xfrm>
            <a:off x="19276950" y="7591009"/>
            <a:ext cx="5141250" cy="4781703"/>
            <a:chOff x="7707337" y="2421634"/>
            <a:chExt cx="4312321" cy="401074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0545A1-8C2D-0E45-84CE-08C918742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7337" y="2421634"/>
              <a:ext cx="4016991" cy="401074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0C8604F-A971-394A-9D5C-28F963D9ACA9}"/>
                </a:ext>
              </a:extLst>
            </p:cNvPr>
            <p:cNvSpPr/>
            <p:nvPr/>
          </p:nvSpPr>
          <p:spPr>
            <a:xfrm>
              <a:off x="8215925" y="2681379"/>
              <a:ext cx="357181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tx2">
                      <a:lumMod val="10000"/>
                    </a:schemeClr>
                  </a:solidFill>
                </a:rPr>
                <a:t>AC-pad size </a:t>
              </a:r>
              <a:endParaRPr lang="zh-CN" altLang="en-US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10" name="直接箭头连接符 12">
              <a:extLst>
                <a:ext uri="{FF2B5EF4-FFF2-40B4-BE49-F238E27FC236}">
                  <a16:creationId xmlns:a16="http://schemas.microsoft.com/office/drawing/2014/main" id="{74807CCC-654F-FE47-A717-791ACFFD2206}"/>
                </a:ext>
              </a:extLst>
            </p:cNvPr>
            <p:cNvCxnSpPr/>
            <p:nvPr/>
          </p:nvCxnSpPr>
          <p:spPr>
            <a:xfrm>
              <a:off x="10001831" y="3444096"/>
              <a:ext cx="65560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3C3CF8E-BA16-D14A-880B-3F9D64A22413}"/>
                </a:ext>
              </a:extLst>
            </p:cNvPr>
            <p:cNvSpPr/>
            <p:nvPr/>
          </p:nvSpPr>
          <p:spPr>
            <a:xfrm>
              <a:off x="8777766" y="4152900"/>
              <a:ext cx="310373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tx2">
                      <a:lumMod val="10000"/>
                    </a:schemeClr>
                  </a:solidFill>
                </a:rPr>
                <a:t>Pitch  size </a:t>
              </a:r>
              <a:endParaRPr lang="zh-CN" altLang="en-US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12" name="直接箭头连接符 14">
              <a:extLst>
                <a:ext uri="{FF2B5EF4-FFF2-40B4-BE49-F238E27FC236}">
                  <a16:creationId xmlns:a16="http://schemas.microsoft.com/office/drawing/2014/main" id="{50574789-AEE7-584D-8126-23DFADE80D56}"/>
                </a:ext>
              </a:extLst>
            </p:cNvPr>
            <p:cNvCxnSpPr/>
            <p:nvPr/>
          </p:nvCxnSpPr>
          <p:spPr>
            <a:xfrm>
              <a:off x="9024215" y="4152900"/>
              <a:ext cx="1364457" cy="238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F0BD57E-744D-3A49-B375-99C01D664476}"/>
                </a:ext>
              </a:extLst>
            </p:cNvPr>
            <p:cNvSpPr/>
            <p:nvPr/>
          </p:nvSpPr>
          <p:spPr>
            <a:xfrm>
              <a:off x="8539218" y="5661747"/>
              <a:ext cx="348044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tx2">
                      <a:lumMod val="10000"/>
                    </a:schemeClr>
                  </a:solidFill>
                </a:rPr>
                <a:t>Sensor size </a:t>
              </a:r>
              <a:endParaRPr lang="zh-CN" altLang="en-US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cxnSp>
          <p:nvCxnSpPr>
            <p:cNvPr id="14" name="直接箭头连接符 15">
              <a:extLst>
                <a:ext uri="{FF2B5EF4-FFF2-40B4-BE49-F238E27FC236}">
                  <a16:creationId xmlns:a16="http://schemas.microsoft.com/office/drawing/2014/main" id="{1F3D6B21-D4AA-BD4A-8BB2-01BE9CEEA744}"/>
                </a:ext>
              </a:extLst>
            </p:cNvPr>
            <p:cNvCxnSpPr/>
            <p:nvPr/>
          </p:nvCxnSpPr>
          <p:spPr>
            <a:xfrm flipV="1">
              <a:off x="8170696" y="5701881"/>
              <a:ext cx="3079988" cy="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表格 15">
            <a:extLst>
              <a:ext uri="{FF2B5EF4-FFF2-40B4-BE49-F238E27FC236}">
                <a16:creationId xmlns:a16="http://schemas.microsoft.com/office/drawing/2014/main" id="{C194EAB5-3699-FC45-AA0B-9046D61A9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00050"/>
              </p:ext>
            </p:extLst>
          </p:nvPr>
        </p:nvGraphicFramePr>
        <p:xfrm>
          <a:off x="242301" y="3044278"/>
          <a:ext cx="17197364" cy="5536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9341">
                  <a:extLst>
                    <a:ext uri="{9D8B030D-6E8A-4147-A177-3AD203B41FA5}">
                      <a16:colId xmlns:a16="http://schemas.microsoft.com/office/drawing/2014/main" val="3038795295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675319664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687874678"/>
                    </a:ext>
                  </a:extLst>
                </a:gridCol>
                <a:gridCol w="4299341">
                  <a:extLst>
                    <a:ext uri="{9D8B030D-6E8A-4147-A177-3AD203B41FA5}">
                      <a16:colId xmlns:a16="http://schemas.microsoft.com/office/drawing/2014/main" val="3647691849"/>
                    </a:ext>
                  </a:extLst>
                </a:gridCol>
              </a:tblGrid>
              <a:tr h="2460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Sensor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AC-pad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 err="1"/>
                        <a:t>Picth</a:t>
                      </a:r>
                      <a:r>
                        <a:rPr lang="en-US" altLang="zh-CN" sz="4000" b="1" dirty="0"/>
                        <a:t> size [</a:t>
                      </a:r>
                      <a:r>
                        <a:rPr lang="en-US" altLang="zh-CN" sz="4000" b="1" dirty="0" err="1"/>
                        <a:t>μm</a:t>
                      </a:r>
                      <a:r>
                        <a:rPr lang="en-US" altLang="zh-CN" sz="4000" b="1" dirty="0"/>
                        <a:t>]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1367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1-A7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1000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100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450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814093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2-A2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2000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300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1200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095781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2-A1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2000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600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1200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879693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2-A3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2000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750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1000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91524"/>
                  </a:ext>
                </a:extLst>
              </a:tr>
              <a:tr h="8451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4-A1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dirty="0"/>
                        <a:t>4000</a:t>
                      </a:r>
                      <a:endParaRPr lang="zh-CN" altLang="en-US" sz="4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>
                          <a:solidFill>
                            <a:srgbClr val="FFFF00"/>
                          </a:solidFill>
                        </a:rPr>
                        <a:t>1000</a:t>
                      </a:r>
                      <a:endParaRPr lang="zh-CN" alt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1" dirty="0"/>
                        <a:t>2000</a:t>
                      </a:r>
                      <a:endParaRPr lang="zh-CN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406326"/>
                  </a:ext>
                </a:extLst>
              </a:tr>
            </a:tbl>
          </a:graphicData>
        </a:graphic>
      </p:graphicFrame>
      <p:sp>
        <p:nvSpPr>
          <p:cNvPr id="16" name="矩形 15">
            <a:extLst>
              <a:ext uri="{FF2B5EF4-FFF2-40B4-BE49-F238E27FC236}">
                <a16:creationId xmlns:a16="http://schemas.microsoft.com/office/drawing/2014/main" id="{B47793AC-16DD-314C-92CD-BB4E9A47BF7F}"/>
              </a:ext>
            </a:extLst>
          </p:cNvPr>
          <p:cNvSpPr/>
          <p:nvPr/>
        </p:nvSpPr>
        <p:spPr>
          <a:xfrm>
            <a:off x="21769822" y="675162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4-A1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AC8B9E2-9E33-FB46-8297-97B220D585C5}"/>
              </a:ext>
            </a:extLst>
          </p:cNvPr>
          <p:cNvSpPr/>
          <p:nvPr/>
        </p:nvSpPr>
        <p:spPr>
          <a:xfrm>
            <a:off x="2500990" y="83127"/>
            <a:ext cx="101874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/>
              <a:t>AC-LGAD</a:t>
            </a:r>
            <a:r>
              <a:rPr lang="zh-CN" altLang="en-US" sz="5400" dirty="0"/>
              <a:t> </a:t>
            </a:r>
            <a:r>
              <a:rPr lang="en-US" altLang="zh-CN" sz="5400" dirty="0"/>
              <a:t>prototype</a:t>
            </a:r>
            <a:r>
              <a:rPr lang="zh-CN" altLang="en-US" sz="5400" dirty="0"/>
              <a:t> </a:t>
            </a:r>
            <a:r>
              <a:rPr lang="en-US" altLang="zh-CN" sz="5400" dirty="0"/>
              <a:t>for</a:t>
            </a:r>
            <a:r>
              <a:rPr lang="zh-CN" altLang="en-US" sz="5400" dirty="0"/>
              <a:t> </a:t>
            </a:r>
            <a:r>
              <a:rPr lang="en-US" altLang="zh-CN" sz="5400" dirty="0"/>
              <a:t>CEPC</a:t>
            </a:r>
            <a:r>
              <a:rPr lang="zh-CN" altLang="en-US" sz="5400" dirty="0"/>
              <a:t> </a:t>
            </a:r>
            <a:endParaRPr lang="en-US" altLang="zh-CN" sz="54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5BD7923-A58E-EA4E-A8DA-49E33AF9C2D1}"/>
              </a:ext>
            </a:extLst>
          </p:cNvPr>
          <p:cNvSpPr/>
          <p:nvPr/>
        </p:nvSpPr>
        <p:spPr>
          <a:xfrm>
            <a:off x="17566017" y="858054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2-A3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7C98CC8-38CC-D549-8DEC-FE5FB3CD6911}"/>
              </a:ext>
            </a:extLst>
          </p:cNvPr>
          <p:cNvSpPr/>
          <p:nvPr/>
        </p:nvSpPr>
        <p:spPr>
          <a:xfrm>
            <a:off x="14358234" y="8580543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2-A2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7FED53B-F287-594A-956A-F33128FC6E6A}"/>
              </a:ext>
            </a:extLst>
          </p:cNvPr>
          <p:cNvSpPr/>
          <p:nvPr/>
        </p:nvSpPr>
        <p:spPr>
          <a:xfrm>
            <a:off x="202799" y="853658"/>
            <a:ext cx="24181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AC-LGAD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first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proposed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by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INFN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in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RD50,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and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first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fabricated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by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FBK.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sz="4800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First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AC-LGAD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prototype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in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China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by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IHEP-IME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in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2021.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endParaRPr lang="en-US" altLang="zh-CN" sz="4800" dirty="0">
              <a:solidFill>
                <a:srgbClr val="FFFF00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Try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different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sensor</a:t>
            </a:r>
            <a:r>
              <a:rPr lang="zh-CN" altLang="en-US" sz="4800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zh-CN" sz="4800" dirty="0">
                <a:solidFill>
                  <a:srgbClr val="FFFF00"/>
                </a:solidFill>
                <a:latin typeface="+mn-ea"/>
              </a:rPr>
              <a:t>geometry</a:t>
            </a:r>
            <a:endParaRPr lang="zh-CN" altLang="en-US" sz="4800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5470C95-1945-B24B-B804-A493C39C72E5}"/>
              </a:ext>
            </a:extLst>
          </p:cNvPr>
          <p:cNvSpPr/>
          <p:nvPr/>
        </p:nvSpPr>
        <p:spPr>
          <a:xfrm>
            <a:off x="8801423" y="9381400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1-A7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C89E2D0-A312-E64C-83D3-9043302893E8}"/>
              </a:ext>
            </a:extLst>
          </p:cNvPr>
          <p:cNvSpPr/>
          <p:nvPr/>
        </p:nvSpPr>
        <p:spPr>
          <a:xfrm>
            <a:off x="11589520" y="8485657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2-A1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4354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1132</Words>
  <Application>Microsoft Macintosh PowerPoint</Application>
  <PresentationFormat>自定义</PresentationFormat>
  <Paragraphs>241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293</cp:revision>
  <dcterms:modified xsi:type="dcterms:W3CDTF">2021-08-30T06:21:25Z</dcterms:modified>
</cp:coreProperties>
</file>