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sdx" ContentType="application/vnd.ms-visio.drawing"/>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22"/>
  </p:notesMasterIdLst>
  <p:handoutMasterIdLst>
    <p:handoutMasterId r:id="rId23"/>
  </p:handoutMasterIdLst>
  <p:sldIdLst>
    <p:sldId id="261" r:id="rId2"/>
    <p:sldId id="418" r:id="rId3"/>
    <p:sldId id="448" r:id="rId4"/>
    <p:sldId id="498" r:id="rId5"/>
    <p:sldId id="485" r:id="rId6"/>
    <p:sldId id="499" r:id="rId7"/>
    <p:sldId id="470" r:id="rId8"/>
    <p:sldId id="500" r:id="rId9"/>
    <p:sldId id="501" r:id="rId10"/>
    <p:sldId id="503" r:id="rId11"/>
    <p:sldId id="502" r:id="rId12"/>
    <p:sldId id="504" r:id="rId13"/>
    <p:sldId id="507" r:id="rId14"/>
    <p:sldId id="505" r:id="rId15"/>
    <p:sldId id="506" r:id="rId16"/>
    <p:sldId id="508" r:id="rId17"/>
    <p:sldId id="511" r:id="rId18"/>
    <p:sldId id="510" r:id="rId19"/>
    <p:sldId id="446" r:id="rId20"/>
    <p:sldId id="497"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孟才" initials="孟才" lastIdx="1" clrIdx="0">
    <p:extLst>
      <p:ext uri="{19B8F6BF-5375-455C-9EA6-DF929625EA0E}">
        <p15:presenceInfo xmlns:p15="http://schemas.microsoft.com/office/powerpoint/2012/main" userId="9dded5530b46db2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64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95" autoAdjust="0"/>
    <p:restoredTop sz="95070" autoAdjust="0"/>
  </p:normalViewPr>
  <p:slideViewPr>
    <p:cSldViewPr snapToGrid="0">
      <p:cViewPr varScale="1">
        <p:scale>
          <a:sx n="87" d="100"/>
          <a:sy n="87" d="100"/>
        </p:scale>
        <p:origin x="211" y="62"/>
      </p:cViewPr>
      <p:guideLst/>
    </p:cSldViewPr>
  </p:slideViewPr>
  <p:notesTextViewPr>
    <p:cViewPr>
      <p:scale>
        <a:sx n="1" d="1"/>
        <a:sy n="1" d="1"/>
      </p:scale>
      <p:origin x="0" y="0"/>
    </p:cViewPr>
  </p:notesTextViewPr>
  <p:notesViewPr>
    <p:cSldViewPr snapToGrid="0">
      <p:cViewPr varScale="1">
        <p:scale>
          <a:sx n="70" d="100"/>
          <a:sy n="70" d="100"/>
        </p:scale>
        <p:origin x="2784"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 Id="rId4"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0E6650D-9494-41FF-9806-8B83AE6D8378}" type="datetimeFigureOut">
              <a:rPr lang="zh-CN" altLang="en-US" smtClean="0"/>
              <a:t>21/08/30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CAEF94D-5812-4AAB-BFF2-D0A300FCBCB3}" type="slidenum">
              <a:rPr lang="zh-CN" altLang="en-US" smtClean="0"/>
              <a:t>‹#›</a:t>
            </a:fld>
            <a:endParaRPr lang="zh-CN" altLang="en-US"/>
          </a:p>
        </p:txBody>
      </p:sp>
    </p:spTree>
    <p:extLst>
      <p:ext uri="{BB962C8B-B14F-4D97-AF65-F5344CB8AC3E}">
        <p14:creationId xmlns:p14="http://schemas.microsoft.com/office/powerpoint/2010/main" val="31176909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5A4537-8308-4F40-AB51-228B839276B7}" type="datetimeFigureOut">
              <a:rPr lang="zh-CN" altLang="en-US" smtClean="0"/>
              <a:t>21/08/30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16EE03-0A88-4680-904D-DAEB55ADA7D5}" type="slidenum">
              <a:rPr lang="zh-CN" altLang="en-US" smtClean="0"/>
              <a:t>‹#›</a:t>
            </a:fld>
            <a:endParaRPr lang="zh-CN" altLang="en-US"/>
          </a:p>
        </p:txBody>
      </p:sp>
    </p:spTree>
    <p:extLst>
      <p:ext uri="{BB962C8B-B14F-4D97-AF65-F5344CB8AC3E}">
        <p14:creationId xmlns:p14="http://schemas.microsoft.com/office/powerpoint/2010/main" val="2360285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316EE03-0A88-4680-904D-DAEB55ADA7D5}" type="slidenum">
              <a:rPr lang="zh-CN" altLang="en-US" smtClean="0"/>
              <a:t>1</a:t>
            </a:fld>
            <a:endParaRPr lang="zh-CN" altLang="en-US"/>
          </a:p>
        </p:txBody>
      </p:sp>
    </p:spTree>
    <p:extLst>
      <p:ext uri="{BB962C8B-B14F-4D97-AF65-F5344CB8AC3E}">
        <p14:creationId xmlns:p14="http://schemas.microsoft.com/office/powerpoint/2010/main" val="2349751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1316EE03-0A88-4680-904D-DAEB55ADA7D5}" type="slidenum">
              <a:rPr lang="zh-CN" altLang="en-US" smtClean="0"/>
              <a:t>2</a:t>
            </a:fld>
            <a:endParaRPr lang="zh-CN" altLang="en-US"/>
          </a:p>
        </p:txBody>
      </p:sp>
    </p:spTree>
    <p:extLst>
      <p:ext uri="{BB962C8B-B14F-4D97-AF65-F5344CB8AC3E}">
        <p14:creationId xmlns:p14="http://schemas.microsoft.com/office/powerpoint/2010/main" val="2992822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1316EE03-0A88-4680-904D-DAEB55ADA7D5}" type="slidenum">
              <a:rPr lang="zh-CN" altLang="en-US" smtClean="0"/>
              <a:t>3</a:t>
            </a:fld>
            <a:endParaRPr lang="zh-CN" altLang="en-US"/>
          </a:p>
        </p:txBody>
      </p:sp>
    </p:spTree>
    <p:extLst>
      <p:ext uri="{BB962C8B-B14F-4D97-AF65-F5344CB8AC3E}">
        <p14:creationId xmlns:p14="http://schemas.microsoft.com/office/powerpoint/2010/main" val="2091978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1316EE03-0A88-4680-904D-DAEB55ADA7D5}" type="slidenum">
              <a:rPr lang="zh-CN" altLang="en-US" smtClean="0"/>
              <a:t>5</a:t>
            </a:fld>
            <a:endParaRPr lang="zh-CN" altLang="en-US"/>
          </a:p>
        </p:txBody>
      </p:sp>
    </p:spTree>
    <p:extLst>
      <p:ext uri="{BB962C8B-B14F-4D97-AF65-F5344CB8AC3E}">
        <p14:creationId xmlns:p14="http://schemas.microsoft.com/office/powerpoint/2010/main" val="20063689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4" name="矩形 3"/>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grpSp>
        <p:nvGrpSpPr>
          <p:cNvPr id="11" name="组合 2"/>
          <p:cNvGrpSpPr>
            <a:grpSpLocks/>
          </p:cNvGrpSpPr>
          <p:nvPr userDrawn="1"/>
        </p:nvGrpSpPr>
        <p:grpSpPr bwMode="auto">
          <a:xfrm>
            <a:off x="0" y="1643081"/>
            <a:ext cx="12192000" cy="2500294"/>
            <a:chOff x="0" y="1643074"/>
            <a:chExt cx="9144000" cy="2500282"/>
          </a:xfrm>
        </p:grpSpPr>
        <p:sp>
          <p:nvSpPr>
            <p:cNvPr id="12" name="矩形 11"/>
            <p:cNvSpPr/>
            <p:nvPr/>
          </p:nvSpPr>
          <p:spPr>
            <a:xfrm>
              <a:off x="0" y="4071942"/>
              <a:ext cx="9144000" cy="71414"/>
            </a:xfrm>
            <a:prstGeom prst="rect">
              <a:avLst/>
            </a:prstGeom>
            <a:solidFill>
              <a:srgbClr val="1D77C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18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sz="18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3" name="矩形 12"/>
            <p:cNvSpPr/>
            <p:nvPr/>
          </p:nvSpPr>
          <p:spPr>
            <a:xfrm>
              <a:off x="0" y="1643074"/>
              <a:ext cx="9144000" cy="2285992"/>
            </a:xfrm>
            <a:prstGeom prst="rect">
              <a:avLst/>
            </a:prstGeom>
            <a:solidFill>
              <a:srgbClr val="1D77C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18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sz="18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grpSp>
      <p:sp>
        <p:nvSpPr>
          <p:cNvPr id="2" name="标题 1"/>
          <p:cNvSpPr>
            <a:spLocks noGrp="1"/>
          </p:cNvSpPr>
          <p:nvPr>
            <p:ph type="ctrTitle"/>
          </p:nvPr>
        </p:nvSpPr>
        <p:spPr>
          <a:xfrm>
            <a:off x="914400" y="2130426"/>
            <a:ext cx="10363200" cy="1470025"/>
          </a:xfrm>
          <a:prstGeom prst="rect">
            <a:avLst/>
          </a:prstGeom>
        </p:spPr>
        <p:txBody>
          <a:bodyPr/>
          <a:lstStyle>
            <a:lvl1pPr>
              <a:lnSpc>
                <a:spcPct val="200000"/>
              </a:lnSpc>
              <a:defRPr sz="3600" b="1">
                <a:solidFill>
                  <a:schemeClr val="bg1"/>
                </a:solidFill>
                <a:effectLst>
                  <a:outerShdw blurRad="38100" dist="38100" dir="2700000" algn="tl">
                    <a:srgbClr val="000000">
                      <a:alpha val="43137"/>
                    </a:srgbClr>
                  </a:outerShdw>
                </a:effectLst>
              </a:defRPr>
            </a:lvl1pPr>
          </a:lstStyle>
          <a:p>
            <a:r>
              <a:rPr lang="zh-CN" altLang="en-US" dirty="0"/>
              <a:t>单击此处编辑母版标题样式</a:t>
            </a:r>
          </a:p>
        </p:txBody>
      </p:sp>
      <p:sp>
        <p:nvSpPr>
          <p:cNvPr id="3" name="副标题 2"/>
          <p:cNvSpPr>
            <a:spLocks noGrp="1"/>
          </p:cNvSpPr>
          <p:nvPr>
            <p:ph type="subTitle" idx="1"/>
          </p:nvPr>
        </p:nvSpPr>
        <p:spPr>
          <a:xfrm>
            <a:off x="1828800" y="4286252"/>
            <a:ext cx="8534400" cy="726924"/>
          </a:xfrm>
          <a:prstGeom prst="rect">
            <a:avLst/>
          </a:prstGeom>
        </p:spPr>
        <p:txBody>
          <a:bodyPr/>
          <a:lstStyle>
            <a:lvl1pPr marL="0" indent="0" algn="ctr">
              <a:buNone/>
              <a:defRPr sz="2800" b="1">
                <a:solidFill>
                  <a:schemeClr val="tx1">
                    <a:tint val="75000"/>
                  </a:schemeClr>
                </a:solidFill>
                <a:latin typeface="黑体" panose="02010609060101010101" pitchFamily="49" charset="-122"/>
                <a:ea typeface="黑体" panose="02010609060101010101" pitchFamily="49" charset="-12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a:t>单击此处编辑母版副标题样式</a:t>
            </a:r>
            <a:endParaRPr lang="en-US" altLang="zh-CN" dirty="0"/>
          </a:p>
        </p:txBody>
      </p:sp>
      <p:sp>
        <p:nvSpPr>
          <p:cNvPr id="26" name="内容占位符 25"/>
          <p:cNvSpPr>
            <a:spLocks noGrp="1"/>
          </p:cNvSpPr>
          <p:nvPr>
            <p:ph sz="quarter" idx="12"/>
          </p:nvPr>
        </p:nvSpPr>
        <p:spPr>
          <a:xfrm>
            <a:off x="2663182" y="5227563"/>
            <a:ext cx="6865639" cy="914400"/>
          </a:xfrm>
          <a:prstGeom prst="rect">
            <a:avLst/>
          </a:prstGeom>
        </p:spPr>
        <p:txBody>
          <a:bodyPr/>
          <a:lstStyle>
            <a:lvl1pPr marL="0" indent="0">
              <a:buNone/>
              <a:defRPr sz="2400">
                <a:latin typeface="华文中宋" panose="02010600040101010101" pitchFamily="2" charset="-122"/>
                <a:ea typeface="华文中宋" panose="02010600040101010101" pitchFamily="2" charset="-122"/>
              </a:defRPr>
            </a:lvl1pPr>
          </a:lstStyle>
          <a:p>
            <a:pPr lvl="0"/>
            <a:r>
              <a:rPr lang="zh-CN" altLang="en-US" dirty="0"/>
              <a:t>单击此处编辑母版文本样式</a:t>
            </a:r>
          </a:p>
        </p:txBody>
      </p:sp>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334" y="436172"/>
            <a:ext cx="3768517" cy="732228"/>
          </a:xfrm>
          <a:prstGeom prst="rect">
            <a:avLst/>
          </a:prstGeom>
        </p:spPr>
      </p:pic>
    </p:spTree>
    <p:extLst>
      <p:ext uri="{BB962C8B-B14F-4D97-AF65-F5344CB8AC3E}">
        <p14:creationId xmlns:p14="http://schemas.microsoft.com/office/powerpoint/2010/main" val="2186079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798C91C-952E-4B54-AB6D-0DB235DE1A43}" type="slidenum">
              <a:rPr lang="zh-CN" altLang="en-US" smtClean="0"/>
              <a:t>‹#›</a:t>
            </a:fld>
            <a:endParaRPr lang="zh-CN" altLang="en-US"/>
          </a:p>
        </p:txBody>
      </p:sp>
    </p:spTree>
    <p:extLst>
      <p:ext uri="{BB962C8B-B14F-4D97-AF65-F5344CB8AC3E}">
        <p14:creationId xmlns:p14="http://schemas.microsoft.com/office/powerpoint/2010/main" val="221975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798C91C-952E-4B54-AB6D-0DB235DE1A43}" type="slidenum">
              <a:rPr lang="zh-CN" altLang="en-US" smtClean="0"/>
              <a:t>‹#›</a:t>
            </a:fld>
            <a:endParaRPr lang="zh-CN" altLang="en-US"/>
          </a:p>
        </p:txBody>
      </p:sp>
    </p:spTree>
    <p:extLst>
      <p:ext uri="{BB962C8B-B14F-4D97-AF65-F5344CB8AC3E}">
        <p14:creationId xmlns:p14="http://schemas.microsoft.com/office/powerpoint/2010/main" val="11782844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798C91C-952E-4B54-AB6D-0DB235DE1A43}" type="slidenum">
              <a:rPr lang="zh-CN" altLang="en-US" smtClean="0"/>
              <a:t>‹#›</a:t>
            </a:fld>
            <a:endParaRPr lang="zh-CN" altLang="en-US"/>
          </a:p>
        </p:txBody>
      </p:sp>
    </p:spTree>
    <p:extLst>
      <p:ext uri="{BB962C8B-B14F-4D97-AF65-F5344CB8AC3E}">
        <p14:creationId xmlns:p14="http://schemas.microsoft.com/office/powerpoint/2010/main" val="35967293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798C91C-952E-4B54-AB6D-0DB235DE1A43}" type="slidenum">
              <a:rPr lang="zh-CN" altLang="en-US" smtClean="0"/>
              <a:t>‹#›</a:t>
            </a:fld>
            <a:endParaRPr lang="zh-CN" altLang="en-US"/>
          </a:p>
        </p:txBody>
      </p:sp>
    </p:spTree>
    <p:extLst>
      <p:ext uri="{BB962C8B-B14F-4D97-AF65-F5344CB8AC3E}">
        <p14:creationId xmlns:p14="http://schemas.microsoft.com/office/powerpoint/2010/main" val="1671248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Tree>
    <p:extLst>
      <p:ext uri="{BB962C8B-B14F-4D97-AF65-F5344CB8AC3E}">
        <p14:creationId xmlns:p14="http://schemas.microsoft.com/office/powerpoint/2010/main" val="485592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861868" y="1855821"/>
            <a:ext cx="8371114" cy="1649376"/>
          </a:xfrm>
          <a:prstGeom prst="rect">
            <a:avLst/>
          </a:prstGeom>
          <a:solidFill>
            <a:srgbClr val="00B0F0"/>
          </a:solidFill>
        </p:spPr>
        <p:txBody>
          <a:bodyPr anchor="b">
            <a:scene3d>
              <a:camera prst="orthographicFront"/>
              <a:lightRig rig="soft" dir="t">
                <a:rot lat="0" lon="0" rev="15600000"/>
              </a:lightRig>
            </a:scene3d>
            <a:sp3d extrusionH="57150" prstMaterial="softEdge">
              <a:bevelT w="25400" h="38100"/>
            </a:sp3d>
          </a:bodyPr>
          <a:lstStyle>
            <a:lvl1pPr algn="l">
              <a:lnSpc>
                <a:spcPct val="100000"/>
              </a:lnSpc>
              <a:defRPr sz="7200" b="1" cap="none" spc="0">
                <a:ln>
                  <a:solidFill>
                    <a:srgbClr val="FF0000"/>
                  </a:solidFill>
                </a:ln>
                <a:solidFill>
                  <a:srgbClr val="FF0000"/>
                </a:solidFill>
                <a:effectLst/>
              </a:defRPr>
            </a:lvl1pPr>
          </a:lstStyle>
          <a:p>
            <a:r>
              <a:rPr lang="zh-CN" altLang="en-US" dirty="0"/>
              <a:t>单击此处编辑母版标题样式</a:t>
            </a:r>
            <a:endParaRPr lang="en-US" dirty="0"/>
          </a:p>
        </p:txBody>
      </p:sp>
      <p:sp>
        <p:nvSpPr>
          <p:cNvPr id="3" name="Subtitle 2"/>
          <p:cNvSpPr>
            <a:spLocks noGrp="1"/>
          </p:cNvSpPr>
          <p:nvPr>
            <p:ph type="subTitle" idx="1"/>
          </p:nvPr>
        </p:nvSpPr>
        <p:spPr>
          <a:xfrm>
            <a:off x="1861868" y="3788228"/>
            <a:ext cx="8459022" cy="2775857"/>
          </a:xfrm>
        </p:spPr>
        <p:txBody>
          <a:bodyPr>
            <a:normAutofit/>
          </a:bodyPr>
          <a:lstStyle>
            <a:lvl1pPr marL="342900" indent="-342900" algn="l">
              <a:buFont typeface="Arial" panose="020B0604020202020204" pitchFamily="34" charset="0"/>
              <a:buChar char="•"/>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en-US" dirty="0"/>
          </a:p>
        </p:txBody>
      </p:sp>
      <p:sp>
        <p:nvSpPr>
          <p:cNvPr id="5" name="矩形 4"/>
          <p:cNvSpPr/>
          <p:nvPr userDrawn="1"/>
        </p:nvSpPr>
        <p:spPr>
          <a:xfrm>
            <a:off x="0" y="2468238"/>
            <a:ext cx="1861868" cy="424542"/>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userDrawn="1"/>
        </p:nvSpPr>
        <p:spPr>
          <a:xfrm>
            <a:off x="10080582" y="2468238"/>
            <a:ext cx="2111418" cy="424542"/>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409718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472440" y="30481"/>
            <a:ext cx="4831080" cy="894079"/>
          </a:xfrm>
          <a:prstGeom prst="rect">
            <a:avLst/>
          </a:prstGeom>
        </p:spPr>
        <p:txBody>
          <a:bodyPr/>
          <a:lstStyle>
            <a:lvl1pPr>
              <a:lnSpc>
                <a:spcPct val="150000"/>
              </a:lnSpc>
              <a:defRPr b="1">
                <a:solidFill>
                  <a:schemeClr val="bg1"/>
                </a:solidFill>
                <a:latin typeface="Times New Roman" panose="02020603050405020304" pitchFamily="18" charset="0"/>
                <a:cs typeface="Times New Roman" panose="02020603050405020304" pitchFamily="18" charset="0"/>
              </a:defRPr>
            </a:lvl1pPr>
          </a:lstStyle>
          <a:p>
            <a:r>
              <a:rPr lang="zh-CN" altLang="en-US" dirty="0"/>
              <a:t>单击此处编辑母版标题样式</a:t>
            </a:r>
            <a:endParaRPr lang="en-US" dirty="0"/>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Ø"/>
              <a:defRPr sz="2600"/>
            </a:lvl1pPr>
            <a:lvl2pPr marL="685800" indent="-228600">
              <a:buFont typeface="Arial" panose="020B0604020202020204" pitchFamily="34" charset="0"/>
              <a:buChar char="•"/>
              <a:defRPr>
                <a:solidFill>
                  <a:srgbClr val="0070C0"/>
                </a:solidFill>
              </a:defRPr>
            </a:lvl2pPr>
            <a:lvl3pPr marL="1143000" indent="-228600">
              <a:buFont typeface="Wingdings" panose="05000000000000000000" pitchFamily="2" charset="2"/>
              <a:buChar char="ü"/>
              <a:defRPr/>
            </a:lvl3pPr>
            <a:lvl4pPr marL="1600200" indent="-228600">
              <a:buFont typeface="Wingdings" panose="05000000000000000000" pitchFamily="2" charset="2"/>
              <a:buChar char="p"/>
              <a:defRPr/>
            </a:lvl4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12" name="文本占位符 11"/>
          <p:cNvSpPr>
            <a:spLocks noGrp="1"/>
          </p:cNvSpPr>
          <p:nvPr>
            <p:ph type="body" sz="quarter" idx="13"/>
          </p:nvPr>
        </p:nvSpPr>
        <p:spPr>
          <a:xfrm>
            <a:off x="5730240" y="233680"/>
            <a:ext cx="6147435" cy="690880"/>
          </a:xfrm>
        </p:spPr>
        <p:txBody>
          <a:bodyPr>
            <a:noAutofit/>
          </a:bodyPr>
          <a:lstStyle>
            <a:lvl1pPr marL="0" indent="0">
              <a:lnSpc>
                <a:spcPct val="120000"/>
              </a:lnSpc>
              <a:buNone/>
              <a:defRPr sz="3200" b="1">
                <a:solidFill>
                  <a:srgbClr val="FFC000"/>
                </a:solidFill>
                <a:latin typeface="Times New Roman" panose="02020603050405020304" pitchFamily="18" charset="0"/>
                <a:cs typeface="Times New Roman" panose="02020603050405020304" pitchFamily="18" charset="0"/>
              </a:defRPr>
            </a:lvl1pPr>
          </a:lstStyle>
          <a:p>
            <a:pPr lvl="0"/>
            <a:r>
              <a:rPr lang="zh-CN" altLang="en-US" dirty="0"/>
              <a:t>编辑母版文本样式</a:t>
            </a:r>
          </a:p>
        </p:txBody>
      </p:sp>
      <p:sp>
        <p:nvSpPr>
          <p:cNvPr id="11" name="矩形 10"/>
          <p:cNvSpPr/>
          <p:nvPr userDrawn="1"/>
        </p:nvSpPr>
        <p:spPr bwMode="auto">
          <a:xfrm>
            <a:off x="0" y="6502300"/>
            <a:ext cx="12192000" cy="29310"/>
          </a:xfrm>
          <a:prstGeom prst="rect">
            <a:avLst/>
          </a:prstGeom>
          <a:solidFill>
            <a:srgbClr val="1D77C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18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sz="18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grpSp>
        <p:nvGrpSpPr>
          <p:cNvPr id="13" name="组合 12"/>
          <p:cNvGrpSpPr/>
          <p:nvPr userDrawn="1"/>
        </p:nvGrpSpPr>
        <p:grpSpPr>
          <a:xfrm>
            <a:off x="8678333" y="6534224"/>
            <a:ext cx="2354010" cy="313416"/>
            <a:chOff x="2784098" y="6454578"/>
            <a:chExt cx="6359904" cy="399511"/>
          </a:xfrm>
        </p:grpSpPr>
        <p:sp>
          <p:nvSpPr>
            <p:cNvPr id="14" name="文本框 13"/>
            <p:cNvSpPr txBox="1"/>
            <p:nvPr/>
          </p:nvSpPr>
          <p:spPr>
            <a:xfrm>
              <a:off x="2784098" y="6461765"/>
              <a:ext cx="6359904" cy="392324"/>
            </a:xfrm>
            <a:prstGeom prst="rect">
              <a:avLst/>
            </a:prstGeom>
            <a:solidFill>
              <a:srgbClr val="000099"/>
            </a:solidFill>
            <a:ln>
              <a:noFill/>
            </a:ln>
          </p:spPr>
          <p:txBody>
            <a:bodyPr wrap="square" rtlCol="0">
              <a:spAutoFit/>
            </a:bodyPr>
            <a:lstStyle/>
            <a:p>
              <a:pPr algn="ctr"/>
              <a:r>
                <a:rPr lang="en-US" altLang="zh-CN" sz="1400" b="1" dirty="0">
                  <a:solidFill>
                    <a:schemeClr val="bg1"/>
                  </a:solidFill>
                  <a:latin typeface="Times New Roman" panose="02020603050405020304" pitchFamily="18" charset="0"/>
                  <a:ea typeface="楷体" panose="02010609060101010101" pitchFamily="49" charset="-122"/>
                  <a:cs typeface="Times New Roman" panose="02020603050405020304" pitchFamily="18" charset="0"/>
                </a:rPr>
                <a:t>CEPC </a:t>
              </a:r>
              <a:r>
                <a:rPr lang="en-US" altLang="zh-CN" sz="1400" b="1" baseline="0" dirty="0">
                  <a:solidFill>
                    <a:schemeClr val="bg1"/>
                  </a:solidFill>
                  <a:latin typeface="Times New Roman" panose="02020603050405020304" pitchFamily="18" charset="0"/>
                  <a:ea typeface="楷体" panose="02010609060101010101" pitchFamily="49" charset="-122"/>
                  <a:cs typeface="Times New Roman" panose="02020603050405020304" pitchFamily="18" charset="0"/>
                </a:rPr>
                <a:t> Linac</a:t>
              </a:r>
              <a:endParaRPr lang="zh-CN" altLang="en-US" sz="1400" b="1" dirty="0">
                <a:solidFill>
                  <a:schemeClr val="bg1"/>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5" name="直角三角形 14"/>
            <p:cNvSpPr/>
            <p:nvPr/>
          </p:nvSpPr>
          <p:spPr>
            <a:xfrm flipV="1">
              <a:off x="2784098" y="6454578"/>
              <a:ext cx="655405" cy="339736"/>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29" name="页脚占位符 28"/>
          <p:cNvSpPr>
            <a:spLocks noGrp="1"/>
          </p:cNvSpPr>
          <p:nvPr>
            <p:ph type="ftr" sz="quarter" idx="15"/>
          </p:nvPr>
        </p:nvSpPr>
        <p:spPr>
          <a:xfrm>
            <a:off x="-1" y="6502300"/>
            <a:ext cx="6952891" cy="365125"/>
          </a:xfrm>
        </p:spPr>
        <p:txBody>
          <a:bodyPr/>
          <a:lstStyle/>
          <a:p>
            <a:endParaRPr lang="zh-CN" altLang="en-US" dirty="0"/>
          </a:p>
        </p:txBody>
      </p:sp>
      <p:sp>
        <p:nvSpPr>
          <p:cNvPr id="31" name="矩形 30"/>
          <p:cNvSpPr/>
          <p:nvPr userDrawn="1"/>
        </p:nvSpPr>
        <p:spPr>
          <a:xfrm>
            <a:off x="17252" y="6539837"/>
            <a:ext cx="8330881" cy="307782"/>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l" defTabSz="685800" rtl="0" eaLnBrk="1" fontAlgn="auto" latinLnBrk="0" hangingPunct="1">
              <a:lnSpc>
                <a:spcPct val="100000"/>
              </a:lnSpc>
              <a:spcBef>
                <a:spcPts val="0"/>
              </a:spcBef>
              <a:spcAft>
                <a:spcPts val="0"/>
              </a:spcAft>
              <a:buClrTx/>
              <a:buSzTx/>
              <a:buFontTx/>
              <a:buNone/>
              <a:tabLst/>
              <a:defRPr/>
            </a:pPr>
            <a:r>
              <a:rPr lang="en-US" altLang="zh-CN" sz="1200" b="1" dirty="0">
                <a:solidFill>
                  <a:schemeClr val="bg1"/>
                </a:solidFill>
                <a:latin typeface="Comic Sans MS" panose="030F0702030302020204" pitchFamily="66" charset="0"/>
              </a:rPr>
              <a:t>CEPC DAY  August 30, 2021</a:t>
            </a:r>
            <a:r>
              <a:rPr lang="en-US" altLang="zh-CN" sz="1200" b="1" kern="1200" dirty="0">
                <a:solidFill>
                  <a:schemeClr val="bg1"/>
                </a:solidFill>
                <a:latin typeface="Comic Sans MS" panose="030F0702030302020204" pitchFamily="66" charset="0"/>
                <a:ea typeface="+mn-ea"/>
                <a:cs typeface="+mn-cs"/>
              </a:rPr>
              <a:t>		</a:t>
            </a:r>
            <a:r>
              <a:rPr lang="en-US" altLang="zh-CN" sz="1200" b="1" dirty="0">
                <a:solidFill>
                  <a:schemeClr val="bg1"/>
                </a:solidFill>
                <a:latin typeface="Comic Sans MS" panose="030F0702030302020204" pitchFamily="66" charset="0"/>
              </a:rPr>
              <a:t>			  Cai</a:t>
            </a:r>
            <a:r>
              <a:rPr lang="en-US" altLang="zh-CN" sz="1200" b="1" baseline="0" dirty="0">
                <a:solidFill>
                  <a:schemeClr val="bg1"/>
                </a:solidFill>
                <a:latin typeface="Comic Sans MS" panose="030F0702030302020204" pitchFamily="66" charset="0"/>
              </a:rPr>
              <a:t> Meng et al.</a:t>
            </a:r>
            <a:endParaRPr lang="zh-CN" altLang="en-US" sz="1200" b="1" dirty="0">
              <a:solidFill>
                <a:schemeClr val="bg1"/>
              </a:solidFill>
              <a:latin typeface="Comic Sans MS" panose="030F0702030302020204" pitchFamily="66" charset="0"/>
            </a:endParaRPr>
          </a:p>
        </p:txBody>
      </p:sp>
      <p:sp>
        <p:nvSpPr>
          <p:cNvPr id="32" name="矩形 31"/>
          <p:cNvSpPr/>
          <p:nvPr userDrawn="1"/>
        </p:nvSpPr>
        <p:spPr>
          <a:xfrm>
            <a:off x="11291976" y="6542580"/>
            <a:ext cx="793631" cy="305039"/>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685800" rtl="0" eaLnBrk="1" fontAlgn="auto" latinLnBrk="0" hangingPunct="1">
              <a:lnSpc>
                <a:spcPct val="100000"/>
              </a:lnSpc>
              <a:spcBef>
                <a:spcPts val="0"/>
              </a:spcBef>
              <a:spcAft>
                <a:spcPts val="0"/>
              </a:spcAft>
              <a:buClrTx/>
              <a:buSzTx/>
              <a:buFontTx/>
              <a:buNone/>
              <a:tabLst/>
              <a:defRPr/>
            </a:pPr>
            <a:fld id="{3771D156-31C7-4A0D-88C3-08F7D3EE48DA}" type="slidenum">
              <a:rPr lang="en-US" altLang="zh-CN" sz="1400" b="1" smtClean="0">
                <a:solidFill>
                  <a:srgbClr val="FF0000"/>
                </a:solidFill>
                <a:latin typeface="Calibri" panose="020F0502020204030204" pitchFamily="34" charset="0"/>
                <a:cs typeface="Calibri" panose="020F0502020204030204" pitchFamily="34" charset="0"/>
              </a:rPr>
              <a:pPr marL="0" marR="0" indent="0" algn="ctr" defTabSz="685800" rtl="0" eaLnBrk="1" fontAlgn="auto" latinLnBrk="0" hangingPunct="1">
                <a:lnSpc>
                  <a:spcPct val="100000"/>
                </a:lnSpc>
                <a:spcBef>
                  <a:spcPts val="0"/>
                </a:spcBef>
                <a:spcAft>
                  <a:spcPts val="0"/>
                </a:spcAft>
                <a:buClrTx/>
                <a:buSzTx/>
                <a:buFontTx/>
                <a:buNone/>
                <a:tabLst/>
                <a:defRPr/>
              </a:pPr>
              <a:t>‹#›</a:t>
            </a:fld>
            <a:endParaRPr lang="zh-CN" altLang="en-US" sz="1400" b="1"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333893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798C91C-952E-4B54-AB6D-0DB235DE1A43}" type="slidenum">
              <a:rPr lang="zh-CN" altLang="en-US" smtClean="0"/>
              <a:t>‹#›</a:t>
            </a:fld>
            <a:endParaRPr lang="zh-CN" altLang="en-US"/>
          </a:p>
        </p:txBody>
      </p:sp>
    </p:spTree>
    <p:extLst>
      <p:ext uri="{BB962C8B-B14F-4D97-AF65-F5344CB8AC3E}">
        <p14:creationId xmlns:p14="http://schemas.microsoft.com/office/powerpoint/2010/main" val="3786743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798C91C-952E-4B54-AB6D-0DB235DE1A43}" type="slidenum">
              <a:rPr lang="zh-CN" altLang="en-US" smtClean="0"/>
              <a:t>‹#›</a:t>
            </a:fld>
            <a:endParaRPr lang="zh-CN" altLang="en-US"/>
          </a:p>
        </p:txBody>
      </p:sp>
    </p:spTree>
    <p:extLst>
      <p:ext uri="{BB962C8B-B14F-4D97-AF65-F5344CB8AC3E}">
        <p14:creationId xmlns:p14="http://schemas.microsoft.com/office/powerpoint/2010/main" val="1389586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9798C91C-952E-4B54-AB6D-0DB235DE1A43}" type="slidenum">
              <a:rPr lang="zh-CN" altLang="en-US" smtClean="0"/>
              <a:t>‹#›</a:t>
            </a:fld>
            <a:endParaRPr lang="zh-CN" altLang="en-US"/>
          </a:p>
        </p:txBody>
      </p:sp>
    </p:spTree>
    <p:extLst>
      <p:ext uri="{BB962C8B-B14F-4D97-AF65-F5344CB8AC3E}">
        <p14:creationId xmlns:p14="http://schemas.microsoft.com/office/powerpoint/2010/main" val="2415697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9798C91C-952E-4B54-AB6D-0DB235DE1A43}" type="slidenum">
              <a:rPr lang="zh-CN" altLang="en-US" smtClean="0"/>
              <a:t>‹#›</a:t>
            </a:fld>
            <a:endParaRPr lang="zh-CN" altLang="en-US"/>
          </a:p>
        </p:txBody>
      </p:sp>
    </p:spTree>
    <p:extLst>
      <p:ext uri="{BB962C8B-B14F-4D97-AF65-F5344CB8AC3E}">
        <p14:creationId xmlns:p14="http://schemas.microsoft.com/office/powerpoint/2010/main" val="2487162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9798C91C-952E-4B54-AB6D-0DB235DE1A43}" type="slidenum">
              <a:rPr lang="zh-CN" altLang="en-US" smtClean="0"/>
              <a:t>‹#›</a:t>
            </a:fld>
            <a:endParaRPr lang="zh-CN" altLang="en-US"/>
          </a:p>
        </p:txBody>
      </p:sp>
    </p:spTree>
    <p:extLst>
      <p:ext uri="{BB962C8B-B14F-4D97-AF65-F5344CB8AC3E}">
        <p14:creationId xmlns:p14="http://schemas.microsoft.com/office/powerpoint/2010/main" val="3435045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209040"/>
            <a:ext cx="10515600" cy="4967923"/>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98C91C-952E-4B54-AB6D-0DB235DE1A43}" type="slidenum">
              <a:rPr lang="zh-CN" altLang="en-US" smtClean="0"/>
              <a:t>‹#›</a:t>
            </a:fld>
            <a:endParaRPr lang="zh-CN" altLang="en-US"/>
          </a:p>
        </p:txBody>
      </p:sp>
      <p:grpSp>
        <p:nvGrpSpPr>
          <p:cNvPr id="8" name="组合 2"/>
          <p:cNvGrpSpPr>
            <a:grpSpLocks/>
          </p:cNvGrpSpPr>
          <p:nvPr userDrawn="1"/>
        </p:nvGrpSpPr>
        <p:grpSpPr bwMode="auto">
          <a:xfrm>
            <a:off x="0" y="0"/>
            <a:ext cx="12192000" cy="1026160"/>
            <a:chOff x="0" y="1643074"/>
            <a:chExt cx="9144000" cy="2500282"/>
          </a:xfrm>
        </p:grpSpPr>
        <p:sp>
          <p:nvSpPr>
            <p:cNvPr id="9" name="矩形 8"/>
            <p:cNvSpPr/>
            <p:nvPr/>
          </p:nvSpPr>
          <p:spPr>
            <a:xfrm>
              <a:off x="0" y="4071942"/>
              <a:ext cx="9144000" cy="71414"/>
            </a:xfrm>
            <a:prstGeom prst="rect">
              <a:avLst/>
            </a:prstGeom>
            <a:solidFill>
              <a:srgbClr val="1D77C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18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sz="18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0" name="矩形 9"/>
            <p:cNvSpPr/>
            <p:nvPr/>
          </p:nvSpPr>
          <p:spPr>
            <a:xfrm>
              <a:off x="0" y="1643074"/>
              <a:ext cx="9144000" cy="2285992"/>
            </a:xfrm>
            <a:prstGeom prst="rect">
              <a:avLst/>
            </a:prstGeom>
            <a:solidFill>
              <a:srgbClr val="1D77C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18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sz="18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grpSp>
      <p:pic>
        <p:nvPicPr>
          <p:cNvPr id="11" name="图片 10"/>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535590" y="-24685"/>
            <a:ext cx="1636420" cy="963641"/>
          </a:xfrm>
          <a:prstGeom prst="rect">
            <a:avLst/>
          </a:prstGeom>
        </p:spPr>
      </p:pic>
    </p:spTree>
    <p:extLst>
      <p:ext uri="{BB962C8B-B14F-4D97-AF65-F5344CB8AC3E}">
        <p14:creationId xmlns:p14="http://schemas.microsoft.com/office/powerpoint/2010/main" val="90927632"/>
      </p:ext>
    </p:extLst>
  </p:cSld>
  <p:clrMap bg1="lt1" tx1="dk1" bg2="lt2" tx2="dk2" accent1="accent1" accent2="accent2" accent3="accent3" accent4="accent4" accent5="accent5" accent6="accent6" hlink="hlink" folHlink="folHlink"/>
  <p:sldLayoutIdLst>
    <p:sldLayoutId id="2147483684" r:id="rId1"/>
    <p:sldLayoutId id="2147483673" r:id="rId2"/>
    <p:sldLayoutId id="2147483685"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oleObject" Target="../embeddings/oleObject6.bin"/><Relationship Id="rId7" Type="http://schemas.openxmlformats.org/officeDocument/2006/relationships/image" Target="../media/image22.png"/><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image" Target="../media/image20.wmf"/><Relationship Id="rId5" Type="http://schemas.openxmlformats.org/officeDocument/2006/relationships/oleObject" Target="../embeddings/oleObject7.bin"/><Relationship Id="rId4" Type="http://schemas.openxmlformats.org/officeDocument/2006/relationships/image" Target="../media/image19.wmf"/><Relationship Id="rId9" Type="http://schemas.openxmlformats.org/officeDocument/2006/relationships/image" Target="../media/image21.wmf"/></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3.emf"/><Relationship Id="rId7" Type="http://schemas.openxmlformats.org/officeDocument/2006/relationships/image" Target="../media/image25.png"/><Relationship Id="rId2" Type="http://schemas.openxmlformats.org/officeDocument/2006/relationships/slideLayout" Target="../slideLayouts/slideLayout4.xml"/><Relationship Id="rId1" Type="http://schemas.openxmlformats.org/officeDocument/2006/relationships/vmlDrawing" Target="../drawings/vmlDrawing5.vml"/><Relationship Id="rId6" Type="http://schemas.openxmlformats.org/officeDocument/2006/relationships/image" Target="../media/image24.png"/><Relationship Id="rId5" Type="http://schemas.openxmlformats.org/officeDocument/2006/relationships/image" Target="../media/image22.wmf"/><Relationship Id="rId4" Type="http://schemas.openxmlformats.org/officeDocument/2006/relationships/oleObject" Target="../embeddings/oleObject9.bin"/></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png"/><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oleObject" Target="../embeddings/oleObject1.bin"/><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Visio_Drawing.vsdx"/><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image" Target="../media/image12.png"/><Relationship Id="rId4" Type="http://schemas.openxmlformats.org/officeDocument/2006/relationships/image" Target="../media/image11.e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17.png"/><Relationship Id="rId7" Type="http://schemas.openxmlformats.org/officeDocument/2006/relationships/image" Target="../media/image14.wmf"/><Relationship Id="rId12" Type="http://schemas.openxmlformats.org/officeDocument/2006/relationships/image" Target="../media/image18.png"/><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oleObject" Target="../embeddings/oleObject3.bin"/><Relationship Id="rId11" Type="http://schemas.openxmlformats.org/officeDocument/2006/relationships/image" Target="../media/image16.wmf"/><Relationship Id="rId5" Type="http://schemas.openxmlformats.org/officeDocument/2006/relationships/image" Target="../media/image13.wmf"/><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1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367645" y="2290713"/>
            <a:ext cx="11444141" cy="1517716"/>
          </a:xfrm>
        </p:spPr>
        <p:txBody>
          <a:bodyPr>
            <a:normAutofit/>
          </a:bodyPr>
          <a:lstStyle/>
          <a:p>
            <a:pPr algn="ctr">
              <a:lnSpc>
                <a:spcPct val="100000"/>
              </a:lnSpc>
            </a:pPr>
            <a:r>
              <a:rPr lang="en-US" sz="4400" dirty="0">
                <a:effectLst/>
              </a:rPr>
              <a:t>Linac design as the new baseline</a:t>
            </a:r>
            <a:endParaRPr lang="zh-CN" altLang="en-US" sz="5400" b="0" dirty="0">
              <a:effectLst/>
              <a:latin typeface="Times New Roman" panose="02020603050405020304" pitchFamily="18" charset="0"/>
              <a:cs typeface="Times New Roman" panose="02020603050405020304" pitchFamily="18" charset="0"/>
            </a:endParaRPr>
          </a:p>
        </p:txBody>
      </p:sp>
      <p:sp>
        <p:nvSpPr>
          <p:cNvPr id="3" name="副标题 2"/>
          <p:cNvSpPr>
            <a:spLocks noGrp="1"/>
          </p:cNvSpPr>
          <p:nvPr>
            <p:ph type="subTitle" idx="1"/>
          </p:nvPr>
        </p:nvSpPr>
        <p:spPr>
          <a:xfrm>
            <a:off x="3418826" y="4948517"/>
            <a:ext cx="4985239" cy="1395451"/>
          </a:xfrm>
        </p:spPr>
        <p:txBody>
          <a:bodyPr>
            <a:normAutofit/>
          </a:bodyPr>
          <a:lstStyle/>
          <a:p>
            <a:pPr>
              <a:lnSpc>
                <a:spcPct val="150000"/>
              </a:lnSpc>
            </a:pPr>
            <a:r>
              <a:rPr lang="en-US" altLang="zh-CN" sz="1800" dirty="0">
                <a:solidFill>
                  <a:schemeClr val="tx1"/>
                </a:solidFill>
                <a:latin typeface="Times New Roman" panose="02020603050405020304" pitchFamily="18" charset="0"/>
                <a:cs typeface="Times New Roman" panose="02020603050405020304" pitchFamily="18" charset="0"/>
              </a:rPr>
              <a:t>C. Meng, Jingru Zhang, Xiaoping Li</a:t>
            </a:r>
          </a:p>
          <a:p>
            <a:pPr>
              <a:lnSpc>
                <a:spcPct val="150000"/>
              </a:lnSpc>
            </a:pPr>
            <a:r>
              <a:rPr lang="en-US" altLang="zh-CN" sz="1800" dirty="0">
                <a:solidFill>
                  <a:schemeClr val="tx1"/>
                </a:solidFill>
                <a:latin typeface="Times New Roman" panose="02020603050405020304" pitchFamily="18" charset="0"/>
                <a:cs typeface="Times New Roman" panose="02020603050405020304" pitchFamily="18" charset="0"/>
              </a:rPr>
              <a:t> on behalf of CEPC AP group, IHEP</a:t>
            </a:r>
            <a:endParaRPr lang="en-US" altLang="zh-CN" sz="2400" dirty="0">
              <a:solidFill>
                <a:schemeClr val="tx1"/>
              </a:solidFill>
              <a:latin typeface="Times New Roman" panose="02020603050405020304" pitchFamily="18" charset="0"/>
              <a:cs typeface="Times New Roman" panose="02020603050405020304" pitchFamily="18" charset="0"/>
            </a:endParaRPr>
          </a:p>
          <a:p>
            <a:pPr>
              <a:lnSpc>
                <a:spcPct val="150000"/>
              </a:lnSpc>
            </a:pPr>
            <a:endParaRPr lang="en-US" altLang="zh-CN" sz="2000" dirty="0">
              <a:solidFill>
                <a:schemeClr val="bg2">
                  <a:lumMod val="50000"/>
                </a:schemeClr>
              </a:solidFill>
              <a:latin typeface="Times New Roman" panose="02020603050405020304" pitchFamily="18" charset="0"/>
              <a:cs typeface="Times New Roman" panose="02020603050405020304" pitchFamily="18" charset="0"/>
            </a:endParaRPr>
          </a:p>
          <a:p>
            <a:pPr>
              <a:lnSpc>
                <a:spcPct val="150000"/>
              </a:lnSpc>
            </a:pPr>
            <a:endParaRPr lang="zh-CN" altLang="en-US" sz="2400" dirty="0">
              <a:solidFill>
                <a:schemeClr val="tx1"/>
              </a:solidFill>
              <a:latin typeface="Times New Roman" panose="02020603050405020304" pitchFamily="18" charset="0"/>
              <a:cs typeface="Times New Roman" panose="02020603050405020304" pitchFamily="18" charset="0"/>
            </a:endParaRPr>
          </a:p>
        </p:txBody>
      </p:sp>
      <p:grpSp>
        <p:nvGrpSpPr>
          <p:cNvPr id="5" name="组合 4"/>
          <p:cNvGrpSpPr/>
          <p:nvPr/>
        </p:nvGrpSpPr>
        <p:grpSpPr>
          <a:xfrm>
            <a:off x="7552194" y="460282"/>
            <a:ext cx="4639806" cy="769441"/>
            <a:chOff x="4497077" y="389339"/>
            <a:chExt cx="5353333" cy="951241"/>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7077" y="389339"/>
              <a:ext cx="1541104" cy="907513"/>
            </a:xfrm>
            <a:prstGeom prst="rect">
              <a:avLst/>
            </a:prstGeom>
          </p:spPr>
        </p:pic>
        <p:sp>
          <p:nvSpPr>
            <p:cNvPr id="13" name="文本框 12"/>
            <p:cNvSpPr txBox="1"/>
            <p:nvPr/>
          </p:nvSpPr>
          <p:spPr>
            <a:xfrm>
              <a:off x="6038181" y="389339"/>
              <a:ext cx="3812229" cy="951241"/>
            </a:xfrm>
            <a:prstGeom prst="rect">
              <a:avLst/>
            </a:prstGeom>
            <a:noFill/>
          </p:spPr>
          <p:txBody>
            <a:bodyPr wrap="none" rtlCol="0">
              <a:spAutoFit/>
            </a:bodyPr>
            <a:lstStyle/>
            <a:p>
              <a:pPr algn="ctr"/>
              <a:r>
                <a:rPr lang="zh-CN" altLang="en-US" sz="2400" dirty="0">
                  <a:latin typeface="华文行楷" panose="02010800040101010101" pitchFamily="2" charset="-122"/>
                  <a:ea typeface="华文行楷" panose="02010800040101010101" pitchFamily="2" charset="-122"/>
                </a:rPr>
                <a:t>环形正负电子对撞机</a:t>
              </a:r>
              <a:endParaRPr lang="en-US" altLang="zh-CN" sz="2400" dirty="0">
                <a:latin typeface="华文行楷" panose="02010800040101010101" pitchFamily="2" charset="-122"/>
                <a:ea typeface="华文行楷" panose="02010800040101010101" pitchFamily="2" charset="-122"/>
              </a:endParaRPr>
            </a:p>
            <a:p>
              <a:r>
                <a:rPr lang="en-US" altLang="zh-CN" sz="2000" dirty="0">
                  <a:latin typeface="Monotype Corsiva" panose="03010101010201010101" pitchFamily="66" charset="0"/>
                </a:rPr>
                <a:t>Circular Electron Positron Collider</a:t>
              </a:r>
              <a:endParaRPr lang="zh-CN" altLang="en-US" sz="2000" dirty="0">
                <a:latin typeface="Monotype Corsiva" panose="03010101010201010101" pitchFamily="66" charset="0"/>
              </a:endParaRPr>
            </a:p>
          </p:txBody>
        </p:sp>
      </p:grpSp>
      <p:sp>
        <p:nvSpPr>
          <p:cNvPr id="4" name="Rectangle 3">
            <a:extLst>
              <a:ext uri="{FF2B5EF4-FFF2-40B4-BE49-F238E27FC236}">
                <a16:creationId xmlns:a16="http://schemas.microsoft.com/office/drawing/2014/main" id="{56999426-551E-4228-B1FF-B89253E2A0D2}"/>
              </a:ext>
            </a:extLst>
          </p:cNvPr>
          <p:cNvSpPr/>
          <p:nvPr/>
        </p:nvSpPr>
        <p:spPr>
          <a:xfrm>
            <a:off x="4347882" y="4281470"/>
            <a:ext cx="3711387" cy="531940"/>
          </a:xfrm>
          <a:prstGeom prst="rect">
            <a:avLst/>
          </a:prstGeom>
        </p:spPr>
        <p:txBody>
          <a:bodyPr wrap="square">
            <a:spAutoFit/>
            <a:scene3d>
              <a:camera prst="orthographicFront"/>
              <a:lightRig rig="soft" dir="t">
                <a:rot lat="0" lon="0" rev="15600000"/>
              </a:lightRig>
            </a:scene3d>
            <a:sp3d extrusionH="57150" prstMaterial="softEdge">
              <a:bevelT w="25400" h="38100"/>
            </a:sp3d>
          </a:bodyPr>
          <a:lstStyle/>
          <a:p>
            <a:pPr>
              <a:lnSpc>
                <a:spcPct val="110000"/>
              </a:lnSpc>
            </a:pPr>
            <a:r>
              <a:rPr lang="en-US" altLang="zh-CN" sz="2800" b="1" dirty="0">
                <a:ln>
                  <a:solidFill>
                    <a:srgbClr val="FF0000"/>
                  </a:solidFill>
                </a:ln>
                <a:solidFill>
                  <a:srgbClr val="FF0000"/>
                </a:solidFill>
                <a:latin typeface="Times New Roman" panose="02020603050405020304" pitchFamily="18" charset="0"/>
                <a:cs typeface="Times New Roman" panose="02020603050405020304" pitchFamily="18" charset="0"/>
              </a:rPr>
              <a:t>CEPC DAY 2021-8</a:t>
            </a:r>
          </a:p>
        </p:txBody>
      </p:sp>
    </p:spTree>
    <p:extLst>
      <p:ext uri="{BB962C8B-B14F-4D97-AF65-F5344CB8AC3E}">
        <p14:creationId xmlns:p14="http://schemas.microsoft.com/office/powerpoint/2010/main" val="3329172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CC2ED-250D-4C83-8797-798447BAA56D}"/>
              </a:ext>
            </a:extLst>
          </p:cNvPr>
          <p:cNvSpPr>
            <a:spLocks noGrp="1"/>
          </p:cNvSpPr>
          <p:nvPr>
            <p:ph type="title"/>
          </p:nvPr>
        </p:nvSpPr>
        <p:spPr/>
        <p:txBody>
          <a:bodyPr/>
          <a:lstStyle/>
          <a:p>
            <a:r>
              <a:rPr lang="en-US" dirty="0"/>
              <a:t>Linac design</a:t>
            </a:r>
          </a:p>
        </p:txBody>
      </p:sp>
      <p:sp>
        <p:nvSpPr>
          <p:cNvPr id="3" name="Content Placeholder 2">
            <a:extLst>
              <a:ext uri="{FF2B5EF4-FFF2-40B4-BE49-F238E27FC236}">
                <a16:creationId xmlns:a16="http://schemas.microsoft.com/office/drawing/2014/main" id="{5A4F600B-4D4B-4184-8A51-65ACEB59BCBC}"/>
              </a:ext>
            </a:extLst>
          </p:cNvPr>
          <p:cNvSpPr>
            <a:spLocks noGrp="1"/>
          </p:cNvSpPr>
          <p:nvPr>
            <p:ph idx="1"/>
          </p:nvPr>
        </p:nvSpPr>
        <p:spPr>
          <a:xfrm>
            <a:off x="677008" y="1209040"/>
            <a:ext cx="11148646" cy="5121422"/>
          </a:xfrm>
        </p:spPr>
        <p:txBody>
          <a:bodyPr/>
          <a:lstStyle/>
          <a:p>
            <a:r>
              <a:rPr lang="en-US" dirty="0"/>
              <a:t>Bunch compressor</a:t>
            </a:r>
          </a:p>
          <a:p>
            <a:pPr lvl="1"/>
            <a:endParaRPr lang="en-US" dirty="0"/>
          </a:p>
        </p:txBody>
      </p:sp>
      <p:sp>
        <p:nvSpPr>
          <p:cNvPr id="4" name="Text Placeholder 3">
            <a:extLst>
              <a:ext uri="{FF2B5EF4-FFF2-40B4-BE49-F238E27FC236}">
                <a16:creationId xmlns:a16="http://schemas.microsoft.com/office/drawing/2014/main" id="{61FE3ADD-3D5C-45D6-B045-FB3526AB9B6C}"/>
              </a:ext>
            </a:extLst>
          </p:cNvPr>
          <p:cNvSpPr>
            <a:spLocks noGrp="1"/>
          </p:cNvSpPr>
          <p:nvPr>
            <p:ph type="body" sz="quarter" idx="13"/>
          </p:nvPr>
        </p:nvSpPr>
        <p:spPr/>
        <p:txBody>
          <a:bodyPr/>
          <a:lstStyle/>
          <a:p>
            <a:r>
              <a:rPr lang="en-US" dirty="0"/>
              <a:t>Bunch compressor</a:t>
            </a:r>
          </a:p>
        </p:txBody>
      </p:sp>
      <p:graphicFrame>
        <p:nvGraphicFramePr>
          <p:cNvPr id="10" name="Object 9">
            <a:extLst>
              <a:ext uri="{FF2B5EF4-FFF2-40B4-BE49-F238E27FC236}">
                <a16:creationId xmlns:a16="http://schemas.microsoft.com/office/drawing/2014/main" id="{507EA38A-2FFC-4FD9-903C-F3971D9F3157}"/>
              </a:ext>
            </a:extLst>
          </p:cNvPr>
          <p:cNvGraphicFramePr>
            <a:graphicFrameLocks noChangeAspect="1"/>
          </p:cNvGraphicFramePr>
          <p:nvPr>
            <p:extLst>
              <p:ext uri="{D42A27DB-BD31-4B8C-83A1-F6EECF244321}">
                <p14:modId xmlns:p14="http://schemas.microsoft.com/office/powerpoint/2010/main" val="1504998623"/>
              </p:ext>
            </p:extLst>
          </p:nvPr>
        </p:nvGraphicFramePr>
        <p:xfrm>
          <a:off x="884158" y="1685479"/>
          <a:ext cx="4713288" cy="1631950"/>
        </p:xfrm>
        <a:graphic>
          <a:graphicData uri="http://schemas.openxmlformats.org/presentationml/2006/ole">
            <mc:AlternateContent xmlns:mc="http://schemas.openxmlformats.org/markup-compatibility/2006">
              <mc:Choice xmlns:v="urn:schemas-microsoft-com:vml" Requires="v">
                <p:oleObj spid="_x0000_s6231" name="Equation" r:id="rId3" imgW="2349360" imgH="825480" progId="Equation.DSMT4">
                  <p:embed/>
                </p:oleObj>
              </mc:Choice>
              <mc:Fallback>
                <p:oleObj name="Equation" r:id="rId3" imgW="2349360" imgH="825480" progId="Equation.DSMT4">
                  <p:embed/>
                  <p:pic>
                    <p:nvPicPr>
                      <p:cNvPr id="10" name="Object 9">
                        <a:extLst>
                          <a:ext uri="{FF2B5EF4-FFF2-40B4-BE49-F238E27FC236}">
                            <a16:creationId xmlns:a16="http://schemas.microsoft.com/office/drawing/2014/main" id="{507EA38A-2FFC-4FD9-903C-F3971D9F3157}"/>
                          </a:ext>
                        </a:extLst>
                      </p:cNvPr>
                      <p:cNvPicPr>
                        <a:picLocks noChangeAspect="1" noChangeArrowheads="1"/>
                      </p:cNvPicPr>
                      <p:nvPr/>
                    </p:nvPicPr>
                    <p:blipFill>
                      <a:blip r:embed="rId4"/>
                      <a:srcRect/>
                      <a:stretch>
                        <a:fillRect/>
                      </a:stretch>
                    </p:blipFill>
                    <p:spPr bwMode="auto">
                      <a:xfrm>
                        <a:off x="884158" y="1685479"/>
                        <a:ext cx="4713288" cy="1631950"/>
                      </a:xfrm>
                      <a:prstGeom prst="rect">
                        <a:avLst/>
                      </a:prstGeom>
                      <a:noFill/>
                    </p:spPr>
                  </p:pic>
                </p:oleObj>
              </mc:Fallback>
            </mc:AlternateContent>
          </a:graphicData>
        </a:graphic>
      </p:graphicFrame>
      <p:graphicFrame>
        <p:nvGraphicFramePr>
          <p:cNvPr id="11" name="Object 10">
            <a:extLst>
              <a:ext uri="{FF2B5EF4-FFF2-40B4-BE49-F238E27FC236}">
                <a16:creationId xmlns:a16="http://schemas.microsoft.com/office/drawing/2014/main" id="{01D4BC3E-68DD-4E3E-9415-0B295F0B57AF}"/>
              </a:ext>
            </a:extLst>
          </p:cNvPr>
          <p:cNvGraphicFramePr>
            <a:graphicFrameLocks noChangeAspect="1"/>
          </p:cNvGraphicFramePr>
          <p:nvPr>
            <p:extLst>
              <p:ext uri="{D42A27DB-BD31-4B8C-83A1-F6EECF244321}">
                <p14:modId xmlns:p14="http://schemas.microsoft.com/office/powerpoint/2010/main" val="1363950236"/>
              </p:ext>
            </p:extLst>
          </p:nvPr>
        </p:nvGraphicFramePr>
        <p:xfrm>
          <a:off x="883994" y="3504101"/>
          <a:ext cx="3094037" cy="2928937"/>
        </p:xfrm>
        <a:graphic>
          <a:graphicData uri="http://schemas.openxmlformats.org/presentationml/2006/ole">
            <mc:AlternateContent xmlns:mc="http://schemas.openxmlformats.org/markup-compatibility/2006">
              <mc:Choice xmlns:v="urn:schemas-microsoft-com:vml" Requires="v">
                <p:oleObj spid="_x0000_s6232" name="Equation" r:id="rId5" imgW="1714320" imgH="1650960" progId="Equation.DSMT4">
                  <p:embed/>
                </p:oleObj>
              </mc:Choice>
              <mc:Fallback>
                <p:oleObj name="Equation" r:id="rId5" imgW="1714320" imgH="1650960" progId="Equation.DSMT4">
                  <p:embed/>
                  <p:pic>
                    <p:nvPicPr>
                      <p:cNvPr id="10" name="Object 9">
                        <a:extLst>
                          <a:ext uri="{FF2B5EF4-FFF2-40B4-BE49-F238E27FC236}">
                            <a16:creationId xmlns:a16="http://schemas.microsoft.com/office/drawing/2014/main" id="{507EA38A-2FFC-4FD9-903C-F3971D9F3157}"/>
                          </a:ext>
                        </a:extLst>
                      </p:cNvPr>
                      <p:cNvPicPr>
                        <a:picLocks noChangeAspect="1" noChangeArrowheads="1"/>
                      </p:cNvPicPr>
                      <p:nvPr/>
                    </p:nvPicPr>
                    <p:blipFill>
                      <a:blip r:embed="rId6"/>
                      <a:srcRect/>
                      <a:stretch>
                        <a:fillRect/>
                      </a:stretch>
                    </p:blipFill>
                    <p:spPr bwMode="auto">
                      <a:xfrm>
                        <a:off x="883994" y="3504101"/>
                        <a:ext cx="3094037" cy="2928937"/>
                      </a:xfrm>
                      <a:prstGeom prst="rect">
                        <a:avLst/>
                      </a:prstGeom>
                      <a:noFill/>
                    </p:spPr>
                  </p:pic>
                </p:oleObj>
              </mc:Fallback>
            </mc:AlternateContent>
          </a:graphicData>
        </a:graphic>
      </p:graphicFrame>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8F665C86-4BBA-41D5-AF74-4C6D854BAC49}"/>
                  </a:ext>
                </a:extLst>
              </p:cNvPr>
              <p:cNvGraphicFramePr>
                <a:graphicFrameLocks noGrp="1"/>
              </p:cNvGraphicFramePr>
              <p:nvPr>
                <p:extLst>
                  <p:ext uri="{D42A27DB-BD31-4B8C-83A1-F6EECF244321}">
                    <p14:modId xmlns:p14="http://schemas.microsoft.com/office/powerpoint/2010/main" val="2198281276"/>
                  </p:ext>
                </p:extLst>
              </p:nvPr>
            </p:nvGraphicFramePr>
            <p:xfrm>
              <a:off x="5777006" y="1087046"/>
              <a:ext cx="6171740" cy="2945322"/>
            </p:xfrm>
            <a:graphic>
              <a:graphicData uri="http://schemas.openxmlformats.org/drawingml/2006/table">
                <a:tbl>
                  <a:tblPr firstRow="1" bandRow="1">
                    <a:tableStyleId>{5C22544A-7EE6-4342-B048-85BDC9FD1C3A}</a:tableStyleId>
                  </a:tblPr>
                  <a:tblGrid>
                    <a:gridCol w="2684181">
                      <a:extLst>
                        <a:ext uri="{9D8B030D-6E8A-4147-A177-3AD203B41FA5}">
                          <a16:colId xmlns:a16="http://schemas.microsoft.com/office/drawing/2014/main" val="2024168480"/>
                        </a:ext>
                      </a:extLst>
                    </a:gridCol>
                    <a:gridCol w="1028763">
                      <a:extLst>
                        <a:ext uri="{9D8B030D-6E8A-4147-A177-3AD203B41FA5}">
                          <a16:colId xmlns:a16="http://schemas.microsoft.com/office/drawing/2014/main" val="758143987"/>
                        </a:ext>
                      </a:extLst>
                    </a:gridCol>
                    <a:gridCol w="1311978">
                      <a:extLst>
                        <a:ext uri="{9D8B030D-6E8A-4147-A177-3AD203B41FA5}">
                          <a16:colId xmlns:a16="http://schemas.microsoft.com/office/drawing/2014/main" val="2474779757"/>
                        </a:ext>
                      </a:extLst>
                    </a:gridCol>
                    <a:gridCol w="1146818">
                      <a:extLst>
                        <a:ext uri="{9D8B030D-6E8A-4147-A177-3AD203B41FA5}">
                          <a16:colId xmlns:a16="http://schemas.microsoft.com/office/drawing/2014/main" val="2405474421"/>
                        </a:ext>
                      </a:extLst>
                    </a:gridCol>
                  </a:tblGrid>
                  <a:tr h="370840">
                    <a:tc>
                      <a:txBody>
                        <a:bodyPr/>
                        <a:lstStyle/>
                        <a:p>
                          <a:endParaRPr lang="en-US" dirty="0"/>
                        </a:p>
                      </a:txBody>
                      <a:tcPr/>
                    </a:tc>
                    <a:tc>
                      <a:txBody>
                        <a:bodyPr/>
                        <a:lstStyle/>
                        <a:p>
                          <a:endParaRPr lang="en-US" dirty="0"/>
                        </a:p>
                      </a:txBody>
                      <a:tcPr/>
                    </a:tc>
                    <a:tc>
                      <a:txBody>
                        <a:bodyPr/>
                        <a:lstStyle/>
                        <a:p>
                          <a:pPr algn="ctr"/>
                          <a:r>
                            <a:rPr lang="en-US" dirty="0"/>
                            <a:t>Value</a:t>
                          </a:r>
                        </a:p>
                      </a:txBody>
                      <a:tcPr anchor="ctr"/>
                    </a:tc>
                    <a:tc>
                      <a:txBody>
                        <a:bodyPr/>
                        <a:lstStyle/>
                        <a:p>
                          <a:pPr algn="ctr"/>
                          <a:r>
                            <a:rPr lang="en-US" dirty="0"/>
                            <a:t>Units</a:t>
                          </a:r>
                        </a:p>
                      </a:txBody>
                      <a:tcPr anchor="ctr"/>
                    </a:tc>
                    <a:extLst>
                      <a:ext uri="{0D108BD9-81ED-4DB2-BD59-A6C34878D82A}">
                        <a16:rowId xmlns:a16="http://schemas.microsoft.com/office/drawing/2014/main" val="1577260138"/>
                      </a:ext>
                    </a:extLst>
                  </a:tr>
                  <a:tr h="370840">
                    <a:tc>
                      <a:txBody>
                        <a:bodyPr/>
                        <a:lstStyle/>
                        <a:p>
                          <a:r>
                            <a:rPr lang="en-US" altLang="zh-CN" dirty="0"/>
                            <a:t>Initial rms bunch length </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ad>
                                  <m:radPr>
                                    <m:degHide m:val="on"/>
                                    <m:ctrlPr>
                                      <a:rPr lang="en-US" sz="1800" i="1" kern="1200" smtClean="0">
                                        <a:solidFill>
                                          <a:schemeClr val="dk1"/>
                                        </a:solidFill>
                                        <a:latin typeface="Cambria Math" panose="02040503050406030204" pitchFamily="18" charset="0"/>
                                        <a:ea typeface="+mn-ea"/>
                                        <a:cs typeface="+mn-cs"/>
                                      </a:rPr>
                                    </m:ctrlPr>
                                  </m:radPr>
                                  <m:deg/>
                                  <m:e>
                                    <m:d>
                                      <m:dPr>
                                        <m:begChr m:val="〈"/>
                                        <m:endChr m:val="〉"/>
                                        <m:ctrlPr>
                                          <a:rPr lang="en-US" sz="1800" i="1" kern="1200" smtClean="0">
                                            <a:solidFill>
                                              <a:schemeClr val="dk1"/>
                                            </a:solidFill>
                                            <a:latin typeface="Cambria Math" panose="02040503050406030204" pitchFamily="18" charset="0"/>
                                            <a:ea typeface="+mn-ea"/>
                                            <a:cs typeface="+mn-cs"/>
                                          </a:rPr>
                                        </m:ctrlPr>
                                      </m:dPr>
                                      <m:e>
                                        <m:sSubSup>
                                          <m:sSubSupPr>
                                            <m:ctrlPr>
                                              <a:rPr lang="en-US" sz="1800" i="1" kern="1200">
                                                <a:solidFill>
                                                  <a:schemeClr val="dk1"/>
                                                </a:solidFill>
                                                <a:latin typeface="Cambria Math" panose="02040503050406030204" pitchFamily="18" charset="0"/>
                                                <a:ea typeface="+mn-ea"/>
                                                <a:cs typeface="+mn-cs"/>
                                              </a:rPr>
                                            </m:ctrlPr>
                                          </m:sSubSupPr>
                                          <m:e>
                                            <m:r>
                                              <a:rPr lang="en-US" sz="1800" i="1" kern="1200">
                                                <a:solidFill>
                                                  <a:schemeClr val="dk1"/>
                                                </a:solidFill>
                                                <a:latin typeface="Cambria Math" panose="02040503050406030204" pitchFamily="18" charset="0"/>
                                                <a:ea typeface="+mn-ea"/>
                                                <a:cs typeface="+mn-cs"/>
                                              </a:rPr>
                                              <m:t>𝑧</m:t>
                                            </m:r>
                                          </m:e>
                                          <m:sub>
                                            <m:r>
                                              <a:rPr lang="en-US" sz="1800" i="0" kern="1200">
                                                <a:solidFill>
                                                  <a:schemeClr val="dk1"/>
                                                </a:solidFill>
                                                <a:latin typeface="Cambria Math" panose="02040503050406030204" pitchFamily="18" charset="0"/>
                                                <a:ea typeface="+mn-ea"/>
                                                <a:cs typeface="+mn-cs"/>
                                              </a:rPr>
                                              <m:t>0</m:t>
                                            </m:r>
                                          </m:sub>
                                          <m:sup>
                                            <m:r>
                                              <a:rPr lang="en-US" sz="1800" i="0" kern="1200">
                                                <a:solidFill>
                                                  <a:schemeClr val="dk1"/>
                                                </a:solidFill>
                                                <a:latin typeface="Cambria Math" panose="02040503050406030204" pitchFamily="18" charset="0"/>
                                                <a:ea typeface="+mn-ea"/>
                                                <a:cs typeface="+mn-cs"/>
                                              </a:rPr>
                                              <m:t>2</m:t>
                                            </m:r>
                                          </m:sup>
                                        </m:sSubSup>
                                      </m:e>
                                    </m:d>
                                  </m:e>
                                </m:rad>
                              </m:oMath>
                            </m:oMathPara>
                          </a14:m>
                          <a:endParaRPr lang="en-US" dirty="0"/>
                        </a:p>
                      </a:txBody>
                      <a:tcPr anchor="ctr"/>
                    </a:tc>
                    <a:tc>
                      <a:txBody>
                        <a:bodyPr/>
                        <a:lstStyle/>
                        <a:p>
                          <a:pPr algn="ctr"/>
                          <a:r>
                            <a:rPr lang="en-US" dirty="0"/>
                            <a:t>0.923</a:t>
                          </a:r>
                        </a:p>
                      </a:txBody>
                      <a:tcPr anchor="ctr"/>
                    </a:tc>
                    <a:tc>
                      <a:txBody>
                        <a:bodyPr/>
                        <a:lstStyle/>
                        <a:p>
                          <a:pPr algn="ctr"/>
                          <a:r>
                            <a:rPr lang="en-US" dirty="0"/>
                            <a:t>mm</a:t>
                          </a:r>
                        </a:p>
                      </a:txBody>
                      <a:tcPr anchor="ctr"/>
                    </a:tc>
                    <a:extLst>
                      <a:ext uri="{0D108BD9-81ED-4DB2-BD59-A6C34878D82A}">
                        <a16:rowId xmlns:a16="http://schemas.microsoft.com/office/drawing/2014/main" val="296576856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Initial rms energy spread</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ad>
                                  <m:radPr>
                                    <m:degHide m:val="on"/>
                                    <m:ctrlPr>
                                      <a:rPr lang="en-US" sz="1800" i="1" kern="1200" smtClean="0">
                                        <a:solidFill>
                                          <a:schemeClr val="dk1"/>
                                        </a:solidFill>
                                        <a:latin typeface="Cambria Math" panose="02040503050406030204" pitchFamily="18" charset="0"/>
                                        <a:ea typeface="+mn-ea"/>
                                        <a:cs typeface="+mn-cs"/>
                                      </a:rPr>
                                    </m:ctrlPr>
                                  </m:radPr>
                                  <m:deg/>
                                  <m:e>
                                    <m:d>
                                      <m:dPr>
                                        <m:begChr m:val="〈"/>
                                        <m:endChr m:val="〉"/>
                                        <m:ctrlPr>
                                          <a:rPr lang="en-US" sz="1800" i="1" kern="1200" smtClean="0">
                                            <a:solidFill>
                                              <a:schemeClr val="dk1"/>
                                            </a:solidFill>
                                            <a:latin typeface="Cambria Math" panose="02040503050406030204" pitchFamily="18" charset="0"/>
                                            <a:ea typeface="+mn-ea"/>
                                            <a:cs typeface="+mn-cs"/>
                                          </a:rPr>
                                        </m:ctrlPr>
                                      </m:dPr>
                                      <m:e>
                                        <m:sSubSup>
                                          <m:sSubSupPr>
                                            <m:ctrlPr>
                                              <a:rPr lang="en-US" sz="1800" i="1" kern="1200">
                                                <a:solidFill>
                                                  <a:schemeClr val="dk1"/>
                                                </a:solidFill>
                                                <a:latin typeface="Cambria Math" panose="02040503050406030204" pitchFamily="18" charset="0"/>
                                                <a:ea typeface="+mn-ea"/>
                                                <a:cs typeface="+mn-cs"/>
                                              </a:rPr>
                                            </m:ctrlPr>
                                          </m:sSubSupPr>
                                          <m:e>
                                            <m:r>
                                              <a:rPr lang="en-US" sz="1800" i="1" kern="1200" smtClean="0">
                                                <a:solidFill>
                                                  <a:schemeClr val="dk1"/>
                                                </a:solidFill>
                                                <a:latin typeface="Cambria Math" panose="02040503050406030204" pitchFamily="18" charset="0"/>
                                                <a:ea typeface="Cambria Math" panose="02040503050406030204" pitchFamily="18" charset="0"/>
                                                <a:cs typeface="+mn-cs"/>
                                              </a:rPr>
                                              <m:t>𝛿</m:t>
                                            </m:r>
                                          </m:e>
                                          <m:sub>
                                            <m:r>
                                              <a:rPr lang="en-US" sz="1800" i="0" kern="1200">
                                                <a:solidFill>
                                                  <a:schemeClr val="dk1"/>
                                                </a:solidFill>
                                                <a:latin typeface="Cambria Math" panose="02040503050406030204" pitchFamily="18" charset="0"/>
                                                <a:ea typeface="+mn-ea"/>
                                                <a:cs typeface="+mn-cs"/>
                                              </a:rPr>
                                              <m:t>0</m:t>
                                            </m:r>
                                          </m:sub>
                                          <m:sup>
                                            <m:r>
                                              <a:rPr lang="en-US" sz="1800" i="0" kern="1200">
                                                <a:solidFill>
                                                  <a:schemeClr val="dk1"/>
                                                </a:solidFill>
                                                <a:latin typeface="Cambria Math" panose="02040503050406030204" pitchFamily="18" charset="0"/>
                                                <a:ea typeface="+mn-ea"/>
                                                <a:cs typeface="+mn-cs"/>
                                              </a:rPr>
                                              <m:t>2</m:t>
                                            </m:r>
                                          </m:sup>
                                        </m:sSubSup>
                                      </m:e>
                                    </m:d>
                                  </m:e>
                                </m:rad>
                              </m:oMath>
                            </m:oMathPara>
                          </a14:m>
                          <a:endParaRPr lang="en-US" dirty="0"/>
                        </a:p>
                      </a:txBody>
                      <a:tcPr anchor="ctr"/>
                    </a:tc>
                    <a:tc>
                      <a:txBody>
                        <a:bodyPr/>
                        <a:lstStyle/>
                        <a:p>
                          <a:pPr algn="ctr"/>
                          <a:r>
                            <a:rPr lang="en-US" dirty="0"/>
                            <a:t>0.235%</a:t>
                          </a:r>
                        </a:p>
                      </a:txBody>
                      <a:tcPr anchor="ctr"/>
                    </a:tc>
                    <a:tc>
                      <a:txBody>
                        <a:bodyPr/>
                        <a:lstStyle/>
                        <a:p>
                          <a:pPr algn="ctr"/>
                          <a:endParaRPr lang="en-US"/>
                        </a:p>
                      </a:txBody>
                      <a:tcPr anchor="ctr"/>
                    </a:tc>
                    <a:extLst>
                      <a:ext uri="{0D108BD9-81ED-4DB2-BD59-A6C34878D82A}">
                        <a16:rowId xmlns:a16="http://schemas.microsoft.com/office/drawing/2014/main" val="326746353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Final rms bunch length </a:t>
                          </a:r>
                          <a:endParaRPr lang="en-US" dirty="0"/>
                        </a:p>
                        <a:p>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ad>
                                  <m:radPr>
                                    <m:degHide m:val="on"/>
                                    <m:ctrlPr>
                                      <a:rPr lang="en-US" sz="1800" i="1" kern="1200" smtClean="0">
                                        <a:solidFill>
                                          <a:schemeClr val="dk1"/>
                                        </a:solidFill>
                                        <a:latin typeface="Cambria Math" panose="02040503050406030204" pitchFamily="18" charset="0"/>
                                        <a:ea typeface="+mn-ea"/>
                                        <a:cs typeface="+mn-cs"/>
                                      </a:rPr>
                                    </m:ctrlPr>
                                  </m:radPr>
                                  <m:deg/>
                                  <m:e>
                                    <m:d>
                                      <m:dPr>
                                        <m:begChr m:val="〈"/>
                                        <m:endChr m:val="〉"/>
                                        <m:ctrlPr>
                                          <a:rPr lang="en-US" sz="1800" i="1" kern="1200" smtClean="0">
                                            <a:solidFill>
                                              <a:schemeClr val="dk1"/>
                                            </a:solidFill>
                                            <a:latin typeface="Cambria Math" panose="02040503050406030204" pitchFamily="18" charset="0"/>
                                            <a:ea typeface="+mn-ea"/>
                                            <a:cs typeface="+mn-cs"/>
                                          </a:rPr>
                                        </m:ctrlPr>
                                      </m:dPr>
                                      <m:e>
                                        <m:sSubSup>
                                          <m:sSubSupPr>
                                            <m:ctrlPr>
                                              <a:rPr lang="en-US" sz="1800" i="1" kern="1200">
                                                <a:solidFill>
                                                  <a:schemeClr val="dk1"/>
                                                </a:solidFill>
                                                <a:latin typeface="Cambria Math" panose="02040503050406030204" pitchFamily="18" charset="0"/>
                                                <a:ea typeface="+mn-ea"/>
                                                <a:cs typeface="+mn-cs"/>
                                              </a:rPr>
                                            </m:ctrlPr>
                                          </m:sSubSupPr>
                                          <m:e>
                                            <m:r>
                                              <a:rPr lang="en-US" sz="1800" i="1" kern="1200">
                                                <a:solidFill>
                                                  <a:schemeClr val="dk1"/>
                                                </a:solidFill>
                                                <a:latin typeface="Cambria Math" panose="02040503050406030204" pitchFamily="18" charset="0"/>
                                                <a:ea typeface="+mn-ea"/>
                                                <a:cs typeface="+mn-cs"/>
                                              </a:rPr>
                                              <m:t>𝑧</m:t>
                                            </m:r>
                                          </m:e>
                                          <m:sub>
                                            <m:r>
                                              <a:rPr lang="en-US" sz="1800" b="0" i="1" kern="1200" smtClean="0">
                                                <a:solidFill>
                                                  <a:schemeClr val="dk1"/>
                                                </a:solidFill>
                                                <a:latin typeface="Cambria Math" panose="02040503050406030204" pitchFamily="18" charset="0"/>
                                                <a:ea typeface="+mn-ea"/>
                                                <a:cs typeface="+mn-cs"/>
                                              </a:rPr>
                                              <m:t>1</m:t>
                                            </m:r>
                                          </m:sub>
                                          <m:sup>
                                            <m:r>
                                              <a:rPr lang="en-US" sz="1800" i="0" kern="1200">
                                                <a:solidFill>
                                                  <a:schemeClr val="dk1"/>
                                                </a:solidFill>
                                                <a:latin typeface="Cambria Math" panose="02040503050406030204" pitchFamily="18" charset="0"/>
                                                <a:ea typeface="+mn-ea"/>
                                                <a:cs typeface="+mn-cs"/>
                                              </a:rPr>
                                              <m:t>2</m:t>
                                            </m:r>
                                          </m:sup>
                                        </m:sSubSup>
                                      </m:e>
                                    </m:d>
                                  </m:e>
                                </m:rad>
                              </m:oMath>
                            </m:oMathPara>
                          </a14:m>
                          <a:endParaRPr lang="en-US"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lang="en-US" sz="1800" i="1" kern="1200" smtClean="0">
                                        <a:solidFill>
                                          <a:schemeClr val="dk1"/>
                                        </a:solidFill>
                                        <a:latin typeface="Cambria Math" panose="02040503050406030204" pitchFamily="18" charset="0"/>
                                        <a:ea typeface="+mn-ea"/>
                                        <a:cs typeface="+mn-cs"/>
                                      </a:rPr>
                                    </m:ctrlPr>
                                  </m:fPr>
                                  <m:num>
                                    <m:rad>
                                      <m:radPr>
                                        <m:degHide m:val="on"/>
                                        <m:ctrlPr>
                                          <a:rPr lang="en-US" sz="1800" i="1" kern="1200" smtClean="0">
                                            <a:solidFill>
                                              <a:schemeClr val="dk1"/>
                                            </a:solidFill>
                                            <a:latin typeface="Cambria Math" panose="02040503050406030204" pitchFamily="18" charset="0"/>
                                            <a:ea typeface="+mn-ea"/>
                                            <a:cs typeface="+mn-cs"/>
                                          </a:rPr>
                                        </m:ctrlPr>
                                      </m:radPr>
                                      <m:deg/>
                                      <m:e>
                                        <m:d>
                                          <m:dPr>
                                            <m:begChr m:val="〈"/>
                                            <m:endChr m:val="〉"/>
                                            <m:ctrlPr>
                                              <a:rPr lang="en-US" sz="1800" i="1" kern="1200" smtClean="0">
                                                <a:solidFill>
                                                  <a:schemeClr val="dk1"/>
                                                </a:solidFill>
                                                <a:latin typeface="Cambria Math" panose="02040503050406030204" pitchFamily="18" charset="0"/>
                                                <a:ea typeface="+mn-ea"/>
                                                <a:cs typeface="+mn-cs"/>
                                              </a:rPr>
                                            </m:ctrlPr>
                                          </m:dPr>
                                          <m:e>
                                            <m:sSubSup>
                                              <m:sSubSupPr>
                                                <m:ctrlPr>
                                                  <a:rPr lang="en-US" sz="1800" i="1" kern="1200">
                                                    <a:solidFill>
                                                      <a:schemeClr val="dk1"/>
                                                    </a:solidFill>
                                                    <a:latin typeface="Cambria Math" panose="02040503050406030204" pitchFamily="18" charset="0"/>
                                                    <a:ea typeface="+mn-ea"/>
                                                    <a:cs typeface="+mn-cs"/>
                                                  </a:rPr>
                                                </m:ctrlPr>
                                              </m:sSubSupPr>
                                              <m:e>
                                                <m:r>
                                                  <a:rPr lang="en-US" sz="1800" i="1" kern="1200">
                                                    <a:solidFill>
                                                      <a:schemeClr val="dk1"/>
                                                    </a:solidFill>
                                                    <a:latin typeface="Cambria Math" panose="02040503050406030204" pitchFamily="18" charset="0"/>
                                                    <a:ea typeface="+mn-ea"/>
                                                    <a:cs typeface="+mn-cs"/>
                                                  </a:rPr>
                                                  <m:t>𝑧</m:t>
                                                </m:r>
                                              </m:e>
                                              <m:sub>
                                                <m:r>
                                                  <a:rPr lang="en-US" sz="1800" i="0" kern="1200">
                                                    <a:solidFill>
                                                      <a:schemeClr val="dk1"/>
                                                    </a:solidFill>
                                                    <a:latin typeface="Cambria Math" panose="02040503050406030204" pitchFamily="18" charset="0"/>
                                                    <a:ea typeface="+mn-ea"/>
                                                    <a:cs typeface="+mn-cs"/>
                                                  </a:rPr>
                                                  <m:t>0</m:t>
                                                </m:r>
                                              </m:sub>
                                              <m:sup>
                                                <m:r>
                                                  <a:rPr lang="en-US" sz="1800" i="0" kern="1200">
                                                    <a:solidFill>
                                                      <a:schemeClr val="dk1"/>
                                                    </a:solidFill>
                                                    <a:latin typeface="Cambria Math" panose="02040503050406030204" pitchFamily="18" charset="0"/>
                                                    <a:ea typeface="+mn-ea"/>
                                                    <a:cs typeface="+mn-cs"/>
                                                  </a:rPr>
                                                  <m:t>2</m:t>
                                                </m:r>
                                              </m:sup>
                                            </m:sSubSup>
                                          </m:e>
                                        </m:d>
                                      </m:e>
                                    </m:rad>
                                  </m:num>
                                  <m:den>
                                    <m:r>
                                      <a:rPr lang="en-US" sz="1800" b="0" i="1" kern="1200" smtClean="0">
                                        <a:solidFill>
                                          <a:schemeClr val="dk1"/>
                                        </a:solidFill>
                                        <a:latin typeface="Cambria Math" panose="02040503050406030204" pitchFamily="18" charset="0"/>
                                        <a:ea typeface="+mn-ea"/>
                                        <a:cs typeface="+mn-cs"/>
                                      </a:rPr>
                                      <m:t>2</m:t>
                                    </m:r>
                                  </m:den>
                                </m:f>
                              </m:oMath>
                            </m:oMathPara>
                          </a14:m>
                          <a:endParaRPr lang="en-US" dirty="0"/>
                        </a:p>
                      </a:txBody>
                      <a:tcPr anchor="ctr"/>
                    </a:tc>
                    <a:tc>
                      <a:txBody>
                        <a:bodyPr/>
                        <a:lstStyle/>
                        <a:p>
                          <a:pPr algn="ctr"/>
                          <a:r>
                            <a:rPr lang="en-US" dirty="0"/>
                            <a:t>mm</a:t>
                          </a:r>
                        </a:p>
                      </a:txBody>
                      <a:tcPr anchor="ctr"/>
                    </a:tc>
                    <a:extLst>
                      <a:ext uri="{0D108BD9-81ED-4DB2-BD59-A6C34878D82A}">
                        <a16:rowId xmlns:a16="http://schemas.microsoft.com/office/drawing/2014/main" val="2123600245"/>
                      </a:ext>
                    </a:extLst>
                  </a:tr>
                  <a:tr h="370840">
                    <a:tc>
                      <a:txBody>
                        <a:bodyPr/>
                        <a:lstStyle/>
                        <a:p>
                          <a:r>
                            <a:rPr lang="en-US" dirty="0"/>
                            <a:t>Initial energy</a:t>
                          </a:r>
                        </a:p>
                      </a:txBody>
                      <a:tcPr/>
                    </a:tc>
                    <a:tc>
                      <a:txBody>
                        <a:bodyPr/>
                        <a:lstStyle/>
                        <a:p>
                          <a:pPr algn="ctr"/>
                          <a:r>
                            <a:rPr lang="en-US" i="1" dirty="0"/>
                            <a:t>E</a:t>
                          </a:r>
                          <a:r>
                            <a:rPr lang="en-US" i="1" baseline="-25000" dirty="0"/>
                            <a:t>0</a:t>
                          </a:r>
                        </a:p>
                      </a:txBody>
                      <a:tcPr anchor="ctr"/>
                    </a:tc>
                    <a:tc>
                      <a:txBody>
                        <a:bodyPr/>
                        <a:lstStyle/>
                        <a:p>
                          <a:pPr algn="ctr"/>
                          <a:r>
                            <a:rPr lang="en-US" dirty="0"/>
                            <a:t>1.1</a:t>
                          </a:r>
                        </a:p>
                      </a:txBody>
                      <a:tcPr anchor="ctr"/>
                    </a:tc>
                    <a:tc>
                      <a:txBody>
                        <a:bodyPr/>
                        <a:lstStyle/>
                        <a:p>
                          <a:pPr algn="ctr"/>
                          <a:r>
                            <a:rPr lang="en-US" dirty="0"/>
                            <a:t>GeV</a:t>
                          </a:r>
                        </a:p>
                      </a:txBody>
                      <a:tcPr anchor="ctr"/>
                    </a:tc>
                    <a:extLst>
                      <a:ext uri="{0D108BD9-81ED-4DB2-BD59-A6C34878D82A}">
                        <a16:rowId xmlns:a16="http://schemas.microsoft.com/office/drawing/2014/main" val="1308604200"/>
                      </a:ext>
                    </a:extLst>
                  </a:tr>
                </a:tbl>
              </a:graphicData>
            </a:graphic>
          </p:graphicFrame>
        </mc:Choice>
        <mc:Fallback xmlns="">
          <p:graphicFrame>
            <p:nvGraphicFramePr>
              <p:cNvPr id="7" name="Table 6">
                <a:extLst>
                  <a:ext uri="{FF2B5EF4-FFF2-40B4-BE49-F238E27FC236}">
                    <a16:creationId xmlns:a16="http://schemas.microsoft.com/office/drawing/2014/main" id="{8F665C86-4BBA-41D5-AF74-4C6D854BAC49}"/>
                  </a:ext>
                </a:extLst>
              </p:cNvPr>
              <p:cNvGraphicFramePr>
                <a:graphicFrameLocks noGrp="1"/>
              </p:cNvGraphicFramePr>
              <p:nvPr>
                <p:extLst>
                  <p:ext uri="{D42A27DB-BD31-4B8C-83A1-F6EECF244321}">
                    <p14:modId xmlns:p14="http://schemas.microsoft.com/office/powerpoint/2010/main" val="2198281276"/>
                  </p:ext>
                </p:extLst>
              </p:nvPr>
            </p:nvGraphicFramePr>
            <p:xfrm>
              <a:off x="5777006" y="1087046"/>
              <a:ext cx="6171740" cy="2945322"/>
            </p:xfrm>
            <a:graphic>
              <a:graphicData uri="http://schemas.openxmlformats.org/drawingml/2006/table">
                <a:tbl>
                  <a:tblPr firstRow="1" bandRow="1">
                    <a:tableStyleId>{5C22544A-7EE6-4342-B048-85BDC9FD1C3A}</a:tableStyleId>
                  </a:tblPr>
                  <a:tblGrid>
                    <a:gridCol w="2684181">
                      <a:extLst>
                        <a:ext uri="{9D8B030D-6E8A-4147-A177-3AD203B41FA5}">
                          <a16:colId xmlns:a16="http://schemas.microsoft.com/office/drawing/2014/main" val="2024168480"/>
                        </a:ext>
                      </a:extLst>
                    </a:gridCol>
                    <a:gridCol w="1028763">
                      <a:extLst>
                        <a:ext uri="{9D8B030D-6E8A-4147-A177-3AD203B41FA5}">
                          <a16:colId xmlns:a16="http://schemas.microsoft.com/office/drawing/2014/main" val="758143987"/>
                        </a:ext>
                      </a:extLst>
                    </a:gridCol>
                    <a:gridCol w="1311978">
                      <a:extLst>
                        <a:ext uri="{9D8B030D-6E8A-4147-A177-3AD203B41FA5}">
                          <a16:colId xmlns:a16="http://schemas.microsoft.com/office/drawing/2014/main" val="2474779757"/>
                        </a:ext>
                      </a:extLst>
                    </a:gridCol>
                    <a:gridCol w="1146818">
                      <a:extLst>
                        <a:ext uri="{9D8B030D-6E8A-4147-A177-3AD203B41FA5}">
                          <a16:colId xmlns:a16="http://schemas.microsoft.com/office/drawing/2014/main" val="2405474421"/>
                        </a:ext>
                      </a:extLst>
                    </a:gridCol>
                  </a:tblGrid>
                  <a:tr h="370840">
                    <a:tc>
                      <a:txBody>
                        <a:bodyPr/>
                        <a:lstStyle/>
                        <a:p>
                          <a:endParaRPr lang="en-US" dirty="0"/>
                        </a:p>
                      </a:txBody>
                      <a:tcPr/>
                    </a:tc>
                    <a:tc>
                      <a:txBody>
                        <a:bodyPr/>
                        <a:lstStyle/>
                        <a:p>
                          <a:endParaRPr lang="en-US" dirty="0"/>
                        </a:p>
                      </a:txBody>
                      <a:tcPr/>
                    </a:tc>
                    <a:tc>
                      <a:txBody>
                        <a:bodyPr/>
                        <a:lstStyle/>
                        <a:p>
                          <a:pPr algn="ctr"/>
                          <a:r>
                            <a:rPr lang="en-US" dirty="0"/>
                            <a:t>Value</a:t>
                          </a:r>
                        </a:p>
                      </a:txBody>
                      <a:tcPr anchor="ctr"/>
                    </a:tc>
                    <a:tc>
                      <a:txBody>
                        <a:bodyPr/>
                        <a:lstStyle/>
                        <a:p>
                          <a:pPr algn="ctr"/>
                          <a:r>
                            <a:rPr lang="en-US" dirty="0"/>
                            <a:t>Units</a:t>
                          </a:r>
                        </a:p>
                      </a:txBody>
                      <a:tcPr anchor="ctr"/>
                    </a:tc>
                    <a:extLst>
                      <a:ext uri="{0D108BD9-81ED-4DB2-BD59-A6C34878D82A}">
                        <a16:rowId xmlns:a16="http://schemas.microsoft.com/office/drawing/2014/main" val="1577260138"/>
                      </a:ext>
                    </a:extLst>
                  </a:tr>
                  <a:tr h="649669">
                    <a:tc>
                      <a:txBody>
                        <a:bodyPr/>
                        <a:lstStyle/>
                        <a:p>
                          <a:r>
                            <a:rPr lang="en-US" altLang="zh-CN" dirty="0"/>
                            <a:t>Initial rms bunch length </a:t>
                          </a:r>
                          <a:endParaRPr lang="en-US" dirty="0"/>
                        </a:p>
                      </a:txBody>
                      <a:tcPr/>
                    </a:tc>
                    <a:tc>
                      <a:txBody>
                        <a:bodyPr/>
                        <a:lstStyle/>
                        <a:p>
                          <a:endParaRPr lang="en-US"/>
                        </a:p>
                      </a:txBody>
                      <a:tcPr anchor="ctr">
                        <a:blipFill>
                          <a:blip r:embed="rId7"/>
                          <a:stretch>
                            <a:fillRect l="-261538" t="-61682" r="-241420" b="-309346"/>
                          </a:stretch>
                        </a:blipFill>
                      </a:tcPr>
                    </a:tc>
                    <a:tc>
                      <a:txBody>
                        <a:bodyPr/>
                        <a:lstStyle/>
                        <a:p>
                          <a:pPr algn="ctr"/>
                          <a:r>
                            <a:rPr lang="en-US" dirty="0"/>
                            <a:t>0.923</a:t>
                          </a:r>
                        </a:p>
                      </a:txBody>
                      <a:tcPr anchor="ctr"/>
                    </a:tc>
                    <a:tc>
                      <a:txBody>
                        <a:bodyPr/>
                        <a:lstStyle/>
                        <a:p>
                          <a:pPr algn="ctr"/>
                          <a:r>
                            <a:rPr lang="en-US" dirty="0"/>
                            <a:t>mm</a:t>
                          </a:r>
                        </a:p>
                      </a:txBody>
                      <a:tcPr anchor="ctr"/>
                    </a:tc>
                    <a:extLst>
                      <a:ext uri="{0D108BD9-81ED-4DB2-BD59-A6C34878D82A}">
                        <a16:rowId xmlns:a16="http://schemas.microsoft.com/office/drawing/2014/main" val="2965768568"/>
                      </a:ext>
                    </a:extLst>
                  </a:tr>
                  <a:tr h="6496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Initial rms energy spread</a:t>
                          </a:r>
                          <a:endParaRPr lang="en-US" dirty="0"/>
                        </a:p>
                      </a:txBody>
                      <a:tcPr/>
                    </a:tc>
                    <a:tc>
                      <a:txBody>
                        <a:bodyPr/>
                        <a:lstStyle/>
                        <a:p>
                          <a:endParaRPr lang="en-US"/>
                        </a:p>
                      </a:txBody>
                      <a:tcPr anchor="ctr">
                        <a:blipFill>
                          <a:blip r:embed="rId7"/>
                          <a:stretch>
                            <a:fillRect l="-261538" t="-163208" r="-241420" b="-212264"/>
                          </a:stretch>
                        </a:blipFill>
                      </a:tcPr>
                    </a:tc>
                    <a:tc>
                      <a:txBody>
                        <a:bodyPr/>
                        <a:lstStyle/>
                        <a:p>
                          <a:pPr algn="ctr"/>
                          <a:r>
                            <a:rPr lang="en-US" dirty="0"/>
                            <a:t>0.235%</a:t>
                          </a:r>
                        </a:p>
                      </a:txBody>
                      <a:tcPr anchor="ctr"/>
                    </a:tc>
                    <a:tc>
                      <a:txBody>
                        <a:bodyPr/>
                        <a:lstStyle/>
                        <a:p>
                          <a:pPr algn="ctr"/>
                          <a:endParaRPr lang="en-US"/>
                        </a:p>
                      </a:txBody>
                      <a:tcPr anchor="ctr"/>
                    </a:tc>
                    <a:extLst>
                      <a:ext uri="{0D108BD9-81ED-4DB2-BD59-A6C34878D82A}">
                        <a16:rowId xmlns:a16="http://schemas.microsoft.com/office/drawing/2014/main" val="3267463535"/>
                      </a:ext>
                    </a:extLst>
                  </a:tr>
                  <a:tr h="9043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Final rms bunch length </a:t>
                          </a:r>
                          <a:endParaRPr lang="en-US" dirty="0"/>
                        </a:p>
                        <a:p>
                          <a:endParaRPr lang="en-US" dirty="0"/>
                        </a:p>
                      </a:txBody>
                      <a:tcPr/>
                    </a:tc>
                    <a:tc>
                      <a:txBody>
                        <a:bodyPr/>
                        <a:lstStyle/>
                        <a:p>
                          <a:endParaRPr lang="en-US"/>
                        </a:p>
                      </a:txBody>
                      <a:tcPr anchor="ctr">
                        <a:blipFill>
                          <a:blip r:embed="rId7"/>
                          <a:stretch>
                            <a:fillRect l="-261538" t="-187248" r="-241420" b="-51007"/>
                          </a:stretch>
                        </a:blipFill>
                      </a:tcPr>
                    </a:tc>
                    <a:tc>
                      <a:txBody>
                        <a:bodyPr/>
                        <a:lstStyle/>
                        <a:p>
                          <a:endParaRPr lang="en-US"/>
                        </a:p>
                      </a:txBody>
                      <a:tcPr anchor="ctr">
                        <a:blipFill>
                          <a:blip r:embed="rId7"/>
                          <a:stretch>
                            <a:fillRect l="-282870" t="-187248" r="-88889" b="-51007"/>
                          </a:stretch>
                        </a:blipFill>
                      </a:tcPr>
                    </a:tc>
                    <a:tc>
                      <a:txBody>
                        <a:bodyPr/>
                        <a:lstStyle/>
                        <a:p>
                          <a:pPr algn="ctr"/>
                          <a:r>
                            <a:rPr lang="en-US" dirty="0"/>
                            <a:t>mm</a:t>
                          </a:r>
                        </a:p>
                      </a:txBody>
                      <a:tcPr anchor="ctr"/>
                    </a:tc>
                    <a:extLst>
                      <a:ext uri="{0D108BD9-81ED-4DB2-BD59-A6C34878D82A}">
                        <a16:rowId xmlns:a16="http://schemas.microsoft.com/office/drawing/2014/main" val="2123600245"/>
                      </a:ext>
                    </a:extLst>
                  </a:tr>
                  <a:tr h="370840">
                    <a:tc>
                      <a:txBody>
                        <a:bodyPr/>
                        <a:lstStyle/>
                        <a:p>
                          <a:r>
                            <a:rPr lang="en-US" dirty="0"/>
                            <a:t>Initial energy</a:t>
                          </a:r>
                        </a:p>
                      </a:txBody>
                      <a:tcPr/>
                    </a:tc>
                    <a:tc>
                      <a:txBody>
                        <a:bodyPr/>
                        <a:lstStyle/>
                        <a:p>
                          <a:pPr algn="ctr"/>
                          <a:r>
                            <a:rPr lang="en-US" i="1" dirty="0"/>
                            <a:t>E</a:t>
                          </a:r>
                          <a:r>
                            <a:rPr lang="en-US" i="1" baseline="-25000" dirty="0"/>
                            <a:t>0</a:t>
                          </a:r>
                        </a:p>
                      </a:txBody>
                      <a:tcPr anchor="ctr"/>
                    </a:tc>
                    <a:tc>
                      <a:txBody>
                        <a:bodyPr/>
                        <a:lstStyle/>
                        <a:p>
                          <a:pPr algn="ctr"/>
                          <a:r>
                            <a:rPr lang="en-US" dirty="0"/>
                            <a:t>1.1</a:t>
                          </a:r>
                        </a:p>
                      </a:txBody>
                      <a:tcPr anchor="ctr"/>
                    </a:tc>
                    <a:tc>
                      <a:txBody>
                        <a:bodyPr/>
                        <a:lstStyle/>
                        <a:p>
                          <a:pPr algn="ctr"/>
                          <a:r>
                            <a:rPr lang="en-US" dirty="0"/>
                            <a:t>GeV</a:t>
                          </a:r>
                        </a:p>
                      </a:txBody>
                      <a:tcPr anchor="ctr"/>
                    </a:tc>
                    <a:extLst>
                      <a:ext uri="{0D108BD9-81ED-4DB2-BD59-A6C34878D82A}">
                        <a16:rowId xmlns:a16="http://schemas.microsoft.com/office/drawing/2014/main" val="1308604200"/>
                      </a:ext>
                    </a:extLst>
                  </a:tr>
                </a:tbl>
              </a:graphicData>
            </a:graphic>
          </p:graphicFrame>
        </mc:Fallback>
      </mc:AlternateContent>
      <p:graphicFrame>
        <p:nvGraphicFramePr>
          <p:cNvPr id="13" name="Object 12">
            <a:extLst>
              <a:ext uri="{FF2B5EF4-FFF2-40B4-BE49-F238E27FC236}">
                <a16:creationId xmlns:a16="http://schemas.microsoft.com/office/drawing/2014/main" id="{0CC01052-A6A7-4699-9D7D-D8354124D2E0}"/>
              </a:ext>
            </a:extLst>
          </p:cNvPr>
          <p:cNvGraphicFramePr>
            <a:graphicFrameLocks noChangeAspect="1"/>
          </p:cNvGraphicFramePr>
          <p:nvPr>
            <p:extLst>
              <p:ext uri="{D42A27DB-BD31-4B8C-83A1-F6EECF244321}">
                <p14:modId xmlns:p14="http://schemas.microsoft.com/office/powerpoint/2010/main" val="4267091697"/>
              </p:ext>
            </p:extLst>
          </p:nvPr>
        </p:nvGraphicFramePr>
        <p:xfrm>
          <a:off x="5757130" y="4180621"/>
          <a:ext cx="4225925" cy="1600200"/>
        </p:xfrm>
        <a:graphic>
          <a:graphicData uri="http://schemas.openxmlformats.org/presentationml/2006/ole">
            <mc:AlternateContent xmlns:mc="http://schemas.openxmlformats.org/markup-compatibility/2006">
              <mc:Choice xmlns:v="urn:schemas-microsoft-com:vml" Requires="v">
                <p:oleObj spid="_x0000_s6233" name="Equation" r:id="rId8" imgW="2311200" imgH="888840" progId="Equation.DSMT4">
                  <p:embed/>
                </p:oleObj>
              </mc:Choice>
              <mc:Fallback>
                <p:oleObj name="Equation" r:id="rId8" imgW="2311200" imgH="888840" progId="Equation.DSMT4">
                  <p:embed/>
                  <p:pic>
                    <p:nvPicPr>
                      <p:cNvPr id="10" name="Object 9">
                        <a:extLst>
                          <a:ext uri="{FF2B5EF4-FFF2-40B4-BE49-F238E27FC236}">
                            <a16:creationId xmlns:a16="http://schemas.microsoft.com/office/drawing/2014/main" id="{507EA38A-2FFC-4FD9-903C-F3971D9F3157}"/>
                          </a:ext>
                        </a:extLst>
                      </p:cNvPr>
                      <p:cNvPicPr>
                        <a:picLocks noChangeAspect="1" noChangeArrowheads="1"/>
                      </p:cNvPicPr>
                      <p:nvPr/>
                    </p:nvPicPr>
                    <p:blipFill>
                      <a:blip r:embed="rId9"/>
                      <a:srcRect/>
                      <a:stretch>
                        <a:fillRect/>
                      </a:stretch>
                    </p:blipFill>
                    <p:spPr bwMode="auto">
                      <a:xfrm>
                        <a:off x="5757130" y="4180621"/>
                        <a:ext cx="4225925" cy="1600200"/>
                      </a:xfrm>
                      <a:prstGeom prst="rect">
                        <a:avLst/>
                      </a:prstGeom>
                      <a:noFill/>
                    </p:spPr>
                  </p:pic>
                </p:oleObj>
              </mc:Fallback>
            </mc:AlternateContent>
          </a:graphicData>
        </a:graphic>
      </p:graphicFrame>
    </p:spTree>
    <p:extLst>
      <p:ext uri="{BB962C8B-B14F-4D97-AF65-F5344CB8AC3E}">
        <p14:creationId xmlns:p14="http://schemas.microsoft.com/office/powerpoint/2010/main" val="2135688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AB2A0-D49E-48A9-A097-EB34BF481F0D}"/>
              </a:ext>
            </a:extLst>
          </p:cNvPr>
          <p:cNvSpPr>
            <a:spLocks noGrp="1"/>
          </p:cNvSpPr>
          <p:nvPr>
            <p:ph type="title"/>
          </p:nvPr>
        </p:nvSpPr>
        <p:spPr/>
        <p:txBody>
          <a:bodyPr/>
          <a:lstStyle/>
          <a:p>
            <a:r>
              <a:rPr lang="en-US" dirty="0"/>
              <a:t>Linac design</a:t>
            </a:r>
          </a:p>
        </p:txBody>
      </p:sp>
      <p:sp>
        <p:nvSpPr>
          <p:cNvPr id="3" name="Content Placeholder 2">
            <a:extLst>
              <a:ext uri="{FF2B5EF4-FFF2-40B4-BE49-F238E27FC236}">
                <a16:creationId xmlns:a16="http://schemas.microsoft.com/office/drawing/2014/main" id="{796776C7-1664-4D3B-8246-3F556C50939D}"/>
              </a:ext>
            </a:extLst>
          </p:cNvPr>
          <p:cNvSpPr>
            <a:spLocks noGrp="1"/>
          </p:cNvSpPr>
          <p:nvPr>
            <p:ph idx="1"/>
          </p:nvPr>
        </p:nvSpPr>
        <p:spPr>
          <a:xfrm>
            <a:off x="609599" y="1103532"/>
            <a:ext cx="11488615" cy="4967923"/>
          </a:xfrm>
        </p:spPr>
        <p:txBody>
          <a:bodyPr/>
          <a:lstStyle/>
          <a:p>
            <a:r>
              <a:rPr lang="en-US" dirty="0"/>
              <a:t>Bunch compressor</a:t>
            </a:r>
          </a:p>
          <a:p>
            <a:pPr lvl="1"/>
            <a:r>
              <a:rPr lang="en-US" dirty="0"/>
              <a:t>Accelerating structure</a:t>
            </a:r>
          </a:p>
          <a:p>
            <a:pPr lvl="2"/>
            <a:r>
              <a:rPr lang="en-US" dirty="0"/>
              <a:t>Voltage=72MV</a:t>
            </a:r>
            <a:r>
              <a:rPr lang="en-US" dirty="0">
                <a:sym typeface="Wingdings" panose="05000000000000000000" pitchFamily="2" charset="2"/>
              </a:rPr>
              <a:t>10</a:t>
            </a:r>
            <a:r>
              <a:rPr lang="en-US" dirty="0"/>
              <a:t>0MV</a:t>
            </a:r>
          </a:p>
          <a:p>
            <a:pPr lvl="2"/>
            <a:r>
              <a:rPr lang="en-US" dirty="0"/>
              <a:t>Phase=-10.8°</a:t>
            </a:r>
            <a:r>
              <a:rPr lang="en-US" altLang="zh-CN" dirty="0">
                <a:sym typeface="Wingdings" panose="05000000000000000000" pitchFamily="2" charset="2"/>
              </a:rPr>
              <a:t>0</a:t>
            </a:r>
            <a:r>
              <a:rPr lang="en-US" dirty="0"/>
              <a:t> °</a:t>
            </a:r>
          </a:p>
          <a:p>
            <a:pPr lvl="1"/>
            <a:r>
              <a:rPr lang="en-US" dirty="0"/>
              <a:t>Chicane</a:t>
            </a:r>
          </a:p>
          <a:p>
            <a:pPr lvl="2"/>
            <a:r>
              <a:rPr lang="en-US" dirty="0"/>
              <a:t>Angle:</a:t>
            </a:r>
            <a:r>
              <a:rPr lang="zh-CN" altLang="en-US" dirty="0"/>
              <a:t> </a:t>
            </a:r>
            <a:r>
              <a:rPr lang="en-US" altLang="zh-CN" dirty="0"/>
              <a:t>10°</a:t>
            </a:r>
          </a:p>
          <a:p>
            <a:pPr lvl="2"/>
            <a:r>
              <a:rPr lang="en-US" altLang="zh-CN" dirty="0"/>
              <a:t>a= 2.65m</a:t>
            </a:r>
            <a:endParaRPr lang="en-US" dirty="0"/>
          </a:p>
        </p:txBody>
      </p:sp>
      <p:sp>
        <p:nvSpPr>
          <p:cNvPr id="4" name="Text Placeholder 3">
            <a:extLst>
              <a:ext uri="{FF2B5EF4-FFF2-40B4-BE49-F238E27FC236}">
                <a16:creationId xmlns:a16="http://schemas.microsoft.com/office/drawing/2014/main" id="{1160B7E5-44CD-4E1E-82D2-8ACA93474F70}"/>
              </a:ext>
            </a:extLst>
          </p:cNvPr>
          <p:cNvSpPr>
            <a:spLocks noGrp="1"/>
          </p:cNvSpPr>
          <p:nvPr>
            <p:ph type="body" sz="quarter" idx="13"/>
          </p:nvPr>
        </p:nvSpPr>
        <p:spPr/>
        <p:txBody>
          <a:bodyPr/>
          <a:lstStyle/>
          <a:p>
            <a:r>
              <a:rPr lang="en-US" dirty="0"/>
              <a:t>Bunch compressor</a:t>
            </a:r>
          </a:p>
        </p:txBody>
      </p:sp>
      <p:pic>
        <p:nvPicPr>
          <p:cNvPr id="5" name="图片 7">
            <a:extLst>
              <a:ext uri="{FF2B5EF4-FFF2-40B4-BE49-F238E27FC236}">
                <a16:creationId xmlns:a16="http://schemas.microsoft.com/office/drawing/2014/main" id="{52820116-FF89-4FAC-873E-C3206C85EA57}"/>
              </a:ext>
            </a:extLst>
          </p:cNvPr>
          <p:cNvPicPr/>
          <p:nvPr/>
        </p:nvPicPr>
        <p:blipFill>
          <a:blip r:embed="rId3"/>
          <a:stretch>
            <a:fillRect/>
          </a:stretch>
        </p:blipFill>
        <p:spPr>
          <a:xfrm>
            <a:off x="6849209" y="1072637"/>
            <a:ext cx="4440116" cy="1547472"/>
          </a:xfrm>
          <a:prstGeom prst="rect">
            <a:avLst/>
          </a:prstGeom>
        </p:spPr>
      </p:pic>
      <p:graphicFrame>
        <p:nvGraphicFramePr>
          <p:cNvPr id="7" name="Object 6">
            <a:extLst>
              <a:ext uri="{FF2B5EF4-FFF2-40B4-BE49-F238E27FC236}">
                <a16:creationId xmlns:a16="http://schemas.microsoft.com/office/drawing/2014/main" id="{FAC0CBFC-4F16-40FC-9C52-F9B784C508B9}"/>
              </a:ext>
            </a:extLst>
          </p:cNvPr>
          <p:cNvGraphicFramePr>
            <a:graphicFrameLocks noChangeAspect="1"/>
          </p:cNvGraphicFramePr>
          <p:nvPr>
            <p:extLst>
              <p:ext uri="{D42A27DB-BD31-4B8C-83A1-F6EECF244321}">
                <p14:modId xmlns:p14="http://schemas.microsoft.com/office/powerpoint/2010/main" val="2092619076"/>
              </p:ext>
            </p:extLst>
          </p:nvPr>
        </p:nvGraphicFramePr>
        <p:xfrm>
          <a:off x="6882424" y="2584574"/>
          <a:ext cx="4529138" cy="668337"/>
        </p:xfrm>
        <a:graphic>
          <a:graphicData uri="http://schemas.openxmlformats.org/presentationml/2006/ole">
            <mc:AlternateContent xmlns:mc="http://schemas.openxmlformats.org/markup-compatibility/2006">
              <mc:Choice xmlns:v="urn:schemas-microsoft-com:vml" Requires="v">
                <p:oleObj spid="_x0000_s7193" name="Equation" r:id="rId4" imgW="2895480" imgH="419040" progId="Equation.DSMT4">
                  <p:embed/>
                </p:oleObj>
              </mc:Choice>
              <mc:Fallback>
                <p:oleObj name="Equation" r:id="rId4" imgW="2895480" imgH="419040" progId="Equation.DSMT4">
                  <p:embed/>
                  <p:pic>
                    <p:nvPicPr>
                      <p:cNvPr id="0" name="Object 1"/>
                      <p:cNvPicPr>
                        <a:picLocks noChangeAspect="1" noChangeArrowheads="1"/>
                      </p:cNvPicPr>
                      <p:nvPr/>
                    </p:nvPicPr>
                    <p:blipFill>
                      <a:blip r:embed="rId5"/>
                      <a:srcRect/>
                      <a:stretch>
                        <a:fillRect/>
                      </a:stretch>
                    </p:blipFill>
                    <p:spPr bwMode="auto">
                      <a:xfrm>
                        <a:off x="6882424" y="2584574"/>
                        <a:ext cx="4529138" cy="668337"/>
                      </a:xfrm>
                      <a:prstGeom prst="rect">
                        <a:avLst/>
                      </a:prstGeom>
                      <a:noFill/>
                    </p:spPr>
                  </p:pic>
                </p:oleObj>
              </mc:Fallback>
            </mc:AlternateContent>
          </a:graphicData>
        </a:graphic>
      </p:graphicFrame>
      <p:pic>
        <p:nvPicPr>
          <p:cNvPr id="9" name="Picture 8">
            <a:extLst>
              <a:ext uri="{FF2B5EF4-FFF2-40B4-BE49-F238E27FC236}">
                <a16:creationId xmlns:a16="http://schemas.microsoft.com/office/drawing/2014/main" id="{86A337F0-5AAE-4617-92CD-74923FF4E7BB}"/>
              </a:ext>
            </a:extLst>
          </p:cNvPr>
          <p:cNvPicPr>
            <a:picLocks noChangeAspect="1"/>
          </p:cNvPicPr>
          <p:nvPr/>
        </p:nvPicPr>
        <p:blipFill rotWithShape="1">
          <a:blip r:embed="rId6">
            <a:extLst>
              <a:ext uri="{28A0092B-C50C-407E-A947-70E740481C1C}">
                <a14:useLocalDpi xmlns:a14="http://schemas.microsoft.com/office/drawing/2010/main" val="0"/>
              </a:ext>
            </a:extLst>
          </a:blip>
          <a:srcRect t="4758" b="7678"/>
          <a:stretch/>
        </p:blipFill>
        <p:spPr>
          <a:xfrm>
            <a:off x="61553" y="3587260"/>
            <a:ext cx="4325815" cy="2921733"/>
          </a:xfrm>
          <a:prstGeom prst="rect">
            <a:avLst/>
          </a:prstGeom>
        </p:spPr>
      </p:pic>
      <p:pic>
        <p:nvPicPr>
          <p:cNvPr id="14" name="Picture 13">
            <a:extLst>
              <a:ext uri="{FF2B5EF4-FFF2-40B4-BE49-F238E27FC236}">
                <a16:creationId xmlns:a16="http://schemas.microsoft.com/office/drawing/2014/main" id="{87F2026B-404D-4442-8D1A-BCF8D2370D23}"/>
              </a:ext>
            </a:extLst>
          </p:cNvPr>
          <p:cNvPicPr>
            <a:picLocks noChangeAspect="1"/>
          </p:cNvPicPr>
          <p:nvPr/>
        </p:nvPicPr>
        <p:blipFill rotWithShape="1">
          <a:blip r:embed="rId7">
            <a:extLst>
              <a:ext uri="{28A0092B-C50C-407E-A947-70E740481C1C}">
                <a14:useLocalDpi xmlns:a14="http://schemas.microsoft.com/office/drawing/2010/main" val="0"/>
              </a:ext>
            </a:extLst>
          </a:blip>
          <a:srcRect t="6070" b="7079"/>
          <a:stretch/>
        </p:blipFill>
        <p:spPr>
          <a:xfrm>
            <a:off x="4246686" y="3648807"/>
            <a:ext cx="4199792" cy="2813539"/>
          </a:xfrm>
          <a:prstGeom prst="rect">
            <a:avLst/>
          </a:prstGeom>
        </p:spPr>
      </p:pic>
      <p:pic>
        <p:nvPicPr>
          <p:cNvPr id="17" name="Picture 16">
            <a:extLst>
              <a:ext uri="{FF2B5EF4-FFF2-40B4-BE49-F238E27FC236}">
                <a16:creationId xmlns:a16="http://schemas.microsoft.com/office/drawing/2014/main" id="{0C79647F-A113-427D-9746-21A3B3D28D44}"/>
              </a:ext>
            </a:extLst>
          </p:cNvPr>
          <p:cNvPicPr>
            <a:picLocks noChangeAspect="1"/>
          </p:cNvPicPr>
          <p:nvPr/>
        </p:nvPicPr>
        <p:blipFill rotWithShape="1">
          <a:blip r:embed="rId8"/>
          <a:srcRect t="6218" r="13743" b="7313"/>
          <a:stretch/>
        </p:blipFill>
        <p:spPr>
          <a:xfrm>
            <a:off x="8405446" y="3587261"/>
            <a:ext cx="3710355" cy="2869019"/>
          </a:xfrm>
          <a:prstGeom prst="rect">
            <a:avLst/>
          </a:prstGeom>
        </p:spPr>
      </p:pic>
    </p:spTree>
    <p:extLst>
      <p:ext uri="{BB962C8B-B14F-4D97-AF65-F5344CB8AC3E}">
        <p14:creationId xmlns:p14="http://schemas.microsoft.com/office/powerpoint/2010/main" val="3738031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B88DA-FF3F-40B9-B1DE-688766ECDACF}"/>
              </a:ext>
            </a:extLst>
          </p:cNvPr>
          <p:cNvSpPr>
            <a:spLocks noGrp="1"/>
          </p:cNvSpPr>
          <p:nvPr>
            <p:ph type="title"/>
          </p:nvPr>
        </p:nvSpPr>
        <p:spPr/>
        <p:txBody>
          <a:bodyPr/>
          <a:lstStyle/>
          <a:p>
            <a:r>
              <a:rPr lang="en-US" dirty="0"/>
              <a:t>Linac design</a:t>
            </a:r>
          </a:p>
        </p:txBody>
      </p:sp>
      <p:sp>
        <p:nvSpPr>
          <p:cNvPr id="3" name="Content Placeholder 2">
            <a:extLst>
              <a:ext uri="{FF2B5EF4-FFF2-40B4-BE49-F238E27FC236}">
                <a16:creationId xmlns:a16="http://schemas.microsoft.com/office/drawing/2014/main" id="{E800E565-FF9D-4BEF-98A1-B6F4C9C0436F}"/>
              </a:ext>
            </a:extLst>
          </p:cNvPr>
          <p:cNvSpPr>
            <a:spLocks noGrp="1"/>
          </p:cNvSpPr>
          <p:nvPr>
            <p:ph idx="1"/>
          </p:nvPr>
        </p:nvSpPr>
        <p:spPr>
          <a:xfrm>
            <a:off x="424962" y="1173871"/>
            <a:ext cx="10515600" cy="5402775"/>
          </a:xfrm>
        </p:spPr>
        <p:txBody>
          <a:bodyPr>
            <a:normAutofit fontScale="85000" lnSpcReduction="20000"/>
          </a:bodyPr>
          <a:lstStyle/>
          <a:p>
            <a:r>
              <a:rPr lang="en-US" dirty="0"/>
              <a:t>Lattice design</a:t>
            </a:r>
          </a:p>
          <a:p>
            <a:pPr lvl="1"/>
            <a:r>
              <a:rPr lang="en-US" dirty="0"/>
              <a:t>FAS</a:t>
            </a:r>
          </a:p>
          <a:p>
            <a:pPr lvl="2"/>
            <a:r>
              <a:rPr lang="en-US" altLang="zh-CN" dirty="0"/>
              <a:t>4*(Triplet+2 S-band)</a:t>
            </a:r>
          </a:p>
          <a:p>
            <a:pPr lvl="2"/>
            <a:r>
              <a:rPr lang="en-US" altLang="zh-CN" dirty="0"/>
              <a:t>(2+1+1) * (Triplet+4 S-band)</a:t>
            </a:r>
          </a:p>
          <a:p>
            <a:pPr lvl="2"/>
            <a:r>
              <a:rPr lang="en-US" altLang="zh-CN" dirty="0"/>
              <a:t>Triplet for matching</a:t>
            </a:r>
          </a:p>
          <a:p>
            <a:pPr lvl="2"/>
            <a:r>
              <a:rPr lang="en-US" altLang="zh-CN" dirty="0"/>
              <a:t>(13+2) *(Triplet + 4 S-band)</a:t>
            </a:r>
          </a:p>
          <a:p>
            <a:pPr lvl="2"/>
            <a:r>
              <a:rPr lang="en-US" altLang="zh-CN" dirty="0"/>
              <a:t>Triplet for matching on Target</a:t>
            </a:r>
          </a:p>
          <a:p>
            <a:pPr lvl="1"/>
            <a:r>
              <a:rPr lang="en-US" dirty="0"/>
              <a:t>ETBL</a:t>
            </a:r>
          </a:p>
          <a:p>
            <a:pPr lvl="2"/>
            <a:r>
              <a:rPr lang="en-US" dirty="0"/>
              <a:t>B+3Q+B</a:t>
            </a:r>
          </a:p>
          <a:p>
            <a:pPr lvl="2"/>
            <a:r>
              <a:rPr lang="en-US" dirty="0"/>
              <a:t>10*</a:t>
            </a:r>
            <a:r>
              <a:rPr lang="en-US" altLang="zh-CN" dirty="0"/>
              <a:t> Triplet</a:t>
            </a:r>
          </a:p>
          <a:p>
            <a:pPr lvl="2"/>
            <a:r>
              <a:rPr lang="en-US" dirty="0"/>
              <a:t>B+3Q+B</a:t>
            </a:r>
          </a:p>
          <a:p>
            <a:pPr lvl="1"/>
            <a:r>
              <a:rPr lang="en-US" dirty="0"/>
              <a:t>TAS</a:t>
            </a:r>
          </a:p>
          <a:p>
            <a:pPr lvl="2"/>
            <a:r>
              <a:rPr lang="en-US" altLang="zh-CN" dirty="0"/>
              <a:t>Triplet+2 S-band acc for chirp</a:t>
            </a:r>
          </a:p>
          <a:p>
            <a:pPr lvl="2"/>
            <a:r>
              <a:rPr lang="en-US" altLang="zh-CN" dirty="0"/>
              <a:t>Chicane type bunch compressor</a:t>
            </a:r>
          </a:p>
          <a:p>
            <a:pPr lvl="2"/>
            <a:r>
              <a:rPr lang="en-US" altLang="zh-CN" dirty="0"/>
              <a:t>Triplet for matching</a:t>
            </a:r>
          </a:p>
          <a:p>
            <a:pPr lvl="2"/>
            <a:r>
              <a:rPr lang="en-US" altLang="zh-CN" dirty="0"/>
              <a:t>10*(Triplet + 2 C-band)</a:t>
            </a:r>
          </a:p>
          <a:p>
            <a:pPr lvl="2"/>
            <a:r>
              <a:rPr lang="en-US" altLang="zh-CN" dirty="0"/>
              <a:t>Triplet for matching (AM)</a:t>
            </a:r>
          </a:p>
          <a:p>
            <a:pPr lvl="2"/>
            <a:r>
              <a:rPr lang="en-US" altLang="zh-CN" dirty="0"/>
              <a:t>12*(Triplet + 4 C-band)</a:t>
            </a:r>
          </a:p>
          <a:p>
            <a:pPr lvl="2"/>
            <a:r>
              <a:rPr lang="en-US" altLang="zh-CN" dirty="0"/>
              <a:t>6+2  *(Triplet + 8 C-band)</a:t>
            </a:r>
          </a:p>
          <a:p>
            <a:pPr lvl="2"/>
            <a:r>
              <a:rPr lang="en-US" altLang="zh-CN" dirty="0"/>
              <a:t>Triplet for matching </a:t>
            </a:r>
          </a:p>
          <a:p>
            <a:pPr lvl="2"/>
            <a:r>
              <a:rPr lang="en-US" altLang="zh-CN" dirty="0"/>
              <a:t>8+1 **(Triplet + 8 C-band)</a:t>
            </a:r>
          </a:p>
          <a:p>
            <a:pPr lvl="2"/>
            <a:endParaRPr lang="en-US" dirty="0"/>
          </a:p>
        </p:txBody>
      </p:sp>
      <p:sp>
        <p:nvSpPr>
          <p:cNvPr id="4" name="Text Placeholder 3">
            <a:extLst>
              <a:ext uri="{FF2B5EF4-FFF2-40B4-BE49-F238E27FC236}">
                <a16:creationId xmlns:a16="http://schemas.microsoft.com/office/drawing/2014/main" id="{C03C4987-8D4F-4233-ACF0-8FCBD16EA0B0}"/>
              </a:ext>
            </a:extLst>
          </p:cNvPr>
          <p:cNvSpPr>
            <a:spLocks noGrp="1"/>
          </p:cNvSpPr>
          <p:nvPr>
            <p:ph type="body" sz="quarter" idx="13"/>
          </p:nvPr>
        </p:nvSpPr>
        <p:spPr/>
        <p:txBody>
          <a:bodyPr/>
          <a:lstStyle/>
          <a:p>
            <a:r>
              <a:rPr lang="en-US" dirty="0"/>
              <a:t>Electron linac</a:t>
            </a:r>
          </a:p>
        </p:txBody>
      </p:sp>
      <p:pic>
        <p:nvPicPr>
          <p:cNvPr id="7" name="Picture 6">
            <a:extLst>
              <a:ext uri="{FF2B5EF4-FFF2-40B4-BE49-F238E27FC236}">
                <a16:creationId xmlns:a16="http://schemas.microsoft.com/office/drawing/2014/main" id="{7BDAE2E9-1968-490A-BB53-94BE67C3E4B9}"/>
              </a:ext>
            </a:extLst>
          </p:cNvPr>
          <p:cNvPicPr>
            <a:picLocks noChangeAspect="1"/>
          </p:cNvPicPr>
          <p:nvPr/>
        </p:nvPicPr>
        <p:blipFill>
          <a:blip r:embed="rId2"/>
          <a:stretch>
            <a:fillRect/>
          </a:stretch>
        </p:blipFill>
        <p:spPr>
          <a:xfrm>
            <a:off x="5096588" y="1046285"/>
            <a:ext cx="7042002" cy="5424854"/>
          </a:xfrm>
          <a:prstGeom prst="rect">
            <a:avLst/>
          </a:prstGeom>
        </p:spPr>
      </p:pic>
      <p:sp>
        <p:nvSpPr>
          <p:cNvPr id="8" name="Oval 7">
            <a:extLst>
              <a:ext uri="{FF2B5EF4-FFF2-40B4-BE49-F238E27FC236}">
                <a16:creationId xmlns:a16="http://schemas.microsoft.com/office/drawing/2014/main" id="{04C615E1-D72E-4838-94C3-26FCF551DB8F}"/>
              </a:ext>
            </a:extLst>
          </p:cNvPr>
          <p:cNvSpPr/>
          <p:nvPr/>
        </p:nvSpPr>
        <p:spPr>
          <a:xfrm>
            <a:off x="7165731" y="5609491"/>
            <a:ext cx="1099038" cy="12309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147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B88DA-FF3F-40B9-B1DE-688766ECDACF}"/>
              </a:ext>
            </a:extLst>
          </p:cNvPr>
          <p:cNvSpPr>
            <a:spLocks noGrp="1"/>
          </p:cNvSpPr>
          <p:nvPr>
            <p:ph type="title"/>
          </p:nvPr>
        </p:nvSpPr>
        <p:spPr/>
        <p:txBody>
          <a:bodyPr/>
          <a:lstStyle/>
          <a:p>
            <a:r>
              <a:rPr lang="en-US" dirty="0"/>
              <a:t>Linac design</a:t>
            </a:r>
          </a:p>
        </p:txBody>
      </p:sp>
      <p:sp>
        <p:nvSpPr>
          <p:cNvPr id="3" name="Content Placeholder 2">
            <a:extLst>
              <a:ext uri="{FF2B5EF4-FFF2-40B4-BE49-F238E27FC236}">
                <a16:creationId xmlns:a16="http://schemas.microsoft.com/office/drawing/2014/main" id="{E800E565-FF9D-4BEF-98A1-B6F4C9C0436F}"/>
              </a:ext>
            </a:extLst>
          </p:cNvPr>
          <p:cNvSpPr>
            <a:spLocks noGrp="1"/>
          </p:cNvSpPr>
          <p:nvPr>
            <p:ph idx="1"/>
          </p:nvPr>
        </p:nvSpPr>
        <p:spPr>
          <a:xfrm>
            <a:off x="424962" y="1173871"/>
            <a:ext cx="10515600" cy="1639667"/>
          </a:xfrm>
        </p:spPr>
        <p:txBody>
          <a:bodyPr>
            <a:normAutofit/>
          </a:bodyPr>
          <a:lstStyle/>
          <a:p>
            <a:r>
              <a:rPr lang="en-US" dirty="0"/>
              <a:t>Simulation results( including Wakefield &amp; CSR)</a:t>
            </a:r>
          </a:p>
        </p:txBody>
      </p:sp>
      <p:sp>
        <p:nvSpPr>
          <p:cNvPr id="4" name="Text Placeholder 3">
            <a:extLst>
              <a:ext uri="{FF2B5EF4-FFF2-40B4-BE49-F238E27FC236}">
                <a16:creationId xmlns:a16="http://schemas.microsoft.com/office/drawing/2014/main" id="{C03C4987-8D4F-4233-ACF0-8FCBD16EA0B0}"/>
              </a:ext>
            </a:extLst>
          </p:cNvPr>
          <p:cNvSpPr>
            <a:spLocks noGrp="1"/>
          </p:cNvSpPr>
          <p:nvPr>
            <p:ph type="body" sz="quarter" idx="13"/>
          </p:nvPr>
        </p:nvSpPr>
        <p:spPr/>
        <p:txBody>
          <a:bodyPr/>
          <a:lstStyle/>
          <a:p>
            <a:r>
              <a:rPr lang="en-US" dirty="0"/>
              <a:t>Electron linac</a:t>
            </a:r>
          </a:p>
        </p:txBody>
      </p:sp>
      <p:graphicFrame>
        <p:nvGraphicFramePr>
          <p:cNvPr id="9" name="表格 4">
            <a:extLst>
              <a:ext uri="{FF2B5EF4-FFF2-40B4-BE49-F238E27FC236}">
                <a16:creationId xmlns:a16="http://schemas.microsoft.com/office/drawing/2014/main" id="{EFB11F6F-DCE5-41D4-A7A8-5F3B30C2BEF9}"/>
              </a:ext>
            </a:extLst>
          </p:cNvPr>
          <p:cNvGraphicFramePr>
            <a:graphicFrameLocks noGrp="1"/>
          </p:cNvGraphicFramePr>
          <p:nvPr>
            <p:extLst>
              <p:ext uri="{D42A27DB-BD31-4B8C-83A1-F6EECF244321}">
                <p14:modId xmlns:p14="http://schemas.microsoft.com/office/powerpoint/2010/main" val="932524974"/>
              </p:ext>
            </p:extLst>
          </p:nvPr>
        </p:nvGraphicFramePr>
        <p:xfrm>
          <a:off x="465993" y="1605434"/>
          <a:ext cx="5385089" cy="1893906"/>
        </p:xfrm>
        <a:graphic>
          <a:graphicData uri="http://schemas.openxmlformats.org/drawingml/2006/table">
            <a:tbl>
              <a:tblPr firstRow="1" firstCol="1" bandRow="1">
                <a:tableStyleId>{21E4AEA4-8DFA-4A89-87EB-49C32662AFE0}</a:tableStyleId>
              </a:tblPr>
              <a:tblGrid>
                <a:gridCol w="2220087">
                  <a:extLst>
                    <a:ext uri="{9D8B030D-6E8A-4147-A177-3AD203B41FA5}">
                      <a16:colId xmlns:a16="http://schemas.microsoft.com/office/drawing/2014/main" val="20000"/>
                    </a:ext>
                  </a:extLst>
                </a:gridCol>
                <a:gridCol w="744020">
                  <a:extLst>
                    <a:ext uri="{9D8B030D-6E8A-4147-A177-3AD203B41FA5}">
                      <a16:colId xmlns:a16="http://schemas.microsoft.com/office/drawing/2014/main" val="20002"/>
                    </a:ext>
                  </a:extLst>
                </a:gridCol>
                <a:gridCol w="1210491">
                  <a:extLst>
                    <a:ext uri="{9D8B030D-6E8A-4147-A177-3AD203B41FA5}">
                      <a16:colId xmlns:a16="http://schemas.microsoft.com/office/drawing/2014/main" val="20003"/>
                    </a:ext>
                  </a:extLst>
                </a:gridCol>
                <a:gridCol w="1210491">
                  <a:extLst>
                    <a:ext uri="{9D8B030D-6E8A-4147-A177-3AD203B41FA5}">
                      <a16:colId xmlns:a16="http://schemas.microsoft.com/office/drawing/2014/main" val="2469819627"/>
                    </a:ext>
                  </a:extLst>
                </a:gridCol>
              </a:tblGrid>
              <a:tr h="293431">
                <a:tc>
                  <a:txBody>
                    <a:bodyPr/>
                    <a:lstStyle/>
                    <a:p>
                      <a:pPr algn="ctr">
                        <a:spcAft>
                          <a:spcPts val="0"/>
                        </a:spcAft>
                      </a:pPr>
                      <a:r>
                        <a:rPr lang="en-US" sz="1800" kern="100" dirty="0">
                          <a:effectLst/>
                          <a:latin typeface="+mn-lt"/>
                        </a:rPr>
                        <a:t>Parameter</a:t>
                      </a:r>
                      <a:endParaRPr lang="zh-CN" sz="1400" kern="100" dirty="0">
                        <a:effectLst/>
                        <a:latin typeface="+mn-lt"/>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sz="1800" kern="100" dirty="0">
                          <a:effectLst/>
                          <a:latin typeface="+mn-lt"/>
                        </a:rPr>
                        <a:t>Unit</a:t>
                      </a:r>
                      <a:endParaRPr lang="zh-CN" sz="1400" kern="100" dirty="0">
                        <a:effectLst/>
                        <a:latin typeface="+mn-lt"/>
                        <a:ea typeface="宋体" panose="02010600030101010101" pitchFamily="2" charset="-122"/>
                        <a:cs typeface="Times New Roman" panose="02020603050405020304" pitchFamily="18" charset="0"/>
                      </a:endParaRPr>
                    </a:p>
                  </a:txBody>
                  <a:tcPr marL="51435" marR="51435" marT="0" marB="0" anchor="ctr"/>
                </a:tc>
                <a:tc>
                  <a:txBody>
                    <a:bodyPr/>
                    <a:lstStyle/>
                    <a:p>
                      <a:pPr marL="0" algn="ctr" defTabSz="914400" rtl="0" eaLnBrk="1" latinLnBrk="0" hangingPunct="1">
                        <a:spcAft>
                          <a:spcPts val="0"/>
                        </a:spcAft>
                      </a:pPr>
                      <a:r>
                        <a:rPr lang="en-US" altLang="zh-CN" sz="1800" b="1" kern="100" dirty="0">
                          <a:solidFill>
                            <a:schemeClr val="lt1"/>
                          </a:solidFill>
                          <a:effectLst/>
                          <a:latin typeface="+mn-lt"/>
                          <a:ea typeface="+mn-ea"/>
                          <a:cs typeface="+mn-cs"/>
                        </a:rPr>
                        <a:t>Baseline</a:t>
                      </a:r>
                      <a:endParaRPr lang="zh-CN" sz="1800" b="1" kern="100" dirty="0">
                        <a:solidFill>
                          <a:schemeClr val="lt1"/>
                        </a:solidFill>
                        <a:effectLst/>
                        <a:latin typeface="+mn-lt"/>
                        <a:ea typeface="+mn-ea"/>
                        <a:cs typeface="+mn-cs"/>
                      </a:endParaRPr>
                    </a:p>
                  </a:txBody>
                  <a:tcPr marL="51435" marR="51435" marT="0" marB="0" anchor="ctr"/>
                </a:tc>
                <a:tc>
                  <a:txBody>
                    <a:bodyPr/>
                    <a:lstStyle/>
                    <a:p>
                      <a:pPr marL="0" algn="ctr" defTabSz="914400" rtl="0" eaLnBrk="1" latinLnBrk="0" hangingPunct="1">
                        <a:spcAft>
                          <a:spcPts val="0"/>
                        </a:spcAft>
                      </a:pPr>
                      <a:r>
                        <a:rPr lang="en-US" altLang="zh-CN" sz="1800" b="1" kern="100" dirty="0">
                          <a:solidFill>
                            <a:schemeClr val="lt1"/>
                          </a:solidFill>
                          <a:effectLst/>
                          <a:latin typeface="+mn-lt"/>
                          <a:ea typeface="+mn-ea"/>
                          <a:cs typeface="+mn-cs"/>
                        </a:rPr>
                        <a:t>Electron</a:t>
                      </a:r>
                      <a:endParaRPr lang="zh-CN" sz="1800" b="1" kern="100" dirty="0">
                        <a:solidFill>
                          <a:schemeClr val="lt1"/>
                        </a:solidFill>
                        <a:effectLst/>
                        <a:latin typeface="+mn-lt"/>
                        <a:ea typeface="+mn-ea"/>
                        <a:cs typeface="+mn-cs"/>
                      </a:endParaRPr>
                    </a:p>
                  </a:txBody>
                  <a:tcPr marL="51435" marR="51435" marT="0" marB="0" anchor="ctr"/>
                </a:tc>
                <a:extLst>
                  <a:ext uri="{0D108BD9-81ED-4DB2-BD59-A6C34878D82A}">
                    <a16:rowId xmlns:a16="http://schemas.microsoft.com/office/drawing/2014/main" val="10000"/>
                  </a:ext>
                </a:extLst>
              </a:tr>
              <a:tr h="264089">
                <a:tc>
                  <a:txBody>
                    <a:bodyPr/>
                    <a:lstStyle/>
                    <a:p>
                      <a:pPr algn="ctr">
                        <a:spcAft>
                          <a:spcPts val="0"/>
                        </a:spcAft>
                      </a:pPr>
                      <a:r>
                        <a:rPr lang="en-US" altLang="zh-CN" sz="1600" kern="100" dirty="0">
                          <a:effectLst/>
                          <a:latin typeface="+mn-lt"/>
                        </a:rPr>
                        <a:t>e</a:t>
                      </a:r>
                      <a:r>
                        <a:rPr lang="en-US" sz="1600" kern="100" baseline="30000" dirty="0">
                          <a:effectLst/>
                          <a:latin typeface="+mn-lt"/>
                        </a:rPr>
                        <a:t>-</a:t>
                      </a:r>
                      <a:r>
                        <a:rPr lang="en-US" sz="1600" kern="100" dirty="0">
                          <a:effectLst/>
                          <a:latin typeface="+mn-lt"/>
                        </a:rPr>
                        <a:t> /</a:t>
                      </a:r>
                      <a:r>
                        <a:rPr lang="en-US" altLang="zh-CN" sz="1600" kern="100" dirty="0">
                          <a:effectLst/>
                          <a:latin typeface="+mn-lt"/>
                        </a:rPr>
                        <a:t>e</a:t>
                      </a:r>
                      <a:r>
                        <a:rPr lang="en-US" altLang="zh-CN" sz="1600" kern="100" baseline="30000" dirty="0">
                          <a:effectLst/>
                          <a:latin typeface="+mn-lt"/>
                        </a:rPr>
                        <a:t>+</a:t>
                      </a:r>
                      <a:r>
                        <a:rPr lang="en-US" altLang="zh-CN" sz="1600" kern="100" dirty="0">
                          <a:effectLst/>
                          <a:latin typeface="+mn-lt"/>
                        </a:rPr>
                        <a:t> </a:t>
                      </a:r>
                      <a:r>
                        <a:rPr lang="en-US" sz="1600" kern="100" dirty="0">
                          <a:effectLst/>
                          <a:latin typeface="+mn-lt"/>
                        </a:rPr>
                        <a:t>beam energy</a:t>
                      </a:r>
                      <a:endParaRPr lang="zh-CN" sz="1600" kern="100" dirty="0">
                        <a:effectLst/>
                        <a:latin typeface="+mn-lt"/>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sz="1600" kern="100" dirty="0" err="1">
                          <a:effectLst/>
                          <a:latin typeface="+mn-lt"/>
                        </a:rPr>
                        <a:t>GeV</a:t>
                      </a:r>
                      <a:endParaRPr lang="zh-CN" sz="1600" kern="100" dirty="0">
                        <a:effectLst/>
                        <a:latin typeface="+mn-lt"/>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altLang="zh-CN" sz="1600" b="0" kern="100" dirty="0">
                          <a:solidFill>
                            <a:schemeClr val="tx1"/>
                          </a:solidFill>
                          <a:effectLst/>
                          <a:latin typeface="+mn-lt"/>
                          <a:ea typeface="+mn-ea"/>
                          <a:cs typeface="+mn-cs"/>
                        </a:rPr>
                        <a:t>20</a:t>
                      </a:r>
                      <a:endParaRPr lang="zh-CN" sz="1600" b="0" kern="100" dirty="0">
                        <a:solidFill>
                          <a:schemeClr val="tx1"/>
                        </a:solidFill>
                        <a:effectLst/>
                        <a:latin typeface="+mn-lt"/>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altLang="zh-CN" sz="1600" b="0" kern="100" dirty="0">
                          <a:solidFill>
                            <a:schemeClr val="tx1"/>
                          </a:solidFill>
                          <a:effectLst/>
                          <a:latin typeface="+mn-lt"/>
                          <a:ea typeface="宋体" panose="02010600030101010101" pitchFamily="2" charset="-122"/>
                          <a:cs typeface="Times New Roman" panose="02020603050405020304" pitchFamily="18" charset="0"/>
                        </a:rPr>
                        <a:t>20.38</a:t>
                      </a:r>
                      <a:endParaRPr lang="zh-CN" sz="1600" b="0" kern="100" dirty="0">
                        <a:solidFill>
                          <a:schemeClr val="tx1"/>
                        </a:solidFill>
                        <a:effectLst/>
                        <a:latin typeface="+mn-lt"/>
                        <a:ea typeface="宋体" panose="02010600030101010101" pitchFamily="2" charset="-122"/>
                        <a:cs typeface="Times New Roman" panose="02020603050405020304" pitchFamily="18" charset="0"/>
                      </a:endParaRPr>
                    </a:p>
                  </a:txBody>
                  <a:tcPr marL="51435" marR="51435" marT="0" marB="0" anchor="ctr"/>
                </a:tc>
                <a:extLst>
                  <a:ext uri="{0D108BD9-81ED-4DB2-BD59-A6C34878D82A}">
                    <a16:rowId xmlns:a16="http://schemas.microsoft.com/office/drawing/2014/main" val="10001"/>
                  </a:ext>
                </a:extLst>
              </a:tr>
              <a:tr h="264089">
                <a:tc>
                  <a:txBody>
                    <a:bodyPr/>
                    <a:lstStyle/>
                    <a:p>
                      <a:pPr algn="ctr">
                        <a:spcAft>
                          <a:spcPts val="0"/>
                        </a:spcAft>
                      </a:pPr>
                      <a:r>
                        <a:rPr lang="en-US" sz="1600" kern="100" dirty="0">
                          <a:effectLst/>
                          <a:latin typeface="+mn-lt"/>
                        </a:rPr>
                        <a:t>Repetition rate</a:t>
                      </a:r>
                      <a:endParaRPr lang="zh-CN" sz="1600" kern="100" dirty="0">
                        <a:effectLst/>
                        <a:latin typeface="+mn-lt"/>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sz="1600" kern="100" dirty="0">
                          <a:effectLst/>
                          <a:latin typeface="+mn-lt"/>
                        </a:rPr>
                        <a:t>Hz</a:t>
                      </a:r>
                      <a:endParaRPr lang="zh-CN" sz="1600" kern="100" dirty="0">
                        <a:effectLst/>
                        <a:latin typeface="+mn-lt"/>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sz="1600" b="0" kern="100" dirty="0">
                          <a:effectLst/>
                          <a:latin typeface="+mn-lt"/>
                          <a:sym typeface="Wingdings" panose="05000000000000000000" pitchFamily="2" charset="2"/>
                        </a:rPr>
                        <a:t>100</a:t>
                      </a:r>
                      <a:endParaRPr lang="zh-CN" sz="1600" b="0" kern="100" dirty="0">
                        <a:effectLst/>
                        <a:latin typeface="+mn-lt"/>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altLang="zh-CN" sz="1600" b="0" kern="100" dirty="0">
                          <a:effectLst/>
                          <a:latin typeface="+mn-lt"/>
                          <a:ea typeface="宋体" panose="02010600030101010101" pitchFamily="2" charset="-122"/>
                          <a:cs typeface="Times New Roman" panose="02020603050405020304" pitchFamily="18" charset="0"/>
                        </a:rPr>
                        <a:t>100</a:t>
                      </a:r>
                      <a:endParaRPr lang="zh-CN" sz="1600" b="0" kern="100" dirty="0">
                        <a:effectLst/>
                        <a:latin typeface="+mn-lt"/>
                        <a:ea typeface="宋体" panose="02010600030101010101" pitchFamily="2" charset="-122"/>
                        <a:cs typeface="Times New Roman" panose="02020603050405020304" pitchFamily="18" charset="0"/>
                      </a:endParaRPr>
                    </a:p>
                  </a:txBody>
                  <a:tcPr marL="51435" marR="51435" marT="0" marB="0" anchor="ctr"/>
                </a:tc>
                <a:extLst>
                  <a:ext uri="{0D108BD9-81ED-4DB2-BD59-A6C34878D82A}">
                    <a16:rowId xmlns:a16="http://schemas.microsoft.com/office/drawing/2014/main" val="10002"/>
                  </a:ext>
                </a:extLst>
              </a:tr>
              <a:tr h="264089">
                <a:tc rowSpan="2">
                  <a:txBody>
                    <a:bodyPr/>
                    <a:lstStyle/>
                    <a:p>
                      <a:pPr algn="ctr">
                        <a:spcAft>
                          <a:spcPts val="0"/>
                        </a:spcAft>
                      </a:pPr>
                      <a:r>
                        <a:rPr lang="en-US" altLang="zh-CN" sz="1600" kern="100" dirty="0">
                          <a:effectLst/>
                          <a:latin typeface="+mn-lt"/>
                        </a:rPr>
                        <a:t>e</a:t>
                      </a:r>
                      <a:r>
                        <a:rPr lang="en-US" altLang="zh-CN" sz="1600" kern="100" baseline="30000" dirty="0">
                          <a:effectLst/>
                          <a:latin typeface="+mn-lt"/>
                        </a:rPr>
                        <a:t>-</a:t>
                      </a:r>
                      <a:r>
                        <a:rPr lang="en-US" altLang="zh-CN" sz="1600" kern="100" dirty="0">
                          <a:effectLst/>
                          <a:latin typeface="+mn-lt"/>
                        </a:rPr>
                        <a:t> /e</a:t>
                      </a:r>
                      <a:r>
                        <a:rPr lang="en-US" altLang="zh-CN" sz="1600" kern="100" baseline="30000" dirty="0">
                          <a:effectLst/>
                          <a:latin typeface="+mn-lt"/>
                        </a:rPr>
                        <a:t>+</a:t>
                      </a:r>
                      <a:r>
                        <a:rPr lang="en-US" altLang="zh-CN" sz="1600" kern="100" dirty="0">
                          <a:effectLst/>
                          <a:latin typeface="+mn-lt"/>
                        </a:rPr>
                        <a:t> </a:t>
                      </a:r>
                      <a:r>
                        <a:rPr lang="en-US" sz="1600" kern="100" dirty="0">
                          <a:effectLst/>
                          <a:latin typeface="+mn-lt"/>
                        </a:rPr>
                        <a:t> bunch population </a:t>
                      </a:r>
                    </a:p>
                  </a:txBody>
                  <a:tcPr marL="51435" marR="51435" marT="0" marB="0" anchor="ctr"/>
                </a:tc>
                <a:tc>
                  <a:txBody>
                    <a:bodyPr/>
                    <a:lstStyle/>
                    <a:p>
                      <a:pPr algn="ctr">
                        <a:spcAft>
                          <a:spcPts val="0"/>
                        </a:spcAft>
                      </a:pPr>
                      <a:r>
                        <a:rPr lang="en-US" sz="1600" kern="100" dirty="0">
                          <a:effectLst/>
                          <a:latin typeface="+mn-lt"/>
                        </a:rPr>
                        <a:t> </a:t>
                      </a:r>
                      <a:r>
                        <a:rPr lang="en-US" sz="1600" b="0" kern="100" dirty="0">
                          <a:solidFill>
                            <a:schemeClr val="tx1"/>
                          </a:solidFill>
                          <a:effectLst/>
                          <a:latin typeface="+mn-lt"/>
                          <a:ea typeface="+mn-ea"/>
                          <a:cs typeface="+mn-cs"/>
                        </a:rPr>
                        <a:t>×10</a:t>
                      </a:r>
                      <a:r>
                        <a:rPr lang="en-US" sz="1600" b="0" kern="100" baseline="30000" dirty="0">
                          <a:solidFill>
                            <a:schemeClr val="tx1"/>
                          </a:solidFill>
                          <a:effectLst/>
                          <a:latin typeface="+mn-lt"/>
                          <a:ea typeface="+mn-ea"/>
                          <a:cs typeface="+mn-cs"/>
                        </a:rPr>
                        <a:t>10</a:t>
                      </a:r>
                      <a:endParaRPr lang="zh-CN" sz="1600" kern="100" dirty="0">
                        <a:effectLst/>
                        <a:latin typeface="+mn-lt"/>
                        <a:ea typeface="宋体" panose="02010600030101010101" pitchFamily="2" charset="-122"/>
                        <a:cs typeface="Times New Roman" panose="02020603050405020304" pitchFamily="18" charset="0"/>
                      </a:endParaRPr>
                    </a:p>
                  </a:txBody>
                  <a:tcPr marL="51435" marR="51435" marT="0" marB="0" anchor="ctr"/>
                </a:tc>
                <a:tc>
                  <a:txBody>
                    <a:bodyPr/>
                    <a:lstStyle/>
                    <a:p>
                      <a:pPr marL="0" indent="69850" algn="ctr" defTabSz="914400" rtl="0" eaLnBrk="1" latinLnBrk="0" hangingPunct="1">
                        <a:spcAft>
                          <a:spcPts val="0"/>
                        </a:spcAft>
                      </a:pPr>
                      <a:r>
                        <a:rPr lang="en-US" sz="1600" b="0" kern="100" dirty="0">
                          <a:solidFill>
                            <a:schemeClr val="tx1"/>
                          </a:solidFill>
                          <a:effectLst/>
                          <a:latin typeface="+mn-lt"/>
                          <a:ea typeface="+mn-ea"/>
                          <a:cs typeface="+mn-cs"/>
                        </a:rPr>
                        <a:t>0.94(1.88)</a:t>
                      </a:r>
                      <a:endParaRPr lang="zh-CN" sz="1600" b="0" kern="100" baseline="30000" dirty="0">
                        <a:solidFill>
                          <a:schemeClr val="tx1"/>
                        </a:solidFill>
                        <a:effectLst/>
                        <a:latin typeface="+mn-lt"/>
                        <a:ea typeface="+mn-ea"/>
                        <a:cs typeface="+mn-cs"/>
                      </a:endParaRPr>
                    </a:p>
                  </a:txBody>
                  <a:tcPr marL="51435" marR="51435" marT="0" marB="0" anchor="ctr"/>
                </a:tc>
                <a:tc>
                  <a:txBody>
                    <a:bodyPr/>
                    <a:lstStyle/>
                    <a:p>
                      <a:pPr marL="0" indent="69850" algn="ctr" defTabSz="914400" rtl="0" eaLnBrk="1" latinLnBrk="0" hangingPunct="1">
                        <a:spcAft>
                          <a:spcPts val="0"/>
                        </a:spcAft>
                      </a:pPr>
                      <a:r>
                        <a:rPr lang="en-US" altLang="zh-CN" sz="1600" b="0" kern="100" baseline="0" dirty="0">
                          <a:solidFill>
                            <a:schemeClr val="tx1"/>
                          </a:solidFill>
                          <a:effectLst/>
                          <a:latin typeface="+mn-lt"/>
                          <a:ea typeface="+mn-ea"/>
                          <a:cs typeface="+mn-cs"/>
                        </a:rPr>
                        <a:t>1.88</a:t>
                      </a:r>
                      <a:endParaRPr lang="zh-CN" sz="1600" b="0" kern="100" baseline="0" dirty="0">
                        <a:solidFill>
                          <a:schemeClr val="tx1"/>
                        </a:solidFill>
                        <a:effectLst/>
                        <a:latin typeface="+mn-lt"/>
                        <a:ea typeface="+mn-ea"/>
                        <a:cs typeface="+mn-cs"/>
                      </a:endParaRPr>
                    </a:p>
                  </a:txBody>
                  <a:tcPr marL="51435" marR="51435" marT="0" marB="0" anchor="ctr"/>
                </a:tc>
                <a:extLst>
                  <a:ext uri="{0D108BD9-81ED-4DB2-BD59-A6C34878D82A}">
                    <a16:rowId xmlns:a16="http://schemas.microsoft.com/office/drawing/2014/main" val="10003"/>
                  </a:ext>
                </a:extLst>
              </a:tr>
              <a:tr h="264089">
                <a:tc vMerge="1">
                  <a:txBody>
                    <a:bodyPr/>
                    <a:lstStyle/>
                    <a:p>
                      <a:pPr algn="ctr">
                        <a:spcAft>
                          <a:spcPts val="0"/>
                        </a:spcAft>
                      </a:pPr>
                      <a:endParaRPr 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altLang="zh-CN" sz="1600" kern="100" dirty="0" err="1">
                          <a:effectLst/>
                          <a:latin typeface="+mn-lt"/>
                          <a:ea typeface="宋体" panose="02010600030101010101" pitchFamily="2" charset="-122"/>
                          <a:cs typeface="Times New Roman" panose="02020603050405020304" pitchFamily="18" charset="0"/>
                        </a:rPr>
                        <a:t>nC</a:t>
                      </a:r>
                      <a:endParaRPr lang="zh-CN" sz="1600" kern="100" dirty="0">
                        <a:effectLst/>
                        <a:latin typeface="+mn-lt"/>
                        <a:ea typeface="宋体" panose="02010600030101010101" pitchFamily="2" charset="-122"/>
                        <a:cs typeface="Times New Roman" panose="02020603050405020304" pitchFamily="18" charset="0"/>
                      </a:endParaRPr>
                    </a:p>
                  </a:txBody>
                  <a:tcPr marL="51435" marR="51435" marT="0" marB="0" anchor="ctr"/>
                </a:tc>
                <a:tc>
                  <a:txBody>
                    <a:bodyPr/>
                    <a:lstStyle/>
                    <a:p>
                      <a:pPr marL="0" indent="69850" algn="ctr" defTabSz="914400" rtl="0" eaLnBrk="1" latinLnBrk="0" hangingPunct="1">
                        <a:spcAft>
                          <a:spcPts val="0"/>
                        </a:spcAft>
                      </a:pPr>
                      <a:r>
                        <a:rPr lang="en-US" altLang="zh-CN" sz="1600" b="0" kern="100" dirty="0">
                          <a:solidFill>
                            <a:schemeClr val="tx1"/>
                          </a:solidFill>
                          <a:effectLst/>
                          <a:latin typeface="+mn-lt"/>
                          <a:ea typeface="+mn-ea"/>
                          <a:cs typeface="+mn-cs"/>
                        </a:rPr>
                        <a:t>1.5 (3)</a:t>
                      </a:r>
                      <a:endParaRPr lang="zh-CN" sz="1600" b="0" kern="100" dirty="0">
                        <a:solidFill>
                          <a:schemeClr val="tx1"/>
                        </a:solidFill>
                        <a:effectLst/>
                        <a:latin typeface="+mn-lt"/>
                        <a:ea typeface="+mn-ea"/>
                        <a:cs typeface="+mn-cs"/>
                      </a:endParaRPr>
                    </a:p>
                  </a:txBody>
                  <a:tcPr marL="51435" marR="51435" marT="0" marB="0" anchor="ctr"/>
                </a:tc>
                <a:tc>
                  <a:txBody>
                    <a:bodyPr/>
                    <a:lstStyle/>
                    <a:p>
                      <a:pPr marL="0" indent="69850" algn="ctr" defTabSz="914400" rtl="0" eaLnBrk="1" latinLnBrk="0" hangingPunct="1">
                        <a:spcAft>
                          <a:spcPts val="0"/>
                        </a:spcAft>
                      </a:pPr>
                      <a:r>
                        <a:rPr lang="en-US" altLang="zh-CN" sz="1600" b="0" kern="100" dirty="0">
                          <a:solidFill>
                            <a:schemeClr val="tx1"/>
                          </a:solidFill>
                          <a:effectLst/>
                          <a:latin typeface="+mn-lt"/>
                          <a:ea typeface="+mn-ea"/>
                          <a:cs typeface="+mn-cs"/>
                        </a:rPr>
                        <a:t>3</a:t>
                      </a:r>
                      <a:endParaRPr lang="zh-CN" sz="1600" b="0" kern="100" dirty="0">
                        <a:solidFill>
                          <a:schemeClr val="tx1"/>
                        </a:solidFill>
                        <a:effectLst/>
                        <a:latin typeface="+mn-lt"/>
                        <a:ea typeface="+mn-ea"/>
                        <a:cs typeface="+mn-cs"/>
                      </a:endParaRPr>
                    </a:p>
                  </a:txBody>
                  <a:tcPr marL="51435" marR="51435" marT="0" marB="0" anchor="ctr"/>
                </a:tc>
                <a:extLst>
                  <a:ext uri="{0D108BD9-81ED-4DB2-BD59-A6C34878D82A}">
                    <a16:rowId xmlns:a16="http://schemas.microsoft.com/office/drawing/2014/main" val="10004"/>
                  </a:ext>
                </a:extLst>
              </a:tr>
              <a:tr h="264089">
                <a:tc>
                  <a:txBody>
                    <a:bodyPr/>
                    <a:lstStyle/>
                    <a:p>
                      <a:pPr algn="ctr">
                        <a:spcAft>
                          <a:spcPts val="0"/>
                        </a:spcAft>
                      </a:pPr>
                      <a:r>
                        <a:rPr lang="en-US" sz="1600" kern="100" dirty="0">
                          <a:effectLst/>
                          <a:latin typeface="+mn-lt"/>
                        </a:rPr>
                        <a:t>Energy spread (</a:t>
                      </a:r>
                      <a:r>
                        <a:rPr lang="en-US" altLang="zh-CN" sz="1600" kern="100" dirty="0">
                          <a:effectLst/>
                          <a:latin typeface="+mn-lt"/>
                        </a:rPr>
                        <a:t>e</a:t>
                      </a:r>
                      <a:r>
                        <a:rPr lang="en-US" altLang="zh-CN" sz="1600" kern="100" baseline="30000" dirty="0">
                          <a:effectLst/>
                          <a:latin typeface="+mn-lt"/>
                        </a:rPr>
                        <a:t>-</a:t>
                      </a:r>
                      <a:r>
                        <a:rPr lang="en-US" altLang="zh-CN" sz="1600" kern="100" dirty="0">
                          <a:effectLst/>
                          <a:latin typeface="+mn-lt"/>
                        </a:rPr>
                        <a:t> /e</a:t>
                      </a:r>
                      <a:r>
                        <a:rPr lang="en-US" altLang="zh-CN" sz="1600" kern="100" baseline="30000" dirty="0">
                          <a:effectLst/>
                          <a:latin typeface="+mn-lt"/>
                        </a:rPr>
                        <a:t>+</a:t>
                      </a:r>
                      <a:r>
                        <a:rPr lang="en-US" altLang="zh-CN" sz="1600" kern="100" dirty="0">
                          <a:effectLst/>
                          <a:latin typeface="+mn-lt"/>
                        </a:rPr>
                        <a:t> </a:t>
                      </a:r>
                      <a:r>
                        <a:rPr lang="en-US" sz="1600" kern="100" dirty="0">
                          <a:effectLst/>
                          <a:latin typeface="+mn-lt"/>
                        </a:rPr>
                        <a:t>)</a:t>
                      </a:r>
                      <a:endParaRPr lang="zh-CN" sz="1600" kern="100" dirty="0">
                        <a:effectLst/>
                        <a:latin typeface="+mn-lt"/>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sz="1600" kern="100" dirty="0">
                          <a:effectLst/>
                          <a:latin typeface="+mn-lt"/>
                        </a:rPr>
                        <a:t> </a:t>
                      </a:r>
                      <a:endParaRPr lang="zh-CN" sz="1600" kern="100" dirty="0">
                        <a:effectLst/>
                        <a:latin typeface="+mn-lt"/>
                        <a:ea typeface="宋体" panose="02010600030101010101" pitchFamily="2" charset="-122"/>
                        <a:cs typeface="Times New Roman" panose="02020603050405020304" pitchFamily="18" charset="0"/>
                      </a:endParaRPr>
                    </a:p>
                  </a:txBody>
                  <a:tcPr marL="51435" marR="51435" marT="0" marB="0" anchor="ctr"/>
                </a:tc>
                <a:tc>
                  <a:txBody>
                    <a:bodyPr/>
                    <a:lstStyle/>
                    <a:p>
                      <a:pPr marL="0" marR="0" lvl="0" indent="69850" algn="ctr" defTabSz="914400" rtl="0" eaLnBrk="1" fontAlgn="auto" latinLnBrk="0" hangingPunct="1">
                        <a:lnSpc>
                          <a:spcPct val="100000"/>
                        </a:lnSpc>
                        <a:spcBef>
                          <a:spcPts val="0"/>
                        </a:spcBef>
                        <a:spcAft>
                          <a:spcPts val="0"/>
                        </a:spcAft>
                        <a:buClrTx/>
                        <a:buSzTx/>
                        <a:buFontTx/>
                        <a:buNone/>
                        <a:tabLst/>
                        <a:defRPr/>
                      </a:pPr>
                      <a:r>
                        <a:rPr lang="en-US" altLang="zh-CN" sz="1600" b="0" kern="100" dirty="0">
                          <a:solidFill>
                            <a:schemeClr val="tx1"/>
                          </a:solidFill>
                          <a:effectLst/>
                          <a:latin typeface="+mn-lt"/>
                          <a:ea typeface="+mn-ea"/>
                          <a:cs typeface="+mn-cs"/>
                        </a:rPr>
                        <a:t>1.5×10</a:t>
                      </a:r>
                      <a:r>
                        <a:rPr lang="en-US" altLang="zh-CN" sz="1600" b="0" kern="100" baseline="30000" dirty="0">
                          <a:solidFill>
                            <a:schemeClr val="tx1"/>
                          </a:solidFill>
                          <a:effectLst/>
                          <a:latin typeface="+mn-lt"/>
                          <a:ea typeface="+mn-ea"/>
                          <a:cs typeface="+mn-cs"/>
                        </a:rPr>
                        <a:t>-3</a:t>
                      </a:r>
                      <a:endParaRPr lang="zh-CN" altLang="zh-CN" sz="1600" b="0" kern="100" baseline="30000" dirty="0">
                        <a:solidFill>
                          <a:schemeClr val="tx1"/>
                        </a:solidFill>
                        <a:effectLst/>
                        <a:latin typeface="+mn-lt"/>
                        <a:ea typeface="+mn-ea"/>
                        <a:cs typeface="+mn-cs"/>
                      </a:endParaRPr>
                    </a:p>
                  </a:txBody>
                  <a:tcPr marL="51435" marR="51435" marT="0" marB="0" anchor="ctr"/>
                </a:tc>
                <a:tc>
                  <a:txBody>
                    <a:bodyPr/>
                    <a:lstStyle/>
                    <a:p>
                      <a:pPr marL="0" marR="0" lvl="0" indent="69850" algn="ctr" defTabSz="914400" rtl="0" eaLnBrk="1" fontAlgn="auto" latinLnBrk="0" hangingPunct="1">
                        <a:lnSpc>
                          <a:spcPct val="100000"/>
                        </a:lnSpc>
                        <a:spcBef>
                          <a:spcPts val="0"/>
                        </a:spcBef>
                        <a:spcAft>
                          <a:spcPts val="0"/>
                        </a:spcAft>
                        <a:buClrTx/>
                        <a:buSzTx/>
                        <a:buFontTx/>
                        <a:buNone/>
                        <a:tabLst/>
                        <a:defRPr/>
                      </a:pPr>
                      <a:r>
                        <a:rPr lang="en-US" altLang="zh-CN" sz="1600" b="0" kern="100" baseline="0" dirty="0">
                          <a:solidFill>
                            <a:schemeClr val="tx1"/>
                          </a:solidFill>
                          <a:effectLst/>
                          <a:latin typeface="+mn-lt"/>
                          <a:ea typeface="+mn-ea"/>
                          <a:cs typeface="+mn-cs"/>
                        </a:rPr>
                        <a:t>1.3</a:t>
                      </a:r>
                      <a:r>
                        <a:rPr lang="en-US" altLang="zh-CN" sz="1600" b="0" kern="100" dirty="0">
                          <a:solidFill>
                            <a:schemeClr val="tx1"/>
                          </a:solidFill>
                          <a:effectLst/>
                          <a:latin typeface="+mn-lt"/>
                          <a:ea typeface="+mn-ea"/>
                          <a:cs typeface="+mn-cs"/>
                        </a:rPr>
                        <a:t>×10</a:t>
                      </a:r>
                      <a:r>
                        <a:rPr lang="en-US" altLang="zh-CN" sz="1600" b="0" kern="100" baseline="30000" dirty="0">
                          <a:solidFill>
                            <a:schemeClr val="tx1"/>
                          </a:solidFill>
                          <a:effectLst/>
                          <a:latin typeface="+mn-lt"/>
                          <a:ea typeface="+mn-ea"/>
                          <a:cs typeface="+mn-cs"/>
                        </a:rPr>
                        <a:t>-3</a:t>
                      </a:r>
                      <a:endParaRPr lang="zh-CN" altLang="zh-CN" sz="1600" b="0" kern="100" baseline="0" dirty="0">
                        <a:solidFill>
                          <a:schemeClr val="tx1"/>
                        </a:solidFill>
                        <a:effectLst/>
                        <a:latin typeface="+mn-lt"/>
                        <a:ea typeface="+mn-ea"/>
                        <a:cs typeface="+mn-cs"/>
                      </a:endParaRPr>
                    </a:p>
                  </a:txBody>
                  <a:tcPr marL="51435" marR="51435" marT="0" marB="0" anchor="ctr"/>
                </a:tc>
                <a:extLst>
                  <a:ext uri="{0D108BD9-81ED-4DB2-BD59-A6C34878D82A}">
                    <a16:rowId xmlns:a16="http://schemas.microsoft.com/office/drawing/2014/main" val="10005"/>
                  </a:ext>
                </a:extLst>
              </a:tr>
              <a:tr h="280030">
                <a:tc>
                  <a:txBody>
                    <a:bodyPr/>
                    <a:lstStyle/>
                    <a:p>
                      <a:pPr algn="ctr">
                        <a:spcAft>
                          <a:spcPts val="0"/>
                        </a:spcAft>
                      </a:pPr>
                      <a:r>
                        <a:rPr lang="en-US" sz="1600" kern="100" dirty="0">
                          <a:effectLst/>
                          <a:latin typeface="+mn-lt"/>
                        </a:rPr>
                        <a:t>Emittance (</a:t>
                      </a:r>
                      <a:r>
                        <a:rPr lang="en-US" altLang="zh-CN" sz="1600" kern="100" dirty="0">
                          <a:effectLst/>
                          <a:latin typeface="+mn-lt"/>
                        </a:rPr>
                        <a:t>e</a:t>
                      </a:r>
                      <a:r>
                        <a:rPr lang="en-US" altLang="zh-CN" sz="1600" kern="100" baseline="30000" dirty="0">
                          <a:effectLst/>
                          <a:latin typeface="+mn-lt"/>
                        </a:rPr>
                        <a:t>-</a:t>
                      </a:r>
                      <a:r>
                        <a:rPr lang="en-US" altLang="zh-CN" sz="1600" kern="100" dirty="0">
                          <a:effectLst/>
                          <a:latin typeface="+mn-lt"/>
                        </a:rPr>
                        <a:t> /e</a:t>
                      </a:r>
                      <a:r>
                        <a:rPr lang="en-US" altLang="zh-CN" sz="1600" kern="100" baseline="30000" dirty="0">
                          <a:effectLst/>
                          <a:latin typeface="+mn-lt"/>
                        </a:rPr>
                        <a:t>+</a:t>
                      </a:r>
                      <a:r>
                        <a:rPr lang="en-US" altLang="zh-CN" sz="1600" kern="100" dirty="0">
                          <a:effectLst/>
                          <a:latin typeface="+mn-lt"/>
                        </a:rPr>
                        <a:t> </a:t>
                      </a:r>
                      <a:r>
                        <a:rPr lang="en-US" sz="1600" kern="100" dirty="0">
                          <a:effectLst/>
                          <a:latin typeface="+mn-lt"/>
                        </a:rPr>
                        <a:t>)</a:t>
                      </a:r>
                      <a:endParaRPr lang="zh-CN" sz="1600" kern="100" dirty="0">
                        <a:effectLst/>
                        <a:latin typeface="+mn-lt"/>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sz="1600" kern="100" dirty="0">
                          <a:effectLst/>
                          <a:latin typeface="+mn-lt"/>
                        </a:rPr>
                        <a:t> </a:t>
                      </a:r>
                      <a:r>
                        <a:rPr lang="en-US" sz="1600" kern="100" dirty="0">
                          <a:solidFill>
                            <a:schemeClr val="dk1"/>
                          </a:solidFill>
                          <a:effectLst/>
                          <a:latin typeface="+mn-lt"/>
                          <a:ea typeface="+mn-ea"/>
                          <a:cs typeface="+mn-cs"/>
                        </a:rPr>
                        <a:t>n</a:t>
                      </a:r>
                      <a:r>
                        <a:rPr lang="en-US" altLang="zh-CN" sz="1600" kern="100" dirty="0">
                          <a:solidFill>
                            <a:schemeClr val="dk1"/>
                          </a:solidFill>
                          <a:effectLst/>
                          <a:latin typeface="+mn-lt"/>
                          <a:ea typeface="+mn-ea"/>
                          <a:cs typeface="+mn-cs"/>
                        </a:rPr>
                        <a:t>m</a:t>
                      </a:r>
                      <a:endParaRPr lang="zh-CN" sz="1600" kern="100" dirty="0">
                        <a:effectLst/>
                        <a:latin typeface="+mn-lt"/>
                        <a:ea typeface="宋体" panose="02010600030101010101" pitchFamily="2" charset="-122"/>
                        <a:cs typeface="Times New Roman" panose="02020603050405020304" pitchFamily="18" charset="0"/>
                      </a:endParaRPr>
                    </a:p>
                  </a:txBody>
                  <a:tcPr marL="51435" marR="51435" marT="0" marB="0" anchor="ctr"/>
                </a:tc>
                <a:tc>
                  <a:txBody>
                    <a:bodyPr/>
                    <a:lstStyle/>
                    <a:p>
                      <a:pPr marL="0" indent="69850" algn="ctr" defTabSz="914400" rtl="0" eaLnBrk="1" latinLnBrk="0" hangingPunct="1">
                        <a:spcAft>
                          <a:spcPts val="0"/>
                        </a:spcAft>
                      </a:pPr>
                      <a:r>
                        <a:rPr lang="en-US" altLang="zh-CN" sz="1600" b="0" kern="100" dirty="0">
                          <a:solidFill>
                            <a:schemeClr val="tx1"/>
                          </a:solidFill>
                          <a:effectLst/>
                          <a:latin typeface="+mn-lt"/>
                          <a:ea typeface="+mn-ea"/>
                          <a:cs typeface="+mn-cs"/>
                          <a:sym typeface="Wingdings" panose="05000000000000000000" pitchFamily="2" charset="2"/>
                        </a:rPr>
                        <a:t>10</a:t>
                      </a:r>
                      <a:endParaRPr lang="en-US" sz="1600" b="0" kern="100" dirty="0">
                        <a:solidFill>
                          <a:schemeClr val="tx1"/>
                        </a:solidFill>
                        <a:effectLst/>
                        <a:latin typeface="+mn-lt"/>
                        <a:ea typeface="+mn-ea"/>
                        <a:cs typeface="+mn-cs"/>
                      </a:endParaRPr>
                    </a:p>
                  </a:txBody>
                  <a:tcPr marL="51435" marR="51435" marT="0" marB="0" anchor="ctr"/>
                </a:tc>
                <a:tc>
                  <a:txBody>
                    <a:bodyPr/>
                    <a:lstStyle/>
                    <a:p>
                      <a:pPr marL="0" indent="69850" algn="ctr" defTabSz="914400" rtl="0" eaLnBrk="1" latinLnBrk="0" hangingPunct="1">
                        <a:spcAft>
                          <a:spcPts val="0"/>
                        </a:spcAft>
                      </a:pPr>
                      <a:r>
                        <a:rPr lang="en-US" sz="1600" b="0" kern="100" dirty="0">
                          <a:solidFill>
                            <a:schemeClr val="tx1"/>
                          </a:solidFill>
                          <a:effectLst/>
                          <a:latin typeface="+mn-lt"/>
                          <a:ea typeface="+mn-ea"/>
                          <a:cs typeface="+mn-cs"/>
                        </a:rPr>
                        <a:t>2.5</a:t>
                      </a:r>
                    </a:p>
                  </a:txBody>
                  <a:tcPr marL="51435" marR="51435" marT="0" marB="0" anchor="ctr"/>
                </a:tc>
                <a:extLst>
                  <a:ext uri="{0D108BD9-81ED-4DB2-BD59-A6C34878D82A}">
                    <a16:rowId xmlns:a16="http://schemas.microsoft.com/office/drawing/2014/main" val="10006"/>
                  </a:ext>
                </a:extLst>
              </a:tr>
            </a:tbl>
          </a:graphicData>
        </a:graphic>
      </p:graphicFrame>
      <p:pic>
        <p:nvPicPr>
          <p:cNvPr id="11" name="Picture 10">
            <a:extLst>
              <a:ext uri="{FF2B5EF4-FFF2-40B4-BE49-F238E27FC236}">
                <a16:creationId xmlns:a16="http://schemas.microsoft.com/office/drawing/2014/main" id="{176EB266-B445-4C2A-9ECA-FDC4D39AC26E}"/>
              </a:ext>
            </a:extLst>
          </p:cNvPr>
          <p:cNvPicPr>
            <a:picLocks noChangeAspect="1"/>
          </p:cNvPicPr>
          <p:nvPr/>
        </p:nvPicPr>
        <p:blipFill rotWithShape="1">
          <a:blip r:embed="rId2">
            <a:extLst>
              <a:ext uri="{28A0092B-C50C-407E-A947-70E740481C1C}">
                <a14:useLocalDpi xmlns:a14="http://schemas.microsoft.com/office/drawing/2010/main" val="0"/>
              </a:ext>
            </a:extLst>
          </a:blip>
          <a:srcRect r="5191" b="4293"/>
          <a:stretch/>
        </p:blipFill>
        <p:spPr>
          <a:xfrm>
            <a:off x="6143147" y="1670539"/>
            <a:ext cx="6048853" cy="4703884"/>
          </a:xfrm>
          <a:prstGeom prst="rect">
            <a:avLst/>
          </a:prstGeom>
        </p:spPr>
      </p:pic>
      <p:pic>
        <p:nvPicPr>
          <p:cNvPr id="12" name="Picture 11">
            <a:extLst>
              <a:ext uri="{FF2B5EF4-FFF2-40B4-BE49-F238E27FC236}">
                <a16:creationId xmlns:a16="http://schemas.microsoft.com/office/drawing/2014/main" id="{9C43413C-07C5-4146-BF41-079160417769}"/>
              </a:ext>
            </a:extLst>
          </p:cNvPr>
          <p:cNvPicPr>
            <a:picLocks noChangeAspect="1"/>
          </p:cNvPicPr>
          <p:nvPr/>
        </p:nvPicPr>
        <p:blipFill rotWithShape="1">
          <a:blip r:embed="rId3"/>
          <a:srcRect t="4524" b="6607"/>
          <a:stretch/>
        </p:blipFill>
        <p:spPr>
          <a:xfrm>
            <a:off x="915055" y="3560885"/>
            <a:ext cx="4307576" cy="2949002"/>
          </a:xfrm>
          <a:prstGeom prst="rect">
            <a:avLst/>
          </a:prstGeom>
        </p:spPr>
      </p:pic>
    </p:spTree>
    <p:extLst>
      <p:ext uri="{BB962C8B-B14F-4D97-AF65-F5344CB8AC3E}">
        <p14:creationId xmlns:p14="http://schemas.microsoft.com/office/powerpoint/2010/main" val="2836401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B88DA-FF3F-40B9-B1DE-688766ECDACF}"/>
              </a:ext>
            </a:extLst>
          </p:cNvPr>
          <p:cNvSpPr>
            <a:spLocks noGrp="1"/>
          </p:cNvSpPr>
          <p:nvPr>
            <p:ph type="title"/>
          </p:nvPr>
        </p:nvSpPr>
        <p:spPr/>
        <p:txBody>
          <a:bodyPr/>
          <a:lstStyle/>
          <a:p>
            <a:r>
              <a:rPr lang="en-US" dirty="0"/>
              <a:t>Linac design</a:t>
            </a:r>
          </a:p>
        </p:txBody>
      </p:sp>
      <p:sp>
        <p:nvSpPr>
          <p:cNvPr id="3" name="Content Placeholder 2">
            <a:extLst>
              <a:ext uri="{FF2B5EF4-FFF2-40B4-BE49-F238E27FC236}">
                <a16:creationId xmlns:a16="http://schemas.microsoft.com/office/drawing/2014/main" id="{E800E565-FF9D-4BEF-98A1-B6F4C9C0436F}"/>
              </a:ext>
            </a:extLst>
          </p:cNvPr>
          <p:cNvSpPr>
            <a:spLocks noGrp="1"/>
          </p:cNvSpPr>
          <p:nvPr>
            <p:ph idx="1"/>
          </p:nvPr>
        </p:nvSpPr>
        <p:spPr>
          <a:xfrm>
            <a:off x="838200" y="1121120"/>
            <a:ext cx="4410808" cy="4967923"/>
          </a:xfrm>
        </p:spPr>
        <p:txBody>
          <a:bodyPr/>
          <a:lstStyle/>
          <a:p>
            <a:r>
              <a:rPr lang="en-US" dirty="0"/>
              <a:t>Emittance growth</a:t>
            </a:r>
          </a:p>
          <a:p>
            <a:pPr lvl="1"/>
            <a:r>
              <a:rPr lang="en-US" dirty="0"/>
              <a:t>Wakefield</a:t>
            </a:r>
          </a:p>
          <a:p>
            <a:pPr lvl="1"/>
            <a:r>
              <a:rPr lang="en-US" dirty="0"/>
              <a:t>Error study is still in progress </a:t>
            </a:r>
          </a:p>
          <a:p>
            <a:pPr lvl="2"/>
            <a:r>
              <a:rPr lang="en-US" b="1" dirty="0"/>
              <a:t>BPM resolution ~ 10µm</a:t>
            </a:r>
          </a:p>
          <a:p>
            <a:pPr lvl="2"/>
            <a:r>
              <a:rPr lang="en-US" b="1" dirty="0"/>
              <a:t>Wakefield free steering(WFS)</a:t>
            </a:r>
          </a:p>
          <a:p>
            <a:endParaRPr lang="en-US" dirty="0"/>
          </a:p>
          <a:p>
            <a:endParaRPr lang="en-US" dirty="0"/>
          </a:p>
          <a:p>
            <a:endParaRPr lang="en-US" dirty="0"/>
          </a:p>
        </p:txBody>
      </p:sp>
      <p:sp>
        <p:nvSpPr>
          <p:cNvPr id="4" name="Text Placeholder 3">
            <a:extLst>
              <a:ext uri="{FF2B5EF4-FFF2-40B4-BE49-F238E27FC236}">
                <a16:creationId xmlns:a16="http://schemas.microsoft.com/office/drawing/2014/main" id="{C03C4987-8D4F-4233-ACF0-8FCBD16EA0B0}"/>
              </a:ext>
            </a:extLst>
          </p:cNvPr>
          <p:cNvSpPr>
            <a:spLocks noGrp="1"/>
          </p:cNvSpPr>
          <p:nvPr>
            <p:ph type="body" sz="quarter" idx="13"/>
          </p:nvPr>
        </p:nvSpPr>
        <p:spPr/>
        <p:txBody>
          <a:bodyPr/>
          <a:lstStyle/>
          <a:p>
            <a:r>
              <a:rPr lang="en-US" dirty="0"/>
              <a:t>Electron linac</a:t>
            </a:r>
          </a:p>
        </p:txBody>
      </p:sp>
      <p:pic>
        <p:nvPicPr>
          <p:cNvPr id="7" name="Picture 6">
            <a:extLst>
              <a:ext uri="{FF2B5EF4-FFF2-40B4-BE49-F238E27FC236}">
                <a16:creationId xmlns:a16="http://schemas.microsoft.com/office/drawing/2014/main" id="{59411784-FA33-4C48-B7C1-7ED0FE1D08F8}"/>
              </a:ext>
            </a:extLst>
          </p:cNvPr>
          <p:cNvPicPr>
            <a:picLocks noChangeAspect="1"/>
          </p:cNvPicPr>
          <p:nvPr/>
        </p:nvPicPr>
        <p:blipFill>
          <a:blip r:embed="rId2"/>
          <a:stretch>
            <a:fillRect/>
          </a:stretch>
        </p:blipFill>
        <p:spPr>
          <a:xfrm>
            <a:off x="5345317" y="1159852"/>
            <a:ext cx="6714798" cy="5179402"/>
          </a:xfrm>
          <a:prstGeom prst="rect">
            <a:avLst/>
          </a:prstGeom>
        </p:spPr>
      </p:pic>
      <p:pic>
        <p:nvPicPr>
          <p:cNvPr id="8" name="图片 9">
            <a:extLst>
              <a:ext uri="{FF2B5EF4-FFF2-40B4-BE49-F238E27FC236}">
                <a16:creationId xmlns:a16="http://schemas.microsoft.com/office/drawing/2014/main" id="{9E44440C-9B36-4A0F-883D-076D72A71ADC}"/>
              </a:ext>
            </a:extLst>
          </p:cNvPr>
          <p:cNvPicPr/>
          <p:nvPr/>
        </p:nvPicPr>
        <p:blipFill rotWithShape="1">
          <a:blip r:embed="rId3" cstate="print">
            <a:extLst>
              <a:ext uri="{28A0092B-C50C-407E-A947-70E740481C1C}">
                <a14:useLocalDpi xmlns:a14="http://schemas.microsoft.com/office/drawing/2010/main" val="0"/>
              </a:ext>
            </a:extLst>
          </a:blip>
          <a:srcRect t="5414" b="7846"/>
          <a:stretch/>
        </p:blipFill>
        <p:spPr bwMode="auto">
          <a:xfrm>
            <a:off x="180095" y="3341077"/>
            <a:ext cx="4998574" cy="3042139"/>
          </a:xfrm>
          <a:prstGeom prst="rect">
            <a:avLst/>
          </a:prstGeom>
          <a:noFill/>
          <a:ln>
            <a:noFill/>
          </a:ln>
        </p:spPr>
      </p:pic>
    </p:spTree>
    <p:extLst>
      <p:ext uri="{BB962C8B-B14F-4D97-AF65-F5344CB8AC3E}">
        <p14:creationId xmlns:p14="http://schemas.microsoft.com/office/powerpoint/2010/main" val="27789622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50EB2-7314-4C13-A68A-C6D9592D989F}"/>
              </a:ext>
            </a:extLst>
          </p:cNvPr>
          <p:cNvSpPr>
            <a:spLocks noGrp="1"/>
          </p:cNvSpPr>
          <p:nvPr>
            <p:ph type="title"/>
          </p:nvPr>
        </p:nvSpPr>
        <p:spPr/>
        <p:txBody>
          <a:bodyPr/>
          <a:lstStyle/>
          <a:p>
            <a:r>
              <a:rPr lang="en-US" dirty="0"/>
              <a:t>Linac design</a:t>
            </a:r>
          </a:p>
        </p:txBody>
      </p:sp>
      <p:sp>
        <p:nvSpPr>
          <p:cNvPr id="3" name="Content Placeholder 2">
            <a:extLst>
              <a:ext uri="{FF2B5EF4-FFF2-40B4-BE49-F238E27FC236}">
                <a16:creationId xmlns:a16="http://schemas.microsoft.com/office/drawing/2014/main" id="{5D3768C8-C617-4AB6-932F-E0BAA4DD27B3}"/>
              </a:ext>
            </a:extLst>
          </p:cNvPr>
          <p:cNvSpPr>
            <a:spLocks noGrp="1"/>
          </p:cNvSpPr>
          <p:nvPr>
            <p:ph idx="1"/>
          </p:nvPr>
        </p:nvSpPr>
        <p:spPr>
          <a:xfrm>
            <a:off x="512884" y="1165078"/>
            <a:ext cx="10515600" cy="5279684"/>
          </a:xfrm>
        </p:spPr>
        <p:txBody>
          <a:bodyPr>
            <a:normAutofit fontScale="92500" lnSpcReduction="10000"/>
          </a:bodyPr>
          <a:lstStyle/>
          <a:p>
            <a:r>
              <a:rPr lang="en-US" altLang="zh-CN" dirty="0"/>
              <a:t>Positron source</a:t>
            </a:r>
          </a:p>
          <a:p>
            <a:pPr lvl="1"/>
            <a:r>
              <a:rPr lang="en-US" altLang="zh-CN" dirty="0"/>
              <a:t>Target</a:t>
            </a:r>
            <a:r>
              <a:rPr lang="en-US" altLang="zh-CN" dirty="0">
                <a:sym typeface="Wingdings" panose="05000000000000000000" pitchFamily="2" charset="2"/>
              </a:rPr>
              <a:t> (Conventional)</a:t>
            </a:r>
            <a:endParaRPr lang="en-US" altLang="zh-CN" dirty="0"/>
          </a:p>
          <a:p>
            <a:pPr lvl="2"/>
            <a:r>
              <a:rPr lang="en-US" altLang="zh-CN" dirty="0"/>
              <a:t>tungsten@15 mm</a:t>
            </a:r>
          </a:p>
          <a:p>
            <a:pPr lvl="2"/>
            <a:r>
              <a:rPr lang="en-US" altLang="zh-CN" dirty="0"/>
              <a:t>Beam size: 0.5 mm</a:t>
            </a:r>
          </a:p>
          <a:p>
            <a:r>
              <a:rPr lang="en-US" altLang="zh-CN" dirty="0"/>
              <a:t>AMD (Adiabatic Matching Device)</a:t>
            </a:r>
          </a:p>
          <a:p>
            <a:pPr lvl="1"/>
            <a:r>
              <a:rPr lang="en-US" altLang="zh-CN" dirty="0"/>
              <a:t>Length: 100mm</a:t>
            </a:r>
          </a:p>
          <a:p>
            <a:pPr lvl="1"/>
            <a:r>
              <a:rPr lang="en-US" altLang="zh-CN" dirty="0"/>
              <a:t>Aperture: 8mm</a:t>
            </a:r>
            <a:r>
              <a:rPr lang="en-US" altLang="zh-CN" dirty="0">
                <a:sym typeface="Wingdings" panose="05000000000000000000" pitchFamily="2" charset="2"/>
              </a:rPr>
              <a:t>26mm</a:t>
            </a:r>
          </a:p>
          <a:p>
            <a:pPr lvl="1"/>
            <a:r>
              <a:rPr lang="en-US" altLang="zh-CN" dirty="0">
                <a:sym typeface="Wingdings" panose="05000000000000000000" pitchFamily="2" charset="2"/>
              </a:rPr>
              <a:t>Magnetic field: (5.5T0T) + 0.5T</a:t>
            </a:r>
          </a:p>
          <a:p>
            <a:r>
              <a:rPr lang="en-US" altLang="zh-CN" dirty="0">
                <a:sym typeface="Wingdings" panose="05000000000000000000" pitchFamily="2" charset="2"/>
              </a:rPr>
              <a:t>Capture &amp; Pre-accelerating structure</a:t>
            </a:r>
          </a:p>
          <a:p>
            <a:pPr lvl="1"/>
            <a:r>
              <a:rPr lang="en-US" altLang="zh-CN" dirty="0">
                <a:sym typeface="Wingdings" panose="05000000000000000000" pitchFamily="2" charset="2"/>
              </a:rPr>
              <a:t>Length:2 m</a:t>
            </a:r>
          </a:p>
          <a:p>
            <a:pPr lvl="1"/>
            <a:r>
              <a:rPr lang="en-US" altLang="zh-CN" dirty="0">
                <a:sym typeface="Wingdings" panose="05000000000000000000" pitchFamily="2" charset="2"/>
              </a:rPr>
              <a:t>Aperture: 25 mm</a:t>
            </a:r>
          </a:p>
          <a:p>
            <a:pPr lvl="1"/>
            <a:r>
              <a:rPr lang="en-US" altLang="zh-CN" dirty="0">
                <a:sym typeface="Wingdings" panose="05000000000000000000" pitchFamily="2" charset="2"/>
              </a:rPr>
              <a:t>Gradient: 22 MV/m</a:t>
            </a:r>
          </a:p>
          <a:p>
            <a:r>
              <a:rPr lang="en-US" altLang="zh-CN" dirty="0">
                <a:sym typeface="Wingdings" panose="05000000000000000000" pitchFamily="2" charset="2"/>
              </a:rPr>
              <a:t>Chicane</a:t>
            </a:r>
          </a:p>
          <a:p>
            <a:pPr lvl="1"/>
            <a:r>
              <a:rPr lang="en-US" altLang="zh-CN" dirty="0">
                <a:sym typeface="Wingdings" panose="05000000000000000000" pitchFamily="2" charset="2"/>
              </a:rPr>
              <a:t>Wasted electron separation</a:t>
            </a:r>
          </a:p>
          <a:p>
            <a:endParaRPr lang="en-US" altLang="zh-CN" dirty="0">
              <a:sym typeface="Wingdings" panose="05000000000000000000" pitchFamily="2" charset="2"/>
            </a:endParaRPr>
          </a:p>
        </p:txBody>
      </p:sp>
      <p:sp>
        <p:nvSpPr>
          <p:cNvPr id="4" name="Text Placeholder 3">
            <a:extLst>
              <a:ext uri="{FF2B5EF4-FFF2-40B4-BE49-F238E27FC236}">
                <a16:creationId xmlns:a16="http://schemas.microsoft.com/office/drawing/2014/main" id="{9F6F6EF8-CD35-4174-A2C8-3AE7B05219E5}"/>
              </a:ext>
            </a:extLst>
          </p:cNvPr>
          <p:cNvSpPr>
            <a:spLocks noGrp="1"/>
          </p:cNvSpPr>
          <p:nvPr>
            <p:ph type="body" sz="quarter" idx="13"/>
          </p:nvPr>
        </p:nvSpPr>
        <p:spPr/>
        <p:txBody>
          <a:bodyPr/>
          <a:lstStyle/>
          <a:p>
            <a:r>
              <a:rPr lang="en-US" dirty="0"/>
              <a:t>PSPAS</a:t>
            </a:r>
          </a:p>
        </p:txBody>
      </p:sp>
      <p:pic>
        <p:nvPicPr>
          <p:cNvPr id="5" name="内容占位符 10" descr="D:\IHEPBOX\My_work\CEPC&amp;SPPC\Lattice structure\visio\PSPAS.png">
            <a:extLst>
              <a:ext uri="{FF2B5EF4-FFF2-40B4-BE49-F238E27FC236}">
                <a16:creationId xmlns:a16="http://schemas.microsoft.com/office/drawing/2014/main" id="{E16E6A2D-BFA2-48BE-BD73-EB305DC46E0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32584" y="1080198"/>
            <a:ext cx="6383216" cy="1336595"/>
          </a:xfrm>
          <a:prstGeom prst="rect">
            <a:avLst/>
          </a:prstGeom>
          <a:noFill/>
          <a:ln>
            <a:noFill/>
          </a:ln>
        </p:spPr>
      </p:pic>
      <p:pic>
        <p:nvPicPr>
          <p:cNvPr id="6" name="图片 12">
            <a:extLst>
              <a:ext uri="{FF2B5EF4-FFF2-40B4-BE49-F238E27FC236}">
                <a16:creationId xmlns:a16="http://schemas.microsoft.com/office/drawing/2014/main" id="{E7102FE7-9B3D-4C6D-A1DC-2431E48E3340}"/>
              </a:ext>
            </a:extLst>
          </p:cNvPr>
          <p:cNvPicPr/>
          <p:nvPr/>
        </p:nvPicPr>
        <p:blipFill rotWithShape="1">
          <a:blip r:embed="rId3" cstate="print">
            <a:extLst>
              <a:ext uri="{28A0092B-C50C-407E-A947-70E740481C1C}">
                <a14:useLocalDpi xmlns:a14="http://schemas.microsoft.com/office/drawing/2010/main" val="0"/>
              </a:ext>
            </a:extLst>
          </a:blip>
          <a:srcRect l="3566" t="4211" r="7143"/>
          <a:stretch/>
        </p:blipFill>
        <p:spPr bwMode="auto">
          <a:xfrm>
            <a:off x="5549685" y="2493879"/>
            <a:ext cx="2741462" cy="2148459"/>
          </a:xfrm>
          <a:prstGeom prst="rect">
            <a:avLst/>
          </a:prstGeom>
          <a:noFill/>
          <a:ln>
            <a:noFill/>
          </a:ln>
          <a:extLst>
            <a:ext uri="{53640926-AAD7-44D8-BBD7-CCE9431645EC}">
              <a14:shadowObscured xmlns:a14="http://schemas.microsoft.com/office/drawing/2010/main"/>
            </a:ext>
          </a:extLst>
        </p:spPr>
      </p:pic>
      <p:pic>
        <p:nvPicPr>
          <p:cNvPr id="7" name="图片 2">
            <a:extLst>
              <a:ext uri="{FF2B5EF4-FFF2-40B4-BE49-F238E27FC236}">
                <a16:creationId xmlns:a16="http://schemas.microsoft.com/office/drawing/2014/main" id="{116549E5-DB91-4416-8CEB-81AC897545E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02161" y="2514600"/>
            <a:ext cx="3540369" cy="2144639"/>
          </a:xfrm>
          <a:prstGeom prst="rect">
            <a:avLst/>
          </a:prstGeom>
          <a:noFill/>
          <a:ln>
            <a:noFill/>
          </a:ln>
        </p:spPr>
      </p:pic>
      <p:graphicFrame>
        <p:nvGraphicFramePr>
          <p:cNvPr id="10" name="Table 9">
            <a:extLst>
              <a:ext uri="{FF2B5EF4-FFF2-40B4-BE49-F238E27FC236}">
                <a16:creationId xmlns:a16="http://schemas.microsoft.com/office/drawing/2014/main" id="{BFDB94F7-CD02-4AF3-9865-324A30DB3348}"/>
              </a:ext>
            </a:extLst>
          </p:cNvPr>
          <p:cNvGraphicFramePr>
            <a:graphicFrameLocks noGrp="1"/>
          </p:cNvGraphicFramePr>
          <p:nvPr>
            <p:extLst>
              <p:ext uri="{D42A27DB-BD31-4B8C-83A1-F6EECF244321}">
                <p14:modId xmlns:p14="http://schemas.microsoft.com/office/powerpoint/2010/main" val="1573859725"/>
              </p:ext>
            </p:extLst>
          </p:nvPr>
        </p:nvGraphicFramePr>
        <p:xfrm>
          <a:off x="5354515" y="4791808"/>
          <a:ext cx="6682154" cy="1635366"/>
        </p:xfrm>
        <a:graphic>
          <a:graphicData uri="http://schemas.openxmlformats.org/drawingml/2006/table">
            <a:tbl>
              <a:tblPr firstRow="1" firstCol="1" bandRow="1"/>
              <a:tblGrid>
                <a:gridCol w="2674982">
                  <a:extLst>
                    <a:ext uri="{9D8B030D-6E8A-4147-A177-3AD203B41FA5}">
                      <a16:colId xmlns:a16="http://schemas.microsoft.com/office/drawing/2014/main" val="2183682271"/>
                    </a:ext>
                  </a:extLst>
                </a:gridCol>
                <a:gridCol w="1032714">
                  <a:extLst>
                    <a:ext uri="{9D8B030D-6E8A-4147-A177-3AD203B41FA5}">
                      <a16:colId xmlns:a16="http://schemas.microsoft.com/office/drawing/2014/main" val="1516228559"/>
                    </a:ext>
                  </a:extLst>
                </a:gridCol>
                <a:gridCol w="1312947">
                  <a:extLst>
                    <a:ext uri="{9D8B030D-6E8A-4147-A177-3AD203B41FA5}">
                      <a16:colId xmlns:a16="http://schemas.microsoft.com/office/drawing/2014/main" val="3435754207"/>
                    </a:ext>
                  </a:extLst>
                </a:gridCol>
                <a:gridCol w="1661511">
                  <a:extLst>
                    <a:ext uri="{9D8B030D-6E8A-4147-A177-3AD203B41FA5}">
                      <a16:colId xmlns:a16="http://schemas.microsoft.com/office/drawing/2014/main" val="2057962599"/>
                    </a:ext>
                  </a:extLst>
                </a:gridCol>
              </a:tblGrid>
              <a:tr h="272561">
                <a:tc>
                  <a:txBody>
                    <a:bodyPr/>
                    <a:lstStyle/>
                    <a:p>
                      <a:pPr indent="279400" algn="ctr">
                        <a:spcAft>
                          <a:spcPts val="0"/>
                        </a:spcAft>
                      </a:pPr>
                      <a:r>
                        <a:rPr lang="en-GB" sz="1600">
                          <a:effectLst/>
                          <a:latin typeface="Times" panose="02020603050405020304" pitchFamily="18" charset="0"/>
                          <a:ea typeface="宋体" panose="02010600030101010101" pitchFamily="2" charset="-122"/>
                          <a:cs typeface="Times New Roman" panose="02020603050405020304" pitchFamily="18" charset="0"/>
                        </a:rPr>
                        <a:t>Positron source</a:t>
                      </a:r>
                      <a:endParaRPr lang="en-US" sz="1200">
                        <a:effectLst/>
                        <a:latin typeface="Times" panose="02020603050405020304" pitchFamily="18"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a:effectLst/>
                          <a:latin typeface="Times" panose="02020603050405020304" pitchFamily="18" charset="0"/>
                          <a:ea typeface="宋体" panose="02010600030101010101" pitchFamily="2" charset="-122"/>
                          <a:cs typeface="Times New Roman" panose="02020603050405020304" pitchFamily="18" charset="0"/>
                        </a:rPr>
                        <a:t>Unit</a:t>
                      </a:r>
                      <a:endParaRPr lang="en-US" sz="1200">
                        <a:effectLst/>
                        <a:latin typeface="Times" panose="02020603050405020304" pitchFamily="18"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dirty="0">
                          <a:effectLst/>
                          <a:latin typeface="Times" panose="02020603050405020304" pitchFamily="18" charset="0"/>
                          <a:ea typeface="宋体" panose="02010600030101010101" pitchFamily="2" charset="-122"/>
                          <a:cs typeface="Times New Roman" panose="02020603050405020304" pitchFamily="18" charset="0"/>
                        </a:rPr>
                        <a:t>Requirement</a:t>
                      </a:r>
                      <a:endParaRPr lang="en-US" sz="1200" dirty="0">
                        <a:effectLst/>
                        <a:latin typeface="Times" panose="02020603050405020304" pitchFamily="18"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dirty="0">
                          <a:effectLst/>
                          <a:latin typeface="Times" panose="02020603050405020304" pitchFamily="18" charset="0"/>
                          <a:ea typeface="宋体" panose="02010600030101010101" pitchFamily="2" charset="-122"/>
                          <a:cs typeface="Times New Roman" panose="02020603050405020304" pitchFamily="18" charset="0"/>
                        </a:rPr>
                        <a:t>Simulation results</a:t>
                      </a:r>
                      <a:endParaRPr lang="en-US" sz="1200" dirty="0">
                        <a:effectLst/>
                        <a:latin typeface="Times" panose="02020603050405020304" pitchFamily="18"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5839160"/>
                  </a:ext>
                </a:extLst>
              </a:tr>
              <a:tr h="272561">
                <a:tc>
                  <a:txBody>
                    <a:bodyPr/>
                    <a:lstStyle/>
                    <a:p>
                      <a:pPr algn="ctr">
                        <a:spcAft>
                          <a:spcPts val="0"/>
                        </a:spcAft>
                      </a:pPr>
                      <a:r>
                        <a:rPr lang="en-GB" sz="1600" dirty="0">
                          <a:effectLst/>
                          <a:latin typeface="Times" panose="02020603050405020304" pitchFamily="18" charset="0"/>
                          <a:ea typeface="宋体" panose="02010600030101010101" pitchFamily="2" charset="-122"/>
                          <a:cs typeface="Times New Roman" panose="02020603050405020304" pitchFamily="18" charset="0"/>
                        </a:rPr>
                        <a:t>e</a:t>
                      </a:r>
                      <a:r>
                        <a:rPr lang="en-GB" sz="1600" baseline="30000" dirty="0">
                          <a:effectLst/>
                          <a:latin typeface="Times" panose="02020603050405020304" pitchFamily="18" charset="0"/>
                          <a:ea typeface="宋体" panose="02010600030101010101" pitchFamily="2" charset="-122"/>
                          <a:cs typeface="Times New Roman" panose="02020603050405020304" pitchFamily="18" charset="0"/>
                        </a:rPr>
                        <a:t>-</a:t>
                      </a:r>
                      <a:r>
                        <a:rPr lang="en-GB" sz="1600" dirty="0">
                          <a:effectLst/>
                          <a:latin typeface="Times" panose="02020603050405020304" pitchFamily="18" charset="0"/>
                          <a:ea typeface="宋体" panose="02010600030101010101" pitchFamily="2" charset="-122"/>
                          <a:cs typeface="Times New Roman" panose="02020603050405020304" pitchFamily="18" charset="0"/>
                        </a:rPr>
                        <a:t> beam energy on the target</a:t>
                      </a:r>
                      <a:endParaRPr lang="en-US" sz="1200" dirty="0">
                        <a:effectLst/>
                        <a:latin typeface="Times" panose="02020603050405020304" pitchFamily="18"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GB" sz="1600">
                          <a:effectLst/>
                          <a:latin typeface="Times" panose="02020603050405020304" pitchFamily="18" charset="0"/>
                          <a:ea typeface="宋体" panose="02010600030101010101" pitchFamily="2" charset="-122"/>
                          <a:cs typeface="Times New Roman" panose="02020603050405020304" pitchFamily="18" charset="0"/>
                        </a:rPr>
                        <a:t>GeV</a:t>
                      </a:r>
                      <a:endParaRPr lang="en-US" sz="1200">
                        <a:effectLst/>
                        <a:latin typeface="Times" panose="02020603050405020304" pitchFamily="18"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algn="ctr">
                        <a:spcAft>
                          <a:spcPts val="0"/>
                        </a:spcAft>
                      </a:pPr>
                      <a:r>
                        <a:rPr lang="en-GB" sz="1600">
                          <a:effectLst/>
                          <a:latin typeface="Times" panose="02020603050405020304" pitchFamily="18" charset="0"/>
                          <a:ea typeface="宋体" panose="02010600030101010101" pitchFamily="2" charset="-122"/>
                          <a:cs typeface="Times New Roman" panose="02020603050405020304" pitchFamily="18" charset="0"/>
                        </a:rPr>
                        <a:t>4</a:t>
                      </a:r>
                      <a:endParaRPr lang="en-US" sz="1200">
                        <a:effectLst/>
                        <a:latin typeface="Times" panose="02020603050405020304" pitchFamily="18"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extLst>
                  <a:ext uri="{0D108BD9-81ED-4DB2-BD59-A6C34878D82A}">
                    <a16:rowId xmlns:a16="http://schemas.microsoft.com/office/drawing/2014/main" val="4196448592"/>
                  </a:ext>
                </a:extLst>
              </a:tr>
              <a:tr h="272561">
                <a:tc>
                  <a:txBody>
                    <a:bodyPr/>
                    <a:lstStyle/>
                    <a:p>
                      <a:pPr algn="ctr">
                        <a:spcAft>
                          <a:spcPts val="0"/>
                        </a:spcAft>
                      </a:pPr>
                      <a:r>
                        <a:rPr lang="en-GB" sz="1600" dirty="0">
                          <a:effectLst/>
                          <a:latin typeface="Times" panose="02020603050405020304" pitchFamily="18" charset="0"/>
                          <a:ea typeface="宋体" panose="02010600030101010101" pitchFamily="2" charset="-122"/>
                          <a:cs typeface="Times New Roman" panose="02020603050405020304" pitchFamily="18" charset="0"/>
                        </a:rPr>
                        <a:t>e</a:t>
                      </a:r>
                      <a:r>
                        <a:rPr lang="en-GB" sz="1600" baseline="30000" dirty="0">
                          <a:effectLst/>
                          <a:latin typeface="Times" panose="02020603050405020304" pitchFamily="18" charset="0"/>
                          <a:ea typeface="宋体" panose="02010600030101010101" pitchFamily="2" charset="-122"/>
                          <a:cs typeface="Times New Roman" panose="02020603050405020304" pitchFamily="18" charset="0"/>
                        </a:rPr>
                        <a:t>-</a:t>
                      </a:r>
                      <a:r>
                        <a:rPr lang="en-GB" sz="1600" dirty="0">
                          <a:effectLst/>
                          <a:latin typeface="Times" panose="02020603050405020304" pitchFamily="18" charset="0"/>
                          <a:ea typeface="宋体" panose="02010600030101010101" pitchFamily="2" charset="-122"/>
                          <a:cs typeface="Times New Roman" panose="02020603050405020304" pitchFamily="18" charset="0"/>
                        </a:rPr>
                        <a:t> bunch charge on the target</a:t>
                      </a:r>
                      <a:endParaRPr lang="en-US" sz="1200" dirty="0">
                        <a:effectLst/>
                        <a:latin typeface="Times" panose="02020603050405020304" pitchFamily="18"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tcPr>
                </a:tc>
                <a:tc>
                  <a:txBody>
                    <a:bodyPr/>
                    <a:lstStyle/>
                    <a:p>
                      <a:pPr algn="ctr">
                        <a:spcAft>
                          <a:spcPts val="0"/>
                        </a:spcAft>
                      </a:pPr>
                      <a:r>
                        <a:rPr lang="en-GB" sz="1600">
                          <a:effectLst/>
                          <a:latin typeface="Times" panose="02020603050405020304" pitchFamily="18" charset="0"/>
                          <a:ea typeface="宋体" panose="02010600030101010101" pitchFamily="2" charset="-122"/>
                          <a:cs typeface="Times New Roman" panose="02020603050405020304" pitchFamily="18" charset="0"/>
                        </a:rPr>
                        <a:t>nC</a:t>
                      </a:r>
                      <a:endParaRPr lang="en-US" sz="1200">
                        <a:effectLst/>
                        <a:latin typeface="Times" panose="02020603050405020304" pitchFamily="18"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tcPr>
                </a:tc>
                <a:tc gridSpan="2">
                  <a:txBody>
                    <a:bodyPr/>
                    <a:lstStyle/>
                    <a:p>
                      <a:pPr algn="ctr">
                        <a:spcAft>
                          <a:spcPts val="0"/>
                        </a:spcAft>
                      </a:pPr>
                      <a:r>
                        <a:rPr lang="en-GB" sz="1600">
                          <a:effectLst/>
                          <a:latin typeface="Times" panose="02020603050405020304" pitchFamily="18" charset="0"/>
                          <a:ea typeface="宋体" panose="02010600030101010101" pitchFamily="2" charset="-122"/>
                          <a:cs typeface="Times New Roman" panose="02020603050405020304" pitchFamily="18" charset="0"/>
                        </a:rPr>
                        <a:t>10</a:t>
                      </a:r>
                      <a:endParaRPr lang="en-US" sz="1200">
                        <a:effectLst/>
                        <a:latin typeface="Times" panose="02020603050405020304" pitchFamily="18"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3049898972"/>
                  </a:ext>
                </a:extLst>
              </a:tr>
              <a:tr h="272561">
                <a:tc>
                  <a:txBody>
                    <a:bodyPr/>
                    <a:lstStyle/>
                    <a:p>
                      <a:pPr algn="ctr">
                        <a:spcAft>
                          <a:spcPts val="0"/>
                        </a:spcAft>
                      </a:pPr>
                      <a:r>
                        <a:rPr lang="en-GB" sz="1600" dirty="0">
                          <a:effectLst/>
                          <a:latin typeface="Times" panose="02020603050405020304" pitchFamily="18" charset="0"/>
                          <a:ea typeface="宋体" panose="02010600030101010101" pitchFamily="2" charset="-122"/>
                          <a:cs typeface="Times New Roman" panose="02020603050405020304" pitchFamily="18" charset="0"/>
                        </a:rPr>
                        <a:t>e</a:t>
                      </a:r>
                      <a:r>
                        <a:rPr lang="en-GB" sz="1600" baseline="30000" dirty="0">
                          <a:effectLst/>
                          <a:latin typeface="Times" panose="02020603050405020304" pitchFamily="18" charset="0"/>
                          <a:ea typeface="宋体" panose="02010600030101010101" pitchFamily="2" charset="-122"/>
                          <a:cs typeface="Times New Roman" panose="02020603050405020304" pitchFamily="18" charset="0"/>
                        </a:rPr>
                        <a:t>+</a:t>
                      </a:r>
                      <a:r>
                        <a:rPr lang="en-GB" sz="1600" dirty="0">
                          <a:effectLst/>
                          <a:latin typeface="Times" panose="02020603050405020304" pitchFamily="18" charset="0"/>
                          <a:ea typeface="宋体" panose="02010600030101010101" pitchFamily="2" charset="-122"/>
                          <a:cs typeface="Times New Roman" panose="02020603050405020304" pitchFamily="18" charset="0"/>
                        </a:rPr>
                        <a:t> bunch charge</a:t>
                      </a:r>
                      <a:endParaRPr lang="en-US" sz="1200" dirty="0">
                        <a:effectLst/>
                        <a:latin typeface="Times" panose="02020603050405020304" pitchFamily="18"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tcPr>
                </a:tc>
                <a:tc>
                  <a:txBody>
                    <a:bodyPr/>
                    <a:lstStyle/>
                    <a:p>
                      <a:pPr algn="ctr">
                        <a:spcAft>
                          <a:spcPts val="0"/>
                        </a:spcAft>
                      </a:pPr>
                      <a:r>
                        <a:rPr lang="en-GB" sz="1600">
                          <a:effectLst/>
                          <a:latin typeface="Times" panose="02020603050405020304" pitchFamily="18" charset="0"/>
                          <a:ea typeface="宋体" panose="02010600030101010101" pitchFamily="2" charset="-122"/>
                          <a:cs typeface="Times New Roman" panose="02020603050405020304" pitchFamily="18" charset="0"/>
                        </a:rPr>
                        <a:t>nC</a:t>
                      </a:r>
                      <a:endParaRPr lang="en-US" sz="1200">
                        <a:effectLst/>
                        <a:latin typeface="Times" panose="02020603050405020304" pitchFamily="18"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tcPr>
                </a:tc>
                <a:tc>
                  <a:txBody>
                    <a:bodyPr/>
                    <a:lstStyle/>
                    <a:p>
                      <a:pPr algn="ctr">
                        <a:spcAft>
                          <a:spcPts val="0"/>
                        </a:spcAft>
                      </a:pPr>
                      <a:r>
                        <a:rPr lang="en-GB" sz="1600">
                          <a:effectLst/>
                          <a:latin typeface="Times" panose="02020603050405020304" pitchFamily="18" charset="0"/>
                          <a:ea typeface="宋体" panose="02010600030101010101" pitchFamily="2" charset="-122"/>
                          <a:cs typeface="Times" panose="02020603050405020304" pitchFamily="18" charset="0"/>
                        </a:rPr>
                        <a:t>≥</a:t>
                      </a:r>
                      <a:r>
                        <a:rPr lang="en-GB" sz="1600">
                          <a:effectLst/>
                          <a:latin typeface="Times" panose="02020603050405020304" pitchFamily="18" charset="0"/>
                          <a:ea typeface="宋体" panose="02010600030101010101" pitchFamily="2" charset="-122"/>
                          <a:cs typeface="Times New Roman" panose="02020603050405020304" pitchFamily="18" charset="0"/>
                        </a:rPr>
                        <a:t>3</a:t>
                      </a:r>
                      <a:endParaRPr lang="en-US" sz="1200">
                        <a:effectLst/>
                        <a:latin typeface="Times" panose="02020603050405020304" pitchFamily="18"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tcPr>
                </a:tc>
                <a:tc>
                  <a:txBody>
                    <a:bodyPr/>
                    <a:lstStyle/>
                    <a:p>
                      <a:pPr algn="ctr">
                        <a:spcAft>
                          <a:spcPts val="0"/>
                        </a:spcAft>
                      </a:pPr>
                      <a:r>
                        <a:rPr lang="en-GB" sz="1600">
                          <a:effectLst/>
                          <a:latin typeface="Times" panose="02020603050405020304" pitchFamily="18" charset="0"/>
                          <a:ea typeface="宋体" panose="02010600030101010101" pitchFamily="2" charset="-122"/>
                          <a:cs typeface="Times New Roman" panose="02020603050405020304" pitchFamily="18" charset="0"/>
                        </a:rPr>
                        <a:t>~5.5</a:t>
                      </a:r>
                      <a:endParaRPr lang="en-US" sz="1200">
                        <a:effectLst/>
                        <a:latin typeface="Times" panose="02020603050405020304" pitchFamily="18"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221279327"/>
                  </a:ext>
                </a:extLst>
              </a:tr>
              <a:tr h="272561">
                <a:tc>
                  <a:txBody>
                    <a:bodyPr/>
                    <a:lstStyle/>
                    <a:p>
                      <a:pPr algn="ctr">
                        <a:spcAft>
                          <a:spcPts val="0"/>
                        </a:spcAft>
                      </a:pPr>
                      <a:r>
                        <a:rPr lang="en-GB" sz="1600">
                          <a:effectLst/>
                          <a:latin typeface="Times" panose="02020603050405020304" pitchFamily="18" charset="0"/>
                          <a:ea typeface="宋体" panose="02010600030101010101" pitchFamily="2" charset="-122"/>
                          <a:cs typeface="Times New Roman" panose="02020603050405020304" pitchFamily="18" charset="0"/>
                        </a:rPr>
                        <a:t>e</a:t>
                      </a:r>
                      <a:r>
                        <a:rPr lang="en-GB" sz="1600" baseline="30000">
                          <a:effectLst/>
                          <a:latin typeface="Times" panose="02020603050405020304" pitchFamily="18" charset="0"/>
                          <a:ea typeface="宋体" panose="02010600030101010101" pitchFamily="2" charset="-122"/>
                          <a:cs typeface="Times New Roman" panose="02020603050405020304" pitchFamily="18" charset="0"/>
                        </a:rPr>
                        <a:t>+</a:t>
                      </a:r>
                      <a:r>
                        <a:rPr lang="en-GB" sz="1600">
                          <a:effectLst/>
                          <a:latin typeface="Times" panose="02020603050405020304" pitchFamily="18" charset="0"/>
                          <a:ea typeface="宋体" panose="02010600030101010101" pitchFamily="2" charset="-122"/>
                          <a:cs typeface="Times New Roman" panose="02020603050405020304" pitchFamily="18" charset="0"/>
                        </a:rPr>
                        <a:t> Energy </a:t>
                      </a:r>
                      <a:endParaRPr lang="en-US" sz="1200">
                        <a:effectLst/>
                        <a:latin typeface="Times" panose="02020603050405020304" pitchFamily="18"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tcPr>
                </a:tc>
                <a:tc>
                  <a:txBody>
                    <a:bodyPr/>
                    <a:lstStyle/>
                    <a:p>
                      <a:pPr algn="ctr">
                        <a:spcAft>
                          <a:spcPts val="0"/>
                        </a:spcAft>
                      </a:pPr>
                      <a:r>
                        <a:rPr lang="en-GB" sz="1600">
                          <a:effectLst/>
                          <a:latin typeface="Times" panose="02020603050405020304" pitchFamily="18" charset="0"/>
                          <a:ea typeface="宋体" panose="02010600030101010101" pitchFamily="2" charset="-122"/>
                          <a:cs typeface="Times New Roman" panose="02020603050405020304" pitchFamily="18" charset="0"/>
                        </a:rPr>
                        <a:t>MeV</a:t>
                      </a:r>
                      <a:endParaRPr lang="en-US" sz="1200">
                        <a:effectLst/>
                        <a:latin typeface="Times" panose="02020603050405020304" pitchFamily="18"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tcPr>
                </a:tc>
                <a:tc>
                  <a:txBody>
                    <a:bodyPr/>
                    <a:lstStyle/>
                    <a:p>
                      <a:pPr algn="ctr">
                        <a:spcAft>
                          <a:spcPts val="0"/>
                        </a:spcAft>
                      </a:pPr>
                      <a:r>
                        <a:rPr lang="en-GB" sz="1600">
                          <a:effectLst/>
                          <a:latin typeface="Times" panose="02020603050405020304" pitchFamily="18" charset="0"/>
                          <a:ea typeface="宋体" panose="02010600030101010101" pitchFamily="2" charset="-122"/>
                          <a:cs typeface="Times" panose="02020603050405020304" pitchFamily="18" charset="0"/>
                        </a:rPr>
                        <a:t>≥</a:t>
                      </a:r>
                      <a:r>
                        <a:rPr lang="en-GB" sz="1600">
                          <a:effectLst/>
                          <a:latin typeface="Times" panose="02020603050405020304" pitchFamily="18" charset="0"/>
                          <a:ea typeface="宋体" panose="02010600030101010101" pitchFamily="2" charset="-122"/>
                          <a:cs typeface="Times New Roman" panose="02020603050405020304" pitchFamily="18" charset="0"/>
                        </a:rPr>
                        <a:t>200</a:t>
                      </a:r>
                      <a:endParaRPr lang="en-US" sz="1200">
                        <a:effectLst/>
                        <a:latin typeface="Times" panose="02020603050405020304" pitchFamily="18"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tcPr>
                </a:tc>
                <a:tc>
                  <a:txBody>
                    <a:bodyPr/>
                    <a:lstStyle/>
                    <a:p>
                      <a:pPr algn="ctr">
                        <a:spcAft>
                          <a:spcPts val="0"/>
                        </a:spcAft>
                      </a:pPr>
                      <a:r>
                        <a:rPr lang="en-GB" sz="1600">
                          <a:effectLst/>
                          <a:latin typeface="Times" panose="02020603050405020304" pitchFamily="18" charset="0"/>
                          <a:ea typeface="宋体" panose="02010600030101010101" pitchFamily="2" charset="-122"/>
                          <a:cs typeface="Times New Roman" panose="02020603050405020304" pitchFamily="18" charset="0"/>
                        </a:rPr>
                        <a:t>250</a:t>
                      </a:r>
                      <a:endParaRPr lang="en-US" sz="1200">
                        <a:effectLst/>
                        <a:latin typeface="Times" panose="02020603050405020304" pitchFamily="18"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1283789159"/>
                  </a:ext>
                </a:extLst>
              </a:tr>
              <a:tr h="272561">
                <a:tc>
                  <a:txBody>
                    <a:bodyPr/>
                    <a:lstStyle/>
                    <a:p>
                      <a:pPr algn="ctr">
                        <a:spcAft>
                          <a:spcPts val="0"/>
                        </a:spcAft>
                      </a:pPr>
                      <a:r>
                        <a:rPr lang="en-GB" sz="1600">
                          <a:effectLst/>
                          <a:latin typeface="Times" panose="02020603050405020304" pitchFamily="18" charset="0"/>
                          <a:ea typeface="宋体" panose="02010600030101010101" pitchFamily="2" charset="-122"/>
                          <a:cs typeface="Times New Roman" panose="02020603050405020304" pitchFamily="18" charset="0"/>
                        </a:rPr>
                        <a:t>e</a:t>
                      </a:r>
                      <a:r>
                        <a:rPr lang="en-GB" sz="1600" baseline="30000">
                          <a:effectLst/>
                          <a:latin typeface="Times" panose="02020603050405020304" pitchFamily="18" charset="0"/>
                          <a:ea typeface="宋体" panose="02010600030101010101" pitchFamily="2" charset="-122"/>
                          <a:cs typeface="Times New Roman" panose="02020603050405020304" pitchFamily="18" charset="0"/>
                        </a:rPr>
                        <a:t>+</a:t>
                      </a:r>
                      <a:r>
                        <a:rPr lang="en-GB" sz="1600">
                          <a:effectLst/>
                          <a:latin typeface="Times" panose="02020603050405020304" pitchFamily="18" charset="0"/>
                          <a:ea typeface="宋体" panose="02010600030101010101" pitchFamily="2" charset="-122"/>
                          <a:cs typeface="Times New Roman" panose="02020603050405020304" pitchFamily="18" charset="0"/>
                        </a:rPr>
                        <a:t> Norm. RMS emittance</a:t>
                      </a:r>
                      <a:endParaRPr lang="en-US" sz="1200">
                        <a:effectLst/>
                        <a:latin typeface="Times" panose="02020603050405020304" pitchFamily="18"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a:effectLst/>
                          <a:latin typeface="Times" panose="02020603050405020304" pitchFamily="18" charset="0"/>
                          <a:ea typeface="宋体" panose="02010600030101010101" pitchFamily="2" charset="-122"/>
                          <a:cs typeface="Times New Roman" panose="02020603050405020304" pitchFamily="18" charset="0"/>
                        </a:rPr>
                        <a:t>mm-mrad</a:t>
                      </a:r>
                      <a:endParaRPr lang="en-US" sz="1200">
                        <a:effectLst/>
                        <a:latin typeface="Times" panose="02020603050405020304" pitchFamily="18"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a:effectLst/>
                          <a:latin typeface="Times" panose="02020603050405020304" pitchFamily="18" charset="0"/>
                          <a:ea typeface="宋体" panose="02010600030101010101" pitchFamily="2" charset="-122"/>
                          <a:cs typeface="Times" panose="02020603050405020304" pitchFamily="18" charset="0"/>
                        </a:rPr>
                        <a:t>≤</a:t>
                      </a:r>
                      <a:r>
                        <a:rPr lang="en-GB" sz="1600">
                          <a:effectLst/>
                          <a:latin typeface="Times" panose="02020603050405020304" pitchFamily="18" charset="0"/>
                          <a:ea typeface="宋体" panose="02010600030101010101" pitchFamily="2" charset="-122"/>
                          <a:cs typeface="Times New Roman" panose="02020603050405020304" pitchFamily="18" charset="0"/>
                        </a:rPr>
                        <a:t>2400</a:t>
                      </a:r>
                      <a:endParaRPr lang="en-US" sz="1200">
                        <a:effectLst/>
                        <a:latin typeface="Times" panose="02020603050405020304" pitchFamily="18"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dirty="0">
                          <a:effectLst/>
                          <a:latin typeface="Times" panose="02020603050405020304" pitchFamily="18" charset="0"/>
                          <a:ea typeface="宋体" panose="02010600030101010101" pitchFamily="2" charset="-122"/>
                          <a:cs typeface="Times New Roman" panose="02020603050405020304" pitchFamily="18" charset="0"/>
                        </a:rPr>
                        <a:t>2370</a:t>
                      </a:r>
                      <a:endParaRPr lang="en-US" sz="1200" dirty="0">
                        <a:effectLst/>
                        <a:latin typeface="Times" panose="02020603050405020304" pitchFamily="18"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2689688"/>
                  </a:ext>
                </a:extLst>
              </a:tr>
            </a:tbl>
          </a:graphicData>
        </a:graphic>
      </p:graphicFrame>
    </p:spTree>
    <p:extLst>
      <p:ext uri="{BB962C8B-B14F-4D97-AF65-F5344CB8AC3E}">
        <p14:creationId xmlns:p14="http://schemas.microsoft.com/office/powerpoint/2010/main" val="29210254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E15BF-C2D4-422C-8BF1-20C24A61B934}"/>
              </a:ext>
            </a:extLst>
          </p:cNvPr>
          <p:cNvSpPr>
            <a:spLocks noGrp="1"/>
          </p:cNvSpPr>
          <p:nvPr>
            <p:ph type="title"/>
          </p:nvPr>
        </p:nvSpPr>
        <p:spPr/>
        <p:txBody>
          <a:bodyPr/>
          <a:lstStyle/>
          <a:p>
            <a:r>
              <a:rPr lang="en-US" dirty="0"/>
              <a:t>Linac design</a:t>
            </a:r>
          </a:p>
        </p:txBody>
      </p:sp>
      <p:sp>
        <p:nvSpPr>
          <p:cNvPr id="3" name="Content Placeholder 2">
            <a:extLst>
              <a:ext uri="{FF2B5EF4-FFF2-40B4-BE49-F238E27FC236}">
                <a16:creationId xmlns:a16="http://schemas.microsoft.com/office/drawing/2014/main" id="{CDE8E469-1FFA-4B1A-9EBB-BF474321BFEB}"/>
              </a:ext>
            </a:extLst>
          </p:cNvPr>
          <p:cNvSpPr>
            <a:spLocks noGrp="1"/>
          </p:cNvSpPr>
          <p:nvPr>
            <p:ph idx="1"/>
          </p:nvPr>
        </p:nvSpPr>
        <p:spPr/>
        <p:txBody>
          <a:bodyPr/>
          <a:lstStyle/>
          <a:p>
            <a:r>
              <a:rPr lang="en-US" dirty="0"/>
              <a:t>Damping Ring</a:t>
            </a:r>
          </a:p>
          <a:p>
            <a:pPr lvl="1"/>
            <a:r>
              <a:rPr lang="en-US" dirty="0"/>
              <a:t>Norm. Rms. Emittance: 200 mm-mrad</a:t>
            </a:r>
          </a:p>
          <a:p>
            <a:pPr lvl="1"/>
            <a:r>
              <a:rPr lang="en-US" dirty="0"/>
              <a:t>Energy: 1.1 GeV</a:t>
            </a:r>
          </a:p>
          <a:p>
            <a:pPr lvl="1"/>
            <a:r>
              <a:rPr lang="en-US" dirty="0"/>
              <a:t>Energy spread: 0.5% (chir</a:t>
            </a:r>
            <a:r>
              <a:rPr lang="en-US" altLang="zh-CN" dirty="0"/>
              <a:t>ped</a:t>
            </a:r>
            <a:r>
              <a:rPr lang="en-US" dirty="0"/>
              <a:t>)</a:t>
            </a:r>
          </a:p>
          <a:p>
            <a:pPr lvl="1"/>
            <a:r>
              <a:rPr lang="en-US" dirty="0"/>
              <a:t>Bunch length: 0.7mm</a:t>
            </a:r>
          </a:p>
          <a:p>
            <a:pPr lvl="1"/>
            <a:endParaRPr lang="en-US" dirty="0"/>
          </a:p>
          <a:p>
            <a:pPr lvl="1"/>
            <a:endParaRPr lang="en-US" dirty="0"/>
          </a:p>
        </p:txBody>
      </p:sp>
      <p:sp>
        <p:nvSpPr>
          <p:cNvPr id="4" name="Text Placeholder 3">
            <a:extLst>
              <a:ext uri="{FF2B5EF4-FFF2-40B4-BE49-F238E27FC236}">
                <a16:creationId xmlns:a16="http://schemas.microsoft.com/office/drawing/2014/main" id="{5D9F4A36-4C0E-4D5B-B83F-35B0B01A2E10}"/>
              </a:ext>
            </a:extLst>
          </p:cNvPr>
          <p:cNvSpPr>
            <a:spLocks noGrp="1"/>
          </p:cNvSpPr>
          <p:nvPr>
            <p:ph type="body" sz="quarter" idx="13"/>
          </p:nvPr>
        </p:nvSpPr>
        <p:spPr/>
        <p:txBody>
          <a:bodyPr/>
          <a:lstStyle/>
          <a:p>
            <a:r>
              <a:rPr lang="en-US" dirty="0"/>
              <a:t>Positron Linac</a:t>
            </a:r>
          </a:p>
        </p:txBody>
      </p:sp>
      <p:pic>
        <p:nvPicPr>
          <p:cNvPr id="5" name="Picture 4">
            <a:extLst>
              <a:ext uri="{FF2B5EF4-FFF2-40B4-BE49-F238E27FC236}">
                <a16:creationId xmlns:a16="http://schemas.microsoft.com/office/drawing/2014/main" id="{CE8E1273-BFAE-4AD3-B419-8EE25F78172A}"/>
              </a:ext>
            </a:extLst>
          </p:cNvPr>
          <p:cNvPicPr>
            <a:picLocks noChangeAspect="1"/>
          </p:cNvPicPr>
          <p:nvPr/>
        </p:nvPicPr>
        <p:blipFill>
          <a:blip r:embed="rId2"/>
          <a:stretch>
            <a:fillRect/>
          </a:stretch>
        </p:blipFill>
        <p:spPr>
          <a:xfrm>
            <a:off x="1539047" y="3989695"/>
            <a:ext cx="9000000" cy="2288472"/>
          </a:xfrm>
          <a:prstGeom prst="rect">
            <a:avLst/>
          </a:prstGeom>
        </p:spPr>
      </p:pic>
      <p:sp>
        <p:nvSpPr>
          <p:cNvPr id="6" name="TextBox 5">
            <a:extLst>
              <a:ext uri="{FF2B5EF4-FFF2-40B4-BE49-F238E27FC236}">
                <a16:creationId xmlns:a16="http://schemas.microsoft.com/office/drawing/2014/main" id="{6C1F62AD-9BE4-4B85-A814-1656D4E319C7}"/>
              </a:ext>
            </a:extLst>
          </p:cNvPr>
          <p:cNvSpPr txBox="1"/>
          <p:nvPr/>
        </p:nvSpPr>
        <p:spPr>
          <a:xfrm>
            <a:off x="10961150" y="1380392"/>
            <a:ext cx="1230850" cy="369332"/>
          </a:xfrm>
          <a:prstGeom prst="rect">
            <a:avLst/>
          </a:prstGeom>
          <a:noFill/>
        </p:spPr>
        <p:txBody>
          <a:bodyPr wrap="none" rtlCol="0">
            <a:spAutoFit/>
          </a:bodyPr>
          <a:lstStyle/>
          <a:p>
            <a:r>
              <a:rPr lang="en-US" dirty="0"/>
              <a:t>@ D. Wang</a:t>
            </a:r>
          </a:p>
        </p:txBody>
      </p:sp>
    </p:spTree>
    <p:extLst>
      <p:ext uri="{BB962C8B-B14F-4D97-AF65-F5344CB8AC3E}">
        <p14:creationId xmlns:p14="http://schemas.microsoft.com/office/powerpoint/2010/main" val="16848423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B88DA-FF3F-40B9-B1DE-688766ECDACF}"/>
              </a:ext>
            </a:extLst>
          </p:cNvPr>
          <p:cNvSpPr>
            <a:spLocks noGrp="1"/>
          </p:cNvSpPr>
          <p:nvPr>
            <p:ph type="title"/>
          </p:nvPr>
        </p:nvSpPr>
        <p:spPr/>
        <p:txBody>
          <a:bodyPr/>
          <a:lstStyle/>
          <a:p>
            <a:r>
              <a:rPr lang="en-US" dirty="0"/>
              <a:t>Linac design</a:t>
            </a:r>
          </a:p>
        </p:txBody>
      </p:sp>
      <p:sp>
        <p:nvSpPr>
          <p:cNvPr id="3" name="Content Placeholder 2">
            <a:extLst>
              <a:ext uri="{FF2B5EF4-FFF2-40B4-BE49-F238E27FC236}">
                <a16:creationId xmlns:a16="http://schemas.microsoft.com/office/drawing/2014/main" id="{E800E565-FF9D-4BEF-98A1-B6F4C9C0436F}"/>
              </a:ext>
            </a:extLst>
          </p:cNvPr>
          <p:cNvSpPr>
            <a:spLocks noGrp="1"/>
          </p:cNvSpPr>
          <p:nvPr>
            <p:ph idx="1"/>
          </p:nvPr>
        </p:nvSpPr>
        <p:spPr>
          <a:xfrm>
            <a:off x="424962" y="1173871"/>
            <a:ext cx="10515600" cy="1639667"/>
          </a:xfrm>
        </p:spPr>
        <p:txBody>
          <a:bodyPr>
            <a:normAutofit/>
          </a:bodyPr>
          <a:lstStyle/>
          <a:p>
            <a:r>
              <a:rPr lang="en-US" dirty="0"/>
              <a:t>Simulation results( including Wakefield &amp; CSR)</a:t>
            </a:r>
          </a:p>
        </p:txBody>
      </p:sp>
      <p:sp>
        <p:nvSpPr>
          <p:cNvPr id="4" name="Text Placeholder 3">
            <a:extLst>
              <a:ext uri="{FF2B5EF4-FFF2-40B4-BE49-F238E27FC236}">
                <a16:creationId xmlns:a16="http://schemas.microsoft.com/office/drawing/2014/main" id="{C03C4987-8D4F-4233-ACF0-8FCBD16EA0B0}"/>
              </a:ext>
            </a:extLst>
          </p:cNvPr>
          <p:cNvSpPr>
            <a:spLocks noGrp="1"/>
          </p:cNvSpPr>
          <p:nvPr>
            <p:ph type="body" sz="quarter" idx="13"/>
          </p:nvPr>
        </p:nvSpPr>
        <p:spPr/>
        <p:txBody>
          <a:bodyPr/>
          <a:lstStyle/>
          <a:p>
            <a:r>
              <a:rPr lang="en-US" dirty="0"/>
              <a:t>Positron Linac</a:t>
            </a:r>
          </a:p>
        </p:txBody>
      </p:sp>
      <p:graphicFrame>
        <p:nvGraphicFramePr>
          <p:cNvPr id="9" name="表格 4">
            <a:extLst>
              <a:ext uri="{FF2B5EF4-FFF2-40B4-BE49-F238E27FC236}">
                <a16:creationId xmlns:a16="http://schemas.microsoft.com/office/drawing/2014/main" id="{EFB11F6F-DCE5-41D4-A7A8-5F3B30C2BEF9}"/>
              </a:ext>
            </a:extLst>
          </p:cNvPr>
          <p:cNvGraphicFramePr>
            <a:graphicFrameLocks noGrp="1"/>
          </p:cNvGraphicFramePr>
          <p:nvPr>
            <p:extLst>
              <p:ext uri="{D42A27DB-BD31-4B8C-83A1-F6EECF244321}">
                <p14:modId xmlns:p14="http://schemas.microsoft.com/office/powerpoint/2010/main" val="3325896290"/>
              </p:ext>
            </p:extLst>
          </p:nvPr>
        </p:nvGraphicFramePr>
        <p:xfrm>
          <a:off x="105508" y="1587848"/>
          <a:ext cx="6057900" cy="1937867"/>
        </p:xfrm>
        <a:graphic>
          <a:graphicData uri="http://schemas.openxmlformats.org/drawingml/2006/table">
            <a:tbl>
              <a:tblPr firstRow="1" firstCol="1" bandRow="1">
                <a:tableStyleId>{21E4AEA4-8DFA-4A89-87EB-49C32662AFE0}</a:tableStyleId>
              </a:tblPr>
              <a:tblGrid>
                <a:gridCol w="2261395">
                  <a:extLst>
                    <a:ext uri="{9D8B030D-6E8A-4147-A177-3AD203B41FA5}">
                      <a16:colId xmlns:a16="http://schemas.microsoft.com/office/drawing/2014/main" val="20000"/>
                    </a:ext>
                  </a:extLst>
                </a:gridCol>
                <a:gridCol w="645569">
                  <a:extLst>
                    <a:ext uri="{9D8B030D-6E8A-4147-A177-3AD203B41FA5}">
                      <a16:colId xmlns:a16="http://schemas.microsoft.com/office/drawing/2014/main" val="20002"/>
                    </a:ext>
                  </a:extLst>
                </a:gridCol>
                <a:gridCol w="1050312">
                  <a:extLst>
                    <a:ext uri="{9D8B030D-6E8A-4147-A177-3AD203B41FA5}">
                      <a16:colId xmlns:a16="http://schemas.microsoft.com/office/drawing/2014/main" val="20003"/>
                    </a:ext>
                  </a:extLst>
                </a:gridCol>
                <a:gridCol w="1050312">
                  <a:extLst>
                    <a:ext uri="{9D8B030D-6E8A-4147-A177-3AD203B41FA5}">
                      <a16:colId xmlns:a16="http://schemas.microsoft.com/office/drawing/2014/main" val="2469819627"/>
                    </a:ext>
                  </a:extLst>
                </a:gridCol>
                <a:gridCol w="1050312">
                  <a:extLst>
                    <a:ext uri="{9D8B030D-6E8A-4147-A177-3AD203B41FA5}">
                      <a16:colId xmlns:a16="http://schemas.microsoft.com/office/drawing/2014/main" val="852312506"/>
                    </a:ext>
                  </a:extLst>
                </a:gridCol>
              </a:tblGrid>
              <a:tr h="300242">
                <a:tc>
                  <a:txBody>
                    <a:bodyPr/>
                    <a:lstStyle/>
                    <a:p>
                      <a:pPr algn="ctr">
                        <a:spcAft>
                          <a:spcPts val="0"/>
                        </a:spcAft>
                      </a:pPr>
                      <a:r>
                        <a:rPr lang="en-US" sz="1800" kern="100" dirty="0">
                          <a:effectLst/>
                          <a:latin typeface="+mn-lt"/>
                        </a:rPr>
                        <a:t>Parameter</a:t>
                      </a:r>
                      <a:endParaRPr lang="zh-CN" sz="1400" kern="100" dirty="0">
                        <a:effectLst/>
                        <a:latin typeface="+mn-lt"/>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sz="1800" kern="100" dirty="0">
                          <a:effectLst/>
                          <a:latin typeface="+mn-lt"/>
                        </a:rPr>
                        <a:t>Unit</a:t>
                      </a:r>
                      <a:endParaRPr lang="zh-CN" sz="1400" kern="100" dirty="0">
                        <a:effectLst/>
                        <a:latin typeface="+mn-lt"/>
                        <a:ea typeface="宋体" panose="02010600030101010101" pitchFamily="2" charset="-122"/>
                        <a:cs typeface="Times New Roman" panose="02020603050405020304" pitchFamily="18" charset="0"/>
                      </a:endParaRPr>
                    </a:p>
                  </a:txBody>
                  <a:tcPr marL="51435" marR="51435" marT="0" marB="0" anchor="ctr"/>
                </a:tc>
                <a:tc>
                  <a:txBody>
                    <a:bodyPr/>
                    <a:lstStyle/>
                    <a:p>
                      <a:pPr marL="0" algn="ctr" defTabSz="914400" rtl="0" eaLnBrk="1" latinLnBrk="0" hangingPunct="1">
                        <a:spcAft>
                          <a:spcPts val="0"/>
                        </a:spcAft>
                      </a:pPr>
                      <a:r>
                        <a:rPr lang="en-US" altLang="zh-CN" sz="1800" b="1" kern="100" dirty="0">
                          <a:solidFill>
                            <a:schemeClr val="lt1"/>
                          </a:solidFill>
                          <a:effectLst/>
                          <a:latin typeface="+mn-lt"/>
                          <a:ea typeface="+mn-ea"/>
                          <a:cs typeface="+mn-cs"/>
                        </a:rPr>
                        <a:t>Baseline</a:t>
                      </a:r>
                      <a:endParaRPr lang="zh-CN" sz="1800" b="1" kern="100" dirty="0">
                        <a:solidFill>
                          <a:schemeClr val="lt1"/>
                        </a:solidFill>
                        <a:effectLst/>
                        <a:latin typeface="+mn-lt"/>
                        <a:ea typeface="+mn-ea"/>
                        <a:cs typeface="+mn-cs"/>
                      </a:endParaRPr>
                    </a:p>
                  </a:txBody>
                  <a:tcPr marL="51435" marR="51435" marT="0" marB="0" anchor="ctr"/>
                </a:tc>
                <a:tc>
                  <a:txBody>
                    <a:bodyPr/>
                    <a:lstStyle/>
                    <a:p>
                      <a:pPr marL="0" algn="ctr" defTabSz="914400" rtl="0" eaLnBrk="1" latinLnBrk="0" hangingPunct="1">
                        <a:spcAft>
                          <a:spcPts val="0"/>
                        </a:spcAft>
                      </a:pPr>
                      <a:r>
                        <a:rPr lang="en-US" altLang="zh-CN" sz="1800" b="1" kern="100" dirty="0">
                          <a:solidFill>
                            <a:schemeClr val="lt1"/>
                          </a:solidFill>
                          <a:effectLst/>
                          <a:latin typeface="+mn-lt"/>
                          <a:ea typeface="+mn-ea"/>
                          <a:cs typeface="+mn-cs"/>
                        </a:rPr>
                        <a:t>Electron</a:t>
                      </a:r>
                      <a:endParaRPr lang="zh-CN" sz="1800" b="1" kern="100" dirty="0">
                        <a:solidFill>
                          <a:schemeClr val="lt1"/>
                        </a:solidFill>
                        <a:effectLst/>
                        <a:latin typeface="+mn-lt"/>
                        <a:ea typeface="+mn-ea"/>
                        <a:cs typeface="+mn-cs"/>
                      </a:endParaRPr>
                    </a:p>
                  </a:txBody>
                  <a:tcPr marL="51435" marR="51435" marT="0" marB="0" anchor="ctr"/>
                </a:tc>
                <a:tc>
                  <a:txBody>
                    <a:bodyPr/>
                    <a:lstStyle/>
                    <a:p>
                      <a:pPr marL="0" algn="ctr" defTabSz="914400" rtl="0" eaLnBrk="1" latinLnBrk="0" hangingPunct="1">
                        <a:spcAft>
                          <a:spcPts val="0"/>
                        </a:spcAft>
                      </a:pPr>
                      <a:r>
                        <a:rPr lang="en-US" altLang="zh-CN" sz="1800" b="1" kern="100" dirty="0">
                          <a:solidFill>
                            <a:schemeClr val="lt1"/>
                          </a:solidFill>
                          <a:effectLst/>
                          <a:latin typeface="+mn-lt"/>
                          <a:ea typeface="+mn-ea"/>
                          <a:cs typeface="+mn-cs"/>
                        </a:rPr>
                        <a:t>Positron</a:t>
                      </a:r>
                      <a:endParaRPr lang="zh-CN" sz="1800" b="1" kern="100" dirty="0">
                        <a:solidFill>
                          <a:schemeClr val="lt1"/>
                        </a:solidFill>
                        <a:effectLst/>
                        <a:latin typeface="+mn-lt"/>
                        <a:ea typeface="+mn-ea"/>
                        <a:cs typeface="+mn-cs"/>
                      </a:endParaRPr>
                    </a:p>
                  </a:txBody>
                  <a:tcPr marL="51435" marR="51435" marT="0" marB="0" anchor="ctr"/>
                </a:tc>
                <a:extLst>
                  <a:ext uri="{0D108BD9-81ED-4DB2-BD59-A6C34878D82A}">
                    <a16:rowId xmlns:a16="http://schemas.microsoft.com/office/drawing/2014/main" val="10000"/>
                  </a:ext>
                </a:extLst>
              </a:tr>
              <a:tr h="270219">
                <a:tc>
                  <a:txBody>
                    <a:bodyPr/>
                    <a:lstStyle/>
                    <a:p>
                      <a:pPr algn="ctr">
                        <a:spcAft>
                          <a:spcPts val="0"/>
                        </a:spcAft>
                      </a:pPr>
                      <a:r>
                        <a:rPr lang="en-US" altLang="zh-CN" sz="1600" kern="100" dirty="0">
                          <a:effectLst/>
                          <a:latin typeface="+mn-lt"/>
                        </a:rPr>
                        <a:t>e</a:t>
                      </a:r>
                      <a:r>
                        <a:rPr lang="en-US" sz="1600" kern="100" baseline="30000" dirty="0">
                          <a:effectLst/>
                          <a:latin typeface="+mn-lt"/>
                        </a:rPr>
                        <a:t>-</a:t>
                      </a:r>
                      <a:r>
                        <a:rPr lang="en-US" sz="1600" kern="100" dirty="0">
                          <a:effectLst/>
                          <a:latin typeface="+mn-lt"/>
                        </a:rPr>
                        <a:t> /</a:t>
                      </a:r>
                      <a:r>
                        <a:rPr lang="en-US" altLang="zh-CN" sz="1600" kern="100" dirty="0">
                          <a:effectLst/>
                          <a:latin typeface="+mn-lt"/>
                        </a:rPr>
                        <a:t>e</a:t>
                      </a:r>
                      <a:r>
                        <a:rPr lang="en-US" altLang="zh-CN" sz="1600" kern="100" baseline="30000" dirty="0">
                          <a:effectLst/>
                          <a:latin typeface="+mn-lt"/>
                        </a:rPr>
                        <a:t>+</a:t>
                      </a:r>
                      <a:r>
                        <a:rPr lang="en-US" altLang="zh-CN" sz="1600" kern="100" dirty="0">
                          <a:effectLst/>
                          <a:latin typeface="+mn-lt"/>
                        </a:rPr>
                        <a:t> </a:t>
                      </a:r>
                      <a:r>
                        <a:rPr lang="en-US" sz="1600" kern="100" dirty="0">
                          <a:effectLst/>
                          <a:latin typeface="+mn-lt"/>
                        </a:rPr>
                        <a:t>beam energy</a:t>
                      </a:r>
                      <a:endParaRPr lang="zh-CN" sz="1600" kern="100" dirty="0">
                        <a:effectLst/>
                        <a:latin typeface="+mn-lt"/>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sz="1600" kern="100" dirty="0" err="1">
                          <a:effectLst/>
                          <a:latin typeface="+mn-lt"/>
                        </a:rPr>
                        <a:t>GeV</a:t>
                      </a:r>
                      <a:endParaRPr lang="zh-CN" sz="1600" kern="100" dirty="0">
                        <a:effectLst/>
                        <a:latin typeface="+mn-lt"/>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altLang="zh-CN" sz="1600" b="0" kern="100" dirty="0">
                          <a:solidFill>
                            <a:schemeClr val="tx1"/>
                          </a:solidFill>
                          <a:effectLst/>
                          <a:latin typeface="+mn-lt"/>
                          <a:ea typeface="+mn-ea"/>
                          <a:cs typeface="+mn-cs"/>
                        </a:rPr>
                        <a:t>20</a:t>
                      </a:r>
                      <a:endParaRPr lang="zh-CN" sz="1600" b="0" kern="100" dirty="0">
                        <a:solidFill>
                          <a:schemeClr val="tx1"/>
                        </a:solidFill>
                        <a:effectLst/>
                        <a:latin typeface="+mn-lt"/>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altLang="zh-CN" sz="1600" b="0" kern="100" dirty="0">
                          <a:solidFill>
                            <a:schemeClr val="tx1"/>
                          </a:solidFill>
                          <a:effectLst/>
                          <a:latin typeface="+mn-lt"/>
                          <a:ea typeface="宋体" panose="02010600030101010101" pitchFamily="2" charset="-122"/>
                          <a:cs typeface="Times New Roman" panose="02020603050405020304" pitchFamily="18" charset="0"/>
                        </a:rPr>
                        <a:t>20.38</a:t>
                      </a:r>
                      <a:endParaRPr lang="zh-CN" sz="1600" b="0" kern="100" dirty="0">
                        <a:solidFill>
                          <a:schemeClr val="tx1"/>
                        </a:solidFill>
                        <a:effectLst/>
                        <a:latin typeface="+mn-lt"/>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altLang="zh-CN" sz="1600" b="0" kern="100" dirty="0">
                          <a:solidFill>
                            <a:schemeClr val="tx1"/>
                          </a:solidFill>
                          <a:effectLst/>
                          <a:latin typeface="+mn-lt"/>
                          <a:ea typeface="宋体" panose="02010600030101010101" pitchFamily="2" charset="-122"/>
                          <a:cs typeface="Times New Roman" panose="02020603050405020304" pitchFamily="18" charset="0"/>
                        </a:rPr>
                        <a:t>20.37</a:t>
                      </a:r>
                      <a:endParaRPr lang="zh-CN" sz="1600" b="0" kern="100" dirty="0">
                        <a:solidFill>
                          <a:schemeClr val="tx1"/>
                        </a:solidFill>
                        <a:effectLst/>
                        <a:latin typeface="+mn-lt"/>
                        <a:ea typeface="宋体" panose="02010600030101010101" pitchFamily="2" charset="-122"/>
                        <a:cs typeface="Times New Roman" panose="02020603050405020304" pitchFamily="18" charset="0"/>
                      </a:endParaRPr>
                    </a:p>
                  </a:txBody>
                  <a:tcPr marL="51435" marR="51435" marT="0" marB="0" anchor="ctr"/>
                </a:tc>
                <a:extLst>
                  <a:ext uri="{0D108BD9-81ED-4DB2-BD59-A6C34878D82A}">
                    <a16:rowId xmlns:a16="http://schemas.microsoft.com/office/drawing/2014/main" val="10001"/>
                  </a:ext>
                </a:extLst>
              </a:tr>
              <a:tr h="270219">
                <a:tc>
                  <a:txBody>
                    <a:bodyPr/>
                    <a:lstStyle/>
                    <a:p>
                      <a:pPr algn="ctr">
                        <a:spcAft>
                          <a:spcPts val="0"/>
                        </a:spcAft>
                      </a:pPr>
                      <a:r>
                        <a:rPr lang="en-US" sz="1600" kern="100" dirty="0">
                          <a:effectLst/>
                          <a:latin typeface="+mn-lt"/>
                        </a:rPr>
                        <a:t>Repetition rate</a:t>
                      </a:r>
                      <a:endParaRPr lang="zh-CN" sz="1600" kern="100" dirty="0">
                        <a:effectLst/>
                        <a:latin typeface="+mn-lt"/>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sz="1600" kern="100" dirty="0">
                          <a:effectLst/>
                          <a:latin typeface="+mn-lt"/>
                        </a:rPr>
                        <a:t>Hz</a:t>
                      </a:r>
                      <a:endParaRPr lang="zh-CN" sz="1600" kern="100" dirty="0">
                        <a:effectLst/>
                        <a:latin typeface="+mn-lt"/>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sz="1600" b="0" kern="100" dirty="0">
                          <a:effectLst/>
                          <a:latin typeface="+mn-lt"/>
                          <a:sym typeface="Wingdings" panose="05000000000000000000" pitchFamily="2" charset="2"/>
                        </a:rPr>
                        <a:t>100</a:t>
                      </a:r>
                      <a:endParaRPr lang="zh-CN" sz="1600" b="0" kern="100" dirty="0">
                        <a:effectLst/>
                        <a:latin typeface="+mn-lt"/>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altLang="zh-CN" sz="1600" b="0" kern="100" dirty="0">
                          <a:effectLst/>
                          <a:latin typeface="+mn-lt"/>
                          <a:ea typeface="宋体" panose="02010600030101010101" pitchFamily="2" charset="-122"/>
                          <a:cs typeface="Times New Roman" panose="02020603050405020304" pitchFamily="18" charset="0"/>
                        </a:rPr>
                        <a:t>100</a:t>
                      </a:r>
                      <a:endParaRPr lang="zh-CN" sz="1600" b="0" kern="100" dirty="0">
                        <a:effectLst/>
                        <a:latin typeface="+mn-lt"/>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altLang="zh-CN" sz="1600" b="0" kern="100" dirty="0">
                          <a:effectLst/>
                          <a:latin typeface="+mn-lt"/>
                          <a:ea typeface="宋体" panose="02010600030101010101" pitchFamily="2" charset="-122"/>
                          <a:cs typeface="Times New Roman" panose="02020603050405020304" pitchFamily="18" charset="0"/>
                        </a:rPr>
                        <a:t>100</a:t>
                      </a:r>
                      <a:endParaRPr lang="zh-CN" sz="1600" b="0" kern="100" dirty="0">
                        <a:effectLst/>
                        <a:latin typeface="+mn-lt"/>
                        <a:ea typeface="宋体" panose="02010600030101010101" pitchFamily="2" charset="-122"/>
                        <a:cs typeface="Times New Roman" panose="02020603050405020304" pitchFamily="18" charset="0"/>
                      </a:endParaRPr>
                    </a:p>
                  </a:txBody>
                  <a:tcPr marL="51435" marR="51435" marT="0" marB="0" anchor="ctr"/>
                </a:tc>
                <a:extLst>
                  <a:ext uri="{0D108BD9-81ED-4DB2-BD59-A6C34878D82A}">
                    <a16:rowId xmlns:a16="http://schemas.microsoft.com/office/drawing/2014/main" val="10002"/>
                  </a:ext>
                </a:extLst>
              </a:tr>
              <a:tr h="270219">
                <a:tc rowSpan="2">
                  <a:txBody>
                    <a:bodyPr/>
                    <a:lstStyle/>
                    <a:p>
                      <a:pPr algn="ctr">
                        <a:spcAft>
                          <a:spcPts val="0"/>
                        </a:spcAft>
                      </a:pPr>
                      <a:r>
                        <a:rPr lang="en-US" altLang="zh-CN" sz="1600" kern="100" dirty="0">
                          <a:effectLst/>
                          <a:latin typeface="+mn-lt"/>
                        </a:rPr>
                        <a:t>e</a:t>
                      </a:r>
                      <a:r>
                        <a:rPr lang="en-US" altLang="zh-CN" sz="1600" kern="100" baseline="30000" dirty="0">
                          <a:effectLst/>
                          <a:latin typeface="+mn-lt"/>
                        </a:rPr>
                        <a:t>-</a:t>
                      </a:r>
                      <a:r>
                        <a:rPr lang="en-US" altLang="zh-CN" sz="1600" kern="100" dirty="0">
                          <a:effectLst/>
                          <a:latin typeface="+mn-lt"/>
                        </a:rPr>
                        <a:t> /e</a:t>
                      </a:r>
                      <a:r>
                        <a:rPr lang="en-US" altLang="zh-CN" sz="1600" kern="100" baseline="30000" dirty="0">
                          <a:effectLst/>
                          <a:latin typeface="+mn-lt"/>
                        </a:rPr>
                        <a:t>+</a:t>
                      </a:r>
                      <a:r>
                        <a:rPr lang="en-US" altLang="zh-CN" sz="1600" kern="100" dirty="0">
                          <a:effectLst/>
                          <a:latin typeface="+mn-lt"/>
                        </a:rPr>
                        <a:t> </a:t>
                      </a:r>
                      <a:r>
                        <a:rPr lang="en-US" sz="1600" kern="100" dirty="0">
                          <a:effectLst/>
                          <a:latin typeface="+mn-lt"/>
                        </a:rPr>
                        <a:t> bunch population </a:t>
                      </a:r>
                    </a:p>
                  </a:txBody>
                  <a:tcPr marL="51435" marR="51435" marT="0" marB="0" anchor="ctr"/>
                </a:tc>
                <a:tc>
                  <a:txBody>
                    <a:bodyPr/>
                    <a:lstStyle/>
                    <a:p>
                      <a:pPr algn="ctr">
                        <a:spcAft>
                          <a:spcPts val="0"/>
                        </a:spcAft>
                      </a:pPr>
                      <a:r>
                        <a:rPr lang="en-US" sz="1600" kern="100" dirty="0">
                          <a:effectLst/>
                          <a:latin typeface="+mn-lt"/>
                        </a:rPr>
                        <a:t> </a:t>
                      </a:r>
                      <a:r>
                        <a:rPr lang="en-US" sz="1600" b="0" kern="100" dirty="0">
                          <a:solidFill>
                            <a:schemeClr val="tx1"/>
                          </a:solidFill>
                          <a:effectLst/>
                          <a:latin typeface="+mn-lt"/>
                          <a:ea typeface="+mn-ea"/>
                          <a:cs typeface="+mn-cs"/>
                        </a:rPr>
                        <a:t>×10</a:t>
                      </a:r>
                      <a:r>
                        <a:rPr lang="en-US" sz="1600" b="0" kern="100" baseline="30000" dirty="0">
                          <a:solidFill>
                            <a:schemeClr val="tx1"/>
                          </a:solidFill>
                          <a:effectLst/>
                          <a:latin typeface="+mn-lt"/>
                          <a:ea typeface="+mn-ea"/>
                          <a:cs typeface="+mn-cs"/>
                        </a:rPr>
                        <a:t>10</a:t>
                      </a:r>
                      <a:endParaRPr lang="zh-CN" sz="1600" kern="100" dirty="0">
                        <a:effectLst/>
                        <a:latin typeface="+mn-lt"/>
                        <a:ea typeface="宋体" panose="02010600030101010101" pitchFamily="2" charset="-122"/>
                        <a:cs typeface="Times New Roman" panose="02020603050405020304" pitchFamily="18" charset="0"/>
                      </a:endParaRPr>
                    </a:p>
                  </a:txBody>
                  <a:tcPr marL="51435" marR="51435" marT="0" marB="0" anchor="ctr"/>
                </a:tc>
                <a:tc>
                  <a:txBody>
                    <a:bodyPr/>
                    <a:lstStyle/>
                    <a:p>
                      <a:pPr marL="0" indent="69850" algn="ctr" defTabSz="914400" rtl="0" eaLnBrk="1" latinLnBrk="0" hangingPunct="1">
                        <a:spcAft>
                          <a:spcPts val="0"/>
                        </a:spcAft>
                      </a:pPr>
                      <a:r>
                        <a:rPr lang="en-US" sz="1600" b="0" kern="100" dirty="0">
                          <a:solidFill>
                            <a:schemeClr val="tx1"/>
                          </a:solidFill>
                          <a:effectLst/>
                          <a:latin typeface="+mn-lt"/>
                          <a:ea typeface="+mn-ea"/>
                          <a:cs typeface="+mn-cs"/>
                        </a:rPr>
                        <a:t>0.94(1.88)</a:t>
                      </a:r>
                      <a:endParaRPr lang="zh-CN" sz="1600" b="0" kern="100" baseline="30000" dirty="0">
                        <a:solidFill>
                          <a:schemeClr val="tx1"/>
                        </a:solidFill>
                        <a:effectLst/>
                        <a:latin typeface="+mn-lt"/>
                        <a:ea typeface="+mn-ea"/>
                        <a:cs typeface="+mn-cs"/>
                      </a:endParaRPr>
                    </a:p>
                  </a:txBody>
                  <a:tcPr marL="51435" marR="51435" marT="0" marB="0" anchor="ctr"/>
                </a:tc>
                <a:tc>
                  <a:txBody>
                    <a:bodyPr/>
                    <a:lstStyle/>
                    <a:p>
                      <a:pPr marL="0" indent="69850" algn="ctr" defTabSz="914400" rtl="0" eaLnBrk="1" latinLnBrk="0" hangingPunct="1">
                        <a:spcAft>
                          <a:spcPts val="0"/>
                        </a:spcAft>
                      </a:pPr>
                      <a:r>
                        <a:rPr lang="en-US" altLang="zh-CN" sz="1600" b="0" kern="100" baseline="0" dirty="0">
                          <a:solidFill>
                            <a:schemeClr val="tx1"/>
                          </a:solidFill>
                          <a:effectLst/>
                          <a:latin typeface="+mn-lt"/>
                          <a:ea typeface="+mn-ea"/>
                          <a:cs typeface="+mn-cs"/>
                        </a:rPr>
                        <a:t>1.88</a:t>
                      </a:r>
                      <a:endParaRPr lang="zh-CN" sz="1600" b="0" kern="100" baseline="0" dirty="0">
                        <a:solidFill>
                          <a:schemeClr val="tx1"/>
                        </a:solidFill>
                        <a:effectLst/>
                        <a:latin typeface="+mn-lt"/>
                        <a:ea typeface="+mn-ea"/>
                        <a:cs typeface="+mn-cs"/>
                      </a:endParaRPr>
                    </a:p>
                  </a:txBody>
                  <a:tcPr marL="51435" marR="51435" marT="0" marB="0" anchor="ctr"/>
                </a:tc>
                <a:tc>
                  <a:txBody>
                    <a:bodyPr/>
                    <a:lstStyle/>
                    <a:p>
                      <a:pPr marL="0" indent="69850" algn="ctr" defTabSz="914400" rtl="0" eaLnBrk="1" latinLnBrk="0" hangingPunct="1">
                        <a:spcAft>
                          <a:spcPts val="0"/>
                        </a:spcAft>
                      </a:pPr>
                      <a:r>
                        <a:rPr lang="en-US" altLang="zh-CN" sz="1600" b="0" kern="100" baseline="0" dirty="0">
                          <a:solidFill>
                            <a:schemeClr val="tx1"/>
                          </a:solidFill>
                          <a:effectLst/>
                          <a:latin typeface="+mn-lt"/>
                          <a:ea typeface="+mn-ea"/>
                          <a:cs typeface="+mn-cs"/>
                        </a:rPr>
                        <a:t>1.88</a:t>
                      </a:r>
                      <a:endParaRPr lang="zh-CN" sz="1600" b="0" kern="100" baseline="0" dirty="0">
                        <a:solidFill>
                          <a:schemeClr val="tx1"/>
                        </a:solidFill>
                        <a:effectLst/>
                        <a:latin typeface="+mn-lt"/>
                        <a:ea typeface="+mn-ea"/>
                        <a:cs typeface="+mn-cs"/>
                      </a:endParaRPr>
                    </a:p>
                  </a:txBody>
                  <a:tcPr marL="51435" marR="51435" marT="0" marB="0" anchor="ctr"/>
                </a:tc>
                <a:extLst>
                  <a:ext uri="{0D108BD9-81ED-4DB2-BD59-A6C34878D82A}">
                    <a16:rowId xmlns:a16="http://schemas.microsoft.com/office/drawing/2014/main" val="10003"/>
                  </a:ext>
                </a:extLst>
              </a:tr>
              <a:tr h="270219">
                <a:tc vMerge="1">
                  <a:txBody>
                    <a:bodyPr/>
                    <a:lstStyle/>
                    <a:p>
                      <a:pPr algn="ctr">
                        <a:spcAft>
                          <a:spcPts val="0"/>
                        </a:spcAft>
                      </a:pPr>
                      <a:endParaRPr 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altLang="zh-CN" sz="1600" kern="100" dirty="0" err="1">
                          <a:effectLst/>
                          <a:latin typeface="+mn-lt"/>
                          <a:ea typeface="宋体" panose="02010600030101010101" pitchFamily="2" charset="-122"/>
                          <a:cs typeface="Times New Roman" panose="02020603050405020304" pitchFamily="18" charset="0"/>
                        </a:rPr>
                        <a:t>nC</a:t>
                      </a:r>
                      <a:endParaRPr lang="zh-CN" sz="1600" kern="100" dirty="0">
                        <a:effectLst/>
                        <a:latin typeface="+mn-lt"/>
                        <a:ea typeface="宋体" panose="02010600030101010101" pitchFamily="2" charset="-122"/>
                        <a:cs typeface="Times New Roman" panose="02020603050405020304" pitchFamily="18" charset="0"/>
                      </a:endParaRPr>
                    </a:p>
                  </a:txBody>
                  <a:tcPr marL="51435" marR="51435" marT="0" marB="0" anchor="ctr"/>
                </a:tc>
                <a:tc>
                  <a:txBody>
                    <a:bodyPr/>
                    <a:lstStyle/>
                    <a:p>
                      <a:pPr marL="0" indent="69850" algn="ctr" defTabSz="914400" rtl="0" eaLnBrk="1" latinLnBrk="0" hangingPunct="1">
                        <a:spcAft>
                          <a:spcPts val="0"/>
                        </a:spcAft>
                      </a:pPr>
                      <a:r>
                        <a:rPr lang="en-US" altLang="zh-CN" sz="1600" b="0" kern="100" dirty="0">
                          <a:solidFill>
                            <a:schemeClr val="tx1"/>
                          </a:solidFill>
                          <a:effectLst/>
                          <a:latin typeface="+mn-lt"/>
                          <a:ea typeface="+mn-ea"/>
                          <a:cs typeface="+mn-cs"/>
                        </a:rPr>
                        <a:t>1.5 (3)</a:t>
                      </a:r>
                      <a:endParaRPr lang="zh-CN" sz="1600" b="0" kern="100" dirty="0">
                        <a:solidFill>
                          <a:schemeClr val="tx1"/>
                        </a:solidFill>
                        <a:effectLst/>
                        <a:latin typeface="+mn-lt"/>
                        <a:ea typeface="+mn-ea"/>
                        <a:cs typeface="+mn-cs"/>
                      </a:endParaRPr>
                    </a:p>
                  </a:txBody>
                  <a:tcPr marL="51435" marR="51435" marT="0" marB="0" anchor="ctr"/>
                </a:tc>
                <a:tc>
                  <a:txBody>
                    <a:bodyPr/>
                    <a:lstStyle/>
                    <a:p>
                      <a:pPr marL="0" indent="69850" algn="ctr" defTabSz="914400" rtl="0" eaLnBrk="1" latinLnBrk="0" hangingPunct="1">
                        <a:spcAft>
                          <a:spcPts val="0"/>
                        </a:spcAft>
                      </a:pPr>
                      <a:r>
                        <a:rPr lang="en-US" altLang="zh-CN" sz="1600" b="0" kern="100" dirty="0">
                          <a:solidFill>
                            <a:schemeClr val="tx1"/>
                          </a:solidFill>
                          <a:effectLst/>
                          <a:latin typeface="+mn-lt"/>
                          <a:ea typeface="+mn-ea"/>
                          <a:cs typeface="+mn-cs"/>
                        </a:rPr>
                        <a:t>3</a:t>
                      </a:r>
                      <a:endParaRPr lang="zh-CN" sz="1600" b="0" kern="100" dirty="0">
                        <a:solidFill>
                          <a:schemeClr val="tx1"/>
                        </a:solidFill>
                        <a:effectLst/>
                        <a:latin typeface="+mn-lt"/>
                        <a:ea typeface="+mn-ea"/>
                        <a:cs typeface="+mn-cs"/>
                      </a:endParaRPr>
                    </a:p>
                  </a:txBody>
                  <a:tcPr marL="51435" marR="51435" marT="0" marB="0" anchor="ctr"/>
                </a:tc>
                <a:tc>
                  <a:txBody>
                    <a:bodyPr/>
                    <a:lstStyle/>
                    <a:p>
                      <a:pPr marL="0" indent="69850" algn="ctr" defTabSz="914400" rtl="0" eaLnBrk="1" latinLnBrk="0" hangingPunct="1">
                        <a:spcAft>
                          <a:spcPts val="0"/>
                        </a:spcAft>
                      </a:pPr>
                      <a:r>
                        <a:rPr lang="en-US" altLang="zh-CN" sz="1600" b="0" kern="100" dirty="0">
                          <a:solidFill>
                            <a:schemeClr val="tx1"/>
                          </a:solidFill>
                          <a:effectLst/>
                          <a:latin typeface="+mn-lt"/>
                          <a:ea typeface="+mn-ea"/>
                          <a:cs typeface="+mn-cs"/>
                        </a:rPr>
                        <a:t>3</a:t>
                      </a:r>
                      <a:endParaRPr lang="zh-CN" sz="1600" b="0" kern="100" dirty="0">
                        <a:solidFill>
                          <a:schemeClr val="tx1"/>
                        </a:solidFill>
                        <a:effectLst/>
                        <a:latin typeface="+mn-lt"/>
                        <a:ea typeface="+mn-ea"/>
                        <a:cs typeface="+mn-cs"/>
                      </a:endParaRPr>
                    </a:p>
                  </a:txBody>
                  <a:tcPr marL="51435" marR="51435" marT="0" marB="0" anchor="ctr"/>
                </a:tc>
                <a:extLst>
                  <a:ext uri="{0D108BD9-81ED-4DB2-BD59-A6C34878D82A}">
                    <a16:rowId xmlns:a16="http://schemas.microsoft.com/office/drawing/2014/main" val="10004"/>
                  </a:ext>
                </a:extLst>
              </a:tr>
              <a:tr h="270219">
                <a:tc>
                  <a:txBody>
                    <a:bodyPr/>
                    <a:lstStyle/>
                    <a:p>
                      <a:pPr algn="ctr">
                        <a:spcAft>
                          <a:spcPts val="0"/>
                        </a:spcAft>
                      </a:pPr>
                      <a:r>
                        <a:rPr lang="en-US" sz="1600" kern="100" dirty="0">
                          <a:effectLst/>
                          <a:latin typeface="+mn-lt"/>
                        </a:rPr>
                        <a:t>Energy spread (</a:t>
                      </a:r>
                      <a:r>
                        <a:rPr lang="en-US" altLang="zh-CN" sz="1600" kern="100" dirty="0">
                          <a:effectLst/>
                          <a:latin typeface="+mn-lt"/>
                        </a:rPr>
                        <a:t>e</a:t>
                      </a:r>
                      <a:r>
                        <a:rPr lang="en-US" altLang="zh-CN" sz="1600" kern="100" baseline="30000" dirty="0">
                          <a:effectLst/>
                          <a:latin typeface="+mn-lt"/>
                        </a:rPr>
                        <a:t>-</a:t>
                      </a:r>
                      <a:r>
                        <a:rPr lang="en-US" altLang="zh-CN" sz="1600" kern="100" dirty="0">
                          <a:effectLst/>
                          <a:latin typeface="+mn-lt"/>
                        </a:rPr>
                        <a:t> /e</a:t>
                      </a:r>
                      <a:r>
                        <a:rPr lang="en-US" altLang="zh-CN" sz="1600" kern="100" baseline="30000" dirty="0">
                          <a:effectLst/>
                          <a:latin typeface="+mn-lt"/>
                        </a:rPr>
                        <a:t>+</a:t>
                      </a:r>
                      <a:r>
                        <a:rPr lang="en-US" altLang="zh-CN" sz="1600" kern="100" dirty="0">
                          <a:effectLst/>
                          <a:latin typeface="+mn-lt"/>
                        </a:rPr>
                        <a:t> </a:t>
                      </a:r>
                      <a:r>
                        <a:rPr lang="en-US" sz="1600" kern="100" dirty="0">
                          <a:effectLst/>
                          <a:latin typeface="+mn-lt"/>
                        </a:rPr>
                        <a:t>)</a:t>
                      </a:r>
                      <a:endParaRPr lang="zh-CN" sz="1600" kern="100" dirty="0">
                        <a:effectLst/>
                        <a:latin typeface="+mn-lt"/>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sz="1600" kern="100" dirty="0">
                          <a:effectLst/>
                          <a:latin typeface="+mn-lt"/>
                        </a:rPr>
                        <a:t> </a:t>
                      </a:r>
                      <a:endParaRPr lang="zh-CN" sz="1600" kern="100" dirty="0">
                        <a:effectLst/>
                        <a:latin typeface="+mn-lt"/>
                        <a:ea typeface="宋体" panose="02010600030101010101" pitchFamily="2" charset="-122"/>
                        <a:cs typeface="Times New Roman" panose="02020603050405020304" pitchFamily="18" charset="0"/>
                      </a:endParaRPr>
                    </a:p>
                  </a:txBody>
                  <a:tcPr marL="51435" marR="51435" marT="0" marB="0" anchor="ctr"/>
                </a:tc>
                <a:tc>
                  <a:txBody>
                    <a:bodyPr/>
                    <a:lstStyle/>
                    <a:p>
                      <a:pPr marL="0" marR="0" lvl="0" indent="69850" algn="ctr" defTabSz="914400" rtl="0" eaLnBrk="1" fontAlgn="auto" latinLnBrk="0" hangingPunct="1">
                        <a:lnSpc>
                          <a:spcPct val="100000"/>
                        </a:lnSpc>
                        <a:spcBef>
                          <a:spcPts val="0"/>
                        </a:spcBef>
                        <a:spcAft>
                          <a:spcPts val="0"/>
                        </a:spcAft>
                        <a:buClrTx/>
                        <a:buSzTx/>
                        <a:buFontTx/>
                        <a:buNone/>
                        <a:tabLst/>
                        <a:defRPr/>
                      </a:pPr>
                      <a:r>
                        <a:rPr lang="en-US" altLang="zh-CN" sz="1600" b="0" kern="100" dirty="0">
                          <a:solidFill>
                            <a:schemeClr val="tx1"/>
                          </a:solidFill>
                          <a:effectLst/>
                          <a:latin typeface="+mn-lt"/>
                          <a:ea typeface="+mn-ea"/>
                          <a:cs typeface="+mn-cs"/>
                        </a:rPr>
                        <a:t>1.5×10</a:t>
                      </a:r>
                      <a:r>
                        <a:rPr lang="en-US" altLang="zh-CN" sz="1600" b="0" kern="100" baseline="30000" dirty="0">
                          <a:solidFill>
                            <a:schemeClr val="tx1"/>
                          </a:solidFill>
                          <a:effectLst/>
                          <a:latin typeface="+mn-lt"/>
                          <a:ea typeface="+mn-ea"/>
                          <a:cs typeface="+mn-cs"/>
                        </a:rPr>
                        <a:t>-3</a:t>
                      </a:r>
                      <a:endParaRPr lang="zh-CN" altLang="zh-CN" sz="1600" b="0" kern="100" baseline="30000" dirty="0">
                        <a:solidFill>
                          <a:schemeClr val="tx1"/>
                        </a:solidFill>
                        <a:effectLst/>
                        <a:latin typeface="+mn-lt"/>
                        <a:ea typeface="+mn-ea"/>
                        <a:cs typeface="+mn-cs"/>
                      </a:endParaRPr>
                    </a:p>
                  </a:txBody>
                  <a:tcPr marL="51435" marR="51435" marT="0" marB="0" anchor="ctr"/>
                </a:tc>
                <a:tc>
                  <a:txBody>
                    <a:bodyPr/>
                    <a:lstStyle/>
                    <a:p>
                      <a:pPr marL="0" marR="0" lvl="0" indent="69850" algn="ctr" defTabSz="914400" rtl="0" eaLnBrk="1" fontAlgn="auto" latinLnBrk="0" hangingPunct="1">
                        <a:lnSpc>
                          <a:spcPct val="100000"/>
                        </a:lnSpc>
                        <a:spcBef>
                          <a:spcPts val="0"/>
                        </a:spcBef>
                        <a:spcAft>
                          <a:spcPts val="0"/>
                        </a:spcAft>
                        <a:buClrTx/>
                        <a:buSzTx/>
                        <a:buFontTx/>
                        <a:buNone/>
                        <a:tabLst/>
                        <a:defRPr/>
                      </a:pPr>
                      <a:r>
                        <a:rPr lang="en-US" altLang="zh-CN" sz="1600" b="0" kern="100" baseline="0" dirty="0">
                          <a:solidFill>
                            <a:schemeClr val="tx1"/>
                          </a:solidFill>
                          <a:effectLst/>
                          <a:latin typeface="+mn-lt"/>
                          <a:ea typeface="+mn-ea"/>
                          <a:cs typeface="+mn-cs"/>
                        </a:rPr>
                        <a:t>1.3</a:t>
                      </a:r>
                      <a:r>
                        <a:rPr lang="en-US" altLang="zh-CN" sz="1600" b="0" kern="100" dirty="0">
                          <a:solidFill>
                            <a:schemeClr val="tx1"/>
                          </a:solidFill>
                          <a:effectLst/>
                          <a:latin typeface="+mn-lt"/>
                          <a:ea typeface="+mn-ea"/>
                          <a:cs typeface="+mn-cs"/>
                        </a:rPr>
                        <a:t>×10</a:t>
                      </a:r>
                      <a:r>
                        <a:rPr lang="en-US" altLang="zh-CN" sz="1600" b="0" kern="100" baseline="30000" dirty="0">
                          <a:solidFill>
                            <a:schemeClr val="tx1"/>
                          </a:solidFill>
                          <a:effectLst/>
                          <a:latin typeface="+mn-lt"/>
                          <a:ea typeface="+mn-ea"/>
                          <a:cs typeface="+mn-cs"/>
                        </a:rPr>
                        <a:t>-3</a:t>
                      </a:r>
                      <a:endParaRPr lang="zh-CN" altLang="zh-CN" sz="1600" b="0" kern="100" baseline="0" dirty="0">
                        <a:solidFill>
                          <a:schemeClr val="tx1"/>
                        </a:solidFill>
                        <a:effectLst/>
                        <a:latin typeface="+mn-lt"/>
                        <a:ea typeface="+mn-ea"/>
                        <a:cs typeface="+mn-cs"/>
                      </a:endParaRPr>
                    </a:p>
                  </a:txBody>
                  <a:tcPr marL="51435" marR="51435" marT="0" marB="0" anchor="ctr"/>
                </a:tc>
                <a:tc>
                  <a:txBody>
                    <a:bodyPr/>
                    <a:lstStyle/>
                    <a:p>
                      <a:pPr marL="0" marR="0" lvl="0" indent="69850" algn="ctr" defTabSz="914400" rtl="0" eaLnBrk="1" fontAlgn="auto" latinLnBrk="0" hangingPunct="1">
                        <a:lnSpc>
                          <a:spcPct val="100000"/>
                        </a:lnSpc>
                        <a:spcBef>
                          <a:spcPts val="0"/>
                        </a:spcBef>
                        <a:spcAft>
                          <a:spcPts val="0"/>
                        </a:spcAft>
                        <a:buClrTx/>
                        <a:buSzTx/>
                        <a:buFontTx/>
                        <a:buNone/>
                        <a:tabLst/>
                        <a:defRPr/>
                      </a:pPr>
                      <a:r>
                        <a:rPr lang="en-US" altLang="zh-CN" sz="1600" b="0" kern="100" baseline="0" dirty="0">
                          <a:solidFill>
                            <a:schemeClr val="tx1"/>
                          </a:solidFill>
                          <a:effectLst/>
                          <a:latin typeface="+mn-lt"/>
                          <a:ea typeface="+mn-ea"/>
                          <a:cs typeface="+mn-cs"/>
                        </a:rPr>
                        <a:t>1.3</a:t>
                      </a:r>
                      <a:r>
                        <a:rPr lang="en-US" altLang="zh-CN" sz="1600" b="0" kern="100" dirty="0">
                          <a:solidFill>
                            <a:schemeClr val="tx1"/>
                          </a:solidFill>
                          <a:effectLst/>
                          <a:latin typeface="+mn-lt"/>
                          <a:ea typeface="+mn-ea"/>
                          <a:cs typeface="+mn-cs"/>
                        </a:rPr>
                        <a:t>×10</a:t>
                      </a:r>
                      <a:r>
                        <a:rPr lang="en-US" altLang="zh-CN" sz="1600" b="0" kern="100" baseline="30000" dirty="0">
                          <a:solidFill>
                            <a:schemeClr val="tx1"/>
                          </a:solidFill>
                          <a:effectLst/>
                          <a:latin typeface="+mn-lt"/>
                          <a:ea typeface="+mn-ea"/>
                          <a:cs typeface="+mn-cs"/>
                        </a:rPr>
                        <a:t>-3</a:t>
                      </a:r>
                      <a:endParaRPr lang="zh-CN" altLang="zh-CN" sz="1600" b="0" kern="100" baseline="0" dirty="0">
                        <a:solidFill>
                          <a:schemeClr val="tx1"/>
                        </a:solidFill>
                        <a:effectLst/>
                        <a:latin typeface="+mn-lt"/>
                        <a:ea typeface="+mn-ea"/>
                        <a:cs typeface="+mn-cs"/>
                      </a:endParaRPr>
                    </a:p>
                  </a:txBody>
                  <a:tcPr marL="51435" marR="51435" marT="0" marB="0" anchor="ctr"/>
                </a:tc>
                <a:extLst>
                  <a:ext uri="{0D108BD9-81ED-4DB2-BD59-A6C34878D82A}">
                    <a16:rowId xmlns:a16="http://schemas.microsoft.com/office/drawing/2014/main" val="10005"/>
                  </a:ext>
                </a:extLst>
              </a:tr>
              <a:tr h="286530">
                <a:tc>
                  <a:txBody>
                    <a:bodyPr/>
                    <a:lstStyle/>
                    <a:p>
                      <a:pPr algn="ctr">
                        <a:spcAft>
                          <a:spcPts val="0"/>
                        </a:spcAft>
                      </a:pPr>
                      <a:r>
                        <a:rPr lang="en-US" sz="1600" kern="100" dirty="0">
                          <a:effectLst/>
                          <a:latin typeface="+mn-lt"/>
                        </a:rPr>
                        <a:t>Emittance (</a:t>
                      </a:r>
                      <a:r>
                        <a:rPr lang="en-US" altLang="zh-CN" sz="1600" kern="100" dirty="0">
                          <a:effectLst/>
                          <a:latin typeface="+mn-lt"/>
                        </a:rPr>
                        <a:t>e</a:t>
                      </a:r>
                      <a:r>
                        <a:rPr lang="en-US" altLang="zh-CN" sz="1600" kern="100" baseline="30000" dirty="0">
                          <a:effectLst/>
                          <a:latin typeface="+mn-lt"/>
                        </a:rPr>
                        <a:t>-</a:t>
                      </a:r>
                      <a:r>
                        <a:rPr lang="en-US" altLang="zh-CN" sz="1600" kern="100" dirty="0">
                          <a:effectLst/>
                          <a:latin typeface="+mn-lt"/>
                        </a:rPr>
                        <a:t> /e</a:t>
                      </a:r>
                      <a:r>
                        <a:rPr lang="en-US" altLang="zh-CN" sz="1600" kern="100" baseline="30000" dirty="0">
                          <a:effectLst/>
                          <a:latin typeface="+mn-lt"/>
                        </a:rPr>
                        <a:t>+</a:t>
                      </a:r>
                      <a:r>
                        <a:rPr lang="en-US" altLang="zh-CN" sz="1600" kern="100" dirty="0">
                          <a:effectLst/>
                          <a:latin typeface="+mn-lt"/>
                        </a:rPr>
                        <a:t> </a:t>
                      </a:r>
                      <a:r>
                        <a:rPr lang="en-US" sz="1600" kern="100" dirty="0">
                          <a:effectLst/>
                          <a:latin typeface="+mn-lt"/>
                        </a:rPr>
                        <a:t>)</a:t>
                      </a:r>
                      <a:endParaRPr lang="zh-CN" sz="1600" kern="100" dirty="0">
                        <a:effectLst/>
                        <a:latin typeface="+mn-lt"/>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sz="1600" kern="100" dirty="0">
                          <a:effectLst/>
                          <a:latin typeface="+mn-lt"/>
                        </a:rPr>
                        <a:t> </a:t>
                      </a:r>
                      <a:r>
                        <a:rPr lang="en-US" sz="1600" kern="100" dirty="0">
                          <a:solidFill>
                            <a:schemeClr val="dk1"/>
                          </a:solidFill>
                          <a:effectLst/>
                          <a:latin typeface="+mn-lt"/>
                          <a:ea typeface="+mn-ea"/>
                          <a:cs typeface="+mn-cs"/>
                        </a:rPr>
                        <a:t>n</a:t>
                      </a:r>
                      <a:r>
                        <a:rPr lang="en-US" altLang="zh-CN" sz="1600" kern="100" dirty="0">
                          <a:solidFill>
                            <a:schemeClr val="dk1"/>
                          </a:solidFill>
                          <a:effectLst/>
                          <a:latin typeface="+mn-lt"/>
                          <a:ea typeface="+mn-ea"/>
                          <a:cs typeface="+mn-cs"/>
                        </a:rPr>
                        <a:t>m</a:t>
                      </a:r>
                      <a:endParaRPr lang="zh-CN" sz="1600" kern="100" dirty="0">
                        <a:effectLst/>
                        <a:latin typeface="+mn-lt"/>
                        <a:ea typeface="宋体" panose="02010600030101010101" pitchFamily="2" charset="-122"/>
                        <a:cs typeface="Times New Roman" panose="02020603050405020304" pitchFamily="18" charset="0"/>
                      </a:endParaRPr>
                    </a:p>
                  </a:txBody>
                  <a:tcPr marL="51435" marR="51435" marT="0" marB="0" anchor="ctr"/>
                </a:tc>
                <a:tc>
                  <a:txBody>
                    <a:bodyPr/>
                    <a:lstStyle/>
                    <a:p>
                      <a:pPr marL="0" indent="69850" algn="ctr" defTabSz="914400" rtl="0" eaLnBrk="1" latinLnBrk="0" hangingPunct="1">
                        <a:spcAft>
                          <a:spcPts val="0"/>
                        </a:spcAft>
                      </a:pPr>
                      <a:r>
                        <a:rPr lang="en-US" altLang="zh-CN" sz="1600" b="0" kern="100" dirty="0">
                          <a:solidFill>
                            <a:schemeClr val="tx1"/>
                          </a:solidFill>
                          <a:effectLst/>
                          <a:latin typeface="+mn-lt"/>
                          <a:ea typeface="+mn-ea"/>
                          <a:cs typeface="+mn-cs"/>
                          <a:sym typeface="Wingdings" panose="05000000000000000000" pitchFamily="2" charset="2"/>
                        </a:rPr>
                        <a:t>10</a:t>
                      </a:r>
                      <a:endParaRPr lang="en-US" sz="1600" b="0" kern="100" dirty="0">
                        <a:solidFill>
                          <a:schemeClr val="tx1"/>
                        </a:solidFill>
                        <a:effectLst/>
                        <a:latin typeface="+mn-lt"/>
                        <a:ea typeface="+mn-ea"/>
                        <a:cs typeface="+mn-cs"/>
                      </a:endParaRPr>
                    </a:p>
                  </a:txBody>
                  <a:tcPr marL="51435" marR="51435" marT="0" marB="0" anchor="ctr"/>
                </a:tc>
                <a:tc>
                  <a:txBody>
                    <a:bodyPr/>
                    <a:lstStyle/>
                    <a:p>
                      <a:pPr marL="0" indent="69850" algn="ctr" defTabSz="914400" rtl="0" eaLnBrk="1" latinLnBrk="0" hangingPunct="1">
                        <a:spcAft>
                          <a:spcPts val="0"/>
                        </a:spcAft>
                      </a:pPr>
                      <a:r>
                        <a:rPr lang="en-US" sz="1600" b="0" kern="100" dirty="0">
                          <a:solidFill>
                            <a:schemeClr val="tx1"/>
                          </a:solidFill>
                          <a:effectLst/>
                          <a:latin typeface="+mn-lt"/>
                          <a:ea typeface="+mn-ea"/>
                          <a:cs typeface="+mn-cs"/>
                        </a:rPr>
                        <a:t>2.5</a:t>
                      </a:r>
                    </a:p>
                  </a:txBody>
                  <a:tcPr marL="51435" marR="51435" marT="0" marB="0" anchor="ctr"/>
                </a:tc>
                <a:tc>
                  <a:txBody>
                    <a:bodyPr/>
                    <a:lstStyle/>
                    <a:p>
                      <a:pPr marL="0" indent="69850" algn="ctr" defTabSz="914400" rtl="0" eaLnBrk="1" latinLnBrk="0" hangingPunct="1">
                        <a:spcAft>
                          <a:spcPts val="0"/>
                        </a:spcAft>
                      </a:pPr>
                      <a:r>
                        <a:rPr lang="en-US" sz="1600" b="0" kern="100" dirty="0">
                          <a:solidFill>
                            <a:schemeClr val="tx1"/>
                          </a:solidFill>
                          <a:effectLst/>
                          <a:latin typeface="+mn-lt"/>
                          <a:ea typeface="+mn-ea"/>
                          <a:cs typeface="+mn-cs"/>
                        </a:rPr>
                        <a:t>5.2</a:t>
                      </a:r>
                    </a:p>
                  </a:txBody>
                  <a:tcPr marL="51435" marR="51435" marT="0" marB="0" anchor="ctr"/>
                </a:tc>
                <a:extLst>
                  <a:ext uri="{0D108BD9-81ED-4DB2-BD59-A6C34878D82A}">
                    <a16:rowId xmlns:a16="http://schemas.microsoft.com/office/drawing/2014/main" val="10006"/>
                  </a:ext>
                </a:extLst>
              </a:tr>
            </a:tbl>
          </a:graphicData>
        </a:graphic>
      </p:graphicFrame>
      <p:pic>
        <p:nvPicPr>
          <p:cNvPr id="5" name="Picture 4">
            <a:extLst>
              <a:ext uri="{FF2B5EF4-FFF2-40B4-BE49-F238E27FC236}">
                <a16:creationId xmlns:a16="http://schemas.microsoft.com/office/drawing/2014/main" id="{DBD1F81F-8C89-410B-B1A4-8B2693C8821A}"/>
              </a:ext>
            </a:extLst>
          </p:cNvPr>
          <p:cNvPicPr>
            <a:picLocks noChangeAspect="1"/>
          </p:cNvPicPr>
          <p:nvPr/>
        </p:nvPicPr>
        <p:blipFill>
          <a:blip r:embed="rId2"/>
          <a:stretch>
            <a:fillRect/>
          </a:stretch>
        </p:blipFill>
        <p:spPr>
          <a:xfrm>
            <a:off x="6245676" y="1740877"/>
            <a:ext cx="5946324" cy="4580791"/>
          </a:xfrm>
          <a:prstGeom prst="rect">
            <a:avLst/>
          </a:prstGeom>
        </p:spPr>
      </p:pic>
      <p:pic>
        <p:nvPicPr>
          <p:cNvPr id="7" name="Picture 6">
            <a:extLst>
              <a:ext uri="{FF2B5EF4-FFF2-40B4-BE49-F238E27FC236}">
                <a16:creationId xmlns:a16="http://schemas.microsoft.com/office/drawing/2014/main" id="{5A6ACCAB-A1DF-4808-A7F0-2FE80BF47CC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544" b="7102"/>
          <a:stretch/>
        </p:blipFill>
        <p:spPr>
          <a:xfrm>
            <a:off x="844716" y="3552092"/>
            <a:ext cx="4281199" cy="2913937"/>
          </a:xfrm>
          <a:prstGeom prst="rect">
            <a:avLst/>
          </a:prstGeom>
        </p:spPr>
      </p:pic>
    </p:spTree>
    <p:extLst>
      <p:ext uri="{BB962C8B-B14F-4D97-AF65-F5344CB8AC3E}">
        <p14:creationId xmlns:p14="http://schemas.microsoft.com/office/powerpoint/2010/main" val="9474196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50377AF-4C0E-4E55-A3DA-72F08577CC6C}"/>
              </a:ext>
            </a:extLst>
          </p:cNvPr>
          <p:cNvPicPr>
            <a:picLocks noChangeAspect="1"/>
          </p:cNvPicPr>
          <p:nvPr/>
        </p:nvPicPr>
        <p:blipFill>
          <a:blip r:embed="rId2"/>
          <a:stretch>
            <a:fillRect/>
          </a:stretch>
        </p:blipFill>
        <p:spPr>
          <a:xfrm>
            <a:off x="7368810" y="1204547"/>
            <a:ext cx="4744059" cy="2529936"/>
          </a:xfrm>
          <a:prstGeom prst="rect">
            <a:avLst/>
          </a:prstGeom>
        </p:spPr>
      </p:pic>
      <p:sp>
        <p:nvSpPr>
          <p:cNvPr id="2" name="Title 1">
            <a:extLst>
              <a:ext uri="{FF2B5EF4-FFF2-40B4-BE49-F238E27FC236}">
                <a16:creationId xmlns:a16="http://schemas.microsoft.com/office/drawing/2014/main" id="{0E4C4540-6CE6-4E12-980E-B160B35C7C64}"/>
              </a:ext>
            </a:extLst>
          </p:cNvPr>
          <p:cNvSpPr>
            <a:spLocks noGrp="1"/>
          </p:cNvSpPr>
          <p:nvPr>
            <p:ph type="title"/>
          </p:nvPr>
        </p:nvSpPr>
        <p:spPr/>
        <p:txBody>
          <a:bodyPr/>
          <a:lstStyle/>
          <a:p>
            <a:r>
              <a:rPr lang="en-US" dirty="0"/>
              <a:t>Linac design</a:t>
            </a:r>
          </a:p>
        </p:txBody>
      </p:sp>
      <p:sp>
        <p:nvSpPr>
          <p:cNvPr id="3" name="Content Placeholder 2">
            <a:extLst>
              <a:ext uri="{FF2B5EF4-FFF2-40B4-BE49-F238E27FC236}">
                <a16:creationId xmlns:a16="http://schemas.microsoft.com/office/drawing/2014/main" id="{51074462-AB51-4A25-8018-2B15760199BB}"/>
              </a:ext>
            </a:extLst>
          </p:cNvPr>
          <p:cNvSpPr>
            <a:spLocks noGrp="1"/>
          </p:cNvSpPr>
          <p:nvPr>
            <p:ph idx="1"/>
          </p:nvPr>
        </p:nvSpPr>
        <p:spPr>
          <a:xfrm>
            <a:off x="433754" y="1217833"/>
            <a:ext cx="10515600" cy="4967923"/>
          </a:xfrm>
        </p:spPr>
        <p:txBody>
          <a:bodyPr/>
          <a:lstStyle/>
          <a:p>
            <a:r>
              <a:rPr lang="en-US" dirty="0"/>
              <a:t>Linac </a:t>
            </a:r>
          </a:p>
          <a:p>
            <a:pPr lvl="1"/>
            <a:r>
              <a:rPr lang="en-US" dirty="0"/>
              <a:t>200 Hz</a:t>
            </a:r>
          </a:p>
          <a:p>
            <a:pPr lvl="1"/>
            <a:r>
              <a:rPr lang="en-US" dirty="0"/>
              <a:t>100 Hz &amp; two-bunch-per-pulse</a:t>
            </a:r>
          </a:p>
          <a:p>
            <a:pPr lvl="2"/>
            <a:r>
              <a:rPr lang="en-US" dirty="0"/>
              <a:t>ESBS(electron source and bunching system)</a:t>
            </a:r>
          </a:p>
          <a:p>
            <a:pPr lvl="2"/>
            <a:r>
              <a:rPr lang="en-US" b="1" dirty="0"/>
              <a:t>RF gun system (L-band, high bunch charge for positron production)</a:t>
            </a:r>
          </a:p>
          <a:p>
            <a:pPr lvl="3"/>
            <a:r>
              <a:rPr lang="en-US" b="1" dirty="0"/>
              <a:t>Electron gun cathode material  </a:t>
            </a:r>
            <a:r>
              <a:rPr lang="en-US" altLang="zh-CN" b="1" dirty="0"/>
              <a:t>Vs. Laser system</a:t>
            </a:r>
            <a:endParaRPr lang="en-US" b="1" dirty="0"/>
          </a:p>
          <a:p>
            <a:pPr lvl="1"/>
            <a:r>
              <a:rPr lang="en-US" dirty="0"/>
              <a:t>200 Hz &amp; two-bunch-per-pulse (?)</a:t>
            </a:r>
          </a:p>
          <a:p>
            <a:r>
              <a:rPr lang="en-US" altLang="zh-CN" dirty="0"/>
              <a:t>Two bunch acceleration</a:t>
            </a:r>
          </a:p>
          <a:p>
            <a:pPr lvl="1"/>
            <a:r>
              <a:rPr lang="en-US" altLang="zh-CN" dirty="0"/>
              <a:t>SLED</a:t>
            </a:r>
          </a:p>
          <a:p>
            <a:pPr lvl="2"/>
            <a:r>
              <a:rPr lang="en-US" altLang="zh-CN" dirty="0"/>
              <a:t>Top-flat type</a:t>
            </a:r>
          </a:p>
          <a:p>
            <a:pPr lvl="1"/>
            <a:r>
              <a:rPr lang="en-US" altLang="zh-CN" dirty="0"/>
              <a:t>Two bunch orbit correction</a:t>
            </a:r>
          </a:p>
          <a:p>
            <a:pPr lvl="1"/>
            <a:r>
              <a:rPr lang="en-US" dirty="0"/>
              <a:t>Energy spread</a:t>
            </a:r>
          </a:p>
          <a:p>
            <a:pPr lvl="2"/>
            <a:r>
              <a:rPr lang="en-US" dirty="0"/>
              <a:t>Energy spread compressor at Linac exit</a:t>
            </a:r>
          </a:p>
          <a:p>
            <a:pPr lvl="1"/>
            <a:endParaRPr lang="en-US" dirty="0"/>
          </a:p>
        </p:txBody>
      </p:sp>
      <p:sp>
        <p:nvSpPr>
          <p:cNvPr id="4" name="Text Placeholder 3">
            <a:extLst>
              <a:ext uri="{FF2B5EF4-FFF2-40B4-BE49-F238E27FC236}">
                <a16:creationId xmlns:a16="http://schemas.microsoft.com/office/drawing/2014/main" id="{31D12CFA-7111-4489-BFAB-F3C92FC68708}"/>
              </a:ext>
            </a:extLst>
          </p:cNvPr>
          <p:cNvSpPr>
            <a:spLocks noGrp="1"/>
          </p:cNvSpPr>
          <p:nvPr>
            <p:ph type="body" sz="quarter" idx="13"/>
          </p:nvPr>
        </p:nvSpPr>
        <p:spPr/>
        <p:txBody>
          <a:bodyPr/>
          <a:lstStyle/>
          <a:p>
            <a:r>
              <a:rPr lang="en-US" dirty="0"/>
              <a:t>High </a:t>
            </a:r>
            <a:r>
              <a:rPr lang="en-US" altLang="zh-CN" dirty="0"/>
              <a:t>luminosity Z</a:t>
            </a:r>
            <a:endParaRPr lang="en-US" dirty="0"/>
          </a:p>
        </p:txBody>
      </p:sp>
      <p:pic>
        <p:nvPicPr>
          <p:cNvPr id="7" name="图片 9">
            <a:extLst>
              <a:ext uri="{FF2B5EF4-FFF2-40B4-BE49-F238E27FC236}">
                <a16:creationId xmlns:a16="http://schemas.microsoft.com/office/drawing/2014/main" id="{836BEC97-061D-4380-8413-AA123F9DF50E}"/>
              </a:ext>
            </a:extLst>
          </p:cNvPr>
          <p:cNvPicPr>
            <a:picLocks noChangeAspect="1"/>
          </p:cNvPicPr>
          <p:nvPr/>
        </p:nvPicPr>
        <p:blipFill>
          <a:blip r:embed="rId3"/>
          <a:stretch>
            <a:fillRect/>
          </a:stretch>
        </p:blipFill>
        <p:spPr>
          <a:xfrm>
            <a:off x="6427177" y="4242701"/>
            <a:ext cx="5764823" cy="2149916"/>
          </a:xfrm>
          <a:prstGeom prst="rect">
            <a:avLst/>
          </a:prstGeom>
        </p:spPr>
      </p:pic>
    </p:spTree>
    <p:extLst>
      <p:ext uri="{BB962C8B-B14F-4D97-AF65-F5344CB8AC3E}">
        <p14:creationId xmlns:p14="http://schemas.microsoft.com/office/powerpoint/2010/main" val="42556656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Summary</a:t>
            </a:r>
          </a:p>
        </p:txBody>
      </p:sp>
      <p:sp>
        <p:nvSpPr>
          <p:cNvPr id="3" name="内容占位符 2"/>
          <p:cNvSpPr>
            <a:spLocks noGrp="1"/>
          </p:cNvSpPr>
          <p:nvPr>
            <p:ph idx="1"/>
          </p:nvPr>
        </p:nvSpPr>
        <p:spPr>
          <a:xfrm>
            <a:off x="480812" y="1124919"/>
            <a:ext cx="11283296" cy="4493365"/>
          </a:xfrm>
        </p:spPr>
        <p:txBody>
          <a:bodyPr>
            <a:normAutofit/>
          </a:bodyPr>
          <a:lstStyle/>
          <a:p>
            <a:pPr algn="just"/>
            <a:r>
              <a:rPr lang="en-US" dirty="0"/>
              <a:t>The new baseline scheme of the Linac was determined at May 2021</a:t>
            </a:r>
          </a:p>
          <a:p>
            <a:pPr algn="just"/>
            <a:r>
              <a:rPr lang="en-US" dirty="0"/>
              <a:t>The Linac energy is increased to 20 GeV to ease the booster magnet design difficulties (low field at injection energy and large magnetic field range) and the emittance is decreased to 10 nm for high luminosity </a:t>
            </a:r>
            <a:r>
              <a:rPr lang="en-US" altLang="zh-CN" dirty="0"/>
              <a:t>Higgs scheme.</a:t>
            </a:r>
          </a:p>
          <a:p>
            <a:pPr algn="just"/>
            <a:r>
              <a:rPr lang="en-US" altLang="zh-CN" dirty="0"/>
              <a:t>The C-band accelerating structure is used from 1.1 GeV to 20 GeV to save cost, however more difficulties in design need to be solved.</a:t>
            </a:r>
          </a:p>
          <a:p>
            <a:pPr algn="just"/>
            <a:r>
              <a:rPr lang="en-US" altLang="zh-CN" dirty="0"/>
              <a:t>The lattice design and dynamic simulation have been finished, until now, the design can meet the requirements of booster.</a:t>
            </a:r>
          </a:p>
          <a:p>
            <a:pPr algn="just"/>
            <a:r>
              <a:rPr lang="en-US" altLang="zh-CN" dirty="0"/>
              <a:t>Error study is still in progress, which requires careful consideration and simulation, need smaller alignment error and BPM resolution.</a:t>
            </a:r>
          </a:p>
          <a:p>
            <a:pPr algn="just"/>
            <a:endParaRPr lang="en-US" altLang="zh-CN" dirty="0"/>
          </a:p>
        </p:txBody>
      </p:sp>
      <p:sp>
        <p:nvSpPr>
          <p:cNvPr id="4" name="文本占位符 3"/>
          <p:cNvSpPr>
            <a:spLocks noGrp="1"/>
          </p:cNvSpPr>
          <p:nvPr>
            <p:ph type="body" sz="quarter" idx="13"/>
          </p:nvPr>
        </p:nvSpPr>
        <p:spPr/>
        <p:txBody>
          <a:bodyPr/>
          <a:lstStyle/>
          <a:p>
            <a:endParaRPr lang="en-US"/>
          </a:p>
        </p:txBody>
      </p:sp>
      <p:sp>
        <p:nvSpPr>
          <p:cNvPr id="6" name="矩形 5"/>
          <p:cNvSpPr/>
          <p:nvPr/>
        </p:nvSpPr>
        <p:spPr>
          <a:xfrm>
            <a:off x="1864284" y="5562438"/>
            <a:ext cx="8464177" cy="923330"/>
          </a:xfrm>
          <a:prstGeom prst="rect">
            <a:avLst/>
          </a:prstGeom>
          <a:noFill/>
        </p:spPr>
        <p:txBody>
          <a:bodyPr wrap="none" lIns="91440" tIns="45720" rIns="91440" bIns="45720">
            <a:spAutoFit/>
          </a:bodyPr>
          <a:lstStyle/>
          <a:p>
            <a:pPr algn="ctr"/>
            <a:r>
              <a:rPr lang="en-US" altLang="zh-CN" sz="5400" b="0" cap="none" spc="0" dirty="0">
                <a:ln w="0"/>
                <a:solidFill>
                  <a:srgbClr val="FF0000"/>
                </a:solidFill>
                <a:effectLst>
                  <a:outerShdw blurRad="38100" dist="19050" dir="2700000" algn="tl" rotWithShape="0">
                    <a:schemeClr val="dk1">
                      <a:alpha val="40000"/>
                    </a:schemeClr>
                  </a:outerShdw>
                </a:effectLst>
              </a:rPr>
              <a:t>Thank you for your attention!</a:t>
            </a:r>
            <a:endParaRPr lang="zh-CN" altLang="en-US" sz="5400" b="0" cap="none" spc="0" dirty="0">
              <a:ln w="0"/>
              <a:solidFill>
                <a:srgbClr val="FF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23340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Outline</a:t>
            </a:r>
          </a:p>
        </p:txBody>
      </p:sp>
      <p:sp>
        <p:nvSpPr>
          <p:cNvPr id="3" name="内容占位符 2"/>
          <p:cNvSpPr>
            <a:spLocks noGrp="1"/>
          </p:cNvSpPr>
          <p:nvPr>
            <p:ph idx="1"/>
          </p:nvPr>
        </p:nvSpPr>
        <p:spPr>
          <a:xfrm>
            <a:off x="846908" y="1304834"/>
            <a:ext cx="6807925" cy="4967923"/>
          </a:xfrm>
        </p:spPr>
        <p:txBody>
          <a:bodyPr>
            <a:normAutofit/>
          </a:bodyPr>
          <a:lstStyle/>
          <a:p>
            <a:pPr>
              <a:lnSpc>
                <a:spcPct val="150000"/>
              </a:lnSpc>
            </a:pPr>
            <a:r>
              <a:rPr lang="en-US" sz="3200" dirty="0"/>
              <a:t>Introduction </a:t>
            </a:r>
          </a:p>
          <a:p>
            <a:pPr>
              <a:lnSpc>
                <a:spcPct val="150000"/>
              </a:lnSpc>
            </a:pPr>
            <a:r>
              <a:rPr lang="en-US" altLang="zh-CN" sz="3200" dirty="0"/>
              <a:t>Progress on </a:t>
            </a:r>
            <a:r>
              <a:rPr lang="en-US" sz="3200" dirty="0"/>
              <a:t>CEPC Linac </a:t>
            </a:r>
            <a:r>
              <a:rPr lang="en-US" altLang="zh-CN" sz="3200" dirty="0"/>
              <a:t>design</a:t>
            </a:r>
            <a:endParaRPr lang="en-US" sz="3200" dirty="0"/>
          </a:p>
          <a:p>
            <a:pPr>
              <a:lnSpc>
                <a:spcPct val="150000"/>
              </a:lnSpc>
            </a:pPr>
            <a:r>
              <a:rPr lang="en-US" sz="3200" dirty="0"/>
              <a:t>Summary</a:t>
            </a:r>
          </a:p>
          <a:p>
            <a:endParaRPr lang="en-US" dirty="0"/>
          </a:p>
        </p:txBody>
      </p:sp>
      <p:sp>
        <p:nvSpPr>
          <p:cNvPr id="4" name="文本占位符 3"/>
          <p:cNvSpPr>
            <a:spLocks noGrp="1"/>
          </p:cNvSpPr>
          <p:nvPr>
            <p:ph type="body" sz="quarter" idx="13"/>
          </p:nvPr>
        </p:nvSpPr>
        <p:spPr/>
        <p:txBody>
          <a:bodyPr/>
          <a:lstStyle/>
          <a:p>
            <a:endParaRPr lang="en-US"/>
          </a:p>
        </p:txBody>
      </p:sp>
      <p:pic>
        <p:nvPicPr>
          <p:cNvPr id="7" name="Picture 6">
            <a:extLst>
              <a:ext uri="{FF2B5EF4-FFF2-40B4-BE49-F238E27FC236}">
                <a16:creationId xmlns:a16="http://schemas.microsoft.com/office/drawing/2014/main" id="{907CC591-0342-4FAD-A9F4-B354008DF8D8}"/>
              </a:ext>
            </a:extLst>
          </p:cNvPr>
          <p:cNvPicPr>
            <a:picLocks noChangeAspect="1"/>
          </p:cNvPicPr>
          <p:nvPr/>
        </p:nvPicPr>
        <p:blipFill>
          <a:blip r:embed="rId3"/>
          <a:stretch>
            <a:fillRect/>
          </a:stretch>
        </p:blipFill>
        <p:spPr>
          <a:xfrm>
            <a:off x="975360" y="3913197"/>
            <a:ext cx="10128069" cy="2568108"/>
          </a:xfrm>
          <a:prstGeom prst="rect">
            <a:avLst/>
          </a:prstGeom>
        </p:spPr>
      </p:pic>
    </p:spTree>
    <p:extLst>
      <p:ext uri="{BB962C8B-B14F-4D97-AF65-F5344CB8AC3E}">
        <p14:creationId xmlns:p14="http://schemas.microsoft.com/office/powerpoint/2010/main" val="35062419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572FE-9449-4340-8543-634C8C3AA7F5}"/>
              </a:ext>
            </a:extLst>
          </p:cNvPr>
          <p:cNvSpPr>
            <a:spLocks noGrp="1"/>
          </p:cNvSpPr>
          <p:nvPr>
            <p:ph type="title"/>
          </p:nvPr>
        </p:nvSpPr>
        <p:spPr/>
        <p:txBody>
          <a:bodyPr/>
          <a:lstStyle/>
          <a:p>
            <a:endParaRPr lang="zh-CN" altLang="en-US"/>
          </a:p>
        </p:txBody>
      </p:sp>
      <p:sp>
        <p:nvSpPr>
          <p:cNvPr id="4" name="Text Placeholder 3">
            <a:extLst>
              <a:ext uri="{FF2B5EF4-FFF2-40B4-BE49-F238E27FC236}">
                <a16:creationId xmlns:a16="http://schemas.microsoft.com/office/drawing/2014/main" id="{1F5A468D-4D19-4084-A99F-B66D312EE1FC}"/>
              </a:ext>
            </a:extLst>
          </p:cNvPr>
          <p:cNvSpPr>
            <a:spLocks noGrp="1"/>
          </p:cNvSpPr>
          <p:nvPr>
            <p:ph type="body" sz="quarter" idx="13"/>
          </p:nvPr>
        </p:nvSpPr>
        <p:spPr/>
        <p:txBody>
          <a:bodyPr/>
          <a:lstStyle/>
          <a:p>
            <a:r>
              <a:rPr lang="en-US" altLang="zh-CN" dirty="0"/>
              <a:t>Wakefield</a:t>
            </a:r>
            <a:endParaRPr lang="zh-CN" altLang="en-US" dirty="0"/>
          </a:p>
        </p:txBody>
      </p:sp>
      <p:pic>
        <p:nvPicPr>
          <p:cNvPr id="51" name="图片 7">
            <a:extLst>
              <a:ext uri="{FF2B5EF4-FFF2-40B4-BE49-F238E27FC236}">
                <a16:creationId xmlns:a16="http://schemas.microsoft.com/office/drawing/2014/main" id="{5246F9F0-D4CA-458F-9A79-480FB1371D73}"/>
              </a:ext>
            </a:extLst>
          </p:cNvPr>
          <p:cNvPicPr>
            <a:picLocks noChangeAspect="1"/>
          </p:cNvPicPr>
          <p:nvPr/>
        </p:nvPicPr>
        <p:blipFill rotWithShape="1">
          <a:blip r:embed="rId2"/>
          <a:srcRect l="8508" r="8586"/>
          <a:stretch/>
        </p:blipFill>
        <p:spPr>
          <a:xfrm>
            <a:off x="1471865" y="1950712"/>
            <a:ext cx="9195516" cy="3425625"/>
          </a:xfrm>
          <a:prstGeom prst="rect">
            <a:avLst/>
          </a:prstGeom>
        </p:spPr>
      </p:pic>
    </p:spTree>
    <p:extLst>
      <p:ext uri="{BB962C8B-B14F-4D97-AF65-F5344CB8AC3E}">
        <p14:creationId xmlns:p14="http://schemas.microsoft.com/office/powerpoint/2010/main" val="3647671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Introduction</a:t>
            </a:r>
          </a:p>
        </p:txBody>
      </p:sp>
      <p:sp>
        <p:nvSpPr>
          <p:cNvPr id="3" name="内容占位符 2"/>
          <p:cNvSpPr>
            <a:spLocks noGrp="1"/>
          </p:cNvSpPr>
          <p:nvPr>
            <p:ph idx="1"/>
          </p:nvPr>
        </p:nvSpPr>
        <p:spPr>
          <a:xfrm>
            <a:off x="402772" y="1117327"/>
            <a:ext cx="4846236" cy="5414101"/>
          </a:xfrm>
        </p:spPr>
        <p:txBody>
          <a:bodyPr>
            <a:normAutofit/>
          </a:bodyPr>
          <a:lstStyle/>
          <a:p>
            <a:r>
              <a:rPr lang="pt-BR" altLang="zh-CN" dirty="0"/>
              <a:t>CEPC as a Higgs (W, Z) Factory</a:t>
            </a:r>
            <a:endParaRPr lang="en-US" altLang="zh-CN" dirty="0"/>
          </a:p>
          <a:p>
            <a:pPr lvl="1"/>
            <a:r>
              <a:rPr lang="en-US" altLang="zh-CN" dirty="0"/>
              <a:t>~</a:t>
            </a:r>
            <a:r>
              <a:rPr lang="pt-BR" dirty="0"/>
              <a:t>100 km</a:t>
            </a:r>
          </a:p>
          <a:p>
            <a:r>
              <a:rPr lang="en-US" dirty="0"/>
              <a:t>CEPC layout</a:t>
            </a:r>
          </a:p>
          <a:p>
            <a:pPr lvl="1"/>
            <a:r>
              <a:rPr lang="en-US" dirty="0"/>
              <a:t>20 GeV injector - Linac</a:t>
            </a:r>
          </a:p>
          <a:p>
            <a:pPr lvl="1"/>
            <a:r>
              <a:rPr lang="en-US" altLang="zh-CN" dirty="0"/>
              <a:t>Full energy</a:t>
            </a:r>
            <a:r>
              <a:rPr lang="en-US" dirty="0"/>
              <a:t> Booster </a:t>
            </a:r>
          </a:p>
          <a:p>
            <a:pPr lvl="1"/>
            <a:r>
              <a:rPr lang="en-US" dirty="0"/>
              <a:t>Collider </a:t>
            </a:r>
          </a:p>
          <a:p>
            <a:pPr lvl="1"/>
            <a:r>
              <a:rPr lang="en-US" dirty="0"/>
              <a:t>Transport lines</a:t>
            </a:r>
          </a:p>
          <a:p>
            <a:r>
              <a:rPr lang="en-US" dirty="0"/>
              <a:t>Linac design</a:t>
            </a:r>
          </a:p>
          <a:p>
            <a:pPr lvl="1"/>
            <a:r>
              <a:rPr lang="en-US" dirty="0"/>
              <a:t>Many versions from 2016.4 to 2021.8</a:t>
            </a:r>
          </a:p>
          <a:p>
            <a:pPr lvl="1"/>
            <a:r>
              <a:rPr lang="en-US" altLang="zh-CN" dirty="0"/>
              <a:t>High Availability and Reliability</a:t>
            </a:r>
          </a:p>
          <a:p>
            <a:pPr lvl="1"/>
            <a:endParaRPr lang="en-US" dirty="0"/>
          </a:p>
          <a:p>
            <a:pPr lvl="1"/>
            <a:endParaRPr lang="en-US" dirty="0"/>
          </a:p>
        </p:txBody>
      </p:sp>
      <p:sp>
        <p:nvSpPr>
          <p:cNvPr id="4" name="文本占位符 3"/>
          <p:cNvSpPr>
            <a:spLocks noGrp="1"/>
          </p:cNvSpPr>
          <p:nvPr>
            <p:ph type="body" sz="quarter" idx="13"/>
          </p:nvPr>
        </p:nvSpPr>
        <p:spPr/>
        <p:txBody>
          <a:bodyPr/>
          <a:lstStyle/>
          <a:p>
            <a:r>
              <a:rPr lang="en-US" dirty="0"/>
              <a:t>CEPC </a:t>
            </a:r>
            <a:r>
              <a:rPr lang="en-US" altLang="zh-CN" dirty="0"/>
              <a:t>layout</a:t>
            </a:r>
            <a:endParaRPr lang="en-US" dirty="0"/>
          </a:p>
        </p:txBody>
      </p:sp>
      <p:pic>
        <p:nvPicPr>
          <p:cNvPr id="13" name="图片 4">
            <a:extLst>
              <a:ext uri="{FF2B5EF4-FFF2-40B4-BE49-F238E27FC236}">
                <a16:creationId xmlns:a16="http://schemas.microsoft.com/office/drawing/2014/main" id="{7DF31F38-B8F8-46B8-A313-3DDB0F2688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98140" y="1543211"/>
            <a:ext cx="6745813" cy="4130266"/>
          </a:xfrm>
          <a:prstGeom prst="rect">
            <a:avLst/>
          </a:prstGeom>
        </p:spPr>
      </p:pic>
      <p:graphicFrame>
        <p:nvGraphicFramePr>
          <p:cNvPr id="10" name="对象 4">
            <a:extLst>
              <a:ext uri="{FF2B5EF4-FFF2-40B4-BE49-F238E27FC236}">
                <a16:creationId xmlns:a16="http://schemas.microsoft.com/office/drawing/2014/main" id="{68103B5B-24EF-4BDD-9843-810687624363}"/>
              </a:ext>
            </a:extLst>
          </p:cNvPr>
          <p:cNvGraphicFramePr>
            <a:graphicFrameLocks noChangeAspect="1"/>
          </p:cNvGraphicFramePr>
          <p:nvPr>
            <p:extLst>
              <p:ext uri="{D42A27DB-BD31-4B8C-83A1-F6EECF244321}">
                <p14:modId xmlns:p14="http://schemas.microsoft.com/office/powerpoint/2010/main" val="805982242"/>
              </p:ext>
            </p:extLst>
          </p:nvPr>
        </p:nvGraphicFramePr>
        <p:xfrm>
          <a:off x="1027479" y="5723792"/>
          <a:ext cx="4749067" cy="757238"/>
        </p:xfrm>
        <a:graphic>
          <a:graphicData uri="http://schemas.openxmlformats.org/presentationml/2006/ole">
            <mc:AlternateContent xmlns:mc="http://schemas.openxmlformats.org/markup-compatibility/2006">
              <mc:Choice xmlns:v="urn:schemas-microsoft-com:vml" Requires="v">
                <p:oleObj spid="_x0000_s2069" name="Equation" r:id="rId5" imgW="1625400" imgH="330120" progId="Equation.DSMT4">
                  <p:embed/>
                </p:oleObj>
              </mc:Choice>
              <mc:Fallback>
                <p:oleObj name="Equation" r:id="rId5" imgW="1625400" imgH="330120" progId="Equation.DSMT4">
                  <p:embed/>
                  <p:pic>
                    <p:nvPicPr>
                      <p:cNvPr id="7" name="对象 4">
                        <a:extLst>
                          <a:ext uri="{FF2B5EF4-FFF2-40B4-BE49-F238E27FC236}">
                            <a16:creationId xmlns:a16="http://schemas.microsoft.com/office/drawing/2014/main" id="{38059A6F-B9ED-47EB-8627-54CD85B57292}"/>
                          </a:ext>
                        </a:extLst>
                      </p:cNvPr>
                      <p:cNvPicPr/>
                      <p:nvPr/>
                    </p:nvPicPr>
                    <p:blipFill>
                      <a:blip r:embed="rId6"/>
                      <a:stretch>
                        <a:fillRect/>
                      </a:stretch>
                    </p:blipFill>
                    <p:spPr>
                      <a:xfrm>
                        <a:off x="1027479" y="5723792"/>
                        <a:ext cx="4749067" cy="757238"/>
                      </a:xfrm>
                      <a:prstGeom prst="rect">
                        <a:avLst/>
                      </a:prstGeom>
                    </p:spPr>
                  </p:pic>
                </p:oleObj>
              </mc:Fallback>
            </mc:AlternateContent>
          </a:graphicData>
        </a:graphic>
      </p:graphicFrame>
    </p:spTree>
    <p:extLst>
      <p:ext uri="{BB962C8B-B14F-4D97-AF65-F5344CB8AC3E}">
        <p14:creationId xmlns:p14="http://schemas.microsoft.com/office/powerpoint/2010/main" val="3494426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Content Placeholder 41">
            <a:extLst>
              <a:ext uri="{FF2B5EF4-FFF2-40B4-BE49-F238E27FC236}">
                <a16:creationId xmlns:a16="http://schemas.microsoft.com/office/drawing/2014/main" id="{9F7266E2-C3B7-46AD-960B-88879DC73701}"/>
              </a:ext>
            </a:extLst>
          </p:cNvPr>
          <p:cNvPicPr>
            <a:picLocks noGrp="1" noChangeAspect="1"/>
          </p:cNvPicPr>
          <p:nvPr>
            <p:ph idx="1"/>
          </p:nvPr>
        </p:nvPicPr>
        <p:blipFill>
          <a:blip r:embed="rId2"/>
          <a:stretch>
            <a:fillRect/>
          </a:stretch>
        </p:blipFill>
        <p:spPr>
          <a:xfrm>
            <a:off x="1224954" y="1872767"/>
            <a:ext cx="9255477" cy="4436085"/>
          </a:xfrm>
          <a:prstGeom prst="rect">
            <a:avLst/>
          </a:prstGeom>
        </p:spPr>
      </p:pic>
      <p:sp>
        <p:nvSpPr>
          <p:cNvPr id="2" name="Title 1">
            <a:extLst>
              <a:ext uri="{FF2B5EF4-FFF2-40B4-BE49-F238E27FC236}">
                <a16:creationId xmlns:a16="http://schemas.microsoft.com/office/drawing/2014/main" id="{54FBE987-0375-45BF-B94B-2077B64A9027}"/>
              </a:ext>
            </a:extLst>
          </p:cNvPr>
          <p:cNvSpPr>
            <a:spLocks noGrp="1"/>
          </p:cNvSpPr>
          <p:nvPr>
            <p:ph type="title"/>
          </p:nvPr>
        </p:nvSpPr>
        <p:spPr/>
        <p:txBody>
          <a:bodyPr/>
          <a:lstStyle/>
          <a:p>
            <a:r>
              <a:rPr lang="en-US" dirty="0"/>
              <a:t>Introduction</a:t>
            </a:r>
          </a:p>
        </p:txBody>
      </p:sp>
      <p:sp>
        <p:nvSpPr>
          <p:cNvPr id="4" name="Text Placeholder 3">
            <a:extLst>
              <a:ext uri="{FF2B5EF4-FFF2-40B4-BE49-F238E27FC236}">
                <a16:creationId xmlns:a16="http://schemas.microsoft.com/office/drawing/2014/main" id="{6B57E818-9155-405E-BDE0-F704745532A1}"/>
              </a:ext>
            </a:extLst>
          </p:cNvPr>
          <p:cNvSpPr>
            <a:spLocks noGrp="1"/>
          </p:cNvSpPr>
          <p:nvPr>
            <p:ph type="body" sz="quarter" idx="13"/>
          </p:nvPr>
        </p:nvSpPr>
        <p:spPr/>
        <p:txBody>
          <a:bodyPr/>
          <a:lstStyle/>
          <a:p>
            <a:r>
              <a:rPr lang="en-US" dirty="0"/>
              <a:t>Linac evolution</a:t>
            </a:r>
          </a:p>
        </p:txBody>
      </p:sp>
      <p:sp>
        <p:nvSpPr>
          <p:cNvPr id="16" name="内容占位符 2">
            <a:extLst>
              <a:ext uri="{FF2B5EF4-FFF2-40B4-BE49-F238E27FC236}">
                <a16:creationId xmlns:a16="http://schemas.microsoft.com/office/drawing/2014/main" id="{0EB3F37C-BFBC-477D-8054-D16E81C6379B}"/>
              </a:ext>
            </a:extLst>
          </p:cNvPr>
          <p:cNvSpPr txBox="1">
            <a:spLocks/>
          </p:cNvSpPr>
          <p:nvPr/>
        </p:nvSpPr>
        <p:spPr>
          <a:xfrm>
            <a:off x="517071" y="1126120"/>
            <a:ext cx="10315051" cy="4916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Ø"/>
              <a:defRPr sz="2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70C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ü"/>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t>Meet the design requirements of Booster: Energy/Emittance</a:t>
            </a:r>
          </a:p>
          <a:p>
            <a:pPr marL="1371600" lvl="3" indent="0">
              <a:buNone/>
            </a:pPr>
            <a:endParaRPr lang="en-US" altLang="zh-CN" dirty="0"/>
          </a:p>
        </p:txBody>
      </p:sp>
      <p:sp>
        <p:nvSpPr>
          <p:cNvPr id="28" name="TextBox 27">
            <a:extLst>
              <a:ext uri="{FF2B5EF4-FFF2-40B4-BE49-F238E27FC236}">
                <a16:creationId xmlns:a16="http://schemas.microsoft.com/office/drawing/2014/main" id="{899A6F7F-E8B9-4171-A540-6A793C296AD7}"/>
              </a:ext>
            </a:extLst>
          </p:cNvPr>
          <p:cNvSpPr txBox="1"/>
          <p:nvPr/>
        </p:nvSpPr>
        <p:spPr>
          <a:xfrm>
            <a:off x="3727940" y="1578200"/>
            <a:ext cx="970779" cy="369332"/>
          </a:xfrm>
          <a:prstGeom prst="rect">
            <a:avLst/>
          </a:prstGeom>
          <a:noFill/>
        </p:spPr>
        <p:txBody>
          <a:bodyPr wrap="none" rtlCol="0">
            <a:spAutoFit/>
          </a:bodyPr>
          <a:lstStyle/>
          <a:p>
            <a:r>
              <a:rPr lang="en-US" b="1" dirty="0"/>
              <a:t>Pre-CDR</a:t>
            </a:r>
          </a:p>
        </p:txBody>
      </p:sp>
      <p:sp>
        <p:nvSpPr>
          <p:cNvPr id="29" name="Rectangle 28">
            <a:extLst>
              <a:ext uri="{FF2B5EF4-FFF2-40B4-BE49-F238E27FC236}">
                <a16:creationId xmlns:a16="http://schemas.microsoft.com/office/drawing/2014/main" id="{35A8CFEC-9C68-495E-B9BB-247DAD45E54D}"/>
              </a:ext>
            </a:extLst>
          </p:cNvPr>
          <p:cNvSpPr/>
          <p:nvPr/>
        </p:nvSpPr>
        <p:spPr>
          <a:xfrm>
            <a:off x="6322787" y="1578200"/>
            <a:ext cx="582211" cy="369332"/>
          </a:xfrm>
          <a:prstGeom prst="rect">
            <a:avLst/>
          </a:prstGeom>
        </p:spPr>
        <p:txBody>
          <a:bodyPr wrap="none">
            <a:spAutoFit/>
          </a:bodyPr>
          <a:lstStyle/>
          <a:p>
            <a:r>
              <a:rPr lang="en-US" b="1" dirty="0"/>
              <a:t>CDR</a:t>
            </a:r>
          </a:p>
        </p:txBody>
      </p:sp>
      <p:sp>
        <p:nvSpPr>
          <p:cNvPr id="30" name="Rectangle 29">
            <a:extLst>
              <a:ext uri="{FF2B5EF4-FFF2-40B4-BE49-F238E27FC236}">
                <a16:creationId xmlns:a16="http://schemas.microsoft.com/office/drawing/2014/main" id="{C82BDF4F-26F4-4817-B2E5-DA7FF9DE9687}"/>
              </a:ext>
            </a:extLst>
          </p:cNvPr>
          <p:cNvSpPr/>
          <p:nvPr/>
        </p:nvSpPr>
        <p:spPr>
          <a:xfrm>
            <a:off x="9259418" y="1578200"/>
            <a:ext cx="574196" cy="369332"/>
          </a:xfrm>
          <a:prstGeom prst="rect">
            <a:avLst/>
          </a:prstGeom>
        </p:spPr>
        <p:txBody>
          <a:bodyPr wrap="none">
            <a:spAutoFit/>
          </a:bodyPr>
          <a:lstStyle/>
          <a:p>
            <a:r>
              <a:rPr lang="en-US" b="1" dirty="0"/>
              <a:t>TDR</a:t>
            </a:r>
          </a:p>
        </p:txBody>
      </p:sp>
      <p:cxnSp>
        <p:nvCxnSpPr>
          <p:cNvPr id="32" name="Straight Arrow Connector 31">
            <a:extLst>
              <a:ext uri="{FF2B5EF4-FFF2-40B4-BE49-F238E27FC236}">
                <a16:creationId xmlns:a16="http://schemas.microsoft.com/office/drawing/2014/main" id="{A21825D3-06E4-476D-BFEF-8CD4FC8097C6}"/>
              </a:ext>
            </a:extLst>
          </p:cNvPr>
          <p:cNvCxnSpPr/>
          <p:nvPr/>
        </p:nvCxnSpPr>
        <p:spPr>
          <a:xfrm>
            <a:off x="1204546" y="1644169"/>
            <a:ext cx="10137531"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534E83D-40FF-45AC-9943-6BE5A507C8F1}"/>
              </a:ext>
            </a:extLst>
          </p:cNvPr>
          <p:cNvCxnSpPr>
            <a:cxnSpLocks/>
          </p:cNvCxnSpPr>
          <p:nvPr/>
        </p:nvCxnSpPr>
        <p:spPr>
          <a:xfrm>
            <a:off x="4677508" y="1617789"/>
            <a:ext cx="0" cy="70338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AD04989-9218-4612-BF49-E9F4D060D6BE}"/>
              </a:ext>
            </a:extLst>
          </p:cNvPr>
          <p:cNvCxnSpPr>
            <a:cxnSpLocks/>
          </p:cNvCxnSpPr>
          <p:nvPr/>
        </p:nvCxnSpPr>
        <p:spPr>
          <a:xfrm>
            <a:off x="8575431" y="1620720"/>
            <a:ext cx="0" cy="70338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10F4EF6E-19DF-4F18-8995-B02DE27158CC}"/>
              </a:ext>
            </a:extLst>
          </p:cNvPr>
          <p:cNvSpPr/>
          <p:nvPr/>
        </p:nvSpPr>
        <p:spPr>
          <a:xfrm>
            <a:off x="9662746" y="2294798"/>
            <a:ext cx="597877" cy="20222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6A486921-F001-4604-85BC-335B43C65EA4}"/>
              </a:ext>
            </a:extLst>
          </p:cNvPr>
          <p:cNvSpPr/>
          <p:nvPr/>
        </p:nvSpPr>
        <p:spPr>
          <a:xfrm>
            <a:off x="9199685" y="4821121"/>
            <a:ext cx="597877" cy="20222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D1F6A05F-D61F-4D6C-A80D-27935A082BF3}"/>
              </a:ext>
            </a:extLst>
          </p:cNvPr>
          <p:cNvSpPr/>
          <p:nvPr/>
        </p:nvSpPr>
        <p:spPr>
          <a:xfrm>
            <a:off x="9630509" y="3968267"/>
            <a:ext cx="597877" cy="20222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Arrow Connector 43">
            <a:extLst>
              <a:ext uri="{FF2B5EF4-FFF2-40B4-BE49-F238E27FC236}">
                <a16:creationId xmlns:a16="http://schemas.microsoft.com/office/drawing/2014/main" id="{CD768E49-EEDB-478D-9A2F-139FBB647050}"/>
              </a:ext>
            </a:extLst>
          </p:cNvPr>
          <p:cNvCxnSpPr>
            <a:cxnSpLocks/>
          </p:cNvCxnSpPr>
          <p:nvPr/>
        </p:nvCxnSpPr>
        <p:spPr>
          <a:xfrm flipV="1">
            <a:off x="5653454" y="6286501"/>
            <a:ext cx="0" cy="20222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AB10C3CD-C87C-464D-8C3C-7F07C149BF0B}"/>
              </a:ext>
            </a:extLst>
          </p:cNvPr>
          <p:cNvCxnSpPr>
            <a:cxnSpLocks/>
          </p:cNvCxnSpPr>
          <p:nvPr/>
        </p:nvCxnSpPr>
        <p:spPr>
          <a:xfrm flipV="1">
            <a:off x="8575431" y="6289432"/>
            <a:ext cx="0" cy="20808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1411B8F0-E10E-4B99-988F-351641F4514A}"/>
              </a:ext>
            </a:extLst>
          </p:cNvPr>
          <p:cNvCxnSpPr>
            <a:cxnSpLocks/>
          </p:cNvCxnSpPr>
          <p:nvPr/>
        </p:nvCxnSpPr>
        <p:spPr>
          <a:xfrm flipV="1">
            <a:off x="9885485" y="6280640"/>
            <a:ext cx="0" cy="21687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2408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Introduction</a:t>
            </a:r>
          </a:p>
        </p:txBody>
      </p:sp>
      <p:sp>
        <p:nvSpPr>
          <p:cNvPr id="3" name="内容占位符 2"/>
          <p:cNvSpPr>
            <a:spLocks noGrp="1"/>
          </p:cNvSpPr>
          <p:nvPr>
            <p:ph idx="1"/>
          </p:nvPr>
        </p:nvSpPr>
        <p:spPr>
          <a:xfrm>
            <a:off x="402771" y="1117327"/>
            <a:ext cx="6613491" cy="5414101"/>
          </a:xfrm>
        </p:spPr>
        <p:txBody>
          <a:bodyPr>
            <a:normAutofit/>
          </a:bodyPr>
          <a:lstStyle/>
          <a:p>
            <a:r>
              <a:rPr lang="en-US" altLang="zh-CN" dirty="0"/>
              <a:t>Baseline scheme</a:t>
            </a:r>
          </a:p>
          <a:p>
            <a:pPr lvl="1"/>
            <a:r>
              <a:rPr lang="en-US" altLang="zh-CN" dirty="0"/>
              <a:t>20 GeV </a:t>
            </a:r>
          </a:p>
          <a:p>
            <a:pPr lvl="2"/>
            <a:r>
              <a:rPr lang="en-US" altLang="zh-CN" dirty="0"/>
              <a:t>Low magnetic field &amp; large magnetic field range</a:t>
            </a:r>
          </a:p>
          <a:p>
            <a:pPr lvl="2"/>
            <a:r>
              <a:rPr lang="en-US" altLang="zh-CN" dirty="0"/>
              <a:t>C-band </a:t>
            </a:r>
          </a:p>
          <a:p>
            <a:pPr lvl="3"/>
            <a:r>
              <a:rPr lang="en-US" altLang="zh-CN" dirty="0"/>
              <a:t>Higher gradient </a:t>
            </a:r>
            <a:r>
              <a:rPr lang="en-US" altLang="zh-CN" dirty="0">
                <a:sym typeface="Wingdings" panose="05000000000000000000" pitchFamily="2" charset="2"/>
              </a:rPr>
              <a:t> Shorter linac tunnel length</a:t>
            </a:r>
          </a:p>
          <a:p>
            <a:pPr lvl="3"/>
            <a:r>
              <a:rPr lang="en-US" altLang="zh-CN" dirty="0">
                <a:sym typeface="Wingdings" panose="05000000000000000000" pitchFamily="2" charset="2"/>
              </a:rPr>
              <a:t>Small aperture &amp; Strong wakefield </a:t>
            </a:r>
            <a:endParaRPr lang="en-US" altLang="zh-CN" dirty="0"/>
          </a:p>
          <a:p>
            <a:pPr lvl="1"/>
            <a:r>
              <a:rPr lang="en-US" altLang="zh-CN" dirty="0">
                <a:sym typeface="Wingdings" panose="05000000000000000000" pitchFamily="2" charset="2"/>
              </a:rPr>
              <a:t>10 nm</a:t>
            </a:r>
          </a:p>
          <a:p>
            <a:pPr lvl="2"/>
            <a:r>
              <a:rPr lang="en-US" altLang="zh-CN" dirty="0"/>
              <a:t>High luminosity</a:t>
            </a:r>
          </a:p>
          <a:p>
            <a:pPr lvl="1"/>
            <a:r>
              <a:rPr lang="en-US" altLang="zh-CN" dirty="0">
                <a:sym typeface="Wingdings" panose="05000000000000000000" pitchFamily="2" charset="2"/>
              </a:rPr>
              <a:t>100 Hz</a:t>
            </a:r>
          </a:p>
          <a:p>
            <a:pPr lvl="2"/>
            <a:r>
              <a:rPr lang="en-US" altLang="zh-CN" dirty="0">
                <a:sym typeface="Wingdings" panose="05000000000000000000" pitchFamily="2" charset="2"/>
              </a:rPr>
              <a:t>Injection efficiency</a:t>
            </a:r>
          </a:p>
          <a:p>
            <a:pPr lvl="2"/>
            <a:r>
              <a:rPr lang="en-US" altLang="zh-CN" dirty="0"/>
              <a:t>High luminosity Z need faster injection process</a:t>
            </a:r>
          </a:p>
          <a:p>
            <a:pPr lvl="3"/>
            <a:r>
              <a:rPr lang="en-US" altLang="zh-CN" dirty="0">
                <a:sym typeface="Wingdings" panose="05000000000000000000" pitchFamily="2" charset="2"/>
              </a:rPr>
              <a:t>200 Hz</a:t>
            </a:r>
          </a:p>
          <a:p>
            <a:pPr lvl="3"/>
            <a:r>
              <a:rPr lang="en-US" altLang="zh-CN" dirty="0">
                <a:sym typeface="Wingdings" panose="05000000000000000000" pitchFamily="2" charset="2"/>
              </a:rPr>
              <a:t>100 Hz &amp; two-bunch-per-pulse</a:t>
            </a:r>
          </a:p>
          <a:p>
            <a:pPr lvl="3"/>
            <a:r>
              <a:rPr lang="en-US" altLang="zh-CN" dirty="0">
                <a:sym typeface="Wingdings" panose="05000000000000000000" pitchFamily="2" charset="2"/>
              </a:rPr>
              <a:t>200 Hz &amp; two-bunch-per-pulse (?)</a:t>
            </a:r>
          </a:p>
          <a:p>
            <a:pPr lvl="1"/>
            <a:endParaRPr lang="en-US" altLang="zh-CN" dirty="0">
              <a:sym typeface="Wingdings" panose="05000000000000000000" pitchFamily="2" charset="2"/>
            </a:endParaRPr>
          </a:p>
          <a:p>
            <a:pPr lvl="3"/>
            <a:endParaRPr lang="en-US" altLang="zh-CN" dirty="0"/>
          </a:p>
        </p:txBody>
      </p:sp>
      <p:sp>
        <p:nvSpPr>
          <p:cNvPr id="4" name="文本占位符 3"/>
          <p:cNvSpPr>
            <a:spLocks noGrp="1"/>
          </p:cNvSpPr>
          <p:nvPr>
            <p:ph type="body" sz="quarter" idx="13"/>
          </p:nvPr>
        </p:nvSpPr>
        <p:spPr/>
        <p:txBody>
          <a:bodyPr/>
          <a:lstStyle/>
          <a:p>
            <a:r>
              <a:rPr lang="en-US" dirty="0"/>
              <a:t>Baseline </a:t>
            </a:r>
            <a:r>
              <a:rPr lang="en-US" altLang="zh-CN" dirty="0"/>
              <a:t>scheme </a:t>
            </a:r>
            <a:endParaRPr lang="en-US" dirty="0"/>
          </a:p>
        </p:txBody>
      </p:sp>
      <p:graphicFrame>
        <p:nvGraphicFramePr>
          <p:cNvPr id="13" name="表格 4">
            <a:extLst>
              <a:ext uri="{FF2B5EF4-FFF2-40B4-BE49-F238E27FC236}">
                <a16:creationId xmlns:a16="http://schemas.microsoft.com/office/drawing/2014/main" id="{D1ED0C08-7974-4A0A-ADCA-8DC66BBAECAB}"/>
              </a:ext>
            </a:extLst>
          </p:cNvPr>
          <p:cNvGraphicFramePr>
            <a:graphicFrameLocks noGrp="1"/>
          </p:cNvGraphicFramePr>
          <p:nvPr>
            <p:extLst>
              <p:ext uri="{D42A27DB-BD31-4B8C-83A1-F6EECF244321}">
                <p14:modId xmlns:p14="http://schemas.microsoft.com/office/powerpoint/2010/main" val="630252537"/>
              </p:ext>
            </p:extLst>
          </p:nvPr>
        </p:nvGraphicFramePr>
        <p:xfrm>
          <a:off x="6778870" y="1157024"/>
          <a:ext cx="5291345" cy="2324733"/>
        </p:xfrm>
        <a:graphic>
          <a:graphicData uri="http://schemas.openxmlformats.org/drawingml/2006/table">
            <a:tbl>
              <a:tblPr firstRow="1" firstCol="1" bandRow="1">
                <a:tableStyleId>{21E4AEA4-8DFA-4A89-87EB-49C32662AFE0}</a:tableStyleId>
              </a:tblPr>
              <a:tblGrid>
                <a:gridCol w="2479611">
                  <a:extLst>
                    <a:ext uri="{9D8B030D-6E8A-4147-A177-3AD203B41FA5}">
                      <a16:colId xmlns:a16="http://schemas.microsoft.com/office/drawing/2014/main" val="20000"/>
                    </a:ext>
                  </a:extLst>
                </a:gridCol>
                <a:gridCol w="942657">
                  <a:extLst>
                    <a:ext uri="{9D8B030D-6E8A-4147-A177-3AD203B41FA5}">
                      <a16:colId xmlns:a16="http://schemas.microsoft.com/office/drawing/2014/main" val="20001"/>
                    </a:ext>
                  </a:extLst>
                </a:gridCol>
                <a:gridCol w="711498">
                  <a:extLst>
                    <a:ext uri="{9D8B030D-6E8A-4147-A177-3AD203B41FA5}">
                      <a16:colId xmlns:a16="http://schemas.microsoft.com/office/drawing/2014/main" val="20002"/>
                    </a:ext>
                  </a:extLst>
                </a:gridCol>
                <a:gridCol w="1157579">
                  <a:extLst>
                    <a:ext uri="{9D8B030D-6E8A-4147-A177-3AD203B41FA5}">
                      <a16:colId xmlns:a16="http://schemas.microsoft.com/office/drawing/2014/main" val="20003"/>
                    </a:ext>
                  </a:extLst>
                </a:gridCol>
              </a:tblGrid>
              <a:tr h="360181">
                <a:tc>
                  <a:txBody>
                    <a:bodyPr/>
                    <a:lstStyle/>
                    <a:p>
                      <a:pPr algn="ctr">
                        <a:spcAft>
                          <a:spcPts val="0"/>
                        </a:spcAft>
                      </a:pPr>
                      <a:r>
                        <a:rPr lang="en-US" sz="1800" kern="100" dirty="0">
                          <a:effectLst/>
                          <a:latin typeface="+mn-lt"/>
                        </a:rPr>
                        <a:t>Parameter</a:t>
                      </a:r>
                      <a:endParaRPr lang="zh-CN" sz="1400" kern="100" dirty="0">
                        <a:effectLst/>
                        <a:latin typeface="+mn-lt"/>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sz="1800" kern="100" dirty="0">
                          <a:effectLst/>
                          <a:latin typeface="+mn-lt"/>
                        </a:rPr>
                        <a:t>Symbol</a:t>
                      </a:r>
                      <a:endParaRPr lang="zh-CN" sz="1400" kern="100" dirty="0">
                        <a:effectLst/>
                        <a:latin typeface="+mn-lt"/>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sz="1800" kern="100" dirty="0">
                          <a:effectLst/>
                          <a:latin typeface="+mn-lt"/>
                        </a:rPr>
                        <a:t>Unit</a:t>
                      </a:r>
                      <a:endParaRPr lang="zh-CN" sz="1400" kern="100" dirty="0">
                        <a:effectLst/>
                        <a:latin typeface="+mn-lt"/>
                        <a:ea typeface="宋体" panose="02010600030101010101" pitchFamily="2" charset="-122"/>
                        <a:cs typeface="Times New Roman" panose="02020603050405020304" pitchFamily="18" charset="0"/>
                      </a:endParaRPr>
                    </a:p>
                  </a:txBody>
                  <a:tcPr marL="51435" marR="51435" marT="0" marB="0" anchor="ctr"/>
                </a:tc>
                <a:tc>
                  <a:txBody>
                    <a:bodyPr/>
                    <a:lstStyle/>
                    <a:p>
                      <a:pPr marL="0" algn="ctr" defTabSz="914400" rtl="0" eaLnBrk="1" latinLnBrk="0" hangingPunct="1">
                        <a:spcAft>
                          <a:spcPts val="0"/>
                        </a:spcAft>
                      </a:pPr>
                      <a:r>
                        <a:rPr lang="en-US" altLang="zh-CN" sz="1800" b="1" kern="100" dirty="0">
                          <a:solidFill>
                            <a:schemeClr val="lt1"/>
                          </a:solidFill>
                          <a:effectLst/>
                          <a:latin typeface="+mn-lt"/>
                          <a:ea typeface="+mn-ea"/>
                          <a:cs typeface="+mn-cs"/>
                        </a:rPr>
                        <a:t>Baseline</a:t>
                      </a:r>
                      <a:endParaRPr lang="zh-CN" sz="1800" b="1" kern="100" dirty="0">
                        <a:solidFill>
                          <a:schemeClr val="lt1"/>
                        </a:solidFill>
                        <a:effectLst/>
                        <a:latin typeface="+mn-lt"/>
                        <a:ea typeface="+mn-ea"/>
                        <a:cs typeface="+mn-cs"/>
                      </a:endParaRPr>
                    </a:p>
                  </a:txBody>
                  <a:tcPr marL="51435" marR="51435" marT="0" marB="0" anchor="ctr"/>
                </a:tc>
                <a:extLst>
                  <a:ext uri="{0D108BD9-81ED-4DB2-BD59-A6C34878D82A}">
                    <a16:rowId xmlns:a16="http://schemas.microsoft.com/office/drawing/2014/main" val="10000"/>
                  </a:ext>
                </a:extLst>
              </a:tr>
              <a:tr h="324164">
                <a:tc>
                  <a:txBody>
                    <a:bodyPr/>
                    <a:lstStyle/>
                    <a:p>
                      <a:pPr algn="ctr">
                        <a:spcAft>
                          <a:spcPts val="0"/>
                        </a:spcAft>
                      </a:pPr>
                      <a:r>
                        <a:rPr lang="en-US" altLang="zh-CN" sz="1600" kern="100" dirty="0">
                          <a:effectLst/>
                          <a:latin typeface="+mn-lt"/>
                        </a:rPr>
                        <a:t>e</a:t>
                      </a:r>
                      <a:r>
                        <a:rPr lang="en-US" sz="1600" kern="100" baseline="30000" dirty="0">
                          <a:effectLst/>
                          <a:latin typeface="+mn-lt"/>
                        </a:rPr>
                        <a:t>-</a:t>
                      </a:r>
                      <a:r>
                        <a:rPr lang="en-US" sz="1600" kern="100" dirty="0">
                          <a:effectLst/>
                          <a:latin typeface="+mn-lt"/>
                        </a:rPr>
                        <a:t> /</a:t>
                      </a:r>
                      <a:r>
                        <a:rPr lang="en-US" altLang="zh-CN" sz="1600" kern="100" dirty="0">
                          <a:effectLst/>
                          <a:latin typeface="+mn-lt"/>
                        </a:rPr>
                        <a:t>e</a:t>
                      </a:r>
                      <a:r>
                        <a:rPr lang="en-US" altLang="zh-CN" sz="1600" kern="100" baseline="30000" dirty="0">
                          <a:effectLst/>
                          <a:latin typeface="+mn-lt"/>
                        </a:rPr>
                        <a:t>+</a:t>
                      </a:r>
                      <a:r>
                        <a:rPr lang="en-US" altLang="zh-CN" sz="1600" kern="100" dirty="0">
                          <a:effectLst/>
                          <a:latin typeface="+mn-lt"/>
                        </a:rPr>
                        <a:t> </a:t>
                      </a:r>
                      <a:r>
                        <a:rPr lang="en-US" sz="1600" kern="100" dirty="0">
                          <a:effectLst/>
                          <a:latin typeface="+mn-lt"/>
                        </a:rPr>
                        <a:t>beam energy</a:t>
                      </a:r>
                      <a:endParaRPr lang="zh-CN" sz="1600" kern="100" dirty="0">
                        <a:effectLst/>
                        <a:latin typeface="+mn-lt"/>
                        <a:ea typeface="宋体" panose="02010600030101010101" pitchFamily="2" charset="-122"/>
                        <a:cs typeface="Times New Roman" panose="02020603050405020304" pitchFamily="18" charset="0"/>
                      </a:endParaRPr>
                    </a:p>
                  </a:txBody>
                  <a:tcPr marL="51435" marR="51435"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i="1" kern="100" dirty="0" err="1">
                          <a:effectLst/>
                          <a:latin typeface="+mn-lt"/>
                        </a:rPr>
                        <a:t>E</a:t>
                      </a:r>
                      <a:r>
                        <a:rPr lang="en-US" sz="1600" i="1" kern="100" baseline="-25000" dirty="0" err="1">
                          <a:effectLst/>
                          <a:latin typeface="+mn-lt"/>
                        </a:rPr>
                        <a:t>e</a:t>
                      </a:r>
                      <a:r>
                        <a:rPr lang="en-US" sz="1600" kern="100" baseline="-25000" dirty="0">
                          <a:effectLst/>
                          <a:latin typeface="+mn-lt"/>
                        </a:rPr>
                        <a:t>-</a:t>
                      </a:r>
                      <a:r>
                        <a:rPr lang="en-US" sz="1600" kern="100" baseline="0" dirty="0">
                          <a:effectLst/>
                          <a:latin typeface="+mn-lt"/>
                        </a:rPr>
                        <a:t>/</a:t>
                      </a:r>
                      <a:r>
                        <a:rPr lang="en-US" altLang="zh-CN" sz="1600" i="1" kern="100" dirty="0" err="1">
                          <a:effectLst/>
                          <a:latin typeface="+mn-lt"/>
                        </a:rPr>
                        <a:t>E</a:t>
                      </a:r>
                      <a:r>
                        <a:rPr lang="en-US" altLang="zh-CN" sz="1600" i="1" kern="100" baseline="-25000" dirty="0" err="1">
                          <a:effectLst/>
                          <a:latin typeface="+mn-lt"/>
                        </a:rPr>
                        <a:t>e</a:t>
                      </a:r>
                      <a:r>
                        <a:rPr lang="en-US" altLang="zh-CN" sz="1600" i="1" kern="100" baseline="-25000" dirty="0">
                          <a:effectLst/>
                          <a:latin typeface="+mn-lt"/>
                        </a:rPr>
                        <a:t>+</a:t>
                      </a:r>
                      <a:endParaRPr lang="zh-CN" altLang="zh-CN" sz="1400" i="1" kern="100" dirty="0">
                        <a:effectLst/>
                        <a:latin typeface="+mn-lt"/>
                        <a:ea typeface="+mn-ea"/>
                        <a:cs typeface="Times New Roman" panose="02020603050405020304" pitchFamily="18" charset="0"/>
                      </a:endParaRPr>
                    </a:p>
                  </a:txBody>
                  <a:tcPr marL="51435" marR="51435" marT="0" marB="0" anchor="ctr"/>
                </a:tc>
                <a:tc>
                  <a:txBody>
                    <a:bodyPr/>
                    <a:lstStyle/>
                    <a:p>
                      <a:pPr algn="ctr">
                        <a:spcAft>
                          <a:spcPts val="0"/>
                        </a:spcAft>
                      </a:pPr>
                      <a:r>
                        <a:rPr lang="en-US" sz="1600" kern="100" dirty="0" err="1">
                          <a:effectLst/>
                          <a:latin typeface="+mn-lt"/>
                        </a:rPr>
                        <a:t>GeV</a:t>
                      </a:r>
                      <a:endParaRPr lang="zh-CN" sz="1600" kern="100" dirty="0">
                        <a:effectLst/>
                        <a:latin typeface="+mn-lt"/>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altLang="zh-CN" sz="1600" b="0" kern="100" dirty="0">
                          <a:solidFill>
                            <a:schemeClr val="tx1"/>
                          </a:solidFill>
                          <a:effectLst/>
                          <a:latin typeface="+mn-lt"/>
                          <a:ea typeface="+mn-ea"/>
                          <a:cs typeface="+mn-cs"/>
                        </a:rPr>
                        <a:t>20</a:t>
                      </a:r>
                      <a:endParaRPr lang="zh-CN" sz="1600" b="0" kern="100" dirty="0">
                        <a:solidFill>
                          <a:schemeClr val="tx1"/>
                        </a:solidFill>
                        <a:effectLst/>
                        <a:latin typeface="+mn-lt"/>
                        <a:ea typeface="宋体" panose="02010600030101010101" pitchFamily="2" charset="-122"/>
                        <a:cs typeface="Times New Roman" panose="02020603050405020304" pitchFamily="18" charset="0"/>
                      </a:endParaRPr>
                    </a:p>
                  </a:txBody>
                  <a:tcPr marL="51435" marR="51435" marT="0" marB="0" anchor="ctr"/>
                </a:tc>
                <a:extLst>
                  <a:ext uri="{0D108BD9-81ED-4DB2-BD59-A6C34878D82A}">
                    <a16:rowId xmlns:a16="http://schemas.microsoft.com/office/drawing/2014/main" val="10001"/>
                  </a:ext>
                </a:extLst>
              </a:tr>
              <a:tr h="324164">
                <a:tc>
                  <a:txBody>
                    <a:bodyPr/>
                    <a:lstStyle/>
                    <a:p>
                      <a:pPr algn="ctr">
                        <a:spcAft>
                          <a:spcPts val="0"/>
                        </a:spcAft>
                      </a:pPr>
                      <a:r>
                        <a:rPr lang="en-US" sz="1600" kern="100" dirty="0">
                          <a:effectLst/>
                          <a:latin typeface="+mn-lt"/>
                        </a:rPr>
                        <a:t>Repetition rate</a:t>
                      </a:r>
                      <a:endParaRPr lang="zh-CN" sz="1600" kern="100" dirty="0">
                        <a:effectLst/>
                        <a:latin typeface="+mn-lt"/>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sz="1600" i="1" kern="100" dirty="0" err="1">
                          <a:effectLst/>
                          <a:latin typeface="+mn-lt"/>
                        </a:rPr>
                        <a:t>f</a:t>
                      </a:r>
                      <a:r>
                        <a:rPr lang="en-US" sz="1600" i="1" kern="100" baseline="-25000" dirty="0" err="1">
                          <a:effectLst/>
                          <a:latin typeface="+mn-lt"/>
                        </a:rPr>
                        <a:t>rep</a:t>
                      </a:r>
                      <a:endParaRPr lang="zh-CN" sz="1600" i="1" kern="100" dirty="0">
                        <a:effectLst/>
                        <a:latin typeface="+mn-lt"/>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sz="1600" kern="100" dirty="0">
                          <a:effectLst/>
                          <a:latin typeface="+mn-lt"/>
                        </a:rPr>
                        <a:t>Hz</a:t>
                      </a:r>
                      <a:endParaRPr lang="zh-CN" sz="1600" kern="100" dirty="0">
                        <a:effectLst/>
                        <a:latin typeface="+mn-lt"/>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sz="1600" b="0" kern="100" dirty="0">
                          <a:effectLst/>
                          <a:latin typeface="+mn-lt"/>
                          <a:sym typeface="Wingdings" panose="05000000000000000000" pitchFamily="2" charset="2"/>
                        </a:rPr>
                        <a:t>100</a:t>
                      </a:r>
                      <a:endParaRPr lang="zh-CN" sz="1600" b="0" kern="100" dirty="0">
                        <a:effectLst/>
                        <a:latin typeface="+mn-lt"/>
                        <a:ea typeface="宋体" panose="02010600030101010101" pitchFamily="2" charset="-122"/>
                        <a:cs typeface="Times New Roman" panose="02020603050405020304" pitchFamily="18" charset="0"/>
                      </a:endParaRPr>
                    </a:p>
                  </a:txBody>
                  <a:tcPr marL="51435" marR="51435" marT="0" marB="0" anchor="ctr"/>
                </a:tc>
                <a:extLst>
                  <a:ext uri="{0D108BD9-81ED-4DB2-BD59-A6C34878D82A}">
                    <a16:rowId xmlns:a16="http://schemas.microsoft.com/office/drawing/2014/main" val="10002"/>
                  </a:ext>
                </a:extLst>
              </a:tr>
              <a:tr h="324164">
                <a:tc rowSpan="2">
                  <a:txBody>
                    <a:bodyPr/>
                    <a:lstStyle/>
                    <a:p>
                      <a:pPr algn="ctr">
                        <a:spcAft>
                          <a:spcPts val="0"/>
                        </a:spcAft>
                      </a:pPr>
                      <a:r>
                        <a:rPr lang="en-US" altLang="zh-CN" sz="1600" kern="100" dirty="0">
                          <a:effectLst/>
                          <a:latin typeface="+mn-lt"/>
                        </a:rPr>
                        <a:t>e</a:t>
                      </a:r>
                      <a:r>
                        <a:rPr lang="en-US" altLang="zh-CN" sz="1600" kern="100" baseline="30000" dirty="0">
                          <a:effectLst/>
                          <a:latin typeface="+mn-lt"/>
                        </a:rPr>
                        <a:t>-</a:t>
                      </a:r>
                      <a:r>
                        <a:rPr lang="en-US" altLang="zh-CN" sz="1600" kern="100" dirty="0">
                          <a:effectLst/>
                          <a:latin typeface="+mn-lt"/>
                        </a:rPr>
                        <a:t> /e</a:t>
                      </a:r>
                      <a:r>
                        <a:rPr lang="en-US" altLang="zh-CN" sz="1600" kern="100" baseline="30000" dirty="0">
                          <a:effectLst/>
                          <a:latin typeface="+mn-lt"/>
                        </a:rPr>
                        <a:t>+</a:t>
                      </a:r>
                      <a:r>
                        <a:rPr lang="en-US" altLang="zh-CN" sz="1600" kern="100" dirty="0">
                          <a:effectLst/>
                          <a:latin typeface="+mn-lt"/>
                        </a:rPr>
                        <a:t> </a:t>
                      </a:r>
                      <a:r>
                        <a:rPr lang="en-US" sz="1600" kern="100" dirty="0">
                          <a:effectLst/>
                          <a:latin typeface="+mn-lt"/>
                        </a:rPr>
                        <a:t> bunch population </a:t>
                      </a:r>
                    </a:p>
                  </a:txBody>
                  <a:tcPr marL="51435" marR="51435"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i="1" kern="100" baseline="0" dirty="0">
                          <a:effectLst/>
                          <a:latin typeface="+mn-lt"/>
                        </a:rPr>
                        <a:t>Ne-/</a:t>
                      </a:r>
                      <a:r>
                        <a:rPr lang="en-US" altLang="zh-CN" sz="1600" i="1" kern="100" baseline="0" dirty="0">
                          <a:effectLst/>
                          <a:latin typeface="+mn-lt"/>
                        </a:rPr>
                        <a:t>Ne+</a:t>
                      </a:r>
                      <a:endParaRPr lang="zh-CN" altLang="zh-CN" sz="1400" i="1" kern="100" baseline="0" dirty="0">
                        <a:effectLst/>
                        <a:latin typeface="+mn-lt"/>
                        <a:ea typeface="+mn-ea"/>
                        <a:cs typeface="Times New Roman" panose="02020603050405020304" pitchFamily="18" charset="0"/>
                      </a:endParaRPr>
                    </a:p>
                  </a:txBody>
                  <a:tcPr marL="51435" marR="51435" marT="0" marB="0" anchor="ctr"/>
                </a:tc>
                <a:tc>
                  <a:txBody>
                    <a:bodyPr/>
                    <a:lstStyle/>
                    <a:p>
                      <a:pPr algn="ctr">
                        <a:spcAft>
                          <a:spcPts val="0"/>
                        </a:spcAft>
                      </a:pPr>
                      <a:r>
                        <a:rPr lang="en-US" sz="1600" kern="100" dirty="0">
                          <a:effectLst/>
                          <a:latin typeface="+mn-lt"/>
                        </a:rPr>
                        <a:t> </a:t>
                      </a:r>
                      <a:r>
                        <a:rPr lang="en-US" sz="1600" b="0" kern="100" dirty="0">
                          <a:solidFill>
                            <a:schemeClr val="tx1"/>
                          </a:solidFill>
                          <a:effectLst/>
                          <a:latin typeface="+mn-lt"/>
                          <a:ea typeface="+mn-ea"/>
                          <a:cs typeface="+mn-cs"/>
                        </a:rPr>
                        <a:t>×10</a:t>
                      </a:r>
                      <a:r>
                        <a:rPr lang="en-US" sz="1600" b="0" kern="100" baseline="30000" dirty="0">
                          <a:solidFill>
                            <a:schemeClr val="tx1"/>
                          </a:solidFill>
                          <a:effectLst/>
                          <a:latin typeface="+mn-lt"/>
                          <a:ea typeface="+mn-ea"/>
                          <a:cs typeface="+mn-cs"/>
                        </a:rPr>
                        <a:t>10</a:t>
                      </a:r>
                      <a:endParaRPr lang="zh-CN" sz="1600" kern="100" dirty="0">
                        <a:effectLst/>
                        <a:latin typeface="+mn-lt"/>
                        <a:ea typeface="宋体" panose="02010600030101010101" pitchFamily="2" charset="-122"/>
                        <a:cs typeface="Times New Roman" panose="02020603050405020304" pitchFamily="18" charset="0"/>
                      </a:endParaRPr>
                    </a:p>
                  </a:txBody>
                  <a:tcPr marL="51435" marR="51435" marT="0" marB="0" anchor="ctr"/>
                </a:tc>
                <a:tc>
                  <a:txBody>
                    <a:bodyPr/>
                    <a:lstStyle/>
                    <a:p>
                      <a:pPr marL="0" indent="69850" algn="ctr" defTabSz="914400" rtl="0" eaLnBrk="1" latinLnBrk="0" hangingPunct="1">
                        <a:spcAft>
                          <a:spcPts val="0"/>
                        </a:spcAft>
                      </a:pPr>
                      <a:r>
                        <a:rPr lang="en-US" sz="1600" b="0" kern="100" dirty="0">
                          <a:solidFill>
                            <a:schemeClr val="tx1"/>
                          </a:solidFill>
                          <a:effectLst/>
                          <a:latin typeface="+mn-lt"/>
                          <a:ea typeface="+mn-ea"/>
                          <a:cs typeface="+mn-cs"/>
                        </a:rPr>
                        <a:t>0.94(1.88)</a:t>
                      </a:r>
                      <a:endParaRPr lang="zh-CN" sz="1600" b="0" kern="100" baseline="30000" dirty="0">
                        <a:solidFill>
                          <a:schemeClr val="tx1"/>
                        </a:solidFill>
                        <a:effectLst/>
                        <a:latin typeface="+mn-lt"/>
                        <a:ea typeface="+mn-ea"/>
                        <a:cs typeface="+mn-cs"/>
                      </a:endParaRPr>
                    </a:p>
                  </a:txBody>
                  <a:tcPr marL="51435" marR="51435" marT="0" marB="0" anchor="ctr"/>
                </a:tc>
                <a:extLst>
                  <a:ext uri="{0D108BD9-81ED-4DB2-BD59-A6C34878D82A}">
                    <a16:rowId xmlns:a16="http://schemas.microsoft.com/office/drawing/2014/main" val="10003"/>
                  </a:ext>
                </a:extLst>
              </a:tr>
              <a:tr h="324164">
                <a:tc vMerge="1">
                  <a:txBody>
                    <a:bodyPr/>
                    <a:lstStyle/>
                    <a:p>
                      <a:pPr algn="ctr">
                        <a:spcAft>
                          <a:spcPts val="0"/>
                        </a:spcAft>
                      </a:pPr>
                      <a:endParaRPr 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zh-CN" sz="1200" i="1" kern="100" baseline="0" dirty="0">
                        <a:effectLst/>
                        <a:latin typeface="+mn-lt"/>
                        <a:ea typeface="+mn-ea"/>
                        <a:cs typeface="Times New Roman" panose="02020603050405020304" pitchFamily="18" charset="0"/>
                      </a:endParaRPr>
                    </a:p>
                  </a:txBody>
                  <a:tcPr marL="51435" marR="51435" marT="0" marB="0" anchor="ctr"/>
                </a:tc>
                <a:tc>
                  <a:txBody>
                    <a:bodyPr/>
                    <a:lstStyle/>
                    <a:p>
                      <a:pPr algn="ctr">
                        <a:spcAft>
                          <a:spcPts val="0"/>
                        </a:spcAft>
                      </a:pPr>
                      <a:r>
                        <a:rPr lang="en-US" altLang="zh-CN" sz="1600" kern="100" dirty="0" err="1">
                          <a:effectLst/>
                          <a:latin typeface="+mn-lt"/>
                          <a:ea typeface="宋体" panose="02010600030101010101" pitchFamily="2" charset="-122"/>
                          <a:cs typeface="Times New Roman" panose="02020603050405020304" pitchFamily="18" charset="0"/>
                        </a:rPr>
                        <a:t>nC</a:t>
                      </a:r>
                      <a:endParaRPr lang="zh-CN" sz="1600" kern="100" dirty="0">
                        <a:effectLst/>
                        <a:latin typeface="+mn-lt"/>
                        <a:ea typeface="宋体" panose="02010600030101010101" pitchFamily="2" charset="-122"/>
                        <a:cs typeface="Times New Roman" panose="02020603050405020304" pitchFamily="18" charset="0"/>
                      </a:endParaRPr>
                    </a:p>
                  </a:txBody>
                  <a:tcPr marL="51435" marR="51435" marT="0" marB="0" anchor="ctr"/>
                </a:tc>
                <a:tc>
                  <a:txBody>
                    <a:bodyPr/>
                    <a:lstStyle/>
                    <a:p>
                      <a:pPr marL="0" indent="69850" algn="ctr" defTabSz="914400" rtl="0" eaLnBrk="1" latinLnBrk="0" hangingPunct="1">
                        <a:spcAft>
                          <a:spcPts val="0"/>
                        </a:spcAft>
                      </a:pPr>
                      <a:r>
                        <a:rPr lang="en-US" altLang="zh-CN" sz="1600" b="0" kern="100" dirty="0">
                          <a:solidFill>
                            <a:schemeClr val="tx1"/>
                          </a:solidFill>
                          <a:effectLst/>
                          <a:latin typeface="+mn-lt"/>
                          <a:ea typeface="+mn-ea"/>
                          <a:cs typeface="+mn-cs"/>
                        </a:rPr>
                        <a:t>1.5 (3)</a:t>
                      </a:r>
                      <a:endParaRPr lang="zh-CN" sz="1600" b="0" kern="100" dirty="0">
                        <a:solidFill>
                          <a:schemeClr val="tx1"/>
                        </a:solidFill>
                        <a:effectLst/>
                        <a:latin typeface="+mn-lt"/>
                        <a:ea typeface="+mn-ea"/>
                        <a:cs typeface="+mn-cs"/>
                      </a:endParaRPr>
                    </a:p>
                  </a:txBody>
                  <a:tcPr marL="51435" marR="51435" marT="0" marB="0" anchor="ctr"/>
                </a:tc>
                <a:extLst>
                  <a:ext uri="{0D108BD9-81ED-4DB2-BD59-A6C34878D82A}">
                    <a16:rowId xmlns:a16="http://schemas.microsoft.com/office/drawing/2014/main" val="10004"/>
                  </a:ext>
                </a:extLst>
              </a:tr>
              <a:tr h="324164">
                <a:tc>
                  <a:txBody>
                    <a:bodyPr/>
                    <a:lstStyle/>
                    <a:p>
                      <a:pPr algn="ctr">
                        <a:spcAft>
                          <a:spcPts val="0"/>
                        </a:spcAft>
                      </a:pPr>
                      <a:r>
                        <a:rPr lang="en-US" sz="1600" kern="100" dirty="0">
                          <a:effectLst/>
                          <a:latin typeface="+mn-lt"/>
                        </a:rPr>
                        <a:t>Energy spread (</a:t>
                      </a:r>
                      <a:r>
                        <a:rPr lang="en-US" altLang="zh-CN" sz="1600" kern="100" dirty="0">
                          <a:effectLst/>
                          <a:latin typeface="+mn-lt"/>
                        </a:rPr>
                        <a:t>e</a:t>
                      </a:r>
                      <a:r>
                        <a:rPr lang="en-US" altLang="zh-CN" sz="1600" kern="100" baseline="30000" dirty="0">
                          <a:effectLst/>
                          <a:latin typeface="+mn-lt"/>
                        </a:rPr>
                        <a:t>-</a:t>
                      </a:r>
                      <a:r>
                        <a:rPr lang="en-US" altLang="zh-CN" sz="1600" kern="100" dirty="0">
                          <a:effectLst/>
                          <a:latin typeface="+mn-lt"/>
                        </a:rPr>
                        <a:t> /e</a:t>
                      </a:r>
                      <a:r>
                        <a:rPr lang="en-US" altLang="zh-CN" sz="1600" kern="100" baseline="30000" dirty="0">
                          <a:effectLst/>
                          <a:latin typeface="+mn-lt"/>
                        </a:rPr>
                        <a:t>+</a:t>
                      </a:r>
                      <a:r>
                        <a:rPr lang="en-US" altLang="zh-CN" sz="1600" kern="100" dirty="0">
                          <a:effectLst/>
                          <a:latin typeface="+mn-lt"/>
                        </a:rPr>
                        <a:t> </a:t>
                      </a:r>
                      <a:r>
                        <a:rPr lang="en-US" sz="1600" kern="100" dirty="0">
                          <a:effectLst/>
                          <a:latin typeface="+mn-lt"/>
                        </a:rPr>
                        <a:t>)</a:t>
                      </a:r>
                      <a:endParaRPr lang="zh-CN" sz="1600" kern="100" dirty="0">
                        <a:effectLst/>
                        <a:latin typeface="+mn-lt"/>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sz="1600" i="1" kern="100" dirty="0" err="1">
                          <a:effectLst/>
                          <a:latin typeface="+mn-lt"/>
                        </a:rPr>
                        <a:t>σ</a:t>
                      </a:r>
                      <a:r>
                        <a:rPr lang="en-US" sz="1600" i="1" kern="100" baseline="-25000" dirty="0" err="1">
                          <a:effectLst/>
                          <a:latin typeface="+mn-lt"/>
                        </a:rPr>
                        <a:t>E</a:t>
                      </a:r>
                      <a:endParaRPr lang="zh-CN" sz="1600" i="1" kern="100" dirty="0">
                        <a:effectLst/>
                        <a:latin typeface="+mn-lt"/>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sz="1600" kern="100" dirty="0">
                          <a:effectLst/>
                          <a:latin typeface="+mn-lt"/>
                        </a:rPr>
                        <a:t> </a:t>
                      </a:r>
                      <a:endParaRPr lang="zh-CN" sz="1600" kern="100" dirty="0">
                        <a:effectLst/>
                        <a:latin typeface="+mn-lt"/>
                        <a:ea typeface="宋体" panose="02010600030101010101" pitchFamily="2" charset="-122"/>
                        <a:cs typeface="Times New Roman" panose="02020603050405020304" pitchFamily="18" charset="0"/>
                      </a:endParaRPr>
                    </a:p>
                  </a:txBody>
                  <a:tcPr marL="51435" marR="51435" marT="0" marB="0" anchor="ctr"/>
                </a:tc>
                <a:tc>
                  <a:txBody>
                    <a:bodyPr/>
                    <a:lstStyle/>
                    <a:p>
                      <a:pPr marL="0" marR="0" lvl="0" indent="69850" algn="ctr" defTabSz="914400" rtl="0" eaLnBrk="1" fontAlgn="auto" latinLnBrk="0" hangingPunct="1">
                        <a:lnSpc>
                          <a:spcPct val="100000"/>
                        </a:lnSpc>
                        <a:spcBef>
                          <a:spcPts val="0"/>
                        </a:spcBef>
                        <a:spcAft>
                          <a:spcPts val="0"/>
                        </a:spcAft>
                        <a:buClrTx/>
                        <a:buSzTx/>
                        <a:buFontTx/>
                        <a:buNone/>
                        <a:tabLst/>
                        <a:defRPr/>
                      </a:pPr>
                      <a:r>
                        <a:rPr lang="en-US" altLang="zh-CN" sz="1600" b="0" kern="100" dirty="0">
                          <a:solidFill>
                            <a:schemeClr val="tx1"/>
                          </a:solidFill>
                          <a:effectLst/>
                          <a:latin typeface="+mn-lt"/>
                          <a:ea typeface="+mn-ea"/>
                          <a:cs typeface="+mn-cs"/>
                        </a:rPr>
                        <a:t>1.5×10</a:t>
                      </a:r>
                      <a:r>
                        <a:rPr lang="en-US" altLang="zh-CN" sz="1600" b="0" kern="100" baseline="30000" dirty="0">
                          <a:solidFill>
                            <a:schemeClr val="tx1"/>
                          </a:solidFill>
                          <a:effectLst/>
                          <a:latin typeface="+mn-lt"/>
                          <a:ea typeface="+mn-ea"/>
                          <a:cs typeface="+mn-cs"/>
                        </a:rPr>
                        <a:t>-3</a:t>
                      </a:r>
                      <a:endParaRPr lang="zh-CN" altLang="zh-CN" sz="1600" b="0" kern="100" baseline="30000" dirty="0">
                        <a:solidFill>
                          <a:schemeClr val="tx1"/>
                        </a:solidFill>
                        <a:effectLst/>
                        <a:latin typeface="+mn-lt"/>
                        <a:ea typeface="+mn-ea"/>
                        <a:cs typeface="+mn-cs"/>
                      </a:endParaRPr>
                    </a:p>
                  </a:txBody>
                  <a:tcPr marL="51435" marR="51435" marT="0" marB="0" anchor="ctr"/>
                </a:tc>
                <a:extLst>
                  <a:ext uri="{0D108BD9-81ED-4DB2-BD59-A6C34878D82A}">
                    <a16:rowId xmlns:a16="http://schemas.microsoft.com/office/drawing/2014/main" val="10005"/>
                  </a:ext>
                </a:extLst>
              </a:tr>
              <a:tr h="343732">
                <a:tc>
                  <a:txBody>
                    <a:bodyPr/>
                    <a:lstStyle/>
                    <a:p>
                      <a:pPr algn="ctr">
                        <a:spcAft>
                          <a:spcPts val="0"/>
                        </a:spcAft>
                      </a:pPr>
                      <a:r>
                        <a:rPr lang="en-US" sz="1600" kern="100" dirty="0">
                          <a:effectLst/>
                          <a:latin typeface="+mn-lt"/>
                        </a:rPr>
                        <a:t>Emittance (</a:t>
                      </a:r>
                      <a:r>
                        <a:rPr lang="en-US" altLang="zh-CN" sz="1600" kern="100" dirty="0">
                          <a:effectLst/>
                          <a:latin typeface="+mn-lt"/>
                        </a:rPr>
                        <a:t>e</a:t>
                      </a:r>
                      <a:r>
                        <a:rPr lang="en-US" altLang="zh-CN" sz="1600" kern="100" baseline="30000" dirty="0">
                          <a:effectLst/>
                          <a:latin typeface="+mn-lt"/>
                        </a:rPr>
                        <a:t>-</a:t>
                      </a:r>
                      <a:r>
                        <a:rPr lang="en-US" altLang="zh-CN" sz="1600" kern="100" dirty="0">
                          <a:effectLst/>
                          <a:latin typeface="+mn-lt"/>
                        </a:rPr>
                        <a:t> /e</a:t>
                      </a:r>
                      <a:r>
                        <a:rPr lang="en-US" altLang="zh-CN" sz="1600" kern="100" baseline="30000" dirty="0">
                          <a:effectLst/>
                          <a:latin typeface="+mn-lt"/>
                        </a:rPr>
                        <a:t>+</a:t>
                      </a:r>
                      <a:r>
                        <a:rPr lang="en-US" altLang="zh-CN" sz="1600" kern="100" dirty="0">
                          <a:effectLst/>
                          <a:latin typeface="+mn-lt"/>
                        </a:rPr>
                        <a:t> </a:t>
                      </a:r>
                      <a:r>
                        <a:rPr lang="en-US" sz="1600" kern="100" dirty="0">
                          <a:effectLst/>
                          <a:latin typeface="+mn-lt"/>
                        </a:rPr>
                        <a:t>)</a:t>
                      </a:r>
                      <a:endParaRPr lang="zh-CN" sz="1600" kern="100" dirty="0">
                        <a:effectLst/>
                        <a:latin typeface="+mn-lt"/>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sz="1600" kern="100" dirty="0">
                          <a:effectLst/>
                          <a:latin typeface="Segoe Script" panose="030B0504020000000003" pitchFamily="66" charset="0"/>
                        </a:rPr>
                        <a:t> </a:t>
                      </a:r>
                      <a:r>
                        <a:rPr lang="el-GR" sz="1600" i="1" kern="100" dirty="0">
                          <a:effectLst/>
                          <a:latin typeface="Times New Roman" panose="02020603050405020304" pitchFamily="18" charset="0"/>
                          <a:cs typeface="Times New Roman" panose="02020603050405020304" pitchFamily="18" charset="0"/>
                        </a:rPr>
                        <a:t>ε</a:t>
                      </a:r>
                      <a:r>
                        <a:rPr lang="en-US" sz="1600" i="1" kern="100" baseline="-25000" dirty="0">
                          <a:effectLst/>
                          <a:latin typeface="Times New Roman" panose="02020603050405020304" pitchFamily="18" charset="0"/>
                          <a:cs typeface="Times New Roman" panose="02020603050405020304" pitchFamily="18" charset="0"/>
                        </a:rPr>
                        <a:t>r</a:t>
                      </a:r>
                      <a:r>
                        <a:rPr lang="en-US" sz="1600" i="1" kern="100" dirty="0">
                          <a:effectLst/>
                          <a:latin typeface="+mn-lt"/>
                        </a:rPr>
                        <a:t> </a:t>
                      </a:r>
                      <a:endParaRPr lang="zh-CN" sz="1600" i="1" kern="100" dirty="0">
                        <a:effectLst/>
                        <a:latin typeface="+mn-lt"/>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sz="1600" kern="100" dirty="0">
                          <a:effectLst/>
                          <a:latin typeface="+mn-lt"/>
                        </a:rPr>
                        <a:t> </a:t>
                      </a:r>
                      <a:r>
                        <a:rPr lang="en-US" sz="1600" kern="100" dirty="0">
                          <a:solidFill>
                            <a:schemeClr val="dk1"/>
                          </a:solidFill>
                          <a:effectLst/>
                          <a:latin typeface="+mn-lt"/>
                          <a:ea typeface="+mn-ea"/>
                          <a:cs typeface="+mn-cs"/>
                        </a:rPr>
                        <a:t>n</a:t>
                      </a:r>
                      <a:r>
                        <a:rPr lang="en-US" altLang="zh-CN" sz="1600" kern="100" dirty="0">
                          <a:solidFill>
                            <a:schemeClr val="dk1"/>
                          </a:solidFill>
                          <a:effectLst/>
                          <a:latin typeface="+mn-lt"/>
                          <a:ea typeface="+mn-ea"/>
                          <a:cs typeface="+mn-cs"/>
                        </a:rPr>
                        <a:t>m</a:t>
                      </a:r>
                      <a:endParaRPr lang="zh-CN" sz="1600" kern="100" dirty="0">
                        <a:effectLst/>
                        <a:latin typeface="+mn-lt"/>
                        <a:ea typeface="宋体" panose="02010600030101010101" pitchFamily="2" charset="-122"/>
                        <a:cs typeface="Times New Roman" panose="02020603050405020304" pitchFamily="18" charset="0"/>
                      </a:endParaRPr>
                    </a:p>
                  </a:txBody>
                  <a:tcPr marL="51435" marR="51435" marT="0" marB="0" anchor="ctr"/>
                </a:tc>
                <a:tc>
                  <a:txBody>
                    <a:bodyPr/>
                    <a:lstStyle/>
                    <a:p>
                      <a:pPr marL="0" indent="69850" algn="ctr" defTabSz="914400" rtl="0" eaLnBrk="1" latinLnBrk="0" hangingPunct="1">
                        <a:spcAft>
                          <a:spcPts val="0"/>
                        </a:spcAft>
                      </a:pPr>
                      <a:r>
                        <a:rPr lang="en-US" altLang="zh-CN" sz="1600" b="0" kern="100" dirty="0">
                          <a:solidFill>
                            <a:schemeClr val="tx1"/>
                          </a:solidFill>
                          <a:effectLst/>
                          <a:latin typeface="+mn-lt"/>
                          <a:ea typeface="+mn-ea"/>
                          <a:cs typeface="+mn-cs"/>
                          <a:sym typeface="Wingdings" panose="05000000000000000000" pitchFamily="2" charset="2"/>
                        </a:rPr>
                        <a:t>10</a:t>
                      </a:r>
                      <a:endParaRPr lang="en-US" sz="1600" b="0" kern="100" dirty="0">
                        <a:solidFill>
                          <a:schemeClr val="tx1"/>
                        </a:solidFill>
                        <a:effectLst/>
                        <a:latin typeface="+mn-lt"/>
                        <a:ea typeface="+mn-ea"/>
                        <a:cs typeface="+mn-cs"/>
                      </a:endParaRPr>
                    </a:p>
                  </a:txBody>
                  <a:tcPr marL="51435" marR="51435" marT="0" marB="0" anchor="ctr"/>
                </a:tc>
                <a:extLst>
                  <a:ext uri="{0D108BD9-81ED-4DB2-BD59-A6C34878D82A}">
                    <a16:rowId xmlns:a16="http://schemas.microsoft.com/office/drawing/2014/main" val="10006"/>
                  </a:ext>
                </a:extLst>
              </a:tr>
            </a:tbl>
          </a:graphicData>
        </a:graphic>
      </p:graphicFrame>
      <p:graphicFrame>
        <p:nvGraphicFramePr>
          <p:cNvPr id="56" name="表格 6">
            <a:extLst>
              <a:ext uri="{FF2B5EF4-FFF2-40B4-BE49-F238E27FC236}">
                <a16:creationId xmlns:a16="http://schemas.microsoft.com/office/drawing/2014/main" id="{77C87A45-3FD3-4B3D-972A-B2EDF4FE4750}"/>
              </a:ext>
            </a:extLst>
          </p:cNvPr>
          <p:cNvGraphicFramePr>
            <a:graphicFrameLocks noGrp="1"/>
          </p:cNvGraphicFramePr>
          <p:nvPr>
            <p:extLst>
              <p:ext uri="{D42A27DB-BD31-4B8C-83A1-F6EECF244321}">
                <p14:modId xmlns:p14="http://schemas.microsoft.com/office/powerpoint/2010/main" val="3487862913"/>
              </p:ext>
            </p:extLst>
          </p:nvPr>
        </p:nvGraphicFramePr>
        <p:xfrm>
          <a:off x="6766769" y="3664215"/>
          <a:ext cx="5313861" cy="2094744"/>
        </p:xfrm>
        <a:graphic>
          <a:graphicData uri="http://schemas.openxmlformats.org/drawingml/2006/table">
            <a:tbl>
              <a:tblPr firstRow="1" firstCol="1" bandRow="1">
                <a:tableStyleId>{21E4AEA4-8DFA-4A89-87EB-49C32662AFE0}</a:tableStyleId>
              </a:tblPr>
              <a:tblGrid>
                <a:gridCol w="2242750">
                  <a:extLst>
                    <a:ext uri="{9D8B030D-6E8A-4147-A177-3AD203B41FA5}">
                      <a16:colId xmlns:a16="http://schemas.microsoft.com/office/drawing/2014/main" val="20000"/>
                    </a:ext>
                  </a:extLst>
                </a:gridCol>
                <a:gridCol w="795311">
                  <a:extLst>
                    <a:ext uri="{9D8B030D-6E8A-4147-A177-3AD203B41FA5}">
                      <a16:colId xmlns:a16="http://schemas.microsoft.com/office/drawing/2014/main" val="20002"/>
                    </a:ext>
                  </a:extLst>
                </a:gridCol>
                <a:gridCol w="959776">
                  <a:extLst>
                    <a:ext uri="{9D8B030D-6E8A-4147-A177-3AD203B41FA5}">
                      <a16:colId xmlns:a16="http://schemas.microsoft.com/office/drawing/2014/main" val="20003"/>
                    </a:ext>
                  </a:extLst>
                </a:gridCol>
                <a:gridCol w="1316024">
                  <a:extLst>
                    <a:ext uri="{9D8B030D-6E8A-4147-A177-3AD203B41FA5}">
                      <a16:colId xmlns:a16="http://schemas.microsoft.com/office/drawing/2014/main" val="4230188965"/>
                    </a:ext>
                  </a:extLst>
                </a:gridCol>
              </a:tblGrid>
              <a:tr h="349124">
                <a:tc>
                  <a:txBody>
                    <a:bodyPr/>
                    <a:lstStyle/>
                    <a:p>
                      <a:pPr algn="ctr">
                        <a:spcAft>
                          <a:spcPts val="0"/>
                        </a:spcAft>
                      </a:pPr>
                      <a:r>
                        <a:rPr lang="en-US" sz="2000" kern="100" dirty="0">
                          <a:effectLst/>
                          <a:latin typeface="+mn-lt"/>
                        </a:rPr>
                        <a:t>Parameter</a:t>
                      </a:r>
                      <a:endParaRPr lang="zh-CN" sz="2000" kern="100" dirty="0">
                        <a:effectLst/>
                        <a:latin typeface="+mn-lt"/>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sz="2000" kern="100" dirty="0">
                          <a:effectLst/>
                          <a:latin typeface="+mn-lt"/>
                        </a:rPr>
                        <a:t>Unit</a:t>
                      </a:r>
                      <a:endParaRPr lang="zh-CN" sz="2000" kern="100" dirty="0">
                        <a:effectLst/>
                        <a:latin typeface="+mn-lt"/>
                        <a:ea typeface="宋体" panose="02010600030101010101" pitchFamily="2" charset="-122"/>
                        <a:cs typeface="Times New Roman" panose="02020603050405020304" pitchFamily="18" charset="0"/>
                      </a:endParaRPr>
                    </a:p>
                  </a:txBody>
                  <a:tcPr marL="51435" marR="51435" marT="0" marB="0" anchor="ctr"/>
                </a:tc>
                <a:tc>
                  <a:txBody>
                    <a:bodyPr/>
                    <a:lstStyle/>
                    <a:p>
                      <a:pPr marL="0" algn="ctr" defTabSz="914400" rtl="0" eaLnBrk="1" latinLnBrk="0" hangingPunct="1">
                        <a:spcAft>
                          <a:spcPts val="0"/>
                        </a:spcAft>
                      </a:pPr>
                      <a:r>
                        <a:rPr lang="en-US" altLang="zh-CN" sz="2000" b="1" kern="100" dirty="0">
                          <a:solidFill>
                            <a:schemeClr val="lt1"/>
                          </a:solidFill>
                          <a:effectLst/>
                          <a:latin typeface="+mn-lt"/>
                          <a:ea typeface="+mn-ea"/>
                          <a:cs typeface="+mn-cs"/>
                        </a:rPr>
                        <a:t>S-band</a:t>
                      </a:r>
                      <a:endParaRPr lang="zh-CN" sz="2000" b="1" kern="100" dirty="0">
                        <a:solidFill>
                          <a:schemeClr val="lt1"/>
                        </a:solidFill>
                        <a:effectLst/>
                        <a:latin typeface="+mn-lt"/>
                        <a:ea typeface="+mn-ea"/>
                        <a:cs typeface="+mn-cs"/>
                      </a:endParaRPr>
                    </a:p>
                  </a:txBody>
                  <a:tcPr marL="51435" marR="51435" marT="0" marB="0" anchor="ctr"/>
                </a:tc>
                <a:tc>
                  <a:txBody>
                    <a:bodyPr/>
                    <a:lstStyle/>
                    <a:p>
                      <a:pPr marL="0" algn="ctr" defTabSz="914400" rtl="0" eaLnBrk="1" latinLnBrk="0" hangingPunct="1">
                        <a:spcAft>
                          <a:spcPts val="0"/>
                        </a:spcAft>
                      </a:pPr>
                      <a:r>
                        <a:rPr lang="en-US" altLang="zh-CN" sz="2000" b="1" kern="100" dirty="0">
                          <a:solidFill>
                            <a:schemeClr val="lt1"/>
                          </a:solidFill>
                          <a:effectLst/>
                          <a:latin typeface="+mn-lt"/>
                          <a:ea typeface="+mn-ea"/>
                          <a:cs typeface="+mn-cs"/>
                        </a:rPr>
                        <a:t>C-band</a:t>
                      </a:r>
                      <a:endParaRPr lang="zh-CN" sz="2000" b="1" kern="100" dirty="0">
                        <a:solidFill>
                          <a:schemeClr val="lt1"/>
                        </a:solidFill>
                        <a:effectLst/>
                        <a:latin typeface="+mn-lt"/>
                        <a:ea typeface="+mn-ea"/>
                        <a:cs typeface="+mn-cs"/>
                      </a:endParaRPr>
                    </a:p>
                  </a:txBody>
                  <a:tcPr marL="51435" marR="51435" marT="0" marB="0" anchor="ctr"/>
                </a:tc>
                <a:extLst>
                  <a:ext uri="{0D108BD9-81ED-4DB2-BD59-A6C34878D82A}">
                    <a16:rowId xmlns:a16="http://schemas.microsoft.com/office/drawing/2014/main" val="10000"/>
                  </a:ext>
                </a:extLst>
              </a:tr>
              <a:tr h="349124">
                <a:tc>
                  <a:txBody>
                    <a:bodyPr/>
                    <a:lstStyle/>
                    <a:p>
                      <a:pPr algn="ctr">
                        <a:spcAft>
                          <a:spcPts val="0"/>
                        </a:spcAft>
                      </a:pPr>
                      <a:r>
                        <a:rPr lang="en-US" sz="1600" b="1" i="0" u="none" strike="noStrike" kern="1200" baseline="0" dirty="0">
                          <a:solidFill>
                            <a:schemeClr val="lt1"/>
                          </a:solidFill>
                          <a:latin typeface="+mn-lt"/>
                          <a:ea typeface="+mn-ea"/>
                          <a:cs typeface="+mn-cs"/>
                        </a:rPr>
                        <a:t>Frequency</a:t>
                      </a:r>
                      <a:endParaRPr lang="zh-CN" sz="1600" b="1" kern="100" dirty="0">
                        <a:effectLst/>
                        <a:latin typeface="+mn-lt"/>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sz="1600" b="0" i="0" u="none" strike="noStrike" kern="1200" baseline="0" dirty="0">
                          <a:solidFill>
                            <a:schemeClr val="tx1"/>
                          </a:solidFill>
                          <a:latin typeface="+mn-lt"/>
                          <a:ea typeface="+mn-ea"/>
                          <a:cs typeface="+mn-cs"/>
                        </a:rPr>
                        <a:t>MHz</a:t>
                      </a:r>
                      <a:endParaRPr lang="zh-CN" sz="1600" kern="100" dirty="0">
                        <a:solidFill>
                          <a:schemeClr val="tx1"/>
                        </a:solidFill>
                        <a:effectLst/>
                        <a:latin typeface="+mn-lt"/>
                        <a:ea typeface="宋体" panose="02010600030101010101" pitchFamily="2" charset="-122"/>
                        <a:cs typeface="Times New Roman" panose="02020603050405020304" pitchFamily="18" charset="0"/>
                      </a:endParaRPr>
                    </a:p>
                  </a:txBody>
                  <a:tcPr marL="51435" marR="51435" marT="0" marB="0" anchor="ctr"/>
                </a:tc>
                <a:tc>
                  <a:txBody>
                    <a:bodyPr/>
                    <a:lstStyle/>
                    <a:p>
                      <a:pPr marL="0" algn="ctr" defTabSz="914400" rtl="0" eaLnBrk="1" latinLnBrk="0" hangingPunct="1">
                        <a:spcAft>
                          <a:spcPts val="0"/>
                        </a:spcAft>
                      </a:pPr>
                      <a:r>
                        <a:rPr lang="en-US" altLang="zh-CN" sz="1600" b="0" kern="100" dirty="0">
                          <a:solidFill>
                            <a:schemeClr val="tx1"/>
                          </a:solidFill>
                          <a:effectLst/>
                          <a:latin typeface="+mn-lt"/>
                          <a:ea typeface="+mn-ea"/>
                          <a:cs typeface="+mn-cs"/>
                        </a:rPr>
                        <a:t>2860</a:t>
                      </a:r>
                      <a:endParaRPr lang="zh-CN" sz="1600" b="0" kern="100" dirty="0">
                        <a:solidFill>
                          <a:schemeClr val="tx1"/>
                        </a:solidFill>
                        <a:effectLst/>
                        <a:latin typeface="+mn-lt"/>
                        <a:ea typeface="+mn-ea"/>
                        <a:cs typeface="+mn-cs"/>
                      </a:endParaRPr>
                    </a:p>
                  </a:txBody>
                  <a:tcPr marL="51435" marR="51435" marT="0" marB="0" anchor="ctr"/>
                </a:tc>
                <a:tc>
                  <a:txBody>
                    <a:bodyPr/>
                    <a:lstStyle/>
                    <a:p>
                      <a:pPr marL="0" algn="ctr" defTabSz="914400" rtl="0" eaLnBrk="1" latinLnBrk="0" hangingPunct="1">
                        <a:spcAft>
                          <a:spcPts val="0"/>
                        </a:spcAft>
                      </a:pPr>
                      <a:r>
                        <a:rPr lang="en-US" altLang="zh-CN" sz="1600" b="0" kern="100" dirty="0">
                          <a:solidFill>
                            <a:schemeClr val="tx1"/>
                          </a:solidFill>
                          <a:effectLst/>
                          <a:latin typeface="+mn-lt"/>
                          <a:ea typeface="+mn-ea"/>
                          <a:cs typeface="+mn-cs"/>
                        </a:rPr>
                        <a:t>5720</a:t>
                      </a:r>
                      <a:endParaRPr lang="zh-CN" sz="1600" b="0" kern="100" dirty="0">
                        <a:solidFill>
                          <a:schemeClr val="tx1"/>
                        </a:solidFill>
                        <a:effectLst/>
                        <a:latin typeface="+mn-lt"/>
                        <a:ea typeface="+mn-ea"/>
                        <a:cs typeface="+mn-cs"/>
                      </a:endParaRPr>
                    </a:p>
                  </a:txBody>
                  <a:tcPr marL="51435" marR="51435" marT="0" marB="0" anchor="ctr"/>
                </a:tc>
                <a:extLst>
                  <a:ext uri="{0D108BD9-81ED-4DB2-BD59-A6C34878D82A}">
                    <a16:rowId xmlns:a16="http://schemas.microsoft.com/office/drawing/2014/main" val="10001"/>
                  </a:ext>
                </a:extLst>
              </a:tr>
              <a:tr h="349124">
                <a:tc>
                  <a:txBody>
                    <a:bodyPr/>
                    <a:lstStyle/>
                    <a:p>
                      <a:pPr algn="ctr">
                        <a:spcAft>
                          <a:spcPts val="0"/>
                        </a:spcAft>
                      </a:pPr>
                      <a:r>
                        <a:rPr lang="en-US" sz="1600" b="1" i="0" u="none" strike="noStrike" kern="1200" baseline="0" dirty="0">
                          <a:solidFill>
                            <a:schemeClr val="lt1"/>
                          </a:solidFill>
                          <a:latin typeface="+mn-lt"/>
                          <a:ea typeface="+mn-ea"/>
                          <a:cs typeface="+mn-cs"/>
                        </a:rPr>
                        <a:t>Length</a:t>
                      </a:r>
                      <a:endParaRPr lang="zh-CN" sz="1600" b="1" kern="100" dirty="0">
                        <a:effectLst/>
                        <a:latin typeface="+mn-lt"/>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altLang="zh-CN" sz="1600" kern="100" dirty="0">
                          <a:solidFill>
                            <a:schemeClr val="tx1"/>
                          </a:solidFill>
                          <a:effectLst/>
                          <a:latin typeface="+mn-lt"/>
                          <a:ea typeface="+mn-ea"/>
                          <a:cs typeface="+mn-cs"/>
                        </a:rPr>
                        <a:t>m</a:t>
                      </a:r>
                      <a:endParaRPr lang="zh-CN" sz="1600" kern="100" dirty="0">
                        <a:solidFill>
                          <a:schemeClr val="tx1"/>
                        </a:solidFill>
                        <a:effectLst/>
                        <a:latin typeface="+mn-lt"/>
                        <a:ea typeface="宋体" panose="02010600030101010101" pitchFamily="2" charset="-122"/>
                        <a:cs typeface="Times New Roman" panose="02020603050405020304" pitchFamily="18" charset="0"/>
                      </a:endParaRPr>
                    </a:p>
                  </a:txBody>
                  <a:tcPr marL="51435" marR="51435" marT="0" marB="0" anchor="ctr"/>
                </a:tc>
                <a:tc>
                  <a:txBody>
                    <a:bodyPr/>
                    <a:lstStyle/>
                    <a:p>
                      <a:pPr marL="0" algn="ctr" defTabSz="914400" rtl="0" eaLnBrk="1" latinLnBrk="0" hangingPunct="1">
                        <a:spcAft>
                          <a:spcPts val="0"/>
                        </a:spcAft>
                      </a:pPr>
                      <a:r>
                        <a:rPr lang="en-US" sz="1600" b="0" kern="100" dirty="0">
                          <a:solidFill>
                            <a:schemeClr val="tx1"/>
                          </a:solidFill>
                          <a:effectLst/>
                          <a:latin typeface="+mn-lt"/>
                          <a:ea typeface="+mn-ea"/>
                          <a:cs typeface="+mn-cs"/>
                          <a:sym typeface="Wingdings" panose="05000000000000000000" pitchFamily="2" charset="2"/>
                        </a:rPr>
                        <a:t>3.1</a:t>
                      </a:r>
                      <a:endParaRPr lang="zh-CN" sz="1600" b="0" kern="100" dirty="0">
                        <a:solidFill>
                          <a:schemeClr val="tx1"/>
                        </a:solidFill>
                        <a:effectLst/>
                        <a:latin typeface="+mn-lt"/>
                        <a:ea typeface="+mn-ea"/>
                        <a:cs typeface="+mn-cs"/>
                      </a:endParaRPr>
                    </a:p>
                  </a:txBody>
                  <a:tcPr marL="51435" marR="51435" marT="0" marB="0" anchor="ctr"/>
                </a:tc>
                <a:tc>
                  <a:txBody>
                    <a:bodyPr/>
                    <a:lstStyle/>
                    <a:p>
                      <a:pPr marL="0" algn="ctr" defTabSz="914400" rtl="0" eaLnBrk="1" latinLnBrk="0" hangingPunct="1">
                        <a:spcAft>
                          <a:spcPts val="0"/>
                        </a:spcAft>
                      </a:pPr>
                      <a:r>
                        <a:rPr lang="en-US" altLang="zh-CN" sz="1600" b="0" kern="100" dirty="0">
                          <a:solidFill>
                            <a:schemeClr val="tx1"/>
                          </a:solidFill>
                          <a:effectLst/>
                          <a:latin typeface="+mn-lt"/>
                          <a:ea typeface="+mn-ea"/>
                          <a:cs typeface="+mn-cs"/>
                        </a:rPr>
                        <a:t>1.8</a:t>
                      </a:r>
                      <a:endParaRPr lang="zh-CN" sz="1600" b="0" kern="100" dirty="0">
                        <a:solidFill>
                          <a:schemeClr val="tx1"/>
                        </a:solidFill>
                        <a:effectLst/>
                        <a:latin typeface="+mn-lt"/>
                        <a:ea typeface="+mn-ea"/>
                        <a:cs typeface="+mn-cs"/>
                      </a:endParaRPr>
                    </a:p>
                  </a:txBody>
                  <a:tcPr marL="51435" marR="51435" marT="0" marB="0" anchor="ctr"/>
                </a:tc>
                <a:extLst>
                  <a:ext uri="{0D108BD9-81ED-4DB2-BD59-A6C34878D82A}">
                    <a16:rowId xmlns:a16="http://schemas.microsoft.com/office/drawing/2014/main" val="10002"/>
                  </a:ext>
                </a:extLst>
              </a:tr>
              <a:tr h="349124">
                <a:tc>
                  <a:txBody>
                    <a:bodyPr/>
                    <a:lstStyle/>
                    <a:p>
                      <a:pPr algn="ctr">
                        <a:spcAft>
                          <a:spcPts val="0"/>
                        </a:spcAft>
                      </a:pPr>
                      <a:r>
                        <a:rPr lang="en-US" sz="1600" b="1" i="0" u="none" strike="noStrike" kern="1200" baseline="0" dirty="0">
                          <a:solidFill>
                            <a:schemeClr val="lt1"/>
                          </a:solidFill>
                          <a:latin typeface="+mn-lt"/>
                          <a:ea typeface="+mn-ea"/>
                          <a:cs typeface="+mn-cs"/>
                        </a:rPr>
                        <a:t>Cavity mode</a:t>
                      </a:r>
                      <a:endParaRPr lang="zh-CN" sz="1600" b="1" kern="100" dirty="0">
                        <a:effectLst/>
                        <a:latin typeface="+mn-lt"/>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endParaRPr lang="zh-CN" sz="1600" kern="100" dirty="0">
                        <a:solidFill>
                          <a:schemeClr val="tx1"/>
                        </a:solidFill>
                        <a:effectLst/>
                        <a:latin typeface="+mn-lt"/>
                        <a:ea typeface="宋体" panose="02010600030101010101" pitchFamily="2" charset="-122"/>
                        <a:cs typeface="Times New Roman" panose="02020603050405020304" pitchFamily="18" charset="0"/>
                      </a:endParaRPr>
                    </a:p>
                  </a:txBody>
                  <a:tcPr marL="51435" marR="51435" marT="0" marB="0" anchor="ctr"/>
                </a:tc>
                <a:tc>
                  <a:txBody>
                    <a:bodyPr/>
                    <a:lstStyle/>
                    <a:p>
                      <a:pPr marL="0" algn="ctr" defTabSz="914400" rtl="0" eaLnBrk="1" latinLnBrk="0" hangingPunct="1">
                        <a:spcAft>
                          <a:spcPts val="0"/>
                        </a:spcAft>
                      </a:pPr>
                      <a:r>
                        <a:rPr lang="en-US" sz="1600" b="0" kern="100" dirty="0">
                          <a:solidFill>
                            <a:schemeClr val="tx1"/>
                          </a:solidFill>
                          <a:effectLst/>
                          <a:latin typeface="+mn-lt"/>
                          <a:ea typeface="+mn-ea"/>
                          <a:cs typeface="+mn-cs"/>
                        </a:rPr>
                        <a:t>2</a:t>
                      </a:r>
                      <a:r>
                        <a:rPr lang="en-US" altLang="zh-CN" sz="1600" b="0" kern="100" dirty="0">
                          <a:solidFill>
                            <a:schemeClr val="tx1"/>
                          </a:solidFill>
                          <a:effectLst/>
                          <a:latin typeface="+mn-lt"/>
                          <a:ea typeface="+mn-ea"/>
                          <a:cs typeface="+mn-cs"/>
                        </a:rPr>
                        <a:t>π</a:t>
                      </a:r>
                      <a:r>
                        <a:rPr lang="en-US" sz="1600" b="0" kern="100" dirty="0">
                          <a:solidFill>
                            <a:schemeClr val="tx1"/>
                          </a:solidFill>
                          <a:effectLst/>
                          <a:latin typeface="+mn-lt"/>
                          <a:ea typeface="+mn-ea"/>
                          <a:cs typeface="+mn-cs"/>
                        </a:rPr>
                        <a:t>/3</a:t>
                      </a:r>
                      <a:endParaRPr lang="zh-CN" sz="1600" b="0" kern="100" dirty="0">
                        <a:solidFill>
                          <a:schemeClr val="tx1"/>
                        </a:solidFill>
                        <a:effectLst/>
                        <a:latin typeface="+mn-lt"/>
                        <a:ea typeface="+mn-ea"/>
                        <a:cs typeface="+mn-cs"/>
                      </a:endParaRPr>
                    </a:p>
                  </a:txBody>
                  <a:tcPr marL="51435" marR="51435" marT="0" marB="0" anchor="ctr"/>
                </a:tc>
                <a:tc>
                  <a:txBody>
                    <a:bodyPr/>
                    <a:lstStyle/>
                    <a:p>
                      <a:pPr marL="0" algn="ctr" defTabSz="914400" rtl="0" eaLnBrk="1" latinLnBrk="0" hangingPunct="1">
                        <a:spcAft>
                          <a:spcPts val="0"/>
                        </a:spcAft>
                      </a:pPr>
                      <a:r>
                        <a:rPr lang="en-US" altLang="zh-CN" sz="1600" b="0" kern="100" dirty="0">
                          <a:solidFill>
                            <a:schemeClr val="tx1"/>
                          </a:solidFill>
                          <a:effectLst/>
                          <a:latin typeface="+mn-lt"/>
                          <a:ea typeface="+mn-ea"/>
                          <a:cs typeface="+mn-cs"/>
                        </a:rPr>
                        <a:t>3π</a:t>
                      </a:r>
                      <a:r>
                        <a:rPr lang="en-US" sz="1600" b="0" kern="100" dirty="0">
                          <a:solidFill>
                            <a:schemeClr val="tx1"/>
                          </a:solidFill>
                          <a:effectLst/>
                          <a:latin typeface="+mn-lt"/>
                          <a:ea typeface="+mn-ea"/>
                          <a:cs typeface="+mn-cs"/>
                        </a:rPr>
                        <a:t>/4</a:t>
                      </a:r>
                      <a:endParaRPr lang="zh-CN" altLang="en-US" sz="1600" b="0" kern="100" dirty="0">
                        <a:solidFill>
                          <a:schemeClr val="tx1"/>
                        </a:solidFill>
                        <a:effectLst/>
                        <a:latin typeface="+mn-lt"/>
                        <a:ea typeface="+mn-ea"/>
                        <a:cs typeface="+mn-cs"/>
                      </a:endParaRPr>
                    </a:p>
                  </a:txBody>
                  <a:tcPr marL="51435" marR="51435" marT="0" marB="0" anchor="ctr"/>
                </a:tc>
                <a:extLst>
                  <a:ext uri="{0D108BD9-81ED-4DB2-BD59-A6C34878D82A}">
                    <a16:rowId xmlns:a16="http://schemas.microsoft.com/office/drawing/2014/main" val="2860302157"/>
                  </a:ext>
                </a:extLst>
              </a:tr>
              <a:tr h="349124">
                <a:tc>
                  <a:txBody>
                    <a:bodyPr/>
                    <a:lstStyle/>
                    <a:p>
                      <a:pPr algn="ctr">
                        <a:spcAft>
                          <a:spcPts val="0"/>
                        </a:spcAft>
                      </a:pPr>
                      <a:r>
                        <a:rPr lang="en-US" sz="1600" b="1" i="0" u="none" strike="noStrike" kern="1200" baseline="0" dirty="0">
                          <a:solidFill>
                            <a:schemeClr val="lt1"/>
                          </a:solidFill>
                          <a:latin typeface="+mn-lt"/>
                          <a:ea typeface="+mn-ea"/>
                          <a:cs typeface="+mn-cs"/>
                        </a:rPr>
                        <a:t>Aperture diameter</a:t>
                      </a:r>
                      <a:endParaRPr lang="zh-CN" sz="1600" b="1" kern="100" dirty="0">
                        <a:effectLst/>
                        <a:latin typeface="+mn-lt"/>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sz="1600" kern="100" dirty="0">
                          <a:solidFill>
                            <a:schemeClr val="tx1"/>
                          </a:solidFill>
                          <a:effectLst/>
                          <a:latin typeface="+mn-lt"/>
                        </a:rPr>
                        <a:t> </a:t>
                      </a:r>
                      <a:r>
                        <a:rPr lang="en-US" altLang="zh-CN" sz="1600" kern="100" dirty="0">
                          <a:solidFill>
                            <a:schemeClr val="tx1"/>
                          </a:solidFill>
                          <a:effectLst/>
                          <a:latin typeface="+mn-lt"/>
                        </a:rPr>
                        <a:t>mm</a:t>
                      </a:r>
                      <a:endParaRPr lang="zh-CN" sz="1600" kern="100" dirty="0">
                        <a:solidFill>
                          <a:schemeClr val="tx1"/>
                        </a:solidFill>
                        <a:effectLst/>
                        <a:latin typeface="+mn-lt"/>
                        <a:ea typeface="宋体" panose="02010600030101010101" pitchFamily="2" charset="-122"/>
                        <a:cs typeface="Times New Roman" panose="02020603050405020304" pitchFamily="18" charset="0"/>
                      </a:endParaRPr>
                    </a:p>
                  </a:txBody>
                  <a:tcPr marL="51435" marR="51435" marT="0" marB="0" anchor="ctr"/>
                </a:tc>
                <a:tc>
                  <a:txBody>
                    <a:bodyPr/>
                    <a:lstStyle/>
                    <a:p>
                      <a:pPr marL="0" marR="0" lvl="0" indent="69850" algn="ctr" defTabSz="914400" rtl="0" eaLnBrk="1" fontAlgn="auto" latinLnBrk="0" hangingPunct="1">
                        <a:lnSpc>
                          <a:spcPct val="100000"/>
                        </a:lnSpc>
                        <a:spcBef>
                          <a:spcPts val="0"/>
                        </a:spcBef>
                        <a:spcAft>
                          <a:spcPts val="0"/>
                        </a:spcAft>
                        <a:buClrTx/>
                        <a:buSzTx/>
                        <a:buFontTx/>
                        <a:buNone/>
                        <a:tabLst/>
                        <a:defRPr/>
                      </a:pPr>
                      <a:r>
                        <a:rPr lang="en-US" altLang="zh-CN" sz="1600" b="0" kern="100" dirty="0">
                          <a:solidFill>
                            <a:schemeClr val="tx1"/>
                          </a:solidFill>
                          <a:effectLst/>
                          <a:latin typeface="+mn-lt"/>
                          <a:ea typeface="+mn-ea"/>
                          <a:cs typeface="+mn-cs"/>
                        </a:rPr>
                        <a:t>20~24</a:t>
                      </a:r>
                      <a:endParaRPr lang="zh-CN" altLang="zh-CN" sz="1600" b="0" kern="100" dirty="0">
                        <a:solidFill>
                          <a:schemeClr val="tx1"/>
                        </a:solidFill>
                        <a:effectLst/>
                        <a:latin typeface="+mn-lt"/>
                        <a:ea typeface="+mn-ea"/>
                        <a:cs typeface="+mn-cs"/>
                      </a:endParaRPr>
                    </a:p>
                  </a:txBody>
                  <a:tcPr marL="51435" marR="51435" marT="0" marB="0" anchor="ctr"/>
                </a:tc>
                <a:tc>
                  <a:txBody>
                    <a:bodyPr/>
                    <a:lstStyle/>
                    <a:p>
                      <a:pPr marL="0" marR="0" lvl="0" indent="69850" algn="ctr" defTabSz="914400" rtl="0" eaLnBrk="1" fontAlgn="auto" latinLnBrk="0" hangingPunct="1">
                        <a:lnSpc>
                          <a:spcPct val="100000"/>
                        </a:lnSpc>
                        <a:spcBef>
                          <a:spcPts val="0"/>
                        </a:spcBef>
                        <a:spcAft>
                          <a:spcPts val="0"/>
                        </a:spcAft>
                        <a:buClrTx/>
                        <a:buSzTx/>
                        <a:buFontTx/>
                        <a:buNone/>
                        <a:tabLst/>
                        <a:defRPr/>
                      </a:pPr>
                      <a:r>
                        <a:rPr lang="en-US" altLang="zh-CN" sz="1600" b="0" kern="100" dirty="0">
                          <a:solidFill>
                            <a:schemeClr val="tx1"/>
                          </a:solidFill>
                          <a:effectLst/>
                          <a:latin typeface="+mn-lt"/>
                          <a:ea typeface="+mn-ea"/>
                          <a:cs typeface="+mn-cs"/>
                        </a:rPr>
                        <a:t>11.8~16</a:t>
                      </a:r>
                      <a:endParaRPr lang="zh-CN" altLang="zh-CN" sz="1600" b="0" kern="100" dirty="0">
                        <a:solidFill>
                          <a:schemeClr val="tx1"/>
                        </a:solidFill>
                        <a:effectLst/>
                        <a:latin typeface="+mn-lt"/>
                        <a:ea typeface="+mn-ea"/>
                        <a:cs typeface="+mn-cs"/>
                      </a:endParaRPr>
                    </a:p>
                  </a:txBody>
                  <a:tcPr marL="51435" marR="51435" marT="0" marB="0" anchor="ctr"/>
                </a:tc>
                <a:extLst>
                  <a:ext uri="{0D108BD9-81ED-4DB2-BD59-A6C34878D82A}">
                    <a16:rowId xmlns:a16="http://schemas.microsoft.com/office/drawing/2014/main" val="10005"/>
                  </a:ext>
                </a:extLst>
              </a:tr>
              <a:tr h="349124">
                <a:tc>
                  <a:txBody>
                    <a:bodyPr/>
                    <a:lstStyle/>
                    <a:p>
                      <a:pPr algn="ctr">
                        <a:spcAft>
                          <a:spcPts val="0"/>
                        </a:spcAft>
                      </a:pPr>
                      <a:r>
                        <a:rPr lang="en-US" sz="1600" b="1" i="0" u="none" strike="noStrike" kern="1200" baseline="0" dirty="0">
                          <a:solidFill>
                            <a:schemeClr val="lt1"/>
                          </a:solidFill>
                          <a:latin typeface="+mn-lt"/>
                          <a:ea typeface="+mn-ea"/>
                          <a:cs typeface="+mn-cs"/>
                        </a:rPr>
                        <a:t>Gradient</a:t>
                      </a:r>
                      <a:endParaRPr lang="zh-CN" sz="1600" b="1" kern="100" dirty="0">
                        <a:effectLst/>
                        <a:latin typeface="+mn-lt"/>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sz="1600" b="0" i="0" u="none" strike="noStrike" kern="1200" baseline="0" dirty="0">
                          <a:solidFill>
                            <a:schemeClr val="tx1"/>
                          </a:solidFill>
                          <a:latin typeface="+mn-lt"/>
                          <a:ea typeface="+mn-ea"/>
                          <a:cs typeface="+mn-cs"/>
                        </a:rPr>
                        <a:t>MV/m</a:t>
                      </a:r>
                      <a:endParaRPr lang="zh-CN" sz="1600" kern="100" dirty="0">
                        <a:solidFill>
                          <a:schemeClr val="tx1"/>
                        </a:solidFill>
                        <a:effectLst/>
                        <a:latin typeface="+mn-lt"/>
                        <a:ea typeface="宋体" panose="02010600030101010101" pitchFamily="2" charset="-122"/>
                        <a:cs typeface="Times New Roman" panose="02020603050405020304" pitchFamily="18" charset="0"/>
                      </a:endParaRPr>
                    </a:p>
                  </a:txBody>
                  <a:tcPr marL="51435" marR="51435" marT="0" marB="0" anchor="ctr"/>
                </a:tc>
                <a:tc>
                  <a:txBody>
                    <a:bodyPr/>
                    <a:lstStyle/>
                    <a:p>
                      <a:pPr marL="0" indent="69850" algn="ctr" defTabSz="914400" rtl="0" eaLnBrk="1" latinLnBrk="0" hangingPunct="1">
                        <a:spcAft>
                          <a:spcPts val="0"/>
                        </a:spcAft>
                      </a:pPr>
                      <a:r>
                        <a:rPr lang="en-US" sz="1600" b="0" kern="100" dirty="0">
                          <a:solidFill>
                            <a:schemeClr val="tx1"/>
                          </a:solidFill>
                          <a:effectLst/>
                          <a:latin typeface="+mn-lt"/>
                          <a:ea typeface="+mn-ea"/>
                          <a:cs typeface="+mn-cs"/>
                        </a:rPr>
                        <a:t>21</a:t>
                      </a:r>
                    </a:p>
                  </a:txBody>
                  <a:tcPr marL="51435" marR="51435" marT="0" marB="0" anchor="ctr"/>
                </a:tc>
                <a:tc>
                  <a:txBody>
                    <a:bodyPr/>
                    <a:lstStyle/>
                    <a:p>
                      <a:pPr marL="0" indent="69850" algn="ctr" defTabSz="914400" rtl="0" eaLnBrk="1" latinLnBrk="0" hangingPunct="1">
                        <a:spcAft>
                          <a:spcPts val="0"/>
                        </a:spcAft>
                      </a:pPr>
                      <a:r>
                        <a:rPr lang="en-US" altLang="zh-CN" sz="1600" b="1" kern="100" dirty="0">
                          <a:solidFill>
                            <a:srgbClr val="FF0000"/>
                          </a:solidFill>
                          <a:effectLst/>
                          <a:latin typeface="+mn-lt"/>
                          <a:ea typeface="+mn-ea"/>
                          <a:cs typeface="+mn-cs"/>
                        </a:rPr>
                        <a:t>45</a:t>
                      </a:r>
                    </a:p>
                  </a:txBody>
                  <a:tcPr marL="51435" marR="51435" marT="0" marB="0" anchor="ctr"/>
                </a:tc>
                <a:extLst>
                  <a:ext uri="{0D108BD9-81ED-4DB2-BD59-A6C34878D82A}">
                    <a16:rowId xmlns:a16="http://schemas.microsoft.com/office/drawing/2014/main" val="10006"/>
                  </a:ext>
                </a:extLst>
              </a:tr>
            </a:tbl>
          </a:graphicData>
        </a:graphic>
      </p:graphicFrame>
      <p:sp>
        <p:nvSpPr>
          <p:cNvPr id="57" name="Rectangle 56">
            <a:extLst>
              <a:ext uri="{FF2B5EF4-FFF2-40B4-BE49-F238E27FC236}">
                <a16:creationId xmlns:a16="http://schemas.microsoft.com/office/drawing/2014/main" id="{7AD28C50-0ED3-4A45-AF7C-EC46B535C027}"/>
              </a:ext>
            </a:extLst>
          </p:cNvPr>
          <p:cNvSpPr/>
          <p:nvPr/>
        </p:nvSpPr>
        <p:spPr>
          <a:xfrm>
            <a:off x="240323" y="6191935"/>
            <a:ext cx="7312270" cy="276999"/>
          </a:xfrm>
          <a:prstGeom prst="rect">
            <a:avLst/>
          </a:prstGeom>
        </p:spPr>
        <p:txBody>
          <a:bodyPr wrap="square">
            <a:spAutoFit/>
          </a:bodyPr>
          <a:lstStyle/>
          <a:p>
            <a:r>
              <a:rPr lang="en-US" sz="1200" b="1" dirty="0">
                <a:solidFill>
                  <a:srgbClr val="333333"/>
                </a:solidFill>
                <a:latin typeface="Verdana" panose="020B0604030504040204" pitchFamily="34" charset="0"/>
              </a:rPr>
              <a:t>D. Wang ,Problems and considerations about the timing &amp; bunch pattern</a:t>
            </a:r>
            <a:endParaRPr lang="en-US" sz="1200" dirty="0"/>
          </a:p>
        </p:txBody>
      </p:sp>
    </p:spTree>
    <p:extLst>
      <p:ext uri="{BB962C8B-B14F-4D97-AF65-F5344CB8AC3E}">
        <p14:creationId xmlns:p14="http://schemas.microsoft.com/office/powerpoint/2010/main" val="728979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B4BD1-0C25-4D1C-A2B3-1FC24B0F6D86}"/>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75037074-A227-4415-88CF-F21C9E8E4E0E}"/>
              </a:ext>
            </a:extLst>
          </p:cNvPr>
          <p:cNvSpPr>
            <a:spLocks noGrp="1"/>
          </p:cNvSpPr>
          <p:nvPr>
            <p:ph idx="1"/>
          </p:nvPr>
        </p:nvSpPr>
        <p:spPr/>
        <p:txBody>
          <a:bodyPr/>
          <a:lstStyle/>
          <a:p>
            <a:r>
              <a:rPr lang="en-US" altLang="zh-CN" dirty="0"/>
              <a:t>EBTL is in vertical plane with 1.2 m separation</a:t>
            </a:r>
          </a:p>
          <a:p>
            <a:pPr lvl="1" algn="just"/>
            <a:r>
              <a:rPr lang="en-US" altLang="zh-CN" dirty="0"/>
              <a:t>Avoid interference with energy analyzing station, transport lines between the Linac and damping ring, waveguide and positron source</a:t>
            </a:r>
          </a:p>
          <a:p>
            <a:pPr lvl="1" algn="just"/>
            <a:r>
              <a:rPr lang="en-US" altLang="zh-CN" dirty="0"/>
              <a:t>Reduce the tunnel width</a:t>
            </a:r>
          </a:p>
          <a:p>
            <a:pPr algn="just"/>
            <a:r>
              <a:rPr lang="en-US" altLang="zh-CN" dirty="0"/>
              <a:t>Accelerating structure</a:t>
            </a:r>
          </a:p>
          <a:p>
            <a:pPr lvl="1" algn="just"/>
            <a:r>
              <a:rPr lang="en-US" altLang="zh-CN" dirty="0"/>
              <a:t>S-band: FAS/PSPAS/SAS</a:t>
            </a:r>
          </a:p>
          <a:p>
            <a:pPr lvl="1" algn="just"/>
            <a:r>
              <a:rPr lang="en-US" altLang="zh-CN" dirty="0"/>
              <a:t>C-band: TAS</a:t>
            </a:r>
          </a:p>
        </p:txBody>
      </p:sp>
      <p:sp>
        <p:nvSpPr>
          <p:cNvPr id="4" name="Text Placeholder 3">
            <a:extLst>
              <a:ext uri="{FF2B5EF4-FFF2-40B4-BE49-F238E27FC236}">
                <a16:creationId xmlns:a16="http://schemas.microsoft.com/office/drawing/2014/main" id="{2875C2F0-FEAD-4067-B774-7528BF14ADD6}"/>
              </a:ext>
            </a:extLst>
          </p:cNvPr>
          <p:cNvSpPr>
            <a:spLocks noGrp="1"/>
          </p:cNvSpPr>
          <p:nvPr>
            <p:ph type="body" sz="quarter" idx="13"/>
          </p:nvPr>
        </p:nvSpPr>
        <p:spPr/>
        <p:txBody>
          <a:bodyPr/>
          <a:lstStyle/>
          <a:p>
            <a:r>
              <a:rPr lang="en-US" dirty="0"/>
              <a:t>Linac layout</a:t>
            </a:r>
          </a:p>
        </p:txBody>
      </p:sp>
      <p:pic>
        <p:nvPicPr>
          <p:cNvPr id="51" name="Picture 50">
            <a:extLst>
              <a:ext uri="{FF2B5EF4-FFF2-40B4-BE49-F238E27FC236}">
                <a16:creationId xmlns:a16="http://schemas.microsoft.com/office/drawing/2014/main" id="{6B6C1E65-D1D0-4F91-AEF7-2DE9148DB8EC}"/>
              </a:ext>
            </a:extLst>
          </p:cNvPr>
          <p:cNvPicPr>
            <a:picLocks noChangeAspect="1"/>
          </p:cNvPicPr>
          <p:nvPr/>
        </p:nvPicPr>
        <p:blipFill>
          <a:blip r:embed="rId2"/>
          <a:stretch>
            <a:fillRect/>
          </a:stretch>
        </p:blipFill>
        <p:spPr>
          <a:xfrm>
            <a:off x="1275929" y="4035670"/>
            <a:ext cx="9937414" cy="2533712"/>
          </a:xfrm>
          <a:prstGeom prst="rect">
            <a:avLst/>
          </a:prstGeom>
        </p:spPr>
      </p:pic>
    </p:spTree>
    <p:extLst>
      <p:ext uri="{BB962C8B-B14F-4D97-AF65-F5344CB8AC3E}">
        <p14:creationId xmlns:p14="http://schemas.microsoft.com/office/powerpoint/2010/main" val="3725224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299E2-B23A-4739-B9B0-91AFEC04A68F}"/>
              </a:ext>
            </a:extLst>
          </p:cNvPr>
          <p:cNvSpPr>
            <a:spLocks noGrp="1"/>
          </p:cNvSpPr>
          <p:nvPr>
            <p:ph type="title"/>
          </p:nvPr>
        </p:nvSpPr>
        <p:spPr/>
        <p:txBody>
          <a:bodyPr/>
          <a:lstStyle/>
          <a:p>
            <a:r>
              <a:rPr lang="en-US" altLang="zh-CN" dirty="0"/>
              <a:t>Linac design</a:t>
            </a:r>
            <a:endParaRPr lang="zh-CN" altLang="en-US" dirty="0"/>
          </a:p>
        </p:txBody>
      </p:sp>
      <p:sp>
        <p:nvSpPr>
          <p:cNvPr id="3" name="Content Placeholder 2">
            <a:extLst>
              <a:ext uri="{FF2B5EF4-FFF2-40B4-BE49-F238E27FC236}">
                <a16:creationId xmlns:a16="http://schemas.microsoft.com/office/drawing/2014/main" id="{A3B807CB-4038-41B9-B6B7-60518D5289B4}"/>
              </a:ext>
            </a:extLst>
          </p:cNvPr>
          <p:cNvSpPr>
            <a:spLocks noGrp="1"/>
          </p:cNvSpPr>
          <p:nvPr>
            <p:ph idx="1"/>
          </p:nvPr>
        </p:nvSpPr>
        <p:spPr>
          <a:xfrm>
            <a:off x="513806" y="1165498"/>
            <a:ext cx="11390811" cy="5296848"/>
          </a:xfrm>
        </p:spPr>
        <p:txBody>
          <a:bodyPr>
            <a:normAutofit/>
          </a:bodyPr>
          <a:lstStyle/>
          <a:p>
            <a:pPr algn="just"/>
            <a:r>
              <a:rPr lang="en-US" altLang="zh-CN" dirty="0"/>
              <a:t>Electron Linac</a:t>
            </a:r>
          </a:p>
          <a:p>
            <a:pPr lvl="1" algn="just"/>
            <a:r>
              <a:rPr lang="en-US" altLang="zh-CN" dirty="0"/>
              <a:t>EBTL</a:t>
            </a:r>
          </a:p>
          <a:p>
            <a:pPr algn="just"/>
            <a:endParaRPr lang="en-US" altLang="zh-CN" dirty="0"/>
          </a:p>
          <a:p>
            <a:pPr algn="just"/>
            <a:endParaRPr lang="en-US" altLang="zh-CN" dirty="0"/>
          </a:p>
          <a:p>
            <a:pPr algn="just"/>
            <a:endParaRPr lang="en-US" altLang="zh-CN" dirty="0"/>
          </a:p>
          <a:p>
            <a:pPr algn="just"/>
            <a:endParaRPr lang="en-US" altLang="zh-CN" dirty="0"/>
          </a:p>
          <a:p>
            <a:pPr algn="just"/>
            <a:r>
              <a:rPr lang="en-US" altLang="zh-CN" dirty="0"/>
              <a:t>Positron Linac</a:t>
            </a:r>
          </a:p>
          <a:p>
            <a:pPr lvl="1" algn="just"/>
            <a:r>
              <a:rPr lang="en-US" altLang="zh-CN" dirty="0"/>
              <a:t>ESBS</a:t>
            </a:r>
          </a:p>
          <a:p>
            <a:pPr lvl="1" algn="just"/>
            <a:r>
              <a:rPr lang="en-US" altLang="zh-CN" dirty="0"/>
              <a:t>FAS</a:t>
            </a:r>
          </a:p>
          <a:p>
            <a:pPr lvl="1" algn="just"/>
            <a:r>
              <a:rPr lang="en-US" altLang="zh-CN" dirty="0"/>
              <a:t>PSPAS</a:t>
            </a:r>
          </a:p>
          <a:p>
            <a:pPr lvl="1" algn="just"/>
            <a:r>
              <a:rPr lang="en-US" altLang="zh-CN" dirty="0"/>
              <a:t>SAS</a:t>
            </a:r>
          </a:p>
          <a:p>
            <a:pPr lvl="1" algn="just"/>
            <a:r>
              <a:rPr lang="en-US" altLang="zh-CN" dirty="0"/>
              <a:t>TAS</a:t>
            </a:r>
          </a:p>
          <a:p>
            <a:pPr lvl="1" algn="just"/>
            <a:endParaRPr lang="en-US" altLang="zh-CN" dirty="0"/>
          </a:p>
          <a:p>
            <a:pPr marL="914400" lvl="2" indent="0" algn="just">
              <a:buNone/>
            </a:pPr>
            <a:endParaRPr lang="en-US" altLang="zh-CN" sz="2200" dirty="0"/>
          </a:p>
        </p:txBody>
      </p:sp>
      <p:sp>
        <p:nvSpPr>
          <p:cNvPr id="4" name="Text Placeholder 3">
            <a:extLst>
              <a:ext uri="{FF2B5EF4-FFF2-40B4-BE49-F238E27FC236}">
                <a16:creationId xmlns:a16="http://schemas.microsoft.com/office/drawing/2014/main" id="{1996290D-8AD5-4F8F-99F3-70151DA30C97}"/>
              </a:ext>
            </a:extLst>
          </p:cNvPr>
          <p:cNvSpPr>
            <a:spLocks noGrp="1"/>
          </p:cNvSpPr>
          <p:nvPr>
            <p:ph type="body" sz="quarter" idx="13"/>
          </p:nvPr>
        </p:nvSpPr>
        <p:spPr/>
        <p:txBody>
          <a:bodyPr/>
          <a:lstStyle/>
          <a:p>
            <a:r>
              <a:rPr lang="en-US" altLang="zh-CN" dirty="0"/>
              <a:t>Layout </a:t>
            </a:r>
            <a:endParaRPr lang="zh-CN" altLang="en-US" dirty="0"/>
          </a:p>
        </p:txBody>
      </p:sp>
      <p:pic>
        <p:nvPicPr>
          <p:cNvPr id="38" name="Picture 37">
            <a:extLst>
              <a:ext uri="{FF2B5EF4-FFF2-40B4-BE49-F238E27FC236}">
                <a16:creationId xmlns:a16="http://schemas.microsoft.com/office/drawing/2014/main" id="{D4C9B1E6-CF80-4E75-89F3-7D38E874434D}"/>
              </a:ext>
            </a:extLst>
          </p:cNvPr>
          <p:cNvPicPr>
            <a:picLocks noChangeAspect="1"/>
          </p:cNvPicPr>
          <p:nvPr/>
        </p:nvPicPr>
        <p:blipFill>
          <a:blip r:embed="rId2"/>
          <a:stretch>
            <a:fillRect/>
          </a:stretch>
        </p:blipFill>
        <p:spPr>
          <a:xfrm>
            <a:off x="3192000" y="1003840"/>
            <a:ext cx="9000000" cy="2288472"/>
          </a:xfrm>
          <a:prstGeom prst="rect">
            <a:avLst/>
          </a:prstGeom>
        </p:spPr>
      </p:pic>
      <p:pic>
        <p:nvPicPr>
          <p:cNvPr id="43" name="Picture 42">
            <a:extLst>
              <a:ext uri="{FF2B5EF4-FFF2-40B4-BE49-F238E27FC236}">
                <a16:creationId xmlns:a16="http://schemas.microsoft.com/office/drawing/2014/main" id="{7569579C-01E6-4CFC-B7EF-8815BA633CF8}"/>
              </a:ext>
            </a:extLst>
          </p:cNvPr>
          <p:cNvPicPr>
            <a:picLocks noChangeAspect="1"/>
          </p:cNvPicPr>
          <p:nvPr/>
        </p:nvPicPr>
        <p:blipFill>
          <a:blip r:embed="rId3"/>
          <a:stretch>
            <a:fillRect/>
          </a:stretch>
        </p:blipFill>
        <p:spPr>
          <a:xfrm>
            <a:off x="3192000" y="3400611"/>
            <a:ext cx="9000000" cy="2288472"/>
          </a:xfrm>
          <a:prstGeom prst="rect">
            <a:avLst/>
          </a:prstGeom>
        </p:spPr>
      </p:pic>
    </p:spTree>
    <p:extLst>
      <p:ext uri="{BB962C8B-B14F-4D97-AF65-F5344CB8AC3E}">
        <p14:creationId xmlns:p14="http://schemas.microsoft.com/office/powerpoint/2010/main" val="792277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5A871-55E1-4375-B04B-E814AF7AFC74}"/>
              </a:ext>
            </a:extLst>
          </p:cNvPr>
          <p:cNvSpPr>
            <a:spLocks noGrp="1"/>
          </p:cNvSpPr>
          <p:nvPr>
            <p:ph type="title"/>
          </p:nvPr>
        </p:nvSpPr>
        <p:spPr/>
        <p:txBody>
          <a:bodyPr/>
          <a:lstStyle/>
          <a:p>
            <a:r>
              <a:rPr lang="en-US" dirty="0"/>
              <a:t>Linac design</a:t>
            </a:r>
          </a:p>
        </p:txBody>
      </p:sp>
      <p:sp>
        <p:nvSpPr>
          <p:cNvPr id="3" name="Content Placeholder 2">
            <a:extLst>
              <a:ext uri="{FF2B5EF4-FFF2-40B4-BE49-F238E27FC236}">
                <a16:creationId xmlns:a16="http://schemas.microsoft.com/office/drawing/2014/main" id="{CC5B6CE0-27D8-4E9A-80DA-059620A2196D}"/>
              </a:ext>
            </a:extLst>
          </p:cNvPr>
          <p:cNvSpPr>
            <a:spLocks noGrp="1"/>
          </p:cNvSpPr>
          <p:nvPr>
            <p:ph idx="1"/>
          </p:nvPr>
        </p:nvSpPr>
        <p:spPr>
          <a:xfrm>
            <a:off x="486508" y="1156286"/>
            <a:ext cx="10515600" cy="5314852"/>
          </a:xfrm>
        </p:spPr>
        <p:txBody>
          <a:bodyPr>
            <a:normAutofit fontScale="92500" lnSpcReduction="10000"/>
          </a:bodyPr>
          <a:lstStyle/>
          <a:p>
            <a:r>
              <a:rPr lang="en-US" altLang="zh-CN" b="1" dirty="0"/>
              <a:t>Thermionic</a:t>
            </a:r>
            <a:r>
              <a:rPr lang="en-US" altLang="zh-CN" dirty="0"/>
              <a:t> electron gun</a:t>
            </a:r>
          </a:p>
          <a:p>
            <a:pPr lvl="1"/>
            <a:r>
              <a:rPr lang="en-US" altLang="zh-CN" dirty="0"/>
              <a:t>Bunch charge: 11nC</a:t>
            </a:r>
          </a:p>
          <a:p>
            <a:pPr lvl="1"/>
            <a:r>
              <a:rPr lang="en-US" altLang="zh-CN" dirty="0"/>
              <a:t>Bunch length(FWHM): 1ns</a:t>
            </a:r>
          </a:p>
          <a:p>
            <a:r>
              <a:rPr lang="en-US" altLang="zh-CN" dirty="0">
                <a:solidFill>
                  <a:srgbClr val="0070C0"/>
                </a:solidFill>
              </a:rPr>
              <a:t>Sub-harmonic pre-buncher</a:t>
            </a:r>
          </a:p>
          <a:p>
            <a:pPr lvl="1"/>
            <a:r>
              <a:rPr lang="en-US" altLang="zh-CN" dirty="0"/>
              <a:t>143 MHz</a:t>
            </a:r>
          </a:p>
          <a:p>
            <a:pPr lvl="1"/>
            <a:r>
              <a:rPr lang="en-US" altLang="zh-CN" dirty="0"/>
              <a:t>572 MHz</a:t>
            </a:r>
          </a:p>
          <a:p>
            <a:r>
              <a:rPr lang="en-US" altLang="zh-CN" dirty="0">
                <a:solidFill>
                  <a:srgbClr val="0070C0"/>
                </a:solidFill>
              </a:rPr>
              <a:t>Buncher &amp; A0</a:t>
            </a:r>
          </a:p>
          <a:p>
            <a:pPr lvl="1"/>
            <a:r>
              <a:rPr lang="en-US" altLang="zh-CN" dirty="0"/>
              <a:t>2860 MHz</a:t>
            </a:r>
          </a:p>
          <a:p>
            <a:r>
              <a:rPr lang="en-US" altLang="zh-CN" dirty="0"/>
              <a:t>Focusing structure</a:t>
            </a:r>
          </a:p>
          <a:p>
            <a:pPr lvl="1"/>
            <a:r>
              <a:rPr lang="en-US" altLang="zh-CN" dirty="0"/>
              <a:t>Solenoid</a:t>
            </a:r>
          </a:p>
          <a:p>
            <a:r>
              <a:rPr lang="en-US" altLang="zh-CN" dirty="0"/>
              <a:t>Emittance</a:t>
            </a:r>
          </a:p>
          <a:p>
            <a:pPr lvl="1"/>
            <a:r>
              <a:rPr lang="en-US" altLang="zh-CN" dirty="0"/>
              <a:t>&lt;100 mm-mrad (</a:t>
            </a:r>
            <a:r>
              <a:rPr lang="en-US" altLang="zh-CN" dirty="0" err="1"/>
              <a:t>Norm.Rms</a:t>
            </a:r>
            <a:r>
              <a:rPr lang="en-US" altLang="zh-CN" dirty="0"/>
              <a:t>)</a:t>
            </a:r>
          </a:p>
          <a:p>
            <a:r>
              <a:rPr lang="en-US" altLang="zh-CN" b="1" dirty="0">
                <a:solidFill>
                  <a:srgbClr val="FF0000"/>
                </a:solidFill>
              </a:rPr>
              <a:t>Transmission</a:t>
            </a:r>
            <a:r>
              <a:rPr lang="en-US" altLang="zh-CN" dirty="0"/>
              <a:t> </a:t>
            </a:r>
          </a:p>
          <a:p>
            <a:pPr lvl="1"/>
            <a:r>
              <a:rPr lang="en-US" altLang="zh-CN" dirty="0"/>
              <a:t>&gt;90%</a:t>
            </a:r>
            <a:endParaRPr lang="zh-CN" altLang="en-US" dirty="0"/>
          </a:p>
        </p:txBody>
      </p:sp>
      <p:sp>
        <p:nvSpPr>
          <p:cNvPr id="4" name="Text Placeholder 3">
            <a:extLst>
              <a:ext uri="{FF2B5EF4-FFF2-40B4-BE49-F238E27FC236}">
                <a16:creationId xmlns:a16="http://schemas.microsoft.com/office/drawing/2014/main" id="{1F967D64-2CB8-4325-9E80-71912C3D6558}"/>
              </a:ext>
            </a:extLst>
          </p:cNvPr>
          <p:cNvSpPr>
            <a:spLocks noGrp="1"/>
          </p:cNvSpPr>
          <p:nvPr>
            <p:ph type="body" sz="quarter" idx="13"/>
          </p:nvPr>
        </p:nvSpPr>
        <p:spPr>
          <a:xfrm>
            <a:off x="4264270" y="233680"/>
            <a:ext cx="7613406" cy="690880"/>
          </a:xfrm>
        </p:spPr>
        <p:txBody>
          <a:bodyPr/>
          <a:lstStyle/>
          <a:p>
            <a:r>
              <a:rPr lang="en-US" dirty="0"/>
              <a:t>Electron source &amp; Bunching system</a:t>
            </a:r>
          </a:p>
        </p:txBody>
      </p:sp>
      <p:graphicFrame>
        <p:nvGraphicFramePr>
          <p:cNvPr id="5" name="对象 5">
            <a:extLst>
              <a:ext uri="{FF2B5EF4-FFF2-40B4-BE49-F238E27FC236}">
                <a16:creationId xmlns:a16="http://schemas.microsoft.com/office/drawing/2014/main" id="{2A0AE205-8564-409F-A83E-C966B8661298}"/>
              </a:ext>
            </a:extLst>
          </p:cNvPr>
          <p:cNvGraphicFramePr>
            <a:graphicFrameLocks noChangeAspect="1"/>
          </p:cNvGraphicFramePr>
          <p:nvPr>
            <p:extLst>
              <p:ext uri="{D42A27DB-BD31-4B8C-83A1-F6EECF244321}">
                <p14:modId xmlns:p14="http://schemas.microsoft.com/office/powerpoint/2010/main" val="2957228840"/>
              </p:ext>
            </p:extLst>
          </p:nvPr>
        </p:nvGraphicFramePr>
        <p:xfrm>
          <a:off x="6704040" y="712178"/>
          <a:ext cx="5417622" cy="2331497"/>
        </p:xfrm>
        <a:graphic>
          <a:graphicData uri="http://schemas.openxmlformats.org/presentationml/2006/ole">
            <mc:AlternateContent xmlns:mc="http://schemas.openxmlformats.org/markup-compatibility/2006">
              <mc:Choice xmlns:v="urn:schemas-microsoft-com:vml" Requires="v">
                <p:oleObj spid="_x0000_s3093" name="Visio" r:id="rId3" imgW="28742818" imgH="13289385" progId="Visio.Drawing.15">
                  <p:embed/>
                </p:oleObj>
              </mc:Choice>
              <mc:Fallback>
                <p:oleObj name="Visio" r:id="rId3" imgW="28742818" imgH="13289385" progId="Visio.Drawing.15">
                  <p:embed/>
                  <p:pic>
                    <p:nvPicPr>
                      <p:cNvPr id="6" name="对象 5"/>
                      <p:cNvPicPr>
                        <a:picLocks noChangeAspect="1" noChangeArrowheads="1"/>
                      </p:cNvPicPr>
                      <p:nvPr/>
                    </p:nvPicPr>
                    <p:blipFill>
                      <a:blip r:embed="rId4"/>
                      <a:srcRect/>
                      <a:stretch>
                        <a:fillRect/>
                      </a:stretch>
                    </p:blipFill>
                    <p:spPr bwMode="auto">
                      <a:xfrm>
                        <a:off x="6704040" y="712178"/>
                        <a:ext cx="5417622" cy="2331497"/>
                      </a:xfrm>
                      <a:prstGeom prst="rect">
                        <a:avLst/>
                      </a:prstGeom>
                      <a:noFill/>
                    </p:spPr>
                  </p:pic>
                </p:oleObj>
              </mc:Fallback>
            </mc:AlternateContent>
          </a:graphicData>
        </a:graphic>
      </p:graphicFrame>
      <p:pic>
        <p:nvPicPr>
          <p:cNvPr id="6" name="图片 9">
            <a:extLst>
              <a:ext uri="{FF2B5EF4-FFF2-40B4-BE49-F238E27FC236}">
                <a16:creationId xmlns:a16="http://schemas.microsoft.com/office/drawing/2014/main" id="{A74412AC-0AF8-4D01-BE55-633EA9DA34DC}"/>
              </a:ext>
            </a:extLst>
          </p:cNvPr>
          <p:cNvPicPr/>
          <p:nvPr/>
        </p:nvPicPr>
        <p:blipFill rotWithShape="1">
          <a:blip r:embed="rId5"/>
          <a:srcRect l="6605" t="5076" r="7846"/>
          <a:stretch/>
        </p:blipFill>
        <p:spPr bwMode="auto">
          <a:xfrm>
            <a:off x="5521569" y="3086100"/>
            <a:ext cx="6670431" cy="334107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19415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CC2ED-250D-4C83-8797-798447BAA56D}"/>
              </a:ext>
            </a:extLst>
          </p:cNvPr>
          <p:cNvSpPr>
            <a:spLocks noGrp="1"/>
          </p:cNvSpPr>
          <p:nvPr>
            <p:ph type="title"/>
          </p:nvPr>
        </p:nvSpPr>
        <p:spPr/>
        <p:txBody>
          <a:bodyPr/>
          <a:lstStyle/>
          <a:p>
            <a:r>
              <a:rPr lang="en-US" dirty="0"/>
              <a:t>Linac design</a:t>
            </a:r>
          </a:p>
        </p:txBody>
      </p:sp>
      <p:sp>
        <p:nvSpPr>
          <p:cNvPr id="3" name="Content Placeholder 2">
            <a:extLst>
              <a:ext uri="{FF2B5EF4-FFF2-40B4-BE49-F238E27FC236}">
                <a16:creationId xmlns:a16="http://schemas.microsoft.com/office/drawing/2014/main" id="{5A4F600B-4D4B-4184-8A51-65ACEB59BCBC}"/>
              </a:ext>
            </a:extLst>
          </p:cNvPr>
          <p:cNvSpPr>
            <a:spLocks noGrp="1"/>
          </p:cNvSpPr>
          <p:nvPr>
            <p:ph idx="1"/>
          </p:nvPr>
        </p:nvSpPr>
        <p:spPr>
          <a:xfrm>
            <a:off x="677008" y="1209040"/>
            <a:ext cx="11148646" cy="5121422"/>
          </a:xfrm>
        </p:spPr>
        <p:txBody>
          <a:bodyPr/>
          <a:lstStyle/>
          <a:p>
            <a:r>
              <a:rPr lang="en-US" dirty="0"/>
              <a:t>C-band accelerating structure is introduced in the TAS</a:t>
            </a:r>
          </a:p>
          <a:p>
            <a:pPr lvl="1"/>
            <a:r>
              <a:rPr lang="en-US" dirty="0"/>
              <a:t>RF frequency: 5720 MHz</a:t>
            </a:r>
          </a:p>
          <a:p>
            <a:pPr lvl="1"/>
            <a:r>
              <a:rPr lang="en-US" dirty="0"/>
              <a:t>Bunch length: 1mm </a:t>
            </a:r>
            <a:r>
              <a:rPr lang="en-US" dirty="0">
                <a:sym typeface="Wingdings" panose="05000000000000000000" pitchFamily="2" charset="2"/>
              </a:rPr>
              <a:t></a:t>
            </a:r>
            <a:r>
              <a:rPr lang="en-US" dirty="0"/>
              <a:t> 0.5mm</a:t>
            </a:r>
          </a:p>
          <a:p>
            <a:r>
              <a:rPr lang="en-US" dirty="0"/>
              <a:t>Bunch compressor</a:t>
            </a:r>
          </a:p>
          <a:p>
            <a:pPr lvl="1"/>
            <a:r>
              <a:rPr lang="en-US" dirty="0"/>
              <a:t>First order</a:t>
            </a:r>
          </a:p>
          <a:p>
            <a:pPr lvl="1"/>
            <a:endParaRPr lang="en-US" dirty="0"/>
          </a:p>
          <a:p>
            <a:pPr lvl="1"/>
            <a:endParaRPr lang="en-US" dirty="0"/>
          </a:p>
          <a:p>
            <a:pPr lvl="1"/>
            <a:endParaRPr lang="en-US" dirty="0"/>
          </a:p>
          <a:p>
            <a:pPr lvl="1"/>
            <a:endParaRPr lang="en-US" dirty="0"/>
          </a:p>
          <a:p>
            <a:pPr lvl="1"/>
            <a:r>
              <a:rPr lang="en-US" dirty="0"/>
              <a:t>Second order</a:t>
            </a:r>
          </a:p>
        </p:txBody>
      </p:sp>
      <p:sp>
        <p:nvSpPr>
          <p:cNvPr id="4" name="Text Placeholder 3">
            <a:extLst>
              <a:ext uri="{FF2B5EF4-FFF2-40B4-BE49-F238E27FC236}">
                <a16:creationId xmlns:a16="http://schemas.microsoft.com/office/drawing/2014/main" id="{61FE3ADD-3D5C-45D6-B045-FB3526AB9B6C}"/>
              </a:ext>
            </a:extLst>
          </p:cNvPr>
          <p:cNvSpPr>
            <a:spLocks noGrp="1"/>
          </p:cNvSpPr>
          <p:nvPr>
            <p:ph type="body" sz="quarter" idx="13"/>
          </p:nvPr>
        </p:nvSpPr>
        <p:spPr/>
        <p:txBody>
          <a:bodyPr/>
          <a:lstStyle/>
          <a:p>
            <a:r>
              <a:rPr lang="en-US" dirty="0"/>
              <a:t>Bunch compressor</a:t>
            </a:r>
          </a:p>
        </p:txBody>
      </p:sp>
      <p:pic>
        <p:nvPicPr>
          <p:cNvPr id="5" name="Picture 4">
            <a:extLst>
              <a:ext uri="{FF2B5EF4-FFF2-40B4-BE49-F238E27FC236}">
                <a16:creationId xmlns:a16="http://schemas.microsoft.com/office/drawing/2014/main" id="{26B77B51-2031-4115-9F2C-BCD33E466D2E}"/>
              </a:ext>
            </a:extLst>
          </p:cNvPr>
          <p:cNvPicPr>
            <a:picLocks noChangeAspect="1"/>
          </p:cNvPicPr>
          <p:nvPr/>
        </p:nvPicPr>
        <p:blipFill>
          <a:blip r:embed="rId3"/>
          <a:stretch>
            <a:fillRect/>
          </a:stretch>
        </p:blipFill>
        <p:spPr>
          <a:xfrm>
            <a:off x="6655777" y="1730468"/>
            <a:ext cx="4959895" cy="3007062"/>
          </a:xfrm>
          <a:prstGeom prst="rect">
            <a:avLst/>
          </a:prstGeom>
        </p:spPr>
      </p:pic>
      <p:sp>
        <p:nvSpPr>
          <p:cNvPr id="6" name="Rectangle 5">
            <a:extLst>
              <a:ext uri="{FF2B5EF4-FFF2-40B4-BE49-F238E27FC236}">
                <a16:creationId xmlns:a16="http://schemas.microsoft.com/office/drawing/2014/main" id="{42942946-9DF8-41CE-9926-BCE773DB9CC7}"/>
              </a:ext>
            </a:extLst>
          </p:cNvPr>
          <p:cNvSpPr/>
          <p:nvPr/>
        </p:nvSpPr>
        <p:spPr>
          <a:xfrm>
            <a:off x="10948903" y="3191581"/>
            <a:ext cx="1243097" cy="307777"/>
          </a:xfrm>
          <a:prstGeom prst="rect">
            <a:avLst/>
          </a:prstGeom>
        </p:spPr>
        <p:txBody>
          <a:bodyPr wrap="none">
            <a:spAutoFit/>
          </a:bodyPr>
          <a:lstStyle/>
          <a:p>
            <a:r>
              <a:rPr lang="en-US" sz="1400" dirty="0">
                <a:latin typeface="LCMSS8"/>
              </a:rPr>
              <a:t>@Andy Wolski</a:t>
            </a:r>
            <a:endParaRPr lang="en-US" sz="1400" dirty="0"/>
          </a:p>
        </p:txBody>
      </p:sp>
      <p:graphicFrame>
        <p:nvGraphicFramePr>
          <p:cNvPr id="8" name="Object 7">
            <a:extLst>
              <a:ext uri="{FF2B5EF4-FFF2-40B4-BE49-F238E27FC236}">
                <a16:creationId xmlns:a16="http://schemas.microsoft.com/office/drawing/2014/main" id="{444D63E2-6A08-45BF-9399-585EEDCA1B6A}"/>
              </a:ext>
            </a:extLst>
          </p:cNvPr>
          <p:cNvGraphicFramePr>
            <a:graphicFrameLocks noChangeAspect="1"/>
          </p:cNvGraphicFramePr>
          <p:nvPr>
            <p:extLst>
              <p:ext uri="{D42A27DB-BD31-4B8C-83A1-F6EECF244321}">
                <p14:modId xmlns:p14="http://schemas.microsoft.com/office/powerpoint/2010/main" val="57587393"/>
              </p:ext>
            </p:extLst>
          </p:nvPr>
        </p:nvGraphicFramePr>
        <p:xfrm>
          <a:off x="1622059" y="3074622"/>
          <a:ext cx="5156200" cy="661988"/>
        </p:xfrm>
        <a:graphic>
          <a:graphicData uri="http://schemas.openxmlformats.org/presentationml/2006/ole">
            <mc:AlternateContent xmlns:mc="http://schemas.openxmlformats.org/markup-compatibility/2006">
              <mc:Choice xmlns:v="urn:schemas-microsoft-com:vml" Requires="v">
                <p:oleObj spid="_x0000_s5217" name="Equation" r:id="rId4" imgW="3784320" imgH="482400" progId="Equation.DSMT4">
                  <p:embed/>
                </p:oleObj>
              </mc:Choice>
              <mc:Fallback>
                <p:oleObj name="Equation" r:id="rId4" imgW="3784320" imgH="482400" progId="Equation.DSMT4">
                  <p:embed/>
                  <p:pic>
                    <p:nvPicPr>
                      <p:cNvPr id="0" name="Object 1"/>
                      <p:cNvPicPr>
                        <a:picLocks noChangeAspect="1" noChangeArrowheads="1"/>
                      </p:cNvPicPr>
                      <p:nvPr/>
                    </p:nvPicPr>
                    <p:blipFill>
                      <a:blip r:embed="rId5"/>
                      <a:srcRect/>
                      <a:stretch>
                        <a:fillRect/>
                      </a:stretch>
                    </p:blipFill>
                    <p:spPr bwMode="auto">
                      <a:xfrm>
                        <a:off x="1622059" y="3074622"/>
                        <a:ext cx="5156200" cy="661988"/>
                      </a:xfrm>
                      <a:prstGeom prst="rect">
                        <a:avLst/>
                      </a:prstGeom>
                      <a:noFill/>
                    </p:spPr>
                  </p:pic>
                </p:oleObj>
              </mc:Fallback>
            </mc:AlternateContent>
          </a:graphicData>
        </a:graphic>
      </p:graphicFrame>
      <p:graphicFrame>
        <p:nvGraphicFramePr>
          <p:cNvPr id="10" name="Object 9">
            <a:extLst>
              <a:ext uri="{FF2B5EF4-FFF2-40B4-BE49-F238E27FC236}">
                <a16:creationId xmlns:a16="http://schemas.microsoft.com/office/drawing/2014/main" id="{507EA38A-2FFC-4FD9-903C-F3971D9F3157}"/>
              </a:ext>
            </a:extLst>
          </p:cNvPr>
          <p:cNvGraphicFramePr>
            <a:graphicFrameLocks noChangeAspect="1"/>
          </p:cNvGraphicFramePr>
          <p:nvPr>
            <p:extLst>
              <p:ext uri="{D42A27DB-BD31-4B8C-83A1-F6EECF244321}">
                <p14:modId xmlns:p14="http://schemas.microsoft.com/office/powerpoint/2010/main" val="1017540112"/>
              </p:ext>
            </p:extLst>
          </p:nvPr>
        </p:nvGraphicFramePr>
        <p:xfrm>
          <a:off x="1482725" y="3836988"/>
          <a:ext cx="5110163" cy="941387"/>
        </p:xfrm>
        <a:graphic>
          <a:graphicData uri="http://schemas.openxmlformats.org/presentationml/2006/ole">
            <mc:AlternateContent xmlns:mc="http://schemas.openxmlformats.org/markup-compatibility/2006">
              <mc:Choice xmlns:v="urn:schemas-microsoft-com:vml" Requires="v">
                <p:oleObj spid="_x0000_s5218" name="Equation" r:id="rId6" imgW="3111480" imgH="583920" progId="Equation.DSMT4">
                  <p:embed/>
                </p:oleObj>
              </mc:Choice>
              <mc:Fallback>
                <p:oleObj name="Equation" r:id="rId6" imgW="3111480" imgH="583920" progId="Equation.DSMT4">
                  <p:embed/>
                  <p:pic>
                    <p:nvPicPr>
                      <p:cNvPr id="0" name="Object 3"/>
                      <p:cNvPicPr>
                        <a:picLocks noChangeAspect="1" noChangeArrowheads="1"/>
                      </p:cNvPicPr>
                      <p:nvPr/>
                    </p:nvPicPr>
                    <p:blipFill>
                      <a:blip r:embed="rId7"/>
                      <a:srcRect/>
                      <a:stretch>
                        <a:fillRect/>
                      </a:stretch>
                    </p:blipFill>
                    <p:spPr bwMode="auto">
                      <a:xfrm>
                        <a:off x="1482725" y="3836988"/>
                        <a:ext cx="5110163" cy="941387"/>
                      </a:xfrm>
                      <a:prstGeom prst="rect">
                        <a:avLst/>
                      </a:prstGeom>
                      <a:noFill/>
                    </p:spPr>
                  </p:pic>
                </p:oleObj>
              </mc:Fallback>
            </mc:AlternateContent>
          </a:graphicData>
        </a:graphic>
      </p:graphicFrame>
      <p:graphicFrame>
        <p:nvGraphicFramePr>
          <p:cNvPr id="12" name="Object 11">
            <a:extLst>
              <a:ext uri="{FF2B5EF4-FFF2-40B4-BE49-F238E27FC236}">
                <a16:creationId xmlns:a16="http://schemas.microsoft.com/office/drawing/2014/main" id="{002466B8-772D-413A-8F59-4C02AA104E2A}"/>
              </a:ext>
            </a:extLst>
          </p:cNvPr>
          <p:cNvGraphicFramePr>
            <a:graphicFrameLocks noChangeAspect="1"/>
          </p:cNvGraphicFramePr>
          <p:nvPr>
            <p:extLst>
              <p:ext uri="{D42A27DB-BD31-4B8C-83A1-F6EECF244321}">
                <p14:modId xmlns:p14="http://schemas.microsoft.com/office/powerpoint/2010/main" val="196472004"/>
              </p:ext>
            </p:extLst>
          </p:nvPr>
        </p:nvGraphicFramePr>
        <p:xfrm>
          <a:off x="1424547" y="5198925"/>
          <a:ext cx="4861497" cy="858975"/>
        </p:xfrm>
        <a:graphic>
          <a:graphicData uri="http://schemas.openxmlformats.org/presentationml/2006/ole">
            <mc:AlternateContent xmlns:mc="http://schemas.openxmlformats.org/markup-compatibility/2006">
              <mc:Choice xmlns:v="urn:schemas-microsoft-com:vml" Requires="v">
                <p:oleObj spid="_x0000_s5219" name="Equation" r:id="rId8" imgW="3009600" imgH="533160" progId="Equation.DSMT4">
                  <p:embed/>
                </p:oleObj>
              </mc:Choice>
              <mc:Fallback>
                <p:oleObj name="Equation" r:id="rId8" imgW="3009600" imgH="533160" progId="Equation.DSMT4">
                  <p:embed/>
                  <p:pic>
                    <p:nvPicPr>
                      <p:cNvPr id="0" name="Object 7"/>
                      <p:cNvPicPr>
                        <a:picLocks noChangeAspect="1" noChangeArrowheads="1"/>
                      </p:cNvPicPr>
                      <p:nvPr/>
                    </p:nvPicPr>
                    <p:blipFill>
                      <a:blip r:embed="rId9"/>
                      <a:srcRect/>
                      <a:stretch>
                        <a:fillRect/>
                      </a:stretch>
                    </p:blipFill>
                    <p:spPr bwMode="auto">
                      <a:xfrm>
                        <a:off x="1424547" y="5198925"/>
                        <a:ext cx="4861497" cy="858975"/>
                      </a:xfrm>
                      <a:prstGeom prst="rect">
                        <a:avLst/>
                      </a:prstGeom>
                      <a:noFill/>
                    </p:spPr>
                  </p:pic>
                </p:oleObj>
              </mc:Fallback>
            </mc:AlternateContent>
          </a:graphicData>
        </a:graphic>
      </p:graphicFrame>
      <p:graphicFrame>
        <p:nvGraphicFramePr>
          <p:cNvPr id="14" name="Object 13">
            <a:extLst>
              <a:ext uri="{FF2B5EF4-FFF2-40B4-BE49-F238E27FC236}">
                <a16:creationId xmlns:a16="http://schemas.microsoft.com/office/drawing/2014/main" id="{6BA4DD48-1AE7-4CD3-AB2E-5B87894E2E2C}"/>
              </a:ext>
            </a:extLst>
          </p:cNvPr>
          <p:cNvGraphicFramePr>
            <a:graphicFrameLocks noChangeAspect="1"/>
          </p:cNvGraphicFramePr>
          <p:nvPr>
            <p:extLst>
              <p:ext uri="{D42A27DB-BD31-4B8C-83A1-F6EECF244321}">
                <p14:modId xmlns:p14="http://schemas.microsoft.com/office/powerpoint/2010/main" val="3628124059"/>
              </p:ext>
            </p:extLst>
          </p:nvPr>
        </p:nvGraphicFramePr>
        <p:xfrm>
          <a:off x="1942369" y="6113756"/>
          <a:ext cx="2066924" cy="408320"/>
        </p:xfrm>
        <a:graphic>
          <a:graphicData uri="http://schemas.openxmlformats.org/presentationml/2006/ole">
            <mc:AlternateContent xmlns:mc="http://schemas.openxmlformats.org/markup-compatibility/2006">
              <mc:Choice xmlns:v="urn:schemas-microsoft-com:vml" Requires="v">
                <p:oleObj spid="_x0000_s5220" name="Equation" r:id="rId10" imgW="1218960" imgH="241200" progId="Equation.DSMT4">
                  <p:embed/>
                </p:oleObj>
              </mc:Choice>
              <mc:Fallback>
                <p:oleObj name="Equation" r:id="rId10" imgW="1218960" imgH="241200" progId="Equation.DSMT4">
                  <p:embed/>
                  <p:pic>
                    <p:nvPicPr>
                      <p:cNvPr id="12" name="Object 11">
                        <a:extLst>
                          <a:ext uri="{FF2B5EF4-FFF2-40B4-BE49-F238E27FC236}">
                            <a16:creationId xmlns:a16="http://schemas.microsoft.com/office/drawing/2014/main" id="{002466B8-772D-413A-8F59-4C02AA104E2A}"/>
                          </a:ext>
                        </a:extLst>
                      </p:cNvPr>
                      <p:cNvPicPr>
                        <a:picLocks noChangeAspect="1" noChangeArrowheads="1"/>
                      </p:cNvPicPr>
                      <p:nvPr/>
                    </p:nvPicPr>
                    <p:blipFill>
                      <a:blip r:embed="rId11"/>
                      <a:srcRect/>
                      <a:stretch>
                        <a:fillRect/>
                      </a:stretch>
                    </p:blipFill>
                    <p:spPr bwMode="auto">
                      <a:xfrm>
                        <a:off x="1942369" y="6113756"/>
                        <a:ext cx="2066924" cy="408320"/>
                      </a:xfrm>
                      <a:prstGeom prst="rect">
                        <a:avLst/>
                      </a:prstGeom>
                      <a:noFill/>
                    </p:spPr>
                  </p:pic>
                </p:oleObj>
              </mc:Fallback>
            </mc:AlternateContent>
          </a:graphicData>
        </a:graphic>
      </p:graphicFrame>
      <p:pic>
        <p:nvPicPr>
          <p:cNvPr id="15" name="Picture 14">
            <a:extLst>
              <a:ext uri="{FF2B5EF4-FFF2-40B4-BE49-F238E27FC236}">
                <a16:creationId xmlns:a16="http://schemas.microsoft.com/office/drawing/2014/main" id="{F13570D6-72D2-4940-84D3-3FA12B3AD731}"/>
              </a:ext>
            </a:extLst>
          </p:cNvPr>
          <p:cNvPicPr>
            <a:picLocks noChangeAspect="1"/>
          </p:cNvPicPr>
          <p:nvPr/>
        </p:nvPicPr>
        <p:blipFill>
          <a:blip r:embed="rId12"/>
          <a:stretch>
            <a:fillRect/>
          </a:stretch>
        </p:blipFill>
        <p:spPr>
          <a:xfrm>
            <a:off x="6749562" y="4902883"/>
            <a:ext cx="4961792" cy="1612582"/>
          </a:xfrm>
          <a:prstGeom prst="rect">
            <a:avLst/>
          </a:prstGeom>
        </p:spPr>
      </p:pic>
    </p:spTree>
    <p:extLst>
      <p:ext uri="{BB962C8B-B14F-4D97-AF65-F5344CB8AC3E}">
        <p14:creationId xmlns:p14="http://schemas.microsoft.com/office/powerpoint/2010/main" val="4099583677"/>
      </p:ext>
    </p:extLst>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HEPS</Template>
  <TotalTime>73590</TotalTime>
  <Words>1087</Words>
  <Application>Microsoft Office PowerPoint</Application>
  <PresentationFormat>Widescreen</PresentationFormat>
  <Paragraphs>345</Paragraphs>
  <Slides>20</Slides>
  <Notes>4</Notes>
  <HiddenSlides>0</HiddenSlides>
  <MMClips>0</MMClips>
  <ScaleCrop>false</ScaleCrop>
  <HeadingPairs>
    <vt:vector size="8" baseType="variant">
      <vt:variant>
        <vt:lpstr>Fonts Used</vt:lpstr>
      </vt:variant>
      <vt:variant>
        <vt:i4>18</vt:i4>
      </vt:variant>
      <vt:variant>
        <vt:lpstr>Theme</vt:lpstr>
      </vt:variant>
      <vt:variant>
        <vt:i4>1</vt:i4>
      </vt:variant>
      <vt:variant>
        <vt:lpstr>Embedded OLE Servers</vt:lpstr>
      </vt:variant>
      <vt:variant>
        <vt:i4>2</vt:i4>
      </vt:variant>
      <vt:variant>
        <vt:lpstr>Slide Titles</vt:lpstr>
      </vt:variant>
      <vt:variant>
        <vt:i4>20</vt:i4>
      </vt:variant>
    </vt:vector>
  </HeadingPairs>
  <TitlesOfParts>
    <vt:vector size="41" baseType="lpstr">
      <vt:lpstr>LCMSS8</vt:lpstr>
      <vt:lpstr>等线</vt:lpstr>
      <vt:lpstr>黑体</vt:lpstr>
      <vt:lpstr>华文行楷</vt:lpstr>
      <vt:lpstr>华文中宋</vt:lpstr>
      <vt:lpstr>楷体</vt:lpstr>
      <vt:lpstr>宋体</vt:lpstr>
      <vt:lpstr>Arial</vt:lpstr>
      <vt:lpstr>Calibri</vt:lpstr>
      <vt:lpstr>Calibri Light</vt:lpstr>
      <vt:lpstr>Cambria Math</vt:lpstr>
      <vt:lpstr>Comic Sans MS</vt:lpstr>
      <vt:lpstr>Monotype Corsiva</vt:lpstr>
      <vt:lpstr>Segoe Script</vt:lpstr>
      <vt:lpstr>Times</vt:lpstr>
      <vt:lpstr>Times New Roman</vt:lpstr>
      <vt:lpstr>Verdana</vt:lpstr>
      <vt:lpstr>Wingdings</vt:lpstr>
      <vt:lpstr>Office 主题</vt:lpstr>
      <vt:lpstr>Equation</vt:lpstr>
      <vt:lpstr>Visio</vt:lpstr>
      <vt:lpstr>Linac design as the new baseline</vt:lpstr>
      <vt:lpstr>Outline</vt:lpstr>
      <vt:lpstr>Introduction</vt:lpstr>
      <vt:lpstr>Introduction</vt:lpstr>
      <vt:lpstr>Introduction</vt:lpstr>
      <vt:lpstr>Introduction</vt:lpstr>
      <vt:lpstr>Linac design</vt:lpstr>
      <vt:lpstr>Linac design</vt:lpstr>
      <vt:lpstr>Linac design</vt:lpstr>
      <vt:lpstr>Linac design</vt:lpstr>
      <vt:lpstr>Linac design</vt:lpstr>
      <vt:lpstr>Linac design</vt:lpstr>
      <vt:lpstr>Linac design</vt:lpstr>
      <vt:lpstr>Linac design</vt:lpstr>
      <vt:lpstr>Linac design</vt:lpstr>
      <vt:lpstr>Linac design</vt:lpstr>
      <vt:lpstr>Linac design</vt:lpstr>
      <vt:lpstr>Linac design</vt:lpstr>
      <vt:lpstr>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孟才</dc:creator>
  <cp:keywords>CEPC</cp:keywords>
  <cp:lastModifiedBy>孟 才</cp:lastModifiedBy>
  <cp:revision>752</cp:revision>
  <dcterms:created xsi:type="dcterms:W3CDTF">2016-06-16T12:03:06Z</dcterms:created>
  <dcterms:modified xsi:type="dcterms:W3CDTF">2021-08-29T20:01:59Z</dcterms:modified>
</cp:coreProperties>
</file>