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359" r:id="rId3"/>
    <p:sldId id="343" r:id="rId4"/>
    <p:sldId id="341" r:id="rId5"/>
    <p:sldId id="366" r:id="rId6"/>
    <p:sldId id="368" r:id="rId7"/>
    <p:sldId id="384" r:id="rId8"/>
    <p:sldId id="344" r:id="rId9"/>
    <p:sldId id="361" r:id="rId10"/>
    <p:sldId id="401" r:id="rId11"/>
    <p:sldId id="403" r:id="rId12"/>
    <p:sldId id="375" r:id="rId13"/>
    <p:sldId id="410" r:id="rId14"/>
    <p:sldId id="396" r:id="rId15"/>
    <p:sldId id="407" r:id="rId16"/>
    <p:sldId id="408" r:id="rId17"/>
    <p:sldId id="409" r:id="rId18"/>
    <p:sldId id="290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K-CSNS" initials="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68" autoAdjust="0"/>
  </p:normalViewPr>
  <p:slideViewPr>
    <p:cSldViewPr>
      <p:cViewPr varScale="1">
        <p:scale>
          <a:sx n="81" d="100"/>
          <a:sy n="81" d="100"/>
        </p:scale>
        <p:origin x="5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6B990-17DE-49A5-9A7A-80C011626519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BFCC8-EAFA-4882-B2A8-77E1435323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1889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BFCC8-EAFA-4882-B2A8-77E1435323B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924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C5A93-2B2E-401C-9917-AAF07D2A5EC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327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2F75-EBAA-41B1-B344-CDC5B7C23C49}" type="datetime1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279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F685C-EE28-417A-AFD4-BED4CA0F6C08}" type="datetime1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50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735D-7636-4665-8D6D-59C30067CEE0}" type="datetime1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22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100"/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B5E6-FE86-48CF-8223-31882315C4B3}" type="datetime1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046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07A90-5052-4876-A1CC-C243AA61B6E2}" type="datetime1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92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4CD1-9424-4AF7-93B1-30D88506CA19}" type="datetime1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77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D562-B809-4D0C-AE6E-64CFC72A2AF2}" type="datetime1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662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D915-912F-455E-93B1-F560735EE65E}" type="datetime1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4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216F-E6B9-4455-B792-02D345ABC173}" type="datetime1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926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ABCA-697A-412B-9927-BD24A82D86AC}" type="datetime1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18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58B0-D4B4-4F2F-A220-E8674B578EBA}" type="datetime1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457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7BC75-BD7B-40BF-AD34-E7B8FD5477E4}" type="datetime1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42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About SPPC Study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99592" y="4077072"/>
            <a:ext cx="7488832" cy="1800200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latin typeface="Adobe Devanagari" pitchFamily="18" charset="0"/>
                <a:cs typeface="Adobe Devanagari" pitchFamily="18" charset="0"/>
              </a:rPr>
              <a:t>TANG, Jingyu </a:t>
            </a:r>
          </a:p>
          <a:p>
            <a:r>
              <a:rPr lang="en-US" altLang="zh-CN" dirty="0" smtClean="0">
                <a:solidFill>
                  <a:schemeClr val="tx1"/>
                </a:solidFill>
                <a:latin typeface="Adobe Devanagari" pitchFamily="18" charset="0"/>
                <a:cs typeface="Adobe Devanagari" pitchFamily="18" charset="0"/>
              </a:rPr>
              <a:t>for the SPPC study group</a:t>
            </a:r>
          </a:p>
          <a:p>
            <a:endParaRPr lang="en-US" altLang="zh-CN" dirty="0" smtClean="0">
              <a:solidFill>
                <a:schemeClr val="tx1"/>
              </a:solidFill>
              <a:latin typeface="Adobe Devanagari" pitchFamily="18" charset="0"/>
              <a:cs typeface="Adobe Devanagari" pitchFamily="18" charset="0"/>
            </a:endParaRPr>
          </a:p>
          <a:p>
            <a:r>
              <a:rPr lang="en-US" altLang="zh-CN" dirty="0" smtClean="0">
                <a:solidFill>
                  <a:schemeClr val="tx1"/>
                </a:solidFill>
                <a:latin typeface="Adobe Devanagari" pitchFamily="18" charset="0"/>
                <a:cs typeface="Adobe Devanagari" pitchFamily="18" charset="0"/>
              </a:rPr>
              <a:t>CEPC Day, Aug. 30, 2021, IHEP</a:t>
            </a:r>
            <a:endParaRPr lang="zh-CN" altLang="en-US" dirty="0">
              <a:solidFill>
                <a:schemeClr val="tx1"/>
              </a:solidFill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9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3483AE-0731-4404-A382-CFB84EF61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91" y="152569"/>
            <a:ext cx="7886700" cy="1026160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solidFill>
                  <a:srgbClr val="FF0000"/>
                </a:solidFill>
              </a:rPr>
              <a:t>Bunch splitting in MSS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9CFE88-44CA-4130-8319-177E7E18A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609" y="1155065"/>
            <a:ext cx="78867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2400" dirty="0"/>
              <a:t>Motivation</a:t>
            </a:r>
          </a:p>
          <a:p>
            <a:pPr lvl="1"/>
            <a:r>
              <a:rPr lang="en-US" altLang="zh-CN" sz="2000" dirty="0" smtClean="0">
                <a:solidFill>
                  <a:srgbClr val="0070C0"/>
                </a:solidFill>
              </a:rPr>
              <a:t>Mitigate </a:t>
            </a:r>
            <a:r>
              <a:rPr lang="en-US" altLang="zh-CN" sz="2000" dirty="0">
                <a:solidFill>
                  <a:srgbClr val="0070C0"/>
                </a:solidFill>
              </a:rPr>
              <a:t>the pileup effects and collective instabilities of a single bunch in the SPPC</a:t>
            </a:r>
          </a:p>
          <a:p>
            <a:pPr lvl="1"/>
            <a:r>
              <a:rPr lang="en-US" altLang="zh-CN" sz="2000" dirty="0">
                <a:solidFill>
                  <a:srgbClr val="0070C0"/>
                </a:solidFill>
              </a:rPr>
              <a:t>Bunch spacing: 25 ns </a:t>
            </a:r>
            <a:r>
              <a:rPr lang="en-US" altLang="zh-CN" sz="2000" dirty="0">
                <a:solidFill>
                  <a:srgbClr val="0070C0"/>
                </a:solidFill>
                <a:sym typeface="Wingdings" panose="05000000000000000000" pitchFamily="2" charset="2"/>
              </a:rPr>
              <a:t> 5 ns (five-splitting of single bunch)</a:t>
            </a:r>
            <a:endParaRPr lang="en-US" altLang="zh-CN" sz="20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400" dirty="0"/>
              <a:t>Bunch splitting </a:t>
            </a:r>
            <a:r>
              <a:rPr lang="en-US" altLang="zh-CN" sz="2400" dirty="0" smtClean="0"/>
              <a:t>methods </a:t>
            </a:r>
            <a:r>
              <a:rPr lang="en-US" altLang="zh-CN" sz="2400" dirty="0"/>
              <a:t>in proton synchrotrons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FA8636A-4EB1-44E6-8179-BCDBB4733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09" y="3605126"/>
            <a:ext cx="3600400" cy="254168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3DF2C34-7DC4-4BA5-9CDA-6AE26B8FE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8998" y="3568200"/>
            <a:ext cx="4011391" cy="266280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2E66611-BA50-44A9-B6D0-FB267E67D05D}"/>
              </a:ext>
            </a:extLst>
          </p:cNvPr>
          <p:cNvSpPr txBox="1"/>
          <p:nvPr/>
        </p:nvSpPr>
        <p:spPr>
          <a:xfrm>
            <a:off x="560608" y="3100898"/>
            <a:ext cx="3875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</a:rPr>
              <a:t>(1) </a:t>
            </a:r>
            <a:r>
              <a:rPr lang="en-US" altLang="zh-CN" sz="2000" dirty="0" err="1" smtClean="0">
                <a:solidFill>
                  <a:srgbClr val="0000FF"/>
                </a:solidFill>
              </a:rPr>
              <a:t>Debunching</a:t>
            </a:r>
            <a:r>
              <a:rPr lang="en-US" altLang="zh-CN" sz="2000" dirty="0" smtClean="0">
                <a:solidFill>
                  <a:srgbClr val="0000FF"/>
                </a:solidFill>
              </a:rPr>
              <a:t>  and </a:t>
            </a:r>
            <a:r>
              <a:rPr lang="en-US" altLang="zh-CN" sz="2000" dirty="0" err="1">
                <a:solidFill>
                  <a:srgbClr val="0000FF"/>
                </a:solidFill>
              </a:rPr>
              <a:t>rebunching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CF5AE5F-8357-47C7-90B3-8798EC71E568}"/>
              </a:ext>
            </a:extLst>
          </p:cNvPr>
          <p:cNvSpPr txBox="1"/>
          <p:nvPr/>
        </p:nvSpPr>
        <p:spPr>
          <a:xfrm>
            <a:off x="4572000" y="3100898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</a:rPr>
              <a:t>(2) Multi-harmonic RF bunch splitting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791F653-9F62-44E1-A030-535E566949C9}"/>
              </a:ext>
            </a:extLst>
          </p:cNvPr>
          <p:cNvSpPr txBox="1"/>
          <p:nvPr/>
        </p:nvSpPr>
        <p:spPr>
          <a:xfrm>
            <a:off x="4787169" y="6268420"/>
            <a:ext cx="4011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Triple-splitting in LHC/PS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550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">
            <a:extLst>
              <a:ext uri="{FF2B5EF4-FFF2-40B4-BE49-F238E27FC236}">
                <a16:creationId xmlns:a16="http://schemas.microsoft.com/office/drawing/2014/main" id="{146F17C5-5BE7-40D8-B96A-6CCD26ADC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34671"/>
            <a:ext cx="8361680" cy="1026160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dirty="0"/>
              <a:t>Bunch splitting at the MSS </a:t>
            </a:r>
            <a:r>
              <a:rPr lang="en-US" altLang="zh-CN" sz="3200" dirty="0" smtClean="0"/>
              <a:t>injection </a:t>
            </a:r>
            <a:r>
              <a:rPr lang="en-US" altLang="zh-CN" sz="3200" dirty="0"/>
              <a:t>energy</a:t>
            </a:r>
            <a:endParaRPr lang="zh-CN" altLang="en-US" sz="3200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EC8B1F28-2462-4FE4-8AC9-C70CCB25E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89" y="1125258"/>
            <a:ext cx="3322131" cy="21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BD5FDAD-4ACA-47E6-A69D-B586ADBDF6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52736"/>
            <a:ext cx="288776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8E5A7E6-922D-4F05-BDE2-77309963FF4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82" y="3505834"/>
            <a:ext cx="3096344" cy="2563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22144D5-7B81-452B-84E7-64B236A218B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56399"/>
            <a:ext cx="3456384" cy="267257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A86931E4-1A42-4A40-B79C-C17E50E3FF56}"/>
              </a:ext>
            </a:extLst>
          </p:cNvPr>
          <p:cNvSpPr txBox="1"/>
          <p:nvPr/>
        </p:nvSpPr>
        <p:spPr>
          <a:xfrm>
            <a:off x="7712640" y="4787602"/>
            <a:ext cx="189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Beam loss rate: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0.094%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95364" y="6161141"/>
            <a:ext cx="309634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Journal to </a:t>
            </a:r>
            <a:r>
              <a:rPr lang="en-US" altLang="zh-CN" dirty="0" smtClean="0"/>
              <a:t>be submitted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6888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379458" y="701390"/>
            <a:ext cx="4104456" cy="1141706"/>
            <a:chOff x="5801313" y="1093868"/>
            <a:chExt cx="5472608" cy="1052223"/>
          </a:xfrm>
        </p:grpSpPr>
        <p:sp>
          <p:nvSpPr>
            <p:cNvPr id="4" name="矩形 3"/>
            <p:cNvSpPr/>
            <p:nvPr/>
          </p:nvSpPr>
          <p:spPr>
            <a:xfrm>
              <a:off x="5801313" y="1777340"/>
              <a:ext cx="246308" cy="36875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000" dirty="0"/>
            </a:p>
          </p:txBody>
        </p:sp>
        <p:sp>
          <p:nvSpPr>
            <p:cNvPr id="5" name="TextBox 7"/>
            <p:cNvSpPr txBox="1"/>
            <p:nvPr/>
          </p:nvSpPr>
          <p:spPr>
            <a:xfrm>
              <a:off x="5801313" y="1093868"/>
              <a:ext cx="5472608" cy="368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000" dirty="0" smtClean="0"/>
            </a:p>
          </p:txBody>
        </p:sp>
      </p:grpSp>
      <p:sp>
        <p:nvSpPr>
          <p:cNvPr id="50" name="文本框 1"/>
          <p:cNvSpPr txBox="1"/>
          <p:nvPr/>
        </p:nvSpPr>
        <p:spPr>
          <a:xfrm>
            <a:off x="323528" y="1760755"/>
            <a:ext cx="430681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600" dirty="0" smtClean="0"/>
              <a:t>Luminosity optimization and leveling schemes</a:t>
            </a:r>
            <a:endParaRPr lang="en-US" altLang="zh-CN" sz="2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00B0F0"/>
                </a:solidFill>
              </a:rPr>
              <a:t>Goal</a:t>
            </a:r>
            <a:r>
              <a:rPr lang="en-US" altLang="zh-CN" sz="2400" dirty="0">
                <a:solidFill>
                  <a:srgbClr val="00B0F0"/>
                </a:solidFill>
              </a:rPr>
              <a:t>: 30 ab</a:t>
            </a:r>
            <a:r>
              <a:rPr lang="en-US" altLang="zh-CN" sz="2400" baseline="30000" dirty="0" smtClean="0">
                <a:solidFill>
                  <a:srgbClr val="00B0F0"/>
                </a:solidFill>
              </a:rPr>
              <a:t>−1</a:t>
            </a:r>
            <a:r>
              <a:rPr lang="en-US" altLang="zh-CN" sz="2400" dirty="0" smtClean="0">
                <a:solidFill>
                  <a:srgbClr val="00B0F0"/>
                </a:solidFill>
              </a:rPr>
              <a:t> </a:t>
            </a:r>
            <a:r>
              <a:rPr lang="en-US" altLang="zh-CN" sz="2400" dirty="0">
                <a:solidFill>
                  <a:srgbClr val="00B0F0"/>
                </a:solidFill>
              </a:rPr>
              <a:t>in 10–15 years</a:t>
            </a:r>
            <a:endParaRPr lang="en-US" altLang="zh-CN" sz="2400" dirty="0" smtClean="0">
              <a:solidFill>
                <a:srgbClr val="00B0F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00B0F0"/>
                </a:solidFill>
              </a:rPr>
              <a:t>Flat </a:t>
            </a:r>
            <a:r>
              <a:rPr lang="en-US" altLang="zh-CN" sz="2400" dirty="0">
                <a:solidFill>
                  <a:srgbClr val="00B0F0"/>
                </a:solidFill>
              </a:rPr>
              <a:t>beam </a:t>
            </a:r>
            <a:r>
              <a:rPr lang="en-US" altLang="zh-CN" sz="2400" dirty="0" smtClean="0">
                <a:solidFill>
                  <a:srgbClr val="00B0F0"/>
                </a:solidFill>
              </a:rPr>
              <a:t>optics </a:t>
            </a:r>
            <a:r>
              <a:rPr lang="en-US" altLang="zh-CN" sz="2400" dirty="0">
                <a:solidFill>
                  <a:srgbClr val="00B0F0"/>
                </a:solidFill>
              </a:rPr>
              <a:t>instead of round ones </a:t>
            </a:r>
            <a:r>
              <a:rPr lang="en-US" altLang="zh-CN" sz="2400" dirty="0" smtClean="0">
                <a:solidFill>
                  <a:srgbClr val="00B0F0"/>
                </a:solidFill>
              </a:rPr>
              <a:t>when no crab cavities</a:t>
            </a:r>
          </a:p>
        </p:txBody>
      </p:sp>
      <p:sp>
        <p:nvSpPr>
          <p:cNvPr id="51" name="标题 1"/>
          <p:cNvSpPr txBox="1">
            <a:spLocks/>
          </p:cNvSpPr>
          <p:nvPr/>
        </p:nvSpPr>
        <p:spPr>
          <a:xfrm>
            <a:off x="457200" y="116632"/>
            <a:ext cx="8424258" cy="72008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solidFill>
                  <a:srgbClr val="FF0000"/>
                </a:solidFill>
              </a:rPr>
              <a:t>Luminosity optimization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796136" y="967247"/>
            <a:ext cx="3024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B050"/>
                </a:solidFill>
              </a:rPr>
              <a:t>Wang Lijiao </a:t>
            </a:r>
            <a:r>
              <a:rPr lang="en-US" altLang="zh-CN" sz="2000" dirty="0">
                <a:solidFill>
                  <a:srgbClr val="00B050"/>
                </a:solidFill>
              </a:rPr>
              <a:t>, </a:t>
            </a:r>
            <a:r>
              <a:rPr lang="en-US" altLang="zh-CN" sz="2000" dirty="0" smtClean="0">
                <a:solidFill>
                  <a:srgbClr val="00B050"/>
                </a:solidFill>
              </a:rPr>
              <a:t>Tang Jingyu,  </a:t>
            </a:r>
            <a:r>
              <a:rPr lang="en-US" altLang="zh-CN" sz="2000" dirty="0" err="1" smtClean="0">
                <a:solidFill>
                  <a:srgbClr val="00B050"/>
                </a:solidFill>
              </a:rPr>
              <a:t>R.Palmer</a:t>
            </a:r>
            <a:r>
              <a:rPr lang="en-US" altLang="zh-CN" sz="2000" dirty="0" smtClean="0">
                <a:solidFill>
                  <a:srgbClr val="00B050"/>
                </a:solidFill>
              </a:rPr>
              <a:t> (BNL)</a:t>
            </a:r>
            <a:endParaRPr lang="zh-CN" altLang="en-US" sz="2000" dirty="0">
              <a:solidFill>
                <a:srgbClr val="00B05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05028" y="6130136"/>
            <a:ext cx="309634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RDTM 5</a:t>
            </a:r>
            <a:r>
              <a:rPr lang="en-US" altLang="zh-CN" dirty="0"/>
              <a:t>, 245–254 (</a:t>
            </a:r>
            <a:r>
              <a:rPr lang="en-US" altLang="zh-CN" dirty="0" smtClean="0"/>
              <a:t>2021)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3" y="2548076"/>
            <a:ext cx="4021426" cy="34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0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379458" y="701390"/>
            <a:ext cx="4104456" cy="1141706"/>
            <a:chOff x="5801313" y="1093868"/>
            <a:chExt cx="5472608" cy="1052223"/>
          </a:xfrm>
        </p:grpSpPr>
        <p:sp>
          <p:nvSpPr>
            <p:cNvPr id="4" name="矩形 3"/>
            <p:cNvSpPr/>
            <p:nvPr/>
          </p:nvSpPr>
          <p:spPr>
            <a:xfrm>
              <a:off x="5801313" y="1777340"/>
              <a:ext cx="246308" cy="36875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000" dirty="0"/>
            </a:p>
          </p:txBody>
        </p:sp>
        <p:sp>
          <p:nvSpPr>
            <p:cNvPr id="5" name="TextBox 7"/>
            <p:cNvSpPr txBox="1"/>
            <p:nvPr/>
          </p:nvSpPr>
          <p:spPr>
            <a:xfrm>
              <a:off x="5801313" y="1093868"/>
              <a:ext cx="5472608" cy="368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000" dirty="0" smtClean="0"/>
            </a:p>
          </p:txBody>
        </p:sp>
      </p:grpSp>
      <p:sp>
        <p:nvSpPr>
          <p:cNvPr id="50" name="文本框 1"/>
          <p:cNvSpPr txBox="1"/>
          <p:nvPr/>
        </p:nvSpPr>
        <p:spPr>
          <a:xfrm>
            <a:off x="402785" y="1886049"/>
            <a:ext cx="8345679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Effects and compensation of head-on interactions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100" dirty="0" smtClean="0">
                <a:solidFill>
                  <a:srgbClr val="00B0F0"/>
                </a:solidFill>
              </a:rPr>
              <a:t>Reduction on dynamic aperture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100" dirty="0" smtClean="0">
                <a:solidFill>
                  <a:srgbClr val="00B0F0"/>
                </a:solidFill>
              </a:rPr>
              <a:t>Large tune shift causing resonances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100" dirty="0" smtClean="0">
                <a:solidFill>
                  <a:srgbClr val="00B0F0"/>
                </a:solidFill>
              </a:rPr>
              <a:t>Compensation by electric lens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Effects and mitigation </a:t>
            </a:r>
            <a:r>
              <a:rPr lang="en-US" altLang="zh-CN" sz="2400" dirty="0"/>
              <a:t>of long range interactions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100" dirty="0">
                <a:solidFill>
                  <a:srgbClr val="00B0F0"/>
                </a:solidFill>
              </a:rPr>
              <a:t>Dynamic aperture limited mainly by the long-range B-B effects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100" dirty="0" smtClean="0">
                <a:solidFill>
                  <a:srgbClr val="00B0F0"/>
                </a:solidFill>
              </a:rPr>
              <a:t>Balance between the B-B effect and </a:t>
            </a:r>
            <a:r>
              <a:rPr lang="en-US" altLang="zh-CN" sz="2100" dirty="0">
                <a:solidFill>
                  <a:srgbClr val="00B0F0"/>
                </a:solidFill>
              </a:rPr>
              <a:t>luminosity loss </a:t>
            </a:r>
            <a:r>
              <a:rPr lang="en-US" altLang="zh-CN" sz="2100" dirty="0" smtClean="0">
                <a:solidFill>
                  <a:srgbClr val="00B0F0"/>
                </a:solidFill>
              </a:rPr>
              <a:t>with a large crossing angle</a:t>
            </a:r>
            <a:endParaRPr lang="en-US" altLang="zh-CN" sz="2100" dirty="0">
              <a:solidFill>
                <a:srgbClr val="00B0F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100" dirty="0">
                <a:solidFill>
                  <a:srgbClr val="00B0F0"/>
                </a:solidFill>
              </a:rPr>
              <a:t>Compensation </a:t>
            </a:r>
            <a:r>
              <a:rPr lang="en-US" altLang="zh-CN" sz="2100" dirty="0" smtClean="0">
                <a:solidFill>
                  <a:srgbClr val="00B0F0"/>
                </a:solidFill>
              </a:rPr>
              <a:t>method: </a:t>
            </a:r>
            <a:r>
              <a:rPr lang="en-US" altLang="zh-CN" sz="2100" dirty="0">
                <a:solidFill>
                  <a:srgbClr val="00B0F0"/>
                </a:solidFill>
              </a:rPr>
              <a:t>current </a:t>
            </a:r>
            <a:r>
              <a:rPr lang="en-US" altLang="zh-CN" sz="2100" dirty="0" smtClean="0">
                <a:solidFill>
                  <a:srgbClr val="00B0F0"/>
                </a:solidFill>
              </a:rPr>
              <a:t>wires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B-B effects with a realistic operation scenario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100" dirty="0" smtClean="0">
                <a:solidFill>
                  <a:srgbClr val="00B0F0"/>
                </a:solidFill>
              </a:rPr>
              <a:t>Emittance damping and bunch particles burning-off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100" dirty="0" smtClean="0">
                <a:solidFill>
                  <a:srgbClr val="00B0F0"/>
                </a:solidFill>
              </a:rPr>
              <a:t>Combined influence on the B-B effects and luminosity leveling</a:t>
            </a:r>
            <a:endParaRPr lang="en-US" altLang="zh-CN" sz="2100" dirty="0">
              <a:solidFill>
                <a:srgbClr val="00B0F0"/>
              </a:solidFill>
            </a:endParaRPr>
          </a:p>
        </p:txBody>
      </p:sp>
      <p:sp>
        <p:nvSpPr>
          <p:cNvPr id="51" name="标题 1"/>
          <p:cNvSpPr txBox="1">
            <a:spLocks/>
          </p:cNvSpPr>
          <p:nvPr/>
        </p:nvSpPr>
        <p:spPr>
          <a:xfrm>
            <a:off x="432129" y="311180"/>
            <a:ext cx="8424258" cy="72008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solidFill>
                  <a:srgbClr val="FF0000"/>
                </a:solidFill>
              </a:rPr>
              <a:t>Beam-beam effects and compensations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652120" y="1064930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B050"/>
                </a:solidFill>
              </a:rPr>
              <a:t>Wang Lijiao </a:t>
            </a:r>
            <a:r>
              <a:rPr lang="en-US" altLang="zh-CN" sz="2000" dirty="0">
                <a:solidFill>
                  <a:srgbClr val="00B050"/>
                </a:solidFill>
              </a:rPr>
              <a:t>, </a:t>
            </a:r>
            <a:r>
              <a:rPr lang="en-US" altLang="zh-CN" sz="2000" dirty="0" smtClean="0">
                <a:solidFill>
                  <a:srgbClr val="00B050"/>
                </a:solidFill>
              </a:rPr>
              <a:t>Tang Jingyu,  </a:t>
            </a:r>
            <a:r>
              <a:rPr lang="en-US" altLang="zh-CN" sz="2000" dirty="0" err="1" smtClean="0">
                <a:solidFill>
                  <a:srgbClr val="00B050"/>
                </a:solidFill>
              </a:rPr>
              <a:t>collab</a:t>
            </a:r>
            <a:r>
              <a:rPr lang="en-US" altLang="zh-CN" sz="2000" dirty="0">
                <a:solidFill>
                  <a:srgbClr val="00B050"/>
                </a:solidFill>
              </a:rPr>
              <a:t>.</a:t>
            </a:r>
            <a:r>
              <a:rPr lang="en-US" altLang="zh-CN" sz="2000" dirty="0" smtClean="0">
                <a:solidFill>
                  <a:srgbClr val="00B050"/>
                </a:solidFill>
              </a:rPr>
              <a:t> with Tanaji Sen (FNAL) </a:t>
            </a:r>
            <a:endParaRPr lang="zh-CN" altLang="en-US" sz="2000" dirty="0">
              <a:solidFill>
                <a:srgbClr val="00B05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95364" y="6161141"/>
            <a:ext cx="309634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To be submitted to NIM-A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440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196904" y="4834235"/>
            <a:ext cx="37251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DA evolution with time for natural emittance damping and particle burning-off</a:t>
            </a:r>
            <a:endParaRPr lang="zh-CN" altLang="en-US" sz="2000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738" y="871504"/>
            <a:ext cx="3647767" cy="1605489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024" y="2564904"/>
            <a:ext cx="3371193" cy="260690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85738" y="5315748"/>
            <a:ext cx="39604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Tune footprint with wire </a:t>
            </a:r>
            <a:r>
              <a:rPr lang="en-GB" altLang="zh-CN" sz="20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compens</a:t>
            </a:r>
            <a:r>
              <a:rPr lang="en-GB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 </a:t>
            </a:r>
            <a:r>
              <a:rPr lang="en-GB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(violet points) and without </a:t>
            </a:r>
            <a:r>
              <a:rPr lang="en-GB" altLang="zh-CN" sz="20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compens</a:t>
            </a:r>
            <a:r>
              <a:rPr lang="en-GB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 </a:t>
            </a:r>
            <a:r>
              <a:rPr lang="en-GB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(green </a:t>
            </a:r>
            <a:r>
              <a:rPr lang="en-GB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points)</a:t>
            </a:r>
            <a:endParaRPr lang="en-GB" altLang="zh-CN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图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4788024" y="1484784"/>
            <a:ext cx="416684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6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+mn-ea"/>
                <a:ea typeface="+mn-ea"/>
              </a:rPr>
              <a:t>SPPC</a:t>
            </a:r>
            <a:r>
              <a:rPr lang="zh-CN" altLang="en-US" dirty="0" smtClean="0">
                <a:solidFill>
                  <a:srgbClr val="FF0000"/>
                </a:solidFill>
                <a:latin typeface="+mn-ea"/>
                <a:ea typeface="+mn-ea"/>
              </a:rPr>
              <a:t>采用</a:t>
            </a:r>
            <a:r>
              <a:rPr lang="en-US" altLang="zh-CN" dirty="0" smtClean="0">
                <a:solidFill>
                  <a:srgbClr val="FF0000"/>
                </a:solidFill>
                <a:latin typeface="+mn-ea"/>
                <a:ea typeface="+mn-ea"/>
              </a:rPr>
              <a:t>24-T</a:t>
            </a:r>
            <a:r>
              <a:rPr lang="zh-CN" altLang="en-US" dirty="0" smtClean="0">
                <a:solidFill>
                  <a:srgbClr val="FF0000"/>
                </a:solidFill>
                <a:latin typeface="+mn-ea"/>
                <a:ea typeface="+mn-ea"/>
              </a:rPr>
              <a:t>磁铁的讨论</a:t>
            </a:r>
            <a:endParaRPr lang="zh-CN" altLang="en-US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r>
              <a:rPr lang="en-US" altLang="zh-CN" sz="2200" dirty="0" smtClean="0"/>
              <a:t>SPPC</a:t>
            </a:r>
            <a:r>
              <a:rPr lang="zh-CN" altLang="en-US" sz="2200" dirty="0" smtClean="0"/>
              <a:t>拟采用铁基超导磁铁，现在看来可行性很高；铁基超导体本身受到磁场的限制较小，有机会</a:t>
            </a:r>
            <a:r>
              <a:rPr lang="en-US" altLang="zh-CN" sz="2200" dirty="0" smtClean="0"/>
              <a:t>SPPC</a:t>
            </a:r>
            <a:r>
              <a:rPr lang="zh-CN" altLang="en-US" sz="2200" dirty="0" smtClean="0"/>
              <a:t>直接采用</a:t>
            </a:r>
            <a:r>
              <a:rPr lang="en-US" altLang="zh-CN" sz="2200" dirty="0" smtClean="0"/>
              <a:t>20-24 T</a:t>
            </a:r>
            <a:r>
              <a:rPr lang="zh-CN" altLang="en-US" sz="2200" dirty="0" smtClean="0"/>
              <a:t>（</a:t>
            </a:r>
            <a:r>
              <a:rPr lang="en-US" altLang="zh-CN" sz="2200" dirty="0" smtClean="0"/>
              <a:t>125-150 </a:t>
            </a:r>
            <a:r>
              <a:rPr lang="en-US" altLang="zh-CN" sz="2200" dirty="0" err="1" smtClean="0"/>
              <a:t>TeV</a:t>
            </a:r>
            <a:r>
              <a:rPr lang="zh-CN" altLang="en-US" sz="2200" dirty="0" smtClean="0"/>
              <a:t>），而不是等到未来升级时再采用。</a:t>
            </a:r>
            <a:endParaRPr lang="en-US" altLang="zh-CN" sz="2200" dirty="0" smtClean="0"/>
          </a:p>
          <a:p>
            <a:r>
              <a:rPr lang="en-US" altLang="zh-CN" sz="2200" dirty="0" smtClean="0"/>
              <a:t>Bypass</a:t>
            </a:r>
            <a:r>
              <a:rPr lang="zh-CN" altLang="en-US" sz="2200" dirty="0" smtClean="0"/>
              <a:t>问题</a:t>
            </a:r>
            <a:r>
              <a:rPr lang="en-US" altLang="zh-CN" sz="2200" dirty="0" smtClean="0"/>
              <a:t>(</a:t>
            </a:r>
            <a:r>
              <a:rPr lang="zh-CN" altLang="en-US" sz="2200" dirty="0" smtClean="0"/>
              <a:t>与</a:t>
            </a:r>
            <a:r>
              <a:rPr lang="en-US" altLang="zh-CN" sz="2200" dirty="0" smtClean="0"/>
              <a:t>CEPC</a:t>
            </a:r>
            <a:r>
              <a:rPr lang="zh-CN" altLang="en-US" sz="2200" dirty="0" smtClean="0"/>
              <a:t>兼容</a:t>
            </a:r>
            <a:r>
              <a:rPr lang="en-US" altLang="zh-CN" sz="2200" dirty="0" smtClean="0"/>
              <a:t>)</a:t>
            </a:r>
            <a:r>
              <a:rPr lang="zh-CN" altLang="en-US" sz="2200" dirty="0" smtClean="0"/>
              <a:t>：最高</a:t>
            </a:r>
            <a:r>
              <a:rPr lang="zh-CN" altLang="en-US" sz="2200" dirty="0"/>
              <a:t>磁场提高到</a:t>
            </a:r>
            <a:r>
              <a:rPr lang="en-US" altLang="zh-CN" sz="2200" dirty="0"/>
              <a:t>24 T</a:t>
            </a:r>
            <a:r>
              <a:rPr lang="zh-CN" altLang="en-US" sz="2200" dirty="0"/>
              <a:t>，质子环不能有</a:t>
            </a:r>
            <a:r>
              <a:rPr lang="en-US" altLang="zh-CN" sz="2200" dirty="0"/>
              <a:t>bypass</a:t>
            </a:r>
            <a:r>
              <a:rPr lang="zh-CN" altLang="en-US" sz="2200" dirty="0"/>
              <a:t>设计，否则达不到</a:t>
            </a:r>
            <a:r>
              <a:rPr lang="en-US" altLang="zh-CN" sz="2200" dirty="0"/>
              <a:t>150 </a:t>
            </a:r>
            <a:r>
              <a:rPr lang="en-US" altLang="zh-CN" sz="2200" dirty="0" err="1"/>
              <a:t>TeV</a:t>
            </a:r>
            <a:r>
              <a:rPr lang="zh-CN" altLang="en-US" sz="2200" dirty="0" smtClean="0"/>
              <a:t>。</a:t>
            </a:r>
            <a:endParaRPr lang="en-US" altLang="zh-CN" sz="2200" dirty="0" smtClean="0"/>
          </a:p>
          <a:p>
            <a:pPr lvl="1"/>
            <a:r>
              <a:rPr lang="zh-CN" altLang="en-US" sz="1900" dirty="0" smtClean="0">
                <a:solidFill>
                  <a:srgbClr val="0070C0"/>
                </a:solidFill>
              </a:rPr>
              <a:t>能否考虑不保留</a:t>
            </a:r>
            <a:r>
              <a:rPr lang="en-US" altLang="zh-CN" sz="1900" dirty="0" smtClean="0">
                <a:solidFill>
                  <a:srgbClr val="0070C0"/>
                </a:solidFill>
              </a:rPr>
              <a:t>CEPC</a:t>
            </a:r>
            <a:r>
              <a:rPr lang="zh-CN" altLang="en-US" sz="1900" dirty="0" smtClean="0">
                <a:solidFill>
                  <a:srgbClr val="0070C0"/>
                </a:solidFill>
              </a:rPr>
              <a:t>探测器？</a:t>
            </a:r>
            <a:endParaRPr lang="en-US" altLang="zh-CN" sz="1900" dirty="0" smtClean="0">
              <a:solidFill>
                <a:srgbClr val="0070C0"/>
              </a:solidFill>
            </a:endParaRPr>
          </a:p>
          <a:p>
            <a:pPr lvl="1"/>
            <a:r>
              <a:rPr lang="zh-CN" altLang="en-US" sz="1900" dirty="0" smtClean="0">
                <a:solidFill>
                  <a:srgbClr val="0070C0"/>
                </a:solidFill>
              </a:rPr>
              <a:t>也可以考虑适当降低对撞能量目标的方案</a:t>
            </a:r>
            <a:endParaRPr lang="zh-CN" altLang="en-US" sz="1900" dirty="0">
              <a:solidFill>
                <a:srgbClr val="0070C0"/>
              </a:solidFill>
            </a:endParaRPr>
          </a:p>
          <a:p>
            <a:r>
              <a:rPr lang="zh-CN" altLang="en-US" sz="2200" dirty="0" smtClean="0"/>
              <a:t>同步辐射</a:t>
            </a:r>
            <a:r>
              <a:rPr lang="zh-CN" altLang="en-US" sz="2200" dirty="0"/>
              <a:t>问题（束流屏）：降低</a:t>
            </a:r>
            <a:r>
              <a:rPr lang="en-US" altLang="zh-CN" sz="2200" dirty="0"/>
              <a:t>SPPC</a:t>
            </a:r>
            <a:r>
              <a:rPr lang="zh-CN" altLang="en-US" sz="2200" dirty="0"/>
              <a:t>循环流</a:t>
            </a:r>
            <a:r>
              <a:rPr lang="zh-CN" altLang="en-US" sz="2200" dirty="0" smtClean="0"/>
              <a:t>强约</a:t>
            </a:r>
            <a:r>
              <a:rPr lang="en-US" altLang="zh-CN" sz="2200" dirty="0" smtClean="0"/>
              <a:t>15</a:t>
            </a:r>
            <a:r>
              <a:rPr lang="zh-CN" altLang="en-US" sz="2200" dirty="0"/>
              <a:t>倍（同步辐射功率相对于</a:t>
            </a:r>
            <a:r>
              <a:rPr lang="en-US" altLang="zh-CN" sz="2200" dirty="0"/>
              <a:t>SPPC-</a:t>
            </a:r>
            <a:r>
              <a:rPr lang="en-US" altLang="zh-CN" sz="2200" dirty="0" err="1"/>
              <a:t>cdr</a:t>
            </a:r>
            <a:r>
              <a:rPr lang="zh-CN" altLang="en-US" sz="2200" dirty="0"/>
              <a:t>略有</a:t>
            </a:r>
            <a:r>
              <a:rPr lang="zh-CN" altLang="en-US" sz="2200" dirty="0" smtClean="0"/>
              <a:t>增加）</a:t>
            </a:r>
            <a:endParaRPr lang="en-US" altLang="zh-CN" sz="2200" dirty="0" smtClean="0"/>
          </a:p>
          <a:p>
            <a:pPr lvl="1"/>
            <a:r>
              <a:rPr lang="zh-CN" altLang="en-US" sz="1900" dirty="0" smtClean="0">
                <a:solidFill>
                  <a:srgbClr val="0070C0"/>
                </a:solidFill>
              </a:rPr>
              <a:t>单粒子辐射功率增加</a:t>
            </a:r>
            <a:r>
              <a:rPr lang="en-US" altLang="zh-CN" sz="1900" dirty="0" smtClean="0">
                <a:solidFill>
                  <a:srgbClr val="0070C0"/>
                </a:solidFill>
              </a:rPr>
              <a:t>16</a:t>
            </a:r>
            <a:r>
              <a:rPr lang="zh-CN" altLang="en-US" sz="1900" dirty="0" smtClean="0">
                <a:solidFill>
                  <a:srgbClr val="0070C0"/>
                </a:solidFill>
              </a:rPr>
              <a:t>倍（</a:t>
            </a:r>
            <a:r>
              <a:rPr lang="zh-CN" altLang="en-US" sz="1900" dirty="0" smtClean="0">
                <a:solidFill>
                  <a:srgbClr val="0070C0"/>
                </a:solidFill>
                <a:sym typeface="Symbol" panose="05050102010706020507" pitchFamily="18" charset="2"/>
              </a:rPr>
              <a:t> </a:t>
            </a:r>
            <a:r>
              <a:rPr lang="en-US" altLang="zh-CN" sz="1900" baseline="30000" dirty="0" smtClean="0">
                <a:solidFill>
                  <a:srgbClr val="0070C0"/>
                </a:solidFill>
                <a:sym typeface="Symbol" panose="05050102010706020507" pitchFamily="18" charset="2"/>
              </a:rPr>
              <a:t>4</a:t>
            </a:r>
            <a:r>
              <a:rPr lang="zh-CN" altLang="en-US" sz="1900" dirty="0" smtClean="0">
                <a:solidFill>
                  <a:srgbClr val="0070C0"/>
                </a:solidFill>
              </a:rPr>
              <a:t>）</a:t>
            </a:r>
            <a:endParaRPr lang="en-US" altLang="zh-CN" sz="1900" dirty="0" smtClean="0">
              <a:solidFill>
                <a:srgbClr val="0070C0"/>
              </a:solidFill>
            </a:endParaRPr>
          </a:p>
          <a:p>
            <a:pPr lvl="1"/>
            <a:r>
              <a:rPr lang="zh-CN" altLang="en-US" sz="1900" dirty="0" smtClean="0">
                <a:solidFill>
                  <a:srgbClr val="0070C0"/>
                </a:solidFill>
              </a:rPr>
              <a:t>束团粒子数不变</a:t>
            </a:r>
            <a:r>
              <a:rPr lang="zh-CN" altLang="en-US" sz="1900" dirty="0">
                <a:solidFill>
                  <a:srgbClr val="0070C0"/>
                </a:solidFill>
              </a:rPr>
              <a:t>，减少束团数（束团串数），环的填充率大大降低</a:t>
            </a:r>
            <a:endParaRPr lang="en-US" altLang="zh-CN" sz="1900" dirty="0">
              <a:solidFill>
                <a:srgbClr val="0070C0"/>
              </a:solidFill>
            </a:endParaRPr>
          </a:p>
          <a:p>
            <a:pPr lvl="1"/>
            <a:r>
              <a:rPr lang="zh-CN" altLang="en-US" sz="1900" dirty="0" smtClean="0">
                <a:solidFill>
                  <a:srgbClr val="0070C0"/>
                </a:solidFill>
              </a:rPr>
              <a:t>减少</a:t>
            </a:r>
            <a:r>
              <a:rPr lang="en-US" altLang="zh-CN" sz="1900" dirty="0" smtClean="0">
                <a:solidFill>
                  <a:srgbClr val="0070C0"/>
                </a:solidFill>
              </a:rPr>
              <a:t>SPPC</a:t>
            </a:r>
            <a:r>
              <a:rPr lang="zh-CN" altLang="en-US" sz="1900" dirty="0" smtClean="0">
                <a:solidFill>
                  <a:srgbClr val="0070C0"/>
                </a:solidFill>
              </a:rPr>
              <a:t>注入</a:t>
            </a:r>
            <a:r>
              <a:rPr lang="zh-CN" altLang="en-US" sz="1900" dirty="0">
                <a:solidFill>
                  <a:srgbClr val="0070C0"/>
                </a:solidFill>
              </a:rPr>
              <a:t>次数，每环单次</a:t>
            </a:r>
            <a:r>
              <a:rPr lang="en-US" altLang="zh-CN" sz="1900" dirty="0">
                <a:solidFill>
                  <a:srgbClr val="0070C0"/>
                </a:solidFill>
              </a:rPr>
              <a:t>SS</a:t>
            </a:r>
            <a:r>
              <a:rPr lang="zh-CN" altLang="en-US" sz="1900" dirty="0">
                <a:solidFill>
                  <a:srgbClr val="0070C0"/>
                </a:solidFill>
              </a:rPr>
              <a:t>注入，每次</a:t>
            </a:r>
            <a:r>
              <a:rPr lang="en-US" altLang="zh-CN" sz="1900" dirty="0">
                <a:solidFill>
                  <a:srgbClr val="0070C0"/>
                </a:solidFill>
              </a:rPr>
              <a:t>SS</a:t>
            </a:r>
            <a:r>
              <a:rPr lang="zh-CN" altLang="en-US" sz="1900" dirty="0">
                <a:solidFill>
                  <a:srgbClr val="0070C0"/>
                </a:solidFill>
              </a:rPr>
              <a:t>注入分为</a:t>
            </a:r>
            <a:r>
              <a:rPr lang="en-US" altLang="zh-CN" sz="1900" dirty="0">
                <a:solidFill>
                  <a:srgbClr val="0070C0"/>
                </a:solidFill>
              </a:rPr>
              <a:t>6</a:t>
            </a:r>
            <a:r>
              <a:rPr lang="zh-CN" altLang="en-US" sz="1900" dirty="0">
                <a:solidFill>
                  <a:srgbClr val="0070C0"/>
                </a:solidFill>
              </a:rPr>
              <a:t>次（</a:t>
            </a:r>
            <a:r>
              <a:rPr lang="zh-CN" altLang="en-US" sz="1900" dirty="0" smtClean="0">
                <a:solidFill>
                  <a:srgbClr val="0070C0"/>
                </a:solidFill>
              </a:rPr>
              <a:t>每次</a:t>
            </a:r>
            <a:r>
              <a:rPr lang="en-US" altLang="zh-CN" sz="1900" dirty="0" smtClean="0">
                <a:solidFill>
                  <a:srgbClr val="0070C0"/>
                </a:solidFill>
              </a:rPr>
              <a:t>1</a:t>
            </a:r>
            <a:r>
              <a:rPr lang="zh-CN" altLang="en-US" sz="1900" dirty="0" smtClean="0">
                <a:solidFill>
                  <a:srgbClr val="0070C0"/>
                </a:solidFill>
              </a:rPr>
              <a:t>个</a:t>
            </a:r>
            <a:r>
              <a:rPr lang="en-US" altLang="zh-CN" sz="1900" dirty="0">
                <a:solidFill>
                  <a:srgbClr val="0070C0"/>
                </a:solidFill>
              </a:rPr>
              <a:t>RCS</a:t>
            </a:r>
            <a:r>
              <a:rPr lang="zh-CN" altLang="en-US" sz="1900" dirty="0">
                <a:solidFill>
                  <a:srgbClr val="0070C0"/>
                </a:solidFill>
              </a:rPr>
              <a:t>束团串）</a:t>
            </a:r>
            <a:endParaRPr lang="en-US" altLang="zh-CN" sz="1900" dirty="0">
              <a:solidFill>
                <a:srgbClr val="0070C0"/>
              </a:solidFill>
            </a:endParaRPr>
          </a:p>
          <a:p>
            <a:pPr lvl="1"/>
            <a:r>
              <a:rPr lang="zh-CN" altLang="en-US" sz="1900" dirty="0">
                <a:solidFill>
                  <a:srgbClr val="0070C0"/>
                </a:solidFill>
              </a:rPr>
              <a:t>弧区同步辐射功率线密度略有增加，达到</a:t>
            </a:r>
            <a:r>
              <a:rPr lang="en-US" altLang="zh-CN" sz="1900" dirty="0">
                <a:solidFill>
                  <a:srgbClr val="0070C0"/>
                </a:solidFill>
              </a:rPr>
              <a:t>13.5 W/m</a:t>
            </a:r>
            <a:r>
              <a:rPr lang="zh-CN" altLang="en-US" sz="1900" dirty="0">
                <a:solidFill>
                  <a:srgbClr val="0070C0"/>
                </a:solidFill>
              </a:rPr>
              <a:t>（原为</a:t>
            </a:r>
            <a:r>
              <a:rPr lang="en-US" altLang="zh-CN" sz="1900" dirty="0">
                <a:solidFill>
                  <a:srgbClr val="0070C0"/>
                </a:solidFill>
              </a:rPr>
              <a:t>12.8 W/m</a:t>
            </a:r>
            <a:r>
              <a:rPr lang="zh-CN" altLang="en-US" sz="1900" dirty="0">
                <a:solidFill>
                  <a:srgbClr val="0070C0"/>
                </a:solidFill>
              </a:rPr>
              <a:t>）</a:t>
            </a:r>
          </a:p>
          <a:p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31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476672"/>
            <a:ext cx="8496944" cy="5976664"/>
          </a:xfrm>
        </p:spPr>
        <p:txBody>
          <a:bodyPr>
            <a:normAutofit lnSpcReduction="10000"/>
          </a:bodyPr>
          <a:lstStyle/>
          <a:p>
            <a:pPr>
              <a:lnSpc>
                <a:spcPct val="105000"/>
              </a:lnSpc>
            </a:pPr>
            <a:r>
              <a:rPr lang="zh-CN" altLang="en-US" dirty="0" smtClean="0"/>
              <a:t>亮度</a:t>
            </a:r>
            <a:r>
              <a:rPr lang="zh-CN" altLang="en-US" dirty="0"/>
              <a:t>问题：减少束团数的同时减小对撞点束流尺寸（几何发射度</a:t>
            </a:r>
            <a:r>
              <a:rPr lang="zh-CN" altLang="en-US" dirty="0" smtClean="0"/>
              <a:t>减小），尽量减小对撞亮度的损失</a:t>
            </a:r>
            <a:endParaRPr lang="zh-CN" altLang="en-US" dirty="0"/>
          </a:p>
          <a:p>
            <a:pPr lvl="1">
              <a:lnSpc>
                <a:spcPct val="105000"/>
              </a:lnSpc>
            </a:pPr>
            <a:r>
              <a:rPr lang="zh-CN" altLang="en-US" sz="2000" dirty="0" smtClean="0">
                <a:solidFill>
                  <a:srgbClr val="0070C0"/>
                </a:solidFill>
              </a:rPr>
              <a:t>保留高束团粒子数有利</a:t>
            </a:r>
            <a:endParaRPr lang="en-US" altLang="zh-CN" sz="2000" dirty="0" smtClean="0">
              <a:solidFill>
                <a:srgbClr val="0070C0"/>
              </a:solidFill>
            </a:endParaRPr>
          </a:p>
          <a:p>
            <a:pPr lvl="1">
              <a:lnSpc>
                <a:spcPct val="105000"/>
              </a:lnSpc>
            </a:pPr>
            <a:r>
              <a:rPr lang="zh-CN" altLang="en-US" sz="2000" dirty="0" smtClean="0">
                <a:solidFill>
                  <a:srgbClr val="0070C0"/>
                </a:solidFill>
              </a:rPr>
              <a:t>提高</a:t>
            </a:r>
            <a:r>
              <a:rPr lang="en-US" altLang="zh-CN" sz="2000" dirty="0" smtClean="0">
                <a:solidFill>
                  <a:srgbClr val="0070C0"/>
                </a:solidFill>
              </a:rPr>
              <a:t>Nominal B-B</a:t>
            </a:r>
            <a:r>
              <a:rPr lang="zh-CN" altLang="en-US" sz="2000" dirty="0" smtClean="0">
                <a:solidFill>
                  <a:srgbClr val="0070C0"/>
                </a:solidFill>
              </a:rPr>
              <a:t>参数</a:t>
            </a:r>
            <a:r>
              <a:rPr lang="en-US" altLang="zh-CN" sz="2000" dirty="0" smtClean="0">
                <a:solidFill>
                  <a:srgbClr val="0070C0"/>
                </a:solidFill>
              </a:rPr>
              <a:t>1</a:t>
            </a:r>
            <a:r>
              <a:rPr lang="zh-CN" altLang="en-US" sz="2000" dirty="0" smtClean="0">
                <a:solidFill>
                  <a:srgbClr val="0070C0"/>
                </a:solidFill>
              </a:rPr>
              <a:t>倍（</a:t>
            </a:r>
            <a:r>
              <a:rPr lang="en-US" altLang="zh-CN" sz="2000" dirty="0" smtClean="0">
                <a:solidFill>
                  <a:srgbClr val="0070C0"/>
                </a:solidFill>
              </a:rPr>
              <a:t>0.0075</a:t>
            </a:r>
            <a:r>
              <a:rPr lang="en-US" altLang="zh-CN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0.015</a:t>
            </a:r>
            <a:r>
              <a:rPr lang="zh-CN" altLang="en-US" sz="2000" dirty="0" smtClean="0">
                <a:solidFill>
                  <a:srgbClr val="0070C0"/>
                </a:solidFill>
              </a:rPr>
              <a:t>）</a:t>
            </a:r>
            <a:endParaRPr lang="en-US" altLang="zh-CN" sz="2000" dirty="0" smtClean="0">
              <a:solidFill>
                <a:srgbClr val="0070C0"/>
              </a:solidFill>
            </a:endParaRPr>
          </a:p>
          <a:p>
            <a:pPr lvl="1">
              <a:lnSpc>
                <a:spcPct val="105000"/>
              </a:lnSpc>
            </a:pPr>
            <a:r>
              <a:rPr lang="zh-CN" altLang="en-US" sz="2000" dirty="0" smtClean="0">
                <a:solidFill>
                  <a:srgbClr val="0070C0"/>
                </a:solidFill>
              </a:rPr>
              <a:t>初始亮度约为</a:t>
            </a:r>
            <a:r>
              <a:rPr lang="en-US" altLang="zh-CN" sz="2000" dirty="0" smtClean="0">
                <a:solidFill>
                  <a:srgbClr val="0070C0"/>
                </a:solidFill>
              </a:rPr>
              <a:t>SPPC-</a:t>
            </a:r>
            <a:r>
              <a:rPr lang="en-US" altLang="zh-CN" sz="2000" dirty="0" err="1" smtClean="0">
                <a:solidFill>
                  <a:srgbClr val="0070C0"/>
                </a:solidFill>
              </a:rPr>
              <a:t>cdr</a:t>
            </a:r>
            <a:r>
              <a:rPr lang="zh-CN" altLang="en-US" sz="2000" dirty="0" smtClean="0">
                <a:solidFill>
                  <a:srgbClr val="0070C0"/>
                </a:solidFill>
              </a:rPr>
              <a:t>的</a:t>
            </a:r>
            <a:r>
              <a:rPr lang="en-US" altLang="zh-CN" sz="2000" dirty="0" smtClean="0">
                <a:solidFill>
                  <a:srgbClr val="0070C0"/>
                </a:solidFill>
              </a:rPr>
              <a:t>1/4 (2.67*10^34)</a:t>
            </a:r>
            <a:r>
              <a:rPr lang="zh-CN" altLang="en-US" sz="2000" dirty="0" smtClean="0">
                <a:solidFill>
                  <a:srgbClr val="0070C0"/>
                </a:solidFill>
              </a:rPr>
              <a:t>，但积分亮度相差小一些</a:t>
            </a:r>
            <a:endParaRPr lang="en-US" altLang="zh-CN" sz="2000" dirty="0" smtClean="0">
              <a:solidFill>
                <a:srgbClr val="0070C0"/>
              </a:solidFill>
            </a:endParaRPr>
          </a:p>
          <a:p>
            <a:pPr>
              <a:lnSpc>
                <a:spcPct val="105000"/>
              </a:lnSpc>
            </a:pPr>
            <a:r>
              <a:rPr lang="zh-CN" altLang="en-US" dirty="0"/>
              <a:t>注入器链问题：</a:t>
            </a:r>
            <a:r>
              <a:rPr lang="en-US" altLang="zh-CN" dirty="0"/>
              <a:t>SPPC</a:t>
            </a:r>
            <a:r>
              <a:rPr lang="zh-CN" altLang="en-US" dirty="0"/>
              <a:t>：</a:t>
            </a:r>
            <a:r>
              <a:rPr lang="en-US" altLang="zh-CN" dirty="0"/>
              <a:t>75 </a:t>
            </a:r>
            <a:r>
              <a:rPr lang="en-US" altLang="zh-CN" dirty="0" err="1"/>
              <a:t>TeV</a:t>
            </a:r>
            <a:r>
              <a:rPr lang="zh-CN" altLang="en-US" dirty="0"/>
              <a:t>，</a:t>
            </a:r>
            <a:r>
              <a:rPr lang="en-US" altLang="zh-CN" dirty="0"/>
              <a:t>SS: 3.75 </a:t>
            </a:r>
            <a:r>
              <a:rPr lang="en-US" altLang="zh-CN" dirty="0" err="1"/>
              <a:t>TeV</a:t>
            </a:r>
            <a:r>
              <a:rPr lang="zh-CN" altLang="en-US" dirty="0"/>
              <a:t>， </a:t>
            </a:r>
            <a:r>
              <a:rPr lang="en-US" altLang="zh-CN" dirty="0"/>
              <a:t>MSS</a:t>
            </a:r>
            <a:r>
              <a:rPr lang="zh-CN" altLang="en-US" dirty="0"/>
              <a:t>：</a:t>
            </a:r>
            <a:r>
              <a:rPr lang="en-US" altLang="zh-CN" dirty="0"/>
              <a:t>180 GeV</a:t>
            </a:r>
            <a:r>
              <a:rPr lang="zh-CN" altLang="en-US" dirty="0"/>
              <a:t>，</a:t>
            </a:r>
            <a:r>
              <a:rPr lang="en-US" altLang="zh-CN" dirty="0"/>
              <a:t>p-RCS</a:t>
            </a:r>
            <a:r>
              <a:rPr lang="zh-CN" altLang="en-US" dirty="0"/>
              <a:t>：</a:t>
            </a:r>
            <a:r>
              <a:rPr lang="en-US" altLang="zh-CN" dirty="0"/>
              <a:t>10 GeV</a:t>
            </a:r>
            <a:r>
              <a:rPr lang="zh-CN" altLang="en-US" dirty="0"/>
              <a:t>，</a:t>
            </a:r>
            <a:r>
              <a:rPr lang="en-US" altLang="zh-CN" dirty="0"/>
              <a:t>p-Linac</a:t>
            </a:r>
            <a:r>
              <a:rPr lang="zh-CN" altLang="en-US" dirty="0"/>
              <a:t>：</a:t>
            </a:r>
            <a:r>
              <a:rPr lang="en-US" altLang="zh-CN" dirty="0"/>
              <a:t>1.2 GeV</a:t>
            </a:r>
            <a:r>
              <a:rPr lang="zh-CN" altLang="en-US" dirty="0"/>
              <a:t>；</a:t>
            </a:r>
            <a:endParaRPr lang="en-US" altLang="zh-CN" dirty="0"/>
          </a:p>
          <a:p>
            <a:pPr lvl="1">
              <a:lnSpc>
                <a:spcPct val="105000"/>
              </a:lnSpc>
            </a:pPr>
            <a:r>
              <a:rPr lang="zh-CN" altLang="en-US" sz="2000" dirty="0">
                <a:solidFill>
                  <a:srgbClr val="0070C0"/>
                </a:solidFill>
              </a:rPr>
              <a:t>维持原有的</a:t>
            </a:r>
            <a:r>
              <a:rPr lang="en-US" altLang="zh-CN" sz="2000" dirty="0">
                <a:solidFill>
                  <a:srgbClr val="0070C0"/>
                </a:solidFill>
              </a:rPr>
              <a:t>4</a:t>
            </a:r>
            <a:r>
              <a:rPr lang="zh-CN" altLang="en-US" sz="2000" dirty="0">
                <a:solidFill>
                  <a:srgbClr val="0070C0"/>
                </a:solidFill>
              </a:rPr>
              <a:t>级加速架构</a:t>
            </a:r>
            <a:endParaRPr lang="en-US" altLang="zh-CN" sz="2000" dirty="0">
              <a:solidFill>
                <a:srgbClr val="0070C0"/>
              </a:solidFill>
            </a:endParaRPr>
          </a:p>
          <a:p>
            <a:pPr lvl="1">
              <a:lnSpc>
                <a:spcPct val="105000"/>
              </a:lnSpc>
            </a:pPr>
            <a:r>
              <a:rPr lang="en-US" altLang="zh-CN" sz="2000" dirty="0">
                <a:solidFill>
                  <a:srgbClr val="0070C0"/>
                </a:solidFill>
              </a:rPr>
              <a:t>SS</a:t>
            </a:r>
            <a:r>
              <a:rPr lang="zh-CN" altLang="en-US" sz="2000" dirty="0">
                <a:solidFill>
                  <a:srgbClr val="0070C0"/>
                </a:solidFill>
              </a:rPr>
              <a:t>能量大幅提高（</a:t>
            </a:r>
            <a:r>
              <a:rPr lang="en-US" altLang="zh-CN" sz="2000" dirty="0">
                <a:solidFill>
                  <a:srgbClr val="0070C0"/>
                </a:solidFill>
              </a:rPr>
              <a:t>1.8</a:t>
            </a:r>
            <a:r>
              <a:rPr lang="zh-CN" altLang="en-US" sz="2000" dirty="0" smtClean="0">
                <a:solidFill>
                  <a:srgbClr val="0070C0"/>
                </a:solidFill>
              </a:rPr>
              <a:t>倍，周长大幅增加），</a:t>
            </a:r>
            <a:r>
              <a:rPr lang="zh-CN" altLang="en-US" sz="2000" dirty="0">
                <a:solidFill>
                  <a:srgbClr val="0070C0"/>
                </a:solidFill>
              </a:rPr>
              <a:t>其余基本上不变</a:t>
            </a:r>
            <a:endParaRPr lang="en-US" altLang="zh-CN" sz="2000" dirty="0">
              <a:solidFill>
                <a:srgbClr val="0070C0"/>
              </a:solidFill>
            </a:endParaRPr>
          </a:p>
          <a:p>
            <a:pPr>
              <a:lnSpc>
                <a:spcPct val="105000"/>
              </a:lnSpc>
            </a:pPr>
            <a:r>
              <a:rPr lang="zh-CN" altLang="en-US" dirty="0"/>
              <a:t>环布局问题：</a:t>
            </a:r>
            <a:endParaRPr lang="en-US" altLang="zh-CN" dirty="0"/>
          </a:p>
          <a:p>
            <a:pPr lvl="1">
              <a:lnSpc>
                <a:spcPct val="105000"/>
              </a:lnSpc>
            </a:pPr>
            <a:r>
              <a:rPr lang="zh-CN" altLang="en-US" sz="2000" dirty="0">
                <a:solidFill>
                  <a:srgbClr val="0070C0"/>
                </a:solidFill>
              </a:rPr>
              <a:t>对撞区布局可以维持不变</a:t>
            </a:r>
            <a:endParaRPr lang="en-US" altLang="zh-CN" sz="2000" dirty="0">
              <a:solidFill>
                <a:srgbClr val="0070C0"/>
              </a:solidFill>
            </a:endParaRPr>
          </a:p>
          <a:p>
            <a:pPr lvl="1">
              <a:lnSpc>
                <a:spcPct val="105000"/>
              </a:lnSpc>
            </a:pPr>
            <a:r>
              <a:rPr lang="zh-CN" altLang="en-US" sz="2000" dirty="0">
                <a:solidFill>
                  <a:srgbClr val="0070C0"/>
                </a:solidFill>
              </a:rPr>
              <a:t>准直段长度要保证（</a:t>
            </a:r>
            <a:r>
              <a:rPr lang="en-US" altLang="zh-CN" sz="2000" dirty="0">
                <a:solidFill>
                  <a:srgbClr val="0070C0"/>
                </a:solidFill>
              </a:rPr>
              <a:t>4.2 km</a:t>
            </a:r>
            <a:r>
              <a:rPr lang="zh-CN" altLang="en-US" sz="2000" dirty="0" smtClean="0">
                <a:solidFill>
                  <a:srgbClr val="0070C0"/>
                </a:solidFill>
              </a:rPr>
              <a:t>），</a:t>
            </a:r>
            <a:r>
              <a:rPr lang="en-US" altLang="zh-CN" sz="2000" dirty="0" smtClean="0">
                <a:solidFill>
                  <a:srgbClr val="0070C0"/>
                </a:solidFill>
              </a:rPr>
              <a:t>5</a:t>
            </a:r>
            <a:r>
              <a:rPr lang="zh-CN" altLang="en-US" sz="2000" dirty="0" smtClean="0">
                <a:solidFill>
                  <a:srgbClr val="0070C0"/>
                </a:solidFill>
              </a:rPr>
              <a:t>级准直，且</a:t>
            </a:r>
            <a:r>
              <a:rPr lang="zh-CN" altLang="en-US" sz="2000" dirty="0">
                <a:solidFill>
                  <a:srgbClr val="0070C0"/>
                </a:solidFill>
              </a:rPr>
              <a:t>不能再采用常温磁铁</a:t>
            </a:r>
            <a:endParaRPr lang="en-US" altLang="zh-CN" sz="2000" dirty="0">
              <a:solidFill>
                <a:srgbClr val="0070C0"/>
              </a:solidFill>
            </a:endParaRPr>
          </a:p>
          <a:p>
            <a:pPr lvl="1">
              <a:lnSpc>
                <a:spcPct val="105000"/>
              </a:lnSpc>
            </a:pPr>
            <a:r>
              <a:rPr lang="zh-CN" altLang="en-US" sz="2000" dirty="0">
                <a:solidFill>
                  <a:srgbClr val="0070C0"/>
                </a:solidFill>
              </a:rPr>
              <a:t>束流储能有所减小</a:t>
            </a:r>
            <a:r>
              <a:rPr lang="en-US" altLang="zh-CN" sz="2000" dirty="0">
                <a:solidFill>
                  <a:srgbClr val="0070C0"/>
                </a:solidFill>
              </a:rPr>
              <a:t>(9.1 GJ</a:t>
            </a:r>
            <a:r>
              <a:rPr lang="en-US" altLang="zh-CN" sz="2000" dirty="0">
                <a:solidFill>
                  <a:srgbClr val="0070C0"/>
                </a:solidFill>
                <a:sym typeface="Wingdings" panose="05000000000000000000" pitchFamily="2" charset="2"/>
              </a:rPr>
              <a:t></a:t>
            </a:r>
            <a:r>
              <a:rPr lang="en-US" altLang="zh-CN" sz="2000" dirty="0">
                <a:solidFill>
                  <a:srgbClr val="0070C0"/>
                </a:solidFill>
              </a:rPr>
              <a:t>1.2 GJ)</a:t>
            </a:r>
          </a:p>
          <a:p>
            <a:pPr>
              <a:lnSpc>
                <a:spcPct val="105000"/>
              </a:lnSpc>
            </a:pPr>
            <a:r>
              <a:rPr lang="en-US" altLang="zh-CN" sz="2000" dirty="0" smtClean="0"/>
              <a:t> </a:t>
            </a:r>
            <a:r>
              <a:rPr lang="en-US" altLang="zh-CN" dirty="0"/>
              <a:t>ep</a:t>
            </a:r>
            <a:r>
              <a:rPr lang="zh-CN" altLang="en-US" dirty="0"/>
              <a:t>问题：</a:t>
            </a:r>
            <a:endParaRPr lang="en-US" altLang="zh-CN" dirty="0"/>
          </a:p>
          <a:p>
            <a:pPr lvl="1">
              <a:lnSpc>
                <a:spcPct val="105000"/>
              </a:lnSpc>
            </a:pPr>
            <a:r>
              <a:rPr lang="zh-CN" altLang="en-US" sz="2000" dirty="0">
                <a:solidFill>
                  <a:srgbClr val="0070C0"/>
                </a:solidFill>
              </a:rPr>
              <a:t>可以保留</a:t>
            </a:r>
            <a:r>
              <a:rPr lang="en-US" altLang="zh-CN" sz="2000" dirty="0">
                <a:solidFill>
                  <a:srgbClr val="0070C0"/>
                </a:solidFill>
              </a:rPr>
              <a:t>CEPC </a:t>
            </a:r>
            <a:r>
              <a:rPr lang="zh-CN" altLang="en-US" sz="2000" dirty="0">
                <a:solidFill>
                  <a:srgbClr val="0070C0"/>
                </a:solidFill>
              </a:rPr>
              <a:t>单环，但需要在</a:t>
            </a:r>
            <a:r>
              <a:rPr lang="en-US" altLang="zh-CN" sz="2000" dirty="0">
                <a:solidFill>
                  <a:srgbClr val="0070C0"/>
                </a:solidFill>
              </a:rPr>
              <a:t>SPPC</a:t>
            </a:r>
            <a:r>
              <a:rPr lang="zh-CN" altLang="en-US" sz="2000" dirty="0">
                <a:solidFill>
                  <a:srgbClr val="0070C0"/>
                </a:solidFill>
              </a:rPr>
              <a:t>对撞点采用</a:t>
            </a:r>
            <a:r>
              <a:rPr lang="en-US" altLang="zh-CN" sz="2000" dirty="0">
                <a:solidFill>
                  <a:srgbClr val="0070C0"/>
                </a:solidFill>
              </a:rPr>
              <a:t>Bypass</a:t>
            </a:r>
            <a:r>
              <a:rPr lang="zh-CN" altLang="en-US" sz="2000" dirty="0">
                <a:solidFill>
                  <a:srgbClr val="0070C0"/>
                </a:solidFill>
              </a:rPr>
              <a:t>设计。</a:t>
            </a:r>
            <a:endParaRPr lang="en-US" altLang="zh-CN" sz="2000" dirty="0">
              <a:solidFill>
                <a:srgbClr val="0070C0"/>
              </a:solidFill>
            </a:endParaRPr>
          </a:p>
          <a:p>
            <a:pPr lvl="1">
              <a:lnSpc>
                <a:spcPct val="105000"/>
              </a:lnSpc>
            </a:pPr>
            <a:r>
              <a:rPr lang="zh-CN" altLang="en-US" sz="2000" dirty="0">
                <a:solidFill>
                  <a:srgbClr val="0070C0"/>
                </a:solidFill>
              </a:rPr>
              <a:t>将</a:t>
            </a:r>
            <a:r>
              <a:rPr lang="en-US" altLang="zh-CN" sz="2000" dirty="0">
                <a:solidFill>
                  <a:srgbClr val="0070C0"/>
                </a:solidFill>
              </a:rPr>
              <a:t>CEPC</a:t>
            </a:r>
            <a:r>
              <a:rPr lang="zh-CN" altLang="en-US" sz="2000" dirty="0">
                <a:solidFill>
                  <a:srgbClr val="0070C0"/>
                </a:solidFill>
              </a:rPr>
              <a:t>电子环与</a:t>
            </a:r>
            <a:r>
              <a:rPr lang="en-US" altLang="zh-CN" sz="2000" dirty="0">
                <a:solidFill>
                  <a:srgbClr val="0070C0"/>
                </a:solidFill>
              </a:rPr>
              <a:t>SS</a:t>
            </a:r>
            <a:r>
              <a:rPr lang="zh-CN" altLang="en-US" sz="2000" dirty="0">
                <a:solidFill>
                  <a:srgbClr val="0070C0"/>
                </a:solidFill>
              </a:rPr>
              <a:t>束流对撞机，可以保证两个环周长有整数倍关系</a:t>
            </a:r>
            <a:endParaRPr lang="en-US" altLang="zh-CN" sz="2000" dirty="0">
              <a:solidFill>
                <a:srgbClr val="0070C0"/>
              </a:solidFill>
            </a:endParaRPr>
          </a:p>
          <a:p>
            <a:pPr lvl="1">
              <a:lnSpc>
                <a:spcPct val="105000"/>
              </a:lnSpc>
            </a:pPr>
            <a:endParaRPr lang="zh-CN" altLang="en-US" sz="1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68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待重点研究的问题</a:t>
            </a:r>
            <a:endParaRPr lang="en-US" altLang="zh-CN" dirty="0" smtClean="0"/>
          </a:p>
          <a:p>
            <a:pPr lvl="1"/>
            <a:r>
              <a:rPr lang="zh-CN" altLang="en-US" dirty="0" smtClean="0">
                <a:solidFill>
                  <a:srgbClr val="0070C0"/>
                </a:solidFill>
              </a:rPr>
              <a:t>原设计的</a:t>
            </a:r>
            <a:r>
              <a:rPr lang="en-US" altLang="zh-CN" dirty="0" smtClean="0">
                <a:solidFill>
                  <a:srgbClr val="0070C0"/>
                </a:solidFill>
              </a:rPr>
              <a:t>Lattice</a:t>
            </a:r>
            <a:r>
              <a:rPr lang="zh-CN" altLang="en-US" dirty="0" smtClean="0">
                <a:solidFill>
                  <a:srgbClr val="0070C0"/>
                </a:solidFill>
              </a:rPr>
              <a:t>是否仍然可用（弧区和对撞区，与</a:t>
            </a:r>
            <a:r>
              <a:rPr lang="en-US" altLang="zh-CN" dirty="0" smtClean="0">
                <a:solidFill>
                  <a:srgbClr val="0070C0"/>
                </a:solidFill>
              </a:rPr>
              <a:t>CEPC</a:t>
            </a:r>
            <a:r>
              <a:rPr lang="zh-CN" altLang="en-US" dirty="0" smtClean="0">
                <a:solidFill>
                  <a:srgbClr val="0070C0"/>
                </a:solidFill>
              </a:rPr>
              <a:t>的兼容）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pPr lvl="1"/>
            <a:r>
              <a:rPr lang="zh-CN" altLang="en-US" dirty="0" smtClean="0">
                <a:solidFill>
                  <a:srgbClr val="0070C0"/>
                </a:solidFill>
              </a:rPr>
              <a:t>提高</a:t>
            </a:r>
            <a:r>
              <a:rPr lang="zh-CN" altLang="en-US" dirty="0">
                <a:solidFill>
                  <a:srgbClr val="0070C0"/>
                </a:solidFill>
              </a:rPr>
              <a:t>初始和积分</a:t>
            </a:r>
            <a:r>
              <a:rPr lang="zh-CN" altLang="en-US" dirty="0" smtClean="0">
                <a:solidFill>
                  <a:srgbClr val="0070C0"/>
                </a:solidFill>
              </a:rPr>
              <a:t>亮度的可行性（基于束</a:t>
            </a:r>
            <a:r>
              <a:rPr lang="en-US" altLang="zh-CN" dirty="0" smtClean="0">
                <a:solidFill>
                  <a:srgbClr val="0070C0"/>
                </a:solidFill>
              </a:rPr>
              <a:t>-</a:t>
            </a:r>
            <a:r>
              <a:rPr lang="zh-CN" altLang="en-US" dirty="0" smtClean="0">
                <a:solidFill>
                  <a:srgbClr val="0070C0"/>
                </a:solidFill>
              </a:rPr>
              <a:t>束作用）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pPr lvl="1"/>
            <a:r>
              <a:rPr lang="zh-CN" altLang="en-US" dirty="0" smtClean="0">
                <a:solidFill>
                  <a:srgbClr val="0070C0"/>
                </a:solidFill>
              </a:rPr>
              <a:t>提高同步辐射限制的可能性（束流屏和总电功率）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pPr lvl="1"/>
            <a:r>
              <a:rPr lang="zh-CN" altLang="en-US" dirty="0" smtClean="0">
                <a:solidFill>
                  <a:srgbClr val="0070C0"/>
                </a:solidFill>
              </a:rPr>
              <a:t>原有的准直方案是否仍然可用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pPr lvl="1"/>
            <a:r>
              <a:rPr lang="zh-CN" altLang="en-US" dirty="0" smtClean="0">
                <a:solidFill>
                  <a:srgbClr val="0070C0"/>
                </a:solidFill>
              </a:rPr>
              <a:t>注入器优化设计，</a:t>
            </a:r>
            <a:r>
              <a:rPr lang="en-US" altLang="zh-CN" dirty="0" smtClean="0">
                <a:solidFill>
                  <a:srgbClr val="0070C0"/>
                </a:solidFill>
              </a:rPr>
              <a:t>SS</a:t>
            </a:r>
            <a:r>
              <a:rPr lang="zh-CN" altLang="en-US" dirty="0" smtClean="0">
                <a:solidFill>
                  <a:srgbClr val="0070C0"/>
                </a:solidFill>
              </a:rPr>
              <a:t>需要重新</a:t>
            </a:r>
            <a:r>
              <a:rPr lang="zh-CN" altLang="en-US" dirty="0" smtClean="0">
                <a:solidFill>
                  <a:srgbClr val="0070C0"/>
                </a:solidFill>
              </a:rPr>
              <a:t>设计</a:t>
            </a:r>
            <a:endParaRPr lang="en-US" altLang="zh-CN" dirty="0" smtClean="0">
              <a:solidFill>
                <a:srgbClr val="0070C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32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Summary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3340968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</a:rPr>
              <a:t>SPPC study continues but at a low profile to follow CEPC in the TDR stage</a:t>
            </a:r>
          </a:p>
          <a:p>
            <a:r>
              <a:rPr lang="en-US" altLang="zh-CN" dirty="0" smtClean="0">
                <a:solidFill>
                  <a:srgbClr val="0070C0"/>
                </a:solidFill>
              </a:rPr>
              <a:t>For SPPC to jump directly to the ultimate stage, 150 </a:t>
            </a:r>
            <a:r>
              <a:rPr lang="en-US" altLang="zh-CN" dirty="0" err="1" smtClean="0">
                <a:solidFill>
                  <a:srgbClr val="0070C0"/>
                </a:solidFill>
              </a:rPr>
              <a:t>TeV</a:t>
            </a:r>
            <a:r>
              <a:rPr lang="en-US" altLang="zh-CN" dirty="0" smtClean="0">
                <a:solidFill>
                  <a:srgbClr val="0070C0"/>
                </a:solidFill>
              </a:rPr>
              <a:t> with 24-T magnets</a:t>
            </a:r>
          </a:p>
          <a:p>
            <a:pPr lvl="1"/>
            <a:r>
              <a:rPr lang="en-US" altLang="zh-CN" dirty="0" smtClean="0"/>
              <a:t>Basically no show stopper</a:t>
            </a:r>
          </a:p>
          <a:p>
            <a:pPr lvl="1"/>
            <a:r>
              <a:rPr lang="en-US" altLang="zh-CN" dirty="0" smtClean="0"/>
              <a:t>More design study is </a:t>
            </a:r>
            <a:r>
              <a:rPr lang="en-US" altLang="zh-CN" dirty="0" smtClean="0"/>
              <a:t>needed</a:t>
            </a:r>
          </a:p>
          <a:p>
            <a:r>
              <a:rPr lang="en-US" altLang="zh-CN" dirty="0" smtClean="0">
                <a:solidFill>
                  <a:srgbClr val="0070C0"/>
                </a:solidFill>
              </a:rPr>
              <a:t>Question</a:t>
            </a:r>
            <a:endParaRPr lang="en-US" altLang="zh-CN" dirty="0">
              <a:solidFill>
                <a:srgbClr val="0070C0"/>
              </a:solidFill>
            </a:endParaRPr>
          </a:p>
          <a:p>
            <a:pPr lvl="1"/>
            <a:r>
              <a:rPr lang="en-US" altLang="zh-CN" dirty="0" smtClean="0"/>
              <a:t>Should we claim this change in Snowmass2021?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683568" y="5445224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>
                <a:solidFill>
                  <a:srgbClr val="7030A0"/>
                </a:solidFill>
              </a:rPr>
              <a:t>Thank you for your attention!</a:t>
            </a:r>
            <a:endParaRPr lang="zh-CN" alt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86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Outline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1600200"/>
            <a:ext cx="7848872" cy="452596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Summary of ongoing SPPC study</a:t>
            </a:r>
            <a:endParaRPr lang="en-US" altLang="zh-CN" dirty="0"/>
          </a:p>
          <a:p>
            <a:r>
              <a:rPr lang="en-US" altLang="zh-CN" dirty="0" smtClean="0"/>
              <a:t>Discussion about SPPC using 24-T magnets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75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Ongoing SPPC Study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435280" cy="496855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2600" dirty="0" smtClean="0"/>
              <a:t>Ongoing studies</a:t>
            </a:r>
          </a:p>
          <a:p>
            <a:pPr lvl="1">
              <a:lnSpc>
                <a:spcPct val="120000"/>
              </a:lnSpc>
            </a:pPr>
            <a:r>
              <a:rPr lang="en-US" altLang="zh-CN" sz="2200" dirty="0" smtClean="0">
                <a:solidFill>
                  <a:srgbClr val="0070C0"/>
                </a:solidFill>
              </a:rPr>
              <a:t>A very limited resource working on the accelerator physics studies</a:t>
            </a:r>
          </a:p>
          <a:p>
            <a:pPr lvl="1">
              <a:lnSpc>
                <a:spcPct val="120000"/>
              </a:lnSpc>
            </a:pPr>
            <a:r>
              <a:rPr lang="en-US" altLang="zh-CN" sz="2200" dirty="0" smtClean="0">
                <a:solidFill>
                  <a:srgbClr val="0070C0"/>
                </a:solidFill>
              </a:rPr>
              <a:t>Strong R&amp;D efforts on high-field magnets which is integrated in the national effort for HT superconducting technology</a:t>
            </a:r>
          </a:p>
          <a:p>
            <a:pPr lvl="1">
              <a:lnSpc>
                <a:spcPct val="120000"/>
              </a:lnSpc>
            </a:pPr>
            <a:r>
              <a:rPr lang="en-US" altLang="zh-CN" sz="2200" dirty="0" smtClean="0">
                <a:solidFill>
                  <a:srgbClr val="0070C0"/>
                </a:solidFill>
              </a:rPr>
              <a:t>Following the CEPC study in the TDR stage</a:t>
            </a:r>
            <a:endParaRPr lang="en-US" altLang="zh-CN" sz="2200" dirty="0" smtClean="0"/>
          </a:p>
          <a:p>
            <a:pPr lvl="1">
              <a:lnSpc>
                <a:spcPct val="120000"/>
              </a:lnSpc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56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344270"/>
              </p:ext>
            </p:extLst>
          </p:nvPr>
        </p:nvGraphicFramePr>
        <p:xfrm>
          <a:off x="323527" y="908720"/>
          <a:ext cx="8640961" cy="5555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7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3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5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87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1247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Parameter</a:t>
                      </a:r>
                      <a:endParaRPr lang="zh-CN" sz="24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Unit</a:t>
                      </a:r>
                      <a:endParaRPr lang="zh-CN" sz="24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Value</a:t>
                      </a:r>
                      <a:endParaRPr lang="zh-CN" sz="24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PreCDR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CDR</a:t>
                      </a:r>
                      <a:endParaRPr lang="zh-CN" sz="220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Ultimate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km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54.4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100</a:t>
                      </a:r>
                      <a:endParaRPr lang="zh-CN" sz="220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100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C.M. </a:t>
                      </a: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TeV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70.6 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75</a:t>
                      </a:r>
                      <a:endParaRPr lang="zh-CN" sz="220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125-150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Dipole field</a:t>
                      </a:r>
                      <a:endParaRPr lang="zh-CN" sz="2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20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12</a:t>
                      </a:r>
                      <a:endParaRPr lang="zh-CN" sz="220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20-24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Injection energy 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TeV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 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2.1</a:t>
                      </a:r>
                      <a:endParaRPr lang="zh-CN" sz="220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4.2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CN" sz="2200" kern="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endParaRPr lang="zh-CN" sz="220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Nominal </a:t>
                      </a: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luminosity per IP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2200" kern="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2200" kern="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1.2e35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1.0e35</a:t>
                      </a:r>
                      <a:endParaRPr lang="zh-CN" sz="220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-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Beta function at collision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0.75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0.75</a:t>
                      </a:r>
                      <a:endParaRPr lang="zh-CN" sz="220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-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Circulating beam current </a:t>
                      </a:r>
                      <a:endParaRPr lang="zh-CN" sz="2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A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1.0 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0.7</a:t>
                      </a:r>
                      <a:endParaRPr lang="zh-CN" sz="220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-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separation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ns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25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25</a:t>
                      </a:r>
                      <a:endParaRPr lang="zh-CN" sz="220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-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population</a:t>
                      </a:r>
                      <a:endParaRPr lang="zh-CN" sz="2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CN" sz="2200" kern="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2.0e11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1.5e11</a:t>
                      </a:r>
                      <a:endParaRPr lang="zh-CN" sz="220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-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9608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SR power per beam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MW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2.1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1.1</a:t>
                      </a:r>
                      <a:endParaRPr lang="zh-CN" sz="220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-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9608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</a:t>
                      </a: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heat </a:t>
                      </a:r>
                      <a:r>
                        <a:rPr lang="en-US" sz="2200" kern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load per aperture </a:t>
                      </a:r>
                      <a:r>
                        <a:rPr lang="en-US" altLang="zh-CN" sz="2200" kern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@arc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W/m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45 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13</a:t>
                      </a:r>
                      <a:endParaRPr lang="zh-CN" sz="220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-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31640" y="18864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rgbClr val="FF0000"/>
                </a:solidFill>
              </a:rPr>
              <a:t>SPPC main parameters (as for 2017)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0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Collider Accelerator Physics</a:t>
            </a:r>
            <a:br>
              <a:rPr lang="en-US" altLang="zh-CN" dirty="0" smtClean="0">
                <a:solidFill>
                  <a:srgbClr val="FF0000"/>
                </a:solidFill>
              </a:rPr>
            </a:br>
            <a:r>
              <a:rPr lang="en-US" altLang="zh-CN" sz="2700" dirty="0"/>
              <a:t>-Parameter list </a:t>
            </a:r>
            <a:r>
              <a:rPr lang="en-US" altLang="zh-CN" sz="2700" dirty="0" smtClean="0"/>
              <a:t>(</a:t>
            </a:r>
            <a:r>
              <a:rPr lang="en-US" altLang="zh-CN" sz="2700" smtClean="0"/>
              <a:t>no update since 2017.5) </a:t>
            </a:r>
            <a:endParaRPr lang="zh-CN" altLang="en-US" sz="2700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5</a:t>
            </a:fld>
            <a:endParaRPr lang="zh-CN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46346"/>
            <a:ext cx="4464497" cy="559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66" y="1133847"/>
            <a:ext cx="3803898" cy="332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02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Accelerator Physics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en-US" altLang="zh-CN" sz="2600" dirty="0" smtClean="0"/>
              <a:t>Still active: </a:t>
            </a:r>
          </a:p>
          <a:p>
            <a:pPr lvl="1"/>
            <a:r>
              <a:rPr lang="en-US" altLang="zh-CN" sz="2200" dirty="0">
                <a:solidFill>
                  <a:srgbClr val="0070C0"/>
                </a:solidFill>
              </a:rPr>
              <a:t>Longitudinal dynamics (collider and injector chain): Zhang </a:t>
            </a:r>
            <a:r>
              <a:rPr lang="en-US" altLang="zh-CN" sz="2200" dirty="0" err="1" smtClean="0">
                <a:solidFill>
                  <a:srgbClr val="0070C0"/>
                </a:solidFill>
              </a:rPr>
              <a:t>Linhao</a:t>
            </a:r>
            <a:r>
              <a:rPr lang="en-US" altLang="zh-CN" sz="2200" dirty="0" smtClean="0">
                <a:solidFill>
                  <a:srgbClr val="0070C0"/>
                </a:solidFill>
              </a:rPr>
              <a:t>, Tang Jingyu</a:t>
            </a:r>
            <a:endParaRPr lang="en-US" altLang="zh-CN" sz="2200" dirty="0">
              <a:solidFill>
                <a:srgbClr val="0070C0"/>
              </a:solidFill>
            </a:endParaRPr>
          </a:p>
          <a:p>
            <a:pPr lvl="1"/>
            <a:r>
              <a:rPr lang="en-US" altLang="zh-CN" sz="2200" dirty="0">
                <a:solidFill>
                  <a:srgbClr val="0070C0"/>
                </a:solidFill>
              </a:rPr>
              <a:t>Instabilities: Zhang </a:t>
            </a:r>
            <a:r>
              <a:rPr lang="en-US" altLang="zh-CN" sz="2200" dirty="0" err="1" smtClean="0">
                <a:solidFill>
                  <a:srgbClr val="0070C0"/>
                </a:solidFill>
              </a:rPr>
              <a:t>Linhao</a:t>
            </a:r>
            <a:r>
              <a:rPr lang="en-US" altLang="zh-CN" sz="2200" dirty="0" smtClean="0">
                <a:solidFill>
                  <a:srgbClr val="0070C0"/>
                </a:solidFill>
              </a:rPr>
              <a:t>, Wang Lijiao,</a:t>
            </a:r>
            <a:r>
              <a:rPr lang="en-US" altLang="zh-CN" sz="2200" dirty="0">
                <a:solidFill>
                  <a:srgbClr val="0070C0"/>
                </a:solidFill>
              </a:rPr>
              <a:t> </a:t>
            </a:r>
            <a:r>
              <a:rPr lang="en-US" altLang="zh-CN" sz="2200" dirty="0" smtClean="0">
                <a:solidFill>
                  <a:srgbClr val="0070C0"/>
                </a:solidFill>
              </a:rPr>
              <a:t>Tang Jingyu </a:t>
            </a:r>
            <a:endParaRPr lang="en-US" altLang="zh-CN" sz="2200" dirty="0">
              <a:solidFill>
                <a:srgbClr val="0070C0"/>
              </a:solidFill>
            </a:endParaRPr>
          </a:p>
          <a:p>
            <a:pPr lvl="1"/>
            <a:r>
              <a:rPr lang="en-US" altLang="zh-CN" sz="2200" dirty="0" smtClean="0">
                <a:solidFill>
                  <a:srgbClr val="0070C0"/>
                </a:solidFill>
              </a:rPr>
              <a:t>Beam-beam and </a:t>
            </a:r>
            <a:r>
              <a:rPr lang="en-US" altLang="zh-CN" sz="2200" dirty="0">
                <a:solidFill>
                  <a:srgbClr val="0070C0"/>
                </a:solidFill>
              </a:rPr>
              <a:t>Luminosity leveling: Wang </a:t>
            </a:r>
            <a:r>
              <a:rPr lang="en-US" altLang="zh-CN" sz="2200" dirty="0" smtClean="0">
                <a:solidFill>
                  <a:srgbClr val="0070C0"/>
                </a:solidFill>
              </a:rPr>
              <a:t>Lijiao, Tang Jingyu </a:t>
            </a:r>
            <a:endParaRPr lang="en-US" altLang="zh-CN" sz="2200" dirty="0">
              <a:solidFill>
                <a:srgbClr val="0070C0"/>
              </a:solidFill>
            </a:endParaRPr>
          </a:p>
          <a:p>
            <a:pPr lvl="1"/>
            <a:r>
              <a:rPr lang="en-US" altLang="zh-CN" sz="2200" dirty="0" smtClean="0">
                <a:solidFill>
                  <a:srgbClr val="0070C0"/>
                </a:solidFill>
              </a:rPr>
              <a:t>Lattice, layout, dynamics aperture: Chen Yukai, Wang Yiwei</a:t>
            </a:r>
          </a:p>
          <a:p>
            <a:pPr lvl="1"/>
            <a:r>
              <a:rPr lang="en-US" altLang="zh-CN" sz="2200" dirty="0" smtClean="0">
                <a:solidFill>
                  <a:srgbClr val="0070C0"/>
                </a:solidFill>
              </a:rPr>
              <a:t>Injector chain AP - MSS:  Zhang </a:t>
            </a:r>
            <a:r>
              <a:rPr lang="en-US" altLang="zh-CN" sz="2200" dirty="0" err="1" smtClean="0">
                <a:solidFill>
                  <a:srgbClr val="0070C0"/>
                </a:solidFill>
              </a:rPr>
              <a:t>Linhao</a:t>
            </a:r>
            <a:r>
              <a:rPr lang="en-US" altLang="zh-CN" sz="22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altLang="zh-CN" sz="2600" dirty="0" smtClean="0"/>
              <a:t>Several papers under preparation</a:t>
            </a:r>
          </a:p>
          <a:p>
            <a:pPr marL="0" indent="0">
              <a:buNone/>
            </a:pP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66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12776"/>
            <a:ext cx="7620000" cy="3905250"/>
          </a:xfrm>
        </p:spPr>
      </p:pic>
      <p:sp>
        <p:nvSpPr>
          <p:cNvPr id="5" name="TextBox 4"/>
          <p:cNvSpPr txBox="1"/>
          <p:nvPr/>
        </p:nvSpPr>
        <p:spPr>
          <a:xfrm>
            <a:off x="323528" y="4725144"/>
            <a:ext cx="4896544" cy="19389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p-Linac: proton superconducting linac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p-RCS: proton rapid cycling synchrotron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MSS: Medium-Stage Synchrotron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SS: Super Synchrotron</a:t>
            </a:r>
            <a:endParaRPr lang="zh-CN" altLang="en-US" sz="2000" dirty="0">
              <a:solidFill>
                <a:srgbClr val="FF0000"/>
              </a:solidFill>
              <a:latin typeface="Tahoma" panose="020B0604030504040204" pitchFamily="34" charset="0"/>
              <a:ea typeface="Arial Unicode MS" panose="020B0604020202020204" pitchFamily="34" charset="-122"/>
              <a:cs typeface="Tahoma" panose="020B060403050404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Injector chain</a:t>
            </a:r>
            <a:br>
              <a:rPr lang="en-US" altLang="zh-CN" sz="4000" b="1" dirty="0" smtClean="0">
                <a:solidFill>
                  <a:srgbClr val="FF0000"/>
                </a:solidFill>
              </a:rPr>
            </a:br>
            <a:r>
              <a:rPr lang="en-US" altLang="zh-CN" sz="3600" dirty="0" smtClean="0"/>
              <a:t>(for proton beam)</a:t>
            </a:r>
            <a:endParaRPr lang="zh-CN" alt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652120" y="5373216"/>
            <a:ext cx="324036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</a:rPr>
              <a:t>Ion beams have dedicated linac (I-Linac) and RCS (I-RCS)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Lattice design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7" y="980728"/>
            <a:ext cx="8563227" cy="230425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zh-CN" sz="2600" dirty="0" smtClean="0"/>
              <a:t>Bypass issue with CEPC</a:t>
            </a:r>
          </a:p>
          <a:p>
            <a:pPr lvl="1">
              <a:spcBef>
                <a:spcPts val="0"/>
              </a:spcBef>
            </a:pPr>
            <a:r>
              <a:rPr lang="en-US" altLang="zh-CN" sz="2200" dirty="0" smtClean="0">
                <a:solidFill>
                  <a:srgbClr val="0070C0"/>
                </a:solidFill>
              </a:rPr>
              <a:t>Bypass scheme study to be compatible with </a:t>
            </a:r>
            <a:r>
              <a:rPr lang="en-US" altLang="zh-CN" sz="2200" dirty="0">
                <a:solidFill>
                  <a:srgbClr val="0070C0"/>
                </a:solidFill>
              </a:rPr>
              <a:t>the </a:t>
            </a:r>
            <a:r>
              <a:rPr lang="en-US" altLang="zh-CN" sz="2200" dirty="0" smtClean="0">
                <a:solidFill>
                  <a:srgbClr val="0070C0"/>
                </a:solidFill>
              </a:rPr>
              <a:t>CEPC, in order to accommodate CEPC and SPPC simultaneously in a same tunnel</a:t>
            </a:r>
          </a:p>
          <a:p>
            <a:pPr lvl="1">
              <a:spcBef>
                <a:spcPts val="0"/>
              </a:spcBef>
            </a:pPr>
            <a:r>
              <a:rPr lang="en-US" altLang="zh-CN" sz="2200" dirty="0" smtClean="0">
                <a:solidFill>
                  <a:srgbClr val="0070C0"/>
                </a:solidFill>
              </a:rPr>
              <a:t>Very challenging, following the CEPC study evolution</a:t>
            </a:r>
            <a:endParaRPr lang="en-US" altLang="zh-CN" sz="2200" dirty="0">
              <a:solidFill>
                <a:srgbClr val="0070C0"/>
              </a:solidFill>
            </a:endParaRPr>
          </a:p>
          <a:p>
            <a:pPr lvl="1">
              <a:spcBef>
                <a:spcPts val="0"/>
              </a:spcBef>
            </a:pPr>
            <a:endParaRPr lang="en-US" altLang="zh-CN" sz="2200" dirty="0" smtClean="0">
              <a:solidFill>
                <a:srgbClr val="0070C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40565" y="316687"/>
            <a:ext cx="1846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00B050"/>
                </a:solidFill>
              </a:rPr>
              <a:t>Wang </a:t>
            </a:r>
            <a:r>
              <a:rPr lang="en-US" altLang="zh-CN" sz="2000" dirty="0" err="1" smtClean="0">
                <a:solidFill>
                  <a:srgbClr val="00B050"/>
                </a:solidFill>
              </a:rPr>
              <a:t>Yiwei</a:t>
            </a:r>
            <a:r>
              <a:rPr lang="en-US" altLang="zh-CN" sz="2000" dirty="0" smtClean="0">
                <a:solidFill>
                  <a:srgbClr val="00B050"/>
                </a:solidFill>
              </a:rPr>
              <a:t>, Chen Yukai</a:t>
            </a:r>
            <a:endParaRPr lang="zh-CN" altLang="en-US" sz="2000" dirty="0">
              <a:solidFill>
                <a:srgbClr val="00B050"/>
              </a:solidFill>
            </a:endParaRPr>
          </a:p>
        </p:txBody>
      </p:sp>
      <p:pic>
        <p:nvPicPr>
          <p:cNvPr id="10" name="内容占位符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095978"/>
            <a:ext cx="3240360" cy="324036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788024" y="3239994"/>
            <a:ext cx="3085119" cy="3070390"/>
            <a:chOff x="197728" y="4175331"/>
            <a:chExt cx="2971501" cy="265149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728" y="4276890"/>
              <a:ext cx="2971501" cy="2549938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1267269" y="4175331"/>
              <a:ext cx="907409" cy="2392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100" b="0" dirty="0" smtClean="0">
                  <a:latin typeface="+mn-lt"/>
                </a:rPr>
                <a:t>CEPC Layout</a:t>
              </a:r>
              <a:endParaRPr lang="zh-CN" altLang="en-US" sz="1100" b="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158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Longitudinal beam dynamics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799872"/>
            <a:ext cx="8424936" cy="4365432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sz="3400" dirty="0" smtClean="0"/>
              <a:t>The work concerning  long. Dynamics in both Collider and injector chain (five accelerators in series)</a:t>
            </a:r>
          </a:p>
          <a:p>
            <a:r>
              <a:rPr lang="en-US" altLang="zh-CN" sz="3400" dirty="0" smtClean="0"/>
              <a:t>Concerns:</a:t>
            </a:r>
          </a:p>
          <a:p>
            <a:pPr lvl="1"/>
            <a:r>
              <a:rPr lang="en-US" altLang="zh-CN" sz="3000" dirty="0" smtClean="0">
                <a:solidFill>
                  <a:srgbClr val="0070C0"/>
                </a:solidFill>
              </a:rPr>
              <a:t>Bunch filling schemes</a:t>
            </a:r>
          </a:p>
          <a:p>
            <a:pPr lvl="1"/>
            <a:r>
              <a:rPr lang="en-US" altLang="zh-CN" sz="3000" dirty="0" smtClean="0">
                <a:solidFill>
                  <a:srgbClr val="0070C0"/>
                </a:solidFill>
              </a:rPr>
              <a:t>Luminosity leveling schemes</a:t>
            </a:r>
          </a:p>
          <a:p>
            <a:pPr lvl="1"/>
            <a:r>
              <a:rPr lang="en-US" altLang="zh-CN" sz="3000" dirty="0" smtClean="0">
                <a:solidFill>
                  <a:srgbClr val="0070C0"/>
                </a:solidFill>
              </a:rPr>
              <a:t>Instabilities</a:t>
            </a:r>
          </a:p>
          <a:p>
            <a:pPr lvl="1"/>
            <a:r>
              <a:rPr lang="en-US" altLang="zh-CN" sz="3000" dirty="0" smtClean="0">
                <a:solidFill>
                  <a:srgbClr val="0070C0"/>
                </a:solidFill>
              </a:rPr>
              <a:t>Requirement to the RF systems</a:t>
            </a:r>
          </a:p>
          <a:p>
            <a:pPr lvl="1"/>
            <a:r>
              <a:rPr lang="en-US" altLang="zh-CN" sz="3000" dirty="0" smtClean="0">
                <a:solidFill>
                  <a:srgbClr val="0070C0"/>
                </a:solidFill>
              </a:rPr>
              <a:t>Global study with the injector accelerators</a:t>
            </a:r>
          </a:p>
          <a:p>
            <a:r>
              <a:rPr lang="en-US" altLang="zh-CN" sz="3400" dirty="0" smtClean="0"/>
              <a:t>Study </a:t>
            </a:r>
            <a:r>
              <a:rPr lang="en-US" altLang="zh-CN" sz="3400" dirty="0"/>
              <a:t>focusing on:</a:t>
            </a:r>
          </a:p>
          <a:p>
            <a:pPr lvl="1"/>
            <a:r>
              <a:rPr lang="en-US" altLang="zh-CN" sz="3000" dirty="0" smtClean="0">
                <a:solidFill>
                  <a:srgbClr val="0070C0"/>
                </a:solidFill>
              </a:rPr>
              <a:t>Instabilities suppression in the collider </a:t>
            </a:r>
          </a:p>
          <a:p>
            <a:pPr lvl="1"/>
            <a:r>
              <a:rPr lang="en-US" altLang="zh-CN" sz="3000" dirty="0" smtClean="0">
                <a:solidFill>
                  <a:srgbClr val="C00000"/>
                </a:solidFill>
              </a:rPr>
              <a:t>Longitudinal dynamics in the injector chain, especially bunch splitting in the MSS </a:t>
            </a:r>
            <a:endParaRPr lang="en-US" altLang="zh-CN" sz="3000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6136" y="1228690"/>
            <a:ext cx="3168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 smtClean="0">
                <a:solidFill>
                  <a:srgbClr val="00B050"/>
                </a:solidFill>
              </a:rPr>
              <a:t>Zhang </a:t>
            </a:r>
            <a:r>
              <a:rPr lang="en-US" altLang="zh-CN" sz="2000" dirty="0" err="1" smtClean="0">
                <a:solidFill>
                  <a:srgbClr val="00B050"/>
                </a:solidFill>
              </a:rPr>
              <a:t>Linhao</a:t>
            </a:r>
            <a:r>
              <a:rPr lang="en-US" altLang="zh-CN" sz="2000" dirty="0" smtClean="0">
                <a:solidFill>
                  <a:srgbClr val="00B050"/>
                </a:solidFill>
              </a:rPr>
              <a:t>, Tang Jingyu</a:t>
            </a:r>
            <a:endParaRPr lang="zh-CN" altLang="en-US" sz="2000" dirty="0">
              <a:solidFill>
                <a:srgbClr val="00B05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05028" y="6130136"/>
            <a:ext cx="309634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JINST 16, P03035 (2021)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77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15052</TotalTime>
  <Words>1168</Words>
  <Application>Microsoft Office PowerPoint</Application>
  <PresentationFormat>全屏显示(4:3)</PresentationFormat>
  <Paragraphs>198</Paragraphs>
  <Slides>18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Arial Unicode MS</vt:lpstr>
      <vt:lpstr>华文楷体</vt:lpstr>
      <vt:lpstr>隶书</vt:lpstr>
      <vt:lpstr>宋体</vt:lpstr>
      <vt:lpstr>Adobe Devanagari</vt:lpstr>
      <vt:lpstr>Arial</vt:lpstr>
      <vt:lpstr>Calibri</vt:lpstr>
      <vt:lpstr>Cambria</vt:lpstr>
      <vt:lpstr>Maiandra GD</vt:lpstr>
      <vt:lpstr>Symbol</vt:lpstr>
      <vt:lpstr>Tahoma</vt:lpstr>
      <vt:lpstr>Times New Roman</vt:lpstr>
      <vt:lpstr>Wingdings</vt:lpstr>
      <vt:lpstr>Office 主题​​</vt:lpstr>
      <vt:lpstr>About SPPC Study</vt:lpstr>
      <vt:lpstr>Outline</vt:lpstr>
      <vt:lpstr>Ongoing SPPC Study</vt:lpstr>
      <vt:lpstr>PowerPoint 演示文稿</vt:lpstr>
      <vt:lpstr>Collider Accelerator Physics -Parameter list (no update since 2017.5) </vt:lpstr>
      <vt:lpstr>Accelerator Physics</vt:lpstr>
      <vt:lpstr>Injector chain (for proton beam)</vt:lpstr>
      <vt:lpstr>Lattice design</vt:lpstr>
      <vt:lpstr>Longitudinal beam dynamics</vt:lpstr>
      <vt:lpstr>Bunch splitting in MSS</vt:lpstr>
      <vt:lpstr>Bunch splitting at the MSS injection energy</vt:lpstr>
      <vt:lpstr>PowerPoint 演示文稿</vt:lpstr>
      <vt:lpstr>PowerPoint 演示文稿</vt:lpstr>
      <vt:lpstr>PowerPoint 演示文稿</vt:lpstr>
      <vt:lpstr>SPPC采用24-T磁铁的讨论</vt:lpstr>
      <vt:lpstr>PowerPoint 演示文稿</vt:lpstr>
      <vt:lpstr>PowerPoint 演示文稿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SppC组会报告</dc:title>
  <dc:creator>J.Y.Tang</dc:creator>
  <cp:lastModifiedBy>J.Y.Tang</cp:lastModifiedBy>
  <cp:revision>224</cp:revision>
  <dcterms:created xsi:type="dcterms:W3CDTF">2014-06-04T01:38:39Z</dcterms:created>
  <dcterms:modified xsi:type="dcterms:W3CDTF">2021-08-30T00:34:39Z</dcterms:modified>
</cp:coreProperties>
</file>