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3" r:id="rId3"/>
    <p:sldId id="259" r:id="rId4"/>
    <p:sldId id="280" r:id="rId5"/>
    <p:sldId id="258" r:id="rId6"/>
    <p:sldId id="289" r:id="rId7"/>
    <p:sldId id="282" r:id="rId8"/>
    <p:sldId id="260" r:id="rId9"/>
    <p:sldId id="261" r:id="rId10"/>
    <p:sldId id="262" r:id="rId11"/>
    <p:sldId id="284" r:id="rId12"/>
    <p:sldId id="285" r:id="rId13"/>
    <p:sldId id="263" r:id="rId14"/>
    <p:sldId id="27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7" r:id="rId24"/>
    <p:sldId id="273" r:id="rId25"/>
    <p:sldId id="276" r:id="rId26"/>
    <p:sldId id="274" r:id="rId27"/>
    <p:sldId id="275" r:id="rId28"/>
    <p:sldId id="290" r:id="rId29"/>
    <p:sldId id="291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01167-1120-41BE-8145-D9CED7A5529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C6EA-DD79-4AF7-AB2C-81B176C24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2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FFB7-08B5-403A-B593-3C653FE008F9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9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8FC-4276-4D8B-A287-5200BB02E7A6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4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3945-35A8-44FA-96D8-FF4C284DDAD1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6DCF-8E64-483A-A3D5-4E440FB6FF38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BF11-148F-4AA8-8EE2-4968E69AB337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010C-E248-4B66-9C72-3DE8DD2B4A56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7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00FA-996F-448E-B282-F436244A6B57}" type="datetime1">
              <a:rPr lang="en-US" smtClean="0"/>
              <a:t>8/29/2021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7CE0-AAF7-441E-878A-8B511F9DC142}" type="datetime1">
              <a:rPr lang="en-US" smtClean="0"/>
              <a:t>8/29/2021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D505-7F2E-49FA-814C-2A3D2D158C66}" type="datetime1">
              <a:rPr lang="en-US" smtClean="0"/>
              <a:t>8/29/2021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619B-B91D-48B0-BF4C-6C2B6037C6EA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2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744D-E0C4-4199-9562-CF2369D6B1FD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98A15-9AD6-4A99-872D-EC2B36535671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13ED9-892A-4217-BE99-76F8C1ED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5059" y="490835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ts val="58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and considerations about the timing &amp; bunch pattern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92976" y="3648524"/>
            <a:ext cx="7493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group: Ge Lei, Gang Li</a:t>
            </a:r>
          </a:p>
          <a:p>
            <a:pPr algn="ctr">
              <a:spcBef>
                <a:spcPts val="1200"/>
              </a:spcBef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Jingru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Zhang,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Zusheng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Zhou, Xiaoping Li</a:t>
            </a:r>
          </a:p>
          <a:p>
            <a:pPr algn="ctr">
              <a:spcBef>
                <a:spcPts val="12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group: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Jinhui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</a:p>
          <a:p>
            <a:pPr algn="ctr">
              <a:spcBef>
                <a:spcPts val="12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group: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Jiyuan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 group: Dou Wang,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Gao,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Tianmu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Xin,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Chenghui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to booster @20GeV  ─ W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54910"/>
              </p:ext>
            </p:extLst>
          </p:nvPr>
        </p:nvGraphicFramePr>
        <p:xfrm>
          <a:off x="1402406" y="2056303"/>
          <a:ext cx="4716511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963338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753173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1230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0.2677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&lt;0.535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&lt;0.2677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0.2677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703308" y="1711922"/>
            <a:ext cx="43313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independent for e- and e+ beam in the collider ring.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unches per beam are uniform in the whole ring both for booster and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32" y="3029980"/>
            <a:ext cx="4867680" cy="34327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39" y="5100943"/>
            <a:ext cx="4330243" cy="979060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8825" y="21387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 problem for Z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8225" y="1991574"/>
          <a:ext cx="874141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677">
                  <a:extLst>
                    <a:ext uri="{9D8B030D-6E8A-4147-A177-3AD203B41FA5}">
                      <a16:colId xmlns:a16="http://schemas.microsoft.com/office/drawing/2014/main" val="2218494576"/>
                    </a:ext>
                  </a:extLst>
                </a:gridCol>
                <a:gridCol w="938557">
                  <a:extLst>
                    <a:ext uri="{9D8B030D-6E8A-4147-A177-3AD203B41FA5}">
                      <a16:colId xmlns:a16="http://schemas.microsoft.com/office/drawing/2014/main" val="333402253"/>
                    </a:ext>
                  </a:extLst>
                </a:gridCol>
                <a:gridCol w="1031278">
                  <a:extLst>
                    <a:ext uri="{9D8B030D-6E8A-4147-A177-3AD203B41FA5}">
                      <a16:colId xmlns:a16="http://schemas.microsoft.com/office/drawing/2014/main" val="5997168"/>
                    </a:ext>
                  </a:extLst>
                </a:gridCol>
                <a:gridCol w="1065654">
                  <a:extLst>
                    <a:ext uri="{9D8B030D-6E8A-4147-A177-3AD203B41FA5}">
                      <a16:colId xmlns:a16="http://schemas.microsoft.com/office/drawing/2014/main" val="2154393588"/>
                    </a:ext>
                  </a:extLst>
                </a:gridCol>
                <a:gridCol w="969402">
                  <a:extLst>
                    <a:ext uri="{9D8B030D-6E8A-4147-A177-3AD203B41FA5}">
                      <a16:colId xmlns:a16="http://schemas.microsoft.com/office/drawing/2014/main" val="210410003"/>
                    </a:ext>
                  </a:extLst>
                </a:gridCol>
                <a:gridCol w="1458494">
                  <a:extLst>
                    <a:ext uri="{9D8B030D-6E8A-4147-A177-3AD203B41FA5}">
                      <a16:colId xmlns:a16="http://schemas.microsoft.com/office/drawing/2014/main" val="3957577007"/>
                    </a:ext>
                  </a:extLst>
                </a:gridCol>
                <a:gridCol w="1092677">
                  <a:extLst>
                    <a:ext uri="{9D8B030D-6E8A-4147-A177-3AD203B41FA5}">
                      <a16:colId xmlns:a16="http://schemas.microsoft.com/office/drawing/2014/main" val="111899124"/>
                    </a:ext>
                  </a:extLst>
                </a:gridCol>
                <a:gridCol w="1092677">
                  <a:extLst>
                    <a:ext uri="{9D8B030D-6E8A-4147-A177-3AD203B41FA5}">
                      <a16:colId xmlns:a16="http://schemas.microsoft.com/office/drawing/2014/main" val="3288554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(MHz)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SHB1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Pre-booster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3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CEPC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5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2855.98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53596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21275" y="3451345"/>
            <a:ext cx="57682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CEPC, the common frequency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13MHz, so the minimum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separation= 76.92ns.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Z, bunch separation requirement in collider: 20ns~28ns.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SHB1&amp;SHB2 is cancelled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minimum time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separation=7.692ns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359549" y="3513221"/>
            <a:ext cx="4021985" cy="2225840"/>
            <a:chOff x="6744559" y="1182532"/>
            <a:chExt cx="4021985" cy="22258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/>
            <a:srcRect t="13927"/>
            <a:stretch/>
          </p:blipFill>
          <p:spPr>
            <a:xfrm>
              <a:off x="6744559" y="1182532"/>
              <a:ext cx="3986749" cy="2225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6" name="文本框 5"/>
            <p:cNvSpPr txBox="1"/>
            <p:nvPr/>
          </p:nvSpPr>
          <p:spPr>
            <a:xfrm>
              <a:off x="9680265" y="1306286"/>
              <a:ext cx="1086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n-US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Cai</a:t>
              </a:r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Meng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536949" y="3959353"/>
            <a:ext cx="87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2020.07.17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11</a:t>
            </a:fld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049256" y="1078992"/>
            <a:ext cx="206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 Lei, Gang Li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325" y="7636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 reduction @Z due to timing issue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686"/>
              </p:ext>
            </p:extLst>
          </p:nvPr>
        </p:nvGraphicFramePr>
        <p:xfrm>
          <a:off x="1818870" y="2520968"/>
          <a:ext cx="56269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873">
                  <a:extLst>
                    <a:ext uri="{9D8B030D-6E8A-4147-A177-3AD203B41FA5}">
                      <a16:colId xmlns:a16="http://schemas.microsoft.com/office/drawing/2014/main" val="41818833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789905646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3865516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82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11520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6720 (10080?)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580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population (×10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4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921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kumimoji="0" lang="zh-CN" altLang="en-US" sz="16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9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altLang="en-US" sz="16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157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61.5(92.3?)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7543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05449" y="1337919"/>
            <a:ext cx="9347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current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design, 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separation@Linac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76.92ns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minimum bunch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separation@ring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=38.46ns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 bunch number in collider is decreased.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luminosity reduction @Z  (42%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90012" y="5050792"/>
            <a:ext cx="9132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*Bunch separation is limited by the common frequency of collider (650MHz), booster(1.3G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(2860MHz/572MHz/143MHz).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*Subharmonic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cancelled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thermionic gun is replaced by RF gun.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5549" t="9780" r="12616"/>
          <a:stretch/>
        </p:blipFill>
        <p:spPr>
          <a:xfrm>
            <a:off x="7729489" y="2550694"/>
            <a:ext cx="3541783" cy="21964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文本框 7"/>
          <p:cNvSpPr txBox="1"/>
          <p:nvPr/>
        </p:nvSpPr>
        <p:spPr>
          <a:xfrm>
            <a:off x="10333407" y="2756951"/>
            <a:ext cx="941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@X. H. Cui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to booster @20GeV  ─ Z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933562"/>
              </p:ext>
            </p:extLst>
          </p:nvPr>
        </p:nvGraphicFramePr>
        <p:xfrm>
          <a:off x="900649" y="1540663"/>
          <a:ext cx="5555152" cy="3139279"/>
        </p:xfrm>
        <a:graphic>
          <a:graphicData uri="http://schemas.openxmlformats.org/drawingml/2006/table">
            <a:tbl>
              <a:tblPr firstRow="1" firstCol="1" bandRow="1"/>
              <a:tblGrid>
                <a:gridCol w="2523194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457540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  <a:gridCol w="1574418">
                  <a:extLst>
                    <a:ext uri="{9D8B030D-6E8A-4147-A177-3AD203B41FA5}">
                      <a16:colId xmlns:a16="http://schemas.microsoft.com/office/drawing/2014/main" val="25308565"/>
                    </a:ext>
                  </a:extLst>
                </a:gridCol>
              </a:tblGrid>
              <a:tr h="578959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- 200Hz)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- 2 bunches)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number/train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separation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23.076 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655598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separation (us)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5.11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71322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two by two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&lt;46.15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&lt;69.23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top (ns)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─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23.1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761579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&lt;23.076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&lt;23.076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5.11 &amp; 0.023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5.11 &amp; 0.046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19.2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723933" y="1526292"/>
            <a:ext cx="43313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independent for e- and e+ beam in the collider ring.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bunches per beam are distributed train by train both in booster and collider.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train in booster is one third of the value in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086" y="3604583"/>
            <a:ext cx="4335071" cy="3016223"/>
          </a:xfrm>
          <a:prstGeom prst="rect">
            <a:avLst/>
          </a:prstGeom>
        </p:spPr>
      </p:pic>
      <p:pic>
        <p:nvPicPr>
          <p:cNvPr id="9" name="图片 8" descr="图表&#10;&#10;描述已自动生成">
            <a:extLst>
              <a:ext uri="{FF2B5EF4-FFF2-40B4-BE49-F238E27FC236}">
                <a16:creationId xmlns:a16="http://schemas.microsoft.com/office/drawing/2014/main" id="{6FDD362E-5C04-9C42-8FAF-B7E2CD87D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0" y="5551192"/>
            <a:ext cx="3348644" cy="8311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617" y="5568710"/>
            <a:ext cx="3300505" cy="779914"/>
          </a:xfrm>
          <a:prstGeom prst="rect">
            <a:avLst/>
          </a:prstGeom>
        </p:spPr>
      </p:pic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4514" y="279607"/>
            <a:ext cx="10515600" cy="100976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ramping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890" y="5429992"/>
            <a:ext cx="4316342" cy="6950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34944" y="6019253"/>
            <a:ext cx="105912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845" y="1434458"/>
            <a:ext cx="1519832" cy="7602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8066" y="1539349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6271" y="2882444"/>
            <a:ext cx="112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1790" y="4040244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11525" y="5474339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304" y="2639405"/>
            <a:ext cx="1519832" cy="760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02" y="3968245"/>
            <a:ext cx="1519832" cy="76023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99409" y="4421794"/>
            <a:ext cx="105803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9467" y="3067737"/>
            <a:ext cx="105803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55780" y="1896778"/>
            <a:ext cx="105803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87924" y="1598553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60019" y="1599651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9834" y="2198284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0.37s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28491" y="2829813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79527" y="2824331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79608" y="3350603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565583" y="2105094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072120" y="2098515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605053" y="2177456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639042" y="3263991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145579" y="3257412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2678512" y="3336353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731140" y="4599410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237677" y="4592831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2770610" y="4671772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2799115" y="4693697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008528" y="4126858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59564" y="4121376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2659883" y="6041179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245356" y="6034600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2699353" y="6113541"/>
            <a:ext cx="530659" cy="4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2727858" y="6135466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</a:t>
            </a:r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055604" y="6055434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641077" y="6048855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4095074" y="6127796"/>
            <a:ext cx="530659" cy="4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4123579" y="6149721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</a:t>
            </a:r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476542" y="6075168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062015" y="6068589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5516012" y="6147530"/>
            <a:ext cx="530659" cy="4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5544517" y="6169455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</a:t>
            </a:r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/>
          <a:srcRect l="9337"/>
          <a:stretch/>
        </p:blipFill>
        <p:spPr>
          <a:xfrm>
            <a:off x="5769272" y="2738815"/>
            <a:ext cx="1972156" cy="701698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6067493" y="2837486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265861" y="2812269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805453" y="3437220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5764887" y="3350608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271424" y="3344029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5804357" y="3429549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797" y="2236898"/>
            <a:ext cx="2454246" cy="1865071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6473165" y="2499799"/>
            <a:ext cx="874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5s damping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183953" y="3387884"/>
            <a:ext cx="855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off-axis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00570" y="3362666"/>
            <a:ext cx="855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on-axis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210711" y="1340662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0.037s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266858" y="2538091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390611" y="3878752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1.23s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390612" y="5233164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0.048s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325173" y="1567543"/>
            <a:ext cx="27638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0.37s+7.3s+0.037s+7.3s=15.0s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563174" y="3672497"/>
            <a:ext cx="24532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2.4s+4.5s+5.0s+4.5s=16.4s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635702" y="4435643"/>
            <a:ext cx="263892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12.3s+2.7s+1.23s+2.7s=18.9s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454994" y="5447441"/>
            <a:ext cx="316717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(19.2s+1.6s+0.048s+1.6s)*3=67.34s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页脚占位符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72" name="文本框 71"/>
          <p:cNvSpPr txBox="1"/>
          <p:nvPr/>
        </p:nvSpPr>
        <p:spPr>
          <a:xfrm>
            <a:off x="9419008" y="811273"/>
            <a:ext cx="260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from booster @180GeV  ─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89680"/>
              </p:ext>
            </p:extLst>
          </p:nvPr>
        </p:nvGraphicFramePr>
        <p:xfrm>
          <a:off x="1402406" y="2056303"/>
          <a:ext cx="4716511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963338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753173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&lt;8.4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&lt;4.2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26" y="3123767"/>
            <a:ext cx="5179553" cy="35107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03308" y="1711922"/>
            <a:ext cx="41319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shared by e- and e+ beam in the collider ring.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unches per beam are in the half ring both for booster and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918" y="5075884"/>
            <a:ext cx="4010605" cy="1044327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from booster @120GeV  ─ 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365082"/>
              </p:ext>
            </p:extLst>
          </p:nvPr>
        </p:nvGraphicFramePr>
        <p:xfrm>
          <a:off x="910509" y="1889568"/>
          <a:ext cx="5373363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242037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480144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  <a:gridCol w="1651182">
                  <a:extLst>
                    <a:ext uri="{9D8B030D-6E8A-4147-A177-3AD203B41FA5}">
                      <a16:colId xmlns:a16="http://schemas.microsoft.com/office/drawing/2014/main" val="16640604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H-off axis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H-on axis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7*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by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bunch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&lt;1.29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&lt;1.29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&lt;0.647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2667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&lt;0.647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22.1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kumimoji="0" lang="en-US" altLang="zh-CN" sz="1400" b="0" i="0" u="none" strike="noStrike" kern="1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tion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26" y="3123767"/>
            <a:ext cx="5179553" cy="35107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03308" y="1711922"/>
            <a:ext cx="41319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shared by e- and e+ beam in the collider ring.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unches per beam are in the half ring both for booster and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3076" y="5644282"/>
            <a:ext cx="5236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7 bunches are uniform in the half ring. The bunches which are injected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/extracted to/from booster each time can become more than 7 while the total current in booster is getting lower and lower.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06" y="4441371"/>
            <a:ext cx="4123881" cy="1073823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from booster @80GeV  ─ W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43629"/>
              </p:ext>
            </p:extLst>
          </p:nvPr>
        </p:nvGraphicFramePr>
        <p:xfrm>
          <a:off x="1402406" y="2056303"/>
          <a:ext cx="4716511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963338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753173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1230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0.2677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kumimoji="0" lang="en-US" altLang="zh-CN" sz="1400" b="0" i="0" u="none" strike="noStrike" kern="1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tion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&lt;0.535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&lt;0.2677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0.2677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kumimoji="0" lang="en-US" altLang="zh-CN" sz="1400" b="0" i="0" u="none" strike="noStrike" kern="1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tion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703308" y="1711922"/>
            <a:ext cx="43313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independent for e- and e+ beam in the collider ring.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unches per beam are uniform in the whole ring both for booster and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32" y="3029980"/>
            <a:ext cx="4867680" cy="34327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94" y="5022026"/>
            <a:ext cx="3900601" cy="1015683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from booster @45.5GeV  ─ Z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95771"/>
              </p:ext>
            </p:extLst>
          </p:nvPr>
        </p:nvGraphicFramePr>
        <p:xfrm>
          <a:off x="859398" y="1884423"/>
          <a:ext cx="5555152" cy="2882832"/>
        </p:xfrm>
        <a:graphic>
          <a:graphicData uri="http://schemas.openxmlformats.org/drawingml/2006/table">
            <a:tbl>
              <a:tblPr firstRow="1" firstCol="1" bandRow="1"/>
              <a:tblGrid>
                <a:gridCol w="2523194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</a:tblGrid>
              <a:tr h="322512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number/train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separation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23.076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655598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separation (us)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5.11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71322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kumimoji="0" lang="en-US" altLang="zh-CN" sz="1400" b="0" i="0" u="none" strike="noStrike" kern="1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tion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by train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 (us)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640439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&lt;12.05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&lt;5.11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6.94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kumimoji="0" lang="en-US" altLang="zh-CN" sz="1400" b="0" i="0" u="none" strike="noStrike" kern="1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tion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710183" y="1519416"/>
            <a:ext cx="43313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independent for e- and e+ beam in the collider ring.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bunches per beam are distributed train by train both in booster and collider.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train in booster is one third of the value in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82" y="3590833"/>
            <a:ext cx="4335071" cy="30162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36" y="5042531"/>
            <a:ext cx="4788775" cy="1182166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to collider@180GeV  ─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68633"/>
              </p:ext>
            </p:extLst>
          </p:nvPr>
        </p:nvGraphicFramePr>
        <p:xfrm>
          <a:off x="1402406" y="2056303"/>
          <a:ext cx="4716511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963338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753173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&lt;8.4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&lt;4.2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26" y="3123767"/>
            <a:ext cx="5179553" cy="35107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03308" y="1711922"/>
            <a:ext cx="41319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shared by e- and e+ beam in the collider ring.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unches per beam are in the half ring both for booster and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17" y="5163818"/>
            <a:ext cx="4192788" cy="1006076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5442" y="0"/>
            <a:ext cx="10515600" cy="80583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CEPC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en-US"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80097"/>
              </p:ext>
            </p:extLst>
          </p:nvPr>
        </p:nvGraphicFramePr>
        <p:xfrm>
          <a:off x="1682420" y="872679"/>
          <a:ext cx="8658852" cy="5727688"/>
        </p:xfrm>
        <a:graphic>
          <a:graphicData uri="http://schemas.openxmlformats.org/drawingml/2006/table">
            <a:tbl>
              <a:tblPr firstRow="1" bandRow="1"/>
              <a:tblGrid>
                <a:gridCol w="2689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731">
                  <a:extLst>
                    <a:ext uri="{9D8B030D-6E8A-4147-A177-3AD203B41FA5}">
                      <a16:colId xmlns:a16="http://schemas.microsoft.com/office/drawing/2014/main" val="3927621432"/>
                    </a:ext>
                  </a:extLst>
                </a:gridCol>
                <a:gridCol w="1277731">
                  <a:extLst>
                    <a:ext uri="{9D8B030D-6E8A-4147-A177-3AD203B41FA5}">
                      <a16:colId xmlns:a16="http://schemas.microsoft.com/office/drawing/2014/main" val="4036828383"/>
                    </a:ext>
                  </a:extLst>
                </a:gridCol>
                <a:gridCol w="1344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23">
                  <a:extLst>
                    <a:ext uri="{9D8B030D-6E8A-4147-A177-3AD203B41FA5}">
                      <a16:colId xmlns:a16="http://schemas.microsoft.com/office/drawing/2014/main" val="1406244322"/>
                    </a:ext>
                  </a:extLst>
                </a:gridCol>
                <a:gridCol w="999920">
                  <a:extLst>
                    <a:ext uri="{9D8B030D-6E8A-4147-A177-3AD203B41FA5}">
                      <a16:colId xmlns:a16="http://schemas.microsoft.com/office/drawing/2014/main" val="2175532179"/>
                    </a:ext>
                  </a:extLst>
                </a:gridCol>
              </a:tblGrid>
              <a:tr h="2885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tt</a:t>
                      </a:r>
                      <a:endParaRPr lang="zh-CN" altLang="zh-CN" sz="11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100" b="1" i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1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1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8.53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4.30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</a:rPr>
                        <a:t>7.25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24.9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15.2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(bunch spacing)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(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240(0.64us)</a:t>
                      </a:r>
                      <a:endParaRPr lang="en-US" sz="110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1230 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(0.27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3816 (86ns)</a:t>
                      </a:r>
                      <a:endParaRPr lang="zh-CN" altLang="zh-CN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11520 </a:t>
                      </a: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25ns</a:t>
                      </a: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1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16.7</a:t>
                      </a:r>
                      <a:endParaRPr kumimoji="0" lang="en-US" sz="11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88.6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278.8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839.9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kumimoji="0" lang="zh-CN" altLang="en-US" sz="11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Phase advance of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arc cell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/90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kumimoji="0" lang="en-US" altLang="zh-CN" sz="11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kumimoji="0" lang="en-US" altLang="zh-CN" sz="11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/90</a:t>
                      </a:r>
                      <a:r>
                        <a:rPr kumimoji="0" lang="en-US" altLang="zh-CN" sz="11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kumimoji="0" lang="zh-CN" altLang="en-US" sz="11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zh-CN" altLang="en-US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/60</a:t>
                      </a: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zh-CN" altLang="en-US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16423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1.0/0.0027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0.33/0.001</a:t>
                      </a:r>
                      <a:endParaRPr lang="en-US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0.18/0.001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0.15/0.001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1.45/0.0047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0.64/0.0014</a:t>
                      </a:r>
                      <a:endParaRPr lang="en-US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84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/0.00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187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0.27/0.00135</a:t>
                      </a:r>
                      <a:endParaRPr kumimoji="0" lang="zh-CN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37.9/0.11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15.0/0.037</a:t>
                      </a:r>
                      <a:endParaRPr lang="en-US" sz="110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12.3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/0.0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43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6.36/0.037</a:t>
                      </a:r>
                      <a:endParaRPr kumimoji="0" lang="zh-CN" altLang="zh-CN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0.076/0.106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0.021/0.115</a:t>
                      </a:r>
                      <a:endParaRPr lang="en-US" sz="110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096</a:t>
                      </a:r>
                      <a:r>
                        <a:rPr lang="en-GB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/0.1</a:t>
                      </a:r>
                      <a:r>
                        <a:rPr lang="en-US" altLang="zh-CN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0.0046/0.131</a:t>
                      </a:r>
                      <a:endParaRPr kumimoji="0" lang="zh-CN" altLang="zh-CN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9.52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2.20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216816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sz="11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2.3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3.9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</a:rPr>
                        <a:t>5.4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9.6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power/cavity (kw)</a:t>
                      </a: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 (5cell)</a:t>
                      </a:r>
                      <a:endParaRPr lang="zh-CN" altLang="en-US" sz="1100" b="1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dirty="0" smtClean="0">
                          <a:effectLst/>
                          <a:latin typeface="Times New Roman"/>
                          <a:ea typeface="MS Mincho"/>
                        </a:rPr>
                        <a:t>0.47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altLang="en-US" sz="11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5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1.0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2.0</a:t>
                      </a: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2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altLang="en-US" sz="1100" dirty="0" smtClean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3.02 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(</a:t>
                      </a:r>
                      <a:r>
                        <a:rPr lang="en-US" altLang="zh-CN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1</a:t>
                      </a:r>
                      <a:r>
                        <a:rPr lang="en-US" sz="11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宋体"/>
                        </a:rPr>
                        <a:t>cell)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507420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0.12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0.12</a:t>
                      </a:r>
                      <a:endParaRPr lang="zh-CN" sz="11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(DA) 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(%)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1.3</a:t>
                      </a:r>
                      <a:endParaRPr lang="zh-CN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1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1.3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2.61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2.3</a:t>
                      </a:r>
                      <a:endParaRPr lang="en-US" sz="11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9258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0.59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/>
                          <a:ea typeface="MS Mincho"/>
                        </a:rPr>
                        <a:t>0.33</a:t>
                      </a:r>
                      <a:endParaRPr lang="zh-CN" sz="11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1.7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1.4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115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11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5.0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15.4</a:t>
                      </a:r>
                      <a:endParaRPr lang="zh-CN" altLang="zh-CN" sz="11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35.0</a:t>
                      </a:r>
                      <a:endParaRPr lang="zh-CN" altLang="zh-CN" sz="11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105.5</a:t>
                      </a:r>
                      <a:endParaRPr lang="zh-CN" altLang="zh-CN" sz="1100" b="1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03192" y="6502019"/>
            <a:ext cx="4114800" cy="365125"/>
          </a:xfrm>
        </p:spPr>
        <p:txBody>
          <a:bodyPr/>
          <a:lstStyle/>
          <a:p>
            <a:r>
              <a:rPr lang="en-US" dirty="0" smtClean="0"/>
              <a:t>CEPC day, A419, IHEP, Aug. 30th, 2021.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to collider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@120GeV  ─ 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31639"/>
              </p:ext>
            </p:extLst>
          </p:nvPr>
        </p:nvGraphicFramePr>
        <p:xfrm>
          <a:off x="876133" y="2069460"/>
          <a:ext cx="5254952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340713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460409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  <a:gridCol w="1453830">
                  <a:extLst>
                    <a:ext uri="{9D8B030D-6E8A-4147-A177-3AD203B41FA5}">
                      <a16:colId xmlns:a16="http://schemas.microsoft.com/office/drawing/2014/main" val="1126851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H-off axis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H-on axis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7*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22.1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by bunch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&lt;1.29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&lt;1.29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&lt;0.647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&lt;0.647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22.1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26" y="3123767"/>
            <a:ext cx="5179553" cy="35107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03308" y="1711922"/>
            <a:ext cx="41319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shared by e- and e+ beam in the collider ring.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unches per beam are in the half ring both for booster and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903" y="5211979"/>
            <a:ext cx="4605300" cy="1105060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to collider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@80GeV  ─ W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62125"/>
              </p:ext>
            </p:extLst>
          </p:nvPr>
        </p:nvGraphicFramePr>
        <p:xfrm>
          <a:off x="1402406" y="2056303"/>
          <a:ext cx="4716511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963338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753173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1230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0.2677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&lt;0.535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&lt;0.2677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0.2677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703308" y="1711922"/>
            <a:ext cx="43313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independent for e- and e+ beam in the collider ring.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unches per beam are uniform in the whole ring both for booster and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532" y="3029980"/>
            <a:ext cx="4867680" cy="34327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912" y="5067601"/>
            <a:ext cx="4625925" cy="1110009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to collider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@45.5GeV  ─ Z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415356"/>
              </p:ext>
            </p:extLst>
          </p:nvPr>
        </p:nvGraphicFramePr>
        <p:xfrm>
          <a:off x="859398" y="1884423"/>
          <a:ext cx="5555152" cy="2882832"/>
        </p:xfrm>
        <a:graphic>
          <a:graphicData uri="http://schemas.openxmlformats.org/drawingml/2006/table">
            <a:tbl>
              <a:tblPr firstRow="1" firstCol="1" bandRow="1"/>
              <a:tblGrid>
                <a:gridCol w="2523194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</a:tblGrid>
              <a:tr h="322512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number/train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separation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23.076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655598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 separation (us)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0.492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71322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train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by train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 top (us)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1.83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640439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&lt;2.81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&lt;0.49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6.94 &amp; 2.32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0.144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717059" y="1560668"/>
            <a:ext cx="43313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independent for e- and e+ beam in the collider ring.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bunches per beam are distributed train by train both in booster and collider.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train in booster is one third of the value in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82" y="3590833"/>
            <a:ext cx="4335071" cy="30162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87" y="5133635"/>
            <a:ext cx="4694079" cy="1099559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timing system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18579" y="1379841"/>
            <a:ext cx="8481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130MHz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clock beat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minimum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time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separation=7.69ns 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clock &amp;EVG/EVR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can be realized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301" y="2962372"/>
            <a:ext cx="3561895" cy="2627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61287" y="3121333"/>
            <a:ext cx="666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transfer line between DR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（（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N*150+75+104*2-8.3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/(3*10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))/(1000/2860</a:t>
            </a:r>
            <a:r>
              <a:rPr 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=integer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97955" y="426446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 of collider/booster: 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(L*1000*10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/(3*10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))/(1000/650</a:t>
            </a:r>
            <a:r>
              <a:rPr 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)=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3684" y="5150657"/>
            <a:ext cx="5775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transfer line between booster and collider: 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(L*10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/(3*10</a:t>
            </a:r>
            <a:r>
              <a:rPr lang="en-US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))/(1000/650)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=integer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9564" y="3801221"/>
            <a:ext cx="163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104m </a:t>
            </a:r>
            <a:r>
              <a:rPr lang="zh-CN" alt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101.65m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64437" y="5880234"/>
            <a:ext cx="1394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252</a:t>
            </a:r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 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246m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97955" y="222253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 of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damping ring: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(L*1000*10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/(3*10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))/(1000/650)=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9900271" y="866274"/>
            <a:ext cx="164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 Li, Ge Lei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7409" y="12978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 from empty-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zh-CN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691" y="1084565"/>
            <a:ext cx="9440628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current in collider is 3.5mA.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current in booster limited by RF system: &lt; 0.3mA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 lifetime (non-collision): ~2600 hours ─ dominated by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Toucheck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lifetime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from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for each beam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 min (6 min for two beams)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Collision start after each beam is injected to full current independently.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688" y="3218769"/>
            <a:ext cx="4768454" cy="3234602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25" y="11005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 from empty-Higgs</a:t>
            </a:r>
            <a:endParaRPr lang="zh-CN" altLang="en-US" sz="4000" dirty="0"/>
          </a:p>
        </p:txBody>
      </p:sp>
      <p:sp>
        <p:nvSpPr>
          <p:cNvPr id="8" name="TextBox 2"/>
          <p:cNvSpPr txBox="1"/>
          <p:nvPr/>
        </p:nvSpPr>
        <p:spPr>
          <a:xfrm>
            <a:off x="1617691" y="1084565"/>
            <a:ext cx="9440628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current in collider is 16.7mA.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current in booster limited by RF system: &lt; 1mA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 lifetime (non-collision): ~290 hours ─ dominated by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Toucheck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lifetime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from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for each beam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 min (10 min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for two beams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)*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Collision start after each beam is injected to full current independently.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039" y="3345900"/>
            <a:ext cx="4572396" cy="29949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892227" y="5928329"/>
            <a:ext cx="3587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*on-axis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for collider is assumed</a:t>
            </a: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73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 from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empty-W</a:t>
            </a:r>
            <a:endParaRPr lang="zh-CN" altLang="en-US" sz="4000" dirty="0"/>
          </a:p>
        </p:txBody>
      </p:sp>
      <p:sp>
        <p:nvSpPr>
          <p:cNvPr id="8" name="TextBox 2"/>
          <p:cNvSpPr txBox="1"/>
          <p:nvPr/>
        </p:nvSpPr>
        <p:spPr>
          <a:xfrm>
            <a:off x="1446653" y="1038518"/>
            <a:ext cx="9440628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current in collider is 88.6mA.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current in booster limited by RF system: &lt; 4mA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 lifetime (non-collision): ~150 hours ─ dominated by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Toucheck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lifetime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from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for each beam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8 min (16 min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for two beams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Collision start after each beam is injected to full current independently.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88" y="3194596"/>
            <a:ext cx="4572396" cy="2994920"/>
          </a:xfrm>
          <a:prstGeom prst="rect">
            <a:avLst/>
          </a:prstGeom>
        </p:spPr>
      </p:pic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22" y="3344319"/>
            <a:ext cx="4236881" cy="2753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166" y="3334236"/>
            <a:ext cx="4173240" cy="2712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789" y="65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injection from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 (bootstrapping)</a:t>
            </a:r>
            <a:endParaRPr lang="zh-CN" altLang="en-US" sz="4000" dirty="0"/>
          </a:p>
        </p:txBody>
      </p:sp>
      <p:sp>
        <p:nvSpPr>
          <p:cNvPr id="8" name="TextBox 2"/>
          <p:cNvSpPr txBox="1"/>
          <p:nvPr/>
        </p:nvSpPr>
        <p:spPr>
          <a:xfrm>
            <a:off x="1440074" y="1130616"/>
            <a:ext cx="9440628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current in collider is 840mA.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current in booster limited by RF system: &lt; 10 mA (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increased to 16mA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 lifetime: 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(non-collision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1.9~1.4 hours (w. collision)*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Bootstrapping from 220mA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Full injection from empty for both beam  2 hours (50min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77416" y="3703649"/>
            <a:ext cx="23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threshold: 10mA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934668" y="4149358"/>
            <a:ext cx="23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threshold: 16mA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08794" y="6174125"/>
            <a:ext cx="6043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*the beam lifetime with collision is related to the current.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23" name="文本框 22"/>
          <p:cNvSpPr txBox="1"/>
          <p:nvPr/>
        </p:nvSpPr>
        <p:spPr>
          <a:xfrm>
            <a:off x="9652765" y="838774"/>
            <a:ext cx="2293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Cui, Yuan Zhang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A989D2F-FF2F-7148-8D20-D41B130CE8C2}"/>
              </a:ext>
            </a:extLst>
          </p:cNvPr>
          <p:cNvSpPr txBox="1"/>
          <p:nvPr/>
        </p:nvSpPr>
        <p:spPr>
          <a:xfrm>
            <a:off x="463462" y="375781"/>
            <a:ext cx="4538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kumimoji="1"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injection</a:t>
            </a:r>
            <a:r>
              <a:rPr kumimoji="1"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(top-up)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6D2624D0-B0BA-444C-A8F6-ACB760E28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65" y="1247075"/>
            <a:ext cx="8865470" cy="48380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08415" y="529390"/>
            <a:ext cx="143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21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A989D2F-FF2F-7148-8D20-D41B130CE8C2}"/>
              </a:ext>
            </a:extLst>
          </p:cNvPr>
          <p:cNvSpPr txBox="1"/>
          <p:nvPr/>
        </p:nvSpPr>
        <p:spPr>
          <a:xfrm>
            <a:off x="463462" y="375781"/>
            <a:ext cx="6028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kumimoji="1"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injection 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(full injection)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4813D65A-0401-D845-A1DF-8900A2963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94" y="1239118"/>
            <a:ext cx="9095305" cy="49634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608415" y="529390"/>
            <a:ext cx="143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47447"/>
              </p:ext>
            </p:extLst>
          </p:nvPr>
        </p:nvGraphicFramePr>
        <p:xfrm>
          <a:off x="1820995" y="168872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628">
                  <a:extLst>
                    <a:ext uri="{9D8B030D-6E8A-4147-A177-3AD203B41FA5}">
                      <a16:colId xmlns:a16="http://schemas.microsoft.com/office/drawing/2014/main" val="1574249793"/>
                    </a:ext>
                  </a:extLst>
                </a:gridCol>
                <a:gridCol w="1430039">
                  <a:extLst>
                    <a:ext uri="{9D8B030D-6E8A-4147-A177-3AD203B41FA5}">
                      <a16:colId xmlns:a16="http://schemas.microsoft.com/office/drawing/2014/main" val="7324234"/>
                    </a:ext>
                  </a:extLst>
                </a:gridCol>
                <a:gridCol w="1347537">
                  <a:extLst>
                    <a:ext uri="{9D8B030D-6E8A-4147-A177-3AD203B41FA5}">
                      <a16:colId xmlns:a16="http://schemas.microsoft.com/office/drawing/2014/main" val="2326606764"/>
                    </a:ext>
                  </a:extLst>
                </a:gridCol>
                <a:gridCol w="1340661">
                  <a:extLst>
                    <a:ext uri="{9D8B030D-6E8A-4147-A177-3AD203B41FA5}">
                      <a16:colId xmlns:a16="http://schemas.microsoft.com/office/drawing/2014/main" val="3556359780"/>
                    </a:ext>
                  </a:extLst>
                </a:gridCol>
                <a:gridCol w="1270135">
                  <a:extLst>
                    <a:ext uri="{9D8B030D-6E8A-4147-A177-3AD203B41FA5}">
                      <a16:colId xmlns:a16="http://schemas.microsoft.com/office/drawing/2014/main" val="946719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3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(GeV)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89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lifetime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(min)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08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  <a:endParaRPr lang="en-US" sz="160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1230 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11520</a:t>
                      </a:r>
                      <a:endParaRPr lang="zh-CN" altLang="zh-CN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73942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population (×10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22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for top up*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983499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45075" y="255122"/>
            <a:ext cx="10515600" cy="1325563"/>
          </a:xfrm>
        </p:spPr>
        <p:txBody>
          <a:bodyPr/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in collider ring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36703" y="4212709"/>
            <a:ext cx="7755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Beam current in collider decays by 3%.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1448" y="4778453"/>
            <a:ext cx="8637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top up injection and full injection from empty for the collider ring needs to be fulfilled.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&amp; extraction hardware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compatible for four energy modes.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19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4198" y="1327619"/>
            <a:ext cx="9375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inj./ext. chain and </a:t>
            </a:r>
            <a:r>
              <a:rPr lang="en-US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timing </a:t>
            </a:r>
            <a:r>
              <a:rPr lang="en-US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structure of CEPC for four energy modes and different injection scheme have been designed with the consideration of clock system, RF frequency choice, bunch pattern, injection hardware and so 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55032" y="2351312"/>
            <a:ext cx="605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was found only for Z pole.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9416" y="2736325"/>
            <a:ext cx="964588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frequency is not compatible for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rings according to the requirement of timing system.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timing separation is relatively large due to small common frequency.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lose filling flexibility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3158" y="3554482"/>
            <a:ext cx="3492595" cy="37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optimization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42575"/>
              </p:ext>
            </p:extLst>
          </p:nvPr>
        </p:nvGraphicFramePr>
        <p:xfrm>
          <a:off x="1543861" y="4015897"/>
          <a:ext cx="8067652" cy="1640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1255">
                  <a:extLst>
                    <a:ext uri="{9D8B030D-6E8A-4147-A177-3AD203B41FA5}">
                      <a16:colId xmlns:a16="http://schemas.microsoft.com/office/drawing/2014/main" val="3718987452"/>
                    </a:ext>
                  </a:extLst>
                </a:gridCol>
                <a:gridCol w="1361287">
                  <a:extLst>
                    <a:ext uri="{9D8B030D-6E8A-4147-A177-3AD203B41FA5}">
                      <a16:colId xmlns:a16="http://schemas.microsoft.com/office/drawing/2014/main" val="3821224975"/>
                    </a:ext>
                  </a:extLst>
                </a:gridCol>
                <a:gridCol w="1739423">
                  <a:extLst>
                    <a:ext uri="{9D8B030D-6E8A-4147-A177-3AD203B41FA5}">
                      <a16:colId xmlns:a16="http://schemas.microsoft.com/office/drawing/2014/main" val="1800621611"/>
                    </a:ext>
                  </a:extLst>
                </a:gridCol>
                <a:gridCol w="1113780">
                  <a:extLst>
                    <a:ext uri="{9D8B030D-6E8A-4147-A177-3AD203B41FA5}">
                      <a16:colId xmlns:a16="http://schemas.microsoft.com/office/drawing/2014/main" val="1782521894"/>
                    </a:ext>
                  </a:extLst>
                </a:gridCol>
                <a:gridCol w="1161907">
                  <a:extLst>
                    <a:ext uri="{9D8B030D-6E8A-4147-A177-3AD203B41FA5}">
                      <a16:colId xmlns:a16="http://schemas.microsoft.com/office/drawing/2014/main" val="3635757785"/>
                    </a:ext>
                  </a:extLst>
                </a:gridCol>
              </a:tblGrid>
              <a:tr h="322356"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frequency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Luminosity@Z</a:t>
                      </a:r>
                      <a:endPara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Filling flexibility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65215"/>
                  </a:ext>
                </a:extLst>
              </a:tr>
              <a:tr h="2971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Keep current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13MHz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38.46ns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897976"/>
                  </a:ext>
                </a:extLst>
              </a:tr>
              <a:tr h="2971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Cancel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SHBs, use RF gun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130MHz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23.07ns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321909"/>
                  </a:ext>
                </a:extLst>
              </a:tr>
              <a:tr h="2971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1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1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):2860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2600MHz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23.07ns</a:t>
                      </a:r>
                      <a:endPara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842411"/>
                  </a:ext>
                </a:extLst>
              </a:tr>
              <a:tr h="192074">
                <a:tc>
                  <a:txBody>
                    <a:bodyPr/>
                    <a:lstStyle/>
                    <a:p>
                      <a:pPr marL="179388" indent="-179388">
                        <a:buFont typeface="+mj-lt"/>
                        <a:buNone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New frequency for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rings (hope)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20.00ns,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21.54ns,23.07ns,24.62ns,26.15ns, 27.69ns</a:t>
                      </a:r>
                      <a:endPara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716716"/>
                  </a:ext>
                </a:extLst>
              </a:tr>
            </a:tbl>
          </a:graphicData>
        </a:graphic>
      </p:graphicFrame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1278785" y="5843910"/>
            <a:ext cx="822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timing and filling scheme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continuous.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2276" y="1189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115041" y="1937410"/>
          <a:ext cx="444774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835">
                  <a:extLst>
                    <a:ext uri="{9D8B030D-6E8A-4147-A177-3AD203B41FA5}">
                      <a16:colId xmlns:a16="http://schemas.microsoft.com/office/drawing/2014/main" val="1920513716"/>
                    </a:ext>
                  </a:extLst>
                </a:gridCol>
                <a:gridCol w="1270365">
                  <a:extLst>
                    <a:ext uri="{9D8B030D-6E8A-4147-A177-3AD203B41FA5}">
                      <a16:colId xmlns:a16="http://schemas.microsoft.com/office/drawing/2014/main" val="347712906"/>
                    </a:ext>
                  </a:extLst>
                </a:gridCol>
                <a:gridCol w="1196541">
                  <a:extLst>
                    <a:ext uri="{9D8B030D-6E8A-4147-A177-3AD203B41FA5}">
                      <a16:colId xmlns:a16="http://schemas.microsoft.com/office/drawing/2014/main" val="214400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H &amp;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5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6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number/pulse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10256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115041" y="4286659"/>
          <a:ext cx="444774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835">
                  <a:extLst>
                    <a:ext uri="{9D8B030D-6E8A-4147-A177-3AD203B41FA5}">
                      <a16:colId xmlns:a16="http://schemas.microsoft.com/office/drawing/2014/main" val="1920513716"/>
                    </a:ext>
                  </a:extLst>
                </a:gridCol>
                <a:gridCol w="1270365">
                  <a:extLst>
                    <a:ext uri="{9D8B030D-6E8A-4147-A177-3AD203B41FA5}">
                      <a16:colId xmlns:a16="http://schemas.microsoft.com/office/drawing/2014/main" val="347712906"/>
                    </a:ext>
                  </a:extLst>
                </a:gridCol>
                <a:gridCol w="1196541">
                  <a:extLst>
                    <a:ext uri="{9D8B030D-6E8A-4147-A177-3AD203B41FA5}">
                      <a16:colId xmlns:a16="http://schemas.microsoft.com/office/drawing/2014/main" val="214400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H &amp;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5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6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number/pulse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10256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45967" y="1385060"/>
            <a:ext cx="22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bunch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5966" y="3743279"/>
            <a:ext cx="22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200Hz</a:t>
            </a:r>
          </a:p>
        </p:txBody>
      </p:sp>
      <p:sp>
        <p:nvSpPr>
          <p:cNvPr id="7" name="矩形 6"/>
          <p:cNvSpPr/>
          <p:nvPr/>
        </p:nvSpPr>
        <p:spPr>
          <a:xfrm>
            <a:off x="1045967" y="5747276"/>
            <a:ext cx="7491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 200 Hz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bunch (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100Hz) 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needed for Z. </a:t>
            </a:r>
          </a:p>
        </p:txBody>
      </p:sp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F9C4F7DA-7F31-814D-9C27-304563DAC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38" y="1618650"/>
            <a:ext cx="5376972" cy="1431280"/>
          </a:xfrm>
          <a:prstGeom prst="rect">
            <a:avLst/>
          </a:prstGeom>
        </p:spPr>
      </p:pic>
      <p:pic>
        <p:nvPicPr>
          <p:cNvPr id="13" name="图片 12" descr="图表&#10;&#10;描述已自动生成">
            <a:extLst>
              <a:ext uri="{FF2B5EF4-FFF2-40B4-BE49-F238E27FC236}">
                <a16:creationId xmlns:a16="http://schemas.microsoft.com/office/drawing/2014/main" id="{6FDD362E-5C04-9C42-8FAF-B7E2CD87D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38" y="4074178"/>
            <a:ext cx="5338408" cy="1325001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936" y="0"/>
            <a:ext cx="10515600" cy="1325563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43393"/>
              </p:ext>
            </p:extLst>
          </p:nvPr>
        </p:nvGraphicFramePr>
        <p:xfrm>
          <a:off x="940717" y="1855710"/>
          <a:ext cx="4723300" cy="2926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4357">
                  <a:extLst>
                    <a:ext uri="{9D8B030D-6E8A-4147-A177-3AD203B41FA5}">
                      <a16:colId xmlns:a16="http://schemas.microsoft.com/office/drawing/2014/main" val="1920513716"/>
                    </a:ext>
                  </a:extLst>
                </a:gridCol>
                <a:gridCol w="715019">
                  <a:extLst>
                    <a:ext uri="{9D8B030D-6E8A-4147-A177-3AD203B41FA5}">
                      <a16:colId xmlns:a16="http://schemas.microsoft.com/office/drawing/2014/main" val="347712906"/>
                    </a:ext>
                  </a:extLst>
                </a:gridCol>
                <a:gridCol w="635634">
                  <a:extLst>
                    <a:ext uri="{9D8B030D-6E8A-4147-A177-3AD203B41FA5}">
                      <a16:colId xmlns:a16="http://schemas.microsoft.com/office/drawing/2014/main" val="3024968968"/>
                    </a:ext>
                  </a:extLst>
                </a:gridCol>
                <a:gridCol w="751616">
                  <a:extLst>
                    <a:ext uri="{9D8B030D-6E8A-4147-A177-3AD203B41FA5}">
                      <a16:colId xmlns:a16="http://schemas.microsoft.com/office/drawing/2014/main" val="732423807"/>
                    </a:ext>
                  </a:extLst>
                </a:gridCol>
                <a:gridCol w="866674">
                  <a:extLst>
                    <a:ext uri="{9D8B030D-6E8A-4147-A177-3AD203B41FA5}">
                      <a16:colId xmlns:a16="http://schemas.microsoft.com/office/drawing/2014/main" val="214400663"/>
                    </a:ext>
                  </a:extLst>
                </a:gridCol>
              </a:tblGrid>
              <a:tr h="299950"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56060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63032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330603"/>
                  </a:ext>
                </a:extLst>
              </a:tr>
              <a:tr h="3698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 time for a train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56877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10256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bunches/</a:t>
                      </a: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trian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04300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intensity (</a:t>
                      </a: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08727"/>
                  </a:ext>
                </a:extLst>
              </a:tr>
              <a:tr h="3698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 bunch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 by two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294148888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frequency (Hz)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48460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49817"/>
              </p:ext>
            </p:extLst>
          </p:nvPr>
        </p:nvGraphicFramePr>
        <p:xfrm>
          <a:off x="6058722" y="1777865"/>
          <a:ext cx="4887764" cy="2939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0654">
                  <a:extLst>
                    <a:ext uri="{9D8B030D-6E8A-4147-A177-3AD203B41FA5}">
                      <a16:colId xmlns:a16="http://schemas.microsoft.com/office/drawing/2014/main" val="1920513716"/>
                    </a:ext>
                  </a:extLst>
                </a:gridCol>
                <a:gridCol w="756518">
                  <a:extLst>
                    <a:ext uri="{9D8B030D-6E8A-4147-A177-3AD203B41FA5}">
                      <a16:colId xmlns:a16="http://schemas.microsoft.com/office/drawing/2014/main" val="347712906"/>
                    </a:ext>
                  </a:extLst>
                </a:gridCol>
                <a:gridCol w="769674">
                  <a:extLst>
                    <a:ext uri="{9D8B030D-6E8A-4147-A177-3AD203B41FA5}">
                      <a16:colId xmlns:a16="http://schemas.microsoft.com/office/drawing/2014/main" val="2265857923"/>
                    </a:ext>
                  </a:extLst>
                </a:gridCol>
                <a:gridCol w="779140">
                  <a:extLst>
                    <a:ext uri="{9D8B030D-6E8A-4147-A177-3AD203B41FA5}">
                      <a16:colId xmlns:a16="http://schemas.microsoft.com/office/drawing/2014/main" val="3433099070"/>
                    </a:ext>
                  </a:extLst>
                </a:gridCol>
                <a:gridCol w="891778">
                  <a:extLst>
                    <a:ext uri="{9D8B030D-6E8A-4147-A177-3AD203B41FA5}">
                      <a16:colId xmlns:a16="http://schemas.microsoft.com/office/drawing/2014/main" val="214400663"/>
                    </a:ext>
                  </a:extLst>
                </a:gridCol>
              </a:tblGrid>
              <a:tr h="310247"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56060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53608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363032"/>
                  </a:ext>
                </a:extLst>
              </a:tr>
              <a:tr h="38249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 time for a train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43164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549484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bunches/</a:t>
                      </a: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trian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10256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intensity (</a:t>
                      </a: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77929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 bunch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290386"/>
                  </a:ext>
                </a:extLst>
              </a:tr>
              <a:tr h="310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 frequency (Hz)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58654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86762" y="1307082"/>
            <a:ext cx="22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bunch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44013" y="1170031"/>
            <a:ext cx="22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200Hz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5797" y="5051024"/>
            <a:ext cx="6766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each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RF pulse a train is injected into the DR.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2640" y="5431982"/>
            <a:ext cx="1065484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Z-mode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challenging operation in terms of charge flux delivered by the injectors.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4 bunches are stored, each train which cooled for 20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extracted and re-injected into the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At the same time, a new train will be injected into the DR.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10" name="文本框 9"/>
          <p:cNvSpPr txBox="1"/>
          <p:nvPr/>
        </p:nvSpPr>
        <p:spPr>
          <a:xfrm>
            <a:off x="9804018" y="735645"/>
            <a:ext cx="210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Jinhui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Chen,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Cui, Dou Wang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168" y="-167122"/>
            <a:ext cx="10515600" cy="1325563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/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8948" y="973775"/>
            <a:ext cx="22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bunch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81873" y="971237"/>
            <a:ext cx="22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200Hz</a:t>
            </a:r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ACA8CF96-7A75-D149-BAE8-3177FD86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9" y="1441107"/>
            <a:ext cx="6346054" cy="5148685"/>
          </a:xfrm>
          <a:prstGeom prst="rect">
            <a:avLst/>
          </a:prstGeom>
        </p:spPr>
      </p:pic>
      <p:pic>
        <p:nvPicPr>
          <p:cNvPr id="10" name="图片 9" descr="图示, 示意图&#10;&#10;描述已自动生成">
            <a:extLst>
              <a:ext uri="{FF2B5EF4-FFF2-40B4-BE49-F238E27FC236}">
                <a16:creationId xmlns:a16="http://schemas.microsoft.com/office/drawing/2014/main" id="{E79A8B75-18FE-564B-B4DC-D275D2684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98" y="1351273"/>
            <a:ext cx="4542581" cy="52385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08415" y="529390"/>
            <a:ext cx="143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7168" y="-167122"/>
            <a:ext cx="10515600" cy="1325563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/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B342E6-83EF-7549-8004-0E1858726D2F}"/>
              </a:ext>
            </a:extLst>
          </p:cNvPr>
          <p:cNvSpPr txBox="1"/>
          <p:nvPr/>
        </p:nvSpPr>
        <p:spPr>
          <a:xfrm>
            <a:off x="530402" y="1158441"/>
            <a:ext cx="22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bunch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CFD727-7E62-F140-B3CA-E6CA2B22821E}"/>
              </a:ext>
            </a:extLst>
          </p:cNvPr>
          <p:cNvSpPr txBox="1"/>
          <p:nvPr/>
        </p:nvSpPr>
        <p:spPr>
          <a:xfrm>
            <a:off x="6329838" y="1158441"/>
            <a:ext cx="22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200Hz</a:t>
            </a:r>
          </a:p>
        </p:txBody>
      </p:sp>
      <p:pic>
        <p:nvPicPr>
          <p:cNvPr id="5" name="图片 4" descr="图表&#10;&#10;描述已自动生成">
            <a:extLst>
              <a:ext uri="{FF2B5EF4-FFF2-40B4-BE49-F238E27FC236}">
                <a16:creationId xmlns:a16="http://schemas.microsoft.com/office/drawing/2014/main" id="{F371B5DC-8FFC-2244-8B8F-47554EC6D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2" y="2126796"/>
            <a:ext cx="5298352" cy="3888000"/>
          </a:xfrm>
          <a:prstGeom prst="rect">
            <a:avLst/>
          </a:prstGeom>
        </p:spPr>
      </p:pic>
      <p:pic>
        <p:nvPicPr>
          <p:cNvPr id="8" name="图片 7" descr="图表&#10;&#10;描述已自动生成">
            <a:extLst>
              <a:ext uri="{FF2B5EF4-FFF2-40B4-BE49-F238E27FC236}">
                <a16:creationId xmlns:a16="http://schemas.microsoft.com/office/drawing/2014/main" id="{8BB6ADCC-DBD6-6249-8C4F-AF493BA66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51" y="2130396"/>
            <a:ext cx="5293447" cy="3884400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10608415" y="529390"/>
            <a:ext cx="143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to booster @20GeV  ─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50018"/>
              </p:ext>
            </p:extLst>
          </p:nvPr>
        </p:nvGraphicFramePr>
        <p:xfrm>
          <a:off x="1402406" y="2056303"/>
          <a:ext cx="4716511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963338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753173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&lt;8.4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&lt;4.2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26" y="3123767"/>
            <a:ext cx="5179553" cy="35107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03308" y="1711922"/>
            <a:ext cx="41319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shared by e- and e+ beam in the collider ring.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unches per beam are in the half ring both for booster and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64" y="5100704"/>
            <a:ext cx="4392120" cy="993050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3199" y="151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to booster @20GeV  ─ 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70004"/>
              </p:ext>
            </p:extLst>
          </p:nvPr>
        </p:nvGraphicFramePr>
        <p:xfrm>
          <a:off x="1402406" y="2056303"/>
          <a:ext cx="4716511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2963338">
                  <a:extLst>
                    <a:ext uri="{9D8B030D-6E8A-4147-A177-3AD203B41FA5}">
                      <a16:colId xmlns:a16="http://schemas.microsoft.com/office/drawing/2014/main" val="909702192"/>
                    </a:ext>
                  </a:extLst>
                </a:gridCol>
                <a:gridCol w="1753173">
                  <a:extLst>
                    <a:ext uri="{9D8B030D-6E8A-4147-A177-3AD203B41FA5}">
                      <a16:colId xmlns:a16="http://schemas.microsoft.com/office/drawing/2014/main" val="2843651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28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7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85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altLang="zh-CN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seperation</a:t>
                      </a:r>
                      <a:r>
                        <a:rPr 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</a:t>
                      </a:r>
                      <a:r>
                        <a:rPr lang="zh-CN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0.647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80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scheme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by bunch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15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frequency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(Hz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43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pules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&lt;1.29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89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Kicker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rise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up</a:t>
                      </a: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fall down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&lt;0.647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35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26670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Timing</a:t>
                      </a:r>
                      <a:r>
                        <a:rPr lang="en-US" altLang="zh-CN" sz="14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delay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(us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0.647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77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duration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914285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26" y="3123767"/>
            <a:ext cx="5179553" cy="35107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03308" y="1711922"/>
            <a:ext cx="41319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RF system is shared by e- and e+ beam in the collider ring.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unches per beam are in the half ring both for booster and collider.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41" y="5255307"/>
            <a:ext cx="4316493" cy="975951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CEPC day, A419, IHEP, Aug. 30th, 2021.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27280</TotalTime>
  <Words>3233</Words>
  <Application>Microsoft Office PowerPoint</Application>
  <PresentationFormat>宽屏</PresentationFormat>
  <Paragraphs>814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MS Mincho</vt:lpstr>
      <vt:lpstr>等线</vt:lpstr>
      <vt:lpstr>等线 Light</vt:lpstr>
      <vt:lpstr>宋体</vt:lpstr>
      <vt:lpstr>Arial</vt:lpstr>
      <vt:lpstr>Calibri</vt:lpstr>
      <vt:lpstr>Calibri Light</vt:lpstr>
      <vt:lpstr>Symbol</vt:lpstr>
      <vt:lpstr>Times New Roman</vt:lpstr>
      <vt:lpstr>Wingdings</vt:lpstr>
      <vt:lpstr>Office 主题​​</vt:lpstr>
      <vt:lpstr>Problems and considerations about the timing &amp; bunch pattern</vt:lpstr>
      <vt:lpstr>CEPC high luminosity Parameters</vt:lpstr>
      <vt:lpstr>Requirements in collider ring</vt:lpstr>
      <vt:lpstr>Linac</vt:lpstr>
      <vt:lpstr>DR </vt:lpstr>
      <vt:lpstr>DR </vt:lpstr>
      <vt:lpstr>DR </vt:lpstr>
      <vt:lpstr>Injection to booster @20GeV  ─ tt</vt:lpstr>
      <vt:lpstr>Injection to booster @20GeV  ─ H</vt:lpstr>
      <vt:lpstr>Injection to booster @20GeV  ─ W</vt:lpstr>
      <vt:lpstr>Timing problem for Z</vt:lpstr>
      <vt:lpstr>Luminosity reduction @Z due to timing issue</vt:lpstr>
      <vt:lpstr>Injection to booster @20GeV  ─ Z</vt:lpstr>
      <vt:lpstr>Booster ramping </vt:lpstr>
      <vt:lpstr>Extraction from booster @180GeV  ─ tt</vt:lpstr>
      <vt:lpstr>Extraction from booster @120GeV  ─ H</vt:lpstr>
      <vt:lpstr>Extraction from booster @80GeV  ─ W</vt:lpstr>
      <vt:lpstr>Extraction from booster @45.5GeV  ─ Z</vt:lpstr>
      <vt:lpstr>Injection to collider@180GeV  ─ tt</vt:lpstr>
      <vt:lpstr>Injection to collider@120GeV  ─ H</vt:lpstr>
      <vt:lpstr>Injection to collider@80GeV  ─ W</vt:lpstr>
      <vt:lpstr>Injection to collider@45.5GeV  ─ Z</vt:lpstr>
      <vt:lpstr>Requirement of timing system</vt:lpstr>
      <vt:lpstr>Full injection from empty-tt</vt:lpstr>
      <vt:lpstr>Full injection from empty-Higgs</vt:lpstr>
      <vt:lpstr>Full injection from empty-W</vt:lpstr>
      <vt:lpstr>Full injection from empty-Z (bootstrapping)</vt:lpstr>
      <vt:lpstr>PowerPoint 演示文稿</vt:lpstr>
      <vt:lpstr>PowerPoint 演示文稿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224</cp:revision>
  <dcterms:created xsi:type="dcterms:W3CDTF">2021-08-11T02:04:41Z</dcterms:created>
  <dcterms:modified xsi:type="dcterms:W3CDTF">2021-08-30T01:05:16Z</dcterms:modified>
</cp:coreProperties>
</file>