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2" r:id="rId9"/>
    <p:sldId id="264" r:id="rId10"/>
    <p:sldId id="265" r:id="rId11"/>
    <p:sldId id="266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BAD7-1828-4C40-8D34-036DDAA03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8A04FE-31BF-4D26-B493-4D00D320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574A5C-BFF7-427A-93F8-0C30E633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245845-9501-47CA-BF05-2036858C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6AE0C7-4A8C-41AE-9778-A98C459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854FB-F822-4569-A692-B00DC771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8B1EBF-6EFB-42FC-A13F-F8D8C4042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434E1-94F3-47C4-8DC9-2EFCFFD5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9C8EC-111A-4BE9-81AC-429BDF9D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6C2BDF-84EC-44EE-B03D-F7D90FBD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0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602D6F-D29E-4C50-8C9E-E9C5A195E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27AA3F-881D-4F77-AC3E-29BCB127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7A0BE-9A56-4F83-AD36-DB41B828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48956-6264-48DE-B4CB-A6243B29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783FD7-2D92-42D5-8C57-27B964D5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2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7DD76-2CD7-45B3-9FD7-89FB45D7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D6F4D0-2AFF-4341-9C87-F4315EEDF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10AF45-7686-479C-8E84-1725ABE2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A32B9A-C968-4F1B-9951-D91B451C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FAC32-9299-45AD-B38C-31064D8C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7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39241-0429-458D-B218-065D8454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ECB3FF-978A-40A1-AFC7-F0708CB6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C2A0D-E029-43B4-884F-BC33504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9CA3E7-BE97-4A06-90AD-CC8108C2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29FD4-A88C-4F99-B5E8-FC8CBBA2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6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3BD0C-BCAA-4CA3-B5E4-C5CC3D19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4DCE24-FF0C-4EFC-9AE2-7350E7931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821960-0977-4FE5-90F9-A740421E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27DA26-61AC-4839-9443-595D072E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47A731-6B35-4BDB-95D3-DC562108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42040-4ED8-46B4-997E-A9E69FA3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5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64632-B09B-47B5-96EE-26A1F4BD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EC1D15-7B62-4423-9593-EAA7AD28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34C1F8-DD65-4E30-AD20-65AB61EDB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F5BB60-D85B-4A27-9ABE-510FCDF15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5AE672-0348-435F-9B5A-AD9328715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03A4EA-22EB-4E32-B7A1-D83C70E2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815CCF-D39D-461B-A3EC-16C40B3E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C7AFEE-8226-45FF-9A8C-3677E76F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5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442C3-6F8D-4759-80C4-4E11E098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835CBB-5FF4-4EE8-855F-E4926125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A142D9-7DFA-4E7B-BA52-AC16CEC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6B3E0F-92A9-42D3-A7A0-18ADDC2B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3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526438-8C40-42D1-9767-1414EBF0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B689E2-8F16-4840-BF21-AC95F2FC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7D8D24-4406-42B9-982F-B092132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20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94A4C-BE9A-40A2-9E49-2D725D1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706F8E-F72A-4DC8-8F80-0476635F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CCD375-1812-4A4A-964A-DB74191EE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B265FA-BF1B-467A-B5EE-65FB5862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EA1ABE-63C9-42F9-A5C2-5A260076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DCEACA-0680-4229-820B-5672B7AD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E1F1D-903F-46D3-A28B-984DFD5B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94C5BC-D0D0-4AB6-8053-2C7181455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DC4A46-9B70-4EC4-BAC9-0078C2400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BB070-535C-4066-9930-1125AC68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2DD7B8-F027-401C-A2CF-153FD7B9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552F8-6021-4A92-8095-BE5FA0FF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3E7B99-8968-49AB-8EA6-6619861B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7938EA-1A45-47F7-9819-2D1306E9F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EFD8E2-4585-4EA0-A8C2-78084673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6EE5-1C0F-4954-9782-E329C0385DE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18963-E146-4EC6-A1B4-1AF5E8845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D962BB-1796-45AD-8DE5-D68CE6C81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058D-F185-4D05-84EA-7EB903CD8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0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7873A-EF87-4E9F-A972-F48E057D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969"/>
            <a:ext cx="9144000" cy="2387600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CEPC MDI progress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355271-3001-4E71-BC59-2BDE147D1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732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Sha Bai, </a:t>
            </a:r>
            <a:r>
              <a:rPr lang="en-US" altLang="zh-CN" dirty="0" err="1"/>
              <a:t>Haoyu</a:t>
            </a:r>
            <a:r>
              <a:rPr lang="en-US" altLang="zh-CN" dirty="0"/>
              <a:t> Shi</a:t>
            </a:r>
          </a:p>
          <a:p>
            <a:r>
              <a:rPr lang="en-US" altLang="zh-CN" dirty="0"/>
              <a:t>For CEPC MDI group</a:t>
            </a:r>
          </a:p>
          <a:p>
            <a:endParaRPr lang="en-US" altLang="zh-CN" dirty="0"/>
          </a:p>
          <a:p>
            <a:r>
              <a:rPr lang="en-US" altLang="zh-CN" i="1" dirty="0"/>
              <a:t>CEPC Day</a:t>
            </a:r>
          </a:p>
          <a:p>
            <a:r>
              <a:rPr lang="en-US" altLang="zh-CN" i="1" dirty="0"/>
              <a:t>2021-8-30</a:t>
            </a:r>
            <a:endParaRPr lang="zh-CN" altLang="en-US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273F8F-186F-46E6-B9B9-1CB412BC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8" y="193199"/>
            <a:ext cx="4636584" cy="738956"/>
          </a:xfrm>
          <a:prstGeom prst="rect">
            <a:avLst/>
          </a:prstGeom>
        </p:spPr>
      </p:pic>
      <p:pic>
        <p:nvPicPr>
          <p:cNvPr id="5" name="Picture 2" descr="C:\Users\Administrator\Desktop\11112.png">
            <a:extLst>
              <a:ext uri="{FF2B5EF4-FFF2-40B4-BE49-F238E27FC236}">
                <a16:creationId xmlns:a16="http://schemas.microsoft.com/office/drawing/2014/main" id="{037C77C8-F223-4F41-B826-6DC07C3F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05" y="70581"/>
            <a:ext cx="1644676" cy="9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6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7A7E0-EE0E-4547-BA55-3A3BB612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Preliminary Result of Shielding design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55EB5-42E9-F74E-A0D4-252A1BD6D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 Beam-Gas beam loss is taken into account until now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Simulate the Absorbed Dose on Coil(Region)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result is ~0.013 GeV/g/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Take the loss rate calculated by SAD into account: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~0.00166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/s(0.166rad/s)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~14.35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~36662.49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/lifetime(Higgs plans to run 7 years)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Limit is 100000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/lifetime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76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02D5D-1176-3749-AAEF-16C1BD74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 Detector Simulation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51EC54B2-F257-43BD-AC8A-000E7F15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" y="1524414"/>
            <a:ext cx="2423604" cy="18785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294EA05-F45C-4DCA-941B-20999E73391A}"/>
              </a:ext>
            </a:extLst>
          </p:cNvPr>
          <p:cNvGrpSpPr/>
          <p:nvPr/>
        </p:nvGrpSpPr>
        <p:grpSpPr>
          <a:xfrm>
            <a:off x="7696941" y="861134"/>
            <a:ext cx="3915052" cy="3992123"/>
            <a:chOff x="6321163" y="1496268"/>
            <a:chExt cx="5259867" cy="5496741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9D38F41B-7871-476C-9405-11E2B23245DF}"/>
                </a:ext>
              </a:extLst>
            </p:cNvPr>
            <p:cNvGrpSpPr/>
            <p:nvPr/>
          </p:nvGrpSpPr>
          <p:grpSpPr>
            <a:xfrm>
              <a:off x="6868653" y="1496268"/>
              <a:ext cx="4712377" cy="5496741"/>
              <a:chOff x="4455558" y="1312719"/>
              <a:chExt cx="4712377" cy="5496741"/>
            </a:xfrm>
          </p:grpSpPr>
          <p:pic>
            <p:nvPicPr>
              <p:cNvPr id="9" name="图片 9">
                <a:extLst>
                  <a:ext uri="{FF2B5EF4-FFF2-40B4-BE49-F238E27FC236}">
                    <a16:creationId xmlns:a16="http://schemas.microsoft.com/office/drawing/2014/main" id="{EF7D654F-8635-40F0-BA93-D4DC88786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282"/>
              <a:stretch/>
            </p:blipFill>
            <p:spPr>
              <a:xfrm>
                <a:off x="4455558" y="1312719"/>
                <a:ext cx="4712377" cy="3956092"/>
              </a:xfrm>
              <a:prstGeom prst="rect">
                <a:avLst/>
              </a:prstGeom>
            </p:spPr>
          </p:pic>
          <p:sp>
            <p:nvSpPr>
              <p:cNvPr id="10" name="文本框 10">
                <a:extLst>
                  <a:ext uri="{FF2B5EF4-FFF2-40B4-BE49-F238E27FC236}">
                    <a16:creationId xmlns:a16="http://schemas.microsoft.com/office/drawing/2014/main" id="{B1F45B24-8F5A-4105-8545-4170AD50666F}"/>
                  </a:ext>
                </a:extLst>
              </p:cNvPr>
              <p:cNvSpPr txBox="1"/>
              <p:nvPr/>
            </p:nvSpPr>
            <p:spPr>
              <a:xfrm>
                <a:off x="7729080" y="2536911"/>
                <a:ext cx="143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Yoke(Endcap)</a:t>
                </a:r>
                <a:endParaRPr lang="zh-CN" altLang="en-US" dirty="0"/>
              </a:p>
            </p:txBody>
          </p:sp>
          <p:sp>
            <p:nvSpPr>
              <p:cNvPr id="11" name="文本框 11">
                <a:extLst>
                  <a:ext uri="{FF2B5EF4-FFF2-40B4-BE49-F238E27FC236}">
                    <a16:creationId xmlns:a16="http://schemas.microsoft.com/office/drawing/2014/main" id="{C8122568-2604-46DD-81AD-1B6160314CD2}"/>
                  </a:ext>
                </a:extLst>
              </p:cNvPr>
              <p:cNvSpPr txBox="1"/>
              <p:nvPr/>
            </p:nvSpPr>
            <p:spPr>
              <a:xfrm>
                <a:off x="6084168" y="1742593"/>
                <a:ext cx="131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Yoke(barrel)</a:t>
                </a:r>
                <a:endParaRPr lang="zh-CN" altLang="en-US" dirty="0"/>
              </a:p>
            </p:txBody>
          </p:sp>
          <p:sp>
            <p:nvSpPr>
              <p:cNvPr id="12" name="文本框 13">
                <a:extLst>
                  <a:ext uri="{FF2B5EF4-FFF2-40B4-BE49-F238E27FC236}">
                    <a16:creationId xmlns:a16="http://schemas.microsoft.com/office/drawing/2014/main" id="{845FADD6-BDB7-45FB-A598-DD238E583581}"/>
                  </a:ext>
                </a:extLst>
              </p:cNvPr>
              <p:cNvSpPr txBox="1"/>
              <p:nvPr/>
            </p:nvSpPr>
            <p:spPr>
              <a:xfrm>
                <a:off x="7197090" y="5403531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400 cm</a:t>
                </a:r>
                <a:endParaRPr lang="zh-CN" altLang="en-US" dirty="0"/>
              </a:p>
            </p:txBody>
          </p:sp>
          <p:sp>
            <p:nvSpPr>
              <p:cNvPr id="13" name="下箭头 14">
                <a:extLst>
                  <a:ext uri="{FF2B5EF4-FFF2-40B4-BE49-F238E27FC236}">
                    <a16:creationId xmlns:a16="http://schemas.microsoft.com/office/drawing/2014/main" id="{436FF97F-BC8D-4A9D-B079-D991EF3E10FC}"/>
                  </a:ext>
                </a:extLst>
              </p:cNvPr>
              <p:cNvSpPr/>
              <p:nvPr/>
            </p:nvSpPr>
            <p:spPr>
              <a:xfrm>
                <a:off x="7396900" y="5268811"/>
                <a:ext cx="45719" cy="134720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6">
                <a:extLst>
                  <a:ext uri="{FF2B5EF4-FFF2-40B4-BE49-F238E27FC236}">
                    <a16:creationId xmlns:a16="http://schemas.microsoft.com/office/drawing/2014/main" id="{056344E3-A936-445E-8308-3B3E3B89DE87}"/>
                  </a:ext>
                </a:extLst>
              </p:cNvPr>
              <p:cNvSpPr txBox="1"/>
              <p:nvPr/>
            </p:nvSpPr>
            <p:spPr>
              <a:xfrm>
                <a:off x="6608787" y="3861048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HCal</a:t>
                </a:r>
                <a:endParaRPr lang="zh-CN" altLang="en-US" dirty="0"/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94561196-4739-4A3C-964A-D6F07148C45E}"/>
                  </a:ext>
                </a:extLst>
              </p:cNvPr>
              <p:cNvSpPr txBox="1"/>
              <p:nvPr/>
            </p:nvSpPr>
            <p:spPr>
              <a:xfrm>
                <a:off x="5076056" y="3190910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HCal</a:t>
                </a:r>
                <a:endParaRPr lang="zh-CN" altLang="en-US" dirty="0"/>
              </a:p>
            </p:txBody>
          </p:sp>
          <p:cxnSp>
            <p:nvCxnSpPr>
              <p:cNvPr id="16" name="直接箭头连接符 19">
                <a:extLst>
                  <a:ext uri="{FF2B5EF4-FFF2-40B4-BE49-F238E27FC236}">
                    <a16:creationId xmlns:a16="http://schemas.microsoft.com/office/drawing/2014/main" id="{936DA45F-3798-4B14-A4A7-109C32620735}"/>
                  </a:ext>
                </a:extLst>
              </p:cNvPr>
              <p:cNvCxnSpPr>
                <a:endCxn id="17" idx="0"/>
              </p:cNvCxnSpPr>
              <p:nvPr/>
            </p:nvCxnSpPr>
            <p:spPr>
              <a:xfrm flipH="1">
                <a:off x="7283050" y="4230380"/>
                <a:ext cx="113851" cy="220974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20">
                <a:extLst>
                  <a:ext uri="{FF2B5EF4-FFF2-40B4-BE49-F238E27FC236}">
                    <a16:creationId xmlns:a16="http://schemas.microsoft.com/office/drawing/2014/main" id="{D937D84E-2C70-4D65-B08A-DFCC6C0471F7}"/>
                  </a:ext>
                </a:extLst>
              </p:cNvPr>
              <p:cNvSpPr txBox="1"/>
              <p:nvPr/>
            </p:nvSpPr>
            <p:spPr>
              <a:xfrm>
                <a:off x="6659642" y="6440128"/>
                <a:ext cx="124681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Yoke plugin</a:t>
                </a:r>
                <a:endParaRPr lang="zh-CN" altLang="en-US" dirty="0"/>
              </a:p>
            </p:txBody>
          </p:sp>
          <p:cxnSp>
            <p:nvCxnSpPr>
              <p:cNvPr id="18" name="直接箭头连接符 23">
                <a:extLst>
                  <a:ext uri="{FF2B5EF4-FFF2-40B4-BE49-F238E27FC236}">
                    <a16:creationId xmlns:a16="http://schemas.microsoft.com/office/drawing/2014/main" id="{641DA3D5-2844-4500-B4B8-9EF890504F86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>
                <a:off x="6494617" y="4231395"/>
                <a:ext cx="33063" cy="1901453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24">
                <a:extLst>
                  <a:ext uri="{FF2B5EF4-FFF2-40B4-BE49-F238E27FC236}">
                    <a16:creationId xmlns:a16="http://schemas.microsoft.com/office/drawing/2014/main" id="{740D8BD1-4EB2-4018-8676-E89A2C5A77AC}"/>
                  </a:ext>
                </a:extLst>
              </p:cNvPr>
              <p:cNvSpPr txBox="1"/>
              <p:nvPr/>
            </p:nvSpPr>
            <p:spPr>
              <a:xfrm>
                <a:off x="6192492" y="6132848"/>
                <a:ext cx="67037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EMC </a:t>
                </a:r>
                <a:endParaRPr lang="zh-CN" altLang="en-US" dirty="0"/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35DB7327-42B9-4304-9CAA-58A9C649D129}"/>
                  </a:ext>
                </a:extLst>
              </p:cNvPr>
              <p:cNvSpPr txBox="1"/>
              <p:nvPr/>
            </p:nvSpPr>
            <p:spPr>
              <a:xfrm>
                <a:off x="4958260" y="2706216"/>
                <a:ext cx="1051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Solenoid </a:t>
                </a:r>
                <a:endParaRPr lang="zh-CN" altLang="en-US" dirty="0"/>
              </a:p>
            </p:txBody>
          </p:sp>
          <p:sp>
            <p:nvSpPr>
              <p:cNvPr id="21" name="文本框 28">
                <a:extLst>
                  <a:ext uri="{FF2B5EF4-FFF2-40B4-BE49-F238E27FC236}">
                    <a16:creationId xmlns:a16="http://schemas.microsoft.com/office/drawing/2014/main" id="{2FB245D1-C38A-4E3A-9399-3BAF99698B0C}"/>
                  </a:ext>
                </a:extLst>
              </p:cNvPr>
              <p:cNvSpPr txBox="1"/>
              <p:nvPr/>
            </p:nvSpPr>
            <p:spPr>
              <a:xfrm>
                <a:off x="4980728" y="428437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TPC</a:t>
                </a:r>
                <a:endParaRPr lang="zh-CN" altLang="en-US" dirty="0"/>
              </a:p>
            </p:txBody>
          </p:sp>
          <p:cxnSp>
            <p:nvCxnSpPr>
              <p:cNvPr id="22" name="直接箭头连接符 31">
                <a:extLst>
                  <a:ext uri="{FF2B5EF4-FFF2-40B4-BE49-F238E27FC236}">
                    <a16:creationId xmlns:a16="http://schemas.microsoft.com/office/drawing/2014/main" id="{E4A92090-B345-468A-BBDA-D77ECE1A90C3}"/>
                  </a:ext>
                </a:extLst>
              </p:cNvPr>
              <p:cNvCxnSpPr/>
              <p:nvPr/>
            </p:nvCxnSpPr>
            <p:spPr>
              <a:xfrm flipH="1">
                <a:off x="5691930" y="3560242"/>
                <a:ext cx="802687" cy="2212621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32">
                <a:extLst>
                  <a:ext uri="{FF2B5EF4-FFF2-40B4-BE49-F238E27FC236}">
                    <a16:creationId xmlns:a16="http://schemas.microsoft.com/office/drawing/2014/main" id="{250F027E-BB27-4CDF-B666-663E7C57914F}"/>
                  </a:ext>
                </a:extLst>
              </p:cNvPr>
              <p:cNvSpPr txBox="1"/>
              <p:nvPr/>
            </p:nvSpPr>
            <p:spPr>
              <a:xfrm>
                <a:off x="5111473" y="5697312"/>
                <a:ext cx="133850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End cap ring</a:t>
                </a:r>
                <a:endParaRPr lang="zh-CN" altLang="en-US" dirty="0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350754A-9780-43A4-A1DB-BBDEA4E3AEC1}"/>
                </a:ext>
              </a:extLst>
            </p:cNvPr>
            <p:cNvSpPr txBox="1"/>
            <p:nvPr/>
          </p:nvSpPr>
          <p:spPr>
            <a:xfrm>
              <a:off x="6321163" y="3906097"/>
              <a:ext cx="626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200cm</a:t>
              </a:r>
              <a:endParaRPr kumimoji="1" lang="zh-CN" altLang="en-US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71630B0-4EED-4C48-9821-9787F5694036}"/>
                </a:ext>
              </a:extLst>
            </p:cNvPr>
            <p:cNvSpPr txBox="1"/>
            <p:nvPr/>
          </p:nvSpPr>
          <p:spPr>
            <a:xfrm>
              <a:off x="6321163" y="2905126"/>
              <a:ext cx="626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300cm</a:t>
              </a:r>
              <a:endParaRPr kumimoji="1" lang="zh-CN" altLang="en-US" sz="1200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5739965-EE07-45BC-A803-121F2F438027}"/>
              </a:ext>
            </a:extLst>
          </p:cNvPr>
          <p:cNvSpPr txBox="1"/>
          <p:nvPr/>
        </p:nvSpPr>
        <p:spPr>
          <a:xfrm>
            <a:off x="1000646" y="1195663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 descr="图示&#10;&#10;中度可信度描述已自动生成">
            <a:extLst>
              <a:ext uri="{FF2B5EF4-FFF2-40B4-BE49-F238E27FC236}">
                <a16:creationId xmlns:a16="http://schemas.microsoft.com/office/drawing/2014/main" id="{7C230FBB-EED4-4297-8469-571799BA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23" y="1500929"/>
            <a:ext cx="2398852" cy="1859351"/>
          </a:xfrm>
          <a:prstGeom prst="rect">
            <a:avLst/>
          </a:prstGeom>
        </p:spPr>
      </p:pic>
      <p:pic>
        <p:nvPicPr>
          <p:cNvPr id="26" name="图片 25" descr="图表, 直方图&#10;&#10;描述已自动生成">
            <a:extLst>
              <a:ext uri="{FF2B5EF4-FFF2-40B4-BE49-F238E27FC236}">
                <a16:creationId xmlns:a16="http://schemas.microsoft.com/office/drawing/2014/main" id="{0391F8B7-A5CD-4B4F-BFE3-5E6BACFAE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617" y="1554852"/>
            <a:ext cx="2321438" cy="179934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7024433-848B-4450-A3F7-932772E95459}"/>
              </a:ext>
            </a:extLst>
          </p:cNvPr>
          <p:cNvSpPr txBox="1"/>
          <p:nvPr/>
        </p:nvSpPr>
        <p:spPr>
          <a:xfrm>
            <a:off x="3572337" y="119765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Beam Gas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28A31CD-C84C-4EA0-8EAB-62C13D38AACC}"/>
              </a:ext>
            </a:extLst>
          </p:cNvPr>
          <p:cNvSpPr/>
          <p:nvPr/>
        </p:nvSpPr>
        <p:spPr>
          <a:xfrm>
            <a:off x="5886972" y="1207416"/>
            <a:ext cx="1342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Beam Th-Photon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 descr="图表, 直方图&#10;&#10;描述已自动生成">
            <a:extLst>
              <a:ext uri="{FF2B5EF4-FFF2-40B4-BE49-F238E27FC236}">
                <a16:creationId xmlns:a16="http://schemas.microsoft.com/office/drawing/2014/main" id="{29A4F484-39D7-4104-8A7C-F1565CBD6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23" y="3400451"/>
            <a:ext cx="2335378" cy="1810153"/>
          </a:xfrm>
          <a:prstGeom prst="rect">
            <a:avLst/>
          </a:prstGeom>
        </p:spPr>
      </p:pic>
      <p:pic>
        <p:nvPicPr>
          <p:cNvPr id="30" name="图片 29" descr="图表, 直方图&#10;&#10;描述已自动生成">
            <a:extLst>
              <a:ext uri="{FF2B5EF4-FFF2-40B4-BE49-F238E27FC236}">
                <a16:creationId xmlns:a16="http://schemas.microsoft.com/office/drawing/2014/main" id="{A226AD0C-3031-4CEB-98BC-94FD23C7E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8325" y="3384095"/>
            <a:ext cx="2398852" cy="1859352"/>
          </a:xfrm>
          <a:prstGeom prst="rect">
            <a:avLst/>
          </a:prstGeom>
        </p:spPr>
      </p:pic>
      <p:pic>
        <p:nvPicPr>
          <p:cNvPr id="31" name="图片 30" descr="图表, 直方图&#10;&#10;描述已自动生成">
            <a:extLst>
              <a:ext uri="{FF2B5EF4-FFF2-40B4-BE49-F238E27FC236}">
                <a16:creationId xmlns:a16="http://schemas.microsoft.com/office/drawing/2014/main" id="{919EC4CB-D122-4A8D-BC53-7977987B7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335" y="3322583"/>
            <a:ext cx="2398853" cy="1859352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65B37B44-2D5C-4385-8916-713615A299C1}"/>
              </a:ext>
            </a:extLst>
          </p:cNvPr>
          <p:cNvSpPr/>
          <p:nvPr/>
        </p:nvSpPr>
        <p:spPr>
          <a:xfrm>
            <a:off x="681056" y="5327876"/>
            <a:ext cx="10189483" cy="1411160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AD9963C0-FFD4-4377-AF85-8C1DFBD5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81" y="5443380"/>
            <a:ext cx="10418686" cy="1291461"/>
          </a:xfrm>
        </p:spPr>
        <p:txBody>
          <a:bodyPr>
            <a:norm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full detector simulation on Higgs Mode based on original CDR design &amp; parameter has been performed</a:t>
            </a:r>
          </a:p>
          <a:p>
            <a:pPr lvl="1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28mm Be beam pipe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impact on detector due to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could reach EMC or more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Pair Production contributes most,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bth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bgb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are at same level,  lower than 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135514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4AD95-E6AD-4532-B0ED-6130912D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C6204-59E9-4481-98E8-BFF7CD43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 photons from FD with alignment error will not damage detector components and cause background to experiments.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RBB and BG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introduce with orbit distortion, no obvious evidence to improve collimators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Tungsten IR beam pipe is preliminary designed, first results shows dose on coil of SC magnets will not cause SC quench.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full detector simulation shows the impact on detector due to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could reach EMC or more. Pair Production contributes most;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bth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bgb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are at same level,  lower than pair production</a:t>
            </a: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8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F981B-719A-41B9-AD86-000E5FA2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Outline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7DA917-A1B6-4B04-A485-CFA6D273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Synchrotron radiation from Final Doublet with alignment errors</a:t>
            </a:r>
          </a:p>
          <a:p>
            <a:r>
              <a:rPr lang="en-US" altLang="zh-CN" dirty="0"/>
              <a:t>Beam loss background with alignment errors</a:t>
            </a:r>
          </a:p>
          <a:p>
            <a:r>
              <a:rPr lang="en-US" altLang="zh-CN" dirty="0"/>
              <a:t>Shielding </a:t>
            </a:r>
          </a:p>
          <a:p>
            <a:r>
              <a:rPr lang="en-US" altLang="zh-CN" dirty="0"/>
              <a:t>Full detector simulation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75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31D227-5246-463A-B9C0-9B1ECB41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from FD without error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6A4E3502-0D9E-4851-93BC-1ABD4ABFB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71770"/>
              </p:ext>
            </p:extLst>
          </p:nvPr>
        </p:nvGraphicFramePr>
        <p:xfrm>
          <a:off x="8158115" y="5481573"/>
          <a:ext cx="3579010" cy="11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87">
                  <a:extLst>
                    <a:ext uri="{9D8B030D-6E8A-4147-A177-3AD203B41FA5}">
                      <a16:colId xmlns:a16="http://schemas.microsoft.com/office/drawing/2014/main" val="3050721586"/>
                    </a:ext>
                  </a:extLst>
                </a:gridCol>
                <a:gridCol w="511287">
                  <a:extLst>
                    <a:ext uri="{9D8B030D-6E8A-4147-A177-3AD203B41FA5}">
                      <a16:colId xmlns:a16="http://schemas.microsoft.com/office/drawing/2014/main" val="517493826"/>
                    </a:ext>
                  </a:extLst>
                </a:gridCol>
                <a:gridCol w="591281">
                  <a:extLst>
                    <a:ext uri="{9D8B030D-6E8A-4147-A177-3AD203B41FA5}">
                      <a16:colId xmlns:a16="http://schemas.microsoft.com/office/drawing/2014/main" val="1308025110"/>
                    </a:ext>
                  </a:extLst>
                </a:gridCol>
                <a:gridCol w="431294">
                  <a:extLst>
                    <a:ext uri="{9D8B030D-6E8A-4147-A177-3AD203B41FA5}">
                      <a16:colId xmlns:a16="http://schemas.microsoft.com/office/drawing/2014/main" val="267539410"/>
                    </a:ext>
                  </a:extLst>
                </a:gridCol>
                <a:gridCol w="511287">
                  <a:extLst>
                    <a:ext uri="{9D8B030D-6E8A-4147-A177-3AD203B41FA5}">
                      <a16:colId xmlns:a16="http://schemas.microsoft.com/office/drawing/2014/main" val="3675391643"/>
                    </a:ext>
                  </a:extLst>
                </a:gridCol>
                <a:gridCol w="511287">
                  <a:extLst>
                    <a:ext uri="{9D8B030D-6E8A-4147-A177-3AD203B41FA5}">
                      <a16:colId xmlns:a16="http://schemas.microsoft.com/office/drawing/2014/main" val="2188692090"/>
                    </a:ext>
                  </a:extLst>
                </a:gridCol>
                <a:gridCol w="511287">
                  <a:extLst>
                    <a:ext uri="{9D8B030D-6E8A-4147-A177-3AD203B41FA5}">
                      <a16:colId xmlns:a16="http://schemas.microsoft.com/office/drawing/2014/main" val="65894181"/>
                    </a:ext>
                  </a:extLst>
                </a:gridCol>
              </a:tblGrid>
              <a:tr h="26720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000" dirty="0"/>
                        <a:t>β</a:t>
                      </a:r>
                      <a:r>
                        <a:rPr lang="en-US" altLang="zh-CN" sz="1000" dirty="0"/>
                        <a:t>x (m)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000" dirty="0"/>
                        <a:t>β</a:t>
                      </a:r>
                      <a:r>
                        <a:rPr lang="en-US" altLang="zh-CN" sz="1000" dirty="0"/>
                        <a:t>y (mm)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000" dirty="0"/>
                        <a:t>ε</a:t>
                      </a:r>
                      <a:r>
                        <a:rPr lang="en-US" altLang="zh-CN" sz="1000" dirty="0"/>
                        <a:t>x (nm)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000" dirty="0"/>
                        <a:t>ε</a:t>
                      </a:r>
                      <a:r>
                        <a:rPr lang="en-US" altLang="zh-CN" sz="1000" dirty="0"/>
                        <a:t>y (pm)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000" dirty="0"/>
                        <a:t>σ</a:t>
                      </a:r>
                      <a:r>
                        <a:rPr lang="en-US" altLang="zh-CN" sz="1000" dirty="0"/>
                        <a:t>x (um)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000" dirty="0"/>
                        <a:t>σ</a:t>
                      </a:r>
                      <a:r>
                        <a:rPr lang="en-US" altLang="zh-CN" sz="1000" dirty="0"/>
                        <a:t>y (nm)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93086"/>
                  </a:ext>
                </a:extLst>
              </a:tr>
              <a:tr h="1734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Q1a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11.27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0.23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1.3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85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17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61807"/>
                  </a:ext>
                </a:extLst>
              </a:tr>
              <a:tr h="1734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Q1b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46.75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0.49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1.3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172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82313"/>
                  </a:ext>
                </a:extLst>
              </a:tr>
              <a:tr h="2672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212.8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1.3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369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36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86845"/>
                  </a:ext>
                </a:extLst>
              </a:tr>
            </a:tbl>
          </a:graphicData>
        </a:graphic>
      </p:graphicFrame>
      <p:pic>
        <p:nvPicPr>
          <p:cNvPr id="8" name="图形 7">
            <a:extLst>
              <a:ext uri="{FF2B5EF4-FFF2-40B4-BE49-F238E27FC236}">
                <a16:creationId xmlns:a16="http://schemas.microsoft.com/office/drawing/2014/main" id="{80D0CABE-95AB-44C1-AAE5-F4D45455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096" y="1232032"/>
            <a:ext cx="3911741" cy="2434216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A863FD2-C23D-429D-A0DF-12CD517E8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50519"/>
              </p:ext>
            </p:extLst>
          </p:nvPr>
        </p:nvGraphicFramePr>
        <p:xfrm>
          <a:off x="359371" y="4063132"/>
          <a:ext cx="3863779" cy="127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Slices(3sigma)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QDa_SR_power_X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QDa_SR_power_Y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QDa_critical_energy_X</a:t>
                      </a:r>
                      <a:r>
                        <a:rPr lang="en-US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QDa_critical_energy_Y</a:t>
                      </a:r>
                      <a:r>
                        <a:rPr lang="en-US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212.2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99.9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724.7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396.3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200.2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94.3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797.2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435.9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198.0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93.2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821.3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449.1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6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197.2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92.9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833.4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455.7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6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196.7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92.6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845.5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462.3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596C5A0-5F35-4230-BBAA-88933CE76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97715"/>
              </p:ext>
            </p:extLst>
          </p:nvPr>
        </p:nvGraphicFramePr>
        <p:xfrm>
          <a:off x="4384601" y="5418962"/>
          <a:ext cx="3438600" cy="127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2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Slices(3sigma)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QDb_SR_power_X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QDb_SR_power_Y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QDb_critical_energy_X</a:t>
                      </a:r>
                      <a:r>
                        <a:rPr lang="en-US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QDb_critical_energy_Y</a:t>
                      </a:r>
                      <a:r>
                        <a:rPr lang="en-US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239.2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42.8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663.1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263.0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225.7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40.4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729.4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289.3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223.2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39.9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751.5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298.0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222.3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39.8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762.6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302.4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221.7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39.6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773.6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306.8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D2F44AA-30D3-4D8E-933C-4C424D7BD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49623"/>
              </p:ext>
            </p:extLst>
          </p:nvPr>
        </p:nvGraphicFramePr>
        <p:xfrm>
          <a:off x="359371" y="5411417"/>
          <a:ext cx="3863780" cy="12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Slices(3sigma)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QF1_SR_power_X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QF1_SR_power_Y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QF1_critical_energy_X(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QF1_critical_energy_Y(</a:t>
                      </a:r>
                      <a:r>
                        <a:rPr lang="en-US" sz="1000" u="none" strike="noStrike" dirty="0" err="1">
                          <a:effectLst/>
                        </a:rPr>
                        <a:t>KeV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472.9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135.1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675.2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499.4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4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446.1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127.4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742.7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549.4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4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441.2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126.0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765.2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566.0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4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439.5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125.5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776.5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574.3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4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438.3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125.2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787.7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582.7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2265C05-D867-4840-B102-79044230092D}"/>
              </a:ext>
            </a:extLst>
          </p:cNvPr>
          <p:cNvSpPr/>
          <p:nvPr/>
        </p:nvSpPr>
        <p:spPr>
          <a:xfrm>
            <a:off x="4510175" y="4100731"/>
            <a:ext cx="7226950" cy="1238751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720B6E-8314-43C2-AA0A-E898C0519BC4}"/>
              </a:ext>
            </a:extLst>
          </p:cNvPr>
          <p:cNvSpPr txBox="1"/>
          <p:nvPr/>
        </p:nvSpPr>
        <p:spPr>
          <a:xfrm>
            <a:off x="947818" y="3668317"/>
            <a:ext cx="320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SR </a:t>
            </a:r>
            <a:r>
              <a:rPr lang="en-US" altLang="zh-CN" sz="1400" dirty="0" err="1"/>
              <a:t>phtons</a:t>
            </a:r>
            <a:r>
              <a:rPr lang="en-US" altLang="zh-CN" sz="1400" dirty="0"/>
              <a:t> from FD within 3</a:t>
            </a:r>
            <a:r>
              <a:rPr lang="el-GR" altLang="zh-CN" sz="1400" dirty="0"/>
              <a:t>σ</a:t>
            </a:r>
            <a:r>
              <a:rPr lang="en-US" altLang="zh-CN" sz="1400" dirty="0"/>
              <a:t>x </a:t>
            </a:r>
            <a:endParaRPr lang="zh-CN" altLang="en-US" sz="1400" dirty="0"/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F7E8853A-7E86-4117-B175-883F39DB2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3150" y="1214149"/>
            <a:ext cx="3967707" cy="246998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D376D34-3E9C-4CBB-8214-FE148B282CCC}"/>
              </a:ext>
            </a:extLst>
          </p:cNvPr>
          <p:cNvSpPr txBox="1"/>
          <p:nvPr/>
        </p:nvSpPr>
        <p:spPr>
          <a:xfrm>
            <a:off x="4667898" y="3684131"/>
            <a:ext cx="3644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SR </a:t>
            </a:r>
            <a:r>
              <a:rPr lang="en-US" altLang="zh-CN" sz="1400" dirty="0" err="1"/>
              <a:t>phtons</a:t>
            </a:r>
            <a:r>
              <a:rPr lang="en-US" altLang="zh-CN" sz="1400" dirty="0"/>
              <a:t> from FD within 10</a:t>
            </a:r>
            <a:r>
              <a:rPr lang="el-GR" altLang="zh-CN" sz="1400" dirty="0"/>
              <a:t>σ</a:t>
            </a:r>
            <a:r>
              <a:rPr lang="en-US" altLang="zh-CN" sz="1400" dirty="0"/>
              <a:t>x </a:t>
            </a:r>
            <a:endParaRPr lang="zh-CN" altLang="en-US" sz="1400" dirty="0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21836EF2-3B4D-4D2F-8A6D-4C16BDF49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8115" y="1214149"/>
            <a:ext cx="3829048" cy="238086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ABC2448-2E1E-4287-9B4E-90C8EEF7FDDD}"/>
              </a:ext>
            </a:extLst>
          </p:cNvPr>
          <p:cNvSpPr/>
          <p:nvPr/>
        </p:nvSpPr>
        <p:spPr>
          <a:xfrm>
            <a:off x="8777593" y="3650863"/>
            <a:ext cx="26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SR </a:t>
            </a:r>
            <a:r>
              <a:rPr lang="en-US" altLang="zh-CN" sz="1400" dirty="0" err="1"/>
              <a:t>phtons</a:t>
            </a:r>
            <a:r>
              <a:rPr lang="en-US" altLang="zh-CN" sz="1400" dirty="0"/>
              <a:t> from FD within 13</a:t>
            </a:r>
            <a:r>
              <a:rPr lang="el-GR" altLang="zh-CN" sz="1400" dirty="0"/>
              <a:t>σ</a:t>
            </a:r>
            <a:r>
              <a:rPr lang="en-US" altLang="zh-CN" sz="1400" dirty="0"/>
              <a:t>x 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D8012C6-BA70-436C-AB90-4DBCB5328BC5}"/>
              </a:ext>
            </a:extLst>
          </p:cNvPr>
          <p:cNvSpPr txBox="1"/>
          <p:nvPr/>
        </p:nvSpPr>
        <p:spPr>
          <a:xfrm>
            <a:off x="4648897" y="4168961"/>
            <a:ext cx="70166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SR photons within 10</a:t>
            </a:r>
            <a:r>
              <a:rPr lang="el-GR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directly hitting or once-scattering to the detector.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Collimators squeeze the beam to 13</a:t>
            </a:r>
            <a:r>
              <a:rPr lang="el-GR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photons generate from 10</a:t>
            </a:r>
            <a:r>
              <a:rPr lang="el-GR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to 13</a:t>
            </a:r>
            <a:r>
              <a:rPr lang="el-GR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will hit downstream of IR beam pipe, and once-scattering photons will not go into detector beam pipe but goes to even far away from the IP region.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photons from FD will not damage detector components and cause background to experiments.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31D227-5246-463A-B9C0-9B1ECB41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7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from FD with alignment error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~50um orbit distortion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CDCCE8-8C79-4F16-BEC6-99F01859CB7A}"/>
              </a:ext>
            </a:extLst>
          </p:cNvPr>
          <p:cNvSpPr txBox="1"/>
          <p:nvPr/>
        </p:nvSpPr>
        <p:spPr>
          <a:xfrm>
            <a:off x="838200" y="4007001"/>
            <a:ext cx="2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SR from FD within 3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16E07A-CB52-4651-844F-6412D9B74218}"/>
              </a:ext>
            </a:extLst>
          </p:cNvPr>
          <p:cNvSpPr txBox="1"/>
          <p:nvPr/>
        </p:nvSpPr>
        <p:spPr>
          <a:xfrm>
            <a:off x="4573073" y="4007845"/>
            <a:ext cx="267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SR from FD within 10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6751F5A-6688-4235-9685-8D0AB28F96EA}"/>
              </a:ext>
            </a:extLst>
          </p:cNvPr>
          <p:cNvSpPr/>
          <p:nvPr/>
        </p:nvSpPr>
        <p:spPr>
          <a:xfrm>
            <a:off x="703544" y="4660106"/>
            <a:ext cx="11139268" cy="1997028"/>
          </a:xfrm>
          <a:prstGeom prst="roundRect">
            <a:avLst/>
          </a:prstGeom>
          <a:solidFill>
            <a:srgbClr val="0070C0">
              <a:alpha val="1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690F26-0BC3-4074-B435-4D53A73768F4}"/>
              </a:ext>
            </a:extLst>
          </p:cNvPr>
          <p:cNvSpPr txBox="1"/>
          <p:nvPr/>
        </p:nvSpPr>
        <p:spPr>
          <a:xfrm>
            <a:off x="1015620" y="4765119"/>
            <a:ext cx="103381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generation within 3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10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13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~50um orbit distortion after error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SR photons directly hitting or once-scattering to the detector.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 squeeze the beam to 13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generate from 10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to 13</a:t>
            </a:r>
            <a:r>
              <a:rPr lang="el-GR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will hit downstream of IR beam pipe, and once-scattering photons will not go into detector beam pipe but goes to even far away from the IP region.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from FD will not damage detector components and cause background to experiments.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9DB350-322C-4E97-9B73-2F07D89EB39F}"/>
              </a:ext>
            </a:extLst>
          </p:cNvPr>
          <p:cNvSpPr/>
          <p:nvPr/>
        </p:nvSpPr>
        <p:spPr>
          <a:xfrm>
            <a:off x="8565340" y="4007845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SR from FD within 13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FFDACDBD-1E65-4D3F-8D52-90C1FD1B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0403" y="1378738"/>
            <a:ext cx="3826071" cy="237196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E43E36B-5A37-4C9D-82C3-3AD97B12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9311" y="1383595"/>
            <a:ext cx="3826071" cy="2372816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7C9F552E-2423-4D0B-9AB9-820A52CF5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751" y="1383595"/>
            <a:ext cx="3826071" cy="23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31D227-5246-463A-B9C0-9B1ECB41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7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from FD with alignment error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~100um orbit distortion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CDCCE8-8C79-4F16-BEC6-99F01859CB7A}"/>
              </a:ext>
            </a:extLst>
          </p:cNvPr>
          <p:cNvSpPr txBox="1"/>
          <p:nvPr/>
        </p:nvSpPr>
        <p:spPr>
          <a:xfrm>
            <a:off x="838200" y="4007001"/>
            <a:ext cx="2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SR from FD within 3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16E07A-CB52-4651-844F-6412D9B74218}"/>
              </a:ext>
            </a:extLst>
          </p:cNvPr>
          <p:cNvSpPr txBox="1"/>
          <p:nvPr/>
        </p:nvSpPr>
        <p:spPr>
          <a:xfrm>
            <a:off x="4573073" y="4007845"/>
            <a:ext cx="267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SR from FD within 10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6751F5A-6688-4235-9685-8D0AB28F96EA}"/>
              </a:ext>
            </a:extLst>
          </p:cNvPr>
          <p:cNvSpPr/>
          <p:nvPr/>
        </p:nvSpPr>
        <p:spPr>
          <a:xfrm>
            <a:off x="703544" y="4660106"/>
            <a:ext cx="11139268" cy="1997028"/>
          </a:xfrm>
          <a:prstGeom prst="roundRect">
            <a:avLst/>
          </a:prstGeom>
          <a:solidFill>
            <a:srgbClr val="0070C0">
              <a:alpha val="1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690F26-0BC3-4074-B435-4D53A73768F4}"/>
              </a:ext>
            </a:extLst>
          </p:cNvPr>
          <p:cNvSpPr txBox="1"/>
          <p:nvPr/>
        </p:nvSpPr>
        <p:spPr>
          <a:xfrm>
            <a:off x="1015620" y="4765119"/>
            <a:ext cx="103381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generation within 3</a:t>
            </a:r>
            <a:r>
              <a:rPr lang="el-GR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10</a:t>
            </a:r>
            <a:r>
              <a:rPr lang="el-GR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13</a:t>
            </a:r>
            <a:r>
              <a:rPr lang="el-GR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~100um orbit distortion after error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SR photons directly hitting or once-scattering to the detector.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similar with from ~50um orbit distortion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consistent with CDR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9DB350-322C-4E97-9B73-2F07D89EB39F}"/>
              </a:ext>
            </a:extLst>
          </p:cNvPr>
          <p:cNvSpPr/>
          <p:nvPr/>
        </p:nvSpPr>
        <p:spPr>
          <a:xfrm>
            <a:off x="8565340" y="4007845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SR from FD within 13</a:t>
            </a:r>
            <a:r>
              <a:rPr lang="el-GR" altLang="zh-CN" dirty="0"/>
              <a:t>σ</a:t>
            </a:r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29CB3CBE-35A8-4CAF-ADB3-806BA424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364" y="1490737"/>
            <a:ext cx="3641791" cy="2259969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5943F425-6347-452B-8EDC-C17915EFE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7067" y="1328013"/>
            <a:ext cx="3909424" cy="2428082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0FF29C18-9973-472B-B4F4-0E8D8775C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0693" y="1333838"/>
            <a:ext cx="3909943" cy="24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loss background - RBB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4E25AF-410B-4F38-98D8-A88124DA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5" y="1203619"/>
            <a:ext cx="4321576" cy="30518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90BBC5-F4E5-400D-9284-3D6E6CA89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212" y="1203619"/>
            <a:ext cx="4321575" cy="30518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D215C18-EAEC-465B-8F0B-E763C803B80D}"/>
              </a:ext>
            </a:extLst>
          </p:cNvPr>
          <p:cNvSpPr txBox="1"/>
          <p:nvPr/>
        </p:nvSpPr>
        <p:spPr>
          <a:xfrm>
            <a:off x="1322773" y="4145872"/>
            <a:ext cx="19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error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823649-1929-448E-AB75-A478FE7F6982}"/>
              </a:ext>
            </a:extLst>
          </p:cNvPr>
          <p:cNvSpPr txBox="1"/>
          <p:nvPr/>
        </p:nvSpPr>
        <p:spPr>
          <a:xfrm>
            <a:off x="4871621" y="4145872"/>
            <a:ext cx="30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50um orbit distortion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A018D1-0A43-4D6E-BF78-8C0D95FB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024" y="1199034"/>
            <a:ext cx="4411681" cy="31155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60D4B2-F9F3-4090-852F-3B60CF4D920A}"/>
              </a:ext>
            </a:extLst>
          </p:cNvPr>
          <p:cNvSpPr txBox="1"/>
          <p:nvPr/>
        </p:nvSpPr>
        <p:spPr>
          <a:xfrm>
            <a:off x="8504622" y="4145872"/>
            <a:ext cx="30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100um orbit distortion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4672C4-1AD8-4EB1-AE53-0B2EEB4CEE92}"/>
              </a:ext>
            </a:extLst>
          </p:cNvPr>
          <p:cNvSpPr txBox="1"/>
          <p:nvPr/>
        </p:nvSpPr>
        <p:spPr>
          <a:xfrm>
            <a:off x="914400" y="4927107"/>
            <a:ext cx="10351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~50um orbit distortion after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50um &amp; 100um orbit distortion comparison with no error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0.23% increase of RBB beam loss particles from IR ~ ±6m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0.2% increase of RBB beam loss particles from IR ~ ±100m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obvious evidence to improve collimators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3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Beam loss background – Beam Gas inelastic-scattering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215C18-EAEC-465B-8F0B-E763C803B80D}"/>
              </a:ext>
            </a:extLst>
          </p:cNvPr>
          <p:cNvSpPr txBox="1"/>
          <p:nvPr/>
        </p:nvSpPr>
        <p:spPr>
          <a:xfrm>
            <a:off x="1322773" y="4145872"/>
            <a:ext cx="19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error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823649-1929-448E-AB75-A478FE7F6982}"/>
              </a:ext>
            </a:extLst>
          </p:cNvPr>
          <p:cNvSpPr txBox="1"/>
          <p:nvPr/>
        </p:nvSpPr>
        <p:spPr>
          <a:xfrm>
            <a:off x="4739013" y="4180507"/>
            <a:ext cx="30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50um orbit distortion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60D4B2-F9F3-4090-852F-3B60CF4D920A}"/>
              </a:ext>
            </a:extLst>
          </p:cNvPr>
          <p:cNvSpPr txBox="1"/>
          <p:nvPr/>
        </p:nvSpPr>
        <p:spPr>
          <a:xfrm>
            <a:off x="8591422" y="4180507"/>
            <a:ext cx="30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100um orbit distortion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176D59-8EE9-4B06-BE0A-629D7922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11" y="1249659"/>
            <a:ext cx="4268310" cy="3014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37606F-3496-4E60-AAA5-675AE070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1" y="1249658"/>
            <a:ext cx="4268310" cy="30142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B7095A-BAE1-4B5C-8399-2A2F2D2C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90" y="1249658"/>
            <a:ext cx="4268310" cy="30142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914400" y="4927107"/>
            <a:ext cx="10351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~50um orbit distortion after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50um &amp; 100um orbit distortion comparison with no error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0.9% increase of BG beam loss particles from IR ~ ±6m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1.48% increase of BG beam loss particles from IR ~ ±100m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obvious evidence to improve collimators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3E82D-C1A1-405A-9380-26B6DF97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圆角矩形 14">
            <a:extLst>
              <a:ext uri="{FF2B5EF4-FFF2-40B4-BE49-F238E27FC236}">
                <a16:creationId xmlns:a16="http://schemas.microsoft.com/office/drawing/2014/main" id="{B4794E11-A456-4BD9-9269-24CFF4A35BCD}"/>
              </a:ext>
            </a:extLst>
          </p:cNvPr>
          <p:cNvSpPr/>
          <p:nvPr/>
        </p:nvSpPr>
        <p:spPr bwMode="auto">
          <a:xfrm>
            <a:off x="793419" y="1634972"/>
            <a:ext cx="4643326" cy="2112067"/>
          </a:xfrm>
          <a:prstGeom prst="roundRect">
            <a:avLst/>
          </a:prstGeom>
          <a:solidFill>
            <a:srgbClr val="FFCCCC">
              <a:alpha val="46000"/>
            </a:srgbClr>
          </a:solidFill>
          <a:ln>
            <a:solidFill>
              <a:srgbClr val="FF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61E7C4-52EE-4F39-94D7-55C49E57E859}"/>
              </a:ext>
            </a:extLst>
          </p:cNvPr>
          <p:cNvSpPr/>
          <p:nvPr/>
        </p:nvSpPr>
        <p:spPr>
          <a:xfrm>
            <a:off x="1022481" y="1753571"/>
            <a:ext cx="42775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the downstream IR with a large amount, due to the process of radiative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beam thermal photon scattering.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may damage the SC magnet coil and the detector.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右箭头 10">
            <a:extLst>
              <a:ext uri="{FF2B5EF4-FFF2-40B4-BE49-F238E27FC236}">
                <a16:creationId xmlns:a16="http://schemas.microsoft.com/office/drawing/2014/main" id="{80E92DC0-FD14-4590-AC25-623F9B6CE3C1}"/>
              </a:ext>
            </a:extLst>
          </p:cNvPr>
          <p:cNvSpPr/>
          <p:nvPr/>
        </p:nvSpPr>
        <p:spPr bwMode="auto">
          <a:xfrm>
            <a:off x="5685114" y="2401205"/>
            <a:ext cx="916693" cy="28980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28F1DB-4AAF-47BE-B117-AF2DF5C9A217}"/>
              </a:ext>
            </a:extLst>
          </p:cNvPr>
          <p:cNvSpPr txBox="1"/>
          <p:nvPr/>
        </p:nvSpPr>
        <p:spPr>
          <a:xfrm>
            <a:off x="5624243" y="2023092"/>
            <a:ext cx="12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12">
            <a:extLst>
              <a:ext uri="{FF2B5EF4-FFF2-40B4-BE49-F238E27FC236}">
                <a16:creationId xmlns:a16="http://schemas.microsoft.com/office/drawing/2014/main" id="{54E9884F-DB8F-4957-9FF2-E399B19D9AAD}"/>
              </a:ext>
            </a:extLst>
          </p:cNvPr>
          <p:cNvSpPr/>
          <p:nvPr/>
        </p:nvSpPr>
        <p:spPr bwMode="auto">
          <a:xfrm>
            <a:off x="6972331" y="1801674"/>
            <a:ext cx="3762267" cy="158443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BCAC1E-4AA1-4A3E-8E35-8CB4A2D7355D}"/>
              </a:ext>
            </a:extLst>
          </p:cNvPr>
          <p:cNvSpPr/>
          <p:nvPr/>
        </p:nvSpPr>
        <p:spPr>
          <a:xfrm>
            <a:off x="7171717" y="2042991"/>
            <a:ext cx="3363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Tungsten IR beam pipe, </a:t>
            </a:r>
          </a:p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Combined iron and tungsten yoke of SC magnet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268905B-1BC1-4EED-83B2-6DF5EFC46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0" y="4241955"/>
            <a:ext cx="3523349" cy="21180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1804AC-198F-4434-BF08-3BCBC823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325" y="4264109"/>
            <a:ext cx="3256672" cy="21619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1C6F1D-16CD-4F22-AC54-056E848B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474" y="4241955"/>
            <a:ext cx="3256672" cy="2177596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5EBE1C50-61AA-4DB6-854A-AEB520CAA7C1}"/>
              </a:ext>
            </a:extLst>
          </p:cNvPr>
          <p:cNvSpPr/>
          <p:nvPr/>
        </p:nvSpPr>
        <p:spPr bwMode="auto">
          <a:xfrm>
            <a:off x="2767659" y="4734858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2CBE071-2FA4-4B25-AE72-0C419D8D4AAA}"/>
              </a:ext>
            </a:extLst>
          </p:cNvPr>
          <p:cNvSpPr/>
          <p:nvPr/>
        </p:nvSpPr>
        <p:spPr bwMode="auto">
          <a:xfrm>
            <a:off x="6291008" y="4638683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A0BD4C3-844B-4FB2-A1F0-B5DC5770377D}"/>
              </a:ext>
            </a:extLst>
          </p:cNvPr>
          <p:cNvSpPr/>
          <p:nvPr/>
        </p:nvSpPr>
        <p:spPr bwMode="auto">
          <a:xfrm>
            <a:off x="10061733" y="4638683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44D79B-C950-491A-984A-E1E505F954A4}"/>
              </a:ext>
            </a:extLst>
          </p:cNvPr>
          <p:cNvSpPr txBox="1"/>
          <p:nvPr/>
        </p:nvSpPr>
        <p:spPr>
          <a:xfrm>
            <a:off x="4894031" y="4141036"/>
            <a:ext cx="325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The distribution of lost particles under BG effect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6044356-4148-4D79-B746-B6105410CFE1}"/>
              </a:ext>
            </a:extLst>
          </p:cNvPr>
          <p:cNvSpPr txBox="1"/>
          <p:nvPr/>
        </p:nvSpPr>
        <p:spPr>
          <a:xfrm>
            <a:off x="8433397" y="4134233"/>
            <a:ext cx="325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The distribution of lost particles under BTH effect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DE112-231E-8A41-9FC0-202E59B9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Simulation for Dose on Coil of SC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820AEA-5D1B-D34A-8E74-BE537F80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991"/>
            <a:ext cx="10515600" cy="5074095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  <a:p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4mm thickness without cooling taken into account, simulate the Absorbed Dose on Coil (Region)</a:t>
            </a:r>
          </a:p>
          <a:p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Use FLUKA </a:t>
            </a:r>
            <a:r>
              <a:rPr kumimoji="1"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4-1.1 as simulation tool</a:t>
            </a:r>
          </a:p>
          <a:p>
            <a:pPr lvl="1"/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Import SAD output as source</a:t>
            </a:r>
          </a:p>
          <a:p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Geometry: Pipe Only </a:t>
            </a:r>
            <a:endParaRPr kumimoji="1"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3518664"/>
            <a:ext cx="12192000" cy="938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92" y="4236305"/>
            <a:ext cx="2420895" cy="23655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84D9D89-F414-E545-9F86-3117B29C1F61}"/>
              </a:ext>
            </a:extLst>
          </p:cNvPr>
          <p:cNvSpPr txBox="1"/>
          <p:nvPr/>
        </p:nvSpPr>
        <p:spPr>
          <a:xfrm>
            <a:off x="5835479" y="4699635"/>
            <a:ext cx="3634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White: Vacuum</a:t>
            </a:r>
          </a:p>
          <a:p>
            <a:r>
              <a:rPr kumimoji="1" lang="en-US" altLang="zh-CN" dirty="0"/>
              <a:t>Gray: Tungsten Pipe</a:t>
            </a:r>
          </a:p>
          <a:p>
            <a:r>
              <a:rPr kumimoji="1" lang="en-US" altLang="zh-CN" dirty="0"/>
              <a:t>Light Green: Helium</a:t>
            </a:r>
          </a:p>
          <a:p>
            <a:r>
              <a:rPr kumimoji="1" lang="en-US" altLang="zh-CN" dirty="0"/>
              <a:t>Heavy Green: Stainless Steel </a:t>
            </a:r>
            <a:r>
              <a:rPr kumimoji="1" lang="en-US" altLang="zh-CN" dirty="0" err="1"/>
              <a:t>Vassel</a:t>
            </a:r>
            <a:endParaRPr kumimoji="1" lang="en-US" altLang="zh-CN" dirty="0"/>
          </a:p>
          <a:p>
            <a:r>
              <a:rPr kumimoji="1" lang="en-US" altLang="zh-CN" dirty="0"/>
              <a:t>Pink: Coil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07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1139</Words>
  <Application>Microsoft Office PowerPoint</Application>
  <PresentationFormat>宽屏</PresentationFormat>
  <Paragraphs>233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CEPC MDI progress</vt:lpstr>
      <vt:lpstr>Outline</vt:lpstr>
      <vt:lpstr>Synchrotron radiation from FD without error</vt:lpstr>
      <vt:lpstr>Synchrotron radiation from FD with alignment error ~50um orbit distortion</vt:lpstr>
      <vt:lpstr>Synchrotron radiation from FD with alignment error ~100um orbit distortion</vt:lpstr>
      <vt:lpstr>Beam loss background - RBB</vt:lpstr>
      <vt:lpstr>Beam loss background – Beam Gas inelastic-scattering</vt:lpstr>
      <vt:lpstr>Shielding</vt:lpstr>
      <vt:lpstr>Simulation for Dose on Coil of SC</vt:lpstr>
      <vt:lpstr>Preliminary Result of Shielding design</vt:lpstr>
      <vt:lpstr>Full Detector Simulation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MDI progress</dc:title>
  <dc:creator>baisha</dc:creator>
  <cp:lastModifiedBy>baisha</cp:lastModifiedBy>
  <cp:revision>126</cp:revision>
  <dcterms:created xsi:type="dcterms:W3CDTF">2021-08-18T08:16:45Z</dcterms:created>
  <dcterms:modified xsi:type="dcterms:W3CDTF">2021-08-26T02:28:32Z</dcterms:modified>
</cp:coreProperties>
</file>