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4" r:id="rId2"/>
  </p:sldMasterIdLst>
  <p:notesMasterIdLst>
    <p:notesMasterId r:id="rId22"/>
  </p:notesMasterIdLst>
  <p:handoutMasterIdLst>
    <p:handoutMasterId r:id="rId23"/>
  </p:handoutMasterIdLst>
  <p:sldIdLst>
    <p:sldId id="301" r:id="rId3"/>
    <p:sldId id="379" r:id="rId4"/>
    <p:sldId id="327" r:id="rId5"/>
    <p:sldId id="328" r:id="rId6"/>
    <p:sldId id="330" r:id="rId7"/>
    <p:sldId id="378" r:id="rId8"/>
    <p:sldId id="340" r:id="rId9"/>
    <p:sldId id="366" r:id="rId10"/>
    <p:sldId id="367" r:id="rId11"/>
    <p:sldId id="368" r:id="rId12"/>
    <p:sldId id="372" r:id="rId13"/>
    <p:sldId id="373" r:id="rId14"/>
    <p:sldId id="369" r:id="rId15"/>
    <p:sldId id="370" r:id="rId16"/>
    <p:sldId id="371" r:id="rId17"/>
    <p:sldId id="376" r:id="rId18"/>
    <p:sldId id="377" r:id="rId19"/>
    <p:sldId id="337" r:id="rId20"/>
    <p:sldId id="316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736"/>
    <a:srgbClr val="EBF6FC"/>
    <a:srgbClr val="36A9AC"/>
    <a:srgbClr val="D61E42"/>
    <a:srgbClr val="A80C26"/>
    <a:srgbClr val="2261A6"/>
    <a:srgbClr val="E6E6E6"/>
    <a:srgbClr val="495ADB"/>
    <a:srgbClr val="544DD7"/>
    <a:srgbClr val="080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6201" autoAdjust="0"/>
  </p:normalViewPr>
  <p:slideViewPr>
    <p:cSldViewPr snapToGrid="0">
      <p:cViewPr varScale="1">
        <p:scale>
          <a:sx n="91" d="100"/>
          <a:sy n="91" d="100"/>
        </p:scale>
        <p:origin x="96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74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C49B2-44E8-4EFD-A97B-B11A258AE913}" type="datetimeFigureOut">
              <a:rPr lang="zh-CN" altLang="en-US" smtClean="0"/>
              <a:t>2021-8-28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B3AF3-F35D-4318-B7D7-AB8D96882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2021-8-28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5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46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5D152-3A01-473C-BABA-47D57955C6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2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3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60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8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6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83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7415B-5E01-411B-9113-E7489FF054D0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8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669926" y="2877828"/>
            <a:ext cx="10850562" cy="4445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669926" y="1786122"/>
            <a:ext cx="10850562" cy="1072602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9926" y="4052304"/>
            <a:ext cx="10850562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69926" y="4348575"/>
            <a:ext cx="10850562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19" y="82524"/>
            <a:ext cx="905635" cy="601200"/>
          </a:xfrm>
          <a:prstGeom prst="rect">
            <a:avLst/>
          </a:prstGeom>
        </p:spPr>
      </p:pic>
      <p:sp>
        <p:nvSpPr>
          <p:cNvPr id="17" name="Rectangle 9"/>
          <p:cNvSpPr>
            <a:spLocks noChangeArrowheads="1"/>
          </p:cNvSpPr>
          <p:nvPr userDrawn="1"/>
        </p:nvSpPr>
        <p:spPr bwMode="auto">
          <a:xfrm flipV="1">
            <a:off x="0" y="6453337"/>
            <a:ext cx="12192000" cy="420429"/>
          </a:xfrm>
          <a:prstGeom prst="rect">
            <a:avLst/>
          </a:prstGeom>
          <a:gradFill rotWithShape="0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>
              <a:defRPr/>
            </a:pPr>
            <a:endParaRPr lang="ko-KR" altLang="en-US" sz="1477"/>
          </a:p>
        </p:txBody>
      </p:sp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>
            <a:off x="7450670" y="2286003"/>
            <a:ext cx="184731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 algn="l" eaLnBrk="1" latinLnBrk="1" hangingPunct="1">
              <a:spcBef>
                <a:spcPct val="0"/>
              </a:spcBef>
              <a:defRPr/>
            </a:pPr>
            <a:endParaRPr kumimoji="1" lang="ko-KR" altLang="ko-KR" sz="1108" b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30633" y="82524"/>
            <a:ext cx="600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3200" b="1" i="0" baseline="0" dirty="0">
                <a:solidFill>
                  <a:srgbClr val="99CCFF"/>
                </a:solidFill>
                <a:latin typeface="Times New Roman" pitchFamily="18" charset="0"/>
                <a:ea typeface="굴림" pitchFamily="34" charset="-127"/>
              </a:rPr>
              <a:t>▣</a:t>
            </a:r>
            <a:endParaRPr lang="zh-CN" altLang="en-US" sz="3200" b="1" i="0" baseline="0" dirty="0"/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7450670" y="2286003"/>
            <a:ext cx="184731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 algn="l" eaLnBrk="1" latinLnBrk="1" hangingPunct="1">
              <a:spcBef>
                <a:spcPct val="0"/>
              </a:spcBef>
              <a:defRPr/>
            </a:pPr>
            <a:endParaRPr kumimoji="1" lang="ko-KR" altLang="ko-KR" sz="1108" b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auto">
          <a:xfrm>
            <a:off x="11568608" y="6536057"/>
            <a:ext cx="555757" cy="28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7777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527" tIns="41031" rIns="83527" bIns="41031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fld id="{31CDD9ED-B837-4638-A340-0E3E2790C99D}" type="slidenum">
              <a:rPr lang="en-US" altLang="en-US" sz="1200" b="0" i="0" baseline="0" smtClean="0">
                <a:solidFill>
                  <a:schemeClr val="bg1"/>
                </a:solidFill>
                <a:latin typeface="Arial" charset="0"/>
                <a:ea typeface="굴림" pitchFamily="50" charset="-127"/>
              </a:rPr>
              <a:pPr>
                <a:lnSpc>
                  <a:spcPct val="110000"/>
                </a:lnSpc>
                <a:spcBef>
                  <a:spcPct val="0"/>
                </a:spcBef>
                <a:defRPr/>
              </a:pPr>
              <a:t>‹#›</a:t>
            </a:fld>
            <a:endParaRPr lang="en-US" altLang="en-US" sz="1200" b="0" i="0" baseline="0" dirty="0">
              <a:solidFill>
                <a:schemeClr val="bg1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20" name="Rectangle 9"/>
          <p:cNvSpPr>
            <a:spLocks noChangeArrowheads="1"/>
          </p:cNvSpPr>
          <p:nvPr userDrawn="1"/>
        </p:nvSpPr>
        <p:spPr bwMode="auto">
          <a:xfrm flipV="1">
            <a:off x="0" y="764706"/>
            <a:ext cx="12192000" cy="74613"/>
          </a:xfrm>
          <a:prstGeom prst="rect">
            <a:avLst/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>
              <a:defRPr/>
            </a:pPr>
            <a:endParaRPr lang="ko-KR" altLang="en-US" sz="1477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95400" y="242009"/>
            <a:ext cx="10369152" cy="3640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 baseline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22031" indent="0">
              <a:buNone/>
              <a:defRPr sz="1847" b="1"/>
            </a:lvl2pPr>
            <a:lvl3pPr marL="844062" indent="0">
              <a:buNone/>
              <a:defRPr sz="1663" b="1"/>
            </a:lvl3pPr>
            <a:lvl4pPr marL="1266092" indent="0">
              <a:buNone/>
              <a:defRPr sz="1477" b="1"/>
            </a:lvl4pPr>
            <a:lvl5pPr marL="1688123" indent="0">
              <a:buNone/>
              <a:defRPr sz="1477" b="1"/>
            </a:lvl5pPr>
            <a:lvl6pPr marL="2110154" indent="0">
              <a:buNone/>
              <a:defRPr sz="1477" b="1"/>
            </a:lvl6pPr>
            <a:lvl7pPr marL="2532185" indent="0">
              <a:buNone/>
              <a:defRPr sz="1477" b="1"/>
            </a:lvl7pPr>
            <a:lvl8pPr marL="2954215" indent="0">
              <a:buNone/>
              <a:defRPr sz="1477" b="1"/>
            </a:lvl8pPr>
            <a:lvl9pPr marL="3376246" indent="0">
              <a:buNone/>
              <a:defRPr sz="147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31736" y="1052736"/>
            <a:ext cx="11336281" cy="5112568"/>
          </a:xfrm>
          <a:prstGeom prst="rect">
            <a:avLst/>
          </a:prstGeom>
        </p:spPr>
        <p:txBody>
          <a:bodyPr/>
          <a:lstStyle>
            <a:lvl1pPr marL="316523" indent="-316523">
              <a:lnSpc>
                <a:spcPct val="150000"/>
              </a:lnSpc>
              <a:buClr>
                <a:srgbClr val="99CCFF"/>
              </a:buClr>
              <a:buFont typeface="Wingdings" pitchFamily="2" charset="2"/>
              <a:buChar char="l"/>
              <a:defRPr sz="1663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685800" indent="-263769">
              <a:lnSpc>
                <a:spcPct val="150000"/>
              </a:lnSpc>
              <a:buClr>
                <a:srgbClr val="99CCFF"/>
              </a:buClr>
              <a:buFont typeface="Wingdings" pitchFamily="2" charset="2"/>
              <a:buChar char="ü"/>
              <a:defRPr sz="1663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055076" indent="-211016">
              <a:lnSpc>
                <a:spcPct val="150000"/>
              </a:lnSpc>
              <a:buClr>
                <a:srgbClr val="99CCFF"/>
              </a:buClr>
              <a:buFont typeface="Wingdings" pitchFamily="2" charset="2"/>
              <a:buChar char="Ø"/>
              <a:defRPr sz="1663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477108" indent="-211016">
              <a:lnSpc>
                <a:spcPct val="150000"/>
              </a:lnSpc>
              <a:buClr>
                <a:srgbClr val="99CCFF"/>
              </a:buClr>
              <a:buFont typeface="Wingdings" pitchFamily="2" charset="2"/>
              <a:buChar char="v"/>
              <a:defRPr sz="1663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1899139" indent="-211016">
              <a:lnSpc>
                <a:spcPct val="150000"/>
              </a:lnSpc>
              <a:buClr>
                <a:srgbClr val="99CCFF"/>
              </a:buClr>
              <a:buFont typeface="Arial" pitchFamily="34" charset="0"/>
              <a:buChar char="•"/>
              <a:defRPr sz="1663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68" y="85754"/>
            <a:ext cx="543344" cy="599619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335360" y="649005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Microsoft YaHei" charset="-122"/>
              </a:rPr>
              <a:t>铁基超导应用及测试研究进展</a:t>
            </a:r>
            <a:r>
              <a:rPr kumimoji="1" lang="en-US" altLang="zh-CN" sz="1600" baseline="0" dirty="0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Microsoft YaHei" charset="-122"/>
              </a:rPr>
              <a:t> </a:t>
            </a:r>
            <a:endParaRPr kumimoji="1" lang="zh-CN" altLang="en-US" sz="1600" dirty="0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Microsoft YaHei" charset="-122"/>
            </a:endParaRPr>
          </a:p>
        </p:txBody>
      </p:sp>
      <p:pic>
        <p:nvPicPr>
          <p:cNvPr id="14" name="图片 2" descr="2687a0fb4d76e80e7ab319c91428b4e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61685" y="188640"/>
            <a:ext cx="619120" cy="4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4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Microsoft YaHei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Microsoft YaHei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 选择“设计”</a:t>
            </a:r>
            <a:r>
              <a:rPr lang="en-US" altLang="zh-CN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“变体”</a:t>
            </a:r>
            <a:r>
              <a:rPr lang="en-US" altLang="zh-CN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“颜色”；</a:t>
            </a:r>
            <a:endParaRPr lang="en-US" sz="1200" spc="15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Microsoft YaHei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Microsoft YaHei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Microsoft YaHei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 选择“开始”</a:t>
            </a:r>
            <a:r>
              <a:rPr lang="en-US" altLang="zh-CN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“新建幻灯片”；</a:t>
            </a:r>
            <a:endParaRPr lang="en-US" sz="1200" spc="15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en-US" sz="1200" spc="15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812269" y="2106386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idx="1"/>
          </p:nvPr>
        </p:nvSpPr>
        <p:spPr>
          <a:xfrm>
            <a:off x="4813385" y="3001736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占位符 2"/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标题 5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7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4766581" y="1807491"/>
            <a:ext cx="5426076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7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766581" y="4113727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</a:p>
        </p:txBody>
      </p:sp>
      <p:sp>
        <p:nvSpPr>
          <p:cNvPr id="8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66582" y="3817456"/>
            <a:ext cx="5426076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805483-9D9C-4BCC-9DFC-CCF99C11E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549" y="191665"/>
            <a:ext cx="1079406" cy="72639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0" y="959466"/>
            <a:ext cx="10905549" cy="0"/>
          </a:xfrm>
          <a:prstGeom prst="line">
            <a:avLst/>
          </a:prstGeom>
          <a:ln w="63500">
            <a:gradFill flip="none" rotWithShape="1">
              <a:gsLst>
                <a:gs pos="0">
                  <a:schemeClr val="bg1"/>
                </a:gs>
                <a:gs pos="58000">
                  <a:srgbClr val="00B0F0"/>
                </a:gs>
                <a:gs pos="69000">
                  <a:srgbClr val="0070C0"/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="" xmlns:a16="http://schemas.microsoft.com/office/drawing/2014/main" id="{73CDC275-985E-45AD-860F-39764B073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797" y="228394"/>
            <a:ext cx="8195142" cy="52525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65571" y="332719"/>
            <a:ext cx="577798" cy="316602"/>
            <a:chOff x="65571" y="332719"/>
            <a:chExt cx="577798" cy="316602"/>
          </a:xfrm>
        </p:grpSpPr>
        <p:sp>
          <p:nvSpPr>
            <p:cNvPr id="7" name="矩形 6"/>
            <p:cNvSpPr/>
            <p:nvPr userDrawn="1"/>
          </p:nvSpPr>
          <p:spPr>
            <a:xfrm rot="2700000">
              <a:off x="65571" y="332719"/>
              <a:ext cx="316602" cy="316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 rot="2700000">
              <a:off x="399064" y="368868"/>
              <a:ext cx="244305" cy="24430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690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805483-9D9C-4BCC-9DFC-CCF99C11E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549" y="191665"/>
            <a:ext cx="1079406" cy="72639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0" y="959466"/>
            <a:ext cx="10905549" cy="0"/>
          </a:xfrm>
          <a:prstGeom prst="line">
            <a:avLst/>
          </a:prstGeom>
          <a:ln w="63500">
            <a:gradFill flip="none" rotWithShape="1">
              <a:gsLst>
                <a:gs pos="0">
                  <a:schemeClr val="bg1"/>
                </a:gs>
                <a:gs pos="58000">
                  <a:srgbClr val="00B0F0"/>
                </a:gs>
                <a:gs pos="69000">
                  <a:srgbClr val="0070C0"/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="" xmlns:a16="http://schemas.microsoft.com/office/drawing/2014/main" id="{73CDC275-985E-45AD-860F-39764B073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797" y="228394"/>
            <a:ext cx="8195142" cy="52525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65571" y="332719"/>
            <a:ext cx="577798" cy="316602"/>
            <a:chOff x="65571" y="332719"/>
            <a:chExt cx="577798" cy="316602"/>
          </a:xfrm>
        </p:grpSpPr>
        <p:sp>
          <p:nvSpPr>
            <p:cNvPr id="7" name="矩形 6"/>
            <p:cNvSpPr/>
            <p:nvPr userDrawn="1"/>
          </p:nvSpPr>
          <p:spPr>
            <a:xfrm rot="2700000">
              <a:off x="65571" y="332719"/>
              <a:ext cx="316602" cy="316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 rot="2700000">
              <a:off x="399064" y="368868"/>
              <a:ext cx="244305" cy="24430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8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70" r:id="rId9"/>
    <p:sldLayoutId id="2147483671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wmf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wm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18" Type="http://schemas.openxmlformats.org/officeDocument/2006/relationships/image" Target="../media/image10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hyperlink" Target="mailto:&#26412;&#27425;&#30005;&#32518;&#20351;&#29992;&#38081;&#22522;&#36229;&#23548;&#24102;&#26448;0T@4.2K&#19979;&#20020;&#30028;&#30005;&#27969;&#32422;120A" TargetMode="Externa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38398" y="2305611"/>
            <a:ext cx="10850562" cy="13868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chemeClr val="tx1"/>
                </a:solidFill>
              </a:rPr>
              <a:t>高温</a:t>
            </a:r>
            <a:r>
              <a:rPr lang="zh-CN" altLang="en-US" sz="4800" dirty="0">
                <a:solidFill>
                  <a:schemeClr val="tx1"/>
                </a:solidFill>
              </a:rPr>
              <a:t>及高场超导磁体</a:t>
            </a:r>
            <a:r>
              <a:rPr lang="zh-CN" altLang="en-US" sz="4800" dirty="0" smtClean="0">
                <a:solidFill>
                  <a:schemeClr val="tx1"/>
                </a:solidFill>
              </a:rPr>
              <a:t>技术进展</a:t>
            </a:r>
            <a:endParaRPr lang="zh-CN" altLang="en-US" sz="4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52591" y="4619919"/>
            <a:ext cx="538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徐庆金</a:t>
            </a:r>
            <a:endParaRPr lang="zh-CN" altLang="en-US" sz="28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6983407" y="249641"/>
            <a:ext cx="5065755" cy="1369334"/>
            <a:chOff x="6983407" y="249641"/>
            <a:chExt cx="5065755" cy="1369334"/>
          </a:xfrm>
        </p:grpSpPr>
        <p:grpSp>
          <p:nvGrpSpPr>
            <p:cNvPr id="15" name="组合 14"/>
            <p:cNvGrpSpPr/>
            <p:nvPr/>
          </p:nvGrpSpPr>
          <p:grpSpPr>
            <a:xfrm>
              <a:off x="6983407" y="389635"/>
              <a:ext cx="2465143" cy="1229340"/>
              <a:chOff x="9726857" y="125133"/>
              <a:chExt cx="2465143" cy="122934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9726857" y="872931"/>
                <a:ext cx="2465143" cy="481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buClr>
                    <a:srgbClr val="D15A3E"/>
                  </a:buClr>
                  <a:buSzPct val="100000"/>
                </a:pPr>
                <a:r>
                  <a:rPr lang="zh-CN" altLang="en-US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中国科学院高能物理研究所</a:t>
                </a:r>
                <a:endParaRPr lang="en-US" altLang="zh-CN" sz="1100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endParaRPr>
              </a:p>
              <a:p>
                <a:pPr lvl="0" algn="ctr">
                  <a:lnSpc>
                    <a:spcPct val="120000"/>
                  </a:lnSpc>
                  <a:buClr>
                    <a:srgbClr val="D15A3E"/>
                  </a:buClr>
                  <a:buSzPct val="100000"/>
                </a:pPr>
                <a:r>
                  <a:rPr lang="zh-CN" altLang="en-US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Institute of High Energy Physics, CAS</a:t>
                </a:r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19725" y="125133"/>
                <a:ext cx="1079406" cy="726393"/>
              </a:xfrm>
              <a:prstGeom prst="rect">
                <a:avLst/>
              </a:prstGeom>
            </p:spPr>
          </p:pic>
        </p:grpSp>
        <p:cxnSp>
          <p:nvCxnSpPr>
            <p:cNvPr id="16" name="直接连接符 15"/>
            <p:cNvCxnSpPr/>
            <p:nvPr/>
          </p:nvCxnSpPr>
          <p:spPr>
            <a:xfrm>
              <a:off x="9550401" y="457200"/>
              <a:ext cx="0" cy="99906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9584019" y="249641"/>
              <a:ext cx="2465143" cy="1352888"/>
              <a:chOff x="9465481" y="249641"/>
              <a:chExt cx="2465143" cy="135288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9465481" y="1120987"/>
                <a:ext cx="2465143" cy="481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  <a:buClr>
                    <a:srgbClr val="D15A3E"/>
                  </a:buClr>
                  <a:buSzPct val="100000"/>
                </a:pPr>
                <a:r>
                  <a:rPr lang="zh-CN" altLang="en-US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中科院高能所超导磁体组</a:t>
                </a:r>
                <a:endParaRPr lang="en-US" altLang="zh-CN" sz="1100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endParaRPr>
              </a:p>
              <a:p>
                <a:pPr lvl="0" algn="ctr">
                  <a:lnSpc>
                    <a:spcPct val="120000"/>
                  </a:lnSpc>
                  <a:buClr>
                    <a:srgbClr val="D15A3E"/>
                  </a:buClr>
                  <a:buSzPct val="100000"/>
                </a:pPr>
                <a:r>
                  <a:rPr lang="en-US" altLang="zh-CN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Superconducting Magnet Group,</a:t>
                </a:r>
                <a:r>
                  <a:rPr lang="zh-CN" altLang="en-US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100" dirty="0">
                    <a:solidFill>
                      <a:srgbClr val="2D2E2D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</a:rPr>
                  <a:t>IHEP</a:t>
                </a: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95808" y="249641"/>
                <a:ext cx="1804487" cy="1352888"/>
              </a:xfrm>
              <a:prstGeom prst="rect">
                <a:avLst/>
              </a:prstGeom>
            </p:spPr>
          </p:pic>
        </p:grpSp>
      </p:grpSp>
      <p:sp>
        <p:nvSpPr>
          <p:cNvPr id="2" name="矩形 1"/>
          <p:cNvSpPr/>
          <p:nvPr/>
        </p:nvSpPr>
        <p:spPr>
          <a:xfrm>
            <a:off x="5334354" y="547148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</a:rPr>
              <a:t>2021.8.30</a:t>
            </a:r>
            <a:endParaRPr lang="en-US" altLang="zh-CN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0321" y="1173764"/>
            <a:ext cx="554461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D20-</a:t>
            </a:r>
            <a:r>
              <a:rPr lang="zh-CN" altLang="en-US" b="1" dirty="0" smtClean="0">
                <a:solidFill>
                  <a:srgbClr val="002060"/>
                </a:solidFill>
              </a:rPr>
              <a:t>双饼线圈 （内径</a:t>
            </a:r>
            <a:r>
              <a:rPr lang="en-US" altLang="zh-CN" b="1" dirty="0" smtClean="0">
                <a:solidFill>
                  <a:srgbClr val="002060"/>
                </a:solidFill>
              </a:rPr>
              <a:t>20mm</a:t>
            </a:r>
            <a:r>
              <a:rPr lang="zh-CN" altLang="en-US" b="1" dirty="0" smtClean="0">
                <a:solidFill>
                  <a:srgbClr val="002060"/>
                </a:solidFill>
              </a:rPr>
              <a:t>）；每层</a:t>
            </a:r>
            <a:r>
              <a:rPr lang="en-US" altLang="zh-CN" b="1" dirty="0" smtClean="0">
                <a:solidFill>
                  <a:srgbClr val="002060"/>
                </a:solidFill>
              </a:rPr>
              <a:t>17</a:t>
            </a:r>
            <a:r>
              <a:rPr lang="zh-CN" altLang="en-US" b="1" dirty="0" smtClean="0">
                <a:solidFill>
                  <a:srgbClr val="002060"/>
                </a:solidFill>
              </a:rPr>
              <a:t>匝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0321" y="1833794"/>
            <a:ext cx="5760641" cy="2137746"/>
            <a:chOff x="119335" y="1484784"/>
            <a:chExt cx="5760641" cy="21377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5" y="1484784"/>
              <a:ext cx="3072341" cy="172819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4513" y="1484784"/>
              <a:ext cx="2635463" cy="172952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622415" y="3204467"/>
              <a:ext cx="1191360" cy="418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线圈绕制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1813" y="4063921"/>
            <a:ext cx="2451588" cy="2555595"/>
            <a:chOff x="137860" y="3624050"/>
            <a:chExt cx="2451588" cy="255559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860" y="3624050"/>
              <a:ext cx="2451588" cy="216024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37860" y="5717980"/>
              <a:ext cx="2141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热处理后，工装拆卸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31379" y="4068692"/>
            <a:ext cx="2943558" cy="2550824"/>
            <a:chOff x="2690430" y="3628821"/>
            <a:chExt cx="2943558" cy="25508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3082089" y="3237162"/>
              <a:ext cx="2160240" cy="294355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106334" y="5761582"/>
              <a:ext cx="2141716" cy="418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热处理后的</a:t>
              </a:r>
              <a:r>
                <a:rPr lang="en-US" altLang="zh-CN" sz="1600" dirty="0" smtClean="0">
                  <a:solidFill>
                    <a:srgbClr val="000000"/>
                  </a:solidFill>
                  <a:latin typeface="Times New Roman" pitchFamily="18" charset="0"/>
                </a:rPr>
                <a:t>D20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Times New Roman" pitchFamily="18" charset="0"/>
                </a:rPr>
                <a:t>线圈</a:t>
              </a: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t="-448"/>
          <a:stretch/>
        </p:blipFill>
        <p:spPr>
          <a:xfrm>
            <a:off x="6068613" y="1270731"/>
            <a:ext cx="2883328" cy="488711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466161" y="620401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6</a:t>
            </a:r>
            <a:r>
              <a:rPr kumimoji="1" lang="zh-CN" altLang="en-US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个双饼线圈串联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149" y="1283104"/>
            <a:ext cx="2834829" cy="487474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9606066" y="620053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环氧</a:t>
            </a:r>
            <a:r>
              <a:rPr kumimoji="1" lang="zh-CN" altLang="en-US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胶固化线圈</a:t>
            </a:r>
          </a:p>
        </p:txBody>
      </p:sp>
      <p:sp>
        <p:nvSpPr>
          <p:cNvPr id="19" name="文本占位符 1"/>
          <p:cNvSpPr txBox="1">
            <a:spLocks/>
          </p:cNvSpPr>
          <p:nvPr/>
        </p:nvSpPr>
        <p:spPr>
          <a:xfrm>
            <a:off x="281813" y="303265"/>
            <a:ext cx="1166316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高</a:t>
            </a:r>
            <a:r>
              <a:rPr lang="zh-CN" altLang="en-US" sz="3597" b="1" dirty="0" smtClean="0">
                <a:solidFill>
                  <a:srgbClr val="000000"/>
                </a:solidFill>
                <a:latin typeface="+mj-lt"/>
              </a:rPr>
              <a:t>场铁</a:t>
            </a: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基螺线管线圈</a:t>
            </a:r>
          </a:p>
        </p:txBody>
      </p:sp>
    </p:spTree>
    <p:extLst>
      <p:ext uri="{BB962C8B-B14F-4D97-AF65-F5344CB8AC3E}">
        <p14:creationId xmlns:p14="http://schemas.microsoft.com/office/powerpoint/2010/main" val="12545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0" y="1861592"/>
            <a:ext cx="2600181" cy="35283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86" y="1861592"/>
            <a:ext cx="2891933" cy="35283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48" y="1861593"/>
            <a:ext cx="5455771" cy="40638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flipH="1">
            <a:off x="462268" y="1255911"/>
            <a:ext cx="778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强磁场中心</a:t>
            </a:r>
            <a:r>
              <a:rPr kumimoji="1" lang="en-US" altLang="zh-CN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30T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高场内插</a:t>
            </a: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铁基双饼线圈</a:t>
            </a:r>
            <a:r>
              <a:rPr kumimoji="1" lang="en-US" altLang="zh-CN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</a:t>
            </a: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测试结果：</a:t>
            </a:r>
          </a:p>
        </p:txBody>
      </p:sp>
      <p:sp>
        <p:nvSpPr>
          <p:cNvPr id="10" name="文本框 9"/>
          <p:cNvSpPr txBox="1"/>
          <p:nvPr/>
        </p:nvSpPr>
        <p:spPr>
          <a:xfrm flipH="1">
            <a:off x="475387" y="6069484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结论：</a:t>
            </a:r>
            <a:r>
              <a:rPr kumimoji="1" lang="el-GR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Φ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34-17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匝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铁基双饼线圈，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30T</a:t>
            </a:r>
            <a:r>
              <a:rPr kumimoji="1"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高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场下，</a:t>
            </a:r>
            <a:r>
              <a:rPr kumimoji="1"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Ic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值达到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67 A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，实现了新的突破！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27715" y="5355907"/>
            <a:ext cx="2520280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</a:rPr>
              <a:t> D20-17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</a:rPr>
              <a:t>匝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</a:rPr>
              <a:t>铁基双饼线圈</a:t>
            </a:r>
            <a:endParaRPr lang="zh-CN" alt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0742" y="5371343"/>
            <a:ext cx="2520280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</a:rPr>
              <a:t> WM5 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</a:rPr>
              <a:t>水冷磁体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</a:rPr>
              <a:t>-30T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itchFamily="18" charset="0"/>
              </a:rPr>
              <a:t>测试</a:t>
            </a:r>
            <a:endParaRPr lang="zh-CN" alt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文本占位符 1"/>
          <p:cNvSpPr txBox="1">
            <a:spLocks/>
          </p:cNvSpPr>
          <p:nvPr/>
        </p:nvSpPr>
        <p:spPr>
          <a:xfrm>
            <a:off x="281813" y="303265"/>
            <a:ext cx="1166316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高</a:t>
            </a:r>
            <a:r>
              <a:rPr lang="zh-CN" altLang="en-US" sz="3597" b="1" dirty="0" smtClean="0">
                <a:solidFill>
                  <a:srgbClr val="000000"/>
                </a:solidFill>
                <a:latin typeface="+mj-lt"/>
              </a:rPr>
              <a:t>场铁</a:t>
            </a: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基螺线管线圈</a:t>
            </a:r>
          </a:p>
        </p:txBody>
      </p:sp>
    </p:spTree>
    <p:extLst>
      <p:ext uri="{BB962C8B-B14F-4D97-AF65-F5344CB8AC3E}">
        <p14:creationId xmlns:p14="http://schemas.microsoft.com/office/powerpoint/2010/main" val="350464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418"/>
            <a:ext cx="6095121" cy="44998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091" y="2066122"/>
            <a:ext cx="1019937" cy="165090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flipH="1">
            <a:off x="281373" y="1212856"/>
            <a:ext cx="1009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强磁场中心</a:t>
            </a:r>
            <a:r>
              <a:rPr kumimoji="1" lang="en-US" altLang="zh-CN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2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0T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高场内插</a:t>
            </a: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铁基线圈</a:t>
            </a:r>
            <a:r>
              <a:rPr kumimoji="1" lang="en-US" altLang="zh-CN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-6</a:t>
            </a:r>
            <a:r>
              <a:rPr kumimoji="1" lang="zh-CN" altLang="en-US" sz="2400" dirty="0" smtClean="0"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个双饼线圈串联：</a:t>
            </a:r>
          </a:p>
        </p:txBody>
      </p:sp>
      <p:sp>
        <p:nvSpPr>
          <p:cNvPr id="12" name="文本框 11"/>
          <p:cNvSpPr txBox="1"/>
          <p:nvPr/>
        </p:nvSpPr>
        <p:spPr>
          <a:xfrm flipH="1">
            <a:off x="602789" y="6190959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结论：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6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个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-17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匝双饼串联线圈，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20T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下</a:t>
            </a:r>
            <a:r>
              <a:rPr kumimoji="1"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Ic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值为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75A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；</a:t>
            </a:r>
            <a:r>
              <a:rPr kumimoji="1"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Ag</a:t>
            </a:r>
            <a:r>
              <a:rPr kumimoji="1" lang="zh-CN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rPr>
              <a:t>基体的分流，有效保护线圈！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6320" y="2066122"/>
            <a:ext cx="720080" cy="1165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42" y="1749417"/>
            <a:ext cx="6093226" cy="4486195"/>
          </a:xfrm>
          <a:prstGeom prst="rect">
            <a:avLst/>
          </a:prstGeom>
        </p:spPr>
      </p:pic>
      <p:sp>
        <p:nvSpPr>
          <p:cNvPr id="11" name="文本占位符 1"/>
          <p:cNvSpPr txBox="1">
            <a:spLocks/>
          </p:cNvSpPr>
          <p:nvPr/>
        </p:nvSpPr>
        <p:spPr>
          <a:xfrm>
            <a:off x="281813" y="303265"/>
            <a:ext cx="1166316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高</a:t>
            </a:r>
            <a:r>
              <a:rPr lang="zh-CN" altLang="en-US" sz="3597" b="1" dirty="0" smtClean="0">
                <a:solidFill>
                  <a:srgbClr val="000000"/>
                </a:solidFill>
                <a:latin typeface="+mj-lt"/>
              </a:rPr>
              <a:t>场铁</a:t>
            </a: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基螺线管线圈</a:t>
            </a:r>
          </a:p>
        </p:txBody>
      </p:sp>
    </p:spTree>
    <p:extLst>
      <p:ext uri="{BB962C8B-B14F-4D97-AF65-F5344CB8AC3E}">
        <p14:creationId xmlns:p14="http://schemas.microsoft.com/office/powerpoint/2010/main" val="147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" y="1304528"/>
            <a:ext cx="11916628" cy="5400600"/>
          </a:xfrm>
          <a:prstGeom prst="rect">
            <a:avLst/>
          </a:prstGeom>
        </p:spPr>
      </p:pic>
      <p:sp>
        <p:nvSpPr>
          <p:cNvPr id="6" name="文本占位符 1"/>
          <p:cNvSpPr txBox="1">
            <a:spLocks/>
          </p:cNvSpPr>
          <p:nvPr/>
        </p:nvSpPr>
        <p:spPr>
          <a:xfrm>
            <a:off x="857518" y="298779"/>
            <a:ext cx="1036955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长尺度铁基跑道型线圈</a:t>
            </a:r>
          </a:p>
        </p:txBody>
      </p:sp>
    </p:spTree>
    <p:extLst>
      <p:ext uri="{BB962C8B-B14F-4D97-AF65-F5344CB8AC3E}">
        <p14:creationId xmlns:p14="http://schemas.microsoft.com/office/powerpoint/2010/main" val="465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8147" y="1155230"/>
            <a:ext cx="3398762" cy="2163762"/>
            <a:chOff x="148147" y="1049214"/>
            <a:chExt cx="3398762" cy="21637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403" y="1052736"/>
              <a:ext cx="109450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组合 24"/>
            <p:cNvGrpSpPr/>
            <p:nvPr/>
          </p:nvGrpSpPr>
          <p:grpSpPr>
            <a:xfrm>
              <a:off x="148147" y="1049214"/>
              <a:ext cx="2304256" cy="2163762"/>
              <a:chOff x="148147" y="1049214"/>
              <a:chExt cx="2304256" cy="216376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147" y="1052736"/>
                <a:ext cx="1094506" cy="1828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0275" y="1049214"/>
                <a:ext cx="1094506" cy="1828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1184107" y="2889811"/>
                <a:ext cx="1268296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779252"/>
                <a:r>
                  <a:rPr lang="en-US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&lt; 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Times New Roman"/>
                    <a:ea typeface="宋体"/>
                  </a:rPr>
                  <a:t>线圈绕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制 </a:t>
                </a:r>
                <a:r>
                  <a:rPr lang="en-US" altLang="zh-CN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&gt;</a:t>
                </a:r>
                <a:endParaRPr lang="en-US" sz="1500" dirty="0">
                  <a:solidFill>
                    <a:prstClr val="black"/>
                  </a:solidFill>
                  <a:latin typeface="Times New Roman"/>
                  <a:ea typeface="宋体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3714127" y="1155230"/>
            <a:ext cx="4506798" cy="2149210"/>
            <a:chOff x="3714127" y="1049214"/>
            <a:chExt cx="4506798" cy="214921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7127801" y="1049215"/>
              <a:ext cx="1093124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14127" y="1049214"/>
              <a:ext cx="1013721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796855" y="1049215"/>
              <a:ext cx="109450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1049214"/>
              <a:ext cx="109450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5183585" y="2875259"/>
              <a:ext cx="1653017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779252"/>
              <a:r>
                <a:rPr lang="en-US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&lt; 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线圈</a:t>
              </a:r>
              <a:r>
                <a:rPr lang="zh-CN" altLang="en-US" sz="1500" dirty="0">
                  <a:solidFill>
                    <a:prstClr val="black"/>
                  </a:solidFill>
                  <a:latin typeface="Times New Roman"/>
                  <a:ea typeface="宋体"/>
                </a:rPr>
                <a:t>热处理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后 </a:t>
              </a:r>
              <a:r>
                <a:rPr lang="en-US" altLang="zh-CN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&gt;</a:t>
              </a:r>
              <a:endParaRPr lang="en-US" sz="1500" dirty="0">
                <a:solidFill>
                  <a:prstClr val="black"/>
                </a:solidFill>
                <a:latin typeface="Times New Roman"/>
                <a:ea typeface="宋体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78297" y="1155230"/>
            <a:ext cx="3694367" cy="2151965"/>
            <a:chOff x="8378297" y="1049214"/>
            <a:chExt cx="3694367" cy="215196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8102621" y="1324891"/>
              <a:ext cx="1828800" cy="1277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4"/>
            <a:stretch/>
          </p:blipFill>
          <p:spPr bwMode="auto">
            <a:xfrm>
              <a:off x="9696400" y="1049214"/>
              <a:ext cx="120333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8159" y="1049214"/>
              <a:ext cx="1094505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9688976" y="2878014"/>
              <a:ext cx="1268296" cy="3231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marL="0" marR="0" lvl="0" indent="0" defTabSz="7792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</a:rPr>
                <a:t>&lt; 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</a:rPr>
                <a:t>接头焊接 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</a:rPr>
                <a:t>&gt;</a:t>
              </a:r>
              <a:endPara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8147" y="3427203"/>
            <a:ext cx="4813648" cy="3105314"/>
            <a:chOff x="191344" y="3310798"/>
            <a:chExt cx="4813648" cy="310531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3317753"/>
              <a:ext cx="547253" cy="2775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712" y="3317753"/>
              <a:ext cx="782790" cy="276823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731360" y="6092947"/>
              <a:ext cx="1797287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779252"/>
              <a:r>
                <a:rPr lang="en-US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&lt; 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线圈浸胶与脱模</a:t>
              </a:r>
              <a:r>
                <a:rPr lang="en-US" altLang="zh-CN" sz="1500" dirty="0" smtClean="0">
                  <a:solidFill>
                    <a:prstClr val="black"/>
                  </a:solidFill>
                  <a:latin typeface="Times New Roman"/>
                  <a:ea typeface="宋体"/>
                </a:rPr>
                <a:t>&gt;</a:t>
              </a:r>
              <a:endParaRPr lang="en-US" sz="1500" dirty="0">
                <a:solidFill>
                  <a:prstClr val="black"/>
                </a:solidFill>
                <a:latin typeface="Times New Roman"/>
                <a:ea typeface="宋体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9617" y="3310798"/>
              <a:ext cx="2775195" cy="2775194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39816" y="3310798"/>
              <a:ext cx="565176" cy="2775194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5384437" y="3434157"/>
            <a:ext cx="6688227" cy="3098360"/>
            <a:chOff x="5384437" y="3328141"/>
            <a:chExt cx="6688227" cy="3098360"/>
          </a:xfrm>
        </p:grpSpPr>
        <p:grpSp>
          <p:nvGrpSpPr>
            <p:cNvPr id="34" name="组合 33"/>
            <p:cNvGrpSpPr/>
            <p:nvPr/>
          </p:nvGrpSpPr>
          <p:grpSpPr>
            <a:xfrm>
              <a:off x="5384437" y="3328141"/>
              <a:ext cx="6688227" cy="3098360"/>
              <a:chOff x="5395480" y="3328141"/>
              <a:chExt cx="6688227" cy="309836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7132924" y="6103336"/>
                <a:ext cx="3720890" cy="323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779252"/>
                <a:r>
                  <a:rPr lang="en-US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&lt; 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Times New Roman"/>
                    <a:ea typeface="宋体"/>
                  </a:rPr>
                  <a:t>组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装入大磁体，进行低温高场性能测试</a:t>
                </a:r>
                <a:r>
                  <a:rPr lang="en-US" altLang="zh-CN" sz="1500" dirty="0" smtClean="0">
                    <a:solidFill>
                      <a:prstClr val="black"/>
                    </a:solidFill>
                    <a:latin typeface="Times New Roman"/>
                    <a:ea typeface="宋体"/>
                  </a:rPr>
                  <a:t>&gt;</a:t>
                </a:r>
                <a:endParaRPr lang="en-US" sz="1500" dirty="0">
                  <a:solidFill>
                    <a:prstClr val="black"/>
                  </a:solidFill>
                  <a:latin typeface="Times New Roman"/>
                  <a:ea typeface="宋体"/>
                </a:endParaRPr>
              </a:p>
            </p:txBody>
          </p:sp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54921" y="3328141"/>
                <a:ext cx="1800200" cy="2768240"/>
              </a:xfrm>
              <a:prstGeom prst="rect">
                <a:avLst/>
              </a:prstGeom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6200000" flipV="1">
                <a:off x="4560497" y="4163124"/>
                <a:ext cx="2768239" cy="1098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16288" y="3328141"/>
                <a:ext cx="3667419" cy="2775194"/>
              </a:xfrm>
              <a:prstGeom prst="rect">
                <a:avLst/>
              </a:prstGeom>
            </p:spPr>
          </p:pic>
        </p:grpSp>
        <p:sp>
          <p:nvSpPr>
            <p:cNvPr id="40" name="文本框 39"/>
            <p:cNvSpPr txBox="1"/>
            <p:nvPr/>
          </p:nvSpPr>
          <p:spPr>
            <a:xfrm>
              <a:off x="8471502" y="4355812"/>
              <a:ext cx="55770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Microsoft YaHei" charset="-122"/>
                  <a:cs typeface="Microsoft YaHei" charset="-122"/>
                </a:rPr>
                <a:t>IBS</a:t>
              </a:r>
              <a:endParaRPr kumimoji="1" lang="zh-CN" alt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charset="-122"/>
                <a:cs typeface="Microsoft YaHei" charset="-122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8976320" y="4653137"/>
              <a:ext cx="227397" cy="1440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占位符 1"/>
          <p:cNvSpPr txBox="1">
            <a:spLocks/>
          </p:cNvSpPr>
          <p:nvPr/>
        </p:nvSpPr>
        <p:spPr>
          <a:xfrm>
            <a:off x="857518" y="298779"/>
            <a:ext cx="1036955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长尺度铁基跑道型线圈</a:t>
            </a:r>
          </a:p>
        </p:txBody>
      </p:sp>
    </p:spTree>
    <p:extLst>
      <p:ext uri="{BB962C8B-B14F-4D97-AF65-F5344CB8AC3E}">
        <p14:creationId xmlns:p14="http://schemas.microsoft.com/office/powerpoint/2010/main" val="19259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109079" y="1210389"/>
            <a:ext cx="5406887" cy="2154470"/>
          </a:xfrm>
          <a:prstGeom prst="rect">
            <a:avLst/>
          </a:prstGeom>
        </p:spPr>
        <p:txBody>
          <a:bodyPr lIns="77925" tIns="38963" rIns="77925" bIns="38963"/>
          <a:lstStyle>
            <a:lvl1pPr marL="30679" indent="-245434" algn="l" defTabSz="779252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itchFamily="2" charset="2"/>
              <a:buChar char="v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830" indent="-245434" algn="l" defTabSz="779252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itchFamily="2" charset="2"/>
              <a:buChar char="Ø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905" indent="-245434" algn="l" defTabSz="779252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itchFamily="2" charset="2"/>
              <a:buChar char="ü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3690" indent="-194813" algn="l" defTabSz="779252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CCFF"/>
              </a:buClr>
              <a:buFont typeface="Wingdings" pitchFamily="2" charset="2"/>
              <a:buChar char="v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3316" indent="-194813" algn="l" defTabSz="779252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CCFF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验证了铁基超导用于加速器磁体的可行性</a:t>
            </a:r>
            <a:endParaRPr lang="en-US" altLang="zh-CN" sz="20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百米跑道型铁基线圈在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10T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二极场下，失超电流超过了零背景场下临界电流的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80%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；</a:t>
            </a: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解决了铁基超导带材弱机械性能的问题；</a:t>
            </a:r>
            <a:endParaRPr lang="en-US" altLang="zh-CN" sz="20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进一步完善了铁基超导线圈制备工艺技术。</a:t>
            </a:r>
            <a:endParaRPr lang="en-US" altLang="zh-CN" sz="20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771578" y="1298713"/>
            <a:ext cx="4710893" cy="3194270"/>
            <a:chOff x="5766534" y="1316756"/>
            <a:chExt cx="3511069" cy="253255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0" t="10245" r="10247" b="2465"/>
            <a:stretch/>
          </p:blipFill>
          <p:spPr bwMode="auto">
            <a:xfrm>
              <a:off x="5766534" y="1316756"/>
              <a:ext cx="3511069" cy="2532553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</p:pic>
        <p:cxnSp>
          <p:nvCxnSpPr>
            <p:cNvPr id="16" name="直接箭头连接符 15"/>
            <p:cNvCxnSpPr/>
            <p:nvPr/>
          </p:nvCxnSpPr>
          <p:spPr>
            <a:xfrm flipH="1" flipV="1">
              <a:off x="8107714" y="2683315"/>
              <a:ext cx="153049" cy="3318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9967580" y="1947368"/>
            <a:ext cx="2518976" cy="133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9B2C5846-42ED-4871-96C3-ADF1E765EB57}"/>
              </a:ext>
            </a:extLst>
          </p:cNvPr>
          <p:cNvSpPr txBox="1"/>
          <p:nvPr/>
        </p:nvSpPr>
        <p:spPr>
          <a:xfrm>
            <a:off x="6609221" y="3603567"/>
            <a:ext cx="272638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100" i="1"/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b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Supercond. Sci. Technol. 34 035021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9161" y="4507164"/>
            <a:ext cx="3493794" cy="211006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6991" y="4784942"/>
            <a:ext cx="3478408" cy="194759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446" y="4955747"/>
            <a:ext cx="3145704" cy="1855870"/>
          </a:xfrm>
          <a:prstGeom prst="rect">
            <a:avLst/>
          </a:prstGeom>
        </p:spPr>
      </p:pic>
      <p:sp>
        <p:nvSpPr>
          <p:cNvPr id="24" name="文本占位符 1"/>
          <p:cNvSpPr txBox="1">
            <a:spLocks/>
          </p:cNvSpPr>
          <p:nvPr/>
        </p:nvSpPr>
        <p:spPr>
          <a:xfrm>
            <a:off x="857518" y="298779"/>
            <a:ext cx="1036955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597" b="1" dirty="0">
                <a:solidFill>
                  <a:srgbClr val="000000"/>
                </a:solidFill>
                <a:latin typeface="+mj-lt"/>
              </a:rPr>
              <a:t>长尺度铁基跑道型线圈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32583" y="3911344"/>
            <a:ext cx="5027771" cy="281083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CCDDF6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审稿人给予了高度的评价：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lvl="0" algn="just" defTabSz="914400">
              <a:lnSpc>
                <a:spcPct val="121000"/>
              </a:lnSpc>
              <a:defRPr/>
            </a:pPr>
            <a:r>
              <a:rPr lang="en-US" altLang="zh-CN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“</a:t>
            </a:r>
            <a:r>
              <a:rPr lang="zh-CN" altLang="zh-CN" u="sng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这一新成果将对超导材料及磁体技术领域产生重要影响</a:t>
            </a:r>
            <a:r>
              <a:rPr lang="en-US" altLang="zh-CN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(the new results that can have a strong impact on the conductor and magnet community</a:t>
            </a:r>
            <a:r>
              <a:rPr lang="en-US" altLang="zh-CN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)”</a:t>
            </a:r>
            <a:endParaRPr lang="en-US" altLang="zh-CN" kern="1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121000"/>
              </a:lnSpc>
              <a:defRPr/>
            </a:pPr>
            <a:r>
              <a:rPr lang="en-US" altLang="zh-CN" kern="1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“</a:t>
            </a:r>
            <a:r>
              <a:rPr lang="zh-CN" altLang="zh-CN" u="sng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证明了铁基超导材料用于发展下一代粒子加速器的巨大潜力</a:t>
            </a:r>
            <a:r>
              <a:rPr lang="en-US" altLang="zh-CN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(demonstrated the great potential of Iron-Based Superconductor in the development of next-generation accelerators)”</a:t>
            </a:r>
            <a:r>
              <a:rPr lang="zh-CN" altLang="zh-CN" kern="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等。</a:t>
            </a:r>
            <a:endParaRPr kumimoji="0" lang="en-US" altLang="zh-CN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92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22">
            <a:extLst>
              <a:ext uri="{FF2B5EF4-FFF2-40B4-BE49-F238E27FC236}">
                <a16:creationId xmlns="" xmlns:a16="http://schemas.microsoft.com/office/drawing/2014/main" id="{40927E68-B43A-4C44-8581-847A003E45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Right Arrow 30"/>
          <p:cNvSpPr/>
          <p:nvPr/>
        </p:nvSpPr>
        <p:spPr bwMode="auto">
          <a:xfrm>
            <a:off x="399203" y="1880790"/>
            <a:ext cx="5783569" cy="215800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5" name="Right Arrow 30"/>
          <p:cNvSpPr/>
          <p:nvPr/>
        </p:nvSpPr>
        <p:spPr bwMode="auto">
          <a:xfrm>
            <a:off x="7079409" y="1863994"/>
            <a:ext cx="4700833" cy="245137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535795" y="1841239"/>
            <a:ext cx="287734" cy="287734"/>
            <a:chOff x="0" y="0"/>
            <a:chExt cx="258778" cy="256382"/>
          </a:xfrm>
        </p:grpSpPr>
        <p:sp>
          <p:nvSpPr>
            <p:cNvPr id="8" name="Oval 370"/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" name="Oval 371"/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4623888" y="1840809"/>
            <a:ext cx="287734" cy="287734"/>
            <a:chOff x="0" y="0"/>
            <a:chExt cx="258778" cy="256382"/>
          </a:xfrm>
        </p:grpSpPr>
        <p:sp>
          <p:nvSpPr>
            <p:cNvPr id="11" name="Oval 368"/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Oval 369"/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24324" y="2099570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50948" y="2067789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84862" y="2067789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6" name="Oval 358"/>
          <p:cNvSpPr>
            <a:spLocks noChangeArrowheads="1"/>
          </p:cNvSpPr>
          <p:nvPr/>
        </p:nvSpPr>
        <p:spPr bwMode="auto">
          <a:xfrm>
            <a:off x="919970" y="1852151"/>
            <a:ext cx="287734" cy="287734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" name="Oval 359"/>
          <p:cNvSpPr>
            <a:spLocks noChangeArrowheads="1"/>
          </p:cNvSpPr>
          <p:nvPr/>
        </p:nvSpPr>
        <p:spPr bwMode="auto">
          <a:xfrm>
            <a:off x="985395" y="1921268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8" name="Oval 368"/>
          <p:cNvSpPr>
            <a:spLocks noChangeArrowheads="1"/>
          </p:cNvSpPr>
          <p:nvPr/>
        </p:nvSpPr>
        <p:spPr bwMode="auto">
          <a:xfrm>
            <a:off x="7470234" y="1815433"/>
            <a:ext cx="287734" cy="2877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" name="Oval 369"/>
          <p:cNvSpPr>
            <a:spLocks noChangeArrowheads="1"/>
          </p:cNvSpPr>
          <p:nvPr/>
        </p:nvSpPr>
        <p:spPr bwMode="auto">
          <a:xfrm>
            <a:off x="7552345" y="1883552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231829" y="2119346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247075" y="2405497"/>
            <a:ext cx="1839890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IBS</a:t>
            </a:r>
          </a:p>
        </p:txBody>
      </p:sp>
      <p:sp>
        <p:nvSpPr>
          <p:cNvPr id="22" name="矩形 21"/>
          <p:cNvSpPr/>
          <p:nvPr/>
        </p:nvSpPr>
        <p:spPr>
          <a:xfrm>
            <a:off x="2099874" y="2099568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42186" y="1821398"/>
            <a:ext cx="287734" cy="287734"/>
            <a:chOff x="4654195" y="4152355"/>
            <a:chExt cx="258762" cy="255587"/>
          </a:xfrm>
        </p:grpSpPr>
        <p:sp>
          <p:nvSpPr>
            <p:cNvPr id="25" name="Oval 370"/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6" name="Oval 371"/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3956410" y="2405496"/>
            <a:ext cx="1599439" cy="5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</a:t>
            </a:r>
          </a:p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122 phase IBS</a:t>
            </a:r>
          </a:p>
        </p:txBody>
      </p:sp>
      <p:sp>
        <p:nvSpPr>
          <p:cNvPr id="28" name="Oval 369"/>
          <p:cNvSpPr>
            <a:spLocks noChangeArrowheads="1"/>
          </p:cNvSpPr>
          <p:nvPr/>
        </p:nvSpPr>
        <p:spPr bwMode="auto">
          <a:xfrm>
            <a:off x="6318318" y="1903463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9" name="Oval 369"/>
          <p:cNvSpPr>
            <a:spLocks noChangeArrowheads="1"/>
          </p:cNvSpPr>
          <p:nvPr/>
        </p:nvSpPr>
        <p:spPr bwMode="auto">
          <a:xfrm>
            <a:off x="6517426" y="1899797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" name="Oval 369"/>
          <p:cNvSpPr>
            <a:spLocks noChangeArrowheads="1"/>
          </p:cNvSpPr>
          <p:nvPr/>
        </p:nvSpPr>
        <p:spPr bwMode="auto">
          <a:xfrm>
            <a:off x="6732110" y="1899797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0518822" y="2100164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629178" y="1879664"/>
            <a:ext cx="287734" cy="287734"/>
            <a:chOff x="4654195" y="4152355"/>
            <a:chExt cx="258762" cy="255587"/>
          </a:xfrm>
        </p:grpSpPr>
        <p:sp>
          <p:nvSpPr>
            <p:cNvPr id="34" name="Oval 370"/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5" name="Oval 371"/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6" name="TextBox 29"/>
          <p:cNvSpPr txBox="1">
            <a:spLocks noChangeArrowheads="1"/>
          </p:cNvSpPr>
          <p:nvPr/>
        </p:nvSpPr>
        <p:spPr bwMode="auto">
          <a:xfrm>
            <a:off x="6659455" y="1207558"/>
            <a:ext cx="2057645" cy="5970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100-m 7-core IBS tape fabricated 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58202" y="167122"/>
            <a:ext cx="10553454" cy="70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  <a:lvl2pPr marL="742950" indent="-28575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2pPr>
            <a:lvl3pPr marL="11430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3pPr>
            <a:lvl4pPr marL="16002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4pPr>
            <a:lvl5pPr marL="20574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9pPr>
          </a:lstStyle>
          <a:p>
            <a:pPr algn="ctr" defTabSz="913112" eaLnBrk="1" hangingPunct="1">
              <a:lnSpc>
                <a:spcPct val="110000"/>
              </a:lnSpc>
            </a:pPr>
            <a:r>
              <a:rPr lang="en-US" altLang="zh-CN" sz="3597" dirty="0">
                <a:solidFill>
                  <a:srgbClr val="000000"/>
                </a:solidFill>
                <a:latin typeface="+mj-lt"/>
                <a:ea typeface="+mn-ea"/>
              </a:rPr>
              <a:t>Challenges and Outlook of the IBS Magnets</a:t>
            </a:r>
            <a:endParaRPr lang="zh-CN" altLang="en-US" sz="3597" dirty="0">
              <a:solidFill>
                <a:srgbClr val="000000"/>
              </a:solidFill>
              <a:latin typeface="+mj-lt"/>
              <a:ea typeface="+mn-ea"/>
            </a:endParaRPr>
          </a:p>
        </p:txBody>
      </p:sp>
      <p:sp>
        <p:nvSpPr>
          <p:cNvPr id="40" name="TextBox 29"/>
          <p:cNvSpPr txBox="1">
            <a:spLocks noChangeArrowheads="1"/>
          </p:cNvSpPr>
          <p:nvPr/>
        </p:nvSpPr>
        <p:spPr bwMode="auto">
          <a:xfrm>
            <a:off x="1892610" y="1451935"/>
            <a:ext cx="1670805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T</a:t>
            </a:r>
            <a:r>
              <a:rPr lang="en-US" altLang="zh-CN" sz="1599" b="1" baseline="-25000" dirty="0">
                <a:latin typeface="+mj-lt"/>
                <a:ea typeface="+mj-ea"/>
                <a:cs typeface="Times New Roman" pitchFamily="18" charset="0"/>
              </a:rPr>
              <a:t>c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 reached 55K</a:t>
            </a:r>
            <a:endParaRPr lang="en-US" altLang="zh-CN" sz="1599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8080037" y="2418601"/>
            <a:ext cx="2624205" cy="5970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1</a:t>
            </a:r>
            <a:r>
              <a:rPr lang="en-CA" altLang="zh-CN" sz="1599" b="1" baseline="30000" dirty="0">
                <a:latin typeface="+mj-lt"/>
                <a:ea typeface="楷体" pitchFamily="49" charset="-122"/>
                <a:cs typeface="Times New Roman" pitchFamily="18" charset="0"/>
              </a:rPr>
              <a:t>st</a:t>
            </a:r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IBS solenoid at 24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1</a:t>
            </a:r>
            <a:r>
              <a:rPr lang="en-CA" altLang="zh-CN" sz="1599" b="1" baseline="30000" dirty="0">
                <a:latin typeface="+mj-lt"/>
                <a:ea typeface="楷体" pitchFamily="49" charset="-122"/>
                <a:cs typeface="Times New Roman" pitchFamily="18" charset="0"/>
              </a:rPr>
              <a:t>st</a:t>
            </a:r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IBS Racetrack at 8 T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543104" y="1446442"/>
            <a:ext cx="2610010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2</a:t>
            </a:r>
            <a:r>
              <a:rPr lang="en-CA" altLang="zh-CN" sz="1599" b="1" baseline="30000" dirty="0">
                <a:latin typeface="+mj-lt"/>
                <a:ea typeface="楷体" pitchFamily="49" charset="-122"/>
                <a:cs typeface="Times New Roman" pitchFamily="18" charset="0"/>
              </a:rPr>
              <a:t>nd</a:t>
            </a:r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IBS Racetrack at 10 T</a:t>
            </a:r>
            <a:endParaRPr lang="zh-CN" altLang="en-US" sz="1599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4114" y="3357352"/>
            <a:ext cx="11436127" cy="3084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648" indent="-380648" algn="just">
              <a:buFont typeface="Arial" panose="020B0604020202020204" pitchFamily="34" charset="0"/>
              <a:buChar char="•"/>
            </a:pPr>
            <a:r>
              <a:rPr lang="en-US" altLang="zh-CN" sz="2131" dirty="0"/>
              <a:t>The </a:t>
            </a:r>
            <a:r>
              <a:rPr lang="en-US" altLang="zh-CN" sz="2131" b="1" dirty="0"/>
              <a:t>engineering current density </a:t>
            </a:r>
            <a:r>
              <a:rPr lang="en-US" altLang="zh-CN" sz="2131" dirty="0"/>
              <a:t>of the long-length IBS still needs a significant improvement, to reach the similar level as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or Bi-2212 conductors.</a:t>
            </a:r>
          </a:p>
          <a:p>
            <a:pPr marL="380648" indent="-380648" algn="just">
              <a:buFont typeface="Arial" panose="020B0604020202020204" pitchFamily="34" charset="0"/>
              <a:buChar char="•"/>
            </a:pPr>
            <a:r>
              <a:rPr lang="en-US" altLang="zh-CN" sz="2131" dirty="0"/>
              <a:t>The </a:t>
            </a:r>
            <a:r>
              <a:rPr lang="en-US" altLang="zh-CN" sz="2131" b="1" dirty="0"/>
              <a:t>materials of stabilizer </a:t>
            </a:r>
            <a:r>
              <a:rPr lang="en-US" altLang="zh-CN" sz="2131" dirty="0"/>
              <a:t>should be shifted to copper or any other low-cost metals to realize the low cost of IBS.</a:t>
            </a:r>
          </a:p>
          <a:p>
            <a:pPr marL="380648" indent="-380648" algn="just">
              <a:buFont typeface="Arial" panose="020B0604020202020204" pitchFamily="34" charset="0"/>
              <a:buChar char="•"/>
            </a:pPr>
            <a:r>
              <a:rPr lang="en-US" altLang="zh-CN" sz="2131" b="1" dirty="0"/>
              <a:t>Structure and fabrication methods </a:t>
            </a:r>
            <a:r>
              <a:rPr lang="en-US" altLang="zh-CN" sz="2131" dirty="0"/>
              <a:t>of IBS and corresponding coils should be further optimized to minimize the </a:t>
            </a:r>
            <a:r>
              <a:rPr lang="en-US" altLang="zh-CN" sz="2131" dirty="0" err="1"/>
              <a:t>J</a:t>
            </a:r>
            <a:r>
              <a:rPr lang="en-US" altLang="zh-CN" sz="2131" baseline="-25000" dirty="0" err="1"/>
              <a:t>c</a:t>
            </a:r>
            <a:r>
              <a:rPr lang="en-US" altLang="zh-CN" sz="2131" dirty="0"/>
              <a:t> degradation at high field and high stress.</a:t>
            </a:r>
          </a:p>
          <a:p>
            <a:pPr marL="380648" indent="-380648" algn="just">
              <a:buFont typeface="Arial" panose="020B0604020202020204" pitchFamily="34" charset="0"/>
              <a:buChar char="•"/>
            </a:pPr>
            <a:r>
              <a:rPr lang="en-US" altLang="zh-CN" sz="2131" dirty="0"/>
              <a:t>And many other issues like detailed magnetic and mechanical properties study of IBS, quench detection and protection of the IBS coils / magnets and etc.  </a:t>
            </a:r>
            <a:endParaRPr lang="en-US" altLang="zh-CN" sz="1865" dirty="0">
              <a:latin typeface="Times New Roman" pitchFamily="18" charset="0"/>
            </a:endParaRPr>
          </a:p>
          <a:p>
            <a:endParaRPr lang="zh-CN" altLang="en-US" sz="2398" dirty="0"/>
          </a:p>
        </p:txBody>
      </p:sp>
      <p:sp>
        <p:nvSpPr>
          <p:cNvPr id="42" name="矩形 41"/>
          <p:cNvSpPr/>
          <p:nvPr/>
        </p:nvSpPr>
        <p:spPr>
          <a:xfrm>
            <a:off x="2327919" y="6130859"/>
            <a:ext cx="8162684" cy="420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31" b="1" dirty="0">
                <a:solidFill>
                  <a:srgbClr val="FF0000"/>
                </a:solidFill>
              </a:rPr>
              <a:t>We are expecting a IBS-only 12-T dipole magnet in 10 years…</a:t>
            </a:r>
            <a:endParaRPr lang="zh-CN" altLang="en-US" sz="1865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93938" y="2655613"/>
            <a:ext cx="7886700" cy="362931"/>
          </a:xfrm>
          <a:prstGeom prst="rect">
            <a:avLst/>
          </a:prstGeom>
        </p:spPr>
        <p:txBody>
          <a:bodyPr vert="horz" lIns="91441" tIns="45720" rIns="91441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1600" b="1" dirty="0">
                <a:latin typeface="+mn-lt"/>
                <a:ea typeface="黑体" panose="02010609060101010101" pitchFamily="49" charset="-122"/>
                <a:cs typeface="+mn-cs"/>
              </a:rPr>
              <a:t>Layout of the HL-LHC Magnets and Contributors</a:t>
            </a:r>
            <a:endParaRPr lang="en-GB" sz="1600" b="1" dirty="0"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2" y="3536251"/>
            <a:ext cx="4342494" cy="27042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1207" y="6335789"/>
            <a:ext cx="8375041" cy="299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accent6"/>
              </a:buClr>
            </a:pPr>
            <a:r>
              <a:rPr lang="en-US" altLang="zh-CN" sz="1349" b="1" u="sng" dirty="0">
                <a:latin typeface="Times New Roman" pitchFamily="18" charset="0"/>
                <a:cs typeface="Times New Roman" pitchFamily="18" charset="0"/>
              </a:rPr>
              <a:t>The prototype has been delivered to CERN, and the series magnets are being developed by 2023.</a:t>
            </a:r>
          </a:p>
        </p:txBody>
      </p:sp>
      <p:sp>
        <p:nvSpPr>
          <p:cNvPr id="15" name="矩形 14"/>
          <p:cNvSpPr/>
          <p:nvPr/>
        </p:nvSpPr>
        <p:spPr>
          <a:xfrm>
            <a:off x="407492" y="2902732"/>
            <a:ext cx="8008348" cy="7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ct val="20000"/>
              </a:spcBef>
              <a:buClr>
                <a:schemeClr val="accent6"/>
              </a:buClr>
            </a:pPr>
            <a:r>
              <a:rPr lang="en-US" altLang="zh-TW" sz="1349" b="1" dirty="0">
                <a:ea typeface="黑体" panose="02010609060101010101" pitchFamily="49" charset="-122"/>
              </a:rPr>
              <a:t>Performance of the 1</a:t>
            </a:r>
            <a:r>
              <a:rPr lang="en-US" altLang="zh-TW" sz="1349" b="1" baseline="30000" dirty="0">
                <a:ea typeface="黑体" panose="02010609060101010101" pitchFamily="49" charset="-122"/>
              </a:rPr>
              <a:t>st</a:t>
            </a:r>
            <a:r>
              <a:rPr lang="en-US" altLang="zh-TW" sz="1349" b="1" dirty="0">
                <a:ea typeface="黑体" panose="02010609060101010101" pitchFamily="49" charset="-122"/>
              </a:rPr>
              <a:t> full-length prototype magnet from China</a:t>
            </a:r>
            <a:r>
              <a:rPr lang="en-US" altLang="zh-TW" sz="1349" dirty="0">
                <a:ea typeface="黑体" panose="02010609060101010101" pitchFamily="49" charset="-122"/>
              </a:rPr>
              <a:t>: Fabrication completed in May 2020, and the performance test at 4.2K completed in August 2020. both apertures reached the ultimate current.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064" y="3536251"/>
            <a:ext cx="3386575" cy="269192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815E98A-4D63-4DC4-AD5F-B64EF806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07" y="3536252"/>
            <a:ext cx="1092399" cy="112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19" y="1016620"/>
            <a:ext cx="4000421" cy="16176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" y="1016618"/>
            <a:ext cx="3912774" cy="16176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7086" y="1016619"/>
            <a:ext cx="1318690" cy="1829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8274" y="2218136"/>
            <a:ext cx="1759147" cy="170584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249" y="3950888"/>
            <a:ext cx="1761173" cy="109729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961320" y="3290351"/>
            <a:ext cx="2169333" cy="131957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249" y="1016618"/>
            <a:ext cx="1761173" cy="1176611"/>
          </a:xfrm>
          <a:prstGeom prst="rect">
            <a:avLst/>
          </a:prstGeom>
        </p:spPr>
      </p:pic>
      <p:pic>
        <p:nvPicPr>
          <p:cNvPr id="23" name="Content Placeholder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41" y="5160266"/>
            <a:ext cx="2119732" cy="1397337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72" y="5143624"/>
            <a:ext cx="1413977" cy="1413977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407486" y="105243"/>
            <a:ext cx="1124356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 smtClean="0">
                <a:solidFill>
                  <a:srgbClr val="000000"/>
                </a:solidFill>
                <a:latin typeface="+mj-lt"/>
              </a:rPr>
              <a:t>HL-LHC CCT</a:t>
            </a:r>
            <a:r>
              <a:rPr lang="zh-CN" altLang="en-US" sz="3597" b="1" dirty="0" smtClean="0">
                <a:solidFill>
                  <a:srgbClr val="000000"/>
                </a:solidFill>
                <a:latin typeface="+mj-lt"/>
              </a:rPr>
              <a:t>磁体研制进展</a:t>
            </a:r>
            <a:endParaRPr lang="zh-CN" altLang="en-US" sz="3597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40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814521"/>
              </p:ext>
            </p:extLst>
          </p:nvPr>
        </p:nvGraphicFramePr>
        <p:xfrm>
          <a:off x="4543985" y="5007638"/>
          <a:ext cx="7431899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1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1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18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97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99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20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92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3670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磁体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线圈名称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工艺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绕线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浸渍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测试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目前所在位置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704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Magnet1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 smtClean="0"/>
                        <a:t>Practice coil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湿绕工艺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近物所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670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1-Aperture-01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干绕工艺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近物所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70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1-Aperture-02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湿绕工艺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√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欧洲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670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2-Aperture-01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干绕工艺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dirty="0"/>
                        <a:t>近物所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670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2-Aperture-02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/>
                        <a:t>湿绕工艺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/>
                        <a:t>√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/>
                        <a:t>BAMA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8597442" y="1975572"/>
            <a:ext cx="17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02-Aperture-1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10599" y="3259460"/>
            <a:ext cx="17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02-Aperture-2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EF5D6200-4B00-4CCB-B271-B49DF15CA6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6" y="1379570"/>
            <a:ext cx="1748006" cy="36049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5425" y="1332232"/>
            <a:ext cx="2057400" cy="363534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960155" y="1098586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02-Aperture 1</a:t>
            </a:r>
            <a:endParaRPr lang="zh-CN" altLang="en-US" sz="1400" b="1" dirty="0"/>
          </a:p>
        </p:txBody>
      </p:sp>
      <p:sp>
        <p:nvSpPr>
          <p:cNvPr id="32" name="矩形 31"/>
          <p:cNvSpPr/>
          <p:nvPr/>
        </p:nvSpPr>
        <p:spPr>
          <a:xfrm>
            <a:off x="10204711" y="1061016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02-Aperture 2</a:t>
            </a:r>
            <a:endParaRPr lang="zh-CN" altLang="en-US" sz="1400" b="1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/>
          <a:stretch/>
        </p:blipFill>
        <p:spPr>
          <a:xfrm>
            <a:off x="260280" y="1975572"/>
            <a:ext cx="4019562" cy="245272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9" y="4428298"/>
            <a:ext cx="4015359" cy="2425103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25762" y="1185486"/>
            <a:ext cx="4326173" cy="7017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FF0000"/>
                </a:solidFill>
              </a:rPr>
              <a:t>The 1</a:t>
            </a:r>
            <a:r>
              <a:rPr lang="en-US" altLang="zh-CN" b="1" baseline="30000" dirty="0">
                <a:solidFill>
                  <a:srgbClr val="FF0000"/>
                </a:solidFill>
              </a:rPr>
              <a:t>st</a:t>
            </a:r>
            <a:r>
              <a:rPr lang="en-US" altLang="zh-CN" b="1" dirty="0">
                <a:solidFill>
                  <a:srgbClr val="FF0000"/>
                </a:solidFill>
              </a:rPr>
              <a:t> series </a:t>
            </a:r>
            <a:r>
              <a:rPr lang="en-US" altLang="zh-CN" b="1" dirty="0" smtClean="0">
                <a:solidFill>
                  <a:srgbClr val="FF0000"/>
                </a:solidFill>
              </a:rPr>
              <a:t>magnet has reached the ultimate current in both apertures !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8245" y="1378687"/>
            <a:ext cx="2825469" cy="3604909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4998377" y="1104240"/>
            <a:ext cx="2061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The 1</a:t>
            </a:r>
            <a:r>
              <a:rPr lang="en-US" altLang="zh-CN" sz="1400" b="1" baseline="30000" dirty="0" smtClean="0"/>
              <a:t>st</a:t>
            </a:r>
            <a:r>
              <a:rPr lang="en-US" altLang="zh-CN" sz="1400" b="1" dirty="0" smtClean="0"/>
              <a:t> </a:t>
            </a:r>
            <a:r>
              <a:rPr lang="en-US" altLang="zh-CN" sz="1400" b="1" dirty="0"/>
              <a:t>series magnet </a:t>
            </a:r>
            <a:endParaRPr lang="zh-CN" altLang="en-US" sz="1400" b="1" dirty="0"/>
          </a:p>
        </p:txBody>
      </p:sp>
      <p:sp>
        <p:nvSpPr>
          <p:cNvPr id="19" name="矩形 18"/>
          <p:cNvSpPr/>
          <p:nvPr/>
        </p:nvSpPr>
        <p:spPr>
          <a:xfrm>
            <a:off x="645465" y="3714629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altLang="zh-CN" sz="1400" b="1" dirty="0"/>
              <a:t>Practice coil</a:t>
            </a:r>
            <a:endParaRPr lang="en-US" altLang="en-US" sz="1400" b="1" dirty="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5479" y="6364673"/>
            <a:ext cx="1348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altLang="zh-CN" sz="1400" b="1" dirty="0"/>
              <a:t>1-Aperture-01</a:t>
            </a:r>
            <a:endParaRPr lang="en-US" altLang="en-US" sz="1400" b="1" dirty="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407486" y="105243"/>
            <a:ext cx="1124356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7" b="1" dirty="0" smtClean="0">
                <a:solidFill>
                  <a:srgbClr val="000000"/>
                </a:solidFill>
                <a:latin typeface="+mj-lt"/>
              </a:rPr>
              <a:t>HL-LHC CCT</a:t>
            </a:r>
            <a:r>
              <a:rPr lang="zh-CN" altLang="en-US" sz="3597" b="1" dirty="0" smtClean="0">
                <a:solidFill>
                  <a:srgbClr val="000000"/>
                </a:solidFill>
                <a:latin typeface="+mj-lt"/>
              </a:rPr>
              <a:t>磁体研制进展</a:t>
            </a:r>
            <a:endParaRPr lang="zh-CN" altLang="en-US" sz="3597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025116" y="1987374"/>
            <a:ext cx="8433334" cy="171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0" b="1" dirty="0">
                <a:solidFill>
                  <a:schemeClr val="accent1">
                    <a:lumMod val="50000"/>
                  </a:schemeClr>
                </a:solidFill>
              </a:rPr>
              <a:t>谢谢</a:t>
            </a:r>
            <a:r>
              <a:rPr lang="zh-CN" altLang="en-US" sz="8000" b="1" dirty="0" smtClean="0">
                <a:solidFill>
                  <a:schemeClr val="accent1">
                    <a:lumMod val="50000"/>
                  </a:schemeClr>
                </a:solidFill>
              </a:rPr>
              <a:t>大家</a:t>
            </a:r>
            <a:endParaRPr lang="en-US" altLang="zh-CN" sz="8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36104" y="198074"/>
            <a:ext cx="10999305" cy="8953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内容提要</a:t>
            </a:r>
          </a:p>
        </p:txBody>
      </p:sp>
      <p:sp>
        <p:nvSpPr>
          <p:cNvPr id="6" name="标题 1"/>
          <p:cNvSpPr txBox="1">
            <a:spLocks noGrp="1"/>
          </p:cNvSpPr>
          <p:nvPr>
            <p:ph type="body" idx="1"/>
          </p:nvPr>
        </p:nvSpPr>
        <p:spPr>
          <a:xfrm>
            <a:off x="2629413" y="1567683"/>
            <a:ext cx="7302863" cy="4370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 smtClean="0">
                <a:solidFill>
                  <a:srgbClr val="000000"/>
                </a:solidFill>
                <a:ea typeface="+mn-ea"/>
                <a:cs typeface="+mn-cs"/>
              </a:rPr>
              <a:t>高场二极实验磁体</a:t>
            </a:r>
            <a:r>
              <a:rPr lang="en-US" altLang="zh-CN" sz="2800" b="0" dirty="0" smtClean="0">
                <a:solidFill>
                  <a:srgbClr val="000000"/>
                </a:solidFill>
                <a:ea typeface="+mn-ea"/>
                <a:cs typeface="+mn-cs"/>
              </a:rPr>
              <a:t>LPF1</a:t>
            </a:r>
            <a:r>
              <a:rPr lang="zh-CN" altLang="en-US" sz="2800" b="0" dirty="0" smtClean="0">
                <a:solidFill>
                  <a:srgbClr val="000000"/>
                </a:solidFill>
                <a:ea typeface="+mn-ea"/>
                <a:cs typeface="+mn-cs"/>
              </a:rPr>
              <a:t>、</a:t>
            </a:r>
            <a:r>
              <a:rPr lang="en-US" altLang="zh-CN" sz="2800" b="0" dirty="0" smtClean="0">
                <a:solidFill>
                  <a:srgbClr val="000000"/>
                </a:solidFill>
                <a:ea typeface="+mn-ea"/>
                <a:cs typeface="+mn-cs"/>
              </a:rPr>
              <a:t>LPF3</a:t>
            </a:r>
            <a:r>
              <a:rPr lang="zh-CN" altLang="en-US" sz="2800" b="0" dirty="0" smtClean="0">
                <a:solidFill>
                  <a:srgbClr val="000000"/>
                </a:solidFill>
                <a:ea typeface="+mn-ea"/>
                <a:cs typeface="+mn-cs"/>
              </a:rPr>
              <a:t>研制进展</a:t>
            </a:r>
            <a:endParaRPr lang="en-US" altLang="zh-CN" sz="2800" b="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000000"/>
                </a:solidFill>
                <a:ea typeface="+mn-ea"/>
                <a:cs typeface="+mn-cs"/>
              </a:rPr>
              <a:t>新型</a:t>
            </a:r>
            <a:r>
              <a:rPr lang="en-US" altLang="zh-CN" sz="2800" b="0" dirty="0">
                <a:solidFill>
                  <a:srgbClr val="000000"/>
                </a:solidFill>
                <a:ea typeface="+mn-ea"/>
                <a:cs typeface="+mn-cs"/>
              </a:rPr>
              <a:t>HTS</a:t>
            </a:r>
            <a:r>
              <a:rPr lang="zh-CN" altLang="en-US" sz="2800" b="0" dirty="0">
                <a:solidFill>
                  <a:srgbClr val="000000"/>
                </a:solidFill>
                <a:ea typeface="+mn-ea"/>
                <a:cs typeface="+mn-cs"/>
              </a:rPr>
              <a:t>换位</a:t>
            </a:r>
            <a:r>
              <a:rPr lang="zh-CN" altLang="en-US" sz="2800" b="0" dirty="0" smtClean="0">
                <a:solidFill>
                  <a:srgbClr val="000000"/>
                </a:solidFill>
                <a:ea typeface="+mn-ea"/>
                <a:cs typeface="+mn-cs"/>
              </a:rPr>
              <a:t>电缆研制进展</a:t>
            </a:r>
            <a:endParaRPr lang="en-US" altLang="zh-CN" sz="2800" b="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000000"/>
                </a:solidFill>
              </a:rPr>
              <a:t>高</a:t>
            </a:r>
            <a:r>
              <a:rPr lang="zh-CN" altLang="en-US" sz="2800" b="0" dirty="0" smtClean="0">
                <a:solidFill>
                  <a:srgbClr val="000000"/>
                </a:solidFill>
              </a:rPr>
              <a:t>场铁</a:t>
            </a:r>
            <a:r>
              <a:rPr lang="zh-CN" altLang="en-US" sz="2800" b="0" dirty="0">
                <a:solidFill>
                  <a:srgbClr val="000000"/>
                </a:solidFill>
              </a:rPr>
              <a:t>基螺线管</a:t>
            </a:r>
            <a:r>
              <a:rPr lang="zh-CN" altLang="en-US" sz="2800" b="0" dirty="0" smtClean="0">
                <a:solidFill>
                  <a:srgbClr val="000000"/>
                </a:solidFill>
              </a:rPr>
              <a:t>线圈研制</a:t>
            </a:r>
            <a:endParaRPr lang="en-US" altLang="zh-CN" sz="2800" b="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000000"/>
                </a:solidFill>
              </a:rPr>
              <a:t>长尺度铁基跑道型</a:t>
            </a:r>
            <a:r>
              <a:rPr lang="zh-CN" altLang="en-US" sz="2800" b="0" dirty="0" smtClean="0">
                <a:solidFill>
                  <a:srgbClr val="000000"/>
                </a:solidFill>
              </a:rPr>
              <a:t>线圈研制</a:t>
            </a:r>
            <a:endParaRPr lang="en-US" altLang="zh-CN" sz="2800" b="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800" b="0" dirty="0">
                <a:solidFill>
                  <a:srgbClr val="000000"/>
                </a:solidFill>
              </a:rPr>
              <a:t>HL-LHC CCT</a:t>
            </a:r>
            <a:r>
              <a:rPr lang="zh-CN" altLang="en-US" sz="2800" b="0" dirty="0">
                <a:solidFill>
                  <a:srgbClr val="000000"/>
                </a:solidFill>
              </a:rPr>
              <a:t>磁体研制</a:t>
            </a:r>
            <a:r>
              <a:rPr lang="zh-CN" altLang="en-US" sz="2800" b="0" dirty="0" smtClean="0">
                <a:solidFill>
                  <a:srgbClr val="000000"/>
                </a:solidFill>
              </a:rPr>
              <a:t>进展</a:t>
            </a:r>
            <a:endParaRPr lang="zh-CN" altLang="en-US" sz="2800" dirty="0">
              <a:solidFill>
                <a:srgbClr val="000000"/>
              </a:solidFill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0" dirty="0">
              <a:solidFill>
                <a:srgbClr val="000000"/>
              </a:solidFill>
              <a:ea typeface="+mn-ea"/>
              <a:cs typeface="+mn-cs"/>
            </a:endParaRPr>
          </a:p>
          <a:p>
            <a:pPr algn="ctr"/>
            <a:endParaRPr lang="en-US" altLang="zh-CN" b="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algn="ctr"/>
            <a:endParaRPr lang="en-US" altLang="zh-CN" b="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0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47" y="811514"/>
            <a:ext cx="2591983" cy="19613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44" y="820060"/>
            <a:ext cx="2857246" cy="2043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" y="810138"/>
            <a:ext cx="2167816" cy="21051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77" y="810138"/>
            <a:ext cx="2297201" cy="2063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/>
          <a:stretch>
            <a:fillRect/>
          </a:stretch>
        </p:blipFill>
        <p:spPr>
          <a:xfrm>
            <a:off x="7432510" y="800109"/>
            <a:ext cx="1792014" cy="214545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0150" y="2895123"/>
            <a:ext cx="100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线圈截面图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678949" y="2883569"/>
            <a:ext cx="1845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第一象限线圈截面图</a:t>
            </a:r>
          </a:p>
        </p:txBody>
      </p:sp>
      <p:sp>
        <p:nvSpPr>
          <p:cNvPr id="17" name="矩形 16"/>
          <p:cNvSpPr/>
          <p:nvPr/>
        </p:nvSpPr>
        <p:spPr>
          <a:xfrm>
            <a:off x="5585530" y="2888117"/>
            <a:ext cx="15405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场强分布</a:t>
            </a:r>
            <a:r>
              <a:rPr lang="en-US" altLang="zh-CN" sz="1200" dirty="0">
                <a:solidFill>
                  <a:prstClr val="black"/>
                </a:solidFill>
              </a:rPr>
              <a:t>-2D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52204" y="2888278"/>
            <a:ext cx="1864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</a:rPr>
              <a:t>线圈及内插线圈布局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263793" y="727953"/>
            <a:ext cx="1082122" cy="261610"/>
            <a:chOff x="10332197" y="1095399"/>
            <a:chExt cx="1082122" cy="261610"/>
          </a:xfrm>
        </p:grpSpPr>
        <p:sp>
          <p:nvSpPr>
            <p:cNvPr id="19" name="文本框 18"/>
            <p:cNvSpPr txBox="1"/>
            <p:nvPr/>
          </p:nvSpPr>
          <p:spPr>
            <a:xfrm>
              <a:off x="10332197" y="1095399"/>
              <a:ext cx="10821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ReBCO</a:t>
              </a:r>
              <a:r>
                <a:rPr lang="zh-CN" alt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∥</a:t>
              </a: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10444617" y="1294353"/>
              <a:ext cx="206013" cy="62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8069542" y="2650558"/>
            <a:ext cx="654686" cy="261610"/>
            <a:chOff x="10879147" y="2604206"/>
            <a:chExt cx="654686" cy="261610"/>
          </a:xfrm>
        </p:grpSpPr>
        <p:sp>
          <p:nvSpPr>
            <p:cNvPr id="24" name="文本框 23"/>
            <p:cNvSpPr txBox="1"/>
            <p:nvPr/>
          </p:nvSpPr>
          <p:spPr>
            <a:xfrm>
              <a:off x="10879147" y="2604206"/>
              <a:ext cx="6546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IBS</a:t>
              </a:r>
              <a:endParaRPr lang="zh-CN" alt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11180852" y="2750883"/>
              <a:ext cx="23577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5154629" y="860458"/>
            <a:ext cx="758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</a:rPr>
              <a:t>2D-</a:t>
            </a:r>
            <a:endParaRPr lang="zh-CN" altLang="en-US" sz="900" dirty="0">
              <a:solidFill>
                <a:srgbClr val="FF0000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23" y="783415"/>
            <a:ext cx="324579" cy="2074139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9530985" y="2883569"/>
            <a:ext cx="25580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</a:rPr>
              <a:t>中心场</a:t>
            </a:r>
            <a:r>
              <a:rPr lang="en-US" altLang="zh-CN" sz="1200" dirty="0">
                <a:solidFill>
                  <a:prstClr val="black"/>
                </a:solidFill>
              </a:rPr>
              <a:t>12-T </a:t>
            </a:r>
            <a:r>
              <a:rPr lang="zh-CN" altLang="en-US" sz="1200" dirty="0">
                <a:solidFill>
                  <a:prstClr val="black"/>
                </a:solidFill>
              </a:rPr>
              <a:t>下的场强分布 </a:t>
            </a:r>
            <a:r>
              <a:rPr lang="en-US" altLang="zh-CN" sz="1200" dirty="0">
                <a:solidFill>
                  <a:prstClr val="black"/>
                </a:solidFill>
              </a:rPr>
              <a:t>- 3D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1" y="3208060"/>
            <a:ext cx="1386861" cy="158795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64" y="3215624"/>
            <a:ext cx="660614" cy="158039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07" y="3208059"/>
            <a:ext cx="762963" cy="158795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64" y="3208059"/>
            <a:ext cx="2032665" cy="15879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23" y="3209466"/>
            <a:ext cx="2337005" cy="158654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2674" y="3432794"/>
            <a:ext cx="1587956" cy="111502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0741" y="3133118"/>
            <a:ext cx="1580606" cy="1721731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523194" y="4807836"/>
            <a:ext cx="296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卢瑟福电缆制作 （无锡统力电工）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42" y="3203680"/>
            <a:ext cx="1514183" cy="159233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581286" y="4807835"/>
            <a:ext cx="296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骨架过盈配合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9099139" y="4819656"/>
            <a:ext cx="276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两个铌钛线圈绕制完成</a:t>
            </a:r>
          </a:p>
        </p:txBody>
      </p:sp>
      <p:sp>
        <p:nvSpPr>
          <p:cNvPr id="5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84079" y="6347628"/>
            <a:ext cx="2743200" cy="365125"/>
          </a:xfrm>
        </p:spPr>
        <p:txBody>
          <a:bodyPr/>
          <a:lstStyle/>
          <a:p>
            <a:pPr>
              <a:defRPr/>
            </a:pPr>
            <a:fld id="{672E488A-81DB-4A5F-B4BA-D0957D335647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DengXian" panose="02010600030101010101" charset="-122"/>
              </a:rPr>
              <a:t>3</a:t>
            </a:fld>
            <a:endParaRPr lang="zh-CN" alt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DengXian" panose="02010600030101010101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76" y="5102190"/>
            <a:ext cx="1388895" cy="144134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" y="5094724"/>
            <a:ext cx="2032598" cy="144021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65" y="5095058"/>
            <a:ext cx="1673969" cy="144847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2003530" y="6530189"/>
            <a:ext cx="1289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prstClr val="black"/>
                </a:solidFill>
              </a:rPr>
              <a:t>铌</a:t>
            </a:r>
            <a:r>
              <a:rPr lang="zh-CN" altLang="en-US" sz="1200" dirty="0">
                <a:solidFill>
                  <a:prstClr val="black"/>
                </a:solidFill>
              </a:rPr>
              <a:t>三锡线圈绕</a:t>
            </a:r>
            <a:r>
              <a:rPr lang="zh-CN" altLang="en-US" sz="1200" dirty="0" smtClean="0">
                <a:solidFill>
                  <a:prstClr val="black"/>
                </a:solidFill>
              </a:rPr>
              <a:t>制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208" y="5099032"/>
            <a:ext cx="2360173" cy="1435906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6025195" y="6559346"/>
            <a:ext cx="1480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prstClr val="black"/>
                </a:solidFill>
              </a:rPr>
              <a:t>热处理</a:t>
            </a:r>
            <a:r>
              <a:rPr lang="zh-CN" altLang="en-US" sz="1200" dirty="0">
                <a:solidFill>
                  <a:prstClr val="black"/>
                </a:solidFill>
              </a:rPr>
              <a:t>及短样测试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10664330" y="4566110"/>
            <a:ext cx="1133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</a:rPr>
              <a:t>并绕玻璃丝带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2210623" y="4581338"/>
            <a:ext cx="1133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</a:rPr>
              <a:t>With SS core</a:t>
            </a:r>
            <a:endParaRPr lang="zh-CN" altLang="en-US" sz="1000" dirty="0">
              <a:solidFill>
                <a:srgbClr val="FF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346173" y="6218808"/>
            <a:ext cx="1388536" cy="2063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2" name="标题 1"/>
          <p:cNvSpPr txBox="1"/>
          <p:nvPr/>
        </p:nvSpPr>
        <p:spPr>
          <a:xfrm>
            <a:off x="612964" y="147145"/>
            <a:ext cx="10895863" cy="573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597" dirty="0">
                <a:solidFill>
                  <a:srgbClr val="000000"/>
                </a:solidFill>
                <a:ea typeface="+mn-ea"/>
                <a:cs typeface="+mn-cs"/>
              </a:rPr>
              <a:t>LPF1-U 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磁体研制</a:t>
            </a:r>
            <a:endParaRPr lang="en-US" altLang="zh-CN" sz="3597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15006"/>
          <a:stretch/>
        </p:blipFill>
        <p:spPr>
          <a:xfrm>
            <a:off x="7756634" y="5095385"/>
            <a:ext cx="4205276" cy="1434805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8684079" y="6530190"/>
            <a:ext cx="29696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铌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钛 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zh-CN" altLang="en-US" sz="1200" dirty="0">
                <a:solidFill>
                  <a:prstClr val="black"/>
                </a:solidFill>
              </a:rPr>
              <a:t>铌三锡接头</a:t>
            </a:r>
            <a:r>
              <a:rPr lang="zh-CN" altLang="en-US" sz="1200" dirty="0" smtClean="0">
                <a:solidFill>
                  <a:prstClr val="black"/>
                </a:solidFill>
              </a:rPr>
              <a:t>焊接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91"/>
          <p:cNvSpPr/>
          <p:nvPr/>
        </p:nvSpPr>
        <p:spPr>
          <a:xfrm>
            <a:off x="270762" y="6148707"/>
            <a:ext cx="11627162" cy="6524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Rutherford </a:t>
            </a:r>
            <a:r>
              <a:rPr lang="en-US" altLang="zh-CN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</a:t>
            </a:r>
            <a:r>
              <a:rPr lang="zh-CN" altLang="en-US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加入 </a:t>
            </a:r>
            <a:r>
              <a:rPr lang="en-US" altLang="zh-CN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core </a:t>
            </a:r>
            <a:r>
              <a:rPr lang="zh-CN" altLang="en-US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降低损耗； 铌钛线圈并绕玻璃丝带增强胶的浸润效果；铌三锡接头焊接工艺改进</a:t>
            </a:r>
            <a:r>
              <a:rPr lang="zh-CN" altLang="en-US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个大气压正压真空压力浸胶</a:t>
            </a:r>
            <a:r>
              <a:rPr lang="zh-CN" altLang="en-US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系统</a:t>
            </a:r>
            <a:r>
              <a:rPr lang="zh-CN" altLang="en-US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400" kern="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光栅</a:t>
            </a:r>
            <a:r>
              <a:rPr lang="zh-CN" altLang="en-US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光纤、应变片并用监测应力</a:t>
            </a:r>
            <a:r>
              <a:rPr lang="zh-CN" altLang="en-US" sz="1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等。</a:t>
            </a:r>
            <a:endParaRPr lang="zh-CN" altLang="zh-CN" sz="1400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6" y="1043013"/>
            <a:ext cx="3460113" cy="2614237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443191" y="3651992"/>
            <a:ext cx="2983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浸胶系统 （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MPa </a:t>
            </a:r>
            <a:r>
              <a:rPr lang="zh-CN" altLang="en-US" sz="1200" dirty="0">
                <a:solidFill>
                  <a:prstClr val="black"/>
                </a:solidFill>
              </a:rPr>
              <a:t>正压固化）</a:t>
            </a:r>
            <a:endParaRPr lang="zh-CN" altLang="en-US" sz="1200" baseline="30000" dirty="0">
              <a:solidFill>
                <a:prstClr val="black"/>
              </a:solidFill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23782"/>
          <a:stretch/>
        </p:blipFill>
        <p:spPr>
          <a:xfrm>
            <a:off x="7343802" y="1045242"/>
            <a:ext cx="1597572" cy="260892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11" y="1028870"/>
            <a:ext cx="971328" cy="2612286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202587" y="3630435"/>
            <a:ext cx="218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</a:rPr>
              <a:t>光栅光纤及应变片布置示意图</a:t>
            </a:r>
            <a:endParaRPr lang="zh-CN" altLang="en-US" sz="1200" baseline="30000" dirty="0">
              <a:solidFill>
                <a:prstClr val="black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 rot="5400000">
            <a:off x="3040281" y="1923617"/>
            <a:ext cx="326320" cy="10121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 rot="5400000">
            <a:off x="3053513" y="3079001"/>
            <a:ext cx="326320" cy="438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437983" y="3651992"/>
            <a:ext cx="142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浸胶完成后的</a:t>
            </a:r>
            <a:r>
              <a:rPr lang="zh-CN" altLang="en-US" sz="1200" dirty="0" smtClean="0">
                <a:solidFill>
                  <a:prstClr val="black"/>
                </a:solidFill>
              </a:rPr>
              <a:t>线圈</a:t>
            </a:r>
            <a:endParaRPr lang="zh-CN" altLang="en-US" sz="1200" baseline="30000" dirty="0">
              <a:solidFill>
                <a:prstClr val="black"/>
              </a:solidFill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" y="1051737"/>
            <a:ext cx="2625164" cy="2537433"/>
          </a:xfrm>
          <a:prstGeom prst="rect">
            <a:avLst/>
          </a:prstGeom>
        </p:spPr>
      </p:pic>
      <p:sp>
        <p:nvSpPr>
          <p:cNvPr id="90" name="文本框 89"/>
          <p:cNvSpPr txBox="1"/>
          <p:nvPr/>
        </p:nvSpPr>
        <p:spPr>
          <a:xfrm>
            <a:off x="2150125" y="3645639"/>
            <a:ext cx="218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prstClr val="black"/>
                </a:solidFill>
              </a:rPr>
              <a:t>光栅</a:t>
            </a:r>
            <a:r>
              <a:rPr lang="zh-CN" altLang="en-US" sz="1200" dirty="0" smtClean="0">
                <a:solidFill>
                  <a:prstClr val="black"/>
                </a:solidFill>
              </a:rPr>
              <a:t>光纤布置</a:t>
            </a:r>
            <a:endParaRPr lang="zh-CN" altLang="en-US" sz="1200" baseline="30000" dirty="0">
              <a:solidFill>
                <a:prstClr val="black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14B46DC4-CA0B-4CE0-9E69-1889802960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1" name="标题 1"/>
          <p:cNvSpPr txBox="1"/>
          <p:nvPr/>
        </p:nvSpPr>
        <p:spPr>
          <a:xfrm>
            <a:off x="612964" y="147145"/>
            <a:ext cx="10895863" cy="573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597" dirty="0">
                <a:solidFill>
                  <a:srgbClr val="000000"/>
                </a:solidFill>
                <a:ea typeface="+mn-ea"/>
                <a:cs typeface="+mn-cs"/>
              </a:rPr>
              <a:t>LPF1-U 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磁体研制</a:t>
            </a:r>
            <a:endParaRPr lang="en-US" altLang="zh-CN" sz="3597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>
          <a:xfrm>
            <a:off x="167201" y="3983421"/>
            <a:ext cx="2444740" cy="179380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282975" y="5762510"/>
            <a:ext cx="193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光栅监测组装应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-shell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5" b="-150"/>
          <a:stretch/>
        </p:blipFill>
        <p:spPr>
          <a:xfrm>
            <a:off x="6010832" y="4007318"/>
            <a:ext cx="2717624" cy="17664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/>
          <a:stretch/>
        </p:blipFill>
        <p:spPr>
          <a:xfrm>
            <a:off x="2929069" y="3986072"/>
            <a:ext cx="2739370" cy="1794091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433678" y="5773757"/>
            <a:ext cx="184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光栅监测组装应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轴向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18232" y="5762510"/>
            <a:ext cx="218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prstClr val="black"/>
                </a:solidFill>
              </a:rPr>
              <a:t>预应力</a:t>
            </a:r>
            <a:r>
              <a:rPr lang="zh-CN" altLang="en-US" sz="1200" dirty="0">
                <a:solidFill>
                  <a:prstClr val="black"/>
                </a:solidFill>
              </a:rPr>
              <a:t>施加</a:t>
            </a:r>
            <a:endParaRPr lang="zh-CN" altLang="en-US" sz="1200" baseline="30000" dirty="0">
              <a:solidFill>
                <a:prstClr val="black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r="8366"/>
          <a:stretch/>
        </p:blipFill>
        <p:spPr>
          <a:xfrm>
            <a:off x="8986557" y="1014763"/>
            <a:ext cx="2911367" cy="473364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9626970" y="5762509"/>
            <a:ext cx="1678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</a:rPr>
              <a:t>磁体吊装</a:t>
            </a:r>
            <a:r>
              <a:rPr lang="en-US" altLang="zh-CN" sz="1200" dirty="0" smtClean="0">
                <a:solidFill>
                  <a:prstClr val="black"/>
                </a:solidFill>
              </a:rPr>
              <a:t>/</a:t>
            </a:r>
            <a:r>
              <a:rPr lang="zh-CN" altLang="en-US" sz="1200" dirty="0" smtClean="0">
                <a:solidFill>
                  <a:prstClr val="black"/>
                </a:solidFill>
              </a:rPr>
              <a:t>氦</a:t>
            </a:r>
            <a:r>
              <a:rPr lang="zh-CN" altLang="en-US" sz="1200" dirty="0">
                <a:solidFill>
                  <a:prstClr val="black"/>
                </a:solidFill>
              </a:rPr>
              <a:t>液化器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8576732" y="6231996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5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914472" y="278814"/>
            <a:ext cx="10426189" cy="622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597" dirty="0">
                <a:solidFill>
                  <a:srgbClr val="000000"/>
                </a:solidFill>
                <a:ea typeface="+mn-ea"/>
                <a:cs typeface="+mn-cs"/>
              </a:rPr>
              <a:t>LPF1-U 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磁体最新测试结果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：</a:t>
            </a:r>
            <a:r>
              <a:rPr lang="en-US" altLang="zh-CN" sz="3597" dirty="0">
                <a:solidFill>
                  <a:srgbClr val="000000"/>
                </a:solidFill>
                <a:ea typeface="+mn-ea"/>
                <a:cs typeface="+mn-cs"/>
              </a:rPr>
              <a:t>12.47 T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！</a:t>
            </a:r>
            <a:endParaRPr lang="en-US" altLang="zh-CN" sz="3597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3" y="987972"/>
            <a:ext cx="7469556" cy="575945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710318" y="1189304"/>
            <a:ext cx="2010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12.47 T @ 6865 A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707697" y="1234966"/>
            <a:ext cx="1728192" cy="2600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024049" y="2819040"/>
                <a:ext cx="6192688" cy="11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LPF1-U test after the 2</a:t>
                </a:r>
                <a:r>
                  <a:rPr lang="en-US" altLang="zh-CN" b="1" i="1" baseline="30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thermal cycle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6865 A &amp; 12.47 T @ 4.2 K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apertures - 2*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zh-CN" altLang="en-US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mm</a:t>
                </a:r>
                <a:endParaRPr lang="zh-CN" altLang="en-US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49" y="2819040"/>
                <a:ext cx="6192688" cy="1172629"/>
              </a:xfrm>
              <a:prstGeom prst="rect">
                <a:avLst/>
              </a:prstGeom>
              <a:blipFill rotWithShape="0">
                <a:blip r:embed="rId4"/>
                <a:stretch>
                  <a:fillRect b="-4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58" y="1003205"/>
            <a:ext cx="4209090" cy="31487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0216" y="3900415"/>
            <a:ext cx="4209090" cy="29339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9746404" y="2819040"/>
            <a:ext cx="2158786" cy="333177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07" y="782551"/>
            <a:ext cx="5480679" cy="2322473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662159" y="144290"/>
            <a:ext cx="10858327" cy="622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597" dirty="0">
                <a:solidFill>
                  <a:srgbClr val="000000"/>
                </a:solidFill>
                <a:ea typeface="+mn-ea"/>
                <a:cs typeface="+mn-cs"/>
              </a:rPr>
              <a:t>LPF3 </a:t>
            </a:r>
            <a:r>
              <a:rPr lang="en-US" altLang="zh-CN" sz="3597" dirty="0" smtClean="0">
                <a:solidFill>
                  <a:srgbClr val="000000"/>
                </a:solidFill>
                <a:ea typeface="+mn-ea"/>
                <a:cs typeface="+mn-cs"/>
              </a:rPr>
              <a:t>16T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二极</a:t>
            </a:r>
            <a:r>
              <a:rPr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磁体研制</a:t>
            </a:r>
            <a:r>
              <a:rPr lang="en-US" altLang="en-US" sz="2800" dirty="0" smtClean="0">
                <a:solidFill>
                  <a:srgbClr val="94B6D2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: </a:t>
            </a:r>
            <a:r>
              <a:rPr lang="en-US" altLang="zh-CN" sz="2800" dirty="0"/>
              <a:t>Nb</a:t>
            </a:r>
            <a:r>
              <a:rPr lang="en-US" altLang="zh-CN" sz="2800" baseline="-25000" dirty="0"/>
              <a:t>3</a:t>
            </a:r>
            <a:r>
              <a:rPr lang="en-US" altLang="zh-CN" sz="2800" dirty="0"/>
              <a:t>Sn 12~13 T + HTS 3~4 T</a:t>
            </a:r>
            <a:endParaRPr lang="zh-CN" altLang="en-US" sz="2800" dirty="0"/>
          </a:p>
          <a:p>
            <a:pPr algn="ctr"/>
            <a:endParaRPr lang="en-US" altLang="zh-CN" sz="2800" dirty="0">
              <a:solidFill>
                <a:srgbClr val="94B6D2">
                  <a:lumMod val="50000"/>
                </a:srgbClr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AutoShape 6" descr="data:image/png;base64,iVBORw0KGgoAAAANSUhEUgAAAY8AAAERCAYAAACD9ivUAAAAOXRFWHRTb2Z0d2FyZQBNYXRwbG90bGliIHZlcnNpb24zLjMuMSwgaHR0cHM6Ly9tYXRwbG90bGliLm9yZy/d3fzzAAAACXBIWXMAAAsTAAALEwEAmpwYAAAppUlEQVR4nO3de3TdV33n/fdHkuWrFFu+X+NLjBMnECdR7NiBNAESkhQwzNAh0GdRUng8AcIDwyoPgekMTDuzyjRtZ5iSNnXzpFweIO0wpDFg4qQMSQDJxBfka+JEx3Z8UXzRcXyPLUv6zh/n5/hYkeQjW0fnos9rLS2d3/7tfc5XvyX569/ev723IgIzM7O+qCh0AGZmVnqcPMzMrM+cPMzMrM+cPMzMrM+cPMzMrM+cPMzMrM8GVfKQ9HuStkjqlFTfS72dkjZJapK0Nqv8a5L2JuVNku5OyhdmlW2Q9MEcYvn/krobJf1Q0qj++SnNzPJP5TrPQ9KtwMcj4uNZZVcBncDfAX8UEWt7aLsTqI+I1i7lXwOOR8RfdCkfAbRFRLukycAGYEpEtPcSX21EHE1e/xVwICK+3scf08ysIAbVnUdEvBAR2/LwviezEsUw4I2MLOkOSY2S1kv6n2fvMLISh4Dh2W3MzIrdoEoefRDAU5LWSVrW5dz9SVfTo5LGnC2UtEjSFmATcF9yFzIO+GPg3RFxPbAW+EJWm38A9gFXAn+d55/JzKzflF23laTfAEOBUUAdsCs59aWIWJXUeYbeu62mRESLpAnA08BnI+I5SROBVjLJ5U+ByRHxh13aXgV8G7gFeDfwLWBPcroaaIyIT2TVrySTONZExD9c4o9vZjYgqgodQH+LiEXQ/ZhHH96jJfl+QNLjwELguYjYf7aOpL8HftJN2xcknQCuAQQ8HREf6eWzOiT9I/BFwMnDzEqCu626kDRSUs3Z18AdwObkeHJW1Q9mlc+SVJW8vhyYB+wEVgM3S7oiOTdC0luUcbZMwPuAFwfgxzMz6xdld+fRm+QR2r8GxgM/ldQUEe+RNAV4JCLuBiYCj2f+TacK+H5EPJm8xZ9LWkCm22on8G+T8rcDD0g6Q+Zprk+ffVJL0seBH0gamtT9Y6AZ+LakWjJ3JxuAT+XtBzcz62dlN+ZhZmb5524rMzPrs7Lqtho3blzMnDmz0GGYmZWMdevWtUbE+L62y2vykHQn8A2gksyYwte7nB8DPArMAU4BfxgRZwehdwLHgA6gPSJ6XE7krJkzZ7J2bbdP35qZWTckvXIx7fKWPJL5Cw8Bt5OZ57BG0oqI2JpV7StAU0R8UNKVSf13ZZ2/resSIWZmVnj5HPNYCDRHxPaIaAMeA5Z2qTMf+DlARLwIzEwm4pmZWRHLZ/KYCuzOOt6TlGXbAPwryKxMC1wOTEvO9bZEyBskLZO0VtLagwcP9lvwZmbWs3wmD3VT1vW54K8DYyQ1AZ8FfgucXWDw5mQ9qLuAz0i6pbsPiYjlEVEfEfXjx/d5zMfMzC5CPgfM9wDTs46nAS3ZFZKVZe+FN2Za70i+elwiJI/xmplZjvJ557EGmJss3VEN3AOsyK4gaXRyDuCTZNaPOtrbEiFmZlZ4ebvzSJYkvx9YReZR3UcjYouk+5LzDwNXAd+R1AFsBc6uNtvbEiFmZlZgZbU8SX19fXieh5mVqiea9pI6cPy8svlTLuPOaybl7TMlrctlHl1XZTXD3MysVP1i2wE+91gTAEoeNzr7f/sffXoJ188Y033DAnHyMDMrsDMdnfyXn77ArHEjWfX5W6iuygxHnzjdzm1/8Qx/8uOtPP7pJUjdPcRaGF4Y0cyswL7/m100HzjOV+6+6o3EATByaBVffM88mnYfZsWGll7eYeA5eZiZFdCRk2f4b//yEkvmjOXdV0140/l/ff00rplay3/92Yu83tZRgAi75+RhZlZA3/j5yxx9/Qz/4b3zu+2WqqgQ/+F359Ny5BR//8vtBYiwe04eZmYFkjp4nO807uTDN07nqsm1PdZbNHssd10zib99JsW+I6cGMMKeOXmYmRXIn618gWFDKvnC7fMuWPfLd11FR2fw4KptAxDZhflpKzOzHB05eYafbX6V53ccovMS58idbu/kX144wAN3Xcn4mqEXrD9j7Aj+8O2zePjZFKfbO6iqONfFVTNsCH/6gWsuKZ6+cvIwM+vF620d/PzF/TzR1MIz2w5wpiOYUDOU4dWVl/ze775qAh9fMjPn+p+5bQ5bWo6wae+R88rHjKjuoUX+OHmYmXXR3tHJr5pbWdHUwqot+zjR1sGEmqH8weKZLF0wlWum1hZkzkXNsCF89xOLBvxzu+PkYWYGRATrdx1mRdNefrLxVdIn2qgdVsX7rp3C+xdMYdGssVRWFM8kvUJz8jCzQe2l/cd4omkvTzS1sOe11xlaVcG7509k6bVT+J154xladendU+XIycPMBp09r53kxxte5Ymmvby47xiVFeLtV4zjC7e/hdvnT6Rm2JBCh1j0nDzMbFA4dKKNn256lRVNe1mz8zUAbrh8DH+y9Grufutkxo268BNPdo6Th5mVrROn23l6636eaNrLL19upb0zmDthFF98zzzef+0UpteNKHSIJSuvyUPSncA3yGwG9UhEfL3L+THAo8Ac4BTwhxGxOZe2ZmbdaWvv5LmXDvLEhhae3rqPU2c6mTp6OJ98x2yWLpjClZNqimp12lKVt+QhqRJ4CLidzH7mayStiIitWdW+AjRFxAclXZnUf1eObc3MAOjsDJ7feYgnmlpYuelVjrx+hjEjhvChG6axdMFUbpgxhgo/KdWv8nnnsRBojojtAJIeA5aS2W72rPnAnwFExIuSZkqaCMzOoa2ZDWIRwZaWo6zY0MKKphb2HT3FiOpK7pg/kaULpvL2ueMYUukVmPIln8ljKrA763gP0HV2ywbgXwG/krQQuByYlmNbACQtA5YBzJgxo18CN7PitbP1BCs2tGS2bD14gqoKceu88Xzld6/i3VdNYES1h3IHQj6vcnf3iF0Xg/k68A1JTcAm4LdAe45tM4URy4HlkNnD/GKDNbPideDoKX6y8VWe2NDCht2HAVg0q45PvH02d10ziTEjB355jsEun8ljDzA963gacN5WWBFxFLgXQJkRrB3J14gLtTWz8nb01Bme3LyPFU0tNKRa6Qy4ekotX7n7St77tilMGT280CEOavlMHmuAuZJmAXuBe4CPZleQNBo4GRFtwCeB5yLiqKQLtjWz8nPqTAe/ePEATzS18L+3HaCtvZPLx47g/tuu4P0LpnDFhJpCh2iJvCWPiGiXdD+wiszjto9GxBZJ9yXnHwauAr4jqYPMYPgnemubr1jNrHDaOzpp3J7miaYWVm3ex7HT7YwbNZTfXzSDpQumcu20y/xobRFSXOKa9MWkvr4+1q5dW+gwzArmk99ey4Y9hwsdRp+83tbB8dPt1Ayt4s5rJrF0wVQWz/EihANF0rqIqO9rOz+WYFYm9h5+nX95YT83za5j1rhRhQ4nZ1UV4uYrxnLrvAkMG+JFCEuFk4dZmWhMpQH46vuu7nU/bLP+4Bk0ZmWiIdVK3chq5k30oLLln5OHWRmICFan0tw0u87LcNiAcPIwKwOvpE/ScuQUi+eMK3QoNkg4eZiVgYZkvGPJnLEFjsQGCycPszLQkGplYu1QZo8bWehQbJBw8jArcRHB6u1plswZ58l0NmCcPMxK3MsHjtN6vI3F7rKyAeTkYVbiGppbAVg828nDBo6Th1mJa0ilmV433Ptx24By8jArYR2dyXjHbD+iawPLycOshG1tOcrRU+0sucJdVjawnDzMSlhDyuMdVhhOHmYlrHF7mismjGJC7bBCh2KDjJOHWYk609HJ8zsO+a7DCiKvyUPSnZK2SWqW9EA35y+T9GNJGyRtkXRv1rmdkjZJapLkHZ7Muti45zAn2zq8JIkVRN7285BUCTwE3A7sAdZIWhERW7OqfQbYGhHvkzQe2Cbpe8me5gC3RURrvmI0K2UNzZn1rG7ynYcVQD7vPBYCzRGxPUkGjwFLu9QJoEaZNRVGAYeA9jzGZFY2GlJp5k+uZczI6kKHYoNQPpPHVGB31vGepCzbN4GrgBZgE/C5iOhMzgXwlKR1kpb19CGSlklaK2ntwYMH+y96syJ26kwH63a95i4rK5h8Jo/uVmiLLsfvAZqAKcAC4JuSzu6feXNEXA/cBXxG0i3dfUhELI+I+oioHz9+fL8Eblbs1u96jbb2Ts/vsILJZ/LYA0zPOp5G5g4j273AjyKjGdgBXAkQES3J9wPA42S6wcyMzH7llRXixpl1hQ7FBql8Jo81wFxJsyRVA/cAK7rU2QW8C0DSRGAesF3SSEk1SflI4A5gcx5jNSspDak0b516GTXDhhQ6FBuk8va0VUS0S7ofWAVUAo9GxBZJ9yXnHwb+FPiWpE1kurm+FBGtkmYDjyd7E1QB34+IJ/MVq1kpOX66nQ27D7PsltmFDsUGsbwlD4CIWAms7FL2cNbrFjJ3FV3bbQeuzWdsZqVqzc5DtHcGS7xfuRWQZ5iblZjGVJrqygpuuHxMoUOxQczJw6zENKbSXDdjNMOrKwsdig1iTh5mJeTIyTNsbjniLWet4Jw8zErI6h1pIvB4hxWck4dZCWlMpRk2pIIF00cXOhQb5Jw8zEpIQ6qVG2fWUV3lP10rLP8GmpWIg8dO89L+4+6ysqLg5GFWIlZvzyzB7sUQrRg4eZiViIZUmpqhVVw9pfbClc3yzMnDrEQ0plpZNLuOqkr/2Vrh+bfQrATsPfw6O9MnWezxDisSTh5mJaAx5fEOKy5OHmYloDGVpm5kNfMm1hQ6FDPAycOs6EUEjalWFs8eS0VFdxt0mg08Jw+zIvdK+iQtR05xk7usrIjklDwk1Ut6XNJ6SRslbZK0MYd2d0raJqlZ0gPdnL9M0o8lbZC0RdK9ubY1GywaPN5hRSjXzaC+B3wR2AR05tJAUiXwEHA7mf3M10haERFbs6p9BtgaEe+TNB7YJul7QEcObc0GhYZUKxNrhzJ73MhCh2L2hlyTx8GI6Lr/+IUsBJqTXQGR9BiwFMhOAAHUKLPf7CjgENAOLMqhrVnZiwhWb0/zjrnjSbZlNisKuSaPr0p6BPg5cPpsYUT8qJc2U4HdWcd7yCSFbN8EVgAtQA3w4YjolJRLW7Oy9/KB47Qeb/P+HVZ0ck0e9wJXAkM4120VQG/Jo7v/JkWX4/cATcA7gTnA05J+mWPbzIdIy4BlADNmzOglHLPS09DcCni8w4pPrsnj2oh4ax/few8wPet4Gpk7jGz3Al+PiACaJe0gk6RyaQtARCwHlgPU19d3m2DMSlVDKs30uuFMGzOi0KGYnSfXR3VXS5rfx/deA8yVNEtSNXAPmS6qbLuAdwFImgjMA7bn2NasrHV0ZsY7lsz2kiRWfHK983g78AfJncFpMt1KERFv66lBRLRLuh9YBVQCj0bEFkn3JecfBv4U+JakTcl7fikiWgG6a3tRP6FZidracpSjp9pZcoW7rKz45Jo87ryYN4+IlcDKLmUPZ71uAe7Ita3ZYNK4PTPesXi2k4cVn5ySR0S8kszbmJhrGzO7NA2pNFdMGMWE2mGFDsXsTXJKBJI+C3wV2M/5T1v12G1lZhfvTEcnz+84xIdumFboUMy6letdxOeAeRGRzmcwZpaxcc9hTrZ1uMvKilauT1vtBo7kMxAzO6ehOfP/tJucPKxI5XrnsR14RtJPOX+G+V/lJSqzQa4hlWb+5FrGjKwudChm3co1eexKvqqTLzPLk1NnOli36zU+dtPlhQ7FrEe9Jg9JXwaejIj/NEDxmA1663e9Rlt7p+d3WFG70J3HDuBzkq4FNgA/A56KiNfyHpnZINWYSlNZIW6cWVfoUMx61GvyiIjHgMcAJF1HZrLgj5I5H/9C5q7k+bxHaTaINKTSvHXqZdQMG1LoUMx6lPM2tBHx24j4s4i4DXgvsAX4ZN4iMxuEjp9uZ8Puw15F14pezrPFJS0BZma3iYhleYjJbNBas/MQ7Z3BkjleDNGKW64zzL9LZr+NJjJbxEJmhvl38hOW2eC0OpWmurKCGy4fU+hQzHqV651HPTA/2XfDzPKkIZXmuhmjGV5dWehQzHqV65jHZmBSPgMxG+yOnDzD5pYj7rKyknCheR4/JtM9VQNslfQ8588wf39+wzMbPFbvSBOB9yu3knChbqu/GJAozIzGVJphQypYMH10oUMxu6Beu60i4tmIeBa4++zr7LILvbmkOyVtk9Qs6YFuzn9RUlPytVlSh6S65NxOSZuSc2sv9gc0KxUNqVZunFlHdVXOT9CbFUyuv6W3d1N2V28NkomEDyX15gMf6boPekQ8GBELImIB8GXg2Yg4lFXltuR8fY5xmpWkg8dO89L+4x7vsJJxoTGPTwGfBmZL2ph1qgb49QXeeyHQHBHbk/d6DFgKbO2h/keAH+QStFm5Wb09swS7JwdaqbjQmMf3yaxn9WdAdrfTsS53CN2ZSmYfkLP2AIu6qyhpBJmlT+7PKg7gKUkB/F1ELO+h7TJgGcCMGTMuEJJZcWpIpakZVsXVU2oLHYpZTi60ttUR4Iikz3Q9J2lIRJzppbm6e8se6r4P+HWXhHRzRLRImgA8LenFiHiumxiXA8sB6uvrPQ/FSlJjqpVFs+qoqvR4h5WGXH9T1wMHgZeAl5PXOyStl3RDD232ANOzjqcBLT3UvYcuXVYR0ZJ8PwA8TqYbzKzstBx+nZ3pkyz2eIeVkFyTx5NknrgaFxFjyQyC/xOZ8ZC/6aHNGmCupFmSqskkiBVdK0m6DPgd4ImsspGSas6+Bu4gM1HRrOw0pjzeYaUn1+RRHxGrzh5ExFPALRGxGhjaXYOIaCczhrEKeAH4p4jYIuk+SfdlVf0gmT1CTmSVTQR+JWkD8Dzw04h4MuefyqyENKTS1I2sZt7EmkKHYpazXNe2OiTpSyR7ewAfBl5LHsft7KlRRKwEVnYpe7jL8beAb3Up2w5cm2NsZiUrImhMtbJ49lgqKrobJjQrTrneeXyUzJjFP5PpXpqRlFUC/yYvkZkNAq+kT9Jy5JSXJLGSk9OdR0S0Ap/t4XRz/4VjNrg0JOMdTh5WanLdz+MtwB/x5s2g3pmfsMwGh4ZUKxNrhzJ73MhCh2LWJ7mOefxP4GHgEc5tBmVmlyAiWL09zTvmjkfyeIeVllyTR3tE/G1eIzEbZF4+cJzW423usrKSlOuA+Y8lfVrSZEl1Z7/yGplZmWtobgU8v8NKU653Hn+QfP9iVlkAs/s3HLPBoyGVZnrdcKaNGVHoUMz6LNenrWblOxCzwaSjMzPecdc1kwsditlFyanbStIISX8saXlyPFfSe/Mbmln52tpylKOn2llyhbusrDTlOubxD0AbsCQ53gP857xEZDYING7PjHcsnu3kYaUp1+QxJyL+HDgDEBGv0/2S62aWg4ZUmismjGJC7bBCh2J2UXJNHm2ShpPsxyFpDnA6b1GZlbEzHZ08v+OQn7Kykpbr01ZfJbMs+3RJ3wNuBj6er6DMytnGPYc52dbhLisrabk+bfW0pPXATWS6qz6XrHdlZn3U0JxZz+omJw8rYb0mD0nXdyl6Nfk+Q9KMiFifn7DMylfj9jTzJ9cyZmR1oUMxu2gXuvP4y17OBeCFEc364NSZDta+8hofu+nyQodidkl6TR4RcdulvLmkO4FvkNn345GI+HqX818Efj8rlquA8RFx6EJtzUrR+l2v0dbe6fkdVvLyNkkw2WXwITL7nc8HPiJpfnadiHgwIhZExALgy8CzSeK4YFuzUtSYSlNZIW6c6aXhrLTlc5LgQqA5IrZHRBuZLWyX9lL/I8APLrKtWUloSKV569TLqBk2pNChmF2SfE4SnArszjrek5S9iaQRwJ3A/7qItsskrZW09uDBgxf6OcwK5sTpdjbsPuz5HVYW8jlJsLvkEj3UfR/w64g41Ne2EbE8Iuojon78+PEXCMmscNbsPER7Z7BkzrhCh2J2yXKdJPg1+j5JcA8wPet4GtDSQ917ONdl1de2ZiWhMZWmurKCGy4fU+hQzC5ZrpMEn5K0jr5NElwDzJU0C9hLJkF8tGslSZcBvwP8X31ta1ZKGlJprpsxmuHVlYUOxeyS5fq01QrgDuCZiPhJLrPLI6IduB9YBbwA/FNEbJF0n6T7sqp+EHgqIk5cqG2uP5RZsTly8gybW464y8rKRq7dVn8JfBj4uqTngX8EfhIRp3prFBErgZVdyh7ucvwt4Fu5tDUrVat3pInA+5Vb2ci12+pZ4Nlk/sU7gf8beBSozWNsZmWjMZVm2JAKFkwfXehQzPpFrnceJE9bvY/MHcj1wLfzFZRZuWlMpblxZh3VVbk+4GhW3HJKHpL+EVhE5omrh8iMfXTmMzCzcnHw2Gm27T/GB67rdqqSWUnK9c7jH4CPRkRHPoMxK0ert2eWYPfkQCsnuY55PCnpmmR9qWFZ5d/JW2RmZaIhlaZmWBVXT/EQoZWPXLutvgrcSmaRwpVkFiz8FeDkYXYBjalWFs2qo6rS4x1WPnL9bf4Q8C5gX0TcC1wLDM1bVGZlouXw6+xMn2Sx53dYmck1eZxKBsjbJdUCB4DZ+QvLrDw0pjzeYeUp1wHzNZJGA38PrAOOA8/nKyizctGQSlM3spp5E2sKHYpZv8o1edQAvwc8Q+Zx3dqI2JivoMzKQUTQmGpl8eyxVFRcaAcDs9LSl82gJgN/Dfwc+Kqkz+UtKrMy8Er6JC1HTnlJEitLuT6q+78lPQvcCNwG3AdcTWaPcTPrRkMy3uHkYeUo10d1fw6MBBqBXwI3RsSBfAZmVuoat6eZWDuU2eNGFjoUs36Xa7fVRjJ7mF8DvA24Jlnrysy6cXa8Y8mccUge77Dyk2u31b8DkDQKuJfMGMgkPNfDrFsvHzhO6/E2d1lZ2cp1M6j7k8URm4APkFmO/a4c2t0paZukZkkP9FDnVklNkrYk4ypny3dK2pScW5tLnGbFoqE5s1+a53dYucr1Ud3hwF8B65Jd/i4o2fvjIeB2MnuSr5G0IiK2ZtUZDfwNcGdE7JI0ocvb3JbLroVmxaYhlWZG3QimjRlR6FDM8iKnO4+IeDAifpNr4kgsBJojYntEtAGPAUu71Pko8KOI2JV8jgfhreR1dAart6dZPNt3HVa+8rlS21Rgd9bxnqQs21uAMZKekbRO0seyzgXwVFK+rKcPkbRM0lpJaw8ePNhvwZtdrBdePcrRU+0sucLJw8pXzjsJXoTuHjGJbj7/BjKLLg4HGiWtjoiXgJsjoiXpynpa0osR8dyb3jBiObAcoL6+vuv7mw24hlSmp9V3HlbO8nnnsQeYnnU8DWjpps6TEXEiGdt4jsyKvURES/L9APA4mW4ws6LXkEpzxYRRTKgdduHKZiUqn8ljDTBX0ixJ1cA9wIoudZ4A3iGpStIIMlvdviBppKQaAEkjgTuAzXmM1axfnOno5Pkdh/yUlZW9vHVbRUS7pPuBVUAl8GhEbJF0X3L+4Yh4QdKTZCYhdgKPRMRmSbOBx5PJVVXA9yPiyXzFatZfNu45zMm2DicPK3v5HPMgIlaS2Xkwu+zhLscPAg92KdtO0n1lVkoamtNIsGiWk4eVN++LadaPGrenuWpSLWNGVhc6FLO8cvIw6yenznSw9pXX3GVlg4KTh1k/Wb/rNdraOz2/wwYFJw+zftKYSlNZIW6cWVfoUMzyzsnDrJ80pNK8bdpl1AwbUuhQzPLOycOsH5w43c6G3Yc9q9wGDScPs36wZuch2juDJXPGFToUswHh5GHWDxpTaaorK7jh8jGFDsVsQDh5mPWDhlSa62aMZnh1ZaFDMRsQTh5ml+jIyTNsbjniLisbVJw8zC7R6h1pIvD8DhtUnDzMLlFjKs3wIZVcO210oUMxGzBOHmaXqDGVpn7mGKqr/Odkg4d/280uwcFjp9m2/5jHO2zQcfIwuwSrt6cBvBiiDTpOHmaXoCGVpmZYFVdPqS10KGYDKq/JQ9KdkrZJapb0QA91bpXUJGmLpGf70tas0BpTrSyaNZaqSv8/zAaXvP3GS6oEHgLuAuYDH5E0v0ud0cDfAO+PiKuB38u1rVmhtRx+nZ3pkyx2l5UNQvn879JCoDkitkdEG/AYsLRLnY8CP4qIXQARcaAPbc0KqjHl8Q4bvPKZPKYCu7OO9yRl2d4CjJH0jKR1kj7Wh7YASFomaa2ktQcPHuyn0M0urCGVpm5kNfMm1hQ6FLMBV5XH91Y3ZdHN598AvAsYDjRKWp1j20xhxHJgOUB9fX23dcz6W0TQmGpl8eyxVFR09+tqVt7ymTz2ANOzjqcBLd3UaY2IE8AJSc8B1+bY1qxgXkmfpOXIKT7tLisbpPLZbbUGmCtplqRq4B5gRZc6TwDvkFQlaQSwCHghx7ZmBdPg8Q4b5PJ25xER7ZLuB1YBlcCjEbFF0n3J+Ycj4gVJTwIbgU7gkYjYDNBd23zFatZXjdvTTKwdyqxxIwsdillB5LPbiohYCazsUvZwl+MHgQdzaWtWDM6Od7xj7ngkj3fY4OSZTWZ99PKB47Qeb/P8DhvUnDzM+qihuRXweIcNbk4eZn3UkEozo24E08aMKHQoZgXj5GHWBx2dwW92HPJdhw16Th5mffDCq0c58voZj3fYoOfkYdYHDanMeMfi2U4eNrg5eZj1QUMqzRUTRjGhdlihQzErKCcPsxyd6ejkeY93mAFOHmY527jnMCfbOpw8zHDyMMtZYyqNBItmOXmYOXmY5aghleaqSbWMGVld6FDMCs7JwywHp850sPaV19xlZZZw8jDLwfpdr9HW3smSK5w8zMDJwywnjak0lRXixpl1hQ7FrCg4eZjloCGV5m3TLqNm2JBCh2JWFPKaPCTdKWmbpGZJD3Rz/lZJRyQ1JV//MevcTkmbkvK1+YzTrDcnTrezYfdhj3eYZcnbZlCSKoGHgNvJ7Em+RtKKiNjapeovI+K9PbzNbRHRmq8YzXKxZuch2juDxbPHFToUs6KRz50EFwLNEbEdQNJjwFKga/IouPu+u462js5Ch1H2hlZVMHfCKOZNqmXepBpmjh1BVWXx95w2ptJUV1Zww+VjCh2KWdHIZ/KYCuzOOt4DLOqm3mJJG4AW4I+y9ioP4ClJAfxdRCzPV6Ctx09zut3JI99OnG5n1ZZ9dEbmuPqNZFLDlZNqmDeplisn1TChZmhRbe/akEpz3YzRDK+uLHQoZkUjn8mju7/+6HK8Hrg8Io5Luhv4Z2Bucu7miGiRNAF4WtKLEfHcmz5EWgYsA5gxY8ZFBfrDTy25qHbWd6fOdNB84Dgv7jvGtn1HeXHfMX71cis/Wr/3jTqjRwxh3sRzCWXepBrmTaph1NB8/rp278jJM2xuOcLn3/WWAf9ss2KWz7/GPcD0rONpZO4u3hARR7Ner5T0N5LGRURrRLQk5QckPU6mG+xNySO5I1kOUF9f3zU5WZEZNqSSa6ZexjVTLzuv/LUTbW8klG37j/HivmP8cN0eTrR1vFFn2pjhSUI5d5cya9xIhuSx62v1jjQReH6HWRf5TB5rgLmSZgF7gXuAj2ZXkDQJ2B8RIWkhmae/0pJGAhURcSx5fQfwJ3mM1QpszMhqFs8Ze94mS52dwd7Dr593l7Jt3zF+se0gHUnfV3VlBbPHjzyv22vepBomXzasX7q+GlNphg+p5Nppoy/5vczKSd6SR0S0S7ofWAVUAo9GxBZJ9yXnHwY+BHxKUjvwOnBPkkgmAo8nf/xVwPcj4sl8xWrFqaJCTK8bwfS6Edw+f+Ib5afbO0gdOMG2/ecSym92HOKfm87d2NYOq3qjuys7qdT2cZ5GYypN/cwxVFcV/8C+2UDKaydyRKwEVnYpezjr9TeBb3bTbjtwbT5js9I1tKqS+VNqmT+l9rzyIyfPsG3/+XcpT/y2hWOnd71RZ8plw96UUOaMH9Vtcjh47DTb9h/jA9dNzfvPZFZqBn4E0ixPLhsxhIWz6lg469wSIhFBy5FT5yWUbfuO8avmVs50ZLq+qirE7PEjzyWUiZmk8tvdhwE8OdCsG04eVtYkMXX0cKaOHs47rzzX9dXW3smO1hO8uO/oGwll/Suv8eMNLVltoWZYFVd3ucMxMycPG6SqqyreGBPJduzUGV5Knvbatu8Y8yfXlsRERrOB5uRhlqVm2BBuuLyOGy736rlmvfF/qczMrM+cPMzMrM+cPMzMrM+cPMzMrM+cPMzMrM+cPMzMrM+cPMzMrM+cPMzMrM8UUT5bYEg6CLxykc3HAaW2X3qpxVxq8YJjHiilFnOpxQs9x3x5RIzv65uVVfK4FJLWRkR9oePoi1KLudTiBcc8UEot5lKLF/o/ZndbmZlZnzl5mJlZnzl5nLO80AFchFKLudTiBcc8UEot5lKLF/o5Zo95mJlZn/nOw8zM+szJw8zM+qxsk4ekRyUdkLQ5q6xO0tOSXk6+j8k692VJzZK2SXpPVvkNkjYl5/6HJA1wzF+TtFdSU/J1d7HELGm6pF9IekHSFkmfS8qL9jr3EnMxX+dhkp6XtCGJ+T8l5cV8nXuKuWivc/JZlZJ+K+knyXHRXuNeYh6YaxwRZfkF3AJcD2zOKvtz4IHk9QPAf01ezwc2AEOBWUAKqEzOPQ8sBgT8DLhrgGP+GvBH3dQteMzAZOD65HUN8FISV9Fe515iLubrLGBU8noI8BvgpiK/zj3FXLTXOfmsLwDfB36SHBftNe4l5gG5xmV75xERzwGHuhQvBb6dvP428IGs8sci4nRE7ACagYWSJgO1EdEYmSv8naw2AxVzTwoec0S8GhHrk9fHgBeAqRTxde4l5p4UQ8wREceTwyHJV1Dc17mnmHtS8JglTQN+F3ikS1xFeY17ibkn/Rpz2SaPHkyMiFch848IMCEpnwrszqq3JymbmrzuWj7Q7pe0UZlurbO3zUUVs6SZwHVk/odZEte5S8xQxNc56ZpoAg4AT0dE0V/nHmKG4r3O/x34f4HOrLKivsZ0HzMMwDUebMmjJ93170Uv5QPpb4E5wALgVeAvk/KiiVnSKOB/AZ+PiKO9Ve2mrFhiLurrHBEdEbEAmEbmf4vX9FK9mGMuyuss6b3AgYhYl2uTbsoG9Br3EvOAXOPBljz2J7doJN8PJOV7gOlZ9aYBLUn5tG7KB0xE7E/+CDuBvwcWJqeKImZJQ8j8I/y9iPhRUlzU17m7mIv9Op8VEYeBZ4A7KfLrfFZ2zEV8nW8G3i9pJ/AY8E5J/z/FfY27jXnArnG+BnGK4QuYyfmDzw9y/uDXnyevr+b8gaTtnBtIWkNmoO/sQNLdAxzz5KzX/45Mn2VRxJy8/3eA/96lvGivcy8xF/N1Hg+MTl4PB34JvLfIr3NPMRftdc6K61bODT4X7TXuJeYBucZ5/YEK+QX8gMwt2xkymfUTwFjg58DLyfe6rPr/nszTB9vIetIAqAc2J+e+STIrfwBj/i6wCdgIrOjyi1HQmIG3k7m93Qg0JV93F/N17iXmYr7ObwN+m8S2GfiPSXkxX+eeYi7a65z1ebdy7h/ior3GvcQ8INfYy5OYmVmfDbYxDzMz6wdOHmZm1mdOHmZm1mdOHmZm1mdOHmZm1mdOHmZFQtLnJY3oUvZlSb+fdbxB0g8GPjqz8zl5mF0iSZW9HffB54ERXcruAJ5K3vcqMn+zt0gaeZGfYdYvnDzMskj6WLKg3AZJ35X0LUkfyjp/PPl+qzL7gnwf2NTNcaWkByWtSd7v32a1e0bSDyW9KOl7yvh/gCnALyT9IqlbC1RHxMHk4z9KZgLYU8D7B+yimHWjqtABmBULSVeTmYF7c0S0SqoD/qqXJguBayJih6RbuxwvA45ExI2ShgK/lvRU0u46MktFtAC/Tj7vf0j6AnBbRLQm9d5NZlbzWR8GbgfmAfeTWZHArCB852F2zjuBH579xzsiLrS3yvOR2Rehu+M7gI8lS5L/hswyF3Oz6u2JzMJ1TWTWM+vOnWTWGULSjcDBiHiFTEK5PntXO7OB5uRhdo5481LU7SR/J8nWnNVZ5050qZt9LOCzEbEg+ZoVEWfvPE5n1eug5x6AhWR2eAP4CHBlsoJqCqgF/vUFfyKzPHHyMDvn58C/kTQWMvtXAzuBG5LzS8nsiJeLVcCnkuXfkfSWHAa5j5HZGvdsF9qLEdEhqQL4PeBtETEzImYmsXwk1x/MrL95zMMsERFbJP0X4FlJHWRWhf0S8ISk58kkl653Gz15hEx31PrkjuUgF97acznwM0mvAj8FnkzKbwH2RsTerLrPAfMlTY5kpzuzgeRVdc2KkKSngY85MVixcvIwM7M+85iHmZn1mZOHmZn1mZOHmZn1mZOHmZn1mZOHmZn1mZOHmZn12f8BM7MlY6rpVTkAAAAASUVORK5CYII="/>
          <p:cNvSpPr>
            <a:spLocks noChangeAspect="1" noChangeArrowheads="1"/>
          </p:cNvSpPr>
          <p:nvPr/>
        </p:nvSpPr>
        <p:spPr bwMode="auto">
          <a:xfrm flipV="1">
            <a:off x="-601133" y="160337"/>
            <a:ext cx="2526586" cy="25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3" y="3912701"/>
            <a:ext cx="2794372" cy="263738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4" y="3908519"/>
            <a:ext cx="480640" cy="2490969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078968" y="3273313"/>
            <a:ext cx="5982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16-T 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大孔径高场超导二极磁体 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LPF3</a:t>
            </a:r>
            <a:r>
              <a:rPr lang="en-US" altLang="zh-CN" sz="1200" dirty="0">
                <a:solidFill>
                  <a:prstClr val="black"/>
                </a:solidFill>
              </a:rPr>
              <a:t> (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Sn-13T+HTS-3T</a:t>
            </a:r>
            <a:r>
              <a:rPr lang="en-US" altLang="zh-CN" sz="1200" dirty="0">
                <a:solidFill>
                  <a:prstClr val="black"/>
                </a:solidFill>
              </a:rPr>
              <a:t>) </a:t>
            </a:r>
            <a:r>
              <a:rPr lang="zh-CN" altLang="en-US" sz="1200" dirty="0">
                <a:solidFill>
                  <a:prstClr val="black"/>
                </a:solidFill>
              </a:rPr>
              <a:t>电磁设计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11" y="3818792"/>
            <a:ext cx="2831177" cy="1726182"/>
          </a:xfrm>
          <a:prstGeom prst="rect">
            <a:avLst/>
          </a:prstGeom>
        </p:spPr>
      </p:pic>
      <p:pic>
        <p:nvPicPr>
          <p:cNvPr id="25" name="图片 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96" y="840208"/>
            <a:ext cx="2204815" cy="23087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25" y="5596363"/>
            <a:ext cx="1685143" cy="8587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7987" y="5363682"/>
            <a:ext cx="858722" cy="1306992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56248" y="6545550"/>
            <a:ext cx="434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13-T 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及以上背场磁体正在研制过程中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37" name="图片 36" descr="屏幕剪辑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11" y="840208"/>
            <a:ext cx="2143720" cy="23646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17" y="3766083"/>
            <a:ext cx="4700143" cy="271105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434795" y="6545549"/>
            <a:ext cx="434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LPF3 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背场磁体研制计划表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A4A3C96E-952F-4098-B543-BE224BC367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68" y="776794"/>
            <a:ext cx="1497190" cy="23282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9D5CC99-F9DC-4EC5-A02B-B1E8934826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/>
          <a:stretch/>
        </p:blipFill>
        <p:spPr>
          <a:xfrm>
            <a:off x="549426" y="3074531"/>
            <a:ext cx="5529542" cy="76237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3D16854D-81F3-4706-A12A-E8C78F31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35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0C9BD039-6F04-4639-9E4D-1ECF6693B6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89902" y="260634"/>
            <a:ext cx="11928862" cy="5418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新型</a:t>
            </a:r>
            <a:r>
              <a:rPr lang="en-US" altLang="zh-CN" sz="3597" dirty="0" smtClean="0">
                <a:solidFill>
                  <a:srgbClr val="000000"/>
                </a:solidFill>
                <a:ea typeface="+mn-ea"/>
                <a:cs typeface="+mn-cs"/>
              </a:rPr>
              <a:t>HTS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换位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电缆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1" y="1082633"/>
            <a:ext cx="11610074" cy="53657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9630A265-467D-46CF-A376-5EA942523429}"/>
              </a:ext>
            </a:extLst>
          </p:cNvPr>
          <p:cNvGrpSpPr/>
          <p:nvPr/>
        </p:nvGrpSpPr>
        <p:grpSpPr>
          <a:xfrm>
            <a:off x="519174" y="1085130"/>
            <a:ext cx="11858895" cy="5334956"/>
            <a:chOff x="383945" y="1065811"/>
            <a:chExt cx="11858895" cy="5334956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508DC1A9-09E5-4673-B3AD-492A87AB18F8}"/>
                </a:ext>
              </a:extLst>
            </p:cNvPr>
            <p:cNvGrpSpPr/>
            <p:nvPr/>
          </p:nvGrpSpPr>
          <p:grpSpPr>
            <a:xfrm>
              <a:off x="383945" y="1065811"/>
              <a:ext cx="11424109" cy="5334956"/>
              <a:chOff x="383945" y="1065811"/>
              <a:chExt cx="11424109" cy="5334956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="" xmlns:a16="http://schemas.microsoft.com/office/drawing/2014/main" id="{CDE2040C-DBB5-44F7-9883-E2F7993E4C50}"/>
                  </a:ext>
                </a:extLst>
              </p:cNvPr>
              <p:cNvGrpSpPr/>
              <p:nvPr/>
            </p:nvGrpSpPr>
            <p:grpSpPr>
              <a:xfrm>
                <a:off x="383945" y="1065811"/>
                <a:ext cx="11424109" cy="5334956"/>
                <a:chOff x="295913" y="1052932"/>
                <a:chExt cx="11424109" cy="5334956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="" xmlns:a16="http://schemas.microsoft.com/office/drawing/2014/main" id="{C86CD473-3E4A-4CF8-AD1B-6F85230683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399870" y="3870694"/>
                  <a:ext cx="2413237" cy="2621152"/>
                </a:xfrm>
                <a:prstGeom prst="rect">
                  <a:avLst/>
                </a:prstGeom>
              </p:spPr>
            </p:pic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0959E2F7-8B7E-4D5B-8F1C-29486736EE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16756" y="2434247"/>
                  <a:ext cx="4903266" cy="1228732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="" xmlns:a16="http://schemas.microsoft.com/office/drawing/2014/main" id="{1FA0D150-A004-4B16-B969-5DA01AB34A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4277573" y="1172425"/>
                  <a:ext cx="2610047" cy="2381042"/>
                </a:xfrm>
                <a:prstGeom prst="rect">
                  <a:avLst/>
                </a:prstGeom>
              </p:spPr>
            </p:pic>
            <p:pic>
              <p:nvPicPr>
                <p:cNvPr id="8" name="图片 7">
                  <a:extLst>
                    <a:ext uri="{FF2B5EF4-FFF2-40B4-BE49-F238E27FC236}">
                      <a16:creationId xmlns="" xmlns:a16="http://schemas.microsoft.com/office/drawing/2014/main" id="{4FBA9EAA-A31F-4928-BE64-217258A65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16756" y="1052932"/>
                  <a:ext cx="4903265" cy="1344238"/>
                </a:xfrm>
                <a:prstGeom prst="rect">
                  <a:avLst/>
                </a:prstGeom>
              </p:spPr>
            </p:pic>
            <p:grpSp>
              <p:nvGrpSpPr>
                <p:cNvPr id="10" name="组合 9">
                  <a:extLst>
                    <a:ext uri="{FF2B5EF4-FFF2-40B4-BE49-F238E27FC236}">
                      <a16:creationId xmlns="" xmlns:a16="http://schemas.microsoft.com/office/drawing/2014/main" id="{64E1F90B-A3FC-4DC8-BC51-A35AD01002DB}"/>
                    </a:ext>
                  </a:extLst>
                </p:cNvPr>
                <p:cNvGrpSpPr/>
                <p:nvPr/>
              </p:nvGrpSpPr>
              <p:grpSpPr>
                <a:xfrm>
                  <a:off x="295913" y="1052932"/>
                  <a:ext cx="4097163" cy="2610047"/>
                  <a:chOff x="54369" y="1013718"/>
                  <a:chExt cx="4338708" cy="2763920"/>
                </a:xfrm>
              </p:grpSpPr>
              <p:pic>
                <p:nvPicPr>
                  <p:cNvPr id="3" name="图片 2">
                    <a:extLst>
                      <a:ext uri="{FF2B5EF4-FFF2-40B4-BE49-F238E27FC236}">
                        <a16:creationId xmlns="" xmlns:a16="http://schemas.microsoft.com/office/drawing/2014/main" id="{E0D740BA-2F4E-4964-8073-6F35B5E9B5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746" y="1300114"/>
                    <a:ext cx="4285331" cy="2274180"/>
                  </a:xfrm>
                  <a:prstGeom prst="rect">
                    <a:avLst/>
                  </a:prstGeom>
                </p:spPr>
              </p:pic>
              <p:sp>
                <p:nvSpPr>
                  <p:cNvPr id="9" name="矩形 8">
                    <a:extLst>
                      <a:ext uri="{FF2B5EF4-FFF2-40B4-BE49-F238E27FC236}">
                        <a16:creationId xmlns="" xmlns:a16="http://schemas.microsoft.com/office/drawing/2014/main" id="{60360BA0-3882-41CA-A1C9-86259716C32C}"/>
                      </a:ext>
                    </a:extLst>
                  </p:cNvPr>
                  <p:cNvSpPr/>
                  <p:nvPr/>
                </p:nvSpPr>
                <p:spPr>
                  <a:xfrm>
                    <a:off x="54369" y="1013718"/>
                    <a:ext cx="4291437" cy="276392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pic>
              <p:nvPicPr>
                <p:cNvPr id="11" name="图片 10">
                  <a:extLst>
                    <a:ext uri="{FF2B5EF4-FFF2-40B4-BE49-F238E27FC236}">
                      <a16:creationId xmlns="" xmlns:a16="http://schemas.microsoft.com/office/drawing/2014/main" id="{CE4C74AC-51B6-4578-85D6-9199670EBE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3065175" y="3862151"/>
                  <a:ext cx="2413238" cy="2633428"/>
                </a:xfrm>
                <a:prstGeom prst="rect">
                  <a:avLst/>
                </a:prstGeom>
              </p:spPr>
            </p:pic>
            <p:pic>
              <p:nvPicPr>
                <p:cNvPr id="12" name="图片 11">
                  <a:extLst>
                    <a:ext uri="{FF2B5EF4-FFF2-40B4-BE49-F238E27FC236}">
                      <a16:creationId xmlns="" xmlns:a16="http://schemas.microsoft.com/office/drawing/2014/main" id="{BFB6CAC4-B634-4C4D-8693-6B194E382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7138811" y="4418432"/>
                  <a:ext cx="2413240" cy="1520864"/>
                </a:xfrm>
                <a:prstGeom prst="rect">
                  <a:avLst/>
                </a:prstGeom>
              </p:spPr>
            </p:pic>
            <p:pic>
              <p:nvPicPr>
                <p:cNvPr id="13" name="图片 12">
                  <a:extLst>
                    <a:ext uri="{FF2B5EF4-FFF2-40B4-BE49-F238E27FC236}">
                      <a16:creationId xmlns="" xmlns:a16="http://schemas.microsoft.com/office/drawing/2014/main" id="{24E6655A-FC7C-4C82-B59F-0ACD145294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5377995" y="4240092"/>
                  <a:ext cx="2413238" cy="1877548"/>
                </a:xfrm>
                <a:prstGeom prst="rect">
                  <a:avLst/>
                </a:prstGeom>
              </p:spPr>
            </p:pic>
          </p:grpSp>
          <p:sp>
            <p:nvSpPr>
              <p:cNvPr id="18" name="矩形 17">
                <a:extLst>
                  <a:ext uri="{FF2B5EF4-FFF2-40B4-BE49-F238E27FC236}">
                    <a16:creationId xmlns="" xmlns:a16="http://schemas.microsoft.com/office/drawing/2014/main" id="{18DD2025-C217-469C-B905-00728731A3FF}"/>
                  </a:ext>
                </a:extLst>
              </p:cNvPr>
              <p:cNvSpPr/>
              <p:nvPr/>
            </p:nvSpPr>
            <p:spPr>
              <a:xfrm>
                <a:off x="9255506" y="3985122"/>
                <a:ext cx="2552548" cy="241323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533D8D3B-4DB9-49EA-B6BC-AAF5152158EA}"/>
                </a:ext>
              </a:extLst>
            </p:cNvPr>
            <p:cNvSpPr txBox="1"/>
            <p:nvPr/>
          </p:nvSpPr>
          <p:spPr>
            <a:xfrm>
              <a:off x="9255505" y="4283038"/>
              <a:ext cx="2987335" cy="193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600" dirty="0"/>
                <a:t>电缆总长度：</a:t>
              </a:r>
              <a:r>
                <a:rPr lang="en-US" altLang="zh-CN" sz="1600" dirty="0"/>
                <a:t>5 m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600" dirty="0"/>
                <a:t>换位截距：</a:t>
              </a:r>
              <a:r>
                <a:rPr lang="en-US" altLang="zh-CN" sz="1600" dirty="0"/>
                <a:t>200 mm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600" dirty="0"/>
                <a:t>电缆厚度：</a:t>
              </a:r>
              <a:r>
                <a:rPr lang="en-US" altLang="zh-CN" sz="1600" dirty="0"/>
                <a:t>1.05 cm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600" dirty="0"/>
                <a:t>热处理温度：</a:t>
              </a:r>
              <a:r>
                <a:rPr lang="en-US" altLang="zh-CN" sz="1600" dirty="0"/>
                <a:t>860</a:t>
              </a:r>
              <a:r>
                <a:rPr lang="zh-CN" altLang="en-US" sz="1600" dirty="0"/>
                <a:t>℃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600" dirty="0"/>
                <a:t>测试圆桶半径：</a:t>
              </a:r>
              <a:r>
                <a:rPr lang="en-US" altLang="zh-CN" sz="1600" dirty="0"/>
                <a:t>200 mm</a:t>
              </a:r>
              <a:endParaRPr lang="zh-CN" altLang="en-US" sz="1600" dirty="0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98D5D7F0-F1A1-46A7-BA15-DF3472B9A5DB}"/>
              </a:ext>
            </a:extLst>
          </p:cNvPr>
          <p:cNvSpPr txBox="1"/>
          <p:nvPr/>
        </p:nvSpPr>
        <p:spPr>
          <a:xfrm>
            <a:off x="0" y="2422928"/>
            <a:ext cx="738664" cy="27796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铁基超导电缆</a:t>
            </a:r>
            <a:endParaRPr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3AF46E3F-FF23-43BE-B6C7-5268A9FCD62A}"/>
              </a:ext>
            </a:extLst>
          </p:cNvPr>
          <p:cNvSpPr txBox="1"/>
          <p:nvPr/>
        </p:nvSpPr>
        <p:spPr>
          <a:xfrm>
            <a:off x="5486356" y="3695177"/>
            <a:ext cx="67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单线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E0C1C45F-B997-4240-AB55-FE60D79E5E59}"/>
              </a:ext>
            </a:extLst>
          </p:cNvPr>
          <p:cNvSpPr txBox="1"/>
          <p:nvPr/>
        </p:nvSpPr>
        <p:spPr>
          <a:xfrm>
            <a:off x="9212688" y="3643953"/>
            <a:ext cx="67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换位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BFF18AA2-93D6-49AD-927F-B362C5D8E41A}"/>
              </a:ext>
            </a:extLst>
          </p:cNvPr>
          <p:cNvSpPr txBox="1"/>
          <p:nvPr/>
        </p:nvSpPr>
        <p:spPr>
          <a:xfrm>
            <a:off x="1344432" y="6453280"/>
            <a:ext cx="108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热处理前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A8A33BCD-4F26-4F24-A4F6-EA64BA0AD20E}"/>
              </a:ext>
            </a:extLst>
          </p:cNvPr>
          <p:cNvSpPr txBox="1"/>
          <p:nvPr/>
        </p:nvSpPr>
        <p:spPr>
          <a:xfrm>
            <a:off x="4229221" y="6480122"/>
            <a:ext cx="8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热处理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EF016F79-FB39-4AB2-A11D-84AC4F8ABE96}"/>
              </a:ext>
            </a:extLst>
          </p:cNvPr>
          <p:cNvSpPr txBox="1"/>
          <p:nvPr/>
        </p:nvSpPr>
        <p:spPr>
          <a:xfrm>
            <a:off x="6527142" y="6480122"/>
            <a:ext cx="122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接头焊接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FA70CDCF-840C-40EC-938F-E55118887B43}"/>
              </a:ext>
            </a:extLst>
          </p:cNvPr>
          <p:cNvSpPr txBox="1"/>
          <p:nvPr/>
        </p:nvSpPr>
        <p:spPr>
          <a:xfrm>
            <a:off x="8170233" y="6443227"/>
            <a:ext cx="122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测试吊装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="" xmlns:a16="http://schemas.microsoft.com/office/drawing/2014/main" id="{80EADCB8-E2BC-4C8C-A1F1-9EBAB13ED997}"/>
              </a:ext>
            </a:extLst>
          </p:cNvPr>
          <p:cNvSpPr/>
          <p:nvPr/>
        </p:nvSpPr>
        <p:spPr>
          <a:xfrm>
            <a:off x="6984538" y="3781594"/>
            <a:ext cx="312260" cy="160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="" xmlns:a16="http://schemas.microsoft.com/office/drawing/2014/main" id="{953E68FE-B260-4592-AEE7-03C73018B614}"/>
              </a:ext>
            </a:extLst>
          </p:cNvPr>
          <p:cNvSpPr/>
          <p:nvPr/>
        </p:nvSpPr>
        <p:spPr>
          <a:xfrm>
            <a:off x="5690368" y="6568906"/>
            <a:ext cx="312260" cy="160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="" xmlns:a16="http://schemas.microsoft.com/office/drawing/2014/main" id="{6672EED6-73EE-4159-B645-CDEBEBADE695}"/>
              </a:ext>
            </a:extLst>
          </p:cNvPr>
          <p:cNvSpPr/>
          <p:nvPr/>
        </p:nvSpPr>
        <p:spPr>
          <a:xfrm>
            <a:off x="7652130" y="6560615"/>
            <a:ext cx="312260" cy="160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右 32">
            <a:extLst>
              <a:ext uri="{FF2B5EF4-FFF2-40B4-BE49-F238E27FC236}">
                <a16:creationId xmlns="" xmlns:a16="http://schemas.microsoft.com/office/drawing/2014/main" id="{3C723EE6-2821-42A8-B57D-9D1508C81E3D}"/>
              </a:ext>
            </a:extLst>
          </p:cNvPr>
          <p:cNvSpPr/>
          <p:nvPr/>
        </p:nvSpPr>
        <p:spPr>
          <a:xfrm>
            <a:off x="3022211" y="6568906"/>
            <a:ext cx="312260" cy="160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标题 1"/>
          <p:cNvSpPr txBox="1">
            <a:spLocks/>
          </p:cNvSpPr>
          <p:nvPr/>
        </p:nvSpPr>
        <p:spPr>
          <a:xfrm>
            <a:off x="89902" y="260634"/>
            <a:ext cx="11928862" cy="5418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新型</a:t>
            </a:r>
            <a:r>
              <a:rPr lang="en-US" altLang="zh-CN" sz="3597" dirty="0" smtClean="0">
                <a:solidFill>
                  <a:srgbClr val="000000"/>
                </a:solidFill>
                <a:ea typeface="+mn-ea"/>
                <a:cs typeface="+mn-cs"/>
              </a:rPr>
              <a:t>HTS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换位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电缆</a:t>
            </a:r>
          </a:p>
        </p:txBody>
      </p:sp>
    </p:spTree>
    <p:extLst>
      <p:ext uri="{BB962C8B-B14F-4D97-AF65-F5344CB8AC3E}">
        <p14:creationId xmlns:p14="http://schemas.microsoft.com/office/powerpoint/2010/main" val="199323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15719A54-5666-4589-9988-281017AABE30}"/>
              </a:ext>
            </a:extLst>
          </p:cNvPr>
          <p:cNvGrpSpPr/>
          <p:nvPr/>
        </p:nvGrpSpPr>
        <p:grpSpPr>
          <a:xfrm>
            <a:off x="8625843" y="1650747"/>
            <a:ext cx="3110248" cy="2975018"/>
            <a:chOff x="4193952" y="1036751"/>
            <a:chExt cx="3591327" cy="3534000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A2B2F317-E8F7-4C28-A8FE-DD8AF4081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222616" y="1008087"/>
              <a:ext cx="3534000" cy="3591327"/>
            </a:xfrm>
            <a:prstGeom prst="rect">
              <a:avLst/>
            </a:prstGeom>
          </p:spPr>
        </p:pic>
        <p:sp>
          <p:nvSpPr>
            <p:cNvPr id="6" name="椭圆 5">
              <a:extLst>
                <a:ext uri="{FF2B5EF4-FFF2-40B4-BE49-F238E27FC236}">
                  <a16:creationId xmlns="" xmlns:a16="http://schemas.microsoft.com/office/drawing/2014/main" id="{BC527B60-8AFD-4011-8BD0-1AE4BAC37B1A}"/>
                </a:ext>
              </a:extLst>
            </p:cNvPr>
            <p:cNvSpPr/>
            <p:nvPr/>
          </p:nvSpPr>
          <p:spPr>
            <a:xfrm>
              <a:off x="4494726" y="2520723"/>
              <a:ext cx="2221605" cy="11690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5367636A-8113-46BA-B370-C62CB1D22BC4}"/>
              </a:ext>
            </a:extLst>
          </p:cNvPr>
          <p:cNvGrpSpPr/>
          <p:nvPr/>
        </p:nvGrpSpPr>
        <p:grpSpPr>
          <a:xfrm>
            <a:off x="4292102" y="1650748"/>
            <a:ext cx="4282223" cy="2975017"/>
            <a:chOff x="3528814" y="1036752"/>
            <a:chExt cx="4887533" cy="2975017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43EF6F39-F313-4012-9ABB-AEDAFE16E475}"/>
                </a:ext>
              </a:extLst>
            </p:cNvPr>
            <p:cNvGrpSpPr/>
            <p:nvPr/>
          </p:nvGrpSpPr>
          <p:grpSpPr>
            <a:xfrm>
              <a:off x="3528815" y="1036752"/>
              <a:ext cx="4887532" cy="1448872"/>
              <a:chOff x="6677697" y="1036752"/>
              <a:chExt cx="4887532" cy="1448872"/>
            </a:xfrm>
          </p:grpSpPr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7C2D79AC-EB49-4F50-9CD2-C908A5D61C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77697" y="1036752"/>
                <a:ext cx="4887532" cy="1448872"/>
              </a:xfrm>
              <a:prstGeom prst="rect">
                <a:avLst/>
              </a:prstGeom>
            </p:spPr>
          </p:pic>
          <p:sp>
            <p:nvSpPr>
              <p:cNvPr id="10" name="椭圆 9">
                <a:extLst>
                  <a:ext uri="{FF2B5EF4-FFF2-40B4-BE49-F238E27FC236}">
                    <a16:creationId xmlns="" xmlns:a16="http://schemas.microsoft.com/office/drawing/2014/main" id="{8973DA0D-6695-4EFD-B9EE-B77CF2C0F077}"/>
                  </a:ext>
                </a:extLst>
              </p:cNvPr>
              <p:cNvSpPr/>
              <p:nvPr/>
            </p:nvSpPr>
            <p:spPr>
              <a:xfrm>
                <a:off x="8062174" y="1461751"/>
                <a:ext cx="2723881" cy="48295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B3174231-72E6-4AB5-BFF1-DA48A57CC277}"/>
                </a:ext>
              </a:extLst>
            </p:cNvPr>
            <p:cNvGrpSpPr/>
            <p:nvPr/>
          </p:nvGrpSpPr>
          <p:grpSpPr>
            <a:xfrm>
              <a:off x="3528814" y="2524260"/>
              <a:ext cx="4887533" cy="1487509"/>
              <a:chOff x="6677696" y="2524260"/>
              <a:chExt cx="4887533" cy="1487509"/>
            </a:xfrm>
          </p:grpSpPr>
          <p:pic>
            <p:nvPicPr>
              <p:cNvPr id="8" name="图片 7">
                <a:extLst>
                  <a:ext uri="{FF2B5EF4-FFF2-40B4-BE49-F238E27FC236}">
                    <a16:creationId xmlns="" xmlns:a16="http://schemas.microsoft.com/office/drawing/2014/main" id="{FB64E630-D9AB-461C-9C28-D4215EBB65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77696" y="2524260"/>
                <a:ext cx="4887533" cy="1487509"/>
              </a:xfrm>
              <a:prstGeom prst="rect">
                <a:avLst/>
              </a:prstGeom>
            </p:spPr>
          </p:pic>
          <p:sp>
            <p:nvSpPr>
              <p:cNvPr id="11" name="椭圆 10">
                <a:extLst>
                  <a:ext uri="{FF2B5EF4-FFF2-40B4-BE49-F238E27FC236}">
                    <a16:creationId xmlns="" xmlns:a16="http://schemas.microsoft.com/office/drawing/2014/main" id="{E3CC1E1C-E813-4642-AB03-094F459C42C4}"/>
                  </a:ext>
                </a:extLst>
              </p:cNvPr>
              <p:cNvSpPr/>
              <p:nvPr/>
            </p:nvSpPr>
            <p:spPr>
              <a:xfrm>
                <a:off x="8432441" y="2949262"/>
                <a:ext cx="991673" cy="528034"/>
              </a:xfrm>
              <a:prstGeom prst="ellipse">
                <a:avLst/>
              </a:prstGeom>
              <a:noFill/>
              <a:ln w="19050">
                <a:solidFill>
                  <a:srgbClr val="DF27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E4DC17E2-8663-42AE-99B6-A12E337FCAA9}"/>
              </a:ext>
            </a:extLst>
          </p:cNvPr>
          <p:cNvSpPr txBox="1"/>
          <p:nvPr/>
        </p:nvSpPr>
        <p:spPr>
          <a:xfrm>
            <a:off x="294690" y="4949828"/>
            <a:ext cx="11897310" cy="167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+mn-ea"/>
              </a:rPr>
              <a:t>结果分析：</a:t>
            </a:r>
            <a:r>
              <a:rPr lang="en-US" altLang="zh-CN" dirty="0">
                <a:latin typeface="+mn-ea"/>
              </a:rPr>
              <a:t> (1)</a:t>
            </a:r>
            <a:r>
              <a:rPr lang="zh-CN" altLang="en-US" dirty="0">
                <a:latin typeface="+mn-ea"/>
              </a:rPr>
              <a:t>受限于测试条件，</a:t>
            </a:r>
            <a:r>
              <a:rPr lang="en-US" altLang="zh-CN" dirty="0">
                <a:latin typeface="+mn-ea"/>
              </a:rPr>
              <a:t>5 m</a:t>
            </a:r>
            <a:r>
              <a:rPr lang="zh-CN" altLang="en-US" dirty="0">
                <a:latin typeface="+mn-ea"/>
              </a:rPr>
              <a:t>长电缆需要绕在直径最大为</a:t>
            </a:r>
            <a:r>
              <a:rPr lang="en-US" altLang="zh-CN" dirty="0">
                <a:latin typeface="+mn-ea"/>
              </a:rPr>
              <a:t>400mm</a:t>
            </a:r>
            <a:r>
              <a:rPr lang="zh-CN" altLang="en-US" dirty="0">
                <a:latin typeface="+mn-ea"/>
              </a:rPr>
              <a:t>的不锈钢桶中进行测试，热处理过程中不锈钢桶和铁基电缆的热收缩不同，导致热处理后电缆出现严重鼓包，这是造成电缆性能衰减的主要原因；</a:t>
            </a:r>
            <a:r>
              <a:rPr lang="en-US" altLang="zh-CN" dirty="0">
                <a:latin typeface="+mn-ea"/>
              </a:rPr>
              <a:t>(2) </a:t>
            </a:r>
            <a:r>
              <a:rPr lang="zh-CN" altLang="en-US" dirty="0">
                <a:latin typeface="+mn-ea"/>
              </a:rPr>
              <a:t>铁基带材自身不直，可能导致带材在打换位过程中受到损伤；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（</a:t>
            </a:r>
            <a:r>
              <a:rPr lang="zh-CN" altLang="en-US" dirty="0">
                <a:solidFill>
                  <a:srgbClr val="FF0000"/>
                </a:solidFill>
                <a:latin typeface="+mn-e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本次电缆使用铁基超导带材</a:t>
            </a:r>
            <a:r>
              <a:rPr lang="en-US" altLang="zh-CN" dirty="0">
                <a:solidFill>
                  <a:srgbClr val="FF0000"/>
                </a:solidFill>
                <a:latin typeface="+mn-e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0T@4.2K</a:t>
            </a:r>
            <a:r>
              <a:rPr lang="zh-CN" altLang="en-US" dirty="0">
                <a:solidFill>
                  <a:srgbClr val="FF0000"/>
                </a:solidFill>
                <a:latin typeface="+mn-e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下临界电流约</a:t>
            </a:r>
            <a:r>
              <a:rPr lang="en-US" altLang="zh-CN" dirty="0">
                <a:solidFill>
                  <a:srgbClr val="FF0000"/>
                </a:solidFill>
                <a:latin typeface="+mn-e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120A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）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 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5E12BE6-862C-43B2-92C3-E844ABC93F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2" y="1650747"/>
            <a:ext cx="3978948" cy="312761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B498A33F-E570-4846-8286-0FFE8BD391A7}"/>
              </a:ext>
            </a:extLst>
          </p:cNvPr>
          <p:cNvSpPr txBox="1"/>
          <p:nvPr/>
        </p:nvSpPr>
        <p:spPr>
          <a:xfrm>
            <a:off x="2735998" y="2768924"/>
            <a:ext cx="10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299.4A</a:t>
            </a:r>
            <a:endParaRPr lang="zh-CN" altLang="en-US" dirty="0"/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89902" y="260634"/>
            <a:ext cx="11928862" cy="5418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新型</a:t>
            </a:r>
            <a:r>
              <a:rPr lang="en-US" altLang="zh-CN" sz="3597" dirty="0" smtClean="0">
                <a:solidFill>
                  <a:srgbClr val="000000"/>
                </a:solidFill>
                <a:ea typeface="+mn-ea"/>
                <a:cs typeface="+mn-cs"/>
              </a:rPr>
              <a:t>HTS</a:t>
            </a:r>
            <a:r>
              <a:rPr lang="zh-CN" altLang="en-US" sz="3597" dirty="0" smtClean="0">
                <a:solidFill>
                  <a:srgbClr val="000000"/>
                </a:solidFill>
                <a:ea typeface="+mn-ea"/>
                <a:cs typeface="+mn-cs"/>
              </a:rPr>
              <a:t>换位</a:t>
            </a:r>
            <a:r>
              <a:rPr lang="zh-CN" altLang="en-US" sz="3597" dirty="0">
                <a:solidFill>
                  <a:srgbClr val="000000"/>
                </a:solidFill>
                <a:ea typeface="+mn-ea"/>
                <a:cs typeface="+mn-cs"/>
              </a:rPr>
              <a:t>电缆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98D5D7F0-F1A1-46A7-BA15-DF3472B9A5DB}"/>
              </a:ext>
            </a:extLst>
          </p:cNvPr>
          <p:cNvSpPr txBox="1"/>
          <p:nvPr/>
        </p:nvSpPr>
        <p:spPr>
          <a:xfrm rot="16200000">
            <a:off x="6143991" y="-390395"/>
            <a:ext cx="738664" cy="34163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铁基超导电缆制备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7760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adb7b82f-fffe-4569-b84a-2f8768b349b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c1fb29-0358-4bcc-bca8-44401e6a2c73}"/>
</p:tagLst>
</file>

<file path=ppt/theme/theme1.xml><?xml version="1.0" encoding="utf-8"?>
<a:theme xmlns:a="http://schemas.openxmlformats.org/drawingml/2006/main" name="主题5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353</TotalTime>
  <Words>1174</Words>
  <Application>Microsoft Office PowerPoint</Application>
  <PresentationFormat>宽屏</PresentationFormat>
  <Paragraphs>191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돋움</vt:lpstr>
      <vt:lpstr>굴림</vt:lpstr>
      <vt:lpstr>Microsoft YaHei UI</vt:lpstr>
      <vt:lpstr>DengXian</vt:lpstr>
      <vt:lpstr>方正粗黑宋简体</vt:lpstr>
      <vt:lpstr>黑体</vt:lpstr>
      <vt:lpstr>华文楷体</vt:lpstr>
      <vt:lpstr>华文中宋</vt:lpstr>
      <vt:lpstr>楷体</vt:lpstr>
      <vt:lpstr>宋体</vt:lpstr>
      <vt:lpstr>宋体</vt:lpstr>
      <vt:lpstr>微软雅黑</vt:lpstr>
      <vt:lpstr>微软雅黑</vt:lpstr>
      <vt:lpstr>한컴바탕</vt:lpstr>
      <vt:lpstr>Arial</vt:lpstr>
      <vt:lpstr>Britannic Bold</vt:lpstr>
      <vt:lpstr>Calibri</vt:lpstr>
      <vt:lpstr>Cambria Math</vt:lpstr>
      <vt:lpstr>Segoe UI Light</vt:lpstr>
      <vt:lpstr>Times New Roman</vt:lpstr>
      <vt:lpstr>Wingdings</vt:lpstr>
      <vt:lpstr>主题5</vt:lpstr>
      <vt:lpstr>OfficePLUS</vt:lpstr>
      <vt:lpstr>高温及高场超导磁体技术进展</vt:lpstr>
      <vt:lpstr>内容提要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unknown</cp:lastModifiedBy>
  <cp:revision>201</cp:revision>
  <cp:lastPrinted>2018-01-28T16:00:00Z</cp:lastPrinted>
  <dcterms:created xsi:type="dcterms:W3CDTF">2018-01-28T16:00:00Z</dcterms:created>
  <dcterms:modified xsi:type="dcterms:W3CDTF">2021-08-28T13:56:28Z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2018-10-31T09:09:59.6749058Z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944CE332CDDC4C6EA64806CF5BF6BF22</vt:lpwstr>
  </property>
  <property fmtid="{D5CDD505-2E9C-101B-9397-08002B2CF9AE}" pid="12" name="KSOProductBuildVer">
    <vt:lpwstr>2052-11.1.0.10495</vt:lpwstr>
  </property>
</Properties>
</file>