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342" r:id="rId3"/>
    <p:sldId id="650" r:id="rId4"/>
    <p:sldId id="651" r:id="rId5"/>
    <p:sldId id="652" r:id="rId6"/>
    <p:sldId id="653" r:id="rId7"/>
    <p:sldId id="343" r:id="rId8"/>
    <p:sldId id="264" r:id="rId9"/>
    <p:sldId id="265" r:id="rId10"/>
    <p:sldId id="344" r:id="rId11"/>
    <p:sldId id="656" r:id="rId12"/>
    <p:sldId id="659" r:id="rId13"/>
    <p:sldId id="280" r:id="rId14"/>
    <p:sldId id="657" r:id="rId15"/>
    <p:sldId id="658" r:id="rId16"/>
    <p:sldId id="660" r:id="rId17"/>
    <p:sldId id="654" r:id="rId18"/>
    <p:sldId id="655" r:id="rId19"/>
    <p:sldId id="362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5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0ACB2-4F17-482F-AD22-9E290494E6A3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BA5A0-7330-47F9-92CB-BA374E8CF8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74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BA5A0-7330-47F9-92CB-BA374E8CF8A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01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390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3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589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455414" y="274638"/>
            <a:ext cx="8233172" cy="11430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910796">
              <a:defRPr sz="4359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4525964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241093" indent="-241093" defTabSz="910796">
              <a:spcBef>
                <a:spcPts val="703"/>
              </a:spcBef>
              <a:buClr>
                <a:srgbClr val="000000"/>
              </a:buClr>
              <a:buSzPct val="100000"/>
              <a:buFont typeface="Arial"/>
              <a:defRPr sz="3094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  <a:lvl2pPr marL="522368" indent="-200911" defTabSz="910796">
              <a:spcBef>
                <a:spcPts val="633"/>
              </a:spcBef>
              <a:buClr>
                <a:srgbClr val="000000"/>
              </a:buClr>
              <a:buSzPct val="100000"/>
              <a:buFont typeface="Arial"/>
              <a:buChar char="–"/>
              <a:defRPr sz="2672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2pPr>
            <a:lvl3pPr marL="803643" indent="-160729" defTabSz="910796">
              <a:spcBef>
                <a:spcPts val="562"/>
              </a:spcBef>
              <a:buClr>
                <a:srgbClr val="000000"/>
              </a:buClr>
              <a:buSzPct val="100000"/>
              <a:buFont typeface="Arial"/>
              <a:defRPr sz="239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3pPr>
            <a:lvl4pPr marL="1125101" indent="-160729" defTabSz="910796">
              <a:spcBef>
                <a:spcPts val="422"/>
              </a:spcBef>
              <a:buClr>
                <a:srgbClr val="000000"/>
              </a:buClr>
              <a:buSzPct val="100000"/>
              <a:buFont typeface="Arial"/>
              <a:buChar char="–"/>
              <a:defRPr sz="1969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4pPr>
            <a:lvl5pPr marL="1446558" indent="-160729" defTabSz="910796">
              <a:spcBef>
                <a:spcPts val="422"/>
              </a:spcBef>
              <a:buClr>
                <a:srgbClr val="000000"/>
              </a:buClr>
              <a:buSzPct val="100000"/>
              <a:buFont typeface="Arial"/>
              <a:buChar char="»"/>
              <a:defRPr sz="1969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473861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562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26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7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506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248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98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66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22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B49E1-E98F-41E0-A302-8B9F56A6502E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52B2E-EA52-4538-8503-D8CB5DA8E4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55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image" Target="../media/image59.png"/><Relationship Id="rId3" Type="http://schemas.openxmlformats.org/officeDocument/2006/relationships/image" Target="../media/image6.jpeg"/><Relationship Id="rId7" Type="http://schemas.openxmlformats.org/officeDocument/2006/relationships/image" Target="../media/image61.emf"/><Relationship Id="rId12" Type="http://schemas.openxmlformats.org/officeDocument/2006/relationships/image" Target="../media/image66.svg"/><Relationship Id="rId2" Type="http://schemas.openxmlformats.org/officeDocument/2006/relationships/image" Target="../media/image22.jpeg"/><Relationship Id="rId16" Type="http://schemas.openxmlformats.org/officeDocument/2006/relationships/image" Target="../media/image3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emf"/><Relationship Id="rId11" Type="http://schemas.openxmlformats.org/officeDocument/2006/relationships/image" Target="../media/image65.png"/><Relationship Id="rId5" Type="http://schemas.openxmlformats.org/officeDocument/2006/relationships/image" Target="../media/image21.jpeg"/><Relationship Id="rId15" Type="http://schemas.openxmlformats.org/officeDocument/2006/relationships/image" Target="../media/image370.png"/><Relationship Id="rId10" Type="http://schemas.openxmlformats.org/officeDocument/2006/relationships/image" Target="../media/image64.svg"/><Relationship Id="rId4" Type="http://schemas.openxmlformats.org/officeDocument/2006/relationships/image" Target="../media/image59.jpg"/><Relationship Id="rId9" Type="http://schemas.openxmlformats.org/officeDocument/2006/relationships/image" Target="../media/image63.png"/><Relationship Id="rId14" Type="http://schemas.openxmlformats.org/officeDocument/2006/relationships/image" Target="../media/image3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41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12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1.jpeg"/><Relationship Id="rId5" Type="http://schemas.microsoft.com/office/2007/relationships/hdphoto" Target="../media/hdphoto1.wdp"/><Relationship Id="rId15" Type="http://schemas.openxmlformats.org/officeDocument/2006/relationships/image" Target="../media/image43.png"/><Relationship Id="rId10" Type="http://schemas.openxmlformats.org/officeDocument/2006/relationships/image" Target="../media/image20.emf"/><Relationship Id="rId4" Type="http://schemas.openxmlformats.org/officeDocument/2006/relationships/image" Target="../media/image9.png"/><Relationship Id="rId9" Type="http://schemas.openxmlformats.org/officeDocument/2006/relationships/image" Target="../media/image6.jpe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22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74010" y="1923700"/>
            <a:ext cx="8037980" cy="1734137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status of R&amp;D for scintillator muon detector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4331984"/>
            <a:ext cx="6858000" cy="1872152"/>
          </a:xfrm>
        </p:spPr>
        <p:txBody>
          <a:bodyPr>
            <a:normAutofit/>
          </a:bodyPr>
          <a:lstStyle/>
          <a:p>
            <a:r>
              <a:rPr lang="en-US" altLang="zh-CN" sz="195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Xiaolong Wang,</a:t>
            </a:r>
            <a:r>
              <a:rPr lang="zh-CN" altLang="en-US" sz="195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19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Hongyu</a:t>
            </a:r>
            <a:r>
              <a:rPr lang="en-US" altLang="zh-CN" sz="1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Zhang, </a:t>
            </a:r>
            <a:r>
              <a:rPr lang="en-US" altLang="zh-CN" sz="19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Yuxin</a:t>
            </a:r>
            <a:r>
              <a:rPr lang="en-US" altLang="zh-CN" sz="1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Liu, </a:t>
            </a:r>
            <a:r>
              <a:rPr lang="en-US" altLang="zh-CN" sz="19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XiangYu</a:t>
            </a:r>
            <a:r>
              <a:rPr lang="en-US" altLang="zh-CN" sz="1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Xu,</a:t>
            </a:r>
            <a:r>
              <a:rPr lang="zh-CN" altLang="en-US" sz="1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en-US" altLang="zh-CN" sz="19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en-US" altLang="zh-CN" sz="1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Xu Dong, </a:t>
            </a:r>
            <a:r>
              <a:rPr lang="en-US" altLang="zh-CN" sz="19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Xiyang</a:t>
            </a:r>
            <a:r>
              <a:rPr lang="en-US" altLang="zh-CN" sz="1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Wang, </a:t>
            </a:r>
            <a:r>
              <a:rPr lang="en-US" altLang="zh-CN" sz="19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Weiqi</a:t>
            </a:r>
            <a:r>
              <a:rPr lang="en-US" altLang="zh-CN" sz="1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Meng, </a:t>
            </a:r>
            <a:r>
              <a:rPr lang="en-US" altLang="zh-CN" sz="19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Shuaichun</a:t>
            </a:r>
            <a:r>
              <a:rPr lang="en-US" altLang="zh-CN" sz="1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Wang</a:t>
            </a:r>
          </a:p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Fudan U./Nankai U.</a:t>
            </a:r>
          </a:p>
          <a:p>
            <a:r>
              <a:rPr lang="en-US" altLang="zh-CN" sz="19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CEPC</a:t>
            </a:r>
            <a:r>
              <a:rPr lang="en-US" altLang="zh-CN" sz="1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Day,</a:t>
            </a:r>
            <a:r>
              <a:rPr lang="zh-CN" altLang="en-US" sz="1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1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Aug. 30, 2021</a:t>
            </a:r>
            <a:endParaRPr lang="zh-CN" altLang="en-US" sz="19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6" y="333057"/>
            <a:ext cx="3074696" cy="916496"/>
          </a:xfrm>
          <a:prstGeom prst="rect">
            <a:avLst/>
          </a:prstGeom>
        </p:spPr>
      </p:pic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440F5197-D928-45AC-A1E7-453A0E75B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276" y="22624"/>
            <a:ext cx="2610691" cy="15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39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2B90EE-8AE1-6640-A057-94DA4C0F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10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7">
                <a:extLst>
                  <a:ext uri="{FF2B5EF4-FFF2-40B4-BE49-F238E27FC236}">
                    <a16:creationId xmlns:a16="http://schemas.microsoft.com/office/drawing/2014/main" id="{795A7514-1B74-C34A-BDE3-4ECAF2A885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2907208"/>
                  </p:ext>
                </p:extLst>
              </p:nvPr>
            </p:nvGraphicFramePr>
            <p:xfrm>
              <a:off x="145280" y="1235045"/>
              <a:ext cx="7815379" cy="34897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4391">
                      <a:extLst>
                        <a:ext uri="{9D8B030D-6E8A-4147-A177-3AD203B41FA5}">
                          <a16:colId xmlns:a16="http://schemas.microsoft.com/office/drawing/2014/main" val="1796856637"/>
                        </a:ext>
                      </a:extLst>
                    </a:gridCol>
                    <a:gridCol w="738617">
                      <a:extLst>
                        <a:ext uri="{9D8B030D-6E8A-4147-A177-3AD203B41FA5}">
                          <a16:colId xmlns:a16="http://schemas.microsoft.com/office/drawing/2014/main" val="2452587068"/>
                        </a:ext>
                      </a:extLst>
                    </a:gridCol>
                    <a:gridCol w="793377">
                      <a:extLst>
                        <a:ext uri="{9D8B030D-6E8A-4147-A177-3AD203B41FA5}">
                          <a16:colId xmlns:a16="http://schemas.microsoft.com/office/drawing/2014/main" val="3969450066"/>
                        </a:ext>
                      </a:extLst>
                    </a:gridCol>
                    <a:gridCol w="853888">
                      <a:extLst>
                        <a:ext uri="{9D8B030D-6E8A-4147-A177-3AD203B41FA5}">
                          <a16:colId xmlns:a16="http://schemas.microsoft.com/office/drawing/2014/main" val="706493020"/>
                        </a:ext>
                      </a:extLst>
                    </a:gridCol>
                    <a:gridCol w="813547">
                      <a:extLst>
                        <a:ext uri="{9D8B030D-6E8A-4147-A177-3AD203B41FA5}">
                          <a16:colId xmlns:a16="http://schemas.microsoft.com/office/drawing/2014/main" val="2885030831"/>
                        </a:ext>
                      </a:extLst>
                    </a:gridCol>
                    <a:gridCol w="1102659">
                      <a:extLst>
                        <a:ext uri="{9D8B030D-6E8A-4147-A177-3AD203B41FA5}">
                          <a16:colId xmlns:a16="http://schemas.microsoft.com/office/drawing/2014/main" val="137148921"/>
                        </a:ext>
                      </a:extLst>
                    </a:gridCol>
                    <a:gridCol w="800100">
                      <a:extLst>
                        <a:ext uri="{9D8B030D-6E8A-4147-A177-3AD203B41FA5}">
                          <a16:colId xmlns:a16="http://schemas.microsoft.com/office/drawing/2014/main" val="1894591675"/>
                        </a:ext>
                      </a:extLst>
                    </a:gridCol>
                    <a:gridCol w="820271">
                      <a:extLst>
                        <a:ext uri="{9D8B030D-6E8A-4147-A177-3AD203B41FA5}">
                          <a16:colId xmlns:a16="http://schemas.microsoft.com/office/drawing/2014/main" val="3992656879"/>
                        </a:ext>
                      </a:extLst>
                    </a:gridCol>
                    <a:gridCol w="1008529">
                      <a:extLst>
                        <a:ext uri="{9D8B030D-6E8A-4147-A177-3AD203B41FA5}">
                          <a16:colId xmlns:a16="http://schemas.microsoft.com/office/drawing/2014/main" val="4040248347"/>
                        </a:ext>
                      </a:extLst>
                    </a:gridCol>
                  </a:tblGrid>
                  <a:tr h="452995"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Saint_Gobain</a:t>
                          </a:r>
                          <a:endParaRPr lang="en-US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Kuraray</a:t>
                          </a:r>
                        </a:p>
                      </a:txBody>
                      <a:tcPr marL="7144" marR="7144" marT="7144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829947"/>
                      </a:ext>
                    </a:extLst>
                  </a:tr>
                  <a:tr h="607355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Position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Time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Scintillation</a:t>
                          </a:r>
                          <a:r>
                            <a:rPr lang="zh-CN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 </a:t>
                          </a:r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sample</a:t>
                          </a:r>
                          <a:endParaRPr lang="zh-CN" alt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Mean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lang="en-US" sz="1200" b="0" i="0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</a:rPr>
                                <m:t>M</m:t>
                              </m:r>
                            </m:oMath>
                          </a14:m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ean</a:t>
                          </a:r>
                        </a:p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(×</m:t>
                                </m:r>
                                <m:sSup>
                                  <m:sSupPr>
                                    <m:ctrlPr>
                                      <a:rPr lang="en-US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Mean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lang="en-US" sz="1200" b="0" i="0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</a:rPr>
                                <m:t>M</m:t>
                              </m:r>
                            </m:oMath>
                          </a14:m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ean</a:t>
                          </a: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</a:rPr>
                                  <m:t>(×</m:t>
                                </m:r>
                                <m:sSup>
                                  <m:sSupPr>
                                    <m:ctrlPr>
                                      <a:rPr lang="en-US" altLang="zh-CN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en-US" altLang="zh-CN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zh-CN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+mn-ea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39580442"/>
                      </a:ext>
                    </a:extLst>
                  </a:tr>
                  <a:tr h="607355">
                    <a:tc rowSpan="2"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0−150 </m:t>
                                </m:r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row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1h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10820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2617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2.83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12520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4892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6.12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816556745"/>
                      </a:ext>
                    </a:extLst>
                  </a:tr>
                  <a:tr h="60735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10657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2462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2.62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12507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5260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6.58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3917970662"/>
                      </a:ext>
                    </a:extLst>
                  </a:tr>
                  <a:tr h="607355">
                    <a:tc rowSpan="2"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70−80 </m:t>
                                </m:r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row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10h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5872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1883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1.10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6031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4216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2.54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504627457"/>
                      </a:ext>
                    </a:extLst>
                  </a:tr>
                  <a:tr h="60735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5838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2108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1.23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5998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4608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2.76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4281593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7">
                <a:extLst>
                  <a:ext uri="{FF2B5EF4-FFF2-40B4-BE49-F238E27FC236}">
                    <a16:creationId xmlns:a16="http://schemas.microsoft.com/office/drawing/2014/main" id="{795A7514-1B74-C34A-BDE3-4ECAF2A885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2907208"/>
                  </p:ext>
                </p:extLst>
              </p:nvPr>
            </p:nvGraphicFramePr>
            <p:xfrm>
              <a:off x="145280" y="1235045"/>
              <a:ext cx="7815379" cy="34897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4391">
                      <a:extLst>
                        <a:ext uri="{9D8B030D-6E8A-4147-A177-3AD203B41FA5}">
                          <a16:colId xmlns:a16="http://schemas.microsoft.com/office/drawing/2014/main" val="1796856637"/>
                        </a:ext>
                      </a:extLst>
                    </a:gridCol>
                    <a:gridCol w="738617">
                      <a:extLst>
                        <a:ext uri="{9D8B030D-6E8A-4147-A177-3AD203B41FA5}">
                          <a16:colId xmlns:a16="http://schemas.microsoft.com/office/drawing/2014/main" val="2452587068"/>
                        </a:ext>
                      </a:extLst>
                    </a:gridCol>
                    <a:gridCol w="793377">
                      <a:extLst>
                        <a:ext uri="{9D8B030D-6E8A-4147-A177-3AD203B41FA5}">
                          <a16:colId xmlns:a16="http://schemas.microsoft.com/office/drawing/2014/main" val="3969450066"/>
                        </a:ext>
                      </a:extLst>
                    </a:gridCol>
                    <a:gridCol w="853888">
                      <a:extLst>
                        <a:ext uri="{9D8B030D-6E8A-4147-A177-3AD203B41FA5}">
                          <a16:colId xmlns:a16="http://schemas.microsoft.com/office/drawing/2014/main" val="706493020"/>
                        </a:ext>
                      </a:extLst>
                    </a:gridCol>
                    <a:gridCol w="813547">
                      <a:extLst>
                        <a:ext uri="{9D8B030D-6E8A-4147-A177-3AD203B41FA5}">
                          <a16:colId xmlns:a16="http://schemas.microsoft.com/office/drawing/2014/main" val="2885030831"/>
                        </a:ext>
                      </a:extLst>
                    </a:gridCol>
                    <a:gridCol w="1102659">
                      <a:extLst>
                        <a:ext uri="{9D8B030D-6E8A-4147-A177-3AD203B41FA5}">
                          <a16:colId xmlns:a16="http://schemas.microsoft.com/office/drawing/2014/main" val="137148921"/>
                        </a:ext>
                      </a:extLst>
                    </a:gridCol>
                    <a:gridCol w="800100">
                      <a:extLst>
                        <a:ext uri="{9D8B030D-6E8A-4147-A177-3AD203B41FA5}">
                          <a16:colId xmlns:a16="http://schemas.microsoft.com/office/drawing/2014/main" val="1894591675"/>
                        </a:ext>
                      </a:extLst>
                    </a:gridCol>
                    <a:gridCol w="820271">
                      <a:extLst>
                        <a:ext uri="{9D8B030D-6E8A-4147-A177-3AD203B41FA5}">
                          <a16:colId xmlns:a16="http://schemas.microsoft.com/office/drawing/2014/main" val="3992656879"/>
                        </a:ext>
                      </a:extLst>
                    </a:gridCol>
                    <a:gridCol w="1008529">
                      <a:extLst>
                        <a:ext uri="{9D8B030D-6E8A-4147-A177-3AD203B41FA5}">
                          <a16:colId xmlns:a16="http://schemas.microsoft.com/office/drawing/2014/main" val="4040248347"/>
                        </a:ext>
                      </a:extLst>
                    </a:gridCol>
                  </a:tblGrid>
                  <a:tr h="452995"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Saint_Gobain</a:t>
                          </a:r>
                          <a:endParaRPr lang="en-US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Kuraray</a:t>
                          </a:r>
                        </a:p>
                      </a:txBody>
                      <a:tcPr marL="7144" marR="7144" marT="7144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829947"/>
                      </a:ext>
                    </a:extLst>
                  </a:tr>
                  <a:tr h="607355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Position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Time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Scintillation</a:t>
                          </a:r>
                          <a:r>
                            <a:rPr lang="zh-CN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 </a:t>
                          </a:r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sample</a:t>
                          </a:r>
                          <a:endParaRPr lang="zh-CN" alt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Mean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370718" t="-76768" r="-241436" b="-406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Mean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673494" t="-76768" r="-3012" b="-4060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9580442"/>
                      </a:ext>
                    </a:extLst>
                  </a:tr>
                  <a:tr h="607355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690" t="-87500" r="-788276" b="-101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1h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10820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2617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2.83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12520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4892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6.12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816556745"/>
                      </a:ext>
                    </a:extLst>
                  </a:tr>
                  <a:tr h="60735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10657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2462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2.62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12507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5260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6.58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3917970662"/>
                      </a:ext>
                    </a:extLst>
                  </a:tr>
                  <a:tr h="607355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690" t="-187500" r="-788276" b="-1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10h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5872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1883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1.10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6031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4216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2.54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504627457"/>
                      </a:ext>
                    </a:extLst>
                  </a:tr>
                  <a:tr h="60735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5838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2108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1.23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5998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4608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2.76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428159391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25DAD8E6-D725-4488-9BC8-0F01DBB0B66A}"/>
              </a:ext>
            </a:extLst>
          </p:cNvPr>
          <p:cNvSpPr txBox="1"/>
          <p:nvPr/>
        </p:nvSpPr>
        <p:spPr>
          <a:xfrm>
            <a:off x="255495" y="141049"/>
            <a:ext cx="6017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Comparison on  WLS </a:t>
            </a:r>
            <a:r>
              <a:rPr lang="en-US" altLang="zh-CN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fibre</a:t>
            </a:r>
            <a:endParaRPr lang="zh-CN" alt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AEF03F0-73BB-42BD-8DC0-F30105D60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233340"/>
              </p:ext>
            </p:extLst>
          </p:nvPr>
        </p:nvGraphicFramePr>
        <p:xfrm>
          <a:off x="7959538" y="1235045"/>
          <a:ext cx="1111624" cy="3472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624">
                  <a:extLst>
                    <a:ext uri="{9D8B030D-6E8A-4147-A177-3AD203B41FA5}">
                      <a16:colId xmlns:a16="http://schemas.microsoft.com/office/drawing/2014/main" val="2660892239"/>
                    </a:ext>
                  </a:extLst>
                </a:gridCol>
              </a:tblGrid>
              <a:tr h="459284">
                <a:tc>
                  <a:txBody>
                    <a:bodyPr/>
                    <a:lstStyle/>
                    <a:p>
                      <a:r>
                        <a:rPr lang="en-US" altLang="zh-CN" dirty="0"/>
                        <a:t>Ratio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904213"/>
                  </a:ext>
                </a:extLst>
              </a:tr>
              <a:tr h="60511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等线" panose="02010600030101010101" pitchFamily="2" charset="-122"/>
                          <a:cs typeface="+mn-cs"/>
                        </a:rPr>
                        <a:t>Kurary</a:t>
                      </a:r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等线" panose="02010600030101010101" pitchFamily="2" charset="-122"/>
                          <a:cs typeface="+mn-cs"/>
                        </a:rPr>
                        <a:t>/SG</a:t>
                      </a:r>
                      <a:endParaRPr lang="zh-CN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716094"/>
                  </a:ext>
                </a:extLst>
              </a:tr>
              <a:tr h="6185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等线" panose="02010600030101010101" pitchFamily="2" charset="-122"/>
                          <a:cs typeface="+mn-cs"/>
                        </a:rPr>
                        <a:t>2.16</a:t>
                      </a:r>
                      <a:endParaRPr lang="zh-CN" altLang="en-US" sz="1200" b="0" i="0" u="none" strike="noStrike" kern="1200" dirty="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801344"/>
                  </a:ext>
                </a:extLst>
              </a:tr>
              <a:tr h="6051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等线" panose="02010600030101010101" pitchFamily="2" charset="-122"/>
                          <a:cs typeface="+mn-cs"/>
                        </a:rPr>
                        <a:t>2.51</a:t>
                      </a:r>
                      <a:endParaRPr lang="zh-CN" altLang="en-US" sz="1200" b="0" i="0" u="none" strike="noStrike" kern="1200" dirty="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8551139"/>
                  </a:ext>
                </a:extLst>
              </a:tr>
              <a:tr h="60511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等线" panose="02010600030101010101" pitchFamily="2" charset="-122"/>
                          <a:cs typeface="+mn-cs"/>
                        </a:rPr>
                        <a:t>2.30</a:t>
                      </a:r>
                      <a:endParaRPr lang="zh-CN" altLang="en-US" sz="1200" b="0" i="0" u="none" strike="noStrike" kern="1200" dirty="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5432087"/>
                  </a:ext>
                </a:extLst>
              </a:tr>
              <a:tr h="5792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等线" panose="02010600030101010101" pitchFamily="2" charset="-122"/>
                          <a:cs typeface="+mn-cs"/>
                        </a:rPr>
                        <a:t>2.24</a:t>
                      </a:r>
                      <a:endParaRPr lang="zh-CN" altLang="en-US" sz="1200" b="0" i="0" u="none" strike="noStrike" kern="1200" dirty="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46425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1623317-AAA8-44E9-9536-9F18183AF293}"/>
                  </a:ext>
                </a:extLst>
              </p:cNvPr>
              <p:cNvSpPr txBox="1"/>
              <p:nvPr/>
            </p:nvSpPr>
            <p:spPr>
              <a:xfrm>
                <a:off x="504265" y="5049370"/>
                <a:ext cx="311299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Light collection:</a:t>
                </a:r>
                <a:r>
                  <a:rPr lang="en-US" altLang="zh-CN" dirty="0"/>
                  <a:t> </a:t>
                </a:r>
                <a:r>
                  <a:rPr lang="en-US" altLang="zh-CN" dirty="0" err="1"/>
                  <a:t>Kurary:Saint_Goban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≈2 :1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1623317-AAA8-44E9-9536-9F18183AF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65" y="5049370"/>
                <a:ext cx="3112994" cy="738664"/>
              </a:xfrm>
              <a:prstGeom prst="rect">
                <a:avLst/>
              </a:prstGeom>
              <a:blipFill>
                <a:blip r:embed="rId3"/>
                <a:stretch>
                  <a:fillRect l="-3137" t="-6612" b="-123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0216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2C7BEB-EF4E-4768-AD73-623247D94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73" y="121412"/>
            <a:ext cx="7886700" cy="959643"/>
          </a:xfrm>
        </p:spPr>
        <p:txBody>
          <a:bodyPr/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Efficiency study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内容占位符 5">
            <a:extLst>
              <a:ext uri="{FF2B5EF4-FFF2-40B4-BE49-F238E27FC236}">
                <a16:creationId xmlns:a16="http://schemas.microsoft.com/office/drawing/2014/main" id="{BC211EED-D31C-4899-8846-F6FB6E236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242" y="3318417"/>
            <a:ext cx="4007223" cy="3211529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4C27F7-E8E0-4ED8-B0EC-C0A0BA0D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175" y="3429000"/>
            <a:ext cx="4007223" cy="30182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161CC4A-B060-4681-AC36-A6127614E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03" y="1216819"/>
            <a:ext cx="3012499" cy="164805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1216115-796E-42D3-AD95-CCE9BCA3078C}"/>
              </a:ext>
            </a:extLst>
          </p:cNvPr>
          <p:cNvSpPr txBox="1"/>
          <p:nvPr/>
        </p:nvSpPr>
        <p:spPr>
          <a:xfrm>
            <a:off x="834303" y="3018336"/>
            <a:ext cx="2108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50" dirty="0"/>
              <a:t>Trigger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Threshold</a:t>
            </a:r>
            <a:r>
              <a:rPr kumimoji="1" lang="zh-CN" altLang="en-US" sz="1350" dirty="0"/>
              <a:t>：</a:t>
            </a:r>
            <a:r>
              <a:rPr kumimoji="1" lang="en-US" altLang="zh-CN" sz="1350" dirty="0"/>
              <a:t>4.5</a:t>
            </a:r>
            <a:r>
              <a:rPr kumimoji="1" lang="zh-CN" altLang="en-US" sz="1350" dirty="0"/>
              <a:t> </a:t>
            </a:r>
            <a:r>
              <a:rPr kumimoji="1" lang="en-US" altLang="zh-CN" sz="1350" dirty="0" err="1"/>
              <a:t>p.e.</a:t>
            </a:r>
            <a:endParaRPr kumimoji="1" lang="zh-CN" altLang="en-US" sz="135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CF8E88A-AFEE-4514-8779-8442E65E4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547" y="407309"/>
            <a:ext cx="3179460" cy="24575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70C11CA-DEDE-4A8F-A65C-8358828E789C}"/>
              </a:ext>
            </a:extLst>
          </p:cNvPr>
          <p:cNvSpPr/>
          <p:nvPr/>
        </p:nvSpPr>
        <p:spPr>
          <a:xfrm>
            <a:off x="6131332" y="416567"/>
            <a:ext cx="1440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Saint_Goban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CC3259-0786-493E-9CEF-2669143D6D85}"/>
              </a:ext>
            </a:extLst>
          </p:cNvPr>
          <p:cNvSpPr/>
          <p:nvPr/>
        </p:nvSpPr>
        <p:spPr>
          <a:xfrm>
            <a:off x="1545911" y="5456515"/>
            <a:ext cx="794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Kurary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1469AB-7FC8-43E6-B8BD-571D9C6ECD59}"/>
              </a:ext>
            </a:extLst>
          </p:cNvPr>
          <p:cNvSpPr/>
          <p:nvPr/>
        </p:nvSpPr>
        <p:spPr>
          <a:xfrm>
            <a:off x="5848838" y="5382416"/>
            <a:ext cx="794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Kurary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7A909CC-57F2-4D10-8984-C7C19FFC858D}"/>
              </a:ext>
            </a:extLst>
          </p:cNvPr>
          <p:cNvSpPr/>
          <p:nvPr/>
        </p:nvSpPr>
        <p:spPr>
          <a:xfrm>
            <a:off x="2163291" y="3539583"/>
            <a:ext cx="8787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350" dirty="0" err="1"/>
              <a:t>Sample#1</a:t>
            </a:r>
            <a:endParaRPr kumimoji="1" lang="en-US" altLang="zh-CN" sz="135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6BD1202-8636-4FD8-BEC2-1B47E228F86D}"/>
              </a:ext>
            </a:extLst>
          </p:cNvPr>
          <p:cNvSpPr/>
          <p:nvPr/>
        </p:nvSpPr>
        <p:spPr>
          <a:xfrm>
            <a:off x="6412401" y="3389542"/>
            <a:ext cx="8787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350" dirty="0" err="1"/>
              <a:t>Sample#2</a:t>
            </a:r>
            <a:endParaRPr kumimoji="1" lang="en-US" altLang="zh-CN" sz="135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E686BE2-6103-4DD8-AF9C-8A769CD359E5}"/>
              </a:ext>
            </a:extLst>
          </p:cNvPr>
          <p:cNvSpPr txBox="1"/>
          <p:nvPr/>
        </p:nvSpPr>
        <p:spPr>
          <a:xfrm>
            <a:off x="4125277" y="2711305"/>
            <a:ext cx="212088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 improvement on efficiency!</a:t>
            </a:r>
          </a:p>
        </p:txBody>
      </p:sp>
    </p:spTree>
    <p:extLst>
      <p:ext uri="{BB962C8B-B14F-4D97-AF65-F5344CB8AC3E}">
        <p14:creationId xmlns:p14="http://schemas.microsoft.com/office/powerpoint/2010/main" val="1814650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>
            <a:extLst>
              <a:ext uri="{FF2B5EF4-FFF2-40B4-BE49-F238E27FC236}">
                <a16:creationId xmlns:a16="http://schemas.microsoft.com/office/drawing/2014/main" id="{6E5481F9-740F-48A8-9847-DDE2A07FEC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l="1394" t="6439"/>
          <a:stretch/>
        </p:blipFill>
        <p:spPr>
          <a:xfrm>
            <a:off x="3159336" y="908470"/>
            <a:ext cx="5722446" cy="2789483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F0E2908E-E9D4-4AFF-AB12-F124F74D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73" y="121412"/>
            <a:ext cx="7886700" cy="959643"/>
          </a:xfrm>
        </p:spPr>
        <p:txBody>
          <a:bodyPr/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Efficiency study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370F382-CA4A-4F7D-B093-D0092557A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73" y="1081053"/>
            <a:ext cx="3193074" cy="22102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8EB49B-93BE-442B-9E24-14CC706E5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10" y="3566711"/>
            <a:ext cx="2533800" cy="278948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62E59F4-D396-429E-B227-8083A3CE2BE5}"/>
              </a:ext>
            </a:extLst>
          </p:cNvPr>
          <p:cNvSpPr txBox="1"/>
          <p:nvPr/>
        </p:nvSpPr>
        <p:spPr>
          <a:xfrm>
            <a:off x="3529852" y="3807290"/>
            <a:ext cx="280371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Trigger at the far end of </a:t>
            </a:r>
            <a:r>
              <a:rPr lang="en-US" altLang="zh-CN" dirty="0" err="1"/>
              <a:t>1.5m</a:t>
            </a:r>
            <a:r>
              <a:rPr lang="en-US" altLang="zh-CN" dirty="0"/>
              <a:t> </a:t>
            </a:r>
            <a:r>
              <a:rPr lang="en-US" altLang="zh-CN" dirty="0" err="1"/>
              <a:t>scintillator+WLS</a:t>
            </a:r>
            <a:r>
              <a:rPr lang="en-US" altLang="zh-CN" dirty="0"/>
              <a:t> </a:t>
            </a:r>
            <a:r>
              <a:rPr lang="en-US" altLang="zh-CN" dirty="0" err="1"/>
              <a:t>Fibre+MPPC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Easy to collect &gt;8 </a:t>
            </a:r>
            <a:r>
              <a:rPr lang="en-US" altLang="zh-CN" dirty="0" err="1"/>
              <a:t>p.e.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We get similar performance of scintillator made in China.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25772EB-8273-443F-A3D3-6758AA20A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435" y="3887928"/>
            <a:ext cx="2640565" cy="237743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6B29BCA-5180-470E-8E9A-1248B12A6B27}"/>
              </a:ext>
            </a:extLst>
          </p:cNvPr>
          <p:cNvSpPr txBox="1"/>
          <p:nvPr/>
        </p:nvSpPr>
        <p:spPr>
          <a:xfrm>
            <a:off x="7570693" y="3887928"/>
            <a:ext cx="13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Belle II TDR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5450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491" y="-39474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WLS fibre section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25CE470-D14C-BA41-BBF7-3FA6014D4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4" t="27175" r="28957"/>
          <a:stretch/>
        </p:blipFill>
        <p:spPr>
          <a:xfrm>
            <a:off x="4512026" y="2130486"/>
            <a:ext cx="3865492" cy="31138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AA24F24-4E68-4A4F-B98E-2C2A22031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15" t="17923" r="28178"/>
          <a:stretch/>
        </p:blipFill>
        <p:spPr>
          <a:xfrm>
            <a:off x="655543" y="1788231"/>
            <a:ext cx="2617851" cy="24694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60ECE65-A8C6-E343-9B68-9B0985B02A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1" t="8777" r="17755" b="9145"/>
          <a:stretch/>
        </p:blipFill>
        <p:spPr>
          <a:xfrm>
            <a:off x="655544" y="4330193"/>
            <a:ext cx="2633530" cy="22857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55544" y="1000401"/>
            <a:ext cx="244400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Cut with knife,</a:t>
            </a:r>
          </a:p>
          <a:p>
            <a:r>
              <a:rPr lang="en-US" altLang="zh-CN" sz="2000" dirty="0"/>
              <a:t>Random quality…</a:t>
            </a:r>
            <a:endParaRPr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791477" y="1303128"/>
            <a:ext cx="261785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After surface grinding</a:t>
            </a:r>
          </a:p>
          <a:p>
            <a:r>
              <a:rPr lang="en-US" altLang="zh-CN" sz="2000" dirty="0"/>
              <a:t>With sandpaper</a:t>
            </a:r>
            <a:endParaRPr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593133" y="5499911"/>
            <a:ext cx="339105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Need improvement on surface grinding for WLS fibre.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27755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F7FD4D-B7A9-4924-932A-80ADD769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15" y="0"/>
            <a:ext cx="7886700" cy="1325563"/>
          </a:xfrm>
        </p:spPr>
        <p:txBody>
          <a:bodyPr/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Polish for </a:t>
            </a:r>
            <a:r>
              <a:rPr lang="en-US" altLang="zh-CN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fibre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E248A51-9BEC-421C-A43E-4D9EF7085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14" y="80335"/>
            <a:ext cx="3282762" cy="3282762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941B2C-8787-436B-9E07-9438676D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4" y="1200770"/>
            <a:ext cx="3004717" cy="40062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DFD937-E444-4F5D-8752-85BBADB7B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359" y="3363097"/>
            <a:ext cx="3282763" cy="32827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F621B3D-4A88-4635-91B8-9F8F653D2251}"/>
              </a:ext>
            </a:extLst>
          </p:cNvPr>
          <p:cNvSpPr txBox="1"/>
          <p:nvPr/>
        </p:nvSpPr>
        <p:spPr>
          <a:xfrm>
            <a:off x="104215" y="5470349"/>
            <a:ext cx="5983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First time to use the polish machine.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Some improvement, but the surface is a bit dirty.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Damage on the out cover layer.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83741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0E78A8-7A27-4ABE-A5BA-14DC9761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Summary and plan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6B53D68-571B-49DC-8757-5A3E76990C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2000" dirty="0"/>
                  <a:t>Time resolution study performed,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~400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of the current KLM </a:t>
                </a:r>
                <a:r>
                  <a:rPr lang="en-US" altLang="zh-CN" sz="2000" dirty="0" err="1"/>
                  <a:t>pream</a:t>
                </a:r>
                <a:r>
                  <a:rPr lang="en-US" altLang="zh-CN" sz="2000" dirty="0"/>
                  <a:t>.</a:t>
                </a:r>
              </a:p>
              <a:p>
                <a:r>
                  <a:rPr lang="en-US" altLang="zh-CN" sz="2000" dirty="0"/>
                  <a:t>Some good time resolutions achieved, and the one of regular scintillator should be well below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00 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sz="2000" dirty="0"/>
              </a:p>
              <a:p>
                <a:r>
                  <a:rPr lang="en-US" altLang="zh-CN" sz="2000" dirty="0"/>
                  <a:t>Kuraray WLS fiber has better performance.</a:t>
                </a:r>
              </a:p>
              <a:p>
                <a:pPr marL="285750" indent="-285750"/>
                <a:r>
                  <a:rPr lang="en-US" altLang="zh-CN" sz="2000" dirty="0"/>
                  <a:t>Easy to collect &gt;8 </a:t>
                </a:r>
                <a:r>
                  <a:rPr lang="en-US" altLang="zh-CN" sz="2000" dirty="0" err="1"/>
                  <a:t>p.e.</a:t>
                </a:r>
                <a:r>
                  <a:rPr lang="en-US" altLang="zh-CN" sz="2000" dirty="0"/>
                  <a:t> at</a:t>
                </a:r>
                <a:r>
                  <a:rPr lang="zh-CN" altLang="en-US" sz="2000" dirty="0"/>
                  <a:t> </a:t>
                </a:r>
                <a:r>
                  <a:rPr lang="en-US" altLang="zh-CN" sz="2000" dirty="0" err="1"/>
                  <a:t>1.5m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far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end,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the (new)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scintillator made in China has similar performance comparing to the current Belle II KLM.</a:t>
                </a:r>
              </a:p>
              <a:p>
                <a:r>
                  <a:rPr lang="en-US" altLang="zh-CN" sz="2000" dirty="0"/>
                  <a:t>The surface of the </a:t>
                </a:r>
                <a:r>
                  <a:rPr lang="en-US" altLang="zh-CN" sz="2000" dirty="0" err="1"/>
                  <a:t>fibre</a:t>
                </a:r>
                <a:r>
                  <a:rPr lang="en-US" altLang="zh-CN" sz="2000" dirty="0"/>
                  <a:t> section could be polished with machine.</a:t>
                </a:r>
              </a:p>
              <a:p>
                <a:r>
                  <a:rPr lang="en-US" altLang="zh-CN" sz="2000" dirty="0"/>
                  <a:t>Plan to do more testing with new scintillator samples and the Kuraray </a:t>
                </a:r>
                <a:r>
                  <a:rPr lang="en-US" altLang="zh-CN" sz="2000" dirty="0" err="1"/>
                  <a:t>fibre</a:t>
                </a:r>
                <a:r>
                  <a:rPr lang="en-US" altLang="zh-CN" sz="2000" dirty="0"/>
                  <a:t>.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6B53D68-571B-49DC-8757-5A3E76990C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6" t="-1401" r="-1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5D76CEB4-2353-4626-A7F5-06F71AF96FB3}"/>
              </a:ext>
            </a:extLst>
          </p:cNvPr>
          <p:cNvSpPr txBox="1"/>
          <p:nvPr/>
        </p:nvSpPr>
        <p:spPr>
          <a:xfrm>
            <a:off x="5225623" y="4888183"/>
            <a:ext cx="3497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you!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675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1DB18-36D0-4ACA-BB60-B6685B3AB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00C79D-94B1-4C1B-8B21-718C8DB24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backup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97901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立方体 27">
            <a:extLst>
              <a:ext uri="{FF2B5EF4-FFF2-40B4-BE49-F238E27FC236}">
                <a16:creationId xmlns:a16="http://schemas.microsoft.com/office/drawing/2014/main" id="{5081E150-F325-4B66-839C-9F052E9F1134}"/>
              </a:ext>
            </a:extLst>
          </p:cNvPr>
          <p:cNvSpPr/>
          <p:nvPr/>
        </p:nvSpPr>
        <p:spPr>
          <a:xfrm>
            <a:off x="4951812" y="2621435"/>
            <a:ext cx="672483" cy="436714"/>
          </a:xfrm>
          <a:prstGeom prst="cub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FC19949-87D4-461B-84FD-8257C3771213}"/>
              </a:ext>
            </a:extLst>
          </p:cNvPr>
          <p:cNvGrpSpPr/>
          <p:nvPr/>
        </p:nvGrpSpPr>
        <p:grpSpPr>
          <a:xfrm>
            <a:off x="3748693" y="500436"/>
            <a:ext cx="3772000" cy="5160866"/>
            <a:chOff x="976309" y="1424991"/>
            <a:chExt cx="3772000" cy="5160866"/>
          </a:xfrm>
        </p:grpSpPr>
        <p:pic>
          <p:nvPicPr>
            <p:cNvPr id="31" name="Picture 2" descr="http://yiqi-oss.oss-cn-hangzhou.aliyuncs.com/aliyun/900102193/goods_img/199371_0.jpg">
              <a:extLst>
                <a:ext uri="{FF2B5EF4-FFF2-40B4-BE49-F238E27FC236}">
                  <a16:creationId xmlns:a16="http://schemas.microsoft.com/office/drawing/2014/main" id="{BA53970D-3C2C-4E08-8821-63D096A1C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7500" r="91786">
                          <a14:foregroundMark x1="7857" y1="45714" x2="9286" y2="60357"/>
                          <a14:foregroundMark x1="91786" y1="40000" x2="90714" y2="53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79519">
              <a:off x="1639949" y="3058713"/>
              <a:ext cx="759746" cy="75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C0FD899-0255-4B66-A9DD-13D2BE27F7EB}"/>
                </a:ext>
              </a:extLst>
            </p:cNvPr>
            <p:cNvGrpSpPr/>
            <p:nvPr/>
          </p:nvGrpSpPr>
          <p:grpSpPr>
            <a:xfrm>
              <a:off x="1031906" y="1424991"/>
              <a:ext cx="3716403" cy="5160866"/>
              <a:chOff x="659558" y="857061"/>
              <a:chExt cx="3716403" cy="5160866"/>
            </a:xfrm>
          </p:grpSpPr>
          <p:cxnSp>
            <p:nvCxnSpPr>
              <p:cNvPr id="35" name="直接箭头连接符 34">
                <a:extLst>
                  <a:ext uri="{FF2B5EF4-FFF2-40B4-BE49-F238E27FC236}">
                    <a16:creationId xmlns:a16="http://schemas.microsoft.com/office/drawing/2014/main" id="{BB7F9473-DE06-4A57-A093-BDC4C9E5E6E2}"/>
                  </a:ext>
                </a:extLst>
              </p:cNvPr>
              <p:cNvCxnSpPr/>
              <p:nvPr/>
            </p:nvCxnSpPr>
            <p:spPr>
              <a:xfrm flipH="1">
                <a:off x="2238315" y="1544828"/>
                <a:ext cx="500245" cy="954030"/>
              </a:xfrm>
              <a:prstGeom prst="straightConnector1">
                <a:avLst/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26EB5163-A2FC-4FD0-A8F6-25306BAF0A45}"/>
                  </a:ext>
                </a:extLst>
              </p:cNvPr>
              <p:cNvGrpSpPr/>
              <p:nvPr/>
            </p:nvGrpSpPr>
            <p:grpSpPr>
              <a:xfrm>
                <a:off x="663690" y="857061"/>
                <a:ext cx="3712271" cy="5160866"/>
                <a:chOff x="712541" y="530886"/>
                <a:chExt cx="3712271" cy="5160866"/>
              </a:xfrm>
            </p:grpSpPr>
            <p:grpSp>
              <p:nvGrpSpPr>
                <p:cNvPr id="41" name="组合 40">
                  <a:extLst>
                    <a:ext uri="{FF2B5EF4-FFF2-40B4-BE49-F238E27FC236}">
                      <a16:creationId xmlns:a16="http://schemas.microsoft.com/office/drawing/2014/main" id="{ED898A5D-25FD-4DC6-9506-50A577950408}"/>
                    </a:ext>
                  </a:extLst>
                </p:cNvPr>
                <p:cNvGrpSpPr/>
                <p:nvPr/>
              </p:nvGrpSpPr>
              <p:grpSpPr>
                <a:xfrm>
                  <a:off x="1004768" y="530886"/>
                  <a:ext cx="3420044" cy="5160866"/>
                  <a:chOff x="-48344" y="476696"/>
                  <a:chExt cx="3420044" cy="5160866"/>
                </a:xfrm>
              </p:grpSpPr>
              <p:sp>
                <p:nvSpPr>
                  <p:cNvPr id="46" name="文本框 45">
                    <a:extLst>
                      <a:ext uri="{FF2B5EF4-FFF2-40B4-BE49-F238E27FC236}">
                        <a16:creationId xmlns:a16="http://schemas.microsoft.com/office/drawing/2014/main" id="{2E08E581-4C52-40AE-86F1-0C1F7557F6C7}"/>
                      </a:ext>
                    </a:extLst>
                  </p:cNvPr>
                  <p:cNvSpPr txBox="1"/>
                  <p:nvPr/>
                </p:nvSpPr>
                <p:spPr>
                  <a:xfrm>
                    <a:off x="380708" y="5268230"/>
                    <a:ext cx="247759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154157"/>
                        </a:solidFill>
                      </a:rPr>
                      <a:t>MSO 56 Oscilloscope</a:t>
                    </a:r>
                    <a:endParaRPr lang="zh-CN" altLang="en-US" dirty="0">
                      <a:solidFill>
                        <a:srgbClr val="154157"/>
                      </a:solidFill>
                    </a:endParaRPr>
                  </a:p>
                </p:txBody>
              </p:sp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5CB3725E-7DC3-46DB-9C84-7F358D16DE4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739896" y="3990691"/>
                    <a:ext cx="400110" cy="863499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154157"/>
                        </a:solidFill>
                      </a:rPr>
                      <a:t>Signal 1</a:t>
                    </a:r>
                    <a:endParaRPr lang="en-US" altLang="zh-CN" dirty="0">
                      <a:solidFill>
                        <a:srgbClr val="154157"/>
                      </a:solidFill>
                    </a:endParaRPr>
                  </a:p>
                </p:txBody>
              </p:sp>
              <p:pic>
                <p:nvPicPr>
                  <p:cNvPr id="48" name="Picture 2" descr="5 Series MSO Mixed Signal Oscilloscope Front View">
                    <a:extLst>
                      <a:ext uri="{FF2B5EF4-FFF2-40B4-BE49-F238E27FC236}">
                        <a16:creationId xmlns:a16="http://schemas.microsoft.com/office/drawing/2014/main" id="{68E6A55C-F243-4FAB-B6FE-CD3F2DF4E19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0896" y="3716235"/>
                    <a:ext cx="2141987" cy="156529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49" name="连接符: 肘形 48">
                    <a:extLst>
                      <a:ext uri="{FF2B5EF4-FFF2-40B4-BE49-F238E27FC236}">
                        <a16:creationId xmlns:a16="http://schemas.microsoft.com/office/drawing/2014/main" id="{71CBF58E-8E37-4BF8-8A95-5DF1ECEEF8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007471" y="3220593"/>
                    <a:ext cx="1608229" cy="1077094"/>
                  </a:xfrm>
                  <a:prstGeom prst="bentConnector3">
                    <a:avLst>
                      <a:gd name="adj1" fmla="val 99547"/>
                    </a:avLst>
                  </a:prstGeom>
                  <a:ln w="28575">
                    <a:solidFill>
                      <a:srgbClr val="35558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矩形 49">
                    <a:extLst>
                      <a:ext uri="{FF2B5EF4-FFF2-40B4-BE49-F238E27FC236}">
                        <a16:creationId xmlns:a16="http://schemas.microsoft.com/office/drawing/2014/main" id="{D9C02EC7-E5B0-494A-9D49-AD0FD7797643}"/>
                      </a:ext>
                    </a:extLst>
                  </p:cNvPr>
                  <p:cNvSpPr/>
                  <p:nvPr/>
                </p:nvSpPr>
                <p:spPr>
                  <a:xfrm>
                    <a:off x="-30821" y="476696"/>
                    <a:ext cx="3085491" cy="2934851"/>
                  </a:xfrm>
                  <a:prstGeom prst="rect">
                    <a:avLst/>
                  </a:prstGeom>
                  <a:noFill/>
                  <a:ln w="28575">
                    <a:solidFill>
                      <a:schemeClr val="tx2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文本框 50">
                    <a:extLst>
                      <a:ext uri="{FF2B5EF4-FFF2-40B4-BE49-F238E27FC236}">
                        <a16:creationId xmlns:a16="http://schemas.microsoft.com/office/drawing/2014/main" id="{1E5125C2-5D7F-47C2-B02D-F78BA109A607}"/>
                      </a:ext>
                    </a:extLst>
                  </p:cNvPr>
                  <p:cNvSpPr txBox="1"/>
                  <p:nvPr/>
                </p:nvSpPr>
                <p:spPr>
                  <a:xfrm>
                    <a:off x="-48344" y="512022"/>
                    <a:ext cx="11176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154157"/>
                        </a:solidFill>
                      </a:rPr>
                      <a:t>Black Box</a:t>
                    </a:r>
                    <a:endParaRPr lang="zh-CN" altLang="en-US" dirty="0">
                      <a:solidFill>
                        <a:srgbClr val="154157"/>
                      </a:solidFill>
                    </a:endParaRPr>
                  </a:p>
                </p:txBody>
              </p:sp>
            </p:grpSp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A0277C5A-43DB-4BF9-983B-8E07445FC5B6}"/>
                    </a:ext>
                  </a:extLst>
                </p:cNvPr>
                <p:cNvSpPr txBox="1"/>
                <p:nvPr/>
              </p:nvSpPr>
              <p:spPr>
                <a:xfrm>
                  <a:off x="1047240" y="2103806"/>
                  <a:ext cx="10127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154157"/>
                      </a:solidFill>
                    </a:rPr>
                    <a:t>MCP-PMT</a:t>
                  </a:r>
                  <a:endParaRPr lang="zh-CN" altLang="en-US" sz="1050" dirty="0">
                    <a:solidFill>
                      <a:srgbClr val="154157"/>
                    </a:solidFill>
                  </a:endParaRPr>
                </a:p>
              </p:txBody>
            </p:sp>
            <p:cxnSp>
              <p:nvCxnSpPr>
                <p:cNvPr id="43" name="连接符: 肘形 42">
                  <a:extLst>
                    <a:ext uri="{FF2B5EF4-FFF2-40B4-BE49-F238E27FC236}">
                      <a16:creationId xmlns:a16="http://schemas.microsoft.com/office/drawing/2014/main" id="{1693284A-543F-43B9-839B-5528362C84B4}"/>
                    </a:ext>
                  </a:extLst>
                </p:cNvPr>
                <p:cNvCxnSpPr>
                  <a:cxnSpLocks/>
                  <a:endCxn id="48" idx="1"/>
                </p:cNvCxnSpPr>
                <p:nvPr/>
              </p:nvCxnSpPr>
              <p:spPr>
                <a:xfrm rot="16200000" flipH="1">
                  <a:off x="87767" y="3226832"/>
                  <a:ext cx="1951015" cy="701467"/>
                </a:xfrm>
                <a:prstGeom prst="bentConnector2">
                  <a:avLst/>
                </a:prstGeom>
                <a:ln w="28575">
                  <a:solidFill>
                    <a:srgbClr val="35558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立方体 43">
                  <a:extLst>
                    <a:ext uri="{FF2B5EF4-FFF2-40B4-BE49-F238E27FC236}">
                      <a16:creationId xmlns:a16="http://schemas.microsoft.com/office/drawing/2014/main" id="{D5EEA1DD-5C00-4B79-8C5A-1B05B8A8CB30}"/>
                    </a:ext>
                  </a:extLst>
                </p:cNvPr>
                <p:cNvSpPr/>
                <p:nvPr/>
              </p:nvSpPr>
              <p:spPr>
                <a:xfrm>
                  <a:off x="1852287" y="2254254"/>
                  <a:ext cx="672483" cy="436714"/>
                </a:xfrm>
                <a:prstGeom prst="cub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D7BCDABE-6777-4D77-85E1-7B352E19D008}"/>
                    </a:ext>
                  </a:extLst>
                </p:cNvPr>
                <p:cNvSpPr txBox="1"/>
                <p:nvPr/>
              </p:nvSpPr>
              <p:spPr>
                <a:xfrm>
                  <a:off x="1843698" y="2348319"/>
                  <a:ext cx="11003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154157"/>
                      </a:solidFill>
                    </a:rPr>
                    <a:t>Scintillator1</a:t>
                  </a:r>
                  <a:endParaRPr lang="zh-CN" altLang="en-US" sz="1050" dirty="0">
                    <a:solidFill>
                      <a:srgbClr val="154157"/>
                    </a:solidFill>
                  </a:endParaRPr>
                </a:p>
              </p:txBody>
            </p:sp>
          </p:grp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EBB1D2C0-4590-401F-A7CB-085ED60C4C72}"/>
                  </a:ext>
                </a:extLst>
              </p:cNvPr>
              <p:cNvSpPr txBox="1"/>
              <p:nvPr/>
            </p:nvSpPr>
            <p:spPr>
              <a:xfrm rot="16200000">
                <a:off x="891253" y="4257157"/>
                <a:ext cx="400110" cy="86349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54157"/>
                    </a:solidFill>
                  </a:rPr>
                  <a:t>Signal 2</a:t>
                </a:r>
                <a:endParaRPr lang="en-US" altLang="zh-CN" dirty="0">
                  <a:solidFill>
                    <a:srgbClr val="154157"/>
                  </a:solidFill>
                </a:endParaRPr>
              </a:p>
            </p:txBody>
          </p:sp>
          <p:cxnSp>
            <p:nvCxnSpPr>
              <p:cNvPr id="39" name="直接箭头连接符 38">
                <a:extLst>
                  <a:ext uri="{FF2B5EF4-FFF2-40B4-BE49-F238E27FC236}">
                    <a16:creationId xmlns:a16="http://schemas.microsoft.com/office/drawing/2014/main" id="{1B5895F7-7643-4EDB-9A8C-3E08884A3803}"/>
                  </a:ext>
                </a:extLst>
              </p:cNvPr>
              <p:cNvCxnSpPr/>
              <p:nvPr/>
            </p:nvCxnSpPr>
            <p:spPr>
              <a:xfrm flipH="1">
                <a:off x="2659264" y="1573657"/>
                <a:ext cx="500245" cy="954030"/>
              </a:xfrm>
              <a:prstGeom prst="straightConnector1">
                <a:avLst/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箭头连接符 39">
                <a:extLst>
                  <a:ext uri="{FF2B5EF4-FFF2-40B4-BE49-F238E27FC236}">
                    <a16:creationId xmlns:a16="http://schemas.microsoft.com/office/drawing/2014/main" id="{B519DCC9-86ED-40EF-ACB9-124374D24DB2}"/>
                  </a:ext>
                </a:extLst>
              </p:cNvPr>
              <p:cNvCxnSpPr/>
              <p:nvPr/>
            </p:nvCxnSpPr>
            <p:spPr>
              <a:xfrm flipH="1">
                <a:off x="2462067" y="1554620"/>
                <a:ext cx="500245" cy="954030"/>
              </a:xfrm>
              <a:prstGeom prst="straightConnector1">
                <a:avLst/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91D69B4A-08B1-4FB3-881D-40CC24BB3D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309" y="3432423"/>
              <a:ext cx="665606" cy="0"/>
            </a:xfrm>
            <a:prstGeom prst="straightConnector1">
              <a:avLst/>
            </a:prstGeom>
            <a:ln w="28575">
              <a:solidFill>
                <a:srgbClr val="35558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9E7BFE7D-B3B5-48AD-B190-5FA10651543A}"/>
              </a:ext>
            </a:extLst>
          </p:cNvPr>
          <p:cNvSpPr txBox="1"/>
          <p:nvPr/>
        </p:nvSpPr>
        <p:spPr>
          <a:xfrm>
            <a:off x="5674192" y="3058656"/>
            <a:ext cx="1012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154157"/>
                </a:solidFill>
              </a:rPr>
              <a:t>MCP-PMT</a:t>
            </a:r>
            <a:endParaRPr lang="zh-CN" altLang="en-US" sz="1050" dirty="0">
              <a:solidFill>
                <a:srgbClr val="154157"/>
              </a:solidFill>
            </a:endParaRPr>
          </a:p>
        </p:txBody>
      </p:sp>
      <p:pic>
        <p:nvPicPr>
          <p:cNvPr id="53" name="Picture 2" descr="http://yiqi-oss.oss-cn-hangzhou.aliyuncs.com/aliyun/900102193/goods_img/199371_0.jpg">
            <a:extLst>
              <a:ext uri="{FF2B5EF4-FFF2-40B4-BE49-F238E27FC236}">
                <a16:creationId xmlns:a16="http://schemas.microsoft.com/office/drawing/2014/main" id="{5F5EA13F-0FDC-4A8F-B839-4D01AEADF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500" r="91786">
                        <a14:foregroundMark x1="7857" y1="45714" x2="9286" y2="60357"/>
                        <a14:foregroundMark x1="91786" y1="40000" x2="90714" y2="5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9519">
            <a:off x="5535598" y="2490730"/>
            <a:ext cx="788136" cy="78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直接箭头连接符 6">
            <a:extLst>
              <a:ext uri="{FF2B5EF4-FFF2-40B4-BE49-F238E27FC236}">
                <a16:creationId xmlns:a16="http://schemas.microsoft.com/office/drawing/2014/main" id="{5CD91235-B77C-4DA4-AC1B-8C15E363FCE6}"/>
              </a:ext>
            </a:extLst>
          </p:cNvPr>
          <p:cNvCxnSpPr>
            <a:cxnSpLocks/>
          </p:cNvCxnSpPr>
          <p:nvPr/>
        </p:nvCxnSpPr>
        <p:spPr>
          <a:xfrm>
            <a:off x="6180559" y="2873354"/>
            <a:ext cx="1392583" cy="14304"/>
          </a:xfrm>
          <a:prstGeom prst="straightConnector1">
            <a:avLst/>
          </a:prstGeom>
          <a:ln w="28575">
            <a:solidFill>
              <a:srgbClr val="355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CA1FD86C-1C4B-488D-B87D-5F8334560266}"/>
              </a:ext>
            </a:extLst>
          </p:cNvPr>
          <p:cNvSpPr txBox="1"/>
          <p:nvPr/>
        </p:nvSpPr>
        <p:spPr>
          <a:xfrm>
            <a:off x="4559874" y="2795676"/>
            <a:ext cx="1100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154157"/>
                </a:solidFill>
              </a:rPr>
              <a:t>Scintillator2</a:t>
            </a:r>
            <a:endParaRPr lang="zh-CN" altLang="en-US" sz="1050" dirty="0">
              <a:solidFill>
                <a:srgbClr val="154157"/>
              </a:solidFill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7F5FBA8C-E6FF-42CE-925C-B38FC358F07B}"/>
              </a:ext>
            </a:extLst>
          </p:cNvPr>
          <p:cNvSpPr txBox="1"/>
          <p:nvPr/>
        </p:nvSpPr>
        <p:spPr>
          <a:xfrm>
            <a:off x="5235786" y="501951"/>
            <a:ext cx="191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Cosmic rays</a:t>
            </a:r>
          </a:p>
          <a:p>
            <a:r>
              <a:rPr lang="en-US" altLang="zh-CN" dirty="0"/>
              <a:t>Or radiation source </a:t>
            </a:r>
            <a:endParaRPr lang="zh-CN" altLang="en-US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D1C8E166-BEFA-4D41-8794-FDDE2526B6FD}"/>
              </a:ext>
            </a:extLst>
          </p:cNvPr>
          <p:cNvSpPr txBox="1"/>
          <p:nvPr/>
        </p:nvSpPr>
        <p:spPr>
          <a:xfrm>
            <a:off x="137409" y="1472236"/>
            <a:ext cx="3962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Signals from 2 scintillators.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Light block between scintillators.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Measure the time difference at photon generation.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Still have to fight against noise.</a:t>
            </a:r>
          </a:p>
          <a:p>
            <a:endParaRPr lang="zh-CN" altLang="en-US" dirty="0"/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AB07A1D8-D3D8-4BED-B517-4183C56A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14" y="-21536"/>
            <a:ext cx="8233172" cy="1143001"/>
          </a:xfrm>
        </p:spPr>
        <p:txBody>
          <a:bodyPr/>
          <a:lstStyle/>
          <a:p>
            <a:pPr algn="l"/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</a:t>
            </a:r>
            <a:r>
              <a:rPr lang="en-US" altLang="zh-CN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MCP+2</a:t>
            </a:r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scint</a:t>
            </a:r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zh-CN" alt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905933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EBB7628-CBB1-4E8E-8763-B611B1C40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77" y="715704"/>
            <a:ext cx="1616767" cy="12125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224BA8B-B30C-4950-BC44-48930DC029C2}"/>
              </a:ext>
            </a:extLst>
          </p:cNvPr>
          <p:cNvSpPr txBox="1"/>
          <p:nvPr/>
        </p:nvSpPr>
        <p:spPr>
          <a:xfrm>
            <a:off x="1374970" y="1610138"/>
            <a:ext cx="992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GNKD1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6C729F40-6496-4AAD-829D-C2B3F26A56E2}"/>
              </a:ext>
            </a:extLst>
          </p:cNvPr>
          <p:cNvSpPr txBox="1">
            <a:spLocks/>
          </p:cNvSpPr>
          <p:nvPr/>
        </p:nvSpPr>
        <p:spPr>
          <a:xfrm>
            <a:off x="9438520" y="6346448"/>
            <a:ext cx="2289247" cy="304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BC69992-9534-4AF8-9F27-AA6D426BC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89" y="2524202"/>
            <a:ext cx="1616767" cy="12125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DE122C6-ACA3-4426-A907-E9132B7CEAB1}"/>
              </a:ext>
            </a:extLst>
          </p:cNvPr>
          <p:cNvSpPr txBox="1"/>
          <p:nvPr/>
        </p:nvSpPr>
        <p:spPr>
          <a:xfrm>
            <a:off x="1349382" y="3429000"/>
            <a:ext cx="992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GNKD2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1312030-FF5A-44BF-8EEB-02B4CE769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4" t="26199" r="35666" b="16605"/>
          <a:stretch/>
        </p:blipFill>
        <p:spPr>
          <a:xfrm>
            <a:off x="4048112" y="513944"/>
            <a:ext cx="1299739" cy="161609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4E22C79-7C01-48B1-9CF5-243571620C00}"/>
              </a:ext>
            </a:extLst>
          </p:cNvPr>
          <p:cNvSpPr txBox="1"/>
          <p:nvPr/>
        </p:nvSpPr>
        <p:spPr>
          <a:xfrm>
            <a:off x="4297943" y="1760517"/>
            <a:ext cx="77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BC400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02CE5AA-3E92-41B8-B2BD-4867B70CD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341" y="2371365"/>
            <a:ext cx="2343094" cy="166209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610E06E-D41E-4462-A81B-41D434560554}"/>
              </a:ext>
            </a:extLst>
          </p:cNvPr>
          <p:cNvSpPr/>
          <p:nvPr/>
        </p:nvSpPr>
        <p:spPr>
          <a:xfrm>
            <a:off x="4942798" y="3752680"/>
            <a:ext cx="978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GNKD#C</a:t>
            </a:r>
            <a:endParaRPr lang="zh-CN" altLang="en-US" sz="14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1748783-7791-4D26-A000-37E30E426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565" y="2566406"/>
            <a:ext cx="2094256" cy="157069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806C93F-C8D5-4A88-AD33-DBEC618DF302}"/>
              </a:ext>
            </a:extLst>
          </p:cNvPr>
          <p:cNvSpPr/>
          <p:nvPr/>
        </p:nvSpPr>
        <p:spPr>
          <a:xfrm>
            <a:off x="7237302" y="3736777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EPIC#2</a:t>
            </a:r>
            <a:endParaRPr lang="zh-CN" altLang="en-US" sz="14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EC6B109-2BBE-4E67-995A-91A8C98EC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4" t="26199" r="35666" b="16605"/>
          <a:stretch/>
        </p:blipFill>
        <p:spPr>
          <a:xfrm>
            <a:off x="6762527" y="639151"/>
            <a:ext cx="1299739" cy="161609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91B7507-3AD4-4534-9812-04B35650105C}"/>
              </a:ext>
            </a:extLst>
          </p:cNvPr>
          <p:cNvSpPr txBox="1"/>
          <p:nvPr/>
        </p:nvSpPr>
        <p:spPr>
          <a:xfrm>
            <a:off x="6978623" y="1848836"/>
            <a:ext cx="77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BC400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5B1C4F-187C-43C7-AC6F-73410DB3C291}"/>
              </a:ext>
            </a:extLst>
          </p:cNvPr>
          <p:cNvSpPr txBox="1"/>
          <p:nvPr/>
        </p:nvSpPr>
        <p:spPr>
          <a:xfrm>
            <a:off x="1606777" y="1977349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+</a:t>
            </a:r>
            <a:endParaRPr kumimoji="1" lang="zh-CN" altLang="en-US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B9E63A4-1B5A-43D4-B0D6-09D9D40F81C0}"/>
              </a:ext>
            </a:extLst>
          </p:cNvPr>
          <p:cNvSpPr txBox="1"/>
          <p:nvPr/>
        </p:nvSpPr>
        <p:spPr>
          <a:xfrm>
            <a:off x="5373991" y="1962465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+</a:t>
            </a:r>
            <a:endParaRPr kumimoji="1"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5075ADA-28DF-4456-B1E8-B6CC2F449046}"/>
              </a:ext>
            </a:extLst>
          </p:cNvPr>
          <p:cNvSpPr txBox="1"/>
          <p:nvPr/>
        </p:nvSpPr>
        <p:spPr>
          <a:xfrm>
            <a:off x="7717300" y="2162015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+</a:t>
            </a:r>
            <a:endParaRPr kumimoji="1" lang="zh-CN" altLang="en-US" b="1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3189EDF-6B83-4355-806C-92306F4FE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10" y="3978654"/>
            <a:ext cx="2513040" cy="16266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9459058-ADFF-4A65-B124-7895D9A20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3716" y="3998042"/>
            <a:ext cx="2738427" cy="1772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0B7A3E3-8F25-4FC2-97EB-A7FBA81A9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580" y="4132944"/>
            <a:ext cx="2636145" cy="1706288"/>
          </a:xfrm>
          <a:prstGeom prst="rect">
            <a:avLst/>
          </a:prstGeom>
        </p:spPr>
      </p:pic>
      <p:pic>
        <p:nvPicPr>
          <p:cNvPr id="24" name="图形 23" descr="无填充的悲伤表情">
            <a:extLst>
              <a:ext uri="{FF2B5EF4-FFF2-40B4-BE49-F238E27FC236}">
                <a16:creationId xmlns:a16="http://schemas.microsoft.com/office/drawing/2014/main" id="{14A01640-5881-46ED-B4DD-7C882E419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0189" y="3792341"/>
            <a:ext cx="681205" cy="681205"/>
          </a:xfrm>
          <a:prstGeom prst="rect">
            <a:avLst/>
          </a:prstGeom>
        </p:spPr>
      </p:pic>
      <p:pic>
        <p:nvPicPr>
          <p:cNvPr id="26" name="图形 25" descr="无填充的笑嘻嘻表情">
            <a:extLst>
              <a:ext uri="{FF2B5EF4-FFF2-40B4-BE49-F238E27FC236}">
                <a16:creationId xmlns:a16="http://schemas.microsoft.com/office/drawing/2014/main" id="{1697A707-4446-469A-B4FC-9E3435DE5E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19543" y="1010319"/>
            <a:ext cx="623341" cy="623341"/>
          </a:xfrm>
          <a:prstGeom prst="rect">
            <a:avLst/>
          </a:prstGeom>
        </p:spPr>
      </p:pic>
      <p:pic>
        <p:nvPicPr>
          <p:cNvPr id="27" name="图形 26" descr="无填充的笑嘻嘻表情">
            <a:extLst>
              <a:ext uri="{FF2B5EF4-FFF2-40B4-BE49-F238E27FC236}">
                <a16:creationId xmlns:a16="http://schemas.microsoft.com/office/drawing/2014/main" id="{F606DA52-A6D7-4E6D-AE4E-1F586D6C29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84978" y="914400"/>
            <a:ext cx="623341" cy="623341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A377CB71-71C9-4E1A-85D6-9F305D652CFC}"/>
              </a:ext>
            </a:extLst>
          </p:cNvPr>
          <p:cNvSpPr txBox="1"/>
          <p:nvPr/>
        </p:nvSpPr>
        <p:spPr>
          <a:xfrm>
            <a:off x="485613" y="5778508"/>
            <a:ext cx="6493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Some good samples!!!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We are asking companies to improve the quality of scintillator.</a:t>
            </a: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AA2A1B5-5A42-422F-91CB-BF9449217A80}"/>
                  </a:ext>
                </a:extLst>
              </p:cNvPr>
              <p:cNvSpPr txBox="1"/>
              <p:nvPr/>
            </p:nvSpPr>
            <p:spPr>
              <a:xfrm>
                <a:off x="751762" y="4641575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𝑠𝑐𝑖𝑛𝑡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270 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AA2A1B5-5A42-422F-91CB-BF9449217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62" y="4641575"/>
                <a:ext cx="685800" cy="369332"/>
              </a:xfrm>
              <a:prstGeom prst="rect">
                <a:avLst/>
              </a:prstGeom>
              <a:blipFill>
                <a:blip r:embed="rId13"/>
                <a:stretch>
                  <a:fillRect r="-124779"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A0C6F70-94C0-4964-A2D0-C9B32B85C673}"/>
                  </a:ext>
                </a:extLst>
              </p:cNvPr>
              <p:cNvSpPr txBox="1"/>
              <p:nvPr/>
            </p:nvSpPr>
            <p:spPr>
              <a:xfrm>
                <a:off x="5431874" y="79532"/>
                <a:ext cx="19094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Only one </a:t>
                </a:r>
                <a:r>
                  <a:rPr lang="en-US" altLang="zh-CN" dirty="0" err="1"/>
                  <a:t>BC400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305±6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A0C6F70-94C0-4964-A2D0-C9B32B85C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874" y="79532"/>
                <a:ext cx="1909482" cy="646331"/>
              </a:xfrm>
              <a:prstGeom prst="rect">
                <a:avLst/>
              </a:prstGeom>
              <a:blipFill>
                <a:blip r:embed="rId14"/>
                <a:stretch>
                  <a:fillRect l="-2556" t="-4717" b="-3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A44AF67-CB8D-4C22-AB06-D76B2F1FAE06}"/>
                  </a:ext>
                </a:extLst>
              </p:cNvPr>
              <p:cNvSpPr txBox="1"/>
              <p:nvPr/>
            </p:nvSpPr>
            <p:spPr>
              <a:xfrm>
                <a:off x="3185484" y="4241746"/>
                <a:ext cx="1507556" cy="518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𝐺𝑁𝐾𝐷</m:t>
                          </m:r>
                        </m:e>
                      </m:d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≈135 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𝑝𝑠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A44AF67-CB8D-4C22-AB06-D76B2F1FA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484" y="4241746"/>
                <a:ext cx="1507556" cy="518283"/>
              </a:xfrm>
              <a:prstGeom prst="rect">
                <a:avLst/>
              </a:prstGeom>
              <a:blipFill>
                <a:blip r:embed="rId15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565FD0D4-FDCA-49E5-9D08-FFF8AEC6F0D4}"/>
                  </a:ext>
                </a:extLst>
              </p:cNvPr>
              <p:cNvSpPr txBox="1"/>
              <p:nvPr/>
            </p:nvSpPr>
            <p:spPr>
              <a:xfrm>
                <a:off x="6184978" y="4366004"/>
                <a:ext cx="771781" cy="518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𝐸𝑃𝐼𝐶</m:t>
                          </m:r>
                        </m:e>
                      </m:d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≈97 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𝑝𝑠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565FD0D4-FDCA-49E5-9D08-FFF8AEC6F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978" y="4366004"/>
                <a:ext cx="771781" cy="518283"/>
              </a:xfrm>
              <a:prstGeom prst="rect">
                <a:avLst/>
              </a:prstGeom>
              <a:blipFill>
                <a:blip r:embed="rId16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09110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BB9E17B-3CC8-A543-9279-F490F69F2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18" y="1811052"/>
            <a:ext cx="4249882" cy="27508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EEC323D-9361-5C4C-99F3-5AB264F2D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11052"/>
            <a:ext cx="4249882" cy="275080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F8AC753-3548-C848-9384-A1C6FB5FD243}"/>
              </a:ext>
            </a:extLst>
          </p:cNvPr>
          <p:cNvSpPr txBox="1"/>
          <p:nvPr/>
        </p:nvSpPr>
        <p:spPr>
          <a:xfrm>
            <a:off x="1277945" y="4734442"/>
            <a:ext cx="26477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50" dirty="0"/>
              <a:t>Extrusion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scintillator</a:t>
            </a:r>
            <a:r>
              <a:rPr kumimoji="1" lang="zh-CN" altLang="en-US" sz="1350" dirty="0"/>
              <a:t> </a:t>
            </a:r>
            <a:endParaRPr kumimoji="1" lang="en-US" altLang="zh-CN" sz="1350" dirty="0"/>
          </a:p>
          <a:p>
            <a:r>
              <a:rPr kumimoji="1" lang="en-US" altLang="zh-CN" sz="1350" dirty="0"/>
              <a:t>+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Teflon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+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fiber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coupled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with MPPC</a:t>
            </a:r>
            <a:endParaRPr kumimoji="1" lang="zh-CN" altLang="en-US" sz="135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7FACDAD-8EF2-D845-9180-18C8CB23865F}"/>
              </a:ext>
            </a:extLst>
          </p:cNvPr>
          <p:cNvSpPr txBox="1"/>
          <p:nvPr/>
        </p:nvSpPr>
        <p:spPr>
          <a:xfrm>
            <a:off x="5647117" y="4693613"/>
            <a:ext cx="24531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50" dirty="0"/>
              <a:t>Natural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growth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scintillator</a:t>
            </a:r>
          </a:p>
          <a:p>
            <a:r>
              <a:rPr kumimoji="1" lang="en-US" altLang="zh-CN" sz="1350" dirty="0"/>
              <a:t>Without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fiber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coupled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with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PMT</a:t>
            </a:r>
            <a:endParaRPr kumimoji="1" lang="zh-CN" altLang="en-US" sz="135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662820B-CACC-F04C-AE50-D137764418A2}"/>
              </a:ext>
            </a:extLst>
          </p:cNvPr>
          <p:cNvSpPr/>
          <p:nvPr/>
        </p:nvSpPr>
        <p:spPr>
          <a:xfrm>
            <a:off x="0" y="857251"/>
            <a:ext cx="9144000" cy="5388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1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Time resolution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E26C182-B339-6E41-941E-F979EA78A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73" y="888335"/>
            <a:ext cx="458772" cy="45877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E3A08B0-C7DB-414F-B543-3EB0BFEC5A93}"/>
              </a:ext>
            </a:extLst>
          </p:cNvPr>
          <p:cNvSpPr txBox="1"/>
          <p:nvPr/>
        </p:nvSpPr>
        <p:spPr>
          <a:xfrm>
            <a:off x="382893" y="1540798"/>
            <a:ext cx="2368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dirty="0"/>
              <a:t>Time resolution</a:t>
            </a:r>
            <a:r>
              <a:rPr kumimoji="1" lang="zh-CN" altLang="en-US" sz="1350" dirty="0"/>
              <a:t> </a:t>
            </a:r>
            <a:r>
              <a:rPr kumimoji="1" lang="en-US" altLang="zh-CN" sz="1350" dirty="0"/>
              <a:t>of scintillator</a:t>
            </a:r>
            <a:endParaRPr kumimoji="1" lang="zh-CN" altLang="en-US" sz="135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556601B-D547-714E-B273-A6EDE19E6FF0}"/>
              </a:ext>
            </a:extLst>
          </p:cNvPr>
          <p:cNvSpPr txBox="1"/>
          <p:nvPr/>
        </p:nvSpPr>
        <p:spPr>
          <a:xfrm>
            <a:off x="3445328" y="5377641"/>
            <a:ext cx="34794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50" dirty="0">
                <a:solidFill>
                  <a:schemeClr val="accent1"/>
                </a:solidFill>
              </a:rPr>
              <a:t>Time difference caused by fiber is considerable</a:t>
            </a:r>
            <a:endParaRPr kumimoji="1" lang="zh-CN" altLang="en-US" sz="1350" dirty="0">
              <a:solidFill>
                <a:schemeClr val="accent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FBC589-BA7A-490F-9DAD-312352279BE2}"/>
              </a:ext>
            </a:extLst>
          </p:cNvPr>
          <p:cNvSpPr txBox="1"/>
          <p:nvPr/>
        </p:nvSpPr>
        <p:spPr>
          <a:xfrm>
            <a:off x="382893" y="5853920"/>
            <a:ext cx="771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But we found there were some mistake in using PMT to measure the time resolution. The time resolution of pure scintillator is &lt; 200 ps.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826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92E8D74-42D0-F44B-9EB3-74F31C6CB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15"/>
          <a:stretch/>
        </p:blipFill>
        <p:spPr>
          <a:xfrm>
            <a:off x="1239834" y="1573306"/>
            <a:ext cx="3344168" cy="1912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33EEA8-3F40-574F-B634-A7CA7014C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780" y="799863"/>
            <a:ext cx="3344168" cy="22294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4A648A-D4CE-4500-A35D-3CCF734A4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4" y="3697667"/>
            <a:ext cx="2200218" cy="29336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DEC5439-4527-4C6C-B78B-3FE159F95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34" t="26199" r="35666" b="16605"/>
          <a:stretch/>
        </p:blipFill>
        <p:spPr>
          <a:xfrm>
            <a:off x="6540370" y="3585426"/>
            <a:ext cx="2200217" cy="273574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2CF5AA7-E98A-4EF9-9F98-C63C06EE208F}"/>
              </a:ext>
            </a:extLst>
          </p:cNvPr>
          <p:cNvSpPr txBox="1"/>
          <p:nvPr/>
        </p:nvSpPr>
        <p:spPr>
          <a:xfrm>
            <a:off x="127747" y="37546"/>
            <a:ext cx="3958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Something new</a:t>
            </a:r>
            <a:endParaRPr lang="zh-CN" alt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43AE2D-108C-4BC6-B2AA-7A981E9CC9AD}"/>
              </a:ext>
            </a:extLst>
          </p:cNvPr>
          <p:cNvSpPr txBox="1"/>
          <p:nvPr/>
        </p:nvSpPr>
        <p:spPr>
          <a:xfrm>
            <a:off x="2530991" y="1711868"/>
            <a:ext cx="123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Dark box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354AB0B-BB4C-4083-B631-8C28CF666996}"/>
              </a:ext>
            </a:extLst>
          </p:cNvPr>
          <p:cNvSpPr txBox="1"/>
          <p:nvPr/>
        </p:nvSpPr>
        <p:spPr>
          <a:xfrm>
            <a:off x="5226311" y="915289"/>
            <a:ext cx="123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MCP</a:t>
            </a:r>
            <a:r>
              <a:rPr lang="en-US" altLang="zh-CN" dirty="0">
                <a:solidFill>
                  <a:schemeClr val="bg1"/>
                </a:solidFill>
              </a:rPr>
              <a:t>-PMT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1AD07AB-C077-466A-9BD6-E4F1C9FD1356}"/>
              </a:ext>
            </a:extLst>
          </p:cNvPr>
          <p:cNvSpPr txBox="1"/>
          <p:nvPr/>
        </p:nvSpPr>
        <p:spPr>
          <a:xfrm>
            <a:off x="634955" y="3361765"/>
            <a:ext cx="18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Kurary</a:t>
            </a:r>
            <a:r>
              <a:rPr lang="en-US" altLang="zh-CN" dirty="0">
                <a:solidFill>
                  <a:srgbClr val="FF0000"/>
                </a:solidFill>
              </a:rPr>
              <a:t> WLS </a:t>
            </a:r>
            <a:r>
              <a:rPr lang="en-US" altLang="zh-CN" dirty="0" err="1">
                <a:solidFill>
                  <a:srgbClr val="FF0000"/>
                </a:solidFill>
              </a:rPr>
              <a:t>fibre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1A88D00-3464-49A2-BFC0-3FB2D86A6BC4}"/>
              </a:ext>
            </a:extLst>
          </p:cNvPr>
          <p:cNvSpPr txBox="1"/>
          <p:nvPr/>
        </p:nvSpPr>
        <p:spPr>
          <a:xfrm>
            <a:off x="7157810" y="5580289"/>
            <a:ext cx="1062318" cy="36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BC400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03C523-2125-499B-97AD-607F3CAC8985}"/>
              </a:ext>
            </a:extLst>
          </p:cNvPr>
          <p:cNvSpPr txBox="1"/>
          <p:nvPr/>
        </p:nvSpPr>
        <p:spPr>
          <a:xfrm>
            <a:off x="3571537" y="5921706"/>
            <a:ext cx="256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Long attenuation length!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B2193DB-AE9D-4CCE-BB88-3927CB2111C4}"/>
              </a:ext>
            </a:extLst>
          </p:cNvPr>
          <p:cNvSpPr txBox="1"/>
          <p:nvPr/>
        </p:nvSpPr>
        <p:spPr>
          <a:xfrm>
            <a:off x="6676465" y="6244344"/>
            <a:ext cx="220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High time resolution!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19ED81C-8E01-4323-8086-3F61A9E74BDA}"/>
              </a:ext>
            </a:extLst>
          </p:cNvPr>
          <p:cNvSpPr txBox="1"/>
          <p:nvPr/>
        </p:nvSpPr>
        <p:spPr>
          <a:xfrm>
            <a:off x="5226311" y="277379"/>
            <a:ext cx="334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And new </a:t>
            </a:r>
            <a:r>
              <a:rPr lang="en-US" altLang="zh-CN" dirty="0" err="1"/>
              <a:t>MPPCs</a:t>
            </a:r>
            <a:r>
              <a:rPr lang="en-US" altLang="zh-CN" dirty="0"/>
              <a:t> from </a:t>
            </a:r>
            <a:r>
              <a:rPr lang="en-US" altLang="zh-CN" dirty="0" err="1"/>
              <a:t>KEK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8DE085D-FB58-4D2E-B228-A4AB7009E4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27463" r="6083" b="31479"/>
          <a:stretch/>
        </p:blipFill>
        <p:spPr>
          <a:xfrm>
            <a:off x="2390136" y="4231766"/>
            <a:ext cx="4363728" cy="134898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310FCBF-0A05-4800-8320-4EEB9EA09415}"/>
              </a:ext>
            </a:extLst>
          </p:cNvPr>
          <p:cNvSpPr txBox="1"/>
          <p:nvPr/>
        </p:nvSpPr>
        <p:spPr>
          <a:xfrm>
            <a:off x="3571537" y="4279617"/>
            <a:ext cx="239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New scintillator strip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554C087-CF9F-454A-8967-75C264AC8AC9}"/>
              </a:ext>
            </a:extLst>
          </p:cNvPr>
          <p:cNvSpPr txBox="1"/>
          <p:nvPr/>
        </p:nvSpPr>
        <p:spPr>
          <a:xfrm>
            <a:off x="0" y="734156"/>
            <a:ext cx="525026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Our last report on scintillator muon detector was in 2020…</a:t>
            </a:r>
          </a:p>
          <a:p>
            <a:r>
              <a:rPr lang="en-US" altLang="zh-CN" dirty="0"/>
              <a:t>We report something after </a:t>
            </a:r>
            <a:r>
              <a:rPr lang="en-US" altLang="zh-CN" dirty="0" err="1"/>
              <a:t>WS</a:t>
            </a:r>
            <a:r>
              <a:rPr lang="en-US" altLang="zh-CN" dirty="0"/>
              <a:t> at </a:t>
            </a:r>
            <a:r>
              <a:rPr lang="zh-CN" altLang="en-US" dirty="0"/>
              <a:t>扬州 </a:t>
            </a:r>
            <a:r>
              <a:rPr lang="en-US" altLang="zh-CN" dirty="0"/>
              <a:t>this time.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0004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超层1_0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73" y="910352"/>
            <a:ext cx="2413279" cy="1547777"/>
          </a:xfrm>
          <a:prstGeom prst="rect">
            <a:avLst/>
          </a:prstGeom>
        </p:spPr>
      </p:pic>
      <p:pic>
        <p:nvPicPr>
          <p:cNvPr id="7" name="Picture 6" descr="超层1细节_0000._0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3" y="2571005"/>
            <a:ext cx="2664819" cy="139054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3790" y="1810241"/>
            <a:ext cx="329565" cy="277654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Arrow 8"/>
          <p:cNvSpPr/>
          <p:nvPr/>
        </p:nvSpPr>
        <p:spPr>
          <a:xfrm rot="3720000">
            <a:off x="560393" y="2255310"/>
            <a:ext cx="600075" cy="92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727256" y="3499009"/>
            <a:ext cx="0" cy="20574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0"/>
          <p:cNvSpPr txBox="1"/>
          <p:nvPr/>
        </p:nvSpPr>
        <p:spPr>
          <a:xfrm>
            <a:off x="1810622" y="3474922"/>
            <a:ext cx="530915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10cm</a:t>
            </a:r>
          </a:p>
        </p:txBody>
      </p:sp>
      <p:pic>
        <p:nvPicPr>
          <p:cNvPr id="4" name="Picture 3" descr="整体侧面_0000"/>
          <p:cNvPicPr>
            <a:picLocks noChangeAspect="1"/>
          </p:cNvPicPr>
          <p:nvPr/>
        </p:nvPicPr>
        <p:blipFill rotWithShape="1">
          <a:blip r:embed="rId5"/>
          <a:srcRect l="14795" t="11982" r="15361" b="10283"/>
          <a:stretch/>
        </p:blipFill>
        <p:spPr>
          <a:xfrm>
            <a:off x="119269" y="4064164"/>
            <a:ext cx="2315818" cy="165325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22910" y="5614802"/>
            <a:ext cx="169412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1014525" y="5665379"/>
            <a:ext cx="525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12m</a:t>
            </a:r>
          </a:p>
        </p:txBody>
      </p:sp>
      <p:pic>
        <p:nvPicPr>
          <p:cNvPr id="13" name="Picture 12" descr="轴线方向_0000._0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106" y="4101465"/>
            <a:ext cx="2611755" cy="167544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3208600" y="4319546"/>
            <a:ext cx="6709" cy="12463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032284" y="4301304"/>
            <a:ext cx="1028700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32284" y="5614802"/>
            <a:ext cx="1028700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7"/>
          <p:cNvSpPr txBox="1"/>
          <p:nvPr/>
        </p:nvSpPr>
        <p:spPr>
          <a:xfrm>
            <a:off x="2883797" y="4788611"/>
            <a:ext cx="32480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9m</a:t>
            </a:r>
          </a:p>
        </p:txBody>
      </p:sp>
      <p:pic>
        <p:nvPicPr>
          <p:cNvPr id="19" name="Picture 18" descr="整体1_0000._0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465" y="910352"/>
            <a:ext cx="4778216" cy="3065621"/>
          </a:xfrm>
          <a:prstGeom prst="rect">
            <a:avLst/>
          </a:prstGeom>
        </p:spPr>
      </p:pic>
      <p:pic>
        <p:nvPicPr>
          <p:cNvPr id="20" name="Picture 19" descr="轴线方向2_0000._0000._00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8859" y="4097179"/>
            <a:ext cx="2611279" cy="1675448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91" y="1738669"/>
            <a:ext cx="2331244" cy="35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605494" y="1354776"/>
            <a:ext cx="11833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CEPC CDR 2018</a:t>
            </a:r>
          </a:p>
        </p:txBody>
      </p:sp>
      <p:sp>
        <p:nvSpPr>
          <p:cNvPr id="23" name="Oval 7"/>
          <p:cNvSpPr/>
          <p:nvPr/>
        </p:nvSpPr>
        <p:spPr>
          <a:xfrm>
            <a:off x="7742582" y="2721292"/>
            <a:ext cx="238541" cy="19832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文本框 15"/>
          <p:cNvSpPr txBox="1"/>
          <p:nvPr/>
        </p:nvSpPr>
        <p:spPr>
          <a:xfrm>
            <a:off x="422910" y="1073579"/>
            <a:ext cx="923843" cy="300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superlayer</a:t>
            </a:r>
            <a:endParaRPr lang="zh-CN" altLang="en-US" sz="13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0E51DEB-5CEC-4C9F-A9FF-2EF6CCEF4C76}"/>
              </a:ext>
            </a:extLst>
          </p:cNvPr>
          <p:cNvSpPr txBox="1"/>
          <p:nvPr/>
        </p:nvSpPr>
        <p:spPr>
          <a:xfrm>
            <a:off x="262077" y="201380"/>
            <a:ext cx="498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/>
              <a:t>G4</a:t>
            </a:r>
            <a:r>
              <a:rPr lang="en-US" altLang="zh-CN" sz="2800" dirty="0"/>
              <a:t> simulation for muon detector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7614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A214A29-C114-4118-A415-369EF9220F50}"/>
              </a:ext>
            </a:extLst>
          </p:cNvPr>
          <p:cNvGrpSpPr/>
          <p:nvPr/>
        </p:nvGrpSpPr>
        <p:grpSpPr>
          <a:xfrm>
            <a:off x="584338" y="1000038"/>
            <a:ext cx="5591561" cy="3199936"/>
            <a:chOff x="279918" y="1464791"/>
            <a:chExt cx="6321518" cy="3666885"/>
          </a:xfrm>
        </p:grpSpPr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9BA2F43B-9F10-447C-A2C4-36D2F0EFE0FC}"/>
                </a:ext>
              </a:extLst>
            </p:cNvPr>
            <p:cNvCxnSpPr>
              <a:cxnSpLocks/>
              <a:stCxn id="17" idx="0"/>
              <a:endCxn id="10" idx="3"/>
            </p:cNvCxnSpPr>
            <p:nvPr/>
          </p:nvCxnSpPr>
          <p:spPr>
            <a:xfrm flipV="1">
              <a:off x="1344148" y="3095687"/>
              <a:ext cx="0" cy="489024"/>
            </a:xfrm>
            <a:prstGeom prst="straightConnector1">
              <a:avLst/>
            </a:prstGeom>
            <a:ln w="28575">
              <a:solidFill>
                <a:srgbClr val="35558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E4E8D19-D494-4C27-80B1-466C0DC5E2F2}"/>
                </a:ext>
              </a:extLst>
            </p:cNvPr>
            <p:cNvGrpSpPr/>
            <p:nvPr/>
          </p:nvGrpSpPr>
          <p:grpSpPr>
            <a:xfrm>
              <a:off x="279918" y="1464791"/>
              <a:ext cx="6321518" cy="3666885"/>
              <a:chOff x="279918" y="1464791"/>
              <a:chExt cx="6321518" cy="3666885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61F29CE-7005-4FB8-8ACF-63D867567AC6}"/>
                  </a:ext>
                </a:extLst>
              </p:cNvPr>
              <p:cNvSpPr txBox="1"/>
              <p:nvPr/>
            </p:nvSpPr>
            <p:spPr>
              <a:xfrm>
                <a:off x="770370" y="4311115"/>
                <a:ext cx="12538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154157"/>
                    </a:solidFill>
                  </a:rPr>
                  <a:t>MFG-2200</a:t>
                </a:r>
                <a:endParaRPr lang="zh-CN" altLang="en-US" dirty="0">
                  <a:solidFill>
                    <a:srgbClr val="154157"/>
                  </a:solidFill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58613D4-2EC8-4C1A-8DE2-02EF1927F84D}"/>
                  </a:ext>
                </a:extLst>
              </p:cNvPr>
              <p:cNvSpPr txBox="1"/>
              <p:nvPr/>
            </p:nvSpPr>
            <p:spPr>
              <a:xfrm>
                <a:off x="4123842" y="4762344"/>
                <a:ext cx="24775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154157"/>
                    </a:solidFill>
                  </a:rPr>
                  <a:t>MSO 56 Oscilloscope</a:t>
                </a:r>
                <a:endParaRPr lang="zh-CN" altLang="en-US" dirty="0">
                  <a:solidFill>
                    <a:srgbClr val="154157"/>
                  </a:solidFill>
                </a:endParaRPr>
              </a:p>
            </p:txBody>
          </p:sp>
          <p:pic>
            <p:nvPicPr>
              <p:cNvPr id="10" name="Picture 4" descr="https://gimg2.baidu.com/image_search/src=http%3A%2F%2Fcbu01.alicdn.com%2Fimg%2Fibank%2F2017%2F011%2F170%2F4609071110_1221395387.400x400.jpg&amp;refer=http%3A%2F%2Fcbu01.alicdn.com&amp;app=2002&amp;size=f9999,10000&amp;q=a80&amp;n=0&amp;g=0n&amp;fmt=jpeg?sec=1618889593&amp;t=09ab04e9dc7a6504ce42126d6fdf71eb">
                <a:extLst>
                  <a:ext uri="{FF2B5EF4-FFF2-40B4-BE49-F238E27FC236}">
                    <a16:creationId xmlns:a16="http://schemas.microsoft.com/office/drawing/2014/main" id="{EF69C983-00AA-459B-968E-21768BF855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18" t="50193" r="32184"/>
              <a:stretch/>
            </p:blipFill>
            <p:spPr bwMode="auto">
              <a:xfrm rot="5400000">
                <a:off x="1062313" y="2472072"/>
                <a:ext cx="563670" cy="683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B2060F9-4DBC-4AD6-8E39-C25BF78E55AB}"/>
                  </a:ext>
                </a:extLst>
              </p:cNvPr>
              <p:cNvSpPr txBox="1"/>
              <p:nvPr/>
            </p:nvSpPr>
            <p:spPr>
              <a:xfrm rot="16200000">
                <a:off x="1160717" y="2124189"/>
                <a:ext cx="400110" cy="388889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54157"/>
                    </a:solidFill>
                  </a:rPr>
                  <a:t>LED</a:t>
                </a:r>
              </a:p>
            </p:txBody>
          </p:sp>
          <p:pic>
            <p:nvPicPr>
              <p:cNvPr id="12" name="Picture 2" descr="http://www.hamamatsu.com.cn/UserFiles/image/Product/20160302140411500.jpg">
                <a:extLst>
                  <a:ext uri="{FF2B5EF4-FFF2-40B4-BE49-F238E27FC236}">
                    <a16:creationId xmlns:a16="http://schemas.microsoft.com/office/drawing/2014/main" id="{81236EF1-5933-493E-A379-B8069C9558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1746" y1="82937" x2="15079" y2="77381"/>
                            <a14:backgroundMark x1="39683" y1="83730" x2="50397" y2="7579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00000" flipV="1">
                <a:off x="2142441" y="2517296"/>
                <a:ext cx="509663" cy="4835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FA8AE32-E3AD-4244-A503-77F6602DEBC3}"/>
                  </a:ext>
                </a:extLst>
              </p:cNvPr>
              <p:cNvSpPr txBox="1"/>
              <p:nvPr/>
            </p:nvSpPr>
            <p:spPr>
              <a:xfrm>
                <a:off x="1938372" y="2173232"/>
                <a:ext cx="1012734" cy="46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54157"/>
                    </a:solidFill>
                  </a:rPr>
                  <a:t>MPPC</a:t>
                </a:r>
                <a:endParaRPr lang="en-US" altLang="zh-CN" dirty="0">
                  <a:solidFill>
                    <a:srgbClr val="154157"/>
                  </a:solidFill>
                </a:endParaRPr>
              </a:p>
              <a:p>
                <a:r>
                  <a:rPr lang="en-US" altLang="zh-CN" sz="1050" dirty="0">
                    <a:solidFill>
                      <a:srgbClr val="154157"/>
                    </a:solidFill>
                  </a:rPr>
                  <a:t>13360-1350cs</a:t>
                </a:r>
                <a:endParaRPr lang="zh-CN" altLang="en-US" sz="1050" dirty="0">
                  <a:solidFill>
                    <a:srgbClr val="154157"/>
                  </a:solidFill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37D46D7-646A-463D-B755-BFAE2A3CBBA9}"/>
                  </a:ext>
                </a:extLst>
              </p:cNvPr>
              <p:cNvSpPr txBox="1"/>
              <p:nvPr/>
            </p:nvSpPr>
            <p:spPr>
              <a:xfrm rot="16200000">
                <a:off x="4874325" y="2098380"/>
                <a:ext cx="400110" cy="68355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54157"/>
                    </a:solidFill>
                  </a:rPr>
                  <a:t>Signal</a:t>
                </a:r>
                <a:endParaRPr lang="en-US" altLang="zh-CN" dirty="0">
                  <a:solidFill>
                    <a:srgbClr val="154157"/>
                  </a:solidFill>
                </a:endParaRPr>
              </a:p>
            </p:txBody>
          </p: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CCB30D64-A78F-48AA-879A-07DDFE369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9671" y="2465617"/>
                <a:ext cx="683559" cy="551482"/>
              </a:xfrm>
              <a:prstGeom prst="rect">
                <a:avLst/>
              </a:prstGeom>
            </p:spPr>
          </p:pic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98681D4-E55D-457E-9B99-0EF66242B5A9}"/>
                  </a:ext>
                </a:extLst>
              </p:cNvPr>
              <p:cNvSpPr txBox="1"/>
              <p:nvPr/>
            </p:nvSpPr>
            <p:spPr>
              <a:xfrm>
                <a:off x="3079605" y="1959044"/>
                <a:ext cx="9444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154157"/>
                    </a:solidFill>
                  </a:rPr>
                  <a:t>Differential </a:t>
                </a:r>
              </a:p>
              <a:p>
                <a:pPr algn="ctr"/>
                <a:r>
                  <a:rPr lang="en-US" altLang="zh-CN" sz="1200" dirty="0">
                    <a:solidFill>
                      <a:srgbClr val="154157"/>
                    </a:solidFill>
                  </a:rPr>
                  <a:t>Amplifier</a:t>
                </a:r>
                <a:endParaRPr lang="zh-CN" altLang="en-US" sz="1200" dirty="0">
                  <a:solidFill>
                    <a:srgbClr val="154157"/>
                  </a:solidFill>
                </a:endParaRPr>
              </a:p>
            </p:txBody>
          </p:sp>
          <p:pic>
            <p:nvPicPr>
              <p:cNvPr id="17" name="Picture 2" descr="http://www.gwinstek.com.cn/upload/images/201811141115490XE2.jpg">
                <a:extLst>
                  <a:ext uri="{FF2B5EF4-FFF2-40B4-BE49-F238E27FC236}">
                    <a16:creationId xmlns:a16="http://schemas.microsoft.com/office/drawing/2014/main" id="{235A29D7-6A55-496B-957C-5C53E687A8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892" y="3584711"/>
                <a:ext cx="1420511" cy="830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5 Series MSO Mixed Signal Oscilloscope Front View">
                <a:extLst>
                  <a:ext uri="{FF2B5EF4-FFF2-40B4-BE49-F238E27FC236}">
                    <a16:creationId xmlns:a16="http://schemas.microsoft.com/office/drawing/2014/main" id="{67396E2D-5E00-4168-8355-0CF0120B9C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6979" y="3141895"/>
                <a:ext cx="2141987" cy="15652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FF552937-0EC9-4DC4-BA54-A4B14DFB9F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3071" y="2741358"/>
                <a:ext cx="436600" cy="0"/>
              </a:xfrm>
              <a:prstGeom prst="straightConnector1">
                <a:avLst/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连接符: 肘形 19">
                <a:extLst>
                  <a:ext uri="{FF2B5EF4-FFF2-40B4-BE49-F238E27FC236}">
                    <a16:creationId xmlns:a16="http://schemas.microsoft.com/office/drawing/2014/main" id="{27D79F76-3927-4AF1-BFFD-D4AC4BCCF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3230" y="2741358"/>
                <a:ext cx="1264743" cy="400537"/>
              </a:xfrm>
              <a:prstGeom prst="bentConnector2">
                <a:avLst/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62B59CF-F011-4F96-88A3-A9CF67E5013F}"/>
                  </a:ext>
                </a:extLst>
              </p:cNvPr>
              <p:cNvSpPr/>
              <p:nvPr/>
            </p:nvSpPr>
            <p:spPr>
              <a:xfrm>
                <a:off x="279918" y="1464791"/>
                <a:ext cx="2799687" cy="1982755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FDD5459-4D80-42C1-97F8-B5F6B24606EA}"/>
                  </a:ext>
                </a:extLst>
              </p:cNvPr>
              <p:cNvSpPr txBox="1"/>
              <p:nvPr/>
            </p:nvSpPr>
            <p:spPr>
              <a:xfrm>
                <a:off x="363894" y="1562408"/>
                <a:ext cx="1117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154157"/>
                    </a:solidFill>
                  </a:rPr>
                  <a:t>Black Box</a:t>
                </a:r>
                <a:endParaRPr lang="zh-CN" altLang="en-US" dirty="0">
                  <a:solidFill>
                    <a:srgbClr val="154157"/>
                  </a:solidFill>
                </a:endParaRPr>
              </a:p>
            </p:txBody>
          </p:sp>
          <p:cxnSp>
            <p:nvCxnSpPr>
              <p:cNvPr id="23" name="连接符: 肘形 22">
                <a:extLst>
                  <a:ext uri="{FF2B5EF4-FFF2-40B4-BE49-F238E27FC236}">
                    <a16:creationId xmlns:a16="http://schemas.microsoft.com/office/drawing/2014/main" id="{6C050B3C-BD84-4970-8155-831261A1DE37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 rot="5400000" flipH="1" flipV="1">
                <a:off x="2374192" y="2947660"/>
                <a:ext cx="755900" cy="2709674"/>
              </a:xfrm>
              <a:prstGeom prst="bentConnector4">
                <a:avLst>
                  <a:gd name="adj1" fmla="val -30242"/>
                  <a:gd name="adj2" fmla="val 61568"/>
                </a:avLst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C34ACCA-E23B-4E0E-9ADA-FEF6C5F021D6}"/>
                  </a:ext>
                </a:extLst>
              </p:cNvPr>
              <p:cNvSpPr txBox="1"/>
              <p:nvPr/>
            </p:nvSpPr>
            <p:spPr>
              <a:xfrm>
                <a:off x="3164860" y="3997045"/>
                <a:ext cx="9557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54157"/>
                    </a:solidFill>
                  </a:rPr>
                  <a:t>Reference</a:t>
                </a:r>
                <a:endParaRPr lang="zh-CN" altLang="en-US" sz="1400" dirty="0">
                  <a:solidFill>
                    <a:srgbClr val="154157"/>
                  </a:solidFill>
                </a:endParaRPr>
              </a:p>
            </p:txBody>
          </p:sp>
        </p:grp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BC145B3D-4572-4D0E-BB9B-656EF3CC6B66}"/>
                </a:ext>
              </a:extLst>
            </p:cNvPr>
            <p:cNvCxnSpPr>
              <a:stCxn id="10" idx="0"/>
            </p:cNvCxnSpPr>
            <p:nvPr/>
          </p:nvCxnSpPr>
          <p:spPr>
            <a:xfrm>
              <a:off x="1685928" y="2813852"/>
              <a:ext cx="360201" cy="3993"/>
            </a:xfrm>
            <a:prstGeom prst="straightConnector1">
              <a:avLst/>
            </a:prstGeom>
            <a:ln w="28575">
              <a:solidFill>
                <a:srgbClr val="35558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BEA6045-401F-46F0-A3BB-70B41320A0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792"/>
          <a:stretch/>
        </p:blipFill>
        <p:spPr>
          <a:xfrm>
            <a:off x="5334000" y="739358"/>
            <a:ext cx="3500718" cy="1882166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C91F80E2-7960-4E31-A4A6-C1954035909F}"/>
              </a:ext>
            </a:extLst>
          </p:cNvPr>
          <p:cNvSpPr txBox="1"/>
          <p:nvPr/>
        </p:nvSpPr>
        <p:spPr>
          <a:xfrm>
            <a:off x="8208016" y="2505822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QDC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00E81D4-57D0-44AB-851E-F84BA45A8C5E}"/>
              </a:ext>
            </a:extLst>
          </p:cNvPr>
          <p:cNvSpPr/>
          <p:nvPr/>
        </p:nvSpPr>
        <p:spPr>
          <a:xfrm>
            <a:off x="5775302" y="838200"/>
            <a:ext cx="530589" cy="146373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CF5402B-9539-4D20-A371-9D407CFBF579}"/>
              </a:ext>
            </a:extLst>
          </p:cNvPr>
          <p:cNvSpPr txBox="1"/>
          <p:nvPr/>
        </p:nvSpPr>
        <p:spPr>
          <a:xfrm>
            <a:off x="7018714" y="1370011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p.e.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30E01B96-FC64-4370-B87D-C2E37DCFD92E}"/>
              </a:ext>
            </a:extLst>
          </p:cNvPr>
          <p:cNvCxnSpPr>
            <a:cxnSpLocks/>
            <a:stCxn id="29" idx="1"/>
            <a:endCxn id="28" idx="3"/>
          </p:cNvCxnSpPr>
          <p:nvPr/>
        </p:nvCxnSpPr>
        <p:spPr>
          <a:xfrm flipH="1">
            <a:off x="6305891" y="1570066"/>
            <a:ext cx="7128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6CD3EC54-C97B-479F-B2CB-862AD3C10065}"/>
              </a:ext>
            </a:extLst>
          </p:cNvPr>
          <p:cNvSpPr/>
          <p:nvPr/>
        </p:nvSpPr>
        <p:spPr>
          <a:xfrm>
            <a:off x="6040596" y="3033798"/>
            <a:ext cx="24096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Oscilloscope: </a:t>
            </a:r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6.25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GS/s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2C61F49C-7F5F-4129-8FA4-FE95C7B34F4F}"/>
                  </a:ext>
                </a:extLst>
              </p:cNvPr>
              <p:cNvSpPr/>
              <p:nvPr/>
            </p:nvSpPr>
            <p:spPr>
              <a:xfrm>
                <a:off x="2365200" y="3913342"/>
                <a:ext cx="1693477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𝑎𝑐𝑞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7.0 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2C61F49C-7F5F-4129-8FA4-FE95C7B34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200" y="3913342"/>
                <a:ext cx="1693477" cy="390748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图片 36">
            <a:extLst>
              <a:ext uri="{FF2B5EF4-FFF2-40B4-BE49-F238E27FC236}">
                <a16:creationId xmlns:a16="http://schemas.microsoft.com/office/drawing/2014/main" id="{D2EE19EA-5B24-41BC-94F1-026A256C3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013" y="4413442"/>
            <a:ext cx="2807814" cy="168859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1E1EAEA-12A1-4A5D-85F4-A7F153026F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815" t="6265" r="815" b="-1755"/>
          <a:stretch/>
        </p:blipFill>
        <p:spPr>
          <a:xfrm>
            <a:off x="3634819" y="4411226"/>
            <a:ext cx="2541080" cy="17097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89E5D95A-10B1-444E-A653-642EEEFEA811}"/>
                  </a:ext>
                </a:extLst>
              </p:cNvPr>
              <p:cNvSpPr txBox="1"/>
              <p:nvPr/>
            </p:nvSpPr>
            <p:spPr>
              <a:xfrm>
                <a:off x="6341736" y="4023783"/>
                <a:ext cx="2587101" cy="1254767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With 2 </a:t>
                </a:r>
                <a:r>
                  <a:rPr lang="en-US" altLang="zh-CN" dirty="0" err="1"/>
                  <a:t>MPPCs</a:t>
                </a:r>
                <a:r>
                  <a:rPr lang="en-US" altLang="zh-CN" dirty="0"/>
                  <a:t> was tested as well, we estimated those in Belle II KLM: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</a:rPr>
                            <m:t>𝑆𝑖𝑃𝑀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</a:rPr>
                            <m:t>𝑝𝑟𝑒𝑎𝑚</m:t>
                          </m:r>
                        </m:sub>
                      </m:sSub>
                      <m:r>
                        <a:rPr lang="en-US" altLang="zh-CN" sz="2000" b="0" i="1" dirty="0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400 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89E5D95A-10B1-444E-A653-642EEEFEA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736" y="4023783"/>
                <a:ext cx="2587101" cy="1254767"/>
              </a:xfrm>
              <a:prstGeom prst="rect">
                <a:avLst/>
              </a:prstGeom>
              <a:blipFill>
                <a:blip r:embed="rId12"/>
                <a:stretch>
                  <a:fillRect l="-1639" t="-1923" r="-2108" b="-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矩形 39">
            <a:extLst>
              <a:ext uri="{FF2B5EF4-FFF2-40B4-BE49-F238E27FC236}">
                <a16:creationId xmlns:a16="http://schemas.microsoft.com/office/drawing/2014/main" id="{E58E102F-FA87-4EBB-98A4-553313A742CC}"/>
              </a:ext>
            </a:extLst>
          </p:cNvPr>
          <p:cNvSpPr/>
          <p:nvPr/>
        </p:nvSpPr>
        <p:spPr>
          <a:xfrm>
            <a:off x="1066800" y="4629403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 p.e.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9F507DB-8E6C-43CC-A21A-87CDCB5290E9}"/>
              </a:ext>
            </a:extLst>
          </p:cNvPr>
          <p:cNvSpPr/>
          <p:nvPr/>
        </p:nvSpPr>
        <p:spPr>
          <a:xfrm>
            <a:off x="3874614" y="4512533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15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p.e.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0CF9148-9503-47D4-B984-C6A8EC734A4E}"/>
              </a:ext>
            </a:extLst>
          </p:cNvPr>
          <p:cNvSpPr txBox="1"/>
          <p:nvPr/>
        </p:nvSpPr>
        <p:spPr>
          <a:xfrm>
            <a:off x="237736" y="144408"/>
            <a:ext cx="5139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Study with </a:t>
            </a:r>
            <a:r>
              <a:rPr lang="en-US" altLang="zh-CN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MPPC</a:t>
            </a:r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only</a:t>
            </a:r>
            <a:endParaRPr lang="zh-CN" alt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671212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611066-E98C-4A1A-8B31-CCB44219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62" y="54244"/>
            <a:ext cx="8233172" cy="1143001"/>
          </a:xfrm>
        </p:spPr>
        <p:txBody>
          <a:bodyPr/>
          <a:lstStyle/>
          <a:p>
            <a:pPr algn="l"/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Study with </a:t>
            </a:r>
            <a:r>
              <a:rPr lang="en-US" altLang="zh-CN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MCP</a:t>
            </a:r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-PMT</a:t>
            </a:r>
            <a:endParaRPr lang="zh-CN" alt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DD8889C-9836-4168-8253-265F7BCF90D2}"/>
              </a:ext>
            </a:extLst>
          </p:cNvPr>
          <p:cNvGrpSpPr/>
          <p:nvPr/>
        </p:nvGrpSpPr>
        <p:grpSpPr>
          <a:xfrm>
            <a:off x="457327" y="1600200"/>
            <a:ext cx="4835462" cy="4374057"/>
            <a:chOff x="269849" y="1424991"/>
            <a:chExt cx="5009224" cy="5981546"/>
          </a:xfrm>
        </p:grpSpPr>
        <p:pic>
          <p:nvPicPr>
            <p:cNvPr id="5" name="Picture 2" descr="http://yiqi-oss.oss-cn-hangzhou.aliyuncs.com/aliyun/900102193/goods_img/199371_0.jpg">
              <a:extLst>
                <a:ext uri="{FF2B5EF4-FFF2-40B4-BE49-F238E27FC236}">
                  <a16:creationId xmlns:a16="http://schemas.microsoft.com/office/drawing/2014/main" id="{35ADF481-E6F4-4423-8254-CE3E09E29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7500" r="91786">
                          <a14:foregroundMark x1="7857" y1="45714" x2="9286" y2="60357"/>
                          <a14:foregroundMark x1="91786" y1="40000" x2="90714" y2="53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79519">
              <a:off x="1669622" y="3099496"/>
              <a:ext cx="1088047" cy="1088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AB7C256-DF22-499B-BCD5-0350A34BBAE4}"/>
                </a:ext>
              </a:extLst>
            </p:cNvPr>
            <p:cNvGrpSpPr/>
            <p:nvPr/>
          </p:nvGrpSpPr>
          <p:grpSpPr>
            <a:xfrm>
              <a:off x="764985" y="1424991"/>
              <a:ext cx="4514088" cy="5160866"/>
              <a:chOff x="392637" y="857061"/>
              <a:chExt cx="4514088" cy="5160866"/>
            </a:xfrm>
          </p:grpSpPr>
          <p:cxnSp>
            <p:nvCxnSpPr>
              <p:cNvPr id="9" name="直接箭头连接符 8">
                <a:extLst>
                  <a:ext uri="{FF2B5EF4-FFF2-40B4-BE49-F238E27FC236}">
                    <a16:creationId xmlns:a16="http://schemas.microsoft.com/office/drawing/2014/main" id="{681DDBE3-5BAC-46DA-A7A4-72C89455B70E}"/>
                  </a:ext>
                </a:extLst>
              </p:cNvPr>
              <p:cNvCxnSpPr/>
              <p:nvPr/>
            </p:nvCxnSpPr>
            <p:spPr>
              <a:xfrm flipH="1">
                <a:off x="2238315" y="1544828"/>
                <a:ext cx="500245" cy="954030"/>
              </a:xfrm>
              <a:prstGeom prst="straightConnector1">
                <a:avLst/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1B0D13D2-4FAC-45D5-A07E-BEC4B5ADA4FE}"/>
                  </a:ext>
                </a:extLst>
              </p:cNvPr>
              <p:cNvGrpSpPr/>
              <p:nvPr/>
            </p:nvGrpSpPr>
            <p:grpSpPr>
              <a:xfrm>
                <a:off x="392637" y="857061"/>
                <a:ext cx="4514088" cy="5160866"/>
                <a:chOff x="441488" y="530886"/>
                <a:chExt cx="4514088" cy="5160866"/>
              </a:xfrm>
            </p:grpSpPr>
            <p:pic>
              <p:nvPicPr>
                <p:cNvPr id="15" name="Picture 2" descr="http://www.hamamatsu.com.cn/UserFiles/image/Product/20160302140411500.jpg">
                  <a:extLst>
                    <a:ext uri="{FF2B5EF4-FFF2-40B4-BE49-F238E27FC236}">
                      <a16:creationId xmlns:a16="http://schemas.microsoft.com/office/drawing/2014/main" id="{A8037FA5-3DDD-4715-A988-FC4520474C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backgroundMark x1="31746" y1="82937" x2="15079" y2="77381"/>
                              <a14:backgroundMark x1="39683" y1="83730" x2="50397" y2="7579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00000" flipV="1">
                  <a:off x="2942368" y="2437660"/>
                  <a:ext cx="509663" cy="4835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FD569B74-85C5-4DE3-8562-5DF3F6FB2B9D}"/>
                    </a:ext>
                  </a:extLst>
                </p:cNvPr>
                <p:cNvGrpSpPr/>
                <p:nvPr/>
              </p:nvGrpSpPr>
              <p:grpSpPr>
                <a:xfrm>
                  <a:off x="441488" y="530886"/>
                  <a:ext cx="4514088" cy="5160866"/>
                  <a:chOff x="441488" y="530886"/>
                  <a:chExt cx="4514088" cy="5160866"/>
                </a:xfrm>
              </p:grpSpPr>
              <p:grpSp>
                <p:nvGrpSpPr>
                  <p:cNvPr id="17" name="组合 16">
                    <a:extLst>
                      <a:ext uri="{FF2B5EF4-FFF2-40B4-BE49-F238E27FC236}">
                        <a16:creationId xmlns:a16="http://schemas.microsoft.com/office/drawing/2014/main" id="{312737C6-78AC-4E32-ABA3-0D5B6801FC21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68" y="530886"/>
                    <a:ext cx="3950808" cy="5160866"/>
                    <a:chOff x="-48344" y="476696"/>
                    <a:chExt cx="3950808" cy="5160866"/>
                  </a:xfrm>
                </p:grpSpPr>
                <p:sp>
                  <p:nvSpPr>
                    <p:cNvPr id="22" name="文本框 21">
                      <a:extLst>
                        <a:ext uri="{FF2B5EF4-FFF2-40B4-BE49-F238E27FC236}">
                          <a16:creationId xmlns:a16="http://schemas.microsoft.com/office/drawing/2014/main" id="{553E1410-98D4-401E-846E-14AF682319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08" y="5268230"/>
                      <a:ext cx="247759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>
                          <a:solidFill>
                            <a:srgbClr val="154157"/>
                          </a:solidFill>
                        </a:rPr>
                        <a:t>MSO 56 Oscilloscope</a:t>
                      </a:r>
                      <a:endParaRPr lang="zh-CN" altLang="en-US" dirty="0">
                        <a:solidFill>
                          <a:srgbClr val="154157"/>
                        </a:solidFill>
                      </a:endParaRPr>
                    </a:p>
                  </p:txBody>
                </p:sp>
                <p:sp>
                  <p:nvSpPr>
                    <p:cNvPr id="23" name="文本框 22">
                      <a:extLst>
                        <a:ext uri="{FF2B5EF4-FFF2-40B4-BE49-F238E27FC236}">
                          <a16:creationId xmlns:a16="http://schemas.microsoft.com/office/drawing/2014/main" id="{FDEE6911-6DA3-49C2-8292-4E396FFCD092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2936534" y="3882144"/>
                      <a:ext cx="400110" cy="863499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r>
                        <a:rPr lang="en-US" altLang="zh-CN" sz="1400" dirty="0">
                          <a:solidFill>
                            <a:srgbClr val="154157"/>
                          </a:solidFill>
                        </a:rPr>
                        <a:t>Signal 1</a:t>
                      </a:r>
                      <a:endParaRPr lang="en-US" altLang="zh-CN" dirty="0">
                        <a:solidFill>
                          <a:srgbClr val="154157"/>
                        </a:solidFill>
                      </a:endParaRPr>
                    </a:p>
                  </p:txBody>
                </p:sp>
                <p:pic>
                  <p:nvPicPr>
                    <p:cNvPr id="24" name="图片 23">
                      <a:extLst>
                        <a:ext uri="{FF2B5EF4-FFF2-40B4-BE49-F238E27FC236}">
                          <a16:creationId xmlns:a16="http://schemas.microsoft.com/office/drawing/2014/main" id="{9348B40F-A697-4E2B-9BB7-D9790305771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218905" y="2413885"/>
                      <a:ext cx="683559" cy="55148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5" name="文本框 24">
                      <a:extLst>
                        <a:ext uri="{FF2B5EF4-FFF2-40B4-BE49-F238E27FC236}">
                          <a16:creationId xmlns:a16="http://schemas.microsoft.com/office/drawing/2014/main" id="{505FBAC0-151C-47C1-8455-03048296604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42022" y="1633884"/>
                      <a:ext cx="944489" cy="461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154157"/>
                          </a:solidFill>
                        </a:rPr>
                        <a:t>Differential </a:t>
                      </a:r>
                    </a:p>
                    <a:p>
                      <a:pPr algn="ctr"/>
                      <a:r>
                        <a:rPr lang="en-US" altLang="zh-CN" sz="1200" dirty="0">
                          <a:solidFill>
                            <a:srgbClr val="154157"/>
                          </a:solidFill>
                        </a:rPr>
                        <a:t>Amplifier</a:t>
                      </a:r>
                      <a:endParaRPr lang="zh-CN" altLang="en-US" sz="1200" dirty="0">
                        <a:solidFill>
                          <a:srgbClr val="154157"/>
                        </a:solidFill>
                      </a:endParaRPr>
                    </a:p>
                  </p:txBody>
                </p:sp>
                <p:pic>
                  <p:nvPicPr>
                    <p:cNvPr id="26" name="Picture 2" descr="5 Series MSO Mixed Signal Oscilloscope Front View">
                      <a:extLst>
                        <a:ext uri="{FF2B5EF4-FFF2-40B4-BE49-F238E27FC236}">
                          <a16:creationId xmlns:a16="http://schemas.microsoft.com/office/drawing/2014/main" id="{2B2D25CD-D814-4041-8F24-ED5B9B653C8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0896" y="3716235"/>
                      <a:ext cx="2141987" cy="156529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cxnSp>
                  <p:nvCxnSpPr>
                    <p:cNvPr id="27" name="直接箭头连接符 26">
                      <a:extLst>
                        <a:ext uri="{FF2B5EF4-FFF2-40B4-BE49-F238E27FC236}">
                          <a16:creationId xmlns:a16="http://schemas.microsoft.com/office/drawing/2014/main" id="{24701762-5BA0-452E-B3B4-D0F27D509184}"/>
                        </a:ext>
                      </a:extLst>
                    </p:cNvPr>
                    <p:cNvCxnSpPr>
                      <a:cxnSpLocks/>
                      <a:endCxn id="24" idx="1"/>
                    </p:cNvCxnSpPr>
                    <p:nvPr/>
                  </p:nvCxnSpPr>
                  <p:spPr>
                    <a:xfrm>
                      <a:off x="2450888" y="2689626"/>
                      <a:ext cx="768017" cy="0"/>
                    </a:xfrm>
                    <a:prstGeom prst="straightConnector1">
                      <a:avLst/>
                    </a:prstGeom>
                    <a:ln w="28575">
                      <a:solidFill>
                        <a:srgbClr val="35558A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连接符: 肘形 27">
                      <a:extLst>
                        <a:ext uri="{FF2B5EF4-FFF2-40B4-BE49-F238E27FC236}">
                          <a16:creationId xmlns:a16="http://schemas.microsoft.com/office/drawing/2014/main" id="{314E1A28-D503-4405-82B8-C732A82B7D2F}"/>
                        </a:ext>
                      </a:extLst>
                    </p:cNvPr>
                    <p:cNvCxnSpPr>
                      <a:cxnSpLocks/>
                      <a:stCxn id="24" idx="2"/>
                      <a:endCxn id="26" idx="3"/>
                    </p:cNvCxnSpPr>
                    <p:nvPr/>
                  </p:nvCxnSpPr>
                  <p:spPr>
                    <a:xfrm rot="5400000">
                      <a:off x="2265026" y="3203224"/>
                      <a:ext cx="1533517" cy="1057802"/>
                    </a:xfrm>
                    <a:prstGeom prst="bentConnector2">
                      <a:avLst/>
                    </a:prstGeom>
                    <a:ln w="28575">
                      <a:solidFill>
                        <a:srgbClr val="35558A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" name="矩形 28">
                      <a:extLst>
                        <a:ext uri="{FF2B5EF4-FFF2-40B4-BE49-F238E27FC236}">
                          <a16:creationId xmlns:a16="http://schemas.microsoft.com/office/drawing/2014/main" id="{B6AF181E-A984-4EBD-B4AC-3A8E55AD8F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821" y="476696"/>
                      <a:ext cx="3085491" cy="2934851"/>
                    </a:xfrm>
                    <a:prstGeom prst="rect">
                      <a:avLst/>
                    </a:prstGeom>
                    <a:noFill/>
                    <a:ln w="28575">
                      <a:solidFill>
                        <a:schemeClr val="tx2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0" name="文本框 29">
                      <a:extLst>
                        <a:ext uri="{FF2B5EF4-FFF2-40B4-BE49-F238E27FC236}">
                          <a16:creationId xmlns:a16="http://schemas.microsoft.com/office/drawing/2014/main" id="{17D47BC4-BD20-4D63-8468-D7FD32DE3B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48344" y="512022"/>
                      <a:ext cx="111761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dirty="0">
                          <a:solidFill>
                            <a:srgbClr val="154157"/>
                          </a:solidFill>
                        </a:rPr>
                        <a:t>Black Box</a:t>
                      </a:r>
                      <a:endParaRPr lang="zh-CN" altLang="en-US" dirty="0">
                        <a:solidFill>
                          <a:srgbClr val="154157"/>
                        </a:solidFill>
                      </a:endParaRPr>
                    </a:p>
                  </p:txBody>
                </p:sp>
                <p:sp>
                  <p:nvSpPr>
                    <p:cNvPr id="31" name="文本框 30">
                      <a:extLst>
                        <a:ext uri="{FF2B5EF4-FFF2-40B4-BE49-F238E27FC236}">
                          <a16:creationId xmlns:a16="http://schemas.microsoft.com/office/drawing/2014/main" id="{0E158EE5-B46F-4F41-A581-DB5BF8BFEB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9517" y="1997477"/>
                      <a:ext cx="1012734" cy="46935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400" dirty="0">
                          <a:solidFill>
                            <a:srgbClr val="154157"/>
                          </a:solidFill>
                        </a:rPr>
                        <a:t>MPPC</a:t>
                      </a:r>
                      <a:endParaRPr lang="en-US" altLang="zh-CN" dirty="0">
                        <a:solidFill>
                          <a:srgbClr val="154157"/>
                        </a:solidFill>
                      </a:endParaRPr>
                    </a:p>
                    <a:p>
                      <a:r>
                        <a:rPr lang="en-US" altLang="zh-CN" sz="1050" dirty="0">
                          <a:solidFill>
                            <a:srgbClr val="154157"/>
                          </a:solidFill>
                        </a:rPr>
                        <a:t>13360-1350cs</a:t>
                      </a:r>
                      <a:endParaRPr lang="zh-CN" altLang="en-US" sz="1050" dirty="0">
                        <a:solidFill>
                          <a:srgbClr val="154157"/>
                        </a:solidFill>
                      </a:endParaRPr>
                    </a:p>
                  </p:txBody>
                </p:sp>
              </p:grpSp>
              <p:sp>
                <p:nvSpPr>
                  <p:cNvPr id="18" name="立方体 17">
                    <a:extLst>
                      <a:ext uri="{FF2B5EF4-FFF2-40B4-BE49-F238E27FC236}">
                        <a16:creationId xmlns:a16="http://schemas.microsoft.com/office/drawing/2014/main" id="{4E2B0453-CE4B-4167-9D01-5039DFB95EEF}"/>
                      </a:ext>
                    </a:extLst>
                  </p:cNvPr>
                  <p:cNvSpPr/>
                  <p:nvPr/>
                </p:nvSpPr>
                <p:spPr>
                  <a:xfrm>
                    <a:off x="2007147" y="2318484"/>
                    <a:ext cx="955711" cy="826854"/>
                  </a:xfrm>
                  <a:prstGeom prst="cub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B4277613-5FFB-4C25-8783-6B08F2B5B9DF}"/>
                      </a:ext>
                    </a:extLst>
                  </p:cNvPr>
                  <p:cNvSpPr txBox="1"/>
                  <p:nvPr/>
                </p:nvSpPr>
                <p:spPr>
                  <a:xfrm>
                    <a:off x="985652" y="3001559"/>
                    <a:ext cx="1012734" cy="3077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154157"/>
                        </a:solidFill>
                      </a:rPr>
                      <a:t>MCP-PMT</a:t>
                    </a:r>
                    <a:endParaRPr lang="zh-CN" altLang="en-US" sz="1050" dirty="0">
                      <a:solidFill>
                        <a:srgbClr val="154157"/>
                      </a:solidFill>
                    </a:endParaRPr>
                  </a:p>
                </p:txBody>
              </p:sp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A3E3ED06-9DFD-4351-A8FA-3E9D0D7CDB88}"/>
                      </a:ext>
                    </a:extLst>
                  </p:cNvPr>
                  <p:cNvSpPr txBox="1"/>
                  <p:nvPr/>
                </p:nvSpPr>
                <p:spPr>
                  <a:xfrm>
                    <a:off x="1955150" y="2634774"/>
                    <a:ext cx="1012734" cy="3077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154157"/>
                        </a:solidFill>
                      </a:rPr>
                      <a:t>Scintillator</a:t>
                    </a:r>
                    <a:endParaRPr lang="zh-CN" altLang="en-US" sz="1050" dirty="0">
                      <a:solidFill>
                        <a:srgbClr val="154157"/>
                      </a:solidFill>
                    </a:endParaRPr>
                  </a:p>
                </p:txBody>
              </p:sp>
              <p:cxnSp>
                <p:nvCxnSpPr>
                  <p:cNvPr id="21" name="连接符: 肘形 20">
                    <a:extLst>
                      <a:ext uri="{FF2B5EF4-FFF2-40B4-BE49-F238E27FC236}">
                        <a16:creationId xmlns:a16="http://schemas.microsoft.com/office/drawing/2014/main" id="{D429602E-A2DA-4AF7-8FEA-2B3F9F6E631E}"/>
                      </a:ext>
                    </a:extLst>
                  </p:cNvPr>
                  <p:cNvCxnSpPr>
                    <a:cxnSpLocks/>
                    <a:endCxn id="26" idx="1"/>
                  </p:cNvCxnSpPr>
                  <p:nvPr/>
                </p:nvCxnSpPr>
                <p:spPr>
                  <a:xfrm rot="16200000" flipH="1">
                    <a:off x="-88276" y="3050790"/>
                    <a:ext cx="2032048" cy="972519"/>
                  </a:xfrm>
                  <a:prstGeom prst="bentConnector2">
                    <a:avLst/>
                  </a:prstGeom>
                  <a:ln w="28575">
                    <a:solidFill>
                      <a:srgbClr val="35558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A6BFC1F-C9CC-4839-9DEE-642B71AD7C1E}"/>
                  </a:ext>
                </a:extLst>
              </p:cNvPr>
              <p:cNvSpPr txBox="1"/>
              <p:nvPr/>
            </p:nvSpPr>
            <p:spPr>
              <a:xfrm rot="16200000">
                <a:off x="835656" y="4227478"/>
                <a:ext cx="400110" cy="86349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54157"/>
                    </a:solidFill>
                  </a:rPr>
                  <a:t>Signal 2</a:t>
                </a:r>
                <a:endParaRPr lang="en-US" altLang="zh-CN" dirty="0">
                  <a:solidFill>
                    <a:srgbClr val="154157"/>
                  </a:solidFill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D03F0EF-F7F4-4AE7-82CD-E0B947F5B408}"/>
                  </a:ext>
                </a:extLst>
              </p:cNvPr>
              <p:cNvSpPr txBox="1"/>
              <p:nvPr/>
            </p:nvSpPr>
            <p:spPr>
              <a:xfrm rot="16200000">
                <a:off x="1344800" y="795846"/>
                <a:ext cx="1136393" cy="185580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54157"/>
                    </a:solidFill>
                  </a:rPr>
                  <a:t>Muon comes from cosmic ray or electron from radioactive source</a:t>
                </a:r>
                <a:endParaRPr lang="en-US" altLang="zh-CN" dirty="0">
                  <a:solidFill>
                    <a:srgbClr val="154157"/>
                  </a:solidFill>
                </a:endParaRPr>
              </a:p>
            </p:txBody>
          </p:sp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DD3C45E7-0DE3-40B5-B04C-ED5241DCDEB4}"/>
                  </a:ext>
                </a:extLst>
              </p:cNvPr>
              <p:cNvCxnSpPr/>
              <p:nvPr/>
            </p:nvCxnSpPr>
            <p:spPr>
              <a:xfrm flipH="1">
                <a:off x="2659264" y="1573657"/>
                <a:ext cx="500245" cy="954030"/>
              </a:xfrm>
              <a:prstGeom prst="straightConnector1">
                <a:avLst/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64903A30-84D1-4875-9B0C-F97AE3E507CF}"/>
                  </a:ext>
                </a:extLst>
              </p:cNvPr>
              <p:cNvCxnSpPr/>
              <p:nvPr/>
            </p:nvCxnSpPr>
            <p:spPr>
              <a:xfrm flipH="1">
                <a:off x="2462067" y="1554620"/>
                <a:ext cx="500245" cy="954030"/>
              </a:xfrm>
              <a:prstGeom prst="straightConnector1">
                <a:avLst/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AD82EC2-3729-4347-B150-B317B2EEAE48}"/>
                </a:ext>
              </a:extLst>
            </p:cNvPr>
            <p:cNvSpPr txBox="1"/>
            <p:nvPr/>
          </p:nvSpPr>
          <p:spPr>
            <a:xfrm>
              <a:off x="269849" y="6943563"/>
              <a:ext cx="199041" cy="462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BAE12537-A45D-4817-B957-CB95C93038A9}"/>
                </a:ext>
              </a:extLst>
            </p:cNvPr>
            <p:cNvCxnSpPr>
              <a:stCxn id="5" idx="3"/>
            </p:cNvCxnSpPr>
            <p:nvPr/>
          </p:nvCxnSpPr>
          <p:spPr>
            <a:xfrm flipH="1">
              <a:off x="713834" y="3416546"/>
              <a:ext cx="1005398" cy="12454"/>
            </a:xfrm>
            <a:prstGeom prst="straightConnector1">
              <a:avLst/>
            </a:prstGeom>
            <a:ln w="28575">
              <a:solidFill>
                <a:srgbClr val="35558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9DA57016-7E16-4B31-BA07-A95F3FA60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3110" y="3946175"/>
            <a:ext cx="3287957" cy="212818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452F9B9-737A-4BD3-A625-0F6F87D9A5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834" t="26199" r="35666" b="16605"/>
          <a:stretch/>
        </p:blipFill>
        <p:spPr>
          <a:xfrm>
            <a:off x="5434903" y="3664012"/>
            <a:ext cx="911726" cy="1133637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125C0288-2A10-4EDF-A528-7C5A37B2EA73}"/>
              </a:ext>
            </a:extLst>
          </p:cNvPr>
          <p:cNvSpPr txBox="1"/>
          <p:nvPr/>
        </p:nvSpPr>
        <p:spPr>
          <a:xfrm>
            <a:off x="5602136" y="4489872"/>
            <a:ext cx="77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BC400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1C95C6C9-F771-4762-8530-7297B6088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4724" y="1046204"/>
            <a:ext cx="3287956" cy="212818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944156-6362-413E-AC5F-B34D48E7B3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5739221" y="1454499"/>
            <a:ext cx="1025431" cy="769073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E33978BC-E69C-461A-9740-096784766836}"/>
              </a:ext>
            </a:extLst>
          </p:cNvPr>
          <p:cNvSpPr txBox="1"/>
          <p:nvPr/>
        </p:nvSpPr>
        <p:spPr>
          <a:xfrm>
            <a:off x="5904066" y="1312727"/>
            <a:ext cx="70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#EPIC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E40E3356-1E30-4126-A4FB-308C76D534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49799">
            <a:off x="3972452" y="5258128"/>
            <a:ext cx="1408195" cy="1056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E865EC5-1EAF-4E84-A51A-10F78522626B}"/>
                  </a:ext>
                </a:extLst>
              </p:cNvPr>
              <p:cNvSpPr txBox="1"/>
              <p:nvPr/>
            </p:nvSpPr>
            <p:spPr>
              <a:xfrm>
                <a:off x="3126355" y="6064023"/>
                <a:ext cx="1927685" cy="3693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=487±21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E865EC5-1EAF-4E84-A51A-10F785226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355" y="6064023"/>
                <a:ext cx="1927685" cy="369332"/>
              </a:xfrm>
              <a:prstGeom prst="rect">
                <a:avLst/>
              </a:prstGeom>
              <a:blipFill>
                <a:blip r:embed="rId13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9171BD7-A780-4E6C-811E-99E5B844C339}"/>
                  </a:ext>
                </a:extLst>
              </p:cNvPr>
              <p:cNvSpPr txBox="1"/>
              <p:nvPr/>
            </p:nvSpPr>
            <p:spPr>
              <a:xfrm>
                <a:off x="1690457" y="2649472"/>
                <a:ext cx="740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~64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9171BD7-A780-4E6C-811E-99E5B844C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457" y="2649472"/>
                <a:ext cx="740274" cy="369332"/>
              </a:xfrm>
              <a:prstGeom prst="rect">
                <a:avLst/>
              </a:prstGeom>
              <a:blipFill>
                <a:blip r:embed="rId14"/>
                <a:stretch>
                  <a:fillRect r="-18852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E62F519E-C4E6-468E-B7E5-CEBBDEC2A6F5}"/>
                  </a:ext>
                </a:extLst>
              </p:cNvPr>
              <p:cNvSpPr/>
              <p:nvPr/>
            </p:nvSpPr>
            <p:spPr>
              <a:xfrm>
                <a:off x="552922" y="5434863"/>
                <a:ext cx="2444259" cy="6677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Confirm that: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𝑆𝑖𝑃</m:t>
                          </m:r>
                          <m: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𝑝𝑟𝑒𝑎𝑚</m:t>
                          </m:r>
                        </m:sub>
                      </m:sSub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400 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E62F519E-C4E6-468E-B7E5-CEBBDEC2A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22" y="5434863"/>
                <a:ext cx="2444259" cy="667747"/>
              </a:xfrm>
              <a:prstGeom prst="rect">
                <a:avLst/>
              </a:prstGeom>
              <a:blipFill>
                <a:blip r:embed="rId15"/>
                <a:stretch>
                  <a:fillRect l="-2244" t="-5505" b="-18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41415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849CB9-C3C6-4F4A-9A78-A88EBE95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14" y="-21536"/>
            <a:ext cx="8233172" cy="1143001"/>
          </a:xfrm>
        </p:spPr>
        <p:txBody>
          <a:bodyPr/>
          <a:lstStyle/>
          <a:p>
            <a:pPr algn="l"/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</a:t>
            </a:r>
            <a:r>
              <a:rPr lang="en-US" altLang="zh-CN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MCP+1</a:t>
            </a:r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scint</a:t>
            </a:r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zh-CN" alt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BBC7A04-5454-42E7-BAE4-2A4AF933DCF2}"/>
              </a:ext>
            </a:extLst>
          </p:cNvPr>
          <p:cNvGrpSpPr/>
          <p:nvPr/>
        </p:nvGrpSpPr>
        <p:grpSpPr>
          <a:xfrm>
            <a:off x="2895600" y="914400"/>
            <a:ext cx="4675099" cy="5857127"/>
            <a:chOff x="269849" y="1424991"/>
            <a:chExt cx="4675099" cy="5857127"/>
          </a:xfrm>
        </p:grpSpPr>
        <p:pic>
          <p:nvPicPr>
            <p:cNvPr id="5" name="Picture 2" descr="http://yiqi-oss.oss-cn-hangzhou.aliyuncs.com/aliyun/900102193/goods_img/199371_0.jpg">
              <a:extLst>
                <a:ext uri="{FF2B5EF4-FFF2-40B4-BE49-F238E27FC236}">
                  <a16:creationId xmlns:a16="http://schemas.microsoft.com/office/drawing/2014/main" id="{0FF2B2AE-F36D-4CA5-85D7-4C298CDB9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7500" r="91786">
                          <a14:foregroundMark x1="7857" y1="45714" x2="9286" y2="60357"/>
                          <a14:foregroundMark x1="91786" y1="40000" x2="90714" y2="53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79519">
              <a:off x="1603539" y="3156917"/>
              <a:ext cx="1088047" cy="1088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F36566-4A47-4AF7-9550-6D0EED5BA71E}"/>
                </a:ext>
              </a:extLst>
            </p:cNvPr>
            <p:cNvGrpSpPr/>
            <p:nvPr/>
          </p:nvGrpSpPr>
          <p:grpSpPr>
            <a:xfrm>
              <a:off x="764985" y="1424991"/>
              <a:ext cx="4179963" cy="5160866"/>
              <a:chOff x="392637" y="857061"/>
              <a:chExt cx="4179963" cy="5160866"/>
            </a:xfrm>
          </p:grpSpPr>
          <p:cxnSp>
            <p:nvCxnSpPr>
              <p:cNvPr id="9" name="直接箭头连接符 8">
                <a:extLst>
                  <a:ext uri="{FF2B5EF4-FFF2-40B4-BE49-F238E27FC236}">
                    <a16:creationId xmlns:a16="http://schemas.microsoft.com/office/drawing/2014/main" id="{7B283E5F-C310-4938-9267-042548921750}"/>
                  </a:ext>
                </a:extLst>
              </p:cNvPr>
              <p:cNvCxnSpPr/>
              <p:nvPr/>
            </p:nvCxnSpPr>
            <p:spPr>
              <a:xfrm flipH="1">
                <a:off x="2238315" y="1544828"/>
                <a:ext cx="500245" cy="954030"/>
              </a:xfrm>
              <a:prstGeom prst="straightConnector1">
                <a:avLst/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A0F6C334-6B98-4FFB-BE26-0F07491F0C49}"/>
                  </a:ext>
                </a:extLst>
              </p:cNvPr>
              <p:cNvGrpSpPr/>
              <p:nvPr/>
            </p:nvGrpSpPr>
            <p:grpSpPr>
              <a:xfrm>
                <a:off x="392637" y="857061"/>
                <a:ext cx="4179963" cy="5160866"/>
                <a:chOff x="441488" y="530886"/>
                <a:chExt cx="4179963" cy="5160866"/>
              </a:xfrm>
            </p:grpSpPr>
            <p:grpSp>
              <p:nvGrpSpPr>
                <p:cNvPr id="15" name="组合 14">
                  <a:extLst>
                    <a:ext uri="{FF2B5EF4-FFF2-40B4-BE49-F238E27FC236}">
                      <a16:creationId xmlns:a16="http://schemas.microsoft.com/office/drawing/2014/main" id="{4D6D9057-3CB1-4E5F-8407-52FEB67F31B5}"/>
                    </a:ext>
                  </a:extLst>
                </p:cNvPr>
                <p:cNvGrpSpPr/>
                <p:nvPr/>
              </p:nvGrpSpPr>
              <p:grpSpPr>
                <a:xfrm>
                  <a:off x="1004768" y="530886"/>
                  <a:ext cx="3616683" cy="5160866"/>
                  <a:chOff x="-48344" y="476696"/>
                  <a:chExt cx="3616683" cy="5160866"/>
                </a:xfrm>
              </p:grpSpPr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AB6E4028-A18E-4622-BE76-E3E98635E214}"/>
                      </a:ext>
                    </a:extLst>
                  </p:cNvPr>
                  <p:cNvSpPr txBox="1"/>
                  <p:nvPr/>
                </p:nvSpPr>
                <p:spPr>
                  <a:xfrm>
                    <a:off x="380708" y="5268230"/>
                    <a:ext cx="247759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154157"/>
                        </a:solidFill>
                      </a:rPr>
                      <a:t>MSO 56 Oscilloscope</a:t>
                    </a:r>
                    <a:endParaRPr lang="zh-CN" altLang="en-US" dirty="0">
                      <a:solidFill>
                        <a:srgbClr val="154157"/>
                      </a:solidFill>
                    </a:endParaRPr>
                  </a:p>
                </p:txBody>
              </p:sp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EE802E1-6BC1-470C-8142-FB8C9D2B1DF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936534" y="3882144"/>
                    <a:ext cx="400110" cy="863499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154157"/>
                        </a:solidFill>
                      </a:rPr>
                      <a:t>Signal 1</a:t>
                    </a:r>
                    <a:endParaRPr lang="en-US" altLang="zh-CN" dirty="0">
                      <a:solidFill>
                        <a:srgbClr val="154157"/>
                      </a:solidFill>
                    </a:endParaRPr>
                  </a:p>
                </p:txBody>
              </p:sp>
              <p:pic>
                <p:nvPicPr>
                  <p:cNvPr id="22" name="Picture 2" descr="5 Series MSO Mixed Signal Oscilloscope Front View">
                    <a:extLst>
                      <a:ext uri="{FF2B5EF4-FFF2-40B4-BE49-F238E27FC236}">
                        <a16:creationId xmlns:a16="http://schemas.microsoft.com/office/drawing/2014/main" id="{D882F13E-8D24-4D5C-8CE7-D91ED341F91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0896" y="3716235"/>
                    <a:ext cx="2141987" cy="156529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23" name="连接符: 肘形 22">
                    <a:extLst>
                      <a:ext uri="{FF2B5EF4-FFF2-40B4-BE49-F238E27FC236}">
                        <a16:creationId xmlns:a16="http://schemas.microsoft.com/office/drawing/2014/main" id="{DD43E2AB-3AE6-43D3-89D0-25677B9EA8F7}"/>
                      </a:ext>
                    </a:extLst>
                  </p:cNvPr>
                  <p:cNvCxnSpPr>
                    <a:cxnSpLocks/>
                    <a:endCxn id="22" idx="3"/>
                  </p:cNvCxnSpPr>
                  <p:nvPr/>
                </p:nvCxnSpPr>
                <p:spPr>
                  <a:xfrm rot="5400000">
                    <a:off x="2082474" y="3013019"/>
                    <a:ext cx="1906274" cy="1065456"/>
                  </a:xfrm>
                  <a:prstGeom prst="bentConnector2">
                    <a:avLst/>
                  </a:prstGeom>
                  <a:ln w="28575">
                    <a:solidFill>
                      <a:srgbClr val="35558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矩形 23">
                    <a:extLst>
                      <a:ext uri="{FF2B5EF4-FFF2-40B4-BE49-F238E27FC236}">
                        <a16:creationId xmlns:a16="http://schemas.microsoft.com/office/drawing/2014/main" id="{6DC60C36-3212-4F9C-BA98-399BD8F9714A}"/>
                      </a:ext>
                    </a:extLst>
                  </p:cNvPr>
                  <p:cNvSpPr/>
                  <p:nvPr/>
                </p:nvSpPr>
                <p:spPr>
                  <a:xfrm>
                    <a:off x="-30821" y="476696"/>
                    <a:ext cx="3085491" cy="2934851"/>
                  </a:xfrm>
                  <a:prstGeom prst="rect">
                    <a:avLst/>
                  </a:prstGeom>
                  <a:noFill/>
                  <a:ln w="28575">
                    <a:solidFill>
                      <a:schemeClr val="tx2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7726767D-5796-4A19-8863-0FD6C90FAD46}"/>
                      </a:ext>
                    </a:extLst>
                  </p:cNvPr>
                  <p:cNvSpPr txBox="1"/>
                  <p:nvPr/>
                </p:nvSpPr>
                <p:spPr>
                  <a:xfrm>
                    <a:off x="-48344" y="512022"/>
                    <a:ext cx="11176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154157"/>
                        </a:solidFill>
                      </a:rPr>
                      <a:t>Black Box</a:t>
                    </a:r>
                    <a:endParaRPr lang="zh-CN" altLang="en-US" dirty="0">
                      <a:solidFill>
                        <a:srgbClr val="154157"/>
                      </a:solidFill>
                    </a:endParaRPr>
                  </a:p>
                </p:txBody>
              </p:sp>
            </p:grpSp>
            <p:sp>
              <p:nvSpPr>
                <p:cNvPr id="16" name="立方体 15">
                  <a:extLst>
                    <a:ext uri="{FF2B5EF4-FFF2-40B4-BE49-F238E27FC236}">
                      <a16:creationId xmlns:a16="http://schemas.microsoft.com/office/drawing/2014/main" id="{9FE14F51-65A1-402D-873E-1C161FFF04EC}"/>
                    </a:ext>
                  </a:extLst>
                </p:cNvPr>
                <p:cNvSpPr/>
                <p:nvPr/>
              </p:nvSpPr>
              <p:spPr>
                <a:xfrm>
                  <a:off x="2007147" y="2318484"/>
                  <a:ext cx="955711" cy="826854"/>
                </a:xfrm>
                <a:prstGeom prst="cub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EABD0CA8-D8DD-47CF-897A-EC26CF1C4717}"/>
                    </a:ext>
                  </a:extLst>
                </p:cNvPr>
                <p:cNvSpPr txBox="1"/>
                <p:nvPr/>
              </p:nvSpPr>
              <p:spPr>
                <a:xfrm>
                  <a:off x="1047240" y="2103806"/>
                  <a:ext cx="10127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154157"/>
                      </a:solidFill>
                    </a:rPr>
                    <a:t>MCP-PMT</a:t>
                  </a:r>
                  <a:endParaRPr lang="zh-CN" altLang="en-US" sz="1050" dirty="0">
                    <a:solidFill>
                      <a:srgbClr val="154157"/>
                    </a:solidFill>
                  </a:endParaRPr>
                </a:p>
              </p:txBody>
            </p:sp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381D490-EF80-4B2C-9C53-3020B97BFD91}"/>
                    </a:ext>
                  </a:extLst>
                </p:cNvPr>
                <p:cNvSpPr txBox="1"/>
                <p:nvPr/>
              </p:nvSpPr>
              <p:spPr>
                <a:xfrm>
                  <a:off x="1924371" y="2672969"/>
                  <a:ext cx="10127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154157"/>
                      </a:solidFill>
                    </a:rPr>
                    <a:t>Scintillator</a:t>
                  </a:r>
                  <a:endParaRPr lang="zh-CN" altLang="en-US" sz="1050" dirty="0">
                    <a:solidFill>
                      <a:srgbClr val="154157"/>
                    </a:solidFill>
                  </a:endParaRPr>
                </a:p>
              </p:txBody>
            </p:sp>
            <p:cxnSp>
              <p:nvCxnSpPr>
                <p:cNvPr id="19" name="连接符: 肘形 18">
                  <a:extLst>
                    <a:ext uri="{FF2B5EF4-FFF2-40B4-BE49-F238E27FC236}">
                      <a16:creationId xmlns:a16="http://schemas.microsoft.com/office/drawing/2014/main" id="{75257384-2464-466E-83AD-83D92F66EC21}"/>
                    </a:ext>
                  </a:extLst>
                </p:cNvPr>
                <p:cNvCxnSpPr>
                  <a:cxnSpLocks/>
                  <a:endCxn id="22" idx="1"/>
                </p:cNvCxnSpPr>
                <p:nvPr/>
              </p:nvCxnSpPr>
              <p:spPr>
                <a:xfrm rot="16200000" flipH="1">
                  <a:off x="-88276" y="3050790"/>
                  <a:ext cx="2032048" cy="972519"/>
                </a:xfrm>
                <a:prstGeom prst="bentConnector2">
                  <a:avLst/>
                </a:prstGeom>
                <a:ln w="28575">
                  <a:solidFill>
                    <a:srgbClr val="35558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7B26544-07C4-4D19-A1D7-BFCE8C7338AE}"/>
                  </a:ext>
                </a:extLst>
              </p:cNvPr>
              <p:cNvSpPr txBox="1"/>
              <p:nvPr/>
            </p:nvSpPr>
            <p:spPr>
              <a:xfrm rot="16200000">
                <a:off x="835656" y="4227478"/>
                <a:ext cx="400110" cy="86349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54157"/>
                    </a:solidFill>
                  </a:rPr>
                  <a:t>Signal 2</a:t>
                </a:r>
                <a:endParaRPr lang="en-US" altLang="zh-CN" dirty="0">
                  <a:solidFill>
                    <a:srgbClr val="154157"/>
                  </a:solidFill>
                </a:endParaRPr>
              </a:p>
            </p:txBody>
          </p:sp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341593E3-2593-476C-B11B-D45D6C077F39}"/>
                  </a:ext>
                </a:extLst>
              </p:cNvPr>
              <p:cNvCxnSpPr/>
              <p:nvPr/>
            </p:nvCxnSpPr>
            <p:spPr>
              <a:xfrm flipH="1">
                <a:off x="2659264" y="1573657"/>
                <a:ext cx="500245" cy="954030"/>
              </a:xfrm>
              <a:prstGeom prst="straightConnector1">
                <a:avLst/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3A901E84-400E-421C-AFA8-3E3F2AB6EA45}"/>
                  </a:ext>
                </a:extLst>
              </p:cNvPr>
              <p:cNvCxnSpPr/>
              <p:nvPr/>
            </p:nvCxnSpPr>
            <p:spPr>
              <a:xfrm flipH="1">
                <a:off x="2462067" y="1554620"/>
                <a:ext cx="500245" cy="954030"/>
              </a:xfrm>
              <a:prstGeom prst="straightConnector1">
                <a:avLst/>
              </a:prstGeom>
              <a:ln w="28575">
                <a:solidFill>
                  <a:srgbClr val="3555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4FC8E1D-2FBD-4BD3-9E12-DA37425EC45A}"/>
                </a:ext>
              </a:extLst>
            </p:cNvPr>
            <p:cNvSpPr txBox="1"/>
            <p:nvPr/>
          </p:nvSpPr>
          <p:spPr>
            <a:xfrm>
              <a:off x="269849" y="6943564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D8E4CC3B-F2CB-497A-A566-6F9628202F80}"/>
                </a:ext>
              </a:extLst>
            </p:cNvPr>
            <p:cNvCxnSpPr>
              <a:stCxn id="5" idx="3"/>
            </p:cNvCxnSpPr>
            <p:nvPr/>
          </p:nvCxnSpPr>
          <p:spPr>
            <a:xfrm flipH="1">
              <a:off x="647751" y="3473967"/>
              <a:ext cx="1005398" cy="12454"/>
            </a:xfrm>
            <a:prstGeom prst="straightConnector1">
              <a:avLst/>
            </a:prstGeom>
            <a:ln w="28575">
              <a:solidFill>
                <a:srgbClr val="35558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" descr="http://yiqi-oss.oss-cn-hangzhou.aliyuncs.com/aliyun/900102193/goods_img/199371_0.jpg">
            <a:extLst>
              <a:ext uri="{FF2B5EF4-FFF2-40B4-BE49-F238E27FC236}">
                <a16:creationId xmlns:a16="http://schemas.microsoft.com/office/drawing/2014/main" id="{EEAEB705-85BC-4BF6-B5E9-2CFC6EF7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500" r="91786">
                        <a14:foregroundMark x1="7857" y1="45714" x2="9286" y2="60357"/>
                        <a14:foregroundMark x1="91786" y1="40000" x2="90714" y2="5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9519">
            <a:off x="5714414" y="2651845"/>
            <a:ext cx="1088047" cy="108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直接箭头连接符 6">
            <a:extLst>
              <a:ext uri="{FF2B5EF4-FFF2-40B4-BE49-F238E27FC236}">
                <a16:creationId xmlns:a16="http://schemas.microsoft.com/office/drawing/2014/main" id="{F5D25CF9-2113-4F32-A91E-3FC3E9378B60}"/>
              </a:ext>
            </a:extLst>
          </p:cNvPr>
          <p:cNvCxnSpPr>
            <a:cxnSpLocks/>
          </p:cNvCxnSpPr>
          <p:nvPr/>
        </p:nvCxnSpPr>
        <p:spPr>
          <a:xfrm flipV="1">
            <a:off x="6559957" y="3025192"/>
            <a:ext cx="1105023" cy="10243"/>
          </a:xfrm>
          <a:prstGeom prst="straightConnector1">
            <a:avLst/>
          </a:prstGeom>
          <a:ln w="28575">
            <a:solidFill>
              <a:srgbClr val="355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F4CAA125-C68A-4014-B86D-EAAED92C14A3}"/>
              </a:ext>
            </a:extLst>
          </p:cNvPr>
          <p:cNvSpPr txBox="1"/>
          <p:nvPr/>
        </p:nvSpPr>
        <p:spPr>
          <a:xfrm>
            <a:off x="5129488" y="1020855"/>
            <a:ext cx="214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Cosmic rays</a:t>
            </a:r>
          </a:p>
          <a:p>
            <a:r>
              <a:rPr lang="en-US" altLang="zh-CN" dirty="0"/>
              <a:t>Or radiation source 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B52E40A-437E-4A77-84C9-7E395CA2FFD2}"/>
              </a:ext>
            </a:extLst>
          </p:cNvPr>
          <p:cNvSpPr txBox="1"/>
          <p:nvPr/>
        </p:nvSpPr>
        <p:spPr>
          <a:xfrm>
            <a:off x="512710" y="1778153"/>
            <a:ext cx="2922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Study with a setup of high time resolution.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Uncertainty from geometry.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D0E0BE4-43C8-433E-8AC1-472A513591DD}"/>
                  </a:ext>
                </a:extLst>
              </p:cNvPr>
              <p:cNvSpPr txBox="1"/>
              <p:nvPr/>
            </p:nvSpPr>
            <p:spPr>
              <a:xfrm>
                <a:off x="4124283" y="2173157"/>
                <a:ext cx="740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~26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D0E0BE4-43C8-433E-8AC1-472A51359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283" y="2173157"/>
                <a:ext cx="740274" cy="369332"/>
              </a:xfrm>
              <a:prstGeom prst="rect">
                <a:avLst/>
              </a:prstGeom>
              <a:blipFill>
                <a:blip r:embed="rId5"/>
                <a:stretch>
                  <a:fillRect r="-19835"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BD6E247-3B10-49FC-B73F-A7C94F6C8E4D}"/>
                  </a:ext>
                </a:extLst>
              </p:cNvPr>
              <p:cNvSpPr txBox="1"/>
              <p:nvPr/>
            </p:nvSpPr>
            <p:spPr>
              <a:xfrm>
                <a:off x="6074254" y="2381825"/>
                <a:ext cx="740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~28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BD6E247-3B10-49FC-B73F-A7C94F6C8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254" y="2381825"/>
                <a:ext cx="740274" cy="369332"/>
              </a:xfrm>
              <a:prstGeom prst="rect">
                <a:avLst/>
              </a:prstGeom>
              <a:blipFill>
                <a:blip r:embed="rId6"/>
                <a:stretch>
                  <a:fillRect r="-18852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2BFC872F-45ED-4DAE-A786-E3D337C51549}"/>
              </a:ext>
            </a:extLst>
          </p:cNvPr>
          <p:cNvSpPr txBox="1"/>
          <p:nvPr/>
        </p:nvSpPr>
        <p:spPr>
          <a:xfrm>
            <a:off x="6072483" y="2605838"/>
            <a:ext cx="1012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154157"/>
                </a:solidFill>
              </a:rPr>
              <a:t>MCP-PMT</a:t>
            </a:r>
            <a:endParaRPr lang="zh-CN" altLang="en-US" sz="1050" dirty="0">
              <a:solidFill>
                <a:srgbClr val="1541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336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519AE5B-7D94-4302-A14D-982526309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34" t="26199" r="35666" b="16605"/>
          <a:stretch/>
        </p:blipFill>
        <p:spPr>
          <a:xfrm>
            <a:off x="1091787" y="1053018"/>
            <a:ext cx="2035247" cy="253062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A3227D4-D5DF-46CE-946D-F98B761E71A8}"/>
              </a:ext>
            </a:extLst>
          </p:cNvPr>
          <p:cNvSpPr txBox="1"/>
          <p:nvPr/>
        </p:nvSpPr>
        <p:spPr>
          <a:xfrm>
            <a:off x="1795409" y="2852154"/>
            <a:ext cx="77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BC400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64BA6C0A-3FC0-4675-8212-CC62328B1512}"/>
              </a:ext>
            </a:extLst>
          </p:cNvPr>
          <p:cNvSpPr txBox="1">
            <a:spLocks/>
          </p:cNvSpPr>
          <p:nvPr/>
        </p:nvSpPr>
        <p:spPr>
          <a:xfrm>
            <a:off x="9438520" y="6346448"/>
            <a:ext cx="2289247" cy="304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9981D1C-C8B2-4A2A-BD9F-D9C25F4D5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403" y="1186332"/>
            <a:ext cx="1904599" cy="181817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1ED74AE-5E4F-45FC-ADD2-2FF8D9C22A8C}"/>
              </a:ext>
            </a:extLst>
          </p:cNvPr>
          <p:cNvSpPr txBox="1"/>
          <p:nvPr/>
        </p:nvSpPr>
        <p:spPr>
          <a:xfrm>
            <a:off x="4345814" y="1088091"/>
            <a:ext cx="77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NICA</a:t>
            </a:r>
          </a:p>
          <a:p>
            <a:r>
              <a:rPr lang="en-US" altLang="zh-CN" sz="1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EMcal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4755CB-E081-411B-8CDE-84AFC639E4E9}"/>
              </a:ext>
            </a:extLst>
          </p:cNvPr>
          <p:cNvSpPr txBox="1"/>
          <p:nvPr/>
        </p:nvSpPr>
        <p:spPr>
          <a:xfrm>
            <a:off x="582263" y="3643699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Cosmic</a:t>
            </a:r>
            <a:r>
              <a:rPr kumimoji="1" lang="zh-CN" altLang="en-US" dirty="0"/>
              <a:t> </a:t>
            </a:r>
            <a:r>
              <a:rPr kumimoji="1" lang="en-US" altLang="zh-CN" dirty="0"/>
              <a:t>Ray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9F9D4D3-F66B-4E48-AE8A-86FADB915BE8}"/>
              </a:ext>
            </a:extLst>
          </p:cNvPr>
          <p:cNvSpPr txBox="1"/>
          <p:nvPr/>
        </p:nvSpPr>
        <p:spPr>
          <a:xfrm>
            <a:off x="3975067" y="3720809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Cs</a:t>
            </a:r>
            <a:r>
              <a:rPr kumimoji="1" lang="en-US" altLang="zh-CN" baseline="30000" dirty="0" err="1"/>
              <a:t>137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 middle</a:t>
            </a:r>
            <a:endParaRPr kumimoji="1" lang="zh-CN" altLang="en-US" baseline="30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56C238C-BFFE-4FC4-844D-E65AF22462C7}"/>
              </a:ext>
            </a:extLst>
          </p:cNvPr>
          <p:cNvSpPr txBox="1"/>
          <p:nvPr/>
        </p:nvSpPr>
        <p:spPr>
          <a:xfrm>
            <a:off x="5817572" y="573684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Cosmic</a:t>
            </a:r>
            <a:r>
              <a:rPr kumimoji="1" lang="zh-CN" altLang="en-US" dirty="0"/>
              <a:t> </a:t>
            </a:r>
            <a:r>
              <a:rPr kumimoji="1" lang="en-US" altLang="zh-CN" dirty="0"/>
              <a:t>Ray</a:t>
            </a:r>
            <a:endParaRPr kumimoji="1"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3D57E74-A3A9-46A4-A78B-6FD55DCF7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29" y="3986345"/>
            <a:ext cx="3639826" cy="23559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B232B9C-3D35-44E1-8387-04AE7855E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784" y="4047474"/>
            <a:ext cx="3323575" cy="21512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6803AB-91A3-433E-87B3-047D94B53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951" y="977487"/>
            <a:ext cx="3422498" cy="221526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4D21375-CE5C-4491-8965-0C22111F7CB4}"/>
              </a:ext>
            </a:extLst>
          </p:cNvPr>
          <p:cNvSpPr txBox="1"/>
          <p:nvPr/>
        </p:nvSpPr>
        <p:spPr>
          <a:xfrm>
            <a:off x="312039" y="135464"/>
            <a:ext cx="459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Reasonable results</a:t>
            </a:r>
            <a:endParaRPr lang="zh-CN" alt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38B5E1A-ACFD-4D41-A854-4BB0100E71ED}"/>
                  </a:ext>
                </a:extLst>
              </p:cNvPr>
              <p:cNvSpPr txBox="1"/>
              <p:nvPr/>
            </p:nvSpPr>
            <p:spPr>
              <a:xfrm>
                <a:off x="1529127" y="3036071"/>
                <a:ext cx="12880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38B5E1A-ACFD-4D41-A854-4BB0100E7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127" y="3036071"/>
                <a:ext cx="128800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37C02DC6-3BC2-41F8-A85C-31518E66A860}"/>
              </a:ext>
            </a:extLst>
          </p:cNvPr>
          <p:cNvCxnSpPr/>
          <p:nvPr/>
        </p:nvCxnSpPr>
        <p:spPr>
          <a:xfrm>
            <a:off x="2567549" y="3251514"/>
            <a:ext cx="42558" cy="881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12F2EB07-F6B1-4BEE-835A-3782425FCE9D}"/>
              </a:ext>
            </a:extLst>
          </p:cNvPr>
          <p:cNvCxnSpPr>
            <a:cxnSpLocks/>
          </p:cNvCxnSpPr>
          <p:nvPr/>
        </p:nvCxnSpPr>
        <p:spPr>
          <a:xfrm>
            <a:off x="2866107" y="3212822"/>
            <a:ext cx="1479707" cy="1089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F51618DD-7D33-4F0A-A5C8-99112B184954}"/>
              </a:ext>
            </a:extLst>
          </p:cNvPr>
          <p:cNvCxnSpPr>
            <a:cxnSpLocks/>
          </p:cNvCxnSpPr>
          <p:nvPr/>
        </p:nvCxnSpPr>
        <p:spPr>
          <a:xfrm flipV="1">
            <a:off x="5577236" y="2581835"/>
            <a:ext cx="1362911" cy="237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93E5590-7169-4C15-88DE-A1E84ED52018}"/>
              </a:ext>
            </a:extLst>
          </p:cNvPr>
          <p:cNvSpPr txBox="1"/>
          <p:nvPr/>
        </p:nvSpPr>
        <p:spPr>
          <a:xfrm>
            <a:off x="6584258" y="3227226"/>
            <a:ext cx="206122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But, there could be uncertainty in photon generation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42576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1104C9-D4E1-7B4D-B35F-F06F3FBF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3A3FC9-32F5-514B-832B-19C004525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8" r="-3261" b="31186"/>
          <a:stretch/>
        </p:blipFill>
        <p:spPr>
          <a:xfrm>
            <a:off x="816471" y="1354385"/>
            <a:ext cx="4539256" cy="242840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830B551-6CD9-C143-A14B-BC9E8C905574}"/>
              </a:ext>
            </a:extLst>
          </p:cNvPr>
          <p:cNvSpPr/>
          <p:nvPr/>
        </p:nvSpPr>
        <p:spPr>
          <a:xfrm>
            <a:off x="3731858" y="3128918"/>
            <a:ext cx="112883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350" dirty="0" err="1">
                <a:solidFill>
                  <a:schemeClr val="bg1"/>
                </a:solidFill>
              </a:rPr>
              <a:t>Saint_Gobain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D2E9585-4596-9541-8E28-D04425E36882}"/>
              </a:ext>
            </a:extLst>
          </p:cNvPr>
          <p:cNvSpPr/>
          <p:nvPr/>
        </p:nvSpPr>
        <p:spPr>
          <a:xfrm>
            <a:off x="2754293" y="3057711"/>
            <a:ext cx="7199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350" dirty="0">
                <a:solidFill>
                  <a:schemeClr val="bg1"/>
                </a:solidFill>
              </a:rPr>
              <a:t>Kuraray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AB33CA0-A954-4696-9D07-B91CDA268D8E}"/>
              </a:ext>
            </a:extLst>
          </p:cNvPr>
          <p:cNvSpPr txBox="1"/>
          <p:nvPr/>
        </p:nvSpPr>
        <p:spPr>
          <a:xfrm>
            <a:off x="297210" y="208430"/>
            <a:ext cx="4805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Kuraray WLS </a:t>
            </a:r>
            <a:r>
              <a:rPr lang="en-US" altLang="zh-CN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fibre</a:t>
            </a:r>
            <a:endParaRPr lang="zh-CN" alt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CE037E3-A9F6-42B1-9084-5E2BD22D288D}"/>
                  </a:ext>
                </a:extLst>
              </p:cNvPr>
              <p:cNvSpPr txBox="1"/>
              <p:nvPr/>
            </p:nvSpPr>
            <p:spPr>
              <a:xfrm>
                <a:off x="750304" y="4109377"/>
                <a:ext cx="54864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Kuraray </a:t>
                </a:r>
                <a:r>
                  <a:rPr lang="en-US" altLang="zh-CN" sz="2000" dirty="0" err="1"/>
                  <a:t>Y11</a:t>
                </a:r>
                <a:r>
                  <a:rPr lang="en-US" altLang="zh-CN" sz="2000" dirty="0"/>
                  <a:t> WLS, which is used in Belle II KLM.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=1.2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altLang="zh-CN" sz="2000" dirty="0"/>
                  <a:t>, matching the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1.3×1.3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/>
                  <a:t> </a:t>
                </a:r>
                <a:r>
                  <a:rPr lang="en-US" altLang="zh-CN" sz="2000" dirty="0" err="1"/>
                  <a:t>MPPC</a:t>
                </a:r>
                <a:r>
                  <a:rPr lang="en-US" altLang="zh-CN" sz="2000" dirty="0"/>
                  <a:t> surface well.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About 200 </a:t>
                </a:r>
                <a:r>
                  <a:rPr lang="en-US" altLang="zh-CN" sz="2000" dirty="0" err="1"/>
                  <a:t>SiPMs</a:t>
                </a:r>
                <a:r>
                  <a:rPr lang="en-US" altLang="zh-CN" sz="2000" dirty="0"/>
                  <a:t> arrived Fudan from </a:t>
                </a:r>
                <a:r>
                  <a:rPr lang="en-US" altLang="zh-CN" sz="2000" dirty="0" err="1"/>
                  <a:t>KEK</a:t>
                </a:r>
                <a:r>
                  <a:rPr lang="en-US" altLang="zh-CN" sz="2000" dirty="0"/>
                  <a:t>, along with the </a:t>
                </a:r>
                <a:r>
                  <a:rPr lang="en-US" altLang="zh-CN" sz="2000" dirty="0" err="1"/>
                  <a:t>fibre</a:t>
                </a:r>
                <a:r>
                  <a:rPr lang="en-US" altLang="zh-CN" sz="2000" dirty="0"/>
                  <a:t>. 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CE037E3-A9F6-42B1-9084-5E2BD22D2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04" y="4109377"/>
                <a:ext cx="5486400" cy="1631216"/>
              </a:xfrm>
              <a:prstGeom prst="rect">
                <a:avLst/>
              </a:prstGeom>
              <a:blipFill>
                <a:blip r:embed="rId3"/>
                <a:stretch>
                  <a:fillRect l="-1000" t="-1866" r="-667" b="-5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>
            <a:extLst>
              <a:ext uri="{FF2B5EF4-FFF2-40B4-BE49-F238E27FC236}">
                <a16:creationId xmlns:a16="http://schemas.microsoft.com/office/drawing/2014/main" id="{F642EE94-F79A-4F24-AB55-D09386968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04" y="1240520"/>
            <a:ext cx="2369309" cy="177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8EBB2780-59A2-4C03-B0AF-702C2925A52E}"/>
                  </a:ext>
                </a:extLst>
              </p:cNvPr>
              <p:cNvSpPr/>
              <p:nvPr/>
            </p:nvSpPr>
            <p:spPr>
              <a:xfrm>
                <a:off x="6240467" y="3160412"/>
                <a:ext cx="16689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1.3×1.3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8EBB2780-59A2-4C03-B0AF-702C2925A5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467" y="3160412"/>
                <a:ext cx="16689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349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DE31DAF8-AEC5-7C49-9D90-664F82752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4480" y="3535034"/>
            <a:ext cx="3649028" cy="24031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2EDA4DA-8553-F947-90C8-849871324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" y="1032646"/>
            <a:ext cx="3740468" cy="24734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A7041B-26FC-CF44-9477-515CEE47C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" y="3544567"/>
            <a:ext cx="3649028" cy="23936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104216-5B97-5741-B339-FD31FDD08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367" y="1071113"/>
            <a:ext cx="3771253" cy="24734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DF347B8-36A6-9F47-9435-ABFB72BE763F}"/>
              </a:ext>
            </a:extLst>
          </p:cNvPr>
          <p:cNvSpPr txBox="1"/>
          <p:nvPr/>
        </p:nvSpPr>
        <p:spPr>
          <a:xfrm>
            <a:off x="4876854" y="619072"/>
            <a:ext cx="2413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Trigger position</a:t>
            </a:r>
            <a:r>
              <a:rPr kumimoji="1" lang="zh-CN" altLang="en-US" sz="1600" dirty="0"/>
              <a:t>：</a:t>
            </a:r>
            <a:r>
              <a:rPr kumimoji="1" lang="en-US" altLang="zh-CN" sz="1600" dirty="0"/>
              <a:t>0-150cm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D26593-9380-574C-B4D0-5B2D870FD2D9}"/>
              </a:ext>
            </a:extLst>
          </p:cNvPr>
          <p:cNvSpPr/>
          <p:nvPr/>
        </p:nvSpPr>
        <p:spPr>
          <a:xfrm>
            <a:off x="475685" y="844138"/>
            <a:ext cx="8787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350" dirty="0" err="1"/>
              <a:t>Sample#1</a:t>
            </a:r>
            <a:endParaRPr kumimoji="1" lang="en-US" altLang="zh-CN" sz="135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27842FD-2E82-9B4D-9556-22AFECA3A3A8}"/>
              </a:ext>
            </a:extLst>
          </p:cNvPr>
          <p:cNvSpPr/>
          <p:nvPr/>
        </p:nvSpPr>
        <p:spPr>
          <a:xfrm>
            <a:off x="642397" y="6013862"/>
            <a:ext cx="8787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350" dirty="0" err="1"/>
              <a:t>Sample#2</a:t>
            </a:r>
            <a:endParaRPr kumimoji="1" lang="en-US" altLang="zh-CN" sz="1350" dirty="0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8E6DB705-50DC-114C-A4F2-237FCF412B28}"/>
              </a:ext>
            </a:extLst>
          </p:cNvPr>
          <p:cNvCxnSpPr>
            <a:stCxn id="4" idx="3"/>
          </p:cNvCxnSpPr>
          <p:nvPr/>
        </p:nvCxnSpPr>
        <p:spPr>
          <a:xfrm>
            <a:off x="3951922" y="2269373"/>
            <a:ext cx="137822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E158F57D-EF0C-4F47-A9FC-BE661E5E113E}"/>
              </a:ext>
            </a:extLst>
          </p:cNvPr>
          <p:cNvCxnSpPr/>
          <p:nvPr/>
        </p:nvCxnSpPr>
        <p:spPr>
          <a:xfrm>
            <a:off x="4098400" y="4879869"/>
            <a:ext cx="137822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A1FDCB7A-F342-49B1-8615-B7B9C518992E}"/>
              </a:ext>
            </a:extLst>
          </p:cNvPr>
          <p:cNvSpPr txBox="1"/>
          <p:nvPr/>
        </p:nvSpPr>
        <p:spPr>
          <a:xfrm>
            <a:off x="94183" y="74697"/>
            <a:ext cx="4889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ADC measurement I</a:t>
            </a:r>
            <a:endParaRPr lang="zh-CN" alt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B656EA2-4BA9-4EBF-A591-C569A7054FF4}"/>
              </a:ext>
            </a:extLst>
          </p:cNvPr>
          <p:cNvSpPr/>
          <p:nvPr/>
        </p:nvSpPr>
        <p:spPr>
          <a:xfrm>
            <a:off x="2081689" y="6013862"/>
            <a:ext cx="1440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/>
              <a:t>Saint_Gobain</a:t>
            </a:r>
            <a:endParaRPr kumimoji="1" lang="en-US" altLang="zh-CN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9D8D409-7E5A-4912-BBFB-8E0465138D5C}"/>
              </a:ext>
            </a:extLst>
          </p:cNvPr>
          <p:cNvSpPr/>
          <p:nvPr/>
        </p:nvSpPr>
        <p:spPr>
          <a:xfrm>
            <a:off x="6026677" y="6025736"/>
            <a:ext cx="89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Kuraray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5A1CBB0-08CF-4A48-B9DE-4A6F29A701FE}"/>
              </a:ext>
            </a:extLst>
          </p:cNvPr>
          <p:cNvSpPr txBox="1"/>
          <p:nvPr/>
        </p:nvSpPr>
        <p:spPr>
          <a:xfrm>
            <a:off x="4653088" y="3249795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</a:rPr>
              <a:t>ADC/4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93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F5854E6-68B9-3142-930C-5F4DA5C67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" y="1037998"/>
            <a:ext cx="3665220" cy="23910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9E67ED2-BF55-AA43-8F73-7E1E8021A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" y="3508215"/>
            <a:ext cx="3670320" cy="24285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699208-B1F6-2D48-B4B1-CD4DA308B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390" y="945938"/>
            <a:ext cx="3739178" cy="2462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A63038-776E-0246-B4DD-7EB1BEF21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390" y="3488309"/>
            <a:ext cx="3665034" cy="2428397"/>
          </a:xfrm>
          <a:prstGeom prst="rect">
            <a:avLst/>
          </a:prstGeom>
        </p:spPr>
      </p:pic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0D842166-6F58-7D47-9F34-9A5A75629297}"/>
              </a:ext>
            </a:extLst>
          </p:cNvPr>
          <p:cNvCxnSpPr/>
          <p:nvPr/>
        </p:nvCxnSpPr>
        <p:spPr>
          <a:xfrm>
            <a:off x="3951922" y="2269373"/>
            <a:ext cx="137822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366980C7-A58C-E64B-8379-1A2F37839D8A}"/>
              </a:ext>
            </a:extLst>
          </p:cNvPr>
          <p:cNvCxnSpPr/>
          <p:nvPr/>
        </p:nvCxnSpPr>
        <p:spPr>
          <a:xfrm>
            <a:off x="4098400" y="4879869"/>
            <a:ext cx="137822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20CD2AD-D59D-492E-AE8A-D9A8DBC9CBCA}"/>
              </a:ext>
            </a:extLst>
          </p:cNvPr>
          <p:cNvSpPr txBox="1"/>
          <p:nvPr/>
        </p:nvSpPr>
        <p:spPr>
          <a:xfrm>
            <a:off x="-12857" y="33925"/>
            <a:ext cx="5027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ADC measurement II</a:t>
            </a:r>
            <a:endParaRPr lang="zh-CN" alt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46E1264-2AC9-4025-8B39-84DC1957DF89}"/>
                  </a:ext>
                </a:extLst>
              </p:cNvPr>
              <p:cNvSpPr txBox="1"/>
              <p:nvPr/>
            </p:nvSpPr>
            <p:spPr>
              <a:xfrm>
                <a:off x="4752193" y="567849"/>
                <a:ext cx="34440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/>
                  <a:t>Trigger position</a:t>
                </a:r>
                <a:r>
                  <a:rPr kumimoji="1" lang="zh-CN" altLang="en-US" sz="1600" dirty="0"/>
                  <a:t>：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70−80 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kumimoji="1" lang="en-US" altLang="zh-CN" sz="1600" dirty="0"/>
                  <a:t> (middle)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46E1264-2AC9-4025-8B39-84DC1957D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193" y="567849"/>
                <a:ext cx="3444020" cy="338554"/>
              </a:xfrm>
              <a:prstGeom prst="rect">
                <a:avLst/>
              </a:prstGeom>
              <a:blipFill>
                <a:blip r:embed="rId6"/>
                <a:stretch>
                  <a:fillRect l="-1062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1C0C6938-4D2F-4665-A38E-6DD74E2C8CC1}"/>
              </a:ext>
            </a:extLst>
          </p:cNvPr>
          <p:cNvSpPr/>
          <p:nvPr/>
        </p:nvSpPr>
        <p:spPr>
          <a:xfrm>
            <a:off x="475685" y="844138"/>
            <a:ext cx="8787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350" dirty="0" err="1"/>
              <a:t>Sample#1</a:t>
            </a:r>
            <a:endParaRPr kumimoji="1" lang="en-US" altLang="zh-CN" sz="135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82B6930-BF99-48E7-A91D-AF042A68B9B6}"/>
              </a:ext>
            </a:extLst>
          </p:cNvPr>
          <p:cNvSpPr/>
          <p:nvPr/>
        </p:nvSpPr>
        <p:spPr>
          <a:xfrm>
            <a:off x="386038" y="6166932"/>
            <a:ext cx="8787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350" dirty="0" err="1"/>
              <a:t>Sample#2</a:t>
            </a:r>
            <a:endParaRPr kumimoji="1" lang="en-US" altLang="zh-CN" sz="135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39E8782-A211-47D3-92FF-E745CEE72F0C}"/>
              </a:ext>
            </a:extLst>
          </p:cNvPr>
          <p:cNvSpPr/>
          <p:nvPr/>
        </p:nvSpPr>
        <p:spPr>
          <a:xfrm>
            <a:off x="2081689" y="6013862"/>
            <a:ext cx="1440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/>
              <a:t>Saint_Gobain</a:t>
            </a:r>
            <a:endParaRPr kumimoji="1" lang="en-US" altLang="zh-CN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A3BDEB6-8B97-4E5D-9AD5-69584FE95B45}"/>
              </a:ext>
            </a:extLst>
          </p:cNvPr>
          <p:cNvSpPr/>
          <p:nvPr/>
        </p:nvSpPr>
        <p:spPr>
          <a:xfrm>
            <a:off x="6026677" y="6025736"/>
            <a:ext cx="89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Kuraray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5126A90-3D66-41FB-89B1-C5C4068E69A3}"/>
              </a:ext>
            </a:extLst>
          </p:cNvPr>
          <p:cNvSpPr txBox="1"/>
          <p:nvPr/>
        </p:nvSpPr>
        <p:spPr>
          <a:xfrm>
            <a:off x="4653088" y="3249795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</a:rPr>
              <a:t>ADC/4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867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98,&quot;width&quot;:144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350,&quot;width&quot;:10830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</TotalTime>
  <Words>851</Words>
  <Application>Microsoft Office PowerPoint</Application>
  <PresentationFormat>全屏显示(4:3)</PresentationFormat>
  <Paragraphs>231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微软雅黑</vt:lpstr>
      <vt:lpstr>微软雅黑</vt:lpstr>
      <vt:lpstr>Arial</vt:lpstr>
      <vt:lpstr>Calibri</vt:lpstr>
      <vt:lpstr>Calibri Light</vt:lpstr>
      <vt:lpstr>Cambria Math</vt:lpstr>
      <vt:lpstr>Helvetica</vt:lpstr>
      <vt:lpstr>Times New Roman</vt:lpstr>
      <vt:lpstr>Office 主题​​</vt:lpstr>
      <vt:lpstr>The status of R&amp;D for scintillator muon detector</vt:lpstr>
      <vt:lpstr>PowerPoint 演示文稿</vt:lpstr>
      <vt:lpstr>PowerPoint 演示文稿</vt:lpstr>
      <vt:lpstr>Study with MCP-PMT</vt:lpstr>
      <vt:lpstr>2 MCP+1 scint.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Efficiency study</vt:lpstr>
      <vt:lpstr>Efficiency study</vt:lpstr>
      <vt:lpstr>WLS fibre section</vt:lpstr>
      <vt:lpstr>Polish for fibre</vt:lpstr>
      <vt:lpstr>Summary and plan</vt:lpstr>
      <vt:lpstr>PowerPoint 演示文稿</vt:lpstr>
      <vt:lpstr>2 MCP+2 scint.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Muon detector</dc:title>
  <dc:creator>Xiaolong Wang</dc:creator>
  <cp:lastModifiedBy>Xiaolong Wang</cp:lastModifiedBy>
  <cp:revision>27</cp:revision>
  <dcterms:created xsi:type="dcterms:W3CDTF">2021-07-06T15:38:45Z</dcterms:created>
  <dcterms:modified xsi:type="dcterms:W3CDTF">2021-08-29T14:12:53Z</dcterms:modified>
</cp:coreProperties>
</file>