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90.jpg" ContentType="image/jpg"/>
  <Override PartName="/ppt/notesSlides/notesSlide3.xml" ContentType="application/vnd.openxmlformats-officedocument.presentationml.notesSlide+xml"/>
  <Override PartName="/ppt/media/image12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885" r:id="rId2"/>
    <p:sldId id="1050" r:id="rId3"/>
    <p:sldId id="1352" r:id="rId4"/>
    <p:sldId id="1100" r:id="rId5"/>
    <p:sldId id="1339" r:id="rId6"/>
    <p:sldId id="1341" r:id="rId7"/>
    <p:sldId id="1357" r:id="rId8"/>
    <p:sldId id="1358" r:id="rId9"/>
    <p:sldId id="1359" r:id="rId10"/>
    <p:sldId id="1360" r:id="rId11"/>
    <p:sldId id="1365" r:id="rId12"/>
    <p:sldId id="1361" r:id="rId13"/>
    <p:sldId id="1362" r:id="rId14"/>
    <p:sldId id="1364" r:id="rId15"/>
    <p:sldId id="1323" r:id="rId16"/>
    <p:sldId id="1325" r:id="rId17"/>
    <p:sldId id="1356" r:id="rId18"/>
    <p:sldId id="1376" r:id="rId19"/>
    <p:sldId id="1366" r:id="rId20"/>
    <p:sldId id="1367" r:id="rId21"/>
    <p:sldId id="1368" r:id="rId22"/>
    <p:sldId id="1371" r:id="rId23"/>
    <p:sldId id="1372" r:id="rId24"/>
    <p:sldId id="1373" r:id="rId25"/>
    <p:sldId id="1384" r:id="rId26"/>
    <p:sldId id="1374" r:id="rId27"/>
    <p:sldId id="1375" r:id="rId28"/>
    <p:sldId id="1343" r:id="rId29"/>
    <p:sldId id="1377" r:id="rId30"/>
    <p:sldId id="1350" r:id="rId31"/>
    <p:sldId id="1326" r:id="rId32"/>
    <p:sldId id="1386" r:id="rId33"/>
    <p:sldId id="1327" r:id="rId34"/>
    <p:sldId id="1329" r:id="rId35"/>
    <p:sldId id="1378" r:id="rId36"/>
    <p:sldId id="1379" r:id="rId37"/>
    <p:sldId id="1380" r:id="rId38"/>
    <p:sldId id="1381" r:id="rId39"/>
    <p:sldId id="1382" r:id="rId40"/>
    <p:sldId id="1160" r:id="rId41"/>
    <p:sldId id="1383" r:id="rId42"/>
    <p:sldId id="1385" r:id="rId43"/>
    <p:sldId id="1387" r:id="rId44"/>
    <p:sldId id="1388" r:id="rId45"/>
    <p:sldId id="1389" r:id="rId46"/>
    <p:sldId id="1390" r:id="rId47"/>
    <p:sldId id="139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ECD"/>
    <a:srgbClr val="3036FC"/>
    <a:srgbClr val="26C4CD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94"/>
  </p:normalViewPr>
  <p:slideViewPr>
    <p:cSldViewPr snapToGrid="0" snapToObjects="1">
      <p:cViewPr varScale="1">
        <p:scale>
          <a:sx n="64" d="100"/>
          <a:sy n="64" d="100"/>
        </p:scale>
        <p:origin x="80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2670B-7ED3-854B-849A-CB108A4FCC1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961515-EF34-A341-A314-2F56372F94F1}">
      <dgm:prSet phldrT="[Text]"/>
      <dgm:spPr/>
      <dgm:t>
        <a:bodyPr/>
        <a:lstStyle/>
        <a:p>
          <a:r>
            <a:rPr lang="en-US"/>
            <a:t>HGCal硅模块制作流程</a:t>
          </a:r>
          <a:endParaRPr lang="en-US" dirty="0"/>
        </a:p>
      </dgm:t>
    </dgm:pt>
    <dgm:pt modelId="{AC51615A-9D83-0941-95F4-0554E99D76DF}" type="parTrans" cxnId="{3B5F1F6B-E138-3646-B155-DDE360F06114}">
      <dgm:prSet/>
      <dgm:spPr/>
      <dgm:t>
        <a:bodyPr/>
        <a:lstStyle/>
        <a:p>
          <a:endParaRPr lang="en-US"/>
        </a:p>
      </dgm:t>
    </dgm:pt>
    <dgm:pt modelId="{133715BD-B20D-0743-BA00-0092EC676A20}" type="sibTrans" cxnId="{3B5F1F6B-E138-3646-B155-DDE360F06114}">
      <dgm:prSet/>
      <dgm:spPr/>
      <dgm:t>
        <a:bodyPr/>
        <a:lstStyle/>
        <a:p>
          <a:endParaRPr lang="en-US"/>
        </a:p>
      </dgm:t>
    </dgm:pt>
    <dgm:pt modelId="{6AFE15B8-25A7-C64A-A544-CAE2C4997EF9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 err="1"/>
            <a:t>元器件</a:t>
          </a:r>
          <a:r>
            <a:rPr lang="en-US" altLang="zh-CN" dirty="0"/>
            <a:t>/</a:t>
          </a:r>
          <a:r>
            <a:rPr lang="zh-CN" altLang="en-US" dirty="0"/>
            <a:t>半成品质量控制</a:t>
          </a:r>
          <a:endParaRPr lang="en-US" dirty="0"/>
        </a:p>
      </dgm:t>
    </dgm:pt>
    <dgm:pt modelId="{70D53FCF-67D6-EF42-8AB1-B0ED06DE139E}" type="parTrans" cxnId="{5CADD02D-EDE5-EB43-A185-34ED49A1787F}">
      <dgm:prSet/>
      <dgm:spPr/>
      <dgm:t>
        <a:bodyPr/>
        <a:lstStyle/>
        <a:p>
          <a:endParaRPr lang="en-US"/>
        </a:p>
      </dgm:t>
    </dgm:pt>
    <dgm:pt modelId="{27024F0C-5151-7E44-B9DB-179D0614E590}" type="sibTrans" cxnId="{5CADD02D-EDE5-EB43-A185-34ED49A1787F}">
      <dgm:prSet/>
      <dgm:spPr/>
      <dgm:t>
        <a:bodyPr/>
        <a:lstStyle/>
        <a:p>
          <a:endParaRPr lang="en-US"/>
        </a:p>
      </dgm:t>
    </dgm:pt>
    <dgm:pt modelId="{A9BB0C98-FC0E-BE42-BA32-4FDACEBCC252}">
      <dgm:prSet phldrT="[Text]"/>
      <dgm:spPr/>
      <dgm:t>
        <a:bodyPr/>
        <a:lstStyle/>
        <a:p>
          <a:r>
            <a:rPr lang="en-US" dirty="0" err="1"/>
            <a:t>硅模块集成</a:t>
          </a:r>
          <a:endParaRPr lang="en-US" dirty="0"/>
        </a:p>
      </dgm:t>
    </dgm:pt>
    <dgm:pt modelId="{57A3CBC7-46DF-1D42-AE6A-F29FC16A0F50}" type="parTrans" cxnId="{9FA0A855-6DEC-8E42-900F-796C87ACE00C}">
      <dgm:prSet/>
      <dgm:spPr/>
      <dgm:t>
        <a:bodyPr/>
        <a:lstStyle/>
        <a:p>
          <a:endParaRPr lang="en-US"/>
        </a:p>
      </dgm:t>
    </dgm:pt>
    <dgm:pt modelId="{73EFF99A-5314-3540-9910-80E97E0C8740}" type="sibTrans" cxnId="{9FA0A855-6DEC-8E42-900F-796C87ACE00C}">
      <dgm:prSet/>
      <dgm:spPr/>
      <dgm:t>
        <a:bodyPr/>
        <a:lstStyle/>
        <a:p>
          <a:endParaRPr lang="en-US"/>
        </a:p>
      </dgm:t>
    </dgm:pt>
    <dgm:pt modelId="{51ED549A-901E-FA4E-8DCC-7C751E5E679B}">
      <dgm:prSet phldrT="[Text]"/>
      <dgm:spPr/>
      <dgm:t>
        <a:bodyPr/>
        <a:lstStyle/>
        <a:p>
          <a:r>
            <a:rPr lang="en-US" dirty="0" err="1"/>
            <a:t>绑定</a:t>
          </a:r>
          <a:endParaRPr lang="en-US" dirty="0"/>
        </a:p>
      </dgm:t>
    </dgm:pt>
    <dgm:pt modelId="{9B0E5759-E3CB-A54E-AA43-C0760B28DC7A}" type="parTrans" cxnId="{6C20F959-BA6C-D644-AF50-92091196CF84}">
      <dgm:prSet/>
      <dgm:spPr/>
      <dgm:t>
        <a:bodyPr/>
        <a:lstStyle/>
        <a:p>
          <a:endParaRPr lang="en-US"/>
        </a:p>
      </dgm:t>
    </dgm:pt>
    <dgm:pt modelId="{F9E36FED-D526-9148-82F4-DA319C4E8C6B}" type="sibTrans" cxnId="{6C20F959-BA6C-D644-AF50-92091196CF84}">
      <dgm:prSet/>
      <dgm:spPr/>
      <dgm:t>
        <a:bodyPr/>
        <a:lstStyle/>
        <a:p>
          <a:endParaRPr lang="en-US"/>
        </a:p>
      </dgm:t>
    </dgm:pt>
    <dgm:pt modelId="{664A8657-B780-D145-ADC5-06AB7A8DA6CF}">
      <dgm:prSet phldrT="[Text]"/>
      <dgm:spPr/>
      <dgm:t>
        <a:bodyPr/>
        <a:lstStyle/>
        <a:p>
          <a:r>
            <a:rPr lang="en-US" dirty="0" err="1"/>
            <a:t>封装</a:t>
          </a:r>
          <a:endParaRPr lang="en-US" dirty="0"/>
        </a:p>
      </dgm:t>
    </dgm:pt>
    <dgm:pt modelId="{E3496962-7F36-A84F-912B-D768F9EBF8BA}" type="parTrans" cxnId="{49071575-1C09-EF40-84BC-9891869618CF}">
      <dgm:prSet/>
      <dgm:spPr/>
      <dgm:t>
        <a:bodyPr/>
        <a:lstStyle/>
        <a:p>
          <a:endParaRPr lang="en-US"/>
        </a:p>
      </dgm:t>
    </dgm:pt>
    <dgm:pt modelId="{22BDB573-0B0A-F748-A00C-FF64E35B40E0}" type="sibTrans" cxnId="{49071575-1C09-EF40-84BC-9891869618CF}">
      <dgm:prSet/>
      <dgm:spPr/>
      <dgm:t>
        <a:bodyPr/>
        <a:lstStyle/>
        <a:p>
          <a:endParaRPr lang="en-US"/>
        </a:p>
      </dgm:t>
    </dgm:pt>
    <dgm:pt modelId="{5BB967E9-0DCA-4244-9920-F94121C4A7E9}">
      <dgm:prSet phldrT="[Text]"/>
      <dgm:spPr/>
      <dgm:t>
        <a:bodyPr/>
        <a:lstStyle/>
        <a:p>
          <a:r>
            <a:rPr lang="en-US" dirty="0" err="1"/>
            <a:t>测试</a:t>
          </a:r>
          <a:endParaRPr lang="en-US" dirty="0"/>
        </a:p>
      </dgm:t>
    </dgm:pt>
    <dgm:pt modelId="{CBD98110-41BB-0242-A82B-F9D70FC97838}" type="parTrans" cxnId="{44E1E7ED-DF95-9647-9352-A52987BC6A30}">
      <dgm:prSet/>
      <dgm:spPr/>
      <dgm:t>
        <a:bodyPr/>
        <a:lstStyle/>
        <a:p>
          <a:endParaRPr lang="en-US"/>
        </a:p>
      </dgm:t>
    </dgm:pt>
    <dgm:pt modelId="{C3ECD91C-2D41-ED44-B1CE-BAF9D05FC9EF}" type="sibTrans" cxnId="{44E1E7ED-DF95-9647-9352-A52987BC6A30}">
      <dgm:prSet/>
      <dgm:spPr/>
      <dgm:t>
        <a:bodyPr/>
        <a:lstStyle/>
        <a:p>
          <a:endParaRPr lang="en-US"/>
        </a:p>
      </dgm:t>
    </dgm:pt>
    <dgm:pt modelId="{2C14D628-2789-ED48-A80E-5B1306844F1B}" type="pres">
      <dgm:prSet presAssocID="{33D2670B-7ED3-854B-849A-CB108A4FCC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6D671048-6CC8-A145-BEBB-8893FE5EDD39}" type="pres">
      <dgm:prSet presAssocID="{6D961515-EF34-A341-A314-2F56372F94F1}" presName="root" presStyleCnt="0"/>
      <dgm:spPr/>
    </dgm:pt>
    <dgm:pt modelId="{0E48645A-3C89-2C48-84D1-F3B5E04CF682}" type="pres">
      <dgm:prSet presAssocID="{6D961515-EF34-A341-A314-2F56372F94F1}" presName="rootComposite" presStyleCnt="0"/>
      <dgm:spPr/>
    </dgm:pt>
    <dgm:pt modelId="{45422473-9E83-4947-9394-BE02634DDC22}" type="pres">
      <dgm:prSet presAssocID="{6D961515-EF34-A341-A314-2F56372F94F1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9122A7E1-B7DC-B249-A797-A9BC441BA9E3}" type="pres">
      <dgm:prSet presAssocID="{6D961515-EF34-A341-A314-2F56372F94F1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A32885F-8C7D-834B-8D55-655662354EEF}" type="pres">
      <dgm:prSet presAssocID="{6D961515-EF34-A341-A314-2F56372F94F1}" presName="childShape" presStyleCnt="0"/>
      <dgm:spPr/>
    </dgm:pt>
    <dgm:pt modelId="{1F1F835B-CD3A-B74B-8BAB-B4C7D02E4623}" type="pres">
      <dgm:prSet presAssocID="{70D53FCF-67D6-EF42-8AB1-B0ED06DE139E}" presName="Name13" presStyleLbl="parChTrans1D2" presStyleIdx="0" presStyleCnt="5"/>
      <dgm:spPr/>
      <dgm:t>
        <a:bodyPr/>
        <a:lstStyle/>
        <a:p>
          <a:endParaRPr lang="zh-CN" altLang="en-US"/>
        </a:p>
      </dgm:t>
    </dgm:pt>
    <dgm:pt modelId="{28D2A149-B210-C74A-B064-F5D298F7DEF2}" type="pres">
      <dgm:prSet presAssocID="{6AFE15B8-25A7-C64A-A544-CAE2C4997EF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2671C1-CE29-404B-8CD1-EB33E7E9EFF5}" type="pres">
      <dgm:prSet presAssocID="{57A3CBC7-46DF-1D42-AE6A-F29FC16A0F50}" presName="Name13" presStyleLbl="parChTrans1D2" presStyleIdx="1" presStyleCnt="5"/>
      <dgm:spPr/>
      <dgm:t>
        <a:bodyPr/>
        <a:lstStyle/>
        <a:p>
          <a:endParaRPr lang="zh-CN" altLang="en-US"/>
        </a:p>
      </dgm:t>
    </dgm:pt>
    <dgm:pt modelId="{E9040101-07E7-7B4B-83E0-FD01C093D513}" type="pres">
      <dgm:prSet presAssocID="{A9BB0C98-FC0E-BE42-BA32-4FDACEBCC25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F67334-9B35-1E4D-B6B5-14B082FB3D83}" type="pres">
      <dgm:prSet presAssocID="{9B0E5759-E3CB-A54E-AA43-C0760B28DC7A}" presName="Name13" presStyleLbl="parChTrans1D2" presStyleIdx="2" presStyleCnt="5"/>
      <dgm:spPr/>
      <dgm:t>
        <a:bodyPr/>
        <a:lstStyle/>
        <a:p>
          <a:endParaRPr lang="zh-CN" altLang="en-US"/>
        </a:p>
      </dgm:t>
    </dgm:pt>
    <dgm:pt modelId="{5B1D8186-30A6-1A46-AE79-791C24D4396E}" type="pres">
      <dgm:prSet presAssocID="{51ED549A-901E-FA4E-8DCC-7C751E5E679B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59BB37-68EF-A14E-A07B-F6A5228D843C}" type="pres">
      <dgm:prSet presAssocID="{E3496962-7F36-A84F-912B-D768F9EBF8BA}" presName="Name13" presStyleLbl="parChTrans1D2" presStyleIdx="3" presStyleCnt="5"/>
      <dgm:spPr/>
      <dgm:t>
        <a:bodyPr/>
        <a:lstStyle/>
        <a:p>
          <a:endParaRPr lang="zh-CN" altLang="en-US"/>
        </a:p>
      </dgm:t>
    </dgm:pt>
    <dgm:pt modelId="{2B9F5731-5DB0-BC4A-B390-DE4CB3088EB9}" type="pres">
      <dgm:prSet presAssocID="{664A8657-B780-D145-ADC5-06AB7A8DA6CF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323DD6-61B1-F04E-8D5C-182398FC226A}" type="pres">
      <dgm:prSet presAssocID="{CBD98110-41BB-0242-A82B-F9D70FC97838}" presName="Name13" presStyleLbl="parChTrans1D2" presStyleIdx="4" presStyleCnt="5"/>
      <dgm:spPr/>
      <dgm:t>
        <a:bodyPr/>
        <a:lstStyle/>
        <a:p>
          <a:endParaRPr lang="zh-CN" altLang="en-US"/>
        </a:p>
      </dgm:t>
    </dgm:pt>
    <dgm:pt modelId="{1FC07AEB-C49B-654D-8F66-BC89B7E7BE6B}" type="pres">
      <dgm:prSet presAssocID="{5BB967E9-0DCA-4244-9920-F94121C4A7E9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1F0ADF6-8709-B047-B2D0-DA7B359FA5D7}" type="presOf" srcId="{51ED549A-901E-FA4E-8DCC-7C751E5E679B}" destId="{5B1D8186-30A6-1A46-AE79-791C24D4396E}" srcOrd="0" destOrd="0" presId="urn:microsoft.com/office/officeart/2005/8/layout/hierarchy3"/>
    <dgm:cxn modelId="{44E1E7ED-DF95-9647-9352-A52987BC6A30}" srcId="{6D961515-EF34-A341-A314-2F56372F94F1}" destId="{5BB967E9-0DCA-4244-9920-F94121C4A7E9}" srcOrd="4" destOrd="0" parTransId="{CBD98110-41BB-0242-A82B-F9D70FC97838}" sibTransId="{C3ECD91C-2D41-ED44-B1CE-BAF9D05FC9EF}"/>
    <dgm:cxn modelId="{1D8E41BF-2467-D245-8319-2D57E81EDFE2}" type="presOf" srcId="{664A8657-B780-D145-ADC5-06AB7A8DA6CF}" destId="{2B9F5731-5DB0-BC4A-B390-DE4CB3088EB9}" srcOrd="0" destOrd="0" presId="urn:microsoft.com/office/officeart/2005/8/layout/hierarchy3"/>
    <dgm:cxn modelId="{2B8D7E59-7CFE-4F4C-AAFC-D060C268DACC}" type="presOf" srcId="{33D2670B-7ED3-854B-849A-CB108A4FCC15}" destId="{2C14D628-2789-ED48-A80E-5B1306844F1B}" srcOrd="0" destOrd="0" presId="urn:microsoft.com/office/officeart/2005/8/layout/hierarchy3"/>
    <dgm:cxn modelId="{5CADD02D-EDE5-EB43-A185-34ED49A1787F}" srcId="{6D961515-EF34-A341-A314-2F56372F94F1}" destId="{6AFE15B8-25A7-C64A-A544-CAE2C4997EF9}" srcOrd="0" destOrd="0" parTransId="{70D53FCF-67D6-EF42-8AB1-B0ED06DE139E}" sibTransId="{27024F0C-5151-7E44-B9DB-179D0614E590}"/>
    <dgm:cxn modelId="{6C20F959-BA6C-D644-AF50-92091196CF84}" srcId="{6D961515-EF34-A341-A314-2F56372F94F1}" destId="{51ED549A-901E-FA4E-8DCC-7C751E5E679B}" srcOrd="2" destOrd="0" parTransId="{9B0E5759-E3CB-A54E-AA43-C0760B28DC7A}" sibTransId="{F9E36FED-D526-9148-82F4-DA319C4E8C6B}"/>
    <dgm:cxn modelId="{84F3B06D-25A5-7942-AC10-5816F7F9DCBB}" type="presOf" srcId="{5BB967E9-0DCA-4244-9920-F94121C4A7E9}" destId="{1FC07AEB-C49B-654D-8F66-BC89B7E7BE6B}" srcOrd="0" destOrd="0" presId="urn:microsoft.com/office/officeart/2005/8/layout/hierarchy3"/>
    <dgm:cxn modelId="{F4B52370-70C3-234D-9996-10A253D439F8}" type="presOf" srcId="{A9BB0C98-FC0E-BE42-BA32-4FDACEBCC252}" destId="{E9040101-07E7-7B4B-83E0-FD01C093D513}" srcOrd="0" destOrd="0" presId="urn:microsoft.com/office/officeart/2005/8/layout/hierarchy3"/>
    <dgm:cxn modelId="{9FA0A855-6DEC-8E42-900F-796C87ACE00C}" srcId="{6D961515-EF34-A341-A314-2F56372F94F1}" destId="{A9BB0C98-FC0E-BE42-BA32-4FDACEBCC252}" srcOrd="1" destOrd="0" parTransId="{57A3CBC7-46DF-1D42-AE6A-F29FC16A0F50}" sibTransId="{73EFF99A-5314-3540-9910-80E97E0C8740}"/>
    <dgm:cxn modelId="{881B8BF8-B2AB-5E41-BE23-D507D1E1B341}" type="presOf" srcId="{6D961515-EF34-A341-A314-2F56372F94F1}" destId="{9122A7E1-B7DC-B249-A797-A9BC441BA9E3}" srcOrd="1" destOrd="0" presId="urn:microsoft.com/office/officeart/2005/8/layout/hierarchy3"/>
    <dgm:cxn modelId="{CBDBF2DF-882F-AF4E-B613-738AB4B2D338}" type="presOf" srcId="{9B0E5759-E3CB-A54E-AA43-C0760B28DC7A}" destId="{3CF67334-9B35-1E4D-B6B5-14B082FB3D83}" srcOrd="0" destOrd="0" presId="urn:microsoft.com/office/officeart/2005/8/layout/hierarchy3"/>
    <dgm:cxn modelId="{CA9C89D6-657C-D448-8F5C-1941B6363FD8}" type="presOf" srcId="{E3496962-7F36-A84F-912B-D768F9EBF8BA}" destId="{8759BB37-68EF-A14E-A07B-F6A5228D843C}" srcOrd="0" destOrd="0" presId="urn:microsoft.com/office/officeart/2005/8/layout/hierarchy3"/>
    <dgm:cxn modelId="{CB46753B-B47C-7041-B52C-06D07270C900}" type="presOf" srcId="{6D961515-EF34-A341-A314-2F56372F94F1}" destId="{45422473-9E83-4947-9394-BE02634DDC22}" srcOrd="0" destOrd="0" presId="urn:microsoft.com/office/officeart/2005/8/layout/hierarchy3"/>
    <dgm:cxn modelId="{FD02ECEE-40FB-5A4D-A7AF-9CFE53364A5A}" type="presOf" srcId="{57A3CBC7-46DF-1D42-AE6A-F29FC16A0F50}" destId="{502671C1-CE29-404B-8CD1-EB33E7E9EFF5}" srcOrd="0" destOrd="0" presId="urn:microsoft.com/office/officeart/2005/8/layout/hierarchy3"/>
    <dgm:cxn modelId="{F2DF636F-6671-054A-882B-1370E55CC35E}" type="presOf" srcId="{6AFE15B8-25A7-C64A-A544-CAE2C4997EF9}" destId="{28D2A149-B210-C74A-B064-F5D298F7DEF2}" srcOrd="0" destOrd="0" presId="urn:microsoft.com/office/officeart/2005/8/layout/hierarchy3"/>
    <dgm:cxn modelId="{49071575-1C09-EF40-84BC-9891869618CF}" srcId="{6D961515-EF34-A341-A314-2F56372F94F1}" destId="{664A8657-B780-D145-ADC5-06AB7A8DA6CF}" srcOrd="3" destOrd="0" parTransId="{E3496962-7F36-A84F-912B-D768F9EBF8BA}" sibTransId="{22BDB573-0B0A-F748-A00C-FF64E35B40E0}"/>
    <dgm:cxn modelId="{31FF6F93-27E2-DB4F-B174-BD60CEB9FC05}" type="presOf" srcId="{CBD98110-41BB-0242-A82B-F9D70FC97838}" destId="{49323DD6-61B1-F04E-8D5C-182398FC226A}" srcOrd="0" destOrd="0" presId="urn:microsoft.com/office/officeart/2005/8/layout/hierarchy3"/>
    <dgm:cxn modelId="{3B5F1F6B-E138-3646-B155-DDE360F06114}" srcId="{33D2670B-7ED3-854B-849A-CB108A4FCC15}" destId="{6D961515-EF34-A341-A314-2F56372F94F1}" srcOrd="0" destOrd="0" parTransId="{AC51615A-9D83-0941-95F4-0554E99D76DF}" sibTransId="{133715BD-B20D-0743-BA00-0092EC676A20}"/>
    <dgm:cxn modelId="{0840D3B8-2DE7-7C42-B45D-0CFBF12D8581}" type="presOf" srcId="{70D53FCF-67D6-EF42-8AB1-B0ED06DE139E}" destId="{1F1F835B-CD3A-B74B-8BAB-B4C7D02E4623}" srcOrd="0" destOrd="0" presId="urn:microsoft.com/office/officeart/2005/8/layout/hierarchy3"/>
    <dgm:cxn modelId="{17FB1776-1009-8242-8172-65A8D04B0CF1}" type="presParOf" srcId="{2C14D628-2789-ED48-A80E-5B1306844F1B}" destId="{6D671048-6CC8-A145-BEBB-8893FE5EDD39}" srcOrd="0" destOrd="0" presId="urn:microsoft.com/office/officeart/2005/8/layout/hierarchy3"/>
    <dgm:cxn modelId="{7A9BF1CC-859D-2240-B5D5-08FC889DDE4D}" type="presParOf" srcId="{6D671048-6CC8-A145-BEBB-8893FE5EDD39}" destId="{0E48645A-3C89-2C48-84D1-F3B5E04CF682}" srcOrd="0" destOrd="0" presId="urn:microsoft.com/office/officeart/2005/8/layout/hierarchy3"/>
    <dgm:cxn modelId="{D5DA4B20-9A31-864B-81FA-915D6070296D}" type="presParOf" srcId="{0E48645A-3C89-2C48-84D1-F3B5E04CF682}" destId="{45422473-9E83-4947-9394-BE02634DDC22}" srcOrd="0" destOrd="0" presId="urn:microsoft.com/office/officeart/2005/8/layout/hierarchy3"/>
    <dgm:cxn modelId="{5604F125-8940-9D4D-9196-D904309C423E}" type="presParOf" srcId="{0E48645A-3C89-2C48-84D1-F3B5E04CF682}" destId="{9122A7E1-B7DC-B249-A797-A9BC441BA9E3}" srcOrd="1" destOrd="0" presId="urn:microsoft.com/office/officeart/2005/8/layout/hierarchy3"/>
    <dgm:cxn modelId="{FE39352B-3BD6-8A4F-9D46-BEA04223DAB8}" type="presParOf" srcId="{6D671048-6CC8-A145-BEBB-8893FE5EDD39}" destId="{8A32885F-8C7D-834B-8D55-655662354EEF}" srcOrd="1" destOrd="0" presId="urn:microsoft.com/office/officeart/2005/8/layout/hierarchy3"/>
    <dgm:cxn modelId="{1FD239D3-12DB-E241-86A6-33E82C5BFDA0}" type="presParOf" srcId="{8A32885F-8C7D-834B-8D55-655662354EEF}" destId="{1F1F835B-CD3A-B74B-8BAB-B4C7D02E4623}" srcOrd="0" destOrd="0" presId="urn:microsoft.com/office/officeart/2005/8/layout/hierarchy3"/>
    <dgm:cxn modelId="{3BD9BB5C-CEC8-6C4C-B5F6-17426377266D}" type="presParOf" srcId="{8A32885F-8C7D-834B-8D55-655662354EEF}" destId="{28D2A149-B210-C74A-B064-F5D298F7DEF2}" srcOrd="1" destOrd="0" presId="urn:microsoft.com/office/officeart/2005/8/layout/hierarchy3"/>
    <dgm:cxn modelId="{296638A4-5974-7644-8AFA-A4370B0C3485}" type="presParOf" srcId="{8A32885F-8C7D-834B-8D55-655662354EEF}" destId="{502671C1-CE29-404B-8CD1-EB33E7E9EFF5}" srcOrd="2" destOrd="0" presId="urn:microsoft.com/office/officeart/2005/8/layout/hierarchy3"/>
    <dgm:cxn modelId="{7EF792CB-2BBB-1845-8BA4-BDE50C46294F}" type="presParOf" srcId="{8A32885F-8C7D-834B-8D55-655662354EEF}" destId="{E9040101-07E7-7B4B-83E0-FD01C093D513}" srcOrd="3" destOrd="0" presId="urn:microsoft.com/office/officeart/2005/8/layout/hierarchy3"/>
    <dgm:cxn modelId="{7C08D3FB-6B64-074A-9F11-3F9D2915F797}" type="presParOf" srcId="{8A32885F-8C7D-834B-8D55-655662354EEF}" destId="{3CF67334-9B35-1E4D-B6B5-14B082FB3D83}" srcOrd="4" destOrd="0" presId="urn:microsoft.com/office/officeart/2005/8/layout/hierarchy3"/>
    <dgm:cxn modelId="{4D8EFF46-6E53-5C40-8D4C-6A22249C5972}" type="presParOf" srcId="{8A32885F-8C7D-834B-8D55-655662354EEF}" destId="{5B1D8186-30A6-1A46-AE79-791C24D4396E}" srcOrd="5" destOrd="0" presId="urn:microsoft.com/office/officeart/2005/8/layout/hierarchy3"/>
    <dgm:cxn modelId="{A2DB116A-80DE-F046-A52E-2396A19BECCD}" type="presParOf" srcId="{8A32885F-8C7D-834B-8D55-655662354EEF}" destId="{8759BB37-68EF-A14E-A07B-F6A5228D843C}" srcOrd="6" destOrd="0" presId="urn:microsoft.com/office/officeart/2005/8/layout/hierarchy3"/>
    <dgm:cxn modelId="{531461D8-F0CA-C64C-BFDC-7CA4F742695B}" type="presParOf" srcId="{8A32885F-8C7D-834B-8D55-655662354EEF}" destId="{2B9F5731-5DB0-BC4A-B390-DE4CB3088EB9}" srcOrd="7" destOrd="0" presId="urn:microsoft.com/office/officeart/2005/8/layout/hierarchy3"/>
    <dgm:cxn modelId="{09520B30-6059-6942-AE8A-55787073B353}" type="presParOf" srcId="{8A32885F-8C7D-834B-8D55-655662354EEF}" destId="{49323DD6-61B1-F04E-8D5C-182398FC226A}" srcOrd="8" destOrd="0" presId="urn:microsoft.com/office/officeart/2005/8/layout/hierarchy3"/>
    <dgm:cxn modelId="{3AA5178E-9086-6343-A5D1-9D4BF512DE3B}" type="presParOf" srcId="{8A32885F-8C7D-834B-8D55-655662354EEF}" destId="{1FC07AEB-C49B-654D-8F66-BC89B7E7BE6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D2670B-7ED3-854B-849A-CB108A4FCC1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961515-EF34-A341-A314-2F56372F94F1}">
      <dgm:prSet phldrT="[Text]"/>
      <dgm:spPr/>
      <dgm:t>
        <a:bodyPr/>
        <a:lstStyle/>
        <a:p>
          <a:r>
            <a:rPr lang="en-US"/>
            <a:t>HGCal硅模块制作流程</a:t>
          </a:r>
          <a:endParaRPr lang="en-US" dirty="0"/>
        </a:p>
      </dgm:t>
    </dgm:pt>
    <dgm:pt modelId="{AC51615A-9D83-0941-95F4-0554E99D76DF}" type="parTrans" cxnId="{3B5F1F6B-E138-3646-B155-DDE360F06114}">
      <dgm:prSet/>
      <dgm:spPr/>
      <dgm:t>
        <a:bodyPr/>
        <a:lstStyle/>
        <a:p>
          <a:endParaRPr lang="en-US"/>
        </a:p>
      </dgm:t>
    </dgm:pt>
    <dgm:pt modelId="{133715BD-B20D-0743-BA00-0092EC676A20}" type="sibTrans" cxnId="{3B5F1F6B-E138-3646-B155-DDE360F06114}">
      <dgm:prSet/>
      <dgm:spPr/>
      <dgm:t>
        <a:bodyPr/>
        <a:lstStyle/>
        <a:p>
          <a:endParaRPr lang="en-US"/>
        </a:p>
      </dgm:t>
    </dgm:pt>
    <dgm:pt modelId="{6AFE15B8-25A7-C64A-A544-CAE2C4997EF9}">
      <dgm:prSet phldrT="[Text]"/>
      <dgm:spPr/>
      <dgm:t>
        <a:bodyPr/>
        <a:lstStyle/>
        <a:p>
          <a:r>
            <a:rPr lang="en-US" dirty="0" err="1"/>
            <a:t>元器件</a:t>
          </a:r>
          <a:r>
            <a:rPr lang="en-US" altLang="zh-CN" dirty="0"/>
            <a:t>/</a:t>
          </a:r>
          <a:r>
            <a:rPr lang="zh-CN" altLang="en-US" dirty="0"/>
            <a:t>半成品质量控制</a:t>
          </a:r>
          <a:endParaRPr lang="en-US" dirty="0"/>
        </a:p>
      </dgm:t>
    </dgm:pt>
    <dgm:pt modelId="{70D53FCF-67D6-EF42-8AB1-B0ED06DE139E}" type="parTrans" cxnId="{5CADD02D-EDE5-EB43-A185-34ED49A1787F}">
      <dgm:prSet/>
      <dgm:spPr/>
      <dgm:t>
        <a:bodyPr/>
        <a:lstStyle/>
        <a:p>
          <a:endParaRPr lang="en-US"/>
        </a:p>
      </dgm:t>
    </dgm:pt>
    <dgm:pt modelId="{27024F0C-5151-7E44-B9DB-179D0614E590}" type="sibTrans" cxnId="{5CADD02D-EDE5-EB43-A185-34ED49A1787F}">
      <dgm:prSet/>
      <dgm:spPr/>
      <dgm:t>
        <a:bodyPr/>
        <a:lstStyle/>
        <a:p>
          <a:endParaRPr lang="en-US"/>
        </a:p>
      </dgm:t>
    </dgm:pt>
    <dgm:pt modelId="{A9BB0C98-FC0E-BE42-BA32-4FDACEBCC252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 err="1"/>
            <a:t>硅模块集成</a:t>
          </a:r>
          <a:endParaRPr lang="en-US" dirty="0"/>
        </a:p>
      </dgm:t>
    </dgm:pt>
    <dgm:pt modelId="{57A3CBC7-46DF-1D42-AE6A-F29FC16A0F50}" type="parTrans" cxnId="{9FA0A855-6DEC-8E42-900F-796C87ACE00C}">
      <dgm:prSet/>
      <dgm:spPr/>
      <dgm:t>
        <a:bodyPr/>
        <a:lstStyle/>
        <a:p>
          <a:endParaRPr lang="en-US"/>
        </a:p>
      </dgm:t>
    </dgm:pt>
    <dgm:pt modelId="{73EFF99A-5314-3540-9910-80E97E0C8740}" type="sibTrans" cxnId="{9FA0A855-6DEC-8E42-900F-796C87ACE00C}">
      <dgm:prSet/>
      <dgm:spPr/>
      <dgm:t>
        <a:bodyPr/>
        <a:lstStyle/>
        <a:p>
          <a:endParaRPr lang="en-US"/>
        </a:p>
      </dgm:t>
    </dgm:pt>
    <dgm:pt modelId="{51ED549A-901E-FA4E-8DCC-7C751E5E679B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dirty="0" err="1"/>
            <a:t>绑定</a:t>
          </a:r>
          <a:endParaRPr lang="en-US" dirty="0"/>
        </a:p>
      </dgm:t>
    </dgm:pt>
    <dgm:pt modelId="{9B0E5759-E3CB-A54E-AA43-C0760B28DC7A}" type="parTrans" cxnId="{6C20F959-BA6C-D644-AF50-92091196CF84}">
      <dgm:prSet/>
      <dgm:spPr/>
      <dgm:t>
        <a:bodyPr/>
        <a:lstStyle/>
        <a:p>
          <a:endParaRPr lang="en-US"/>
        </a:p>
      </dgm:t>
    </dgm:pt>
    <dgm:pt modelId="{F9E36FED-D526-9148-82F4-DA319C4E8C6B}" type="sibTrans" cxnId="{6C20F959-BA6C-D644-AF50-92091196CF84}">
      <dgm:prSet/>
      <dgm:spPr/>
      <dgm:t>
        <a:bodyPr/>
        <a:lstStyle/>
        <a:p>
          <a:endParaRPr lang="en-US"/>
        </a:p>
      </dgm:t>
    </dgm:pt>
    <dgm:pt modelId="{664A8657-B780-D145-ADC5-06AB7A8DA6CF}">
      <dgm:prSet phldrT="[Text]"/>
      <dgm:spPr/>
      <dgm:t>
        <a:bodyPr/>
        <a:lstStyle/>
        <a:p>
          <a:r>
            <a:rPr lang="en-US" dirty="0" err="1"/>
            <a:t>封装</a:t>
          </a:r>
          <a:endParaRPr lang="en-US" dirty="0"/>
        </a:p>
      </dgm:t>
    </dgm:pt>
    <dgm:pt modelId="{E3496962-7F36-A84F-912B-D768F9EBF8BA}" type="parTrans" cxnId="{49071575-1C09-EF40-84BC-9891869618CF}">
      <dgm:prSet/>
      <dgm:spPr/>
      <dgm:t>
        <a:bodyPr/>
        <a:lstStyle/>
        <a:p>
          <a:endParaRPr lang="en-US"/>
        </a:p>
      </dgm:t>
    </dgm:pt>
    <dgm:pt modelId="{22BDB573-0B0A-F748-A00C-FF64E35B40E0}" type="sibTrans" cxnId="{49071575-1C09-EF40-84BC-9891869618CF}">
      <dgm:prSet/>
      <dgm:spPr/>
      <dgm:t>
        <a:bodyPr/>
        <a:lstStyle/>
        <a:p>
          <a:endParaRPr lang="en-US"/>
        </a:p>
      </dgm:t>
    </dgm:pt>
    <dgm:pt modelId="{5BB967E9-0DCA-4244-9920-F94121C4A7E9}">
      <dgm:prSet phldrT="[Text]"/>
      <dgm:spPr/>
      <dgm:t>
        <a:bodyPr/>
        <a:lstStyle/>
        <a:p>
          <a:r>
            <a:rPr lang="en-US" dirty="0" err="1"/>
            <a:t>测试</a:t>
          </a:r>
          <a:endParaRPr lang="en-US" dirty="0"/>
        </a:p>
      </dgm:t>
    </dgm:pt>
    <dgm:pt modelId="{CBD98110-41BB-0242-A82B-F9D70FC97838}" type="parTrans" cxnId="{44E1E7ED-DF95-9647-9352-A52987BC6A30}">
      <dgm:prSet/>
      <dgm:spPr/>
      <dgm:t>
        <a:bodyPr/>
        <a:lstStyle/>
        <a:p>
          <a:endParaRPr lang="en-US"/>
        </a:p>
      </dgm:t>
    </dgm:pt>
    <dgm:pt modelId="{C3ECD91C-2D41-ED44-B1CE-BAF9D05FC9EF}" type="sibTrans" cxnId="{44E1E7ED-DF95-9647-9352-A52987BC6A30}">
      <dgm:prSet/>
      <dgm:spPr/>
      <dgm:t>
        <a:bodyPr/>
        <a:lstStyle/>
        <a:p>
          <a:endParaRPr lang="en-US"/>
        </a:p>
      </dgm:t>
    </dgm:pt>
    <dgm:pt modelId="{2C14D628-2789-ED48-A80E-5B1306844F1B}" type="pres">
      <dgm:prSet presAssocID="{33D2670B-7ED3-854B-849A-CB108A4FCC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6D671048-6CC8-A145-BEBB-8893FE5EDD39}" type="pres">
      <dgm:prSet presAssocID="{6D961515-EF34-A341-A314-2F56372F94F1}" presName="root" presStyleCnt="0"/>
      <dgm:spPr/>
    </dgm:pt>
    <dgm:pt modelId="{0E48645A-3C89-2C48-84D1-F3B5E04CF682}" type="pres">
      <dgm:prSet presAssocID="{6D961515-EF34-A341-A314-2F56372F94F1}" presName="rootComposite" presStyleCnt="0"/>
      <dgm:spPr/>
    </dgm:pt>
    <dgm:pt modelId="{45422473-9E83-4947-9394-BE02634DDC22}" type="pres">
      <dgm:prSet presAssocID="{6D961515-EF34-A341-A314-2F56372F94F1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9122A7E1-B7DC-B249-A797-A9BC441BA9E3}" type="pres">
      <dgm:prSet presAssocID="{6D961515-EF34-A341-A314-2F56372F94F1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A32885F-8C7D-834B-8D55-655662354EEF}" type="pres">
      <dgm:prSet presAssocID="{6D961515-EF34-A341-A314-2F56372F94F1}" presName="childShape" presStyleCnt="0"/>
      <dgm:spPr/>
    </dgm:pt>
    <dgm:pt modelId="{1F1F835B-CD3A-B74B-8BAB-B4C7D02E4623}" type="pres">
      <dgm:prSet presAssocID="{70D53FCF-67D6-EF42-8AB1-B0ED06DE139E}" presName="Name13" presStyleLbl="parChTrans1D2" presStyleIdx="0" presStyleCnt="5"/>
      <dgm:spPr/>
      <dgm:t>
        <a:bodyPr/>
        <a:lstStyle/>
        <a:p>
          <a:endParaRPr lang="zh-CN" altLang="en-US"/>
        </a:p>
      </dgm:t>
    </dgm:pt>
    <dgm:pt modelId="{28D2A149-B210-C74A-B064-F5D298F7DEF2}" type="pres">
      <dgm:prSet presAssocID="{6AFE15B8-25A7-C64A-A544-CAE2C4997EF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2671C1-CE29-404B-8CD1-EB33E7E9EFF5}" type="pres">
      <dgm:prSet presAssocID="{57A3CBC7-46DF-1D42-AE6A-F29FC16A0F50}" presName="Name13" presStyleLbl="parChTrans1D2" presStyleIdx="1" presStyleCnt="5"/>
      <dgm:spPr/>
      <dgm:t>
        <a:bodyPr/>
        <a:lstStyle/>
        <a:p>
          <a:endParaRPr lang="zh-CN" altLang="en-US"/>
        </a:p>
      </dgm:t>
    </dgm:pt>
    <dgm:pt modelId="{E9040101-07E7-7B4B-83E0-FD01C093D513}" type="pres">
      <dgm:prSet presAssocID="{A9BB0C98-FC0E-BE42-BA32-4FDACEBCC25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F67334-9B35-1E4D-B6B5-14B082FB3D83}" type="pres">
      <dgm:prSet presAssocID="{9B0E5759-E3CB-A54E-AA43-C0760B28DC7A}" presName="Name13" presStyleLbl="parChTrans1D2" presStyleIdx="2" presStyleCnt="5"/>
      <dgm:spPr/>
      <dgm:t>
        <a:bodyPr/>
        <a:lstStyle/>
        <a:p>
          <a:endParaRPr lang="zh-CN" altLang="en-US"/>
        </a:p>
      </dgm:t>
    </dgm:pt>
    <dgm:pt modelId="{5B1D8186-30A6-1A46-AE79-791C24D4396E}" type="pres">
      <dgm:prSet presAssocID="{51ED549A-901E-FA4E-8DCC-7C751E5E679B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59BB37-68EF-A14E-A07B-F6A5228D843C}" type="pres">
      <dgm:prSet presAssocID="{E3496962-7F36-A84F-912B-D768F9EBF8BA}" presName="Name13" presStyleLbl="parChTrans1D2" presStyleIdx="3" presStyleCnt="5"/>
      <dgm:spPr/>
      <dgm:t>
        <a:bodyPr/>
        <a:lstStyle/>
        <a:p>
          <a:endParaRPr lang="zh-CN" altLang="en-US"/>
        </a:p>
      </dgm:t>
    </dgm:pt>
    <dgm:pt modelId="{2B9F5731-5DB0-BC4A-B390-DE4CB3088EB9}" type="pres">
      <dgm:prSet presAssocID="{664A8657-B780-D145-ADC5-06AB7A8DA6CF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323DD6-61B1-F04E-8D5C-182398FC226A}" type="pres">
      <dgm:prSet presAssocID="{CBD98110-41BB-0242-A82B-F9D70FC97838}" presName="Name13" presStyleLbl="parChTrans1D2" presStyleIdx="4" presStyleCnt="5"/>
      <dgm:spPr/>
      <dgm:t>
        <a:bodyPr/>
        <a:lstStyle/>
        <a:p>
          <a:endParaRPr lang="zh-CN" altLang="en-US"/>
        </a:p>
      </dgm:t>
    </dgm:pt>
    <dgm:pt modelId="{1FC07AEB-C49B-654D-8F66-BC89B7E7BE6B}" type="pres">
      <dgm:prSet presAssocID="{5BB967E9-0DCA-4244-9920-F94121C4A7E9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1F0ADF6-8709-B047-B2D0-DA7B359FA5D7}" type="presOf" srcId="{51ED549A-901E-FA4E-8DCC-7C751E5E679B}" destId="{5B1D8186-30A6-1A46-AE79-791C24D4396E}" srcOrd="0" destOrd="0" presId="urn:microsoft.com/office/officeart/2005/8/layout/hierarchy3"/>
    <dgm:cxn modelId="{44E1E7ED-DF95-9647-9352-A52987BC6A30}" srcId="{6D961515-EF34-A341-A314-2F56372F94F1}" destId="{5BB967E9-0DCA-4244-9920-F94121C4A7E9}" srcOrd="4" destOrd="0" parTransId="{CBD98110-41BB-0242-A82B-F9D70FC97838}" sibTransId="{C3ECD91C-2D41-ED44-B1CE-BAF9D05FC9EF}"/>
    <dgm:cxn modelId="{1D8E41BF-2467-D245-8319-2D57E81EDFE2}" type="presOf" srcId="{664A8657-B780-D145-ADC5-06AB7A8DA6CF}" destId="{2B9F5731-5DB0-BC4A-B390-DE4CB3088EB9}" srcOrd="0" destOrd="0" presId="urn:microsoft.com/office/officeart/2005/8/layout/hierarchy3"/>
    <dgm:cxn modelId="{2B8D7E59-7CFE-4F4C-AAFC-D060C268DACC}" type="presOf" srcId="{33D2670B-7ED3-854B-849A-CB108A4FCC15}" destId="{2C14D628-2789-ED48-A80E-5B1306844F1B}" srcOrd="0" destOrd="0" presId="urn:microsoft.com/office/officeart/2005/8/layout/hierarchy3"/>
    <dgm:cxn modelId="{5CADD02D-EDE5-EB43-A185-34ED49A1787F}" srcId="{6D961515-EF34-A341-A314-2F56372F94F1}" destId="{6AFE15B8-25A7-C64A-A544-CAE2C4997EF9}" srcOrd="0" destOrd="0" parTransId="{70D53FCF-67D6-EF42-8AB1-B0ED06DE139E}" sibTransId="{27024F0C-5151-7E44-B9DB-179D0614E590}"/>
    <dgm:cxn modelId="{6C20F959-BA6C-D644-AF50-92091196CF84}" srcId="{6D961515-EF34-A341-A314-2F56372F94F1}" destId="{51ED549A-901E-FA4E-8DCC-7C751E5E679B}" srcOrd="2" destOrd="0" parTransId="{9B0E5759-E3CB-A54E-AA43-C0760B28DC7A}" sibTransId="{F9E36FED-D526-9148-82F4-DA319C4E8C6B}"/>
    <dgm:cxn modelId="{84F3B06D-25A5-7942-AC10-5816F7F9DCBB}" type="presOf" srcId="{5BB967E9-0DCA-4244-9920-F94121C4A7E9}" destId="{1FC07AEB-C49B-654D-8F66-BC89B7E7BE6B}" srcOrd="0" destOrd="0" presId="urn:microsoft.com/office/officeart/2005/8/layout/hierarchy3"/>
    <dgm:cxn modelId="{F4B52370-70C3-234D-9996-10A253D439F8}" type="presOf" srcId="{A9BB0C98-FC0E-BE42-BA32-4FDACEBCC252}" destId="{E9040101-07E7-7B4B-83E0-FD01C093D513}" srcOrd="0" destOrd="0" presId="urn:microsoft.com/office/officeart/2005/8/layout/hierarchy3"/>
    <dgm:cxn modelId="{9FA0A855-6DEC-8E42-900F-796C87ACE00C}" srcId="{6D961515-EF34-A341-A314-2F56372F94F1}" destId="{A9BB0C98-FC0E-BE42-BA32-4FDACEBCC252}" srcOrd="1" destOrd="0" parTransId="{57A3CBC7-46DF-1D42-AE6A-F29FC16A0F50}" sibTransId="{73EFF99A-5314-3540-9910-80E97E0C8740}"/>
    <dgm:cxn modelId="{881B8BF8-B2AB-5E41-BE23-D507D1E1B341}" type="presOf" srcId="{6D961515-EF34-A341-A314-2F56372F94F1}" destId="{9122A7E1-B7DC-B249-A797-A9BC441BA9E3}" srcOrd="1" destOrd="0" presId="urn:microsoft.com/office/officeart/2005/8/layout/hierarchy3"/>
    <dgm:cxn modelId="{CBDBF2DF-882F-AF4E-B613-738AB4B2D338}" type="presOf" srcId="{9B0E5759-E3CB-A54E-AA43-C0760B28DC7A}" destId="{3CF67334-9B35-1E4D-B6B5-14B082FB3D83}" srcOrd="0" destOrd="0" presId="urn:microsoft.com/office/officeart/2005/8/layout/hierarchy3"/>
    <dgm:cxn modelId="{CA9C89D6-657C-D448-8F5C-1941B6363FD8}" type="presOf" srcId="{E3496962-7F36-A84F-912B-D768F9EBF8BA}" destId="{8759BB37-68EF-A14E-A07B-F6A5228D843C}" srcOrd="0" destOrd="0" presId="urn:microsoft.com/office/officeart/2005/8/layout/hierarchy3"/>
    <dgm:cxn modelId="{CB46753B-B47C-7041-B52C-06D07270C900}" type="presOf" srcId="{6D961515-EF34-A341-A314-2F56372F94F1}" destId="{45422473-9E83-4947-9394-BE02634DDC22}" srcOrd="0" destOrd="0" presId="urn:microsoft.com/office/officeart/2005/8/layout/hierarchy3"/>
    <dgm:cxn modelId="{FD02ECEE-40FB-5A4D-A7AF-9CFE53364A5A}" type="presOf" srcId="{57A3CBC7-46DF-1D42-AE6A-F29FC16A0F50}" destId="{502671C1-CE29-404B-8CD1-EB33E7E9EFF5}" srcOrd="0" destOrd="0" presId="urn:microsoft.com/office/officeart/2005/8/layout/hierarchy3"/>
    <dgm:cxn modelId="{F2DF636F-6671-054A-882B-1370E55CC35E}" type="presOf" srcId="{6AFE15B8-25A7-C64A-A544-CAE2C4997EF9}" destId="{28D2A149-B210-C74A-B064-F5D298F7DEF2}" srcOrd="0" destOrd="0" presId="urn:microsoft.com/office/officeart/2005/8/layout/hierarchy3"/>
    <dgm:cxn modelId="{49071575-1C09-EF40-84BC-9891869618CF}" srcId="{6D961515-EF34-A341-A314-2F56372F94F1}" destId="{664A8657-B780-D145-ADC5-06AB7A8DA6CF}" srcOrd="3" destOrd="0" parTransId="{E3496962-7F36-A84F-912B-D768F9EBF8BA}" sibTransId="{22BDB573-0B0A-F748-A00C-FF64E35B40E0}"/>
    <dgm:cxn modelId="{31FF6F93-27E2-DB4F-B174-BD60CEB9FC05}" type="presOf" srcId="{CBD98110-41BB-0242-A82B-F9D70FC97838}" destId="{49323DD6-61B1-F04E-8D5C-182398FC226A}" srcOrd="0" destOrd="0" presId="urn:microsoft.com/office/officeart/2005/8/layout/hierarchy3"/>
    <dgm:cxn modelId="{3B5F1F6B-E138-3646-B155-DDE360F06114}" srcId="{33D2670B-7ED3-854B-849A-CB108A4FCC15}" destId="{6D961515-EF34-A341-A314-2F56372F94F1}" srcOrd="0" destOrd="0" parTransId="{AC51615A-9D83-0941-95F4-0554E99D76DF}" sibTransId="{133715BD-B20D-0743-BA00-0092EC676A20}"/>
    <dgm:cxn modelId="{0840D3B8-2DE7-7C42-B45D-0CFBF12D8581}" type="presOf" srcId="{70D53FCF-67D6-EF42-8AB1-B0ED06DE139E}" destId="{1F1F835B-CD3A-B74B-8BAB-B4C7D02E4623}" srcOrd="0" destOrd="0" presId="urn:microsoft.com/office/officeart/2005/8/layout/hierarchy3"/>
    <dgm:cxn modelId="{17FB1776-1009-8242-8172-65A8D04B0CF1}" type="presParOf" srcId="{2C14D628-2789-ED48-A80E-5B1306844F1B}" destId="{6D671048-6CC8-A145-BEBB-8893FE5EDD39}" srcOrd="0" destOrd="0" presId="urn:microsoft.com/office/officeart/2005/8/layout/hierarchy3"/>
    <dgm:cxn modelId="{7A9BF1CC-859D-2240-B5D5-08FC889DDE4D}" type="presParOf" srcId="{6D671048-6CC8-A145-BEBB-8893FE5EDD39}" destId="{0E48645A-3C89-2C48-84D1-F3B5E04CF682}" srcOrd="0" destOrd="0" presId="urn:microsoft.com/office/officeart/2005/8/layout/hierarchy3"/>
    <dgm:cxn modelId="{D5DA4B20-9A31-864B-81FA-915D6070296D}" type="presParOf" srcId="{0E48645A-3C89-2C48-84D1-F3B5E04CF682}" destId="{45422473-9E83-4947-9394-BE02634DDC22}" srcOrd="0" destOrd="0" presId="urn:microsoft.com/office/officeart/2005/8/layout/hierarchy3"/>
    <dgm:cxn modelId="{5604F125-8940-9D4D-9196-D904309C423E}" type="presParOf" srcId="{0E48645A-3C89-2C48-84D1-F3B5E04CF682}" destId="{9122A7E1-B7DC-B249-A797-A9BC441BA9E3}" srcOrd="1" destOrd="0" presId="urn:microsoft.com/office/officeart/2005/8/layout/hierarchy3"/>
    <dgm:cxn modelId="{FE39352B-3BD6-8A4F-9D46-BEA04223DAB8}" type="presParOf" srcId="{6D671048-6CC8-A145-BEBB-8893FE5EDD39}" destId="{8A32885F-8C7D-834B-8D55-655662354EEF}" srcOrd="1" destOrd="0" presId="urn:microsoft.com/office/officeart/2005/8/layout/hierarchy3"/>
    <dgm:cxn modelId="{1FD239D3-12DB-E241-86A6-33E82C5BFDA0}" type="presParOf" srcId="{8A32885F-8C7D-834B-8D55-655662354EEF}" destId="{1F1F835B-CD3A-B74B-8BAB-B4C7D02E4623}" srcOrd="0" destOrd="0" presId="urn:microsoft.com/office/officeart/2005/8/layout/hierarchy3"/>
    <dgm:cxn modelId="{3BD9BB5C-CEC8-6C4C-B5F6-17426377266D}" type="presParOf" srcId="{8A32885F-8C7D-834B-8D55-655662354EEF}" destId="{28D2A149-B210-C74A-B064-F5D298F7DEF2}" srcOrd="1" destOrd="0" presId="urn:microsoft.com/office/officeart/2005/8/layout/hierarchy3"/>
    <dgm:cxn modelId="{296638A4-5974-7644-8AFA-A4370B0C3485}" type="presParOf" srcId="{8A32885F-8C7D-834B-8D55-655662354EEF}" destId="{502671C1-CE29-404B-8CD1-EB33E7E9EFF5}" srcOrd="2" destOrd="0" presId="urn:microsoft.com/office/officeart/2005/8/layout/hierarchy3"/>
    <dgm:cxn modelId="{7EF792CB-2BBB-1845-8BA4-BDE50C46294F}" type="presParOf" srcId="{8A32885F-8C7D-834B-8D55-655662354EEF}" destId="{E9040101-07E7-7B4B-83E0-FD01C093D513}" srcOrd="3" destOrd="0" presId="urn:microsoft.com/office/officeart/2005/8/layout/hierarchy3"/>
    <dgm:cxn modelId="{7C08D3FB-6B64-074A-9F11-3F9D2915F797}" type="presParOf" srcId="{8A32885F-8C7D-834B-8D55-655662354EEF}" destId="{3CF67334-9B35-1E4D-B6B5-14B082FB3D83}" srcOrd="4" destOrd="0" presId="urn:microsoft.com/office/officeart/2005/8/layout/hierarchy3"/>
    <dgm:cxn modelId="{4D8EFF46-6E53-5C40-8D4C-6A22249C5972}" type="presParOf" srcId="{8A32885F-8C7D-834B-8D55-655662354EEF}" destId="{5B1D8186-30A6-1A46-AE79-791C24D4396E}" srcOrd="5" destOrd="0" presId="urn:microsoft.com/office/officeart/2005/8/layout/hierarchy3"/>
    <dgm:cxn modelId="{A2DB116A-80DE-F046-A52E-2396A19BECCD}" type="presParOf" srcId="{8A32885F-8C7D-834B-8D55-655662354EEF}" destId="{8759BB37-68EF-A14E-A07B-F6A5228D843C}" srcOrd="6" destOrd="0" presId="urn:microsoft.com/office/officeart/2005/8/layout/hierarchy3"/>
    <dgm:cxn modelId="{531461D8-F0CA-C64C-BFDC-7CA4F742695B}" type="presParOf" srcId="{8A32885F-8C7D-834B-8D55-655662354EEF}" destId="{2B9F5731-5DB0-BC4A-B390-DE4CB3088EB9}" srcOrd="7" destOrd="0" presId="urn:microsoft.com/office/officeart/2005/8/layout/hierarchy3"/>
    <dgm:cxn modelId="{09520B30-6059-6942-AE8A-55787073B353}" type="presParOf" srcId="{8A32885F-8C7D-834B-8D55-655662354EEF}" destId="{49323DD6-61B1-F04E-8D5C-182398FC226A}" srcOrd="8" destOrd="0" presId="urn:microsoft.com/office/officeart/2005/8/layout/hierarchy3"/>
    <dgm:cxn modelId="{3AA5178E-9086-6343-A5D1-9D4BF512DE3B}" type="presParOf" srcId="{8A32885F-8C7D-834B-8D55-655662354EEF}" destId="{1FC07AEB-C49B-654D-8F66-BC89B7E7BE6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D2670B-7ED3-854B-849A-CB108A4FCC1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961515-EF34-A341-A314-2F56372F94F1}">
      <dgm:prSet phldrT="[Text]"/>
      <dgm:spPr/>
      <dgm:t>
        <a:bodyPr/>
        <a:lstStyle/>
        <a:p>
          <a:r>
            <a:rPr lang="en-US"/>
            <a:t>HGCal硅模块制作流程</a:t>
          </a:r>
          <a:endParaRPr lang="en-US" dirty="0"/>
        </a:p>
      </dgm:t>
    </dgm:pt>
    <dgm:pt modelId="{AC51615A-9D83-0941-95F4-0554E99D76DF}" type="parTrans" cxnId="{3B5F1F6B-E138-3646-B155-DDE360F06114}">
      <dgm:prSet/>
      <dgm:spPr/>
      <dgm:t>
        <a:bodyPr/>
        <a:lstStyle/>
        <a:p>
          <a:endParaRPr lang="en-US"/>
        </a:p>
      </dgm:t>
    </dgm:pt>
    <dgm:pt modelId="{133715BD-B20D-0743-BA00-0092EC676A20}" type="sibTrans" cxnId="{3B5F1F6B-E138-3646-B155-DDE360F06114}">
      <dgm:prSet/>
      <dgm:spPr/>
      <dgm:t>
        <a:bodyPr/>
        <a:lstStyle/>
        <a:p>
          <a:endParaRPr lang="en-US"/>
        </a:p>
      </dgm:t>
    </dgm:pt>
    <dgm:pt modelId="{6AFE15B8-25A7-C64A-A544-CAE2C4997EF9}">
      <dgm:prSet phldrT="[Text]"/>
      <dgm:spPr/>
      <dgm:t>
        <a:bodyPr/>
        <a:lstStyle/>
        <a:p>
          <a:r>
            <a:rPr lang="en-US" dirty="0" err="1"/>
            <a:t>元器件</a:t>
          </a:r>
          <a:r>
            <a:rPr lang="en-US" altLang="zh-CN" dirty="0"/>
            <a:t>/</a:t>
          </a:r>
          <a:r>
            <a:rPr lang="zh-CN" altLang="en-US" dirty="0"/>
            <a:t>半成品质量控制</a:t>
          </a:r>
          <a:endParaRPr lang="en-US" dirty="0"/>
        </a:p>
      </dgm:t>
    </dgm:pt>
    <dgm:pt modelId="{70D53FCF-67D6-EF42-8AB1-B0ED06DE139E}" type="parTrans" cxnId="{5CADD02D-EDE5-EB43-A185-34ED49A1787F}">
      <dgm:prSet/>
      <dgm:spPr/>
      <dgm:t>
        <a:bodyPr/>
        <a:lstStyle/>
        <a:p>
          <a:endParaRPr lang="en-US"/>
        </a:p>
      </dgm:t>
    </dgm:pt>
    <dgm:pt modelId="{27024F0C-5151-7E44-B9DB-179D0614E590}" type="sibTrans" cxnId="{5CADD02D-EDE5-EB43-A185-34ED49A1787F}">
      <dgm:prSet/>
      <dgm:spPr/>
      <dgm:t>
        <a:bodyPr/>
        <a:lstStyle/>
        <a:p>
          <a:endParaRPr lang="en-US"/>
        </a:p>
      </dgm:t>
    </dgm:pt>
    <dgm:pt modelId="{A9BB0C98-FC0E-BE42-BA32-4FDACEBCC252}">
      <dgm:prSet phldrT="[Text]"/>
      <dgm:spPr/>
      <dgm:t>
        <a:bodyPr/>
        <a:lstStyle/>
        <a:p>
          <a:r>
            <a:rPr lang="en-US" dirty="0" err="1"/>
            <a:t>硅模块集成</a:t>
          </a:r>
          <a:endParaRPr lang="en-US" dirty="0"/>
        </a:p>
      </dgm:t>
    </dgm:pt>
    <dgm:pt modelId="{57A3CBC7-46DF-1D42-AE6A-F29FC16A0F50}" type="parTrans" cxnId="{9FA0A855-6DEC-8E42-900F-796C87ACE00C}">
      <dgm:prSet/>
      <dgm:spPr/>
      <dgm:t>
        <a:bodyPr/>
        <a:lstStyle/>
        <a:p>
          <a:endParaRPr lang="en-US"/>
        </a:p>
      </dgm:t>
    </dgm:pt>
    <dgm:pt modelId="{73EFF99A-5314-3540-9910-80E97E0C8740}" type="sibTrans" cxnId="{9FA0A855-6DEC-8E42-900F-796C87ACE00C}">
      <dgm:prSet/>
      <dgm:spPr/>
      <dgm:t>
        <a:bodyPr/>
        <a:lstStyle/>
        <a:p>
          <a:endParaRPr lang="en-US"/>
        </a:p>
      </dgm:t>
    </dgm:pt>
    <dgm:pt modelId="{51ED549A-901E-FA4E-8DCC-7C751E5E679B}">
      <dgm:prSet phldrT="[Text]"/>
      <dgm:spPr/>
      <dgm:t>
        <a:bodyPr/>
        <a:lstStyle/>
        <a:p>
          <a:r>
            <a:rPr lang="en-US" dirty="0" err="1"/>
            <a:t>绑定</a:t>
          </a:r>
          <a:endParaRPr lang="en-US" dirty="0"/>
        </a:p>
      </dgm:t>
    </dgm:pt>
    <dgm:pt modelId="{9B0E5759-E3CB-A54E-AA43-C0760B28DC7A}" type="parTrans" cxnId="{6C20F959-BA6C-D644-AF50-92091196CF84}">
      <dgm:prSet/>
      <dgm:spPr/>
      <dgm:t>
        <a:bodyPr/>
        <a:lstStyle/>
        <a:p>
          <a:endParaRPr lang="en-US"/>
        </a:p>
      </dgm:t>
    </dgm:pt>
    <dgm:pt modelId="{F9E36FED-D526-9148-82F4-DA319C4E8C6B}" type="sibTrans" cxnId="{6C20F959-BA6C-D644-AF50-92091196CF84}">
      <dgm:prSet/>
      <dgm:spPr/>
      <dgm:t>
        <a:bodyPr/>
        <a:lstStyle/>
        <a:p>
          <a:endParaRPr lang="en-US"/>
        </a:p>
      </dgm:t>
    </dgm:pt>
    <dgm:pt modelId="{664A8657-B780-D145-ADC5-06AB7A8DA6CF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 err="1"/>
            <a:t>封装</a:t>
          </a:r>
          <a:endParaRPr lang="en-US" dirty="0"/>
        </a:p>
      </dgm:t>
    </dgm:pt>
    <dgm:pt modelId="{E3496962-7F36-A84F-912B-D768F9EBF8BA}" type="parTrans" cxnId="{49071575-1C09-EF40-84BC-9891869618CF}">
      <dgm:prSet/>
      <dgm:spPr/>
      <dgm:t>
        <a:bodyPr/>
        <a:lstStyle/>
        <a:p>
          <a:endParaRPr lang="en-US"/>
        </a:p>
      </dgm:t>
    </dgm:pt>
    <dgm:pt modelId="{22BDB573-0B0A-F748-A00C-FF64E35B40E0}" type="sibTrans" cxnId="{49071575-1C09-EF40-84BC-9891869618CF}">
      <dgm:prSet/>
      <dgm:spPr/>
      <dgm:t>
        <a:bodyPr/>
        <a:lstStyle/>
        <a:p>
          <a:endParaRPr lang="en-US"/>
        </a:p>
      </dgm:t>
    </dgm:pt>
    <dgm:pt modelId="{5BB967E9-0DCA-4244-9920-F94121C4A7E9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dirty="0" err="1"/>
            <a:t>测试</a:t>
          </a:r>
          <a:endParaRPr lang="en-US" dirty="0"/>
        </a:p>
      </dgm:t>
    </dgm:pt>
    <dgm:pt modelId="{CBD98110-41BB-0242-A82B-F9D70FC97838}" type="parTrans" cxnId="{44E1E7ED-DF95-9647-9352-A52987BC6A30}">
      <dgm:prSet/>
      <dgm:spPr/>
      <dgm:t>
        <a:bodyPr/>
        <a:lstStyle/>
        <a:p>
          <a:endParaRPr lang="en-US"/>
        </a:p>
      </dgm:t>
    </dgm:pt>
    <dgm:pt modelId="{C3ECD91C-2D41-ED44-B1CE-BAF9D05FC9EF}" type="sibTrans" cxnId="{44E1E7ED-DF95-9647-9352-A52987BC6A30}">
      <dgm:prSet/>
      <dgm:spPr/>
      <dgm:t>
        <a:bodyPr/>
        <a:lstStyle/>
        <a:p>
          <a:endParaRPr lang="en-US"/>
        </a:p>
      </dgm:t>
    </dgm:pt>
    <dgm:pt modelId="{2C14D628-2789-ED48-A80E-5B1306844F1B}" type="pres">
      <dgm:prSet presAssocID="{33D2670B-7ED3-854B-849A-CB108A4FCC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6D671048-6CC8-A145-BEBB-8893FE5EDD39}" type="pres">
      <dgm:prSet presAssocID="{6D961515-EF34-A341-A314-2F56372F94F1}" presName="root" presStyleCnt="0"/>
      <dgm:spPr/>
    </dgm:pt>
    <dgm:pt modelId="{0E48645A-3C89-2C48-84D1-F3B5E04CF682}" type="pres">
      <dgm:prSet presAssocID="{6D961515-EF34-A341-A314-2F56372F94F1}" presName="rootComposite" presStyleCnt="0"/>
      <dgm:spPr/>
    </dgm:pt>
    <dgm:pt modelId="{45422473-9E83-4947-9394-BE02634DDC22}" type="pres">
      <dgm:prSet presAssocID="{6D961515-EF34-A341-A314-2F56372F94F1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9122A7E1-B7DC-B249-A797-A9BC441BA9E3}" type="pres">
      <dgm:prSet presAssocID="{6D961515-EF34-A341-A314-2F56372F94F1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A32885F-8C7D-834B-8D55-655662354EEF}" type="pres">
      <dgm:prSet presAssocID="{6D961515-EF34-A341-A314-2F56372F94F1}" presName="childShape" presStyleCnt="0"/>
      <dgm:spPr/>
    </dgm:pt>
    <dgm:pt modelId="{1F1F835B-CD3A-B74B-8BAB-B4C7D02E4623}" type="pres">
      <dgm:prSet presAssocID="{70D53FCF-67D6-EF42-8AB1-B0ED06DE139E}" presName="Name13" presStyleLbl="parChTrans1D2" presStyleIdx="0" presStyleCnt="5"/>
      <dgm:spPr/>
      <dgm:t>
        <a:bodyPr/>
        <a:lstStyle/>
        <a:p>
          <a:endParaRPr lang="zh-CN" altLang="en-US"/>
        </a:p>
      </dgm:t>
    </dgm:pt>
    <dgm:pt modelId="{28D2A149-B210-C74A-B064-F5D298F7DEF2}" type="pres">
      <dgm:prSet presAssocID="{6AFE15B8-25A7-C64A-A544-CAE2C4997EF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2671C1-CE29-404B-8CD1-EB33E7E9EFF5}" type="pres">
      <dgm:prSet presAssocID="{57A3CBC7-46DF-1D42-AE6A-F29FC16A0F50}" presName="Name13" presStyleLbl="parChTrans1D2" presStyleIdx="1" presStyleCnt="5"/>
      <dgm:spPr/>
      <dgm:t>
        <a:bodyPr/>
        <a:lstStyle/>
        <a:p>
          <a:endParaRPr lang="zh-CN" altLang="en-US"/>
        </a:p>
      </dgm:t>
    </dgm:pt>
    <dgm:pt modelId="{E9040101-07E7-7B4B-83E0-FD01C093D513}" type="pres">
      <dgm:prSet presAssocID="{A9BB0C98-FC0E-BE42-BA32-4FDACEBCC25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F67334-9B35-1E4D-B6B5-14B082FB3D83}" type="pres">
      <dgm:prSet presAssocID="{9B0E5759-E3CB-A54E-AA43-C0760B28DC7A}" presName="Name13" presStyleLbl="parChTrans1D2" presStyleIdx="2" presStyleCnt="5"/>
      <dgm:spPr/>
      <dgm:t>
        <a:bodyPr/>
        <a:lstStyle/>
        <a:p>
          <a:endParaRPr lang="zh-CN" altLang="en-US"/>
        </a:p>
      </dgm:t>
    </dgm:pt>
    <dgm:pt modelId="{5B1D8186-30A6-1A46-AE79-791C24D4396E}" type="pres">
      <dgm:prSet presAssocID="{51ED549A-901E-FA4E-8DCC-7C751E5E679B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59BB37-68EF-A14E-A07B-F6A5228D843C}" type="pres">
      <dgm:prSet presAssocID="{E3496962-7F36-A84F-912B-D768F9EBF8BA}" presName="Name13" presStyleLbl="parChTrans1D2" presStyleIdx="3" presStyleCnt="5"/>
      <dgm:spPr/>
      <dgm:t>
        <a:bodyPr/>
        <a:lstStyle/>
        <a:p>
          <a:endParaRPr lang="zh-CN" altLang="en-US"/>
        </a:p>
      </dgm:t>
    </dgm:pt>
    <dgm:pt modelId="{2B9F5731-5DB0-BC4A-B390-DE4CB3088EB9}" type="pres">
      <dgm:prSet presAssocID="{664A8657-B780-D145-ADC5-06AB7A8DA6CF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323DD6-61B1-F04E-8D5C-182398FC226A}" type="pres">
      <dgm:prSet presAssocID="{CBD98110-41BB-0242-A82B-F9D70FC97838}" presName="Name13" presStyleLbl="parChTrans1D2" presStyleIdx="4" presStyleCnt="5"/>
      <dgm:spPr/>
      <dgm:t>
        <a:bodyPr/>
        <a:lstStyle/>
        <a:p>
          <a:endParaRPr lang="zh-CN" altLang="en-US"/>
        </a:p>
      </dgm:t>
    </dgm:pt>
    <dgm:pt modelId="{1FC07AEB-C49B-654D-8F66-BC89B7E7BE6B}" type="pres">
      <dgm:prSet presAssocID="{5BB967E9-0DCA-4244-9920-F94121C4A7E9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1F0ADF6-8709-B047-B2D0-DA7B359FA5D7}" type="presOf" srcId="{51ED549A-901E-FA4E-8DCC-7C751E5E679B}" destId="{5B1D8186-30A6-1A46-AE79-791C24D4396E}" srcOrd="0" destOrd="0" presId="urn:microsoft.com/office/officeart/2005/8/layout/hierarchy3"/>
    <dgm:cxn modelId="{44E1E7ED-DF95-9647-9352-A52987BC6A30}" srcId="{6D961515-EF34-A341-A314-2F56372F94F1}" destId="{5BB967E9-0DCA-4244-9920-F94121C4A7E9}" srcOrd="4" destOrd="0" parTransId="{CBD98110-41BB-0242-A82B-F9D70FC97838}" sibTransId="{C3ECD91C-2D41-ED44-B1CE-BAF9D05FC9EF}"/>
    <dgm:cxn modelId="{1D8E41BF-2467-D245-8319-2D57E81EDFE2}" type="presOf" srcId="{664A8657-B780-D145-ADC5-06AB7A8DA6CF}" destId="{2B9F5731-5DB0-BC4A-B390-DE4CB3088EB9}" srcOrd="0" destOrd="0" presId="urn:microsoft.com/office/officeart/2005/8/layout/hierarchy3"/>
    <dgm:cxn modelId="{2B8D7E59-7CFE-4F4C-AAFC-D060C268DACC}" type="presOf" srcId="{33D2670B-7ED3-854B-849A-CB108A4FCC15}" destId="{2C14D628-2789-ED48-A80E-5B1306844F1B}" srcOrd="0" destOrd="0" presId="urn:microsoft.com/office/officeart/2005/8/layout/hierarchy3"/>
    <dgm:cxn modelId="{5CADD02D-EDE5-EB43-A185-34ED49A1787F}" srcId="{6D961515-EF34-A341-A314-2F56372F94F1}" destId="{6AFE15B8-25A7-C64A-A544-CAE2C4997EF9}" srcOrd="0" destOrd="0" parTransId="{70D53FCF-67D6-EF42-8AB1-B0ED06DE139E}" sibTransId="{27024F0C-5151-7E44-B9DB-179D0614E590}"/>
    <dgm:cxn modelId="{6C20F959-BA6C-D644-AF50-92091196CF84}" srcId="{6D961515-EF34-A341-A314-2F56372F94F1}" destId="{51ED549A-901E-FA4E-8DCC-7C751E5E679B}" srcOrd="2" destOrd="0" parTransId="{9B0E5759-E3CB-A54E-AA43-C0760B28DC7A}" sibTransId="{F9E36FED-D526-9148-82F4-DA319C4E8C6B}"/>
    <dgm:cxn modelId="{84F3B06D-25A5-7942-AC10-5816F7F9DCBB}" type="presOf" srcId="{5BB967E9-0DCA-4244-9920-F94121C4A7E9}" destId="{1FC07AEB-C49B-654D-8F66-BC89B7E7BE6B}" srcOrd="0" destOrd="0" presId="urn:microsoft.com/office/officeart/2005/8/layout/hierarchy3"/>
    <dgm:cxn modelId="{F4B52370-70C3-234D-9996-10A253D439F8}" type="presOf" srcId="{A9BB0C98-FC0E-BE42-BA32-4FDACEBCC252}" destId="{E9040101-07E7-7B4B-83E0-FD01C093D513}" srcOrd="0" destOrd="0" presId="urn:microsoft.com/office/officeart/2005/8/layout/hierarchy3"/>
    <dgm:cxn modelId="{9FA0A855-6DEC-8E42-900F-796C87ACE00C}" srcId="{6D961515-EF34-A341-A314-2F56372F94F1}" destId="{A9BB0C98-FC0E-BE42-BA32-4FDACEBCC252}" srcOrd="1" destOrd="0" parTransId="{57A3CBC7-46DF-1D42-AE6A-F29FC16A0F50}" sibTransId="{73EFF99A-5314-3540-9910-80E97E0C8740}"/>
    <dgm:cxn modelId="{881B8BF8-B2AB-5E41-BE23-D507D1E1B341}" type="presOf" srcId="{6D961515-EF34-A341-A314-2F56372F94F1}" destId="{9122A7E1-B7DC-B249-A797-A9BC441BA9E3}" srcOrd="1" destOrd="0" presId="urn:microsoft.com/office/officeart/2005/8/layout/hierarchy3"/>
    <dgm:cxn modelId="{CBDBF2DF-882F-AF4E-B613-738AB4B2D338}" type="presOf" srcId="{9B0E5759-E3CB-A54E-AA43-C0760B28DC7A}" destId="{3CF67334-9B35-1E4D-B6B5-14B082FB3D83}" srcOrd="0" destOrd="0" presId="urn:microsoft.com/office/officeart/2005/8/layout/hierarchy3"/>
    <dgm:cxn modelId="{CA9C89D6-657C-D448-8F5C-1941B6363FD8}" type="presOf" srcId="{E3496962-7F36-A84F-912B-D768F9EBF8BA}" destId="{8759BB37-68EF-A14E-A07B-F6A5228D843C}" srcOrd="0" destOrd="0" presId="urn:microsoft.com/office/officeart/2005/8/layout/hierarchy3"/>
    <dgm:cxn modelId="{CB46753B-B47C-7041-B52C-06D07270C900}" type="presOf" srcId="{6D961515-EF34-A341-A314-2F56372F94F1}" destId="{45422473-9E83-4947-9394-BE02634DDC22}" srcOrd="0" destOrd="0" presId="urn:microsoft.com/office/officeart/2005/8/layout/hierarchy3"/>
    <dgm:cxn modelId="{FD02ECEE-40FB-5A4D-A7AF-9CFE53364A5A}" type="presOf" srcId="{57A3CBC7-46DF-1D42-AE6A-F29FC16A0F50}" destId="{502671C1-CE29-404B-8CD1-EB33E7E9EFF5}" srcOrd="0" destOrd="0" presId="urn:microsoft.com/office/officeart/2005/8/layout/hierarchy3"/>
    <dgm:cxn modelId="{F2DF636F-6671-054A-882B-1370E55CC35E}" type="presOf" srcId="{6AFE15B8-25A7-C64A-A544-CAE2C4997EF9}" destId="{28D2A149-B210-C74A-B064-F5D298F7DEF2}" srcOrd="0" destOrd="0" presId="urn:microsoft.com/office/officeart/2005/8/layout/hierarchy3"/>
    <dgm:cxn modelId="{49071575-1C09-EF40-84BC-9891869618CF}" srcId="{6D961515-EF34-A341-A314-2F56372F94F1}" destId="{664A8657-B780-D145-ADC5-06AB7A8DA6CF}" srcOrd="3" destOrd="0" parTransId="{E3496962-7F36-A84F-912B-D768F9EBF8BA}" sibTransId="{22BDB573-0B0A-F748-A00C-FF64E35B40E0}"/>
    <dgm:cxn modelId="{31FF6F93-27E2-DB4F-B174-BD60CEB9FC05}" type="presOf" srcId="{CBD98110-41BB-0242-A82B-F9D70FC97838}" destId="{49323DD6-61B1-F04E-8D5C-182398FC226A}" srcOrd="0" destOrd="0" presId="urn:microsoft.com/office/officeart/2005/8/layout/hierarchy3"/>
    <dgm:cxn modelId="{3B5F1F6B-E138-3646-B155-DDE360F06114}" srcId="{33D2670B-7ED3-854B-849A-CB108A4FCC15}" destId="{6D961515-EF34-A341-A314-2F56372F94F1}" srcOrd="0" destOrd="0" parTransId="{AC51615A-9D83-0941-95F4-0554E99D76DF}" sibTransId="{133715BD-B20D-0743-BA00-0092EC676A20}"/>
    <dgm:cxn modelId="{0840D3B8-2DE7-7C42-B45D-0CFBF12D8581}" type="presOf" srcId="{70D53FCF-67D6-EF42-8AB1-B0ED06DE139E}" destId="{1F1F835B-CD3A-B74B-8BAB-B4C7D02E4623}" srcOrd="0" destOrd="0" presId="urn:microsoft.com/office/officeart/2005/8/layout/hierarchy3"/>
    <dgm:cxn modelId="{17FB1776-1009-8242-8172-65A8D04B0CF1}" type="presParOf" srcId="{2C14D628-2789-ED48-A80E-5B1306844F1B}" destId="{6D671048-6CC8-A145-BEBB-8893FE5EDD39}" srcOrd="0" destOrd="0" presId="urn:microsoft.com/office/officeart/2005/8/layout/hierarchy3"/>
    <dgm:cxn modelId="{7A9BF1CC-859D-2240-B5D5-08FC889DDE4D}" type="presParOf" srcId="{6D671048-6CC8-A145-BEBB-8893FE5EDD39}" destId="{0E48645A-3C89-2C48-84D1-F3B5E04CF682}" srcOrd="0" destOrd="0" presId="urn:microsoft.com/office/officeart/2005/8/layout/hierarchy3"/>
    <dgm:cxn modelId="{D5DA4B20-9A31-864B-81FA-915D6070296D}" type="presParOf" srcId="{0E48645A-3C89-2C48-84D1-F3B5E04CF682}" destId="{45422473-9E83-4947-9394-BE02634DDC22}" srcOrd="0" destOrd="0" presId="urn:microsoft.com/office/officeart/2005/8/layout/hierarchy3"/>
    <dgm:cxn modelId="{5604F125-8940-9D4D-9196-D904309C423E}" type="presParOf" srcId="{0E48645A-3C89-2C48-84D1-F3B5E04CF682}" destId="{9122A7E1-B7DC-B249-A797-A9BC441BA9E3}" srcOrd="1" destOrd="0" presId="urn:microsoft.com/office/officeart/2005/8/layout/hierarchy3"/>
    <dgm:cxn modelId="{FE39352B-3BD6-8A4F-9D46-BEA04223DAB8}" type="presParOf" srcId="{6D671048-6CC8-A145-BEBB-8893FE5EDD39}" destId="{8A32885F-8C7D-834B-8D55-655662354EEF}" srcOrd="1" destOrd="0" presId="urn:microsoft.com/office/officeart/2005/8/layout/hierarchy3"/>
    <dgm:cxn modelId="{1FD239D3-12DB-E241-86A6-33E82C5BFDA0}" type="presParOf" srcId="{8A32885F-8C7D-834B-8D55-655662354EEF}" destId="{1F1F835B-CD3A-B74B-8BAB-B4C7D02E4623}" srcOrd="0" destOrd="0" presId="urn:microsoft.com/office/officeart/2005/8/layout/hierarchy3"/>
    <dgm:cxn modelId="{3BD9BB5C-CEC8-6C4C-B5F6-17426377266D}" type="presParOf" srcId="{8A32885F-8C7D-834B-8D55-655662354EEF}" destId="{28D2A149-B210-C74A-B064-F5D298F7DEF2}" srcOrd="1" destOrd="0" presId="urn:microsoft.com/office/officeart/2005/8/layout/hierarchy3"/>
    <dgm:cxn modelId="{296638A4-5974-7644-8AFA-A4370B0C3485}" type="presParOf" srcId="{8A32885F-8C7D-834B-8D55-655662354EEF}" destId="{502671C1-CE29-404B-8CD1-EB33E7E9EFF5}" srcOrd="2" destOrd="0" presId="urn:microsoft.com/office/officeart/2005/8/layout/hierarchy3"/>
    <dgm:cxn modelId="{7EF792CB-2BBB-1845-8BA4-BDE50C46294F}" type="presParOf" srcId="{8A32885F-8C7D-834B-8D55-655662354EEF}" destId="{E9040101-07E7-7B4B-83E0-FD01C093D513}" srcOrd="3" destOrd="0" presId="urn:microsoft.com/office/officeart/2005/8/layout/hierarchy3"/>
    <dgm:cxn modelId="{7C08D3FB-6B64-074A-9F11-3F9D2915F797}" type="presParOf" srcId="{8A32885F-8C7D-834B-8D55-655662354EEF}" destId="{3CF67334-9B35-1E4D-B6B5-14B082FB3D83}" srcOrd="4" destOrd="0" presId="urn:microsoft.com/office/officeart/2005/8/layout/hierarchy3"/>
    <dgm:cxn modelId="{4D8EFF46-6E53-5C40-8D4C-6A22249C5972}" type="presParOf" srcId="{8A32885F-8C7D-834B-8D55-655662354EEF}" destId="{5B1D8186-30A6-1A46-AE79-791C24D4396E}" srcOrd="5" destOrd="0" presId="urn:microsoft.com/office/officeart/2005/8/layout/hierarchy3"/>
    <dgm:cxn modelId="{A2DB116A-80DE-F046-A52E-2396A19BECCD}" type="presParOf" srcId="{8A32885F-8C7D-834B-8D55-655662354EEF}" destId="{8759BB37-68EF-A14E-A07B-F6A5228D843C}" srcOrd="6" destOrd="0" presId="urn:microsoft.com/office/officeart/2005/8/layout/hierarchy3"/>
    <dgm:cxn modelId="{531461D8-F0CA-C64C-BFDC-7CA4F742695B}" type="presParOf" srcId="{8A32885F-8C7D-834B-8D55-655662354EEF}" destId="{2B9F5731-5DB0-BC4A-B390-DE4CB3088EB9}" srcOrd="7" destOrd="0" presId="urn:microsoft.com/office/officeart/2005/8/layout/hierarchy3"/>
    <dgm:cxn modelId="{09520B30-6059-6942-AE8A-55787073B353}" type="presParOf" srcId="{8A32885F-8C7D-834B-8D55-655662354EEF}" destId="{49323DD6-61B1-F04E-8D5C-182398FC226A}" srcOrd="8" destOrd="0" presId="urn:microsoft.com/office/officeart/2005/8/layout/hierarchy3"/>
    <dgm:cxn modelId="{3AA5178E-9086-6343-A5D1-9D4BF512DE3B}" type="presParOf" srcId="{8A32885F-8C7D-834B-8D55-655662354EEF}" destId="{1FC07AEB-C49B-654D-8F66-BC89B7E7BE6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22473-9E83-4947-9394-BE02634DDC22}">
      <dsp:nvSpPr>
        <dsp:cNvPr id="0" name=""/>
        <dsp:cNvSpPr/>
      </dsp:nvSpPr>
      <dsp:spPr>
        <a:xfrm>
          <a:off x="142477" y="1600"/>
          <a:ext cx="1505187" cy="752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HGCal硅模块制作流程</a:t>
          </a:r>
          <a:endParaRPr lang="en-US" sz="1600" kern="1200" dirty="0"/>
        </a:p>
      </dsp:txBody>
      <dsp:txXfrm>
        <a:off x="164520" y="23643"/>
        <a:ext cx="1461101" cy="708507"/>
      </dsp:txXfrm>
    </dsp:sp>
    <dsp:sp modelId="{1F1F835B-CD3A-B74B-8BAB-B4C7D02E4623}">
      <dsp:nvSpPr>
        <dsp:cNvPr id="0" name=""/>
        <dsp:cNvSpPr/>
      </dsp:nvSpPr>
      <dsp:spPr>
        <a:xfrm>
          <a:off x="292995" y="754194"/>
          <a:ext cx="150518" cy="56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445"/>
              </a:lnTo>
              <a:lnTo>
                <a:pt x="150518" y="564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2A149-B210-C74A-B064-F5D298F7DEF2}">
      <dsp:nvSpPr>
        <dsp:cNvPr id="0" name=""/>
        <dsp:cNvSpPr/>
      </dsp:nvSpPr>
      <dsp:spPr>
        <a:xfrm>
          <a:off x="443514" y="942342"/>
          <a:ext cx="1204150" cy="7525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元器件</a:t>
          </a:r>
          <a:r>
            <a:rPr lang="en-US" altLang="zh-CN" sz="1600" kern="1200" dirty="0"/>
            <a:t>/</a:t>
          </a:r>
          <a:r>
            <a:rPr lang="zh-CN" altLang="en-US" sz="1600" kern="1200" dirty="0"/>
            <a:t>半成品质量控制</a:t>
          </a:r>
          <a:endParaRPr lang="en-US" sz="1600" kern="1200" dirty="0"/>
        </a:p>
      </dsp:txBody>
      <dsp:txXfrm>
        <a:off x="465557" y="964385"/>
        <a:ext cx="1160064" cy="708507"/>
      </dsp:txXfrm>
    </dsp:sp>
    <dsp:sp modelId="{502671C1-CE29-404B-8CD1-EB33E7E9EFF5}">
      <dsp:nvSpPr>
        <dsp:cNvPr id="0" name=""/>
        <dsp:cNvSpPr/>
      </dsp:nvSpPr>
      <dsp:spPr>
        <a:xfrm>
          <a:off x="292995" y="754194"/>
          <a:ext cx="150518" cy="150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5187"/>
              </a:lnTo>
              <a:lnTo>
                <a:pt x="150518" y="150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40101-07E7-7B4B-83E0-FD01C093D513}">
      <dsp:nvSpPr>
        <dsp:cNvPr id="0" name=""/>
        <dsp:cNvSpPr/>
      </dsp:nvSpPr>
      <dsp:spPr>
        <a:xfrm>
          <a:off x="443514" y="1883084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硅模块集成</a:t>
          </a:r>
          <a:endParaRPr lang="en-US" sz="1600" kern="1200" dirty="0"/>
        </a:p>
      </dsp:txBody>
      <dsp:txXfrm>
        <a:off x="465557" y="1905127"/>
        <a:ext cx="1160064" cy="708507"/>
      </dsp:txXfrm>
    </dsp:sp>
    <dsp:sp modelId="{3CF67334-9B35-1E4D-B6B5-14B082FB3D83}">
      <dsp:nvSpPr>
        <dsp:cNvPr id="0" name=""/>
        <dsp:cNvSpPr/>
      </dsp:nvSpPr>
      <dsp:spPr>
        <a:xfrm>
          <a:off x="292995" y="754194"/>
          <a:ext cx="150518" cy="2445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5930"/>
              </a:lnTo>
              <a:lnTo>
                <a:pt x="150518" y="24459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D8186-30A6-1A46-AE79-791C24D4396E}">
      <dsp:nvSpPr>
        <dsp:cNvPr id="0" name=""/>
        <dsp:cNvSpPr/>
      </dsp:nvSpPr>
      <dsp:spPr>
        <a:xfrm>
          <a:off x="443514" y="2823827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绑定</a:t>
          </a:r>
          <a:endParaRPr lang="en-US" sz="1600" kern="1200" dirty="0"/>
        </a:p>
      </dsp:txBody>
      <dsp:txXfrm>
        <a:off x="465557" y="2845870"/>
        <a:ext cx="1160064" cy="708507"/>
      </dsp:txXfrm>
    </dsp:sp>
    <dsp:sp modelId="{8759BB37-68EF-A14E-A07B-F6A5228D843C}">
      <dsp:nvSpPr>
        <dsp:cNvPr id="0" name=""/>
        <dsp:cNvSpPr/>
      </dsp:nvSpPr>
      <dsp:spPr>
        <a:xfrm>
          <a:off x="292995" y="754194"/>
          <a:ext cx="150518" cy="3386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6672"/>
              </a:lnTo>
              <a:lnTo>
                <a:pt x="150518" y="33866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5731-5DB0-BC4A-B390-DE4CB3088EB9}">
      <dsp:nvSpPr>
        <dsp:cNvPr id="0" name=""/>
        <dsp:cNvSpPr/>
      </dsp:nvSpPr>
      <dsp:spPr>
        <a:xfrm>
          <a:off x="443514" y="3764569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封装</a:t>
          </a:r>
          <a:endParaRPr lang="en-US" sz="1600" kern="1200" dirty="0"/>
        </a:p>
      </dsp:txBody>
      <dsp:txXfrm>
        <a:off x="465557" y="3786612"/>
        <a:ext cx="1160064" cy="708507"/>
      </dsp:txXfrm>
    </dsp:sp>
    <dsp:sp modelId="{49323DD6-61B1-F04E-8D5C-182398FC226A}">
      <dsp:nvSpPr>
        <dsp:cNvPr id="0" name=""/>
        <dsp:cNvSpPr/>
      </dsp:nvSpPr>
      <dsp:spPr>
        <a:xfrm>
          <a:off x="292995" y="754194"/>
          <a:ext cx="150518" cy="432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414"/>
              </a:lnTo>
              <a:lnTo>
                <a:pt x="150518" y="43274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07AEB-C49B-654D-8F66-BC89B7E7BE6B}">
      <dsp:nvSpPr>
        <dsp:cNvPr id="0" name=""/>
        <dsp:cNvSpPr/>
      </dsp:nvSpPr>
      <dsp:spPr>
        <a:xfrm>
          <a:off x="443514" y="4705311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测试</a:t>
          </a:r>
          <a:endParaRPr lang="en-US" sz="1600" kern="1200" dirty="0"/>
        </a:p>
      </dsp:txBody>
      <dsp:txXfrm>
        <a:off x="465557" y="4727354"/>
        <a:ext cx="1160064" cy="708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22473-9E83-4947-9394-BE02634DDC22}">
      <dsp:nvSpPr>
        <dsp:cNvPr id="0" name=""/>
        <dsp:cNvSpPr/>
      </dsp:nvSpPr>
      <dsp:spPr>
        <a:xfrm>
          <a:off x="142477" y="1600"/>
          <a:ext cx="1505187" cy="752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HGCal硅模块制作流程</a:t>
          </a:r>
          <a:endParaRPr lang="en-US" sz="1600" kern="1200" dirty="0"/>
        </a:p>
      </dsp:txBody>
      <dsp:txXfrm>
        <a:off x="164520" y="23643"/>
        <a:ext cx="1461101" cy="708507"/>
      </dsp:txXfrm>
    </dsp:sp>
    <dsp:sp modelId="{1F1F835B-CD3A-B74B-8BAB-B4C7D02E4623}">
      <dsp:nvSpPr>
        <dsp:cNvPr id="0" name=""/>
        <dsp:cNvSpPr/>
      </dsp:nvSpPr>
      <dsp:spPr>
        <a:xfrm>
          <a:off x="292995" y="754194"/>
          <a:ext cx="150518" cy="56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445"/>
              </a:lnTo>
              <a:lnTo>
                <a:pt x="150518" y="564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2A149-B210-C74A-B064-F5D298F7DEF2}">
      <dsp:nvSpPr>
        <dsp:cNvPr id="0" name=""/>
        <dsp:cNvSpPr/>
      </dsp:nvSpPr>
      <dsp:spPr>
        <a:xfrm>
          <a:off x="443514" y="942342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元器件</a:t>
          </a:r>
          <a:r>
            <a:rPr lang="en-US" altLang="zh-CN" sz="1600" kern="1200" dirty="0"/>
            <a:t>/</a:t>
          </a:r>
          <a:r>
            <a:rPr lang="zh-CN" altLang="en-US" sz="1600" kern="1200" dirty="0"/>
            <a:t>半成品质量控制</a:t>
          </a:r>
          <a:endParaRPr lang="en-US" sz="1600" kern="1200" dirty="0"/>
        </a:p>
      </dsp:txBody>
      <dsp:txXfrm>
        <a:off x="465557" y="964385"/>
        <a:ext cx="1160064" cy="708507"/>
      </dsp:txXfrm>
    </dsp:sp>
    <dsp:sp modelId="{502671C1-CE29-404B-8CD1-EB33E7E9EFF5}">
      <dsp:nvSpPr>
        <dsp:cNvPr id="0" name=""/>
        <dsp:cNvSpPr/>
      </dsp:nvSpPr>
      <dsp:spPr>
        <a:xfrm>
          <a:off x="292995" y="754194"/>
          <a:ext cx="150518" cy="150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5187"/>
              </a:lnTo>
              <a:lnTo>
                <a:pt x="150518" y="150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40101-07E7-7B4B-83E0-FD01C093D513}">
      <dsp:nvSpPr>
        <dsp:cNvPr id="0" name=""/>
        <dsp:cNvSpPr/>
      </dsp:nvSpPr>
      <dsp:spPr>
        <a:xfrm>
          <a:off x="443514" y="1883084"/>
          <a:ext cx="1204150" cy="7525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硅模块集成</a:t>
          </a:r>
          <a:endParaRPr lang="en-US" sz="1600" kern="1200" dirty="0"/>
        </a:p>
      </dsp:txBody>
      <dsp:txXfrm>
        <a:off x="465557" y="1905127"/>
        <a:ext cx="1160064" cy="708507"/>
      </dsp:txXfrm>
    </dsp:sp>
    <dsp:sp modelId="{3CF67334-9B35-1E4D-B6B5-14B082FB3D83}">
      <dsp:nvSpPr>
        <dsp:cNvPr id="0" name=""/>
        <dsp:cNvSpPr/>
      </dsp:nvSpPr>
      <dsp:spPr>
        <a:xfrm>
          <a:off x="292995" y="754194"/>
          <a:ext cx="150518" cy="2445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5930"/>
              </a:lnTo>
              <a:lnTo>
                <a:pt x="150518" y="24459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D8186-30A6-1A46-AE79-791C24D4396E}">
      <dsp:nvSpPr>
        <dsp:cNvPr id="0" name=""/>
        <dsp:cNvSpPr/>
      </dsp:nvSpPr>
      <dsp:spPr>
        <a:xfrm>
          <a:off x="443514" y="2823827"/>
          <a:ext cx="1204150" cy="752593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绑定</a:t>
          </a:r>
          <a:endParaRPr lang="en-US" sz="1600" kern="1200" dirty="0"/>
        </a:p>
      </dsp:txBody>
      <dsp:txXfrm>
        <a:off x="465557" y="2845870"/>
        <a:ext cx="1160064" cy="708507"/>
      </dsp:txXfrm>
    </dsp:sp>
    <dsp:sp modelId="{8759BB37-68EF-A14E-A07B-F6A5228D843C}">
      <dsp:nvSpPr>
        <dsp:cNvPr id="0" name=""/>
        <dsp:cNvSpPr/>
      </dsp:nvSpPr>
      <dsp:spPr>
        <a:xfrm>
          <a:off x="292995" y="754194"/>
          <a:ext cx="150518" cy="3386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6672"/>
              </a:lnTo>
              <a:lnTo>
                <a:pt x="150518" y="33866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5731-5DB0-BC4A-B390-DE4CB3088EB9}">
      <dsp:nvSpPr>
        <dsp:cNvPr id="0" name=""/>
        <dsp:cNvSpPr/>
      </dsp:nvSpPr>
      <dsp:spPr>
        <a:xfrm>
          <a:off x="443514" y="3764569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封装</a:t>
          </a:r>
          <a:endParaRPr lang="en-US" sz="1600" kern="1200" dirty="0"/>
        </a:p>
      </dsp:txBody>
      <dsp:txXfrm>
        <a:off x="465557" y="3786612"/>
        <a:ext cx="1160064" cy="708507"/>
      </dsp:txXfrm>
    </dsp:sp>
    <dsp:sp modelId="{49323DD6-61B1-F04E-8D5C-182398FC226A}">
      <dsp:nvSpPr>
        <dsp:cNvPr id="0" name=""/>
        <dsp:cNvSpPr/>
      </dsp:nvSpPr>
      <dsp:spPr>
        <a:xfrm>
          <a:off x="292995" y="754194"/>
          <a:ext cx="150518" cy="432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414"/>
              </a:lnTo>
              <a:lnTo>
                <a:pt x="150518" y="43274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07AEB-C49B-654D-8F66-BC89B7E7BE6B}">
      <dsp:nvSpPr>
        <dsp:cNvPr id="0" name=""/>
        <dsp:cNvSpPr/>
      </dsp:nvSpPr>
      <dsp:spPr>
        <a:xfrm>
          <a:off x="443514" y="4705311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测试</a:t>
          </a:r>
          <a:endParaRPr lang="en-US" sz="1600" kern="1200" dirty="0"/>
        </a:p>
      </dsp:txBody>
      <dsp:txXfrm>
        <a:off x="465557" y="4727354"/>
        <a:ext cx="1160064" cy="708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22473-9E83-4947-9394-BE02634DDC22}">
      <dsp:nvSpPr>
        <dsp:cNvPr id="0" name=""/>
        <dsp:cNvSpPr/>
      </dsp:nvSpPr>
      <dsp:spPr>
        <a:xfrm>
          <a:off x="142477" y="1600"/>
          <a:ext cx="1505187" cy="752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HGCal硅模块制作流程</a:t>
          </a:r>
          <a:endParaRPr lang="en-US" sz="1600" kern="1200" dirty="0"/>
        </a:p>
      </dsp:txBody>
      <dsp:txXfrm>
        <a:off x="164520" y="23643"/>
        <a:ext cx="1461101" cy="708507"/>
      </dsp:txXfrm>
    </dsp:sp>
    <dsp:sp modelId="{1F1F835B-CD3A-B74B-8BAB-B4C7D02E4623}">
      <dsp:nvSpPr>
        <dsp:cNvPr id="0" name=""/>
        <dsp:cNvSpPr/>
      </dsp:nvSpPr>
      <dsp:spPr>
        <a:xfrm>
          <a:off x="292995" y="754194"/>
          <a:ext cx="150518" cy="56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445"/>
              </a:lnTo>
              <a:lnTo>
                <a:pt x="150518" y="564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2A149-B210-C74A-B064-F5D298F7DEF2}">
      <dsp:nvSpPr>
        <dsp:cNvPr id="0" name=""/>
        <dsp:cNvSpPr/>
      </dsp:nvSpPr>
      <dsp:spPr>
        <a:xfrm>
          <a:off x="443514" y="942342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元器件</a:t>
          </a:r>
          <a:r>
            <a:rPr lang="en-US" altLang="zh-CN" sz="1600" kern="1200" dirty="0"/>
            <a:t>/</a:t>
          </a:r>
          <a:r>
            <a:rPr lang="zh-CN" altLang="en-US" sz="1600" kern="1200" dirty="0"/>
            <a:t>半成品质量控制</a:t>
          </a:r>
          <a:endParaRPr lang="en-US" sz="1600" kern="1200" dirty="0"/>
        </a:p>
      </dsp:txBody>
      <dsp:txXfrm>
        <a:off x="465557" y="964385"/>
        <a:ext cx="1160064" cy="708507"/>
      </dsp:txXfrm>
    </dsp:sp>
    <dsp:sp modelId="{502671C1-CE29-404B-8CD1-EB33E7E9EFF5}">
      <dsp:nvSpPr>
        <dsp:cNvPr id="0" name=""/>
        <dsp:cNvSpPr/>
      </dsp:nvSpPr>
      <dsp:spPr>
        <a:xfrm>
          <a:off x="292995" y="754194"/>
          <a:ext cx="150518" cy="150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5187"/>
              </a:lnTo>
              <a:lnTo>
                <a:pt x="150518" y="150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40101-07E7-7B4B-83E0-FD01C093D513}">
      <dsp:nvSpPr>
        <dsp:cNvPr id="0" name=""/>
        <dsp:cNvSpPr/>
      </dsp:nvSpPr>
      <dsp:spPr>
        <a:xfrm>
          <a:off x="443514" y="1883084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硅模块集成</a:t>
          </a:r>
          <a:endParaRPr lang="en-US" sz="1600" kern="1200" dirty="0"/>
        </a:p>
      </dsp:txBody>
      <dsp:txXfrm>
        <a:off x="465557" y="1905127"/>
        <a:ext cx="1160064" cy="708507"/>
      </dsp:txXfrm>
    </dsp:sp>
    <dsp:sp modelId="{3CF67334-9B35-1E4D-B6B5-14B082FB3D83}">
      <dsp:nvSpPr>
        <dsp:cNvPr id="0" name=""/>
        <dsp:cNvSpPr/>
      </dsp:nvSpPr>
      <dsp:spPr>
        <a:xfrm>
          <a:off x="292995" y="754194"/>
          <a:ext cx="150518" cy="2445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5930"/>
              </a:lnTo>
              <a:lnTo>
                <a:pt x="150518" y="24459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D8186-30A6-1A46-AE79-791C24D4396E}">
      <dsp:nvSpPr>
        <dsp:cNvPr id="0" name=""/>
        <dsp:cNvSpPr/>
      </dsp:nvSpPr>
      <dsp:spPr>
        <a:xfrm>
          <a:off x="443514" y="2823827"/>
          <a:ext cx="1204150" cy="752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绑定</a:t>
          </a:r>
          <a:endParaRPr lang="en-US" sz="1600" kern="1200" dirty="0"/>
        </a:p>
      </dsp:txBody>
      <dsp:txXfrm>
        <a:off x="465557" y="2845870"/>
        <a:ext cx="1160064" cy="708507"/>
      </dsp:txXfrm>
    </dsp:sp>
    <dsp:sp modelId="{8759BB37-68EF-A14E-A07B-F6A5228D843C}">
      <dsp:nvSpPr>
        <dsp:cNvPr id="0" name=""/>
        <dsp:cNvSpPr/>
      </dsp:nvSpPr>
      <dsp:spPr>
        <a:xfrm>
          <a:off x="292995" y="754194"/>
          <a:ext cx="150518" cy="3386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6672"/>
              </a:lnTo>
              <a:lnTo>
                <a:pt x="150518" y="33866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F5731-5DB0-BC4A-B390-DE4CB3088EB9}">
      <dsp:nvSpPr>
        <dsp:cNvPr id="0" name=""/>
        <dsp:cNvSpPr/>
      </dsp:nvSpPr>
      <dsp:spPr>
        <a:xfrm>
          <a:off x="443514" y="3764569"/>
          <a:ext cx="1204150" cy="7525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封装</a:t>
          </a:r>
          <a:endParaRPr lang="en-US" sz="1600" kern="1200" dirty="0"/>
        </a:p>
      </dsp:txBody>
      <dsp:txXfrm>
        <a:off x="465557" y="3786612"/>
        <a:ext cx="1160064" cy="708507"/>
      </dsp:txXfrm>
    </dsp:sp>
    <dsp:sp modelId="{49323DD6-61B1-F04E-8D5C-182398FC226A}">
      <dsp:nvSpPr>
        <dsp:cNvPr id="0" name=""/>
        <dsp:cNvSpPr/>
      </dsp:nvSpPr>
      <dsp:spPr>
        <a:xfrm>
          <a:off x="292995" y="754194"/>
          <a:ext cx="150518" cy="432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414"/>
              </a:lnTo>
              <a:lnTo>
                <a:pt x="150518" y="43274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07AEB-C49B-654D-8F66-BC89B7E7BE6B}">
      <dsp:nvSpPr>
        <dsp:cNvPr id="0" name=""/>
        <dsp:cNvSpPr/>
      </dsp:nvSpPr>
      <dsp:spPr>
        <a:xfrm>
          <a:off x="443514" y="4705311"/>
          <a:ext cx="1204150" cy="752593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测试</a:t>
          </a:r>
          <a:endParaRPr lang="en-US" sz="1600" kern="1200" dirty="0"/>
        </a:p>
      </dsp:txBody>
      <dsp:txXfrm>
        <a:off x="465557" y="4727354"/>
        <a:ext cx="1160064" cy="708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>
                <a:solidFill>
                  <a:srgbClr val="00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CPPF(Concentrator,  Preprocessor and Fan-out) system for MUON L1-trigger</a:t>
            </a:r>
            <a:endParaRPr lang="zh-CN" altLang="en-US" sz="1200" b="1" kern="1200" dirty="0">
              <a:solidFill>
                <a:srgbClr val="000000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4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>
                <a:solidFill>
                  <a:srgbClr val="00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CPPF(Concentrator,  Preprocessor and Fan-out) system for MUON L1-trigger</a:t>
            </a:r>
            <a:endParaRPr lang="zh-CN" altLang="en-US" sz="1200" b="1" kern="1200" dirty="0">
              <a:solidFill>
                <a:srgbClr val="000000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0" name="Segnaposto numero diapositiva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F4B1BC8-02E8-4F39-9250-D44F2060640F}" type="slidenum">
              <a:rPr lang="en-US" sz="1200" b="0" strike="noStrike" spc="-1">
                <a:latin typeface="Times New Roman"/>
              </a:rPr>
              <a:t>42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74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Hadron Physics </a:t>
            </a:r>
            <a:br>
              <a:rPr lang="en-US" dirty="0"/>
            </a:br>
            <a:r>
              <a:rPr lang="en-US" dirty="0"/>
              <a:t>in China and the Facilities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2756" y="3886200"/>
            <a:ext cx="982133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Zhengguo</a:t>
            </a:r>
            <a:r>
              <a:rPr lang="en-US" dirty="0"/>
              <a:t> Zhao</a:t>
            </a:r>
          </a:p>
          <a:p>
            <a:r>
              <a:rPr lang="en-US" dirty="0"/>
              <a:t>University of Science and Technology of China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86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课题四综合绩效评价报告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DED2-E4B2-4850-BFF8-B64C43440C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1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27/8/2021</a:t>
            </a:r>
            <a:endParaRPr kumimoji="0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64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67" y="50539"/>
            <a:ext cx="12147733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Hadron Physics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767" y="1059769"/>
            <a:ext cx="11538807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27/8/2021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067" y="889795"/>
            <a:ext cx="121588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9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8.png"/><Relationship Id="rId9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24.png"/><Relationship Id="rId15" Type="http://schemas.openxmlformats.org/officeDocument/2006/relationships/image" Target="../media/image29.jpg"/><Relationship Id="rId10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Rot="1" noChangeArrowheads="1"/>
          </p:cNvSpPr>
          <p:nvPr/>
        </p:nvSpPr>
        <p:spPr bwMode="auto">
          <a:xfrm>
            <a:off x="2000777" y="4294432"/>
            <a:ext cx="7680960" cy="189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刘振安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中国科学院高能物理研究所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928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大型强子对撞机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(</a:t>
            </a:r>
            <a:r>
              <a:rPr lang="en-US" sz="4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LHC</a:t>
            </a:r>
            <a:r>
              <a:rPr lang="en-US" sz="4400" b="1" dirty="0">
                <a:latin typeface="华文楷体"/>
                <a:ea typeface="华文楷体"/>
                <a:cs typeface="华文楷体"/>
              </a:rPr>
              <a:t>)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实验探测器升级</a:t>
            </a:r>
            <a:r>
              <a:rPr lang="en-US" sz="4400" b="1" dirty="0">
                <a:latin typeface="华文楷体"/>
                <a:ea typeface="华文楷体"/>
                <a:cs typeface="华文楷体"/>
              </a:rPr>
              <a:t> </a:t>
            </a:r>
            <a:endParaRPr lang="en-US" altLang="zh-CN" sz="4400" b="1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9" name="图片 8" descr="logo_高能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7854" y="4907749"/>
            <a:ext cx="1326034" cy="1195904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228BC071-0872-4543-8C8E-230FEB496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906832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课题四：</a:t>
            </a:r>
            <a:r>
              <a:rPr lang="en-US" altLang="zh-CN" dirty="0"/>
              <a:t>CMS</a:t>
            </a:r>
            <a:r>
              <a:rPr lang="zh-CN" altLang="en-US" dirty="0"/>
              <a:t>实验高粒度量能器和一级触发升级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/>
              <a:t>综合绩效评价报告</a:t>
            </a:r>
          </a:p>
        </p:txBody>
      </p:sp>
    </p:spTree>
    <p:extLst>
      <p:ext uri="{BB962C8B-B14F-4D97-AF65-F5344CB8AC3E}">
        <p14:creationId xmlns:p14="http://schemas.microsoft.com/office/powerpoint/2010/main" val="28681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9"/>
    </mc:Choice>
    <mc:Fallback xmlns="">
      <p:transition xmlns:p14="http://schemas.microsoft.com/office/powerpoint/2010/main" spd="slow" advTm="1125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2DA6-215D-E444-95BD-302442F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建立</a:t>
            </a:r>
            <a:r>
              <a:rPr lang="en-US" altLang="zh-CN" dirty="0"/>
              <a:t>/</a:t>
            </a:r>
            <a:r>
              <a:rPr lang="en-CN" dirty="0"/>
              <a:t>掌握高粒度量能器硅模块生产工艺</a:t>
            </a: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BA50-8DA3-E04E-BEBC-A58112C98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硅模块封装和测试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98969-4153-794C-84B8-08565088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A55D2BF-43E4-A748-B6DB-B5050A88FD36}"/>
              </a:ext>
            </a:extLst>
          </p:cNvPr>
          <p:cNvGraphicFramePr/>
          <p:nvPr/>
        </p:nvGraphicFramePr>
        <p:xfrm>
          <a:off x="9740828" y="1198741"/>
          <a:ext cx="1790142" cy="5459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64D1FC-A731-AB43-9B72-CDA9D8A20695}"/>
              </a:ext>
            </a:extLst>
          </p:cNvPr>
          <p:cNvSpPr/>
          <p:nvPr/>
        </p:nvSpPr>
        <p:spPr>
          <a:xfrm>
            <a:off x="91749" y="1567576"/>
            <a:ext cx="9359931" cy="2428154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AD14DD-CC82-2643-BC41-57BC98EAB977}"/>
              </a:ext>
            </a:extLst>
          </p:cNvPr>
          <p:cNvSpPr/>
          <p:nvPr/>
        </p:nvSpPr>
        <p:spPr>
          <a:xfrm>
            <a:off x="85574" y="4328328"/>
            <a:ext cx="9359931" cy="2428154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8" name="Picture 1" descr="page7image65734688">
            <a:extLst>
              <a:ext uri="{FF2B5EF4-FFF2-40B4-BE49-F238E27FC236}">
                <a16:creationId xmlns:a16="http://schemas.microsoft.com/office/drawing/2014/main" id="{36450F39-4D54-044B-B879-A849CE5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83" y="1657210"/>
            <a:ext cx="3899647" cy="22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7image65736560">
            <a:extLst>
              <a:ext uri="{FF2B5EF4-FFF2-40B4-BE49-F238E27FC236}">
                <a16:creationId xmlns:a16="http://schemas.microsoft.com/office/drawing/2014/main" id="{4851547E-4B5F-BD42-B7FC-1D1D03AE9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15113"/>
          <a:stretch/>
        </p:blipFill>
        <p:spPr bwMode="auto">
          <a:xfrm>
            <a:off x="390340" y="1649883"/>
            <a:ext cx="2349980" cy="22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age13image65840272">
            <a:extLst>
              <a:ext uri="{FF2B5EF4-FFF2-40B4-BE49-F238E27FC236}">
                <a16:creationId xmlns:a16="http://schemas.microsoft.com/office/drawing/2014/main" id="{9930E986-A2CD-F74E-AF9F-7AB765EE9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9"/>
          <a:stretch/>
        </p:blipFill>
        <p:spPr bwMode="auto">
          <a:xfrm>
            <a:off x="2760249" y="1667778"/>
            <a:ext cx="2578488" cy="22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84FD528-007F-BF43-AD4C-AAB08C27B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r="15346"/>
          <a:stretch/>
        </p:blipFill>
        <p:spPr bwMode="auto">
          <a:xfrm>
            <a:off x="278409" y="4430039"/>
            <a:ext cx="2461911" cy="22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age15image65802096">
            <a:extLst>
              <a:ext uri="{FF2B5EF4-FFF2-40B4-BE49-F238E27FC236}">
                <a16:creationId xmlns:a16="http://schemas.microsoft.com/office/drawing/2014/main" id="{BD033AB9-57BB-564D-9C6D-9F6407DF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88" y="4422686"/>
            <a:ext cx="4118936" cy="22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page14image65846304">
            <a:extLst>
              <a:ext uri="{FF2B5EF4-FFF2-40B4-BE49-F238E27FC236}">
                <a16:creationId xmlns:a16="http://schemas.microsoft.com/office/drawing/2014/main" id="{7FA92933-71A4-2A49-A32C-6A836420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63" y="4462149"/>
            <a:ext cx="2443224" cy="21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8E0DD-072E-6A4A-BD96-2B1BE1BC2C44}"/>
              </a:ext>
            </a:extLst>
          </p:cNvPr>
          <p:cNvSpPr txBox="1"/>
          <p:nvPr/>
        </p:nvSpPr>
        <p:spPr>
          <a:xfrm>
            <a:off x="401033" y="6492310"/>
            <a:ext cx="19768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HGCROC测试系统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8F214-8579-354E-B091-89F47BFC9538}"/>
              </a:ext>
            </a:extLst>
          </p:cNvPr>
          <p:cNvSpPr txBox="1"/>
          <p:nvPr/>
        </p:nvSpPr>
        <p:spPr>
          <a:xfrm>
            <a:off x="3071334" y="6477457"/>
            <a:ext cx="18635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SKIROC测试系统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DD15D-0407-2047-9109-3A9C0EF1DCD5}"/>
              </a:ext>
            </a:extLst>
          </p:cNvPr>
          <p:cNvSpPr txBox="1"/>
          <p:nvPr/>
        </p:nvSpPr>
        <p:spPr>
          <a:xfrm>
            <a:off x="6192230" y="6458762"/>
            <a:ext cx="18760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宇宙线测试系统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E5F06D-C5D4-1D4D-84C6-DAF1D87D6EE3}"/>
              </a:ext>
            </a:extLst>
          </p:cNvPr>
          <p:cNvSpPr txBox="1"/>
          <p:nvPr/>
        </p:nvSpPr>
        <p:spPr>
          <a:xfrm>
            <a:off x="3424858" y="3630238"/>
            <a:ext cx="10199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离心机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FDA06F-3D1D-C14F-AE19-AF71D1C5F131}"/>
              </a:ext>
            </a:extLst>
          </p:cNvPr>
          <p:cNvSpPr txBox="1"/>
          <p:nvPr/>
        </p:nvSpPr>
        <p:spPr>
          <a:xfrm>
            <a:off x="405234" y="3634077"/>
            <a:ext cx="204441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小型龙门点胶系统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BF6DF2-2278-7240-8B24-531D4443A907}"/>
              </a:ext>
            </a:extLst>
          </p:cNvPr>
          <p:cNvSpPr txBox="1"/>
          <p:nvPr/>
        </p:nvSpPr>
        <p:spPr>
          <a:xfrm>
            <a:off x="5441003" y="3634077"/>
            <a:ext cx="12287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封装效果</a:t>
            </a:r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3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4799-E8A6-344B-9905-9C7AB58C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建立了</a:t>
            </a:r>
            <a:r>
              <a:rPr lang="en-CN" dirty="0" smtClean="0"/>
              <a:t>硅传感器测试平台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22A27-FFF3-7B49-8956-300ABC07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A956EA0C-985B-AC48-B0A7-D43E9137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04" y="3428999"/>
            <a:ext cx="6226800" cy="3257146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400" dirty="0"/>
              <a:t>参与</a:t>
            </a:r>
            <a:r>
              <a:rPr lang="en-US" altLang="zh-CN" sz="2400" dirty="0"/>
              <a:t>CERN</a:t>
            </a:r>
            <a:r>
              <a:rPr lang="zh-CN" altLang="en-US" sz="2400" dirty="0"/>
              <a:t>进行的硅传感器测试</a:t>
            </a:r>
            <a:endParaRPr lang="en-US" altLang="zh-CN" sz="2400" dirty="0"/>
          </a:p>
          <a:p>
            <a:r>
              <a:rPr lang="zh-CN" altLang="en-US" sz="2400" dirty="0"/>
              <a:t>在高能所发展了大面积硅传感器的测试平台</a:t>
            </a:r>
            <a:endParaRPr lang="en-US" altLang="zh-CN" sz="2400" dirty="0"/>
          </a:p>
          <a:p>
            <a:pPr lvl="1"/>
            <a:r>
              <a:rPr lang="zh-CN" altLang="en-US" sz="2000" dirty="0"/>
              <a:t>探针卡</a:t>
            </a:r>
            <a:r>
              <a:rPr lang="en-US" altLang="zh-CN" sz="2000" dirty="0"/>
              <a:t>(probe card)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2"/>
            <a:r>
              <a:rPr lang="zh-CN" altLang="en-US" dirty="0"/>
              <a:t>已完成制作，适配</a:t>
            </a:r>
            <a:r>
              <a:rPr lang="en-US" altLang="zh-CN" dirty="0"/>
              <a:t>6</a:t>
            </a:r>
            <a:r>
              <a:rPr lang="zh-CN" altLang="en-US" dirty="0"/>
              <a:t>英寸传感器</a:t>
            </a:r>
            <a:endParaRPr lang="en-US" altLang="zh-CN" dirty="0"/>
          </a:p>
          <a:p>
            <a:pPr lvl="2"/>
            <a:r>
              <a:rPr lang="zh-CN" altLang="en-US" dirty="0"/>
              <a:t>计划近期制作匹配</a:t>
            </a:r>
            <a:r>
              <a:rPr lang="en-US" altLang="zh-CN" dirty="0"/>
              <a:t>8</a:t>
            </a:r>
            <a:r>
              <a:rPr lang="zh-CN" altLang="en-US" dirty="0"/>
              <a:t>寸传感器的探针卡</a:t>
            </a:r>
            <a:endParaRPr lang="en-US" altLang="zh-CN" dirty="0"/>
          </a:p>
          <a:p>
            <a:pPr lvl="1"/>
            <a:r>
              <a:rPr lang="zh-CN" altLang="en-US" sz="2000" dirty="0"/>
              <a:t>开关阵列</a:t>
            </a:r>
            <a:r>
              <a:rPr lang="en-US" altLang="zh-CN" sz="2000" dirty="0"/>
              <a:t>(switch matrix): </a:t>
            </a:r>
          </a:p>
          <a:p>
            <a:pPr lvl="2"/>
            <a:r>
              <a:rPr lang="zh-CN" altLang="en-US" dirty="0"/>
              <a:t>已完成制作，共</a:t>
            </a:r>
            <a:r>
              <a:rPr lang="en-US" altLang="zh-CN" dirty="0"/>
              <a:t>512</a:t>
            </a:r>
            <a:r>
              <a:rPr lang="zh-CN" altLang="en-US" dirty="0"/>
              <a:t>通道，适用于</a:t>
            </a:r>
            <a:r>
              <a:rPr lang="en-US" altLang="zh-CN" dirty="0"/>
              <a:t>6</a:t>
            </a:r>
            <a:r>
              <a:rPr lang="zh-CN" altLang="en-US" dirty="0"/>
              <a:t>寸和</a:t>
            </a:r>
            <a:r>
              <a:rPr lang="en-US" altLang="zh-CN" dirty="0"/>
              <a:t>8</a:t>
            </a:r>
            <a:r>
              <a:rPr lang="zh-CN" altLang="en-US" dirty="0"/>
              <a:t>寸传感器</a:t>
            </a:r>
            <a:endParaRPr lang="en-US" altLang="zh-CN" dirty="0"/>
          </a:p>
          <a:p>
            <a:pPr lvl="1"/>
            <a:r>
              <a:rPr lang="zh-CN" altLang="en-US" sz="2000" dirty="0"/>
              <a:t>探针台</a:t>
            </a:r>
            <a:endParaRPr lang="en-US" altLang="zh-CN" sz="2000" dirty="0"/>
          </a:p>
          <a:p>
            <a:pPr lvl="2"/>
            <a:r>
              <a:rPr lang="zh-CN" altLang="en-US" dirty="0"/>
              <a:t>可用利用探针直接接触传感器完成基本性能测试</a:t>
            </a:r>
            <a:endParaRPr lang="en-US" altLang="zh-CN" dirty="0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2B31F902-25A7-EC4D-84EE-76B91702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50" y="1158841"/>
            <a:ext cx="2276160" cy="2150684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38571D77-2FE2-BB4B-A821-CE076900B1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4915"/>
          <a:stretch/>
        </p:blipFill>
        <p:spPr>
          <a:xfrm>
            <a:off x="433404" y="1157113"/>
            <a:ext cx="2078917" cy="2152412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318B69A-AF47-FA49-9B9C-2DB2F96EA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 b="6405"/>
          <a:stretch/>
        </p:blipFill>
        <p:spPr>
          <a:xfrm>
            <a:off x="6960533" y="3536769"/>
            <a:ext cx="2546633" cy="264103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F0F9EB2C-E356-B94E-AE40-88236B9A26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614480" y="3534773"/>
            <a:ext cx="2144116" cy="2659464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FA22595E-7612-E74A-98A1-FCE5622A1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3" y="1011456"/>
            <a:ext cx="3064092" cy="2298069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D08C7233-B925-6C4B-9594-DFB51A61E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237" y="1011456"/>
            <a:ext cx="3064092" cy="229806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课题四综合绩效评价报告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7AB7-F47E-444A-B012-0EB34D98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成功生产第一块</a:t>
            </a:r>
            <a:r>
              <a:rPr lang="en-US" altLang="zh-CN" dirty="0"/>
              <a:t>8</a:t>
            </a:r>
            <a:r>
              <a:rPr lang="zh-CN" altLang="en-US" dirty="0"/>
              <a:t>寸硅模块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0C17-6E22-3C40-836B-5992D0A1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96" y="975689"/>
            <a:ext cx="11832204" cy="5066395"/>
          </a:xfrm>
        </p:spPr>
        <p:txBody>
          <a:bodyPr/>
          <a:lstStyle/>
          <a:p>
            <a:r>
              <a:rPr lang="en-US" altLang="zh-CN" dirty="0"/>
              <a:t>IHEP</a:t>
            </a:r>
            <a:r>
              <a:rPr lang="zh-CN" altLang="en-US" dirty="0"/>
              <a:t>承担第一块</a:t>
            </a:r>
            <a:r>
              <a:rPr lang="en-US" altLang="zh-CN" dirty="0"/>
              <a:t>8</a:t>
            </a:r>
            <a:r>
              <a:rPr lang="zh-CN" altLang="en-US" dirty="0"/>
              <a:t>寸硅模块生产（</a:t>
            </a: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月）</a:t>
            </a:r>
            <a:endParaRPr lang="en-US" altLang="zh-CN" dirty="0"/>
          </a:p>
          <a:p>
            <a:pPr lvl="1"/>
            <a:r>
              <a:rPr lang="zh-CN" altLang="en-US" dirty="0"/>
              <a:t>由于硅模块生产工艺主要研制单位</a:t>
            </a:r>
            <a:r>
              <a:rPr lang="en-US" altLang="zh-CN" dirty="0"/>
              <a:t>UCSB</a:t>
            </a:r>
            <a:r>
              <a:rPr lang="zh-CN" altLang="en-US" dirty="0"/>
              <a:t>实验室升级，其进展稍迟后</a:t>
            </a:r>
            <a:endParaRPr lang="en-US" altLang="zh-CN" dirty="0"/>
          </a:p>
          <a:p>
            <a:pPr lvl="1"/>
            <a:r>
              <a:rPr lang="zh-CN" altLang="en-US" dirty="0"/>
              <a:t>该模块性能良好，已发送到</a:t>
            </a:r>
            <a:r>
              <a:rPr lang="en-US" altLang="zh-CN" dirty="0"/>
              <a:t>CERN</a:t>
            </a:r>
            <a:r>
              <a:rPr lang="zh-CN" altLang="en-US" dirty="0"/>
              <a:t>，准备</a:t>
            </a: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月进行实验束测试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986B5-1712-EA4A-8DE6-25F043EA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7F9CD8B-EBFF-4640-9FD5-1E434B201F31}"/>
              </a:ext>
            </a:extLst>
          </p:cNvPr>
          <p:cNvSpPr txBox="1">
            <a:spLocks/>
          </p:cNvSpPr>
          <p:nvPr/>
        </p:nvSpPr>
        <p:spPr>
          <a:xfrm>
            <a:off x="8035636" y="6558243"/>
            <a:ext cx="1066511" cy="299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pic>
        <p:nvPicPr>
          <p:cNvPr id="6" name="Picture 5" descr="A picture containing text, indoor, square&#10;&#10;Description automatically generated">
            <a:extLst>
              <a:ext uri="{FF2B5EF4-FFF2-40B4-BE49-F238E27FC236}">
                <a16:creationId xmlns:a16="http://schemas.microsoft.com/office/drawing/2014/main" id="{14C091EE-FB2C-C947-819A-7253AC687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6" t="21609" r="15632" b="22299"/>
          <a:stretch/>
        </p:blipFill>
        <p:spPr>
          <a:xfrm rot="16200000">
            <a:off x="-690225" y="3650362"/>
            <a:ext cx="3738866" cy="2331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8883B-E994-164E-878B-84F31FD9CE04}"/>
              </a:ext>
            </a:extLst>
          </p:cNvPr>
          <p:cNvSpPr txBox="1"/>
          <p:nvPr/>
        </p:nvSpPr>
        <p:spPr>
          <a:xfrm>
            <a:off x="85467" y="6316072"/>
            <a:ext cx="2026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Module IHEP001</a:t>
            </a:r>
          </a:p>
        </p:txBody>
      </p:sp>
      <p:pic>
        <p:nvPicPr>
          <p:cNvPr id="12" name="Picture 3" descr="page12image65849376">
            <a:extLst>
              <a:ext uri="{FF2B5EF4-FFF2-40B4-BE49-F238E27FC236}">
                <a16:creationId xmlns:a16="http://schemas.microsoft.com/office/drawing/2014/main" id="{86D95B47-8491-D14B-8925-7AF348A1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57" y="2978635"/>
            <a:ext cx="2933320" cy="1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9FB287-DAB3-F24A-9DE1-433EB703AE02}"/>
              </a:ext>
            </a:extLst>
          </p:cNvPr>
          <p:cNvSpPr txBox="1"/>
          <p:nvPr/>
        </p:nvSpPr>
        <p:spPr>
          <a:xfrm>
            <a:off x="2926352" y="4288839"/>
            <a:ext cx="17026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Sampling </a:t>
            </a:r>
            <a:r>
              <a:rPr lang="en-US" dirty="0" err="1"/>
              <a:t>扫描</a:t>
            </a:r>
            <a:endParaRPr lang="en-CN" dirty="0"/>
          </a:p>
        </p:txBody>
      </p:sp>
      <p:pic>
        <p:nvPicPr>
          <p:cNvPr id="14" name="Picture 4" descr="page14image65837776">
            <a:extLst>
              <a:ext uri="{FF2B5EF4-FFF2-40B4-BE49-F238E27FC236}">
                <a16:creationId xmlns:a16="http://schemas.microsoft.com/office/drawing/2014/main" id="{9BAE2722-7B18-AE41-A2D3-3929B6859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37" y="3013184"/>
            <a:ext cx="3117449" cy="1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07E1D6-89B3-2F44-B8D3-5F02A36F72C9}"/>
              </a:ext>
            </a:extLst>
          </p:cNvPr>
          <p:cNvSpPr txBox="1"/>
          <p:nvPr/>
        </p:nvSpPr>
        <p:spPr>
          <a:xfrm>
            <a:off x="6366971" y="4324754"/>
            <a:ext cx="16086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电荷注入扫描</a:t>
            </a:r>
            <a:endParaRPr lang="en-CN" dirty="0"/>
          </a:p>
        </p:txBody>
      </p:sp>
      <p:pic>
        <p:nvPicPr>
          <p:cNvPr id="16" name="Picture 5" descr="page16image65766624">
            <a:extLst>
              <a:ext uri="{FF2B5EF4-FFF2-40B4-BE49-F238E27FC236}">
                <a16:creationId xmlns:a16="http://schemas.microsoft.com/office/drawing/2014/main" id="{355EF7C3-9587-E743-AE6A-FF06A130D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0490" r="3028" b="11159"/>
          <a:stretch/>
        </p:blipFill>
        <p:spPr bwMode="auto">
          <a:xfrm>
            <a:off x="2414564" y="4878839"/>
            <a:ext cx="1985830" cy="1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ge16image65775568">
            <a:extLst>
              <a:ext uri="{FF2B5EF4-FFF2-40B4-BE49-F238E27FC236}">
                <a16:creationId xmlns:a16="http://schemas.microsoft.com/office/drawing/2014/main" id="{12A2B62F-8ED2-8544-ACEF-E706D3337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13152" r="3528" b="12914"/>
          <a:stretch/>
        </p:blipFill>
        <p:spPr bwMode="auto">
          <a:xfrm>
            <a:off x="4415682" y="4932159"/>
            <a:ext cx="2143689" cy="16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541B61-CC31-CB4B-A83D-EE2D872D99D8}"/>
              </a:ext>
            </a:extLst>
          </p:cNvPr>
          <p:cNvSpPr txBox="1"/>
          <p:nvPr/>
        </p:nvSpPr>
        <p:spPr>
          <a:xfrm>
            <a:off x="2636443" y="6500738"/>
            <a:ext cx="1610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电子学基线图</a:t>
            </a:r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D3AA4-32DC-E14D-A3C9-C5D817B37216}"/>
              </a:ext>
            </a:extLst>
          </p:cNvPr>
          <p:cNvSpPr txBox="1"/>
          <p:nvPr/>
        </p:nvSpPr>
        <p:spPr>
          <a:xfrm>
            <a:off x="4778978" y="6485871"/>
            <a:ext cx="13605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模块噪声图</a:t>
            </a:r>
          </a:p>
        </p:txBody>
      </p:sp>
      <p:pic>
        <p:nvPicPr>
          <p:cNvPr id="20" name="Picture 7" descr="page17image65652144">
            <a:extLst>
              <a:ext uri="{FF2B5EF4-FFF2-40B4-BE49-F238E27FC236}">
                <a16:creationId xmlns:a16="http://schemas.microsoft.com/office/drawing/2014/main" id="{C6CC7BCE-7A4D-A249-8EA6-FBF2B2EF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02" y="4953207"/>
            <a:ext cx="1985475" cy="158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A8D1CC-D758-524C-860A-6C03EB9D5E85}"/>
              </a:ext>
            </a:extLst>
          </p:cNvPr>
          <p:cNvSpPr txBox="1"/>
          <p:nvPr/>
        </p:nvSpPr>
        <p:spPr>
          <a:xfrm>
            <a:off x="6415632" y="6493370"/>
            <a:ext cx="284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链接传感器</a:t>
            </a:r>
            <a:r>
              <a:rPr lang="en-US" dirty="0" err="1">
                <a:solidFill>
                  <a:srgbClr val="FF0000"/>
                </a:solidFill>
              </a:rPr>
              <a:t>前</a:t>
            </a:r>
            <a:r>
              <a:rPr lang="en-US" dirty="0" err="1">
                <a:solidFill>
                  <a:srgbClr val="3036FC"/>
                </a:solidFill>
              </a:rPr>
              <a:t>后</a:t>
            </a:r>
            <a:r>
              <a:rPr lang="en-US" dirty="0" err="1"/>
              <a:t>噪声分布</a:t>
            </a:r>
            <a:endParaRPr lang="en-CN" dirty="0"/>
          </a:p>
        </p:txBody>
      </p:sp>
      <p:pic>
        <p:nvPicPr>
          <p:cNvPr id="23" name="Picture 2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30863D-3C68-EF41-B5CB-8E5C44E96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472" y="3406912"/>
            <a:ext cx="3534658" cy="20089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886891-9772-AC40-BA7F-9FE58067C8F4}"/>
              </a:ext>
            </a:extLst>
          </p:cNvPr>
          <p:cNvSpPr txBox="1"/>
          <p:nvPr/>
        </p:nvSpPr>
        <p:spPr>
          <a:xfrm>
            <a:off x="9260432" y="5471881"/>
            <a:ext cx="26049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HGC项目负责人在机构委员会上作为亮点汇报</a:t>
            </a:r>
            <a:endParaRPr lang="en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28CEE-E5B7-2347-89F7-30849093F692}"/>
              </a:ext>
            </a:extLst>
          </p:cNvPr>
          <p:cNvSpPr txBox="1"/>
          <p:nvPr/>
        </p:nvSpPr>
        <p:spPr>
          <a:xfrm>
            <a:off x="735724" y="2680138"/>
            <a:ext cx="114562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禁运芯片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FD9F00-BB1A-DC49-BBD6-6F4FDCEF817A}"/>
              </a:ext>
            </a:extLst>
          </p:cNvPr>
          <p:cNvCxnSpPr/>
          <p:nvPr/>
        </p:nvCxnSpPr>
        <p:spPr>
          <a:xfrm flipH="1">
            <a:off x="641131" y="3100552"/>
            <a:ext cx="378372" cy="12242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62111B-2E1E-8B44-A8DB-29DDED47CE4D}"/>
              </a:ext>
            </a:extLst>
          </p:cNvPr>
          <p:cNvCxnSpPr>
            <a:cxnSpLocks/>
          </p:cNvCxnSpPr>
          <p:nvPr/>
        </p:nvCxnSpPr>
        <p:spPr>
          <a:xfrm flipH="1">
            <a:off x="1142543" y="3100552"/>
            <a:ext cx="46015" cy="23153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808350-928F-F84E-A7B1-890438CD448D}"/>
              </a:ext>
            </a:extLst>
          </p:cNvPr>
          <p:cNvCxnSpPr>
            <a:cxnSpLocks/>
          </p:cNvCxnSpPr>
          <p:nvPr/>
        </p:nvCxnSpPr>
        <p:spPr>
          <a:xfrm>
            <a:off x="1332501" y="3100552"/>
            <a:ext cx="309908" cy="14083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4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1217-B514-1A49-99B5-4AE1E02A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参与</a:t>
            </a:r>
            <a:r>
              <a:rPr lang="en-CN" dirty="0" smtClean="0"/>
              <a:t>实验束测试验证硅模块</a:t>
            </a:r>
            <a:r>
              <a:rPr lang="en-US" altLang="zh-CN" dirty="0"/>
              <a:t>/</a:t>
            </a:r>
            <a:r>
              <a:rPr lang="zh-CN" altLang="en-US" dirty="0"/>
              <a:t>高粒度量能器设计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274D-BF5A-3649-B335-7DD0BF508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7" y="1005502"/>
            <a:ext cx="12147733" cy="5066395"/>
          </a:xfrm>
        </p:spPr>
        <p:txBody>
          <a:bodyPr/>
          <a:lstStyle/>
          <a:p>
            <a:r>
              <a:rPr lang="en-CN" dirty="0"/>
              <a:t>多次参与FNAL</a:t>
            </a:r>
            <a:r>
              <a:rPr lang="en-US" altLang="zh-CN" dirty="0"/>
              <a:t>/CERN/DESY</a:t>
            </a:r>
            <a:r>
              <a:rPr lang="zh-CN" altLang="en-US" dirty="0"/>
              <a:t>实验束测试，验证</a:t>
            </a:r>
            <a:r>
              <a:rPr lang="en-US" altLang="zh-CN" dirty="0"/>
              <a:t>6</a:t>
            </a:r>
            <a:r>
              <a:rPr lang="zh-CN" altLang="en-US" dirty="0"/>
              <a:t>寸硅模块</a:t>
            </a:r>
            <a:r>
              <a:rPr lang="en-US" altLang="zh-CN" dirty="0"/>
              <a:t>/</a:t>
            </a:r>
            <a:r>
              <a:rPr lang="en-US" altLang="zh-CN" dirty="0" err="1"/>
              <a:t>HGCal</a:t>
            </a:r>
            <a:r>
              <a:rPr lang="zh-CN" altLang="en-US" dirty="0"/>
              <a:t>设计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EB888-21A6-DB46-BE1D-E74ABA22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65E31A-0B7F-FF4A-BA3E-CD0CF07D7308}"/>
              </a:ext>
            </a:extLst>
          </p:cNvPr>
          <p:cNvGraphicFramePr>
            <a:graphicFrameLocks noGrp="1"/>
          </p:cNvGraphicFramePr>
          <p:nvPr/>
        </p:nvGraphicFramePr>
        <p:xfrm>
          <a:off x="119078" y="1767524"/>
          <a:ext cx="414187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734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HGC</a:t>
                      </a:r>
                      <a:r>
                        <a:rPr lang="zh-CN" altLang="en-US" sz="1600" b="1" dirty="0"/>
                        <a:t>束测时间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/>
                        <a:t>地点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IHEP</a:t>
                      </a:r>
                      <a:r>
                        <a:rPr lang="zh-CN" altLang="en-US" sz="1600" b="1" dirty="0"/>
                        <a:t>参与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2016/03/21-04/12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2016/04/18-27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2016/08/17-24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2016/08/31-09/07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2016/11/09-14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r>
                        <a:rPr lang="en-US" sz="1600" b="1" dirty="0"/>
                        <a:t>2017/5/8-15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2017/7/12-19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2017/09/29-10/02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2017/10/18-23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2018/03/16-28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573429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2018/06/08-16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955242"/>
                  </a:ext>
                </a:extLst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2018/10/10-25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5839"/>
                  </a:ext>
                </a:extLst>
              </a:tr>
            </a:tbl>
          </a:graphicData>
        </a:graphic>
      </p:graphicFrame>
      <p:pic>
        <p:nvPicPr>
          <p:cNvPr id="6" name="Picture 5" descr="})_}8DGY@EAY@RKF5%C)H2K">
            <a:extLst>
              <a:ext uri="{FF2B5EF4-FFF2-40B4-BE49-F238E27FC236}">
                <a16:creationId xmlns:a16="http://schemas.microsoft.com/office/drawing/2014/main" id="{048C5745-7060-7543-95B5-617D31CC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88" y="4034911"/>
            <a:ext cx="2738630" cy="20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 descr="fittedMipCH5.png">
            <a:extLst>
              <a:ext uri="{FF2B5EF4-FFF2-40B4-BE49-F238E27FC236}">
                <a16:creationId xmlns:a16="http://schemas.microsoft.com/office/drawing/2014/main" id="{B52A3616-D696-7941-8CFE-8072565A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-644"/>
          <a:stretch/>
        </p:blipFill>
        <p:spPr bwMode="auto">
          <a:xfrm>
            <a:off x="7818996" y="1808568"/>
            <a:ext cx="2148846" cy="162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Picture 7" descr="Screen Shot 2016-12-16 at 15.38.16.png">
            <a:extLst>
              <a:ext uri="{FF2B5EF4-FFF2-40B4-BE49-F238E27FC236}">
                <a16:creationId xmlns:a16="http://schemas.microsoft.com/office/drawing/2014/main" id="{6B6A38FF-610A-F14E-866C-D75AECF81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67" y="1767523"/>
            <a:ext cx="1967700" cy="1518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48B39-E991-A048-ADE2-3BEC7F80B2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73"/>
          <a:stretch/>
        </p:blipFill>
        <p:spPr>
          <a:xfrm>
            <a:off x="7931054" y="3961962"/>
            <a:ext cx="1991330" cy="1828166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8D191178-2B2E-4E4B-A0B6-D1EBC6F0A2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13" r="5089" b="3369"/>
          <a:stretch/>
        </p:blipFill>
        <p:spPr>
          <a:xfrm>
            <a:off x="10066569" y="4021609"/>
            <a:ext cx="2074078" cy="1768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DD6A14-4708-5B46-9A6B-C745CA0AE2D7}"/>
              </a:ext>
            </a:extLst>
          </p:cNvPr>
          <p:cNvSpPr txBox="1"/>
          <p:nvPr/>
        </p:nvSpPr>
        <p:spPr>
          <a:xfrm>
            <a:off x="1707778" y="6166715"/>
            <a:ext cx="926950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N" dirty="0"/>
              <a:t>发表文章</a:t>
            </a:r>
            <a:r>
              <a:rPr lang="zh-CN" altLang="en-US" dirty="0"/>
              <a:t>：</a:t>
            </a:r>
            <a:r>
              <a:rPr lang="en-CN" dirty="0"/>
              <a:t>JINST 13 </a:t>
            </a:r>
            <a:r>
              <a:rPr lang="en-US" dirty="0"/>
              <a:t>(2018) </a:t>
            </a:r>
            <a:r>
              <a:rPr lang="en-CN" dirty="0"/>
              <a:t>P10023</a:t>
            </a:r>
            <a:r>
              <a:rPr lang="zh-CN" altLang="en-US" dirty="0"/>
              <a:t>，</a:t>
            </a:r>
            <a:r>
              <a:rPr lang="en-CN" dirty="0"/>
              <a:t> JINST 16 (2021) 04, T04001</a:t>
            </a:r>
            <a:r>
              <a:rPr lang="zh-CN" altLang="en-US" dirty="0"/>
              <a:t>，</a:t>
            </a:r>
            <a:r>
              <a:rPr lang="en-CN" dirty="0"/>
              <a:t> JINST 16 (2021) 04, T0400</a:t>
            </a:r>
            <a:r>
              <a:rPr lang="en-US" altLang="zh-CN" dirty="0"/>
              <a:t>2</a:t>
            </a:r>
          </a:p>
          <a:p>
            <a:pPr algn="ctr"/>
            <a:r>
              <a:rPr lang="en-US" dirty="0"/>
              <a:t>还有</a:t>
            </a:r>
            <a:r>
              <a:rPr lang="en-US" altLang="zh-CN" dirty="0"/>
              <a:t>3</a:t>
            </a:r>
            <a:r>
              <a:rPr lang="zh-CN" altLang="en-US" dirty="0"/>
              <a:t>篇正在准备中</a:t>
            </a:r>
            <a:endParaRPr lang="en-US" dirty="0"/>
          </a:p>
        </p:txBody>
      </p:sp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3D28E21-FD70-2B49-9B1E-5FB106EDD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494" y="1787899"/>
            <a:ext cx="2738630" cy="2126956"/>
          </a:xfrm>
          <a:prstGeom prst="rect">
            <a:avLst/>
          </a:prstGeom>
        </p:spPr>
      </p:pic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age15image65802096">
            <a:extLst>
              <a:ext uri="{FF2B5EF4-FFF2-40B4-BE49-F238E27FC236}">
                <a16:creationId xmlns:a16="http://schemas.microsoft.com/office/drawing/2014/main" id="{FAF70B1F-73BC-9440-8DAB-A8D0A413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31" y="4403272"/>
            <a:ext cx="4118936" cy="23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ntent Placeholder 8" descr="A picture containing indoor, sitting, black, table&#10;&#10;Description automatically generated">
            <a:extLst>
              <a:ext uri="{FF2B5EF4-FFF2-40B4-BE49-F238E27FC236}">
                <a16:creationId xmlns:a16="http://schemas.microsoft.com/office/drawing/2014/main" id="{BC903672-5CEB-CD4D-AA5E-293F08A05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5"/>
          <a:stretch/>
        </p:blipFill>
        <p:spPr bwMode="auto">
          <a:xfrm>
            <a:off x="1624208" y="4403273"/>
            <a:ext cx="2899839" cy="228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4E35F-47DA-E946-A0BF-1E89B791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HGCal</a:t>
            </a:r>
            <a:r>
              <a:rPr lang="en-CN" dirty="0"/>
              <a:t>完成情况和主要成果介绍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AC5E-0AEF-CC4E-A2D0-2C075FA69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77" y="903541"/>
            <a:ext cx="8591104" cy="1646699"/>
          </a:xfrm>
        </p:spPr>
        <p:txBody>
          <a:bodyPr>
            <a:normAutofit/>
          </a:bodyPr>
          <a:lstStyle/>
          <a:p>
            <a:r>
              <a:rPr lang="ja-JP" altLang="en-US" sz="1800"/>
              <a:t>首次</a:t>
            </a:r>
            <a:r>
              <a:rPr lang="en-US" altLang="zh-CN" sz="1800" b="1" dirty="0">
                <a:solidFill>
                  <a:srgbClr val="FF0000"/>
                </a:solidFill>
              </a:rPr>
              <a:t>5D</a:t>
            </a:r>
            <a:r>
              <a:rPr lang="ja-JP" altLang="en-US" sz="1800" b="1">
                <a:solidFill>
                  <a:srgbClr val="FF0000"/>
                </a:solidFill>
              </a:rPr>
              <a:t>硅</a:t>
            </a:r>
            <a:r>
              <a:rPr lang="ja-JP" altLang="en-US" sz="1800"/>
              <a:t>量能器在对撞机上的大规模应用</a:t>
            </a:r>
            <a:r>
              <a:rPr lang="zh-CN" altLang="en-US" sz="1800" dirty="0"/>
              <a:t>： </a:t>
            </a:r>
            <a:r>
              <a:rPr lang="en-US" altLang="zh-CN" sz="1800" dirty="0"/>
              <a:t>PFA</a:t>
            </a:r>
            <a:r>
              <a:rPr lang="ja-JP" altLang="en-US" sz="1800"/>
              <a:t>量能器</a:t>
            </a:r>
            <a:r>
              <a:rPr lang="zh-CN" altLang="en-US" sz="1800" dirty="0"/>
              <a:t>，</a:t>
            </a:r>
            <a:r>
              <a:rPr lang="ja-JP" altLang="en-US" sz="1800"/>
              <a:t>未来量能器的技术选项</a:t>
            </a:r>
            <a:endParaRPr lang="en-US" altLang="ja-JP" sz="1800" dirty="0"/>
          </a:p>
          <a:p>
            <a:r>
              <a:rPr lang="ja-JP" altLang="en-US" sz="1800"/>
              <a:t>高能所承担任务</a:t>
            </a:r>
            <a:r>
              <a:rPr lang="zh-CN" altLang="en-US" sz="1800" dirty="0"/>
              <a:t>：</a:t>
            </a:r>
            <a:r>
              <a:rPr lang="ja-JP" altLang="en-US" sz="1800"/>
              <a:t>建立硅模块生产中心</a:t>
            </a:r>
            <a:r>
              <a:rPr lang="zh-CN" altLang="en-US" sz="1800" dirty="0"/>
              <a:t>，</a:t>
            </a:r>
            <a:r>
              <a:rPr lang="ja-JP" altLang="en-US" sz="1800"/>
              <a:t>可能生产</a:t>
            </a:r>
            <a:r>
              <a:rPr lang="en-US" altLang="zh-CN" sz="1800" dirty="0"/>
              <a:t>20%</a:t>
            </a:r>
            <a:r>
              <a:rPr lang="ja-JP" altLang="en-US" sz="1800"/>
              <a:t>的模块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32340-3E8F-4942-8B68-55FECE3A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Content Placeholder 4" descr="Screen Shot 2017-08-09 at 15.53.16.png">
            <a:extLst>
              <a:ext uri="{FF2B5EF4-FFF2-40B4-BE49-F238E27FC236}">
                <a16:creationId xmlns:a16="http://schemas.microsoft.com/office/drawing/2014/main" id="{4A952E97-C70E-1E42-BA4D-2CB0F5C23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46471" b="39101"/>
          <a:stretch/>
        </p:blipFill>
        <p:spPr bwMode="auto">
          <a:xfrm>
            <a:off x="1555251" y="1659844"/>
            <a:ext cx="2921782" cy="21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9FA7E4-84A4-AE46-B128-88E27081CFE3}"/>
              </a:ext>
            </a:extLst>
          </p:cNvPr>
          <p:cNvSpPr txBox="1"/>
          <p:nvPr/>
        </p:nvSpPr>
        <p:spPr>
          <a:xfrm>
            <a:off x="3281751" y="1677767"/>
            <a:ext cx="12853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与</a:t>
            </a:r>
            <a:r>
              <a:rPr lang="en-US" altLang="ja-JP" dirty="0">
                <a:solidFill>
                  <a:srgbClr val="0000FF"/>
                </a:solidFill>
              </a:rPr>
              <a:t>UCSB</a:t>
            </a:r>
            <a:r>
              <a:rPr lang="ja-JP" altLang="en-US">
                <a:solidFill>
                  <a:srgbClr val="0000FF"/>
                </a:solidFill>
              </a:rPr>
              <a:t>合作</a:t>
            </a:r>
            <a:r>
              <a:rPr lang="zh-CN" altLang="en-US" dirty="0">
                <a:solidFill>
                  <a:srgbClr val="0000FF"/>
                </a:solidFill>
              </a:rPr>
              <a:t>，</a:t>
            </a:r>
            <a:r>
              <a:rPr lang="ja-JP" altLang="en-US">
                <a:solidFill>
                  <a:srgbClr val="0000FF"/>
                </a:solidFill>
              </a:rPr>
              <a:t>参与</a:t>
            </a:r>
            <a:r>
              <a:rPr lang="en-US" altLang="zh-CN" dirty="0">
                <a:solidFill>
                  <a:srgbClr val="0000FF"/>
                </a:solidFill>
              </a:rPr>
              <a:t>6</a:t>
            </a:r>
            <a:r>
              <a:rPr lang="zh-CN" altLang="en-US" dirty="0">
                <a:solidFill>
                  <a:srgbClr val="0000FF"/>
                </a:solidFill>
              </a:rPr>
              <a:t>寸</a:t>
            </a:r>
            <a:r>
              <a:rPr lang="ja-JP" altLang="en-US">
                <a:solidFill>
                  <a:srgbClr val="0000FF"/>
                </a:solidFill>
              </a:rPr>
              <a:t>模块建造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3CC4C-E803-2F46-BECF-FE423EE8E930}"/>
              </a:ext>
            </a:extLst>
          </p:cNvPr>
          <p:cNvSpPr txBox="1"/>
          <p:nvPr/>
        </p:nvSpPr>
        <p:spPr>
          <a:xfrm>
            <a:off x="2971801" y="4550687"/>
            <a:ext cx="16956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高能所</a:t>
            </a:r>
            <a:r>
              <a:rPr lang="en-US" altLang="zh-CN" dirty="0">
                <a:solidFill>
                  <a:srgbClr val="0000FF"/>
                </a:solidFill>
              </a:rPr>
              <a:t>8</a:t>
            </a:r>
            <a:r>
              <a:rPr lang="zh-CN" altLang="en-US" dirty="0">
                <a:solidFill>
                  <a:srgbClr val="0000FF"/>
                </a:solidFill>
              </a:rPr>
              <a:t>寸</a:t>
            </a:r>
            <a:r>
              <a:rPr lang="ja-JP" altLang="en-CN">
                <a:solidFill>
                  <a:srgbClr val="0000FF"/>
                </a:solidFill>
              </a:rPr>
              <a:t>模块</a:t>
            </a:r>
            <a:r>
              <a:rPr lang="ja-JP" altLang="en-US">
                <a:solidFill>
                  <a:srgbClr val="0000FF"/>
                </a:solidFill>
              </a:rPr>
              <a:t>建造工艺流程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FE231-CEA8-684F-8280-6F6F1219A03B}"/>
              </a:ext>
            </a:extLst>
          </p:cNvPr>
          <p:cNvSpPr txBox="1"/>
          <p:nvPr/>
        </p:nvSpPr>
        <p:spPr>
          <a:xfrm>
            <a:off x="7109603" y="4327405"/>
            <a:ext cx="16103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高能所模块测试</a:t>
            </a:r>
            <a:r>
              <a:rPr lang="zh-CN" altLang="en-US" dirty="0">
                <a:solidFill>
                  <a:srgbClr val="0000FF"/>
                </a:solidFill>
              </a:rPr>
              <a:t>（宇宙线）</a:t>
            </a:r>
            <a:endParaRPr lang="en-US" altLang="ja-JP" dirty="0">
              <a:solidFill>
                <a:srgbClr val="00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7F95C6-C6A5-DA42-83B2-3A721A9E5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504" y="1743290"/>
            <a:ext cx="3222246" cy="20697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3493C0-4490-674C-B235-E124AE6B0458}"/>
              </a:ext>
            </a:extLst>
          </p:cNvPr>
          <p:cNvSpPr txBox="1"/>
          <p:nvPr/>
        </p:nvSpPr>
        <p:spPr>
          <a:xfrm>
            <a:off x="7449302" y="3147885"/>
            <a:ext cx="13710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参与模块</a:t>
            </a:r>
            <a:endParaRPr lang="en-US" altLang="ja-JP" dirty="0">
              <a:solidFill>
                <a:srgbClr val="0000FF"/>
              </a:solidFill>
            </a:endParaRPr>
          </a:p>
          <a:p>
            <a:r>
              <a:rPr lang="ja-JP" altLang="en-US">
                <a:solidFill>
                  <a:srgbClr val="0000FF"/>
                </a:solidFill>
              </a:rPr>
              <a:t>实验束测试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637E82-4C21-7342-86FC-15520F1C4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383" y="4376664"/>
            <a:ext cx="2246522" cy="2481336"/>
          </a:xfrm>
          <a:prstGeom prst="rect">
            <a:avLst/>
          </a:prstGeom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212060B1-322A-B544-A13D-E7CC0F8BE6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24" b="5902"/>
          <a:stretch/>
        </p:blipFill>
        <p:spPr>
          <a:xfrm>
            <a:off x="5013884" y="1724437"/>
            <a:ext cx="1873137" cy="1968936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1792D6B-FC47-E245-AD14-CFBAE3514584}"/>
              </a:ext>
            </a:extLst>
          </p:cNvPr>
          <p:cNvSpPr/>
          <p:nvPr/>
        </p:nvSpPr>
        <p:spPr>
          <a:xfrm>
            <a:off x="4981684" y="1724437"/>
            <a:ext cx="1905337" cy="245524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336F68-B0A0-4C4D-916B-125F00FFE8EE}"/>
              </a:ext>
            </a:extLst>
          </p:cNvPr>
          <p:cNvCxnSpPr/>
          <p:nvPr/>
        </p:nvCxnSpPr>
        <p:spPr>
          <a:xfrm>
            <a:off x="4545599" y="3036547"/>
            <a:ext cx="436085" cy="126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8BB7F7-11C7-B841-83CD-4D1E60F24863}"/>
              </a:ext>
            </a:extLst>
          </p:cNvPr>
          <p:cNvCxnSpPr>
            <a:cxnSpLocks/>
          </p:cNvCxnSpPr>
          <p:nvPr/>
        </p:nvCxnSpPr>
        <p:spPr>
          <a:xfrm flipV="1">
            <a:off x="3983422" y="3567193"/>
            <a:ext cx="953219" cy="902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E86619-83D6-5C4E-8476-F179797E3EEC}"/>
              </a:ext>
            </a:extLst>
          </p:cNvPr>
          <p:cNvCxnSpPr>
            <a:cxnSpLocks/>
          </p:cNvCxnSpPr>
          <p:nvPr/>
        </p:nvCxnSpPr>
        <p:spPr>
          <a:xfrm flipH="1" flipV="1">
            <a:off x="5786463" y="4179679"/>
            <a:ext cx="1" cy="223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FDC87F6-B455-6C45-AD5B-414B73D9CDE1}"/>
              </a:ext>
            </a:extLst>
          </p:cNvPr>
          <p:cNvCxnSpPr>
            <a:cxnSpLocks/>
          </p:cNvCxnSpPr>
          <p:nvPr/>
        </p:nvCxnSpPr>
        <p:spPr>
          <a:xfrm flipH="1" flipV="1">
            <a:off x="6887021" y="3693373"/>
            <a:ext cx="1699933" cy="638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26F69B-5B46-9643-967E-50AD0203D286}"/>
              </a:ext>
            </a:extLst>
          </p:cNvPr>
          <p:cNvCxnSpPr>
            <a:cxnSpLocks/>
          </p:cNvCxnSpPr>
          <p:nvPr/>
        </p:nvCxnSpPr>
        <p:spPr>
          <a:xfrm flipH="1">
            <a:off x="6909856" y="2969285"/>
            <a:ext cx="504649" cy="279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924E2F-BA4A-6444-9D46-2D555A5BBAF2}"/>
              </a:ext>
            </a:extLst>
          </p:cNvPr>
          <p:cNvSpPr txBox="1"/>
          <p:nvPr/>
        </p:nvSpPr>
        <p:spPr>
          <a:xfrm>
            <a:off x="5444555" y="6119468"/>
            <a:ext cx="96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2018/4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5D939-7D3B-504D-B770-6C44081635AC}"/>
              </a:ext>
            </a:extLst>
          </p:cNvPr>
          <p:cNvSpPr txBox="1"/>
          <p:nvPr/>
        </p:nvSpPr>
        <p:spPr>
          <a:xfrm>
            <a:off x="5013883" y="5671938"/>
            <a:ext cx="17401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CMS</a:t>
            </a:r>
            <a:r>
              <a:rPr lang="en-US" altLang="zh-CN" dirty="0"/>
              <a:t>-TDR-019</a:t>
            </a:r>
          </a:p>
          <a:p>
            <a:r>
              <a:rPr lang="ja-JP" altLang="en-US"/>
              <a:t>已经公开发布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B2A51B-5ADF-6941-9C8E-59316E7B6FCB}"/>
              </a:ext>
            </a:extLst>
          </p:cNvPr>
          <p:cNvSpPr txBox="1"/>
          <p:nvPr/>
        </p:nvSpPr>
        <p:spPr>
          <a:xfrm>
            <a:off x="5144051" y="3522551"/>
            <a:ext cx="16099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高能所</a:t>
            </a:r>
            <a:r>
              <a:rPr lang="en-US" altLang="zh-CN" dirty="0">
                <a:solidFill>
                  <a:srgbClr val="0000FF"/>
                </a:solidFill>
              </a:rPr>
              <a:t>140</a:t>
            </a:r>
            <a:r>
              <a:rPr lang="zh-CN" altLang="en-US" dirty="0">
                <a:solidFill>
                  <a:srgbClr val="0000FF"/>
                </a:solidFill>
              </a:rPr>
              <a:t>平米</a:t>
            </a:r>
            <a:r>
              <a:rPr lang="en-US" altLang="zh-CN" dirty="0">
                <a:solidFill>
                  <a:srgbClr val="0000FF"/>
                </a:solidFill>
              </a:rPr>
              <a:t>HGC</a:t>
            </a:r>
            <a:r>
              <a:rPr lang="ja-JP" altLang="en-US">
                <a:solidFill>
                  <a:srgbClr val="0000FF"/>
                </a:solidFill>
              </a:rPr>
              <a:t>实验室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9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D5A3-0382-AB47-AD2A-B2803C73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HGCal指标完成情况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CA7CB-4FB4-C841-A736-ABCEC7E6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8A45E2-3BA9-4242-BF0C-694737E12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36706"/>
              </p:ext>
            </p:extLst>
          </p:nvPr>
        </p:nvGraphicFramePr>
        <p:xfrm>
          <a:off x="2836614" y="1178852"/>
          <a:ext cx="6643828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461">
                  <a:extLst>
                    <a:ext uri="{9D8B030D-6E8A-4147-A177-3AD203B41FA5}">
                      <a16:colId xmlns:a16="http://schemas.microsoft.com/office/drawing/2014/main" val="636941969"/>
                    </a:ext>
                  </a:extLst>
                </a:gridCol>
                <a:gridCol w="2407701">
                  <a:extLst>
                    <a:ext uri="{9D8B030D-6E8A-4147-A177-3AD203B41FA5}">
                      <a16:colId xmlns:a16="http://schemas.microsoft.com/office/drawing/2014/main" val="2111076262"/>
                    </a:ext>
                  </a:extLst>
                </a:gridCol>
                <a:gridCol w="2883666">
                  <a:extLst>
                    <a:ext uri="{9D8B030D-6E8A-4147-A177-3AD203B41FA5}">
                      <a16:colId xmlns:a16="http://schemas.microsoft.com/office/drawing/2014/main" val="3558914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zh-CN" sz="1800" kern="0">
                          <a:effectLst/>
                        </a:rPr>
                        <a:t>指标</a:t>
                      </a:r>
                      <a:r>
                        <a:rPr lang="en-US" sz="1800" kern="0">
                          <a:effectLst/>
                        </a:rPr>
                        <a:t>1.1</a:t>
                      </a:r>
                      <a:endParaRPr lang="en-CN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</a:rPr>
                        <a:t>时间分辨率</a:t>
                      </a:r>
                      <a:endParaRPr lang="en-CN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</a:rPr>
                        <a:t>50 </a:t>
                      </a:r>
                      <a:r>
                        <a:rPr lang="en-US" sz="1800" kern="0" dirty="0" err="1">
                          <a:solidFill>
                            <a:schemeClr val="tx1"/>
                          </a:solidFill>
                          <a:effectLst/>
                        </a:rPr>
                        <a:t>ps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CN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76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zh-CN" sz="1800" kern="0">
                          <a:effectLst/>
                        </a:rPr>
                        <a:t>指标</a:t>
                      </a:r>
                      <a:r>
                        <a:rPr lang="en-US" sz="1800" kern="0">
                          <a:effectLst/>
                        </a:rPr>
                        <a:t>1.2</a:t>
                      </a:r>
                      <a:endParaRPr lang="en-CN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r>
                        <a:rPr lang="zh-CN" sz="1800" kern="0">
                          <a:effectLst/>
                        </a:rPr>
                        <a:t>能量分辨率</a:t>
                      </a:r>
                      <a:endParaRPr lang="en-CN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25%</a:t>
                      </a:r>
                      <a:r>
                        <a:rPr lang="zh-CN" sz="1800" kern="0" dirty="0">
                          <a:effectLst/>
                        </a:rPr>
                        <a:t>／√（</a:t>
                      </a:r>
                      <a:r>
                        <a:rPr lang="en-US" sz="1800" kern="0" dirty="0">
                          <a:effectLst/>
                        </a:rPr>
                        <a:t>E</a:t>
                      </a:r>
                      <a:r>
                        <a:rPr lang="zh-CN" sz="1800" kern="0" dirty="0">
                          <a:effectLst/>
                        </a:rPr>
                        <a:t>）</a:t>
                      </a:r>
                      <a:endParaRPr lang="en-CN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789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zh-CN" sz="1800" kern="0">
                          <a:effectLst/>
                        </a:rPr>
                        <a:t>指标</a:t>
                      </a:r>
                      <a:r>
                        <a:rPr lang="en-US" sz="1800" kern="0">
                          <a:effectLst/>
                        </a:rPr>
                        <a:t>1.3</a:t>
                      </a:r>
                      <a:endParaRPr lang="en-CN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zh-CN" sz="1800" kern="0">
                          <a:effectLst/>
                        </a:rPr>
                        <a:t>硅传感器抗辐照性能</a:t>
                      </a:r>
                      <a:endParaRPr lang="en-CN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&gt;1 x 10</a:t>
                      </a:r>
                      <a:r>
                        <a:rPr lang="en-US" sz="1800" kern="0" baseline="30000" dirty="0">
                          <a:effectLst/>
                        </a:rPr>
                        <a:t>16</a:t>
                      </a:r>
                      <a:r>
                        <a:rPr lang="en-US" sz="1800" kern="0" dirty="0">
                          <a:effectLst/>
                        </a:rPr>
                        <a:t> 1MeV </a:t>
                      </a:r>
                      <a:r>
                        <a:rPr lang="en-US" sz="1800" kern="0" dirty="0" err="1">
                          <a:effectLst/>
                        </a:rPr>
                        <a:t>n</a:t>
                      </a:r>
                      <a:r>
                        <a:rPr lang="en-US" sz="1800" kern="0" baseline="-25000" dirty="0" err="1">
                          <a:effectLst/>
                        </a:rPr>
                        <a:t>eq</a:t>
                      </a:r>
                      <a:r>
                        <a:rPr lang="en-US" sz="1800" kern="0" dirty="0">
                          <a:effectLst/>
                        </a:rPr>
                        <a:t>/cm</a:t>
                      </a:r>
                      <a:r>
                        <a:rPr lang="en-US" sz="1800" kern="0" baseline="30000" dirty="0">
                          <a:effectLst/>
                        </a:rPr>
                        <a:t>2</a:t>
                      </a:r>
                      <a:endParaRPr lang="en-CN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227857"/>
                  </a:ext>
                </a:extLst>
              </a:tr>
            </a:tbl>
          </a:graphicData>
        </a:graphic>
      </p:graphicFrame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549E24D-8DAC-BD46-B70B-CBD5991B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154" y="2641425"/>
            <a:ext cx="3909172" cy="3001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7C03D-D0DC-4F46-B594-16EC80AE20EB}"/>
              </a:ext>
            </a:extLst>
          </p:cNvPr>
          <p:cNvSpPr txBox="1"/>
          <p:nvPr/>
        </p:nvSpPr>
        <p:spPr>
          <a:xfrm>
            <a:off x="5203807" y="2085170"/>
            <a:ext cx="19094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ICHEP</a:t>
            </a:r>
            <a:r>
              <a:rPr lang="zh-CN" altLang="en-US" dirty="0"/>
              <a:t>会议汇报，文章即将提交</a:t>
            </a:r>
            <a:endParaRPr lang="en-CN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8D9E85-6BE4-8C41-89C5-DD30E3C9A91E}"/>
              </a:ext>
            </a:extLst>
          </p:cNvPr>
          <p:cNvCxnSpPr>
            <a:cxnSpLocks/>
          </p:cNvCxnSpPr>
          <p:nvPr/>
        </p:nvCxnSpPr>
        <p:spPr bwMode="auto">
          <a:xfrm>
            <a:off x="4464097" y="4650054"/>
            <a:ext cx="93176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226755DD-F7B7-5C4F-88D9-48AA85A2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54" y="2641424"/>
            <a:ext cx="3325720" cy="266057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23BABB-FB17-3945-8986-21357E355275}"/>
              </a:ext>
            </a:extLst>
          </p:cNvPr>
          <p:cNvCxnSpPr>
            <a:cxnSpLocks/>
          </p:cNvCxnSpPr>
          <p:nvPr/>
        </p:nvCxnSpPr>
        <p:spPr bwMode="auto">
          <a:xfrm>
            <a:off x="981411" y="4613268"/>
            <a:ext cx="86066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C0DAC2-7F17-614A-B0D7-73AE28D72B12}"/>
              </a:ext>
            </a:extLst>
          </p:cNvPr>
          <p:cNvSpPr txBox="1"/>
          <p:nvPr/>
        </p:nvSpPr>
        <p:spPr>
          <a:xfrm>
            <a:off x="849060" y="5404624"/>
            <a:ext cx="272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时间分辨极限能达到</a:t>
            </a:r>
            <a:r>
              <a:rPr lang="en-US" altLang="zh-CN" dirty="0"/>
              <a:t>20ps</a:t>
            </a:r>
          </a:p>
          <a:p>
            <a:r>
              <a:rPr lang="zh-CN" altLang="en-US" dirty="0"/>
              <a:t>在</a:t>
            </a:r>
            <a:r>
              <a:rPr lang="en-US" altLang="zh-CN" dirty="0"/>
              <a:t>S/N&gt;40</a:t>
            </a:r>
            <a:r>
              <a:rPr lang="zh-CN" altLang="en-US" dirty="0"/>
              <a:t>之后均好于</a:t>
            </a:r>
            <a:r>
              <a:rPr lang="en-US" altLang="zh-CN" dirty="0"/>
              <a:t>50ps</a:t>
            </a:r>
            <a:endParaRPr lang="en-C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F021C7-173C-8843-A608-C366E7B37121}"/>
              </a:ext>
            </a:extLst>
          </p:cNvPr>
          <p:cNvSpPr txBox="1"/>
          <p:nvPr/>
        </p:nvSpPr>
        <p:spPr>
          <a:xfrm>
            <a:off x="4565816" y="5557883"/>
            <a:ext cx="272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能量分辨</a:t>
            </a:r>
            <a:r>
              <a:rPr lang="zh-CN" altLang="en-US" dirty="0"/>
              <a:t> </a:t>
            </a:r>
            <a:r>
              <a:rPr lang="en-US" altLang="zh-CN" dirty="0"/>
              <a:t>25%/</a:t>
            </a:r>
            <a:r>
              <a:rPr lang="zh-CN" altLang="en-US" kern="0" dirty="0"/>
              <a:t>√（</a:t>
            </a:r>
            <a:r>
              <a:rPr lang="en-US" kern="0" dirty="0"/>
              <a:t>E</a:t>
            </a:r>
            <a:r>
              <a:rPr lang="zh-CN" altLang="en-US" kern="0" dirty="0"/>
              <a:t>）</a:t>
            </a:r>
            <a:endParaRPr lang="en-C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E80A1-024F-A046-8C3D-221A6500B9CA}"/>
              </a:ext>
            </a:extLst>
          </p:cNvPr>
          <p:cNvSpPr txBox="1"/>
          <p:nvPr/>
        </p:nvSpPr>
        <p:spPr>
          <a:xfrm>
            <a:off x="1156516" y="2169468"/>
            <a:ext cx="23277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JINST</a:t>
            </a:r>
            <a:r>
              <a:rPr lang="zh-CN" altLang="en-US" dirty="0"/>
              <a:t> </a:t>
            </a:r>
            <a:r>
              <a:rPr lang="en-US" altLang="zh-CN" dirty="0"/>
              <a:t>13</a:t>
            </a:r>
            <a:r>
              <a:rPr lang="zh-CN" altLang="en-US" dirty="0"/>
              <a:t> </a:t>
            </a:r>
            <a:r>
              <a:rPr lang="en-US" altLang="zh-CN" dirty="0"/>
              <a:t>P10023</a:t>
            </a:r>
            <a:r>
              <a:rPr lang="zh-CN" altLang="en-US" dirty="0"/>
              <a:t> </a:t>
            </a:r>
            <a:r>
              <a:rPr lang="en-US" altLang="zh-CN" dirty="0"/>
              <a:t>2018</a:t>
            </a:r>
            <a:endParaRPr lang="en-CN" dirty="0"/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54022B59-CBF4-7140-84B2-6AA89757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139" y="2772852"/>
            <a:ext cx="3638606" cy="28538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49CF72-9808-2646-BDCA-1A4DA87ED042}"/>
              </a:ext>
            </a:extLst>
          </p:cNvPr>
          <p:cNvSpPr txBox="1"/>
          <p:nvPr/>
        </p:nvSpPr>
        <p:spPr>
          <a:xfrm>
            <a:off x="8116583" y="2202666"/>
            <a:ext cx="22924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2020 JINST 15 P09031</a:t>
            </a:r>
            <a:endParaRPr lang="en-CN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72826-8728-5540-89B4-FE5309183803}"/>
              </a:ext>
            </a:extLst>
          </p:cNvPr>
          <p:cNvSpPr txBox="1"/>
          <p:nvPr/>
        </p:nvSpPr>
        <p:spPr>
          <a:xfrm>
            <a:off x="7731327" y="5477369"/>
            <a:ext cx="3568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在</a:t>
            </a:r>
            <a:r>
              <a:rPr lang="en-US" altLang="zh-CN" dirty="0"/>
              <a:t>10</a:t>
            </a:r>
            <a:r>
              <a:rPr lang="en-US" altLang="zh-CN" baseline="30000" dirty="0"/>
              <a:t>16</a:t>
            </a:r>
            <a:r>
              <a:rPr lang="zh-CN" altLang="en-US" dirty="0"/>
              <a:t>等效</a:t>
            </a:r>
            <a:r>
              <a:rPr lang="en-US" altLang="zh-CN" dirty="0"/>
              <a:t>MeV</a:t>
            </a:r>
            <a:r>
              <a:rPr lang="zh-CN" altLang="en-US" dirty="0"/>
              <a:t>中子</a:t>
            </a:r>
            <a:r>
              <a:rPr lang="en-US" altLang="zh-CN" dirty="0"/>
              <a:t>/cm</a:t>
            </a:r>
            <a:r>
              <a:rPr lang="en-US" altLang="zh-CN" baseline="30000" dirty="0"/>
              <a:t>2</a:t>
            </a:r>
            <a:r>
              <a:rPr lang="zh-CN" altLang="en-US" dirty="0"/>
              <a:t>辐照附近，</a:t>
            </a:r>
            <a:r>
              <a:rPr lang="en-US" altLang="zh-CN" dirty="0"/>
              <a:t>120</a:t>
            </a:r>
            <a:r>
              <a:rPr lang="zh-CN" altLang="en-US" dirty="0"/>
              <a:t>微米传感器的</a:t>
            </a:r>
            <a:r>
              <a:rPr lang="en-CN" dirty="0"/>
              <a:t>电荷收集效率&gt;70%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268C66-211C-E34A-B01C-AA005C312EA4}"/>
              </a:ext>
            </a:extLst>
          </p:cNvPr>
          <p:cNvCxnSpPr>
            <a:cxnSpLocks/>
          </p:cNvCxnSpPr>
          <p:nvPr/>
        </p:nvCxnSpPr>
        <p:spPr bwMode="auto">
          <a:xfrm>
            <a:off x="11001311" y="2772852"/>
            <a:ext cx="0" cy="83695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85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AFC8-20CB-2A41-A956-8726986D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HGCal指标完成情况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16D1EA-1E60-B149-9A3B-7FB3DAF47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7" y="896143"/>
            <a:ext cx="4304455" cy="59831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102F9-776C-0A49-BFEE-38026248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7C127-54F9-2441-885A-C2EC507A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86" y="765389"/>
            <a:ext cx="4304455" cy="6091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A2888A-B143-7648-9637-AEC60F4C34D9}"/>
              </a:ext>
            </a:extLst>
          </p:cNvPr>
          <p:cNvSpPr txBox="1"/>
          <p:nvPr/>
        </p:nvSpPr>
        <p:spPr>
          <a:xfrm>
            <a:off x="612304" y="5964418"/>
            <a:ext cx="25573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专家现场验收测试报告</a:t>
            </a:r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D6C2D740-C4EA-1C4E-B761-9939988CD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7"/>
          <a:stretch/>
        </p:blipFill>
        <p:spPr>
          <a:xfrm>
            <a:off x="8128986" y="997754"/>
            <a:ext cx="4063014" cy="58602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863F2C-2AD2-4D40-A98A-7DC7FC42C6DE}"/>
              </a:ext>
            </a:extLst>
          </p:cNvPr>
          <p:cNvCxnSpPr/>
          <p:nvPr/>
        </p:nvCxnSpPr>
        <p:spPr>
          <a:xfrm>
            <a:off x="10137698" y="3702205"/>
            <a:ext cx="5005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AC7E21-7505-FE4F-A946-8035567D1BA4}"/>
              </a:ext>
            </a:extLst>
          </p:cNvPr>
          <p:cNvCxnSpPr/>
          <p:nvPr/>
        </p:nvCxnSpPr>
        <p:spPr>
          <a:xfrm>
            <a:off x="10638264" y="3811062"/>
            <a:ext cx="5005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BF1961-AAB0-624A-A682-BE0F2DBD4F13}"/>
              </a:ext>
            </a:extLst>
          </p:cNvPr>
          <p:cNvCxnSpPr/>
          <p:nvPr/>
        </p:nvCxnSpPr>
        <p:spPr>
          <a:xfrm>
            <a:off x="11426284" y="4833257"/>
            <a:ext cx="5005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955C96-A320-0047-967D-2D15D6303158}"/>
              </a:ext>
            </a:extLst>
          </p:cNvPr>
          <p:cNvSpPr txBox="1"/>
          <p:nvPr/>
        </p:nvSpPr>
        <p:spPr>
          <a:xfrm>
            <a:off x="6799295" y="6149084"/>
            <a:ext cx="31122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CMS</a:t>
            </a:r>
            <a:r>
              <a:rPr lang="zh-CN" altLang="en-US" dirty="0"/>
              <a:t> </a:t>
            </a:r>
            <a:r>
              <a:rPr lang="en-US" altLang="zh-CN" dirty="0" err="1"/>
              <a:t>HGCal</a:t>
            </a:r>
            <a:r>
              <a:rPr lang="en-CN" dirty="0"/>
              <a:t>项目负责人证明信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7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E35F-47DA-E946-A0BF-1E89B7916729}"/>
              </a:ext>
            </a:extLst>
          </p:cNvPr>
          <p:cNvSpPr txBox="1">
            <a:spLocks/>
          </p:cNvSpPr>
          <p:nvPr/>
        </p:nvSpPr>
        <p:spPr>
          <a:xfrm>
            <a:off x="11067" y="50539"/>
            <a:ext cx="12147733" cy="71485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一级触发升级：研究内容、完成情况及</a:t>
            </a:r>
            <a:r>
              <a:rPr lang="en-CN" dirty="0"/>
              <a:t>主要成果</a:t>
            </a:r>
            <a:endParaRPr lang="en-US" dirty="0"/>
          </a:p>
        </p:txBody>
      </p:sp>
      <p:sp>
        <p:nvSpPr>
          <p:cNvPr id="3" name="内容占位符 5"/>
          <p:cNvSpPr txBox="1">
            <a:spLocks/>
          </p:cNvSpPr>
          <p:nvPr/>
        </p:nvSpPr>
        <p:spPr>
          <a:xfrm>
            <a:off x="701728" y="2607733"/>
            <a:ext cx="3317822" cy="38598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zh-CN" altLang="en-US" dirty="0"/>
              <a:t>围绕 </a:t>
            </a:r>
            <a:r>
              <a:rPr lang="en-US" altLang="zh-CN" dirty="0"/>
              <a:t>CMS </a:t>
            </a:r>
            <a:r>
              <a:rPr lang="zh-CN" altLang="en-US" dirty="0"/>
              <a:t>对课题组的原型样机研制需求和对</a:t>
            </a:r>
            <a:r>
              <a:rPr lang="en-US" altLang="zh-CN" dirty="0" err="1"/>
              <a:t>iRPC</a:t>
            </a:r>
            <a:r>
              <a:rPr lang="zh-CN" altLang="en-US" dirty="0"/>
              <a:t>触发</a:t>
            </a:r>
            <a:r>
              <a:rPr lang="en-US" altLang="zh-CN" dirty="0"/>
              <a:t>/</a:t>
            </a:r>
            <a:r>
              <a:rPr lang="zh-CN" altLang="en-US" dirty="0"/>
              <a:t>后端电子学系统的设计需求开展研究与设计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186267" y="1066800"/>
            <a:ext cx="1154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研究内容：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653" y="1825514"/>
            <a:ext cx="3973080" cy="44781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130" y="1210643"/>
            <a:ext cx="4435348" cy="403869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8500532" y="5283207"/>
            <a:ext cx="1845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02667" y="6350008"/>
            <a:ext cx="355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34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E35F-47DA-E946-A0BF-1E89B7916729}"/>
              </a:ext>
            </a:extLst>
          </p:cNvPr>
          <p:cNvSpPr txBox="1">
            <a:spLocks/>
          </p:cNvSpPr>
          <p:nvPr/>
        </p:nvSpPr>
        <p:spPr>
          <a:xfrm>
            <a:off x="11067" y="50539"/>
            <a:ext cx="12147733" cy="71485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一级触发升级：研究内容、完成情况及</a:t>
            </a:r>
            <a:r>
              <a:rPr lang="en-CN" dirty="0"/>
              <a:t>主要成果</a:t>
            </a:r>
            <a:endParaRPr lang="en-US" dirty="0"/>
          </a:p>
        </p:txBody>
      </p:sp>
      <p:sp>
        <p:nvSpPr>
          <p:cNvPr id="3" name="内容占位符 5"/>
          <p:cNvSpPr txBox="1">
            <a:spLocks/>
          </p:cNvSpPr>
          <p:nvPr/>
        </p:nvSpPr>
        <p:spPr>
          <a:xfrm>
            <a:off x="701728" y="1529156"/>
            <a:ext cx="3317822" cy="507484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CN" altLang="en-US" sz="1800" dirty="0"/>
              <a:t>海量数据处理板</a:t>
            </a:r>
            <a:r>
              <a:rPr lang="en-US" altLang="zh-CN" sz="1800" dirty="0"/>
              <a:t>:</a:t>
            </a:r>
          </a:p>
          <a:p>
            <a:r>
              <a:rPr lang="zh-CN" altLang="en-US" sz="1800" dirty="0"/>
              <a:t>基于</a:t>
            </a:r>
            <a:r>
              <a:rPr lang="en-US" altLang="zh-CN" sz="1800" dirty="0"/>
              <a:t>MTCA</a:t>
            </a:r>
            <a:r>
              <a:rPr lang="zh-CN" altLang="en-US" sz="1800" dirty="0"/>
              <a:t>标准</a:t>
            </a:r>
            <a:endParaRPr lang="en-US" altLang="zh-CN" sz="1800" dirty="0"/>
          </a:p>
          <a:p>
            <a:r>
              <a:rPr lang="en-US" altLang="zh-CN" sz="1800" dirty="0"/>
              <a:t>Virtex-7 FPGA 690T</a:t>
            </a:r>
          </a:p>
          <a:p>
            <a:pPr marL="342900" lvl="1" indent="0">
              <a:buFont typeface="Arial"/>
              <a:buNone/>
            </a:pPr>
            <a:r>
              <a:rPr lang="en-US" altLang="zh-CN" sz="1800" dirty="0"/>
              <a:t>- GBT-FPGA</a:t>
            </a:r>
          </a:p>
          <a:p>
            <a:pPr lvl="1">
              <a:buFontTx/>
              <a:buChar char="-"/>
            </a:pPr>
            <a:r>
              <a:rPr lang="zh-CN" altLang="en-US" sz="1800" dirty="0" smtClean="0"/>
              <a:t>触发</a:t>
            </a:r>
            <a:r>
              <a:rPr lang="en-US" altLang="zh-CN" sz="1800" dirty="0" smtClean="0"/>
              <a:t>/DAQ</a:t>
            </a:r>
            <a:r>
              <a:rPr lang="zh-CN" altLang="en-US" sz="1800" dirty="0" smtClean="0"/>
              <a:t>数据处理</a:t>
            </a:r>
            <a:endParaRPr lang="en-US" altLang="zh-CN" sz="1800" dirty="0"/>
          </a:p>
          <a:p>
            <a:r>
              <a:rPr lang="en-US" altLang="zh-CN" sz="1800" dirty="0"/>
              <a:t>Kintex-7 FPGA</a:t>
            </a:r>
          </a:p>
          <a:p>
            <a:pPr lvl="1">
              <a:buFontTx/>
              <a:buChar char="-"/>
            </a:pPr>
            <a:r>
              <a:rPr lang="zh-CN" altLang="en-US" sz="1800" dirty="0"/>
              <a:t>时钟</a:t>
            </a:r>
            <a:r>
              <a:rPr lang="zh-CN" altLang="en-US" sz="1800" dirty="0" smtClean="0"/>
              <a:t>管理，快控制、慢控制</a:t>
            </a:r>
            <a:endParaRPr lang="en-US" altLang="zh-CN" sz="1800" dirty="0"/>
          </a:p>
          <a:p>
            <a:pPr lvl="1">
              <a:buFontTx/>
              <a:buChar char="-"/>
            </a:pPr>
            <a:r>
              <a:rPr lang="en-US" altLang="zh-CN" sz="1800" dirty="0"/>
              <a:t>FPGA</a:t>
            </a:r>
            <a:r>
              <a:rPr lang="zh-CN" altLang="en-US" sz="1800" dirty="0"/>
              <a:t>远程配置管理</a:t>
            </a:r>
            <a:endParaRPr lang="en-US" altLang="zh-CN" sz="1800" dirty="0"/>
          </a:p>
          <a:p>
            <a:r>
              <a:rPr lang="en-US" altLang="zh-CN" sz="1800" dirty="0" err="1"/>
              <a:t>MiniPODs</a:t>
            </a:r>
            <a:endParaRPr lang="en-US" altLang="zh-CN" sz="1800" dirty="0"/>
          </a:p>
          <a:p>
            <a:pPr marL="342900" lvl="1" indent="0">
              <a:buFont typeface="Arial"/>
              <a:buNone/>
            </a:pPr>
            <a:r>
              <a:rPr lang="en-US" altLang="zh-CN" sz="1800" dirty="0"/>
              <a:t>- </a:t>
            </a:r>
            <a:r>
              <a:rPr lang="zh-CN" altLang="en-US" sz="1800" dirty="0"/>
              <a:t>数据获取</a:t>
            </a:r>
            <a:endParaRPr lang="en-US" altLang="zh-CN" sz="1800" dirty="0"/>
          </a:p>
          <a:p>
            <a:pPr marL="342900" lvl="1" indent="0">
              <a:buFont typeface="Arial"/>
              <a:buNone/>
            </a:pPr>
            <a:r>
              <a:rPr lang="en-US" altLang="zh-CN" sz="1800" dirty="0"/>
              <a:t>- </a:t>
            </a:r>
            <a:r>
              <a:rPr lang="zh-CN" altLang="en-US" sz="1800" dirty="0"/>
              <a:t>慢控制</a:t>
            </a:r>
            <a:endParaRPr lang="en-US" altLang="zh-CN" sz="1800" dirty="0"/>
          </a:p>
          <a:p>
            <a:pPr lvl="1">
              <a:buFontTx/>
              <a:buChar char="-"/>
            </a:pPr>
            <a:r>
              <a:rPr lang="en-US" altLang="zh-CN" sz="1800" dirty="0"/>
              <a:t>GBT </a:t>
            </a:r>
            <a:r>
              <a:rPr lang="zh-CN" altLang="en-US" sz="1800" dirty="0"/>
              <a:t>链路</a:t>
            </a:r>
            <a:endParaRPr lang="en-US" altLang="zh-CN" sz="1800" dirty="0"/>
          </a:p>
          <a:p>
            <a:pPr lvl="1">
              <a:buFontTx/>
              <a:buChar char="-"/>
            </a:pPr>
            <a:r>
              <a:rPr lang="en-US" altLang="zh-CN" sz="1800" dirty="0"/>
              <a:t>36</a:t>
            </a:r>
            <a:r>
              <a:rPr lang="zh-CN" altLang="en-US" sz="1800" dirty="0"/>
              <a:t>路</a:t>
            </a:r>
            <a:r>
              <a:rPr lang="en-US" altLang="zh-CN" sz="1800" dirty="0"/>
              <a:t>GTH</a:t>
            </a:r>
            <a:r>
              <a:rPr lang="zh-CN" altLang="en-US" sz="1800" dirty="0"/>
              <a:t>，单路</a:t>
            </a:r>
            <a:r>
              <a:rPr lang="en-US" altLang="zh-CN" sz="1800" dirty="0"/>
              <a:t>11.3Gbps</a:t>
            </a:r>
          </a:p>
          <a:p>
            <a:r>
              <a:rPr lang="zh-CN" altLang="en-US" sz="1800" dirty="0"/>
              <a:t>时钟扇出子板接口</a:t>
            </a:r>
            <a:endParaRPr lang="en-US" altLang="zh-CN" sz="1800" dirty="0"/>
          </a:p>
          <a:p>
            <a:pPr marL="628650" lvl="1">
              <a:buFontTx/>
              <a:buChar char="-"/>
            </a:pPr>
            <a:r>
              <a:rPr lang="zh-CN" altLang="en-US" sz="1800" dirty="0"/>
              <a:t>时钟扇出</a:t>
            </a:r>
            <a:r>
              <a:rPr lang="en-US" altLang="zh-CN" sz="1800" dirty="0"/>
              <a:t>/</a:t>
            </a:r>
            <a:r>
              <a:rPr lang="zh-CN" altLang="en-US" sz="1800" dirty="0"/>
              <a:t>触发信号输入</a:t>
            </a:r>
            <a:endParaRPr lang="en-US" altLang="zh-CN" sz="1800" dirty="0"/>
          </a:p>
          <a:p>
            <a:pPr marL="228600">
              <a:buFontTx/>
              <a:buChar char="-"/>
            </a:pPr>
            <a:r>
              <a:rPr lang="zh-CN" altLang="en-US" sz="1900" dirty="0" smtClean="0"/>
              <a:t>期间参与完成了</a:t>
            </a:r>
            <a:r>
              <a:rPr lang="en-US" altLang="zh-CN" sz="1900" dirty="0" smtClean="0"/>
              <a:t>MTCA4.1</a:t>
            </a:r>
            <a:r>
              <a:rPr lang="zh-CN" altLang="en-US" sz="1900" dirty="0" smtClean="0"/>
              <a:t>国际规范</a:t>
            </a:r>
            <a:endParaRPr lang="en-US" altLang="zh-CN" sz="1900" dirty="0"/>
          </a:p>
          <a:p>
            <a:pPr marL="171450" indent="-285750">
              <a:buFontTx/>
              <a:buChar char="-"/>
            </a:pPr>
            <a:r>
              <a:rPr lang="zh-CN" altLang="en-US" sz="1900" dirty="0"/>
              <a:t>完成了</a:t>
            </a:r>
            <a:r>
              <a:rPr lang="en-US" altLang="zh-CN" sz="1900" dirty="0"/>
              <a:t>10</a:t>
            </a:r>
            <a:r>
              <a:rPr lang="zh-CN" altLang="en-US" sz="1900" dirty="0"/>
              <a:t>块小批量生产，用于</a:t>
            </a:r>
            <a:r>
              <a:rPr lang="en-US" altLang="zh-CN" sz="1900" dirty="0"/>
              <a:t>CMS</a:t>
            </a:r>
            <a:r>
              <a:rPr lang="zh-CN" altLang="en-US" sz="1900" dirty="0"/>
              <a:t>。</a:t>
            </a:r>
            <a:endParaRPr lang="en-US" altLang="zh-CN" sz="1900" dirty="0"/>
          </a:p>
          <a:p>
            <a:pPr lvl="1">
              <a:buFontTx/>
              <a:buChar char="-"/>
            </a:pPr>
            <a:endParaRPr lang="en-US" altLang="zh-CN" sz="135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9657" t="24992" r="7440" b="10014"/>
          <a:stretch/>
        </p:blipFill>
        <p:spPr>
          <a:xfrm>
            <a:off x="7758496" y="1460326"/>
            <a:ext cx="3972995" cy="3170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1" y="2273128"/>
            <a:ext cx="3446844" cy="3170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6267" y="1066800"/>
            <a:ext cx="1154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研制</a:t>
            </a:r>
            <a:r>
              <a:rPr lang="zh-CN" altLang="en-US" sz="2800" dirty="0" smtClean="0"/>
              <a:t>了多版本基于</a:t>
            </a:r>
            <a:r>
              <a:rPr lang="en-US" altLang="zh-CN" sz="2800" dirty="0" err="1"/>
              <a:t>xTCA</a:t>
            </a:r>
            <a:r>
              <a:rPr lang="en-US" altLang="zh-CN" sz="2800" dirty="0"/>
              <a:t>/</a:t>
            </a:r>
            <a:r>
              <a:rPr lang="en-US" altLang="zh-CN" sz="2800" dirty="0" err="1"/>
              <a:t>uTCA</a:t>
            </a:r>
            <a:r>
              <a:rPr lang="en-US" altLang="zh-CN" sz="2800" dirty="0"/>
              <a:t> </a:t>
            </a:r>
            <a:r>
              <a:rPr lang="zh-CN" altLang="en-US" sz="2800" dirty="0"/>
              <a:t>通用触发与数据处理版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1357" t="29330" r="7202" b="20809"/>
          <a:stretch/>
        </p:blipFill>
        <p:spPr>
          <a:xfrm>
            <a:off x="8258266" y="4956010"/>
            <a:ext cx="3232251" cy="14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2505" y="964724"/>
            <a:ext cx="8789671" cy="11560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 defTabSz="68580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  <a:defRPr/>
            </a:pPr>
            <a:r>
              <a:rPr lang="zh-CN" altLang="en-US" spc="-4" dirty="0">
                <a:solidFill>
                  <a:prstClr val="black"/>
                </a:solidFill>
                <a:latin typeface="Calibri"/>
                <a:cs typeface="Calibri"/>
              </a:rPr>
              <a:t>误码率测试结果</a:t>
            </a:r>
            <a:endParaRPr lang="en-US" spc="-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523875" lvl="1" indent="-17145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lang="zh-CN" altLang="en-US" dirty="0"/>
              <a:t>单路线速率</a:t>
            </a:r>
            <a:r>
              <a:rPr lang="en-US" altLang="zh-CN" dirty="0"/>
              <a:t>11.3Gbps</a:t>
            </a:r>
            <a:r>
              <a:rPr lang="zh-CN" altLang="en-US" dirty="0"/>
              <a:t>，</a:t>
            </a:r>
            <a:r>
              <a:rPr lang="en-US" altLang="zh-CN" dirty="0"/>
              <a:t>36</a:t>
            </a:r>
            <a:r>
              <a:rPr lang="zh-CN" altLang="en-US" dirty="0"/>
              <a:t>路一起测试；</a:t>
            </a:r>
            <a:endParaRPr lang="en-US" altLang="zh-CN" dirty="0"/>
          </a:p>
          <a:p>
            <a:pPr marL="523875" lvl="1" indent="-17145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lang="en-US" altLang="zh-CN" dirty="0"/>
              <a:t>167</a:t>
            </a:r>
            <a:r>
              <a:rPr lang="zh-CN" altLang="en-US" dirty="0"/>
              <a:t>小时连续测试，单路误码率好于</a:t>
            </a:r>
            <a:r>
              <a:rPr lang="en-US" altLang="zh-CN" dirty="0"/>
              <a:t>1.33E-16</a:t>
            </a:r>
            <a:r>
              <a:rPr lang="zh-CN" altLang="en-US" dirty="0"/>
              <a:t>；</a:t>
            </a:r>
            <a:endParaRPr lang="en-US" altLang="zh-CN" dirty="0"/>
          </a:p>
          <a:p>
            <a:pPr marL="523875" lvl="1" indent="-17145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lang="zh-CN" altLang="en-US" dirty="0"/>
              <a:t>单板速率（</a:t>
            </a:r>
            <a:r>
              <a:rPr lang="en-US" altLang="zh-CN" dirty="0"/>
              <a:t>36</a:t>
            </a:r>
            <a:r>
              <a:rPr lang="zh-CN" altLang="en-US" dirty="0"/>
              <a:t>路总和）：</a:t>
            </a:r>
            <a:r>
              <a:rPr lang="en-US" altLang="zh-CN" dirty="0"/>
              <a:t>406.8Gbps</a:t>
            </a:r>
            <a:endParaRPr lang="zh-CN" altLang="en-US"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32000" y="149291"/>
            <a:ext cx="8957733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lang="zh-CN" altLang="en-US" dirty="0"/>
              <a:t>触发海量数据处理板高速传输测试</a:t>
            </a:r>
            <a:endParaRPr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3" y="2220837"/>
            <a:ext cx="3002769" cy="379526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22" y="2220837"/>
            <a:ext cx="2997027" cy="3795267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49" y="989966"/>
            <a:ext cx="4552951" cy="518140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274093" y="6056269"/>
            <a:ext cx="2675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IBERT</a:t>
            </a:r>
            <a:r>
              <a:rPr lang="zh-CN" altLang="en-US" sz="1350" dirty="0"/>
              <a:t>测试</a:t>
            </a:r>
            <a:r>
              <a:rPr lang="en-US" altLang="zh-CN" sz="1350" dirty="0"/>
              <a:t>36</a:t>
            </a:r>
            <a:r>
              <a:rPr lang="zh-CN" altLang="en-US" sz="1350" dirty="0"/>
              <a:t>路误码率率结果截图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8555558" y="6056269"/>
            <a:ext cx="1226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36</a:t>
            </a:r>
            <a:r>
              <a:rPr lang="zh-CN" altLang="en-US" sz="1350" dirty="0"/>
              <a:t>路链路眼图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93F4-68E0-4714-ADFC-EB1B7F5A3AD5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7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华文楷体"/>
                <a:ea typeface="华文楷体"/>
                <a:cs typeface="华文楷体"/>
              </a:rPr>
              <a:t>题纲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17610" y="972522"/>
            <a:ext cx="8484879" cy="575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项目简介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课题任务、目标和考核指标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研究内容、成果及指标完成情况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高粒度量能器（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HGCAL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）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/>
            </a:endParaRPr>
          </a:p>
          <a:p>
            <a:pPr marL="1314450" lvl="2" indent="-400050">
              <a:lnSpc>
                <a:spcPct val="120000"/>
              </a:lnSpc>
              <a:buFont typeface="+mj-lt"/>
              <a:buAutoNum type="romanUcPeriod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建立高粒度量能器硅模块生产工艺流程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/>
            </a:endParaRPr>
          </a:p>
          <a:p>
            <a:pPr marL="1257300" lvl="2" indent="-342900">
              <a:lnSpc>
                <a:spcPct val="120000"/>
              </a:lnSpc>
              <a:buAutoNum type="romanUcPeriod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通过实验束测试验证硅模块工艺和量能器性能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/>
            </a:endParaRPr>
          </a:p>
          <a:p>
            <a:pPr marL="1257300" lvl="2" indent="-342900">
              <a:lnSpc>
                <a:spcPct val="120000"/>
              </a:lnSpc>
              <a:buAutoNum type="romanUcPeriod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硅传感器性能测试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/>
              </a:rPr>
              <a:t>一级触发升级部分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/>
            </a:endParaRPr>
          </a:p>
          <a:p>
            <a:pPr marL="1314450" lvl="2" indent="-400050">
              <a:lnSpc>
                <a:spcPct val="120000"/>
              </a:lnSpc>
              <a:buFont typeface="+mj-lt"/>
              <a:buAutoNum type="romanUcPeriod"/>
            </a:pP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触发海量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数据处理板研制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1257300" lvl="2" indent="-342900">
              <a:lnSpc>
                <a:spcPct val="120000"/>
              </a:lnSpc>
              <a:buAutoNum type="romanUcPeriod"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ATCA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载板原型机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1257300" lvl="2" indent="-342900">
              <a:lnSpc>
                <a:spcPct val="120000"/>
              </a:lnSpc>
              <a:buAutoNum type="romanUcPeriod"/>
            </a:pPr>
            <a:r>
              <a:rPr lang="en-US" altLang="zh-CN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iRPC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前端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emulator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与后端触发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电子学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设计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1257300" lvl="2" indent="-342900">
              <a:lnSpc>
                <a:spcPct val="120000"/>
              </a:lnSpc>
              <a:buAutoNum type="romanUcPeriod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后端触发电子学系统与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2D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探测器联调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人才培养及文章发表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资金执行情况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总结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"/>
    </mc:Choice>
    <mc:Fallback xmlns="">
      <p:transition xmlns:p14="http://schemas.microsoft.com/office/powerpoint/2010/main" spd="slow" advTm="595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CMS</a:t>
            </a:r>
            <a:r>
              <a:rPr lang="zh-CN" altLang="en-US" dirty="0" smtClean="0"/>
              <a:t>最早设计</a:t>
            </a:r>
            <a:r>
              <a:rPr lang="zh-CN" altLang="en-US" dirty="0"/>
              <a:t>完成</a:t>
            </a:r>
            <a:r>
              <a:rPr lang="zh-CN" altLang="en-US" dirty="0" smtClean="0"/>
              <a:t>了 </a:t>
            </a:r>
            <a:r>
              <a:rPr lang="en-US" altLang="zh-CN" dirty="0"/>
              <a:t>ATCA</a:t>
            </a:r>
            <a:r>
              <a:rPr lang="zh-CN" altLang="en-US" dirty="0"/>
              <a:t>原型样机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7325" y="1043507"/>
            <a:ext cx="3267075" cy="4966768"/>
          </a:xfrm>
        </p:spPr>
        <p:txBody>
          <a:bodyPr/>
          <a:lstStyle/>
          <a:p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特点</a:t>
            </a:r>
            <a:endParaRPr lang="en-US" altLang="zh-CN" sz="1800" spc="-4" dirty="0" smtClean="0">
              <a:solidFill>
                <a:prstClr val="black"/>
              </a:solidFill>
              <a:latin typeface="+mn-ea"/>
              <a:cs typeface="Calibri"/>
            </a:endParaRPr>
          </a:p>
          <a:p>
            <a:pPr lvl="1"/>
            <a:r>
              <a:rPr lang="zh-CN" altLang="en-US" sz="1400" spc="-4" dirty="0">
                <a:solidFill>
                  <a:prstClr val="black"/>
                </a:solidFill>
                <a:latin typeface="+mn-ea"/>
                <a:cs typeface="Calibri"/>
              </a:rPr>
              <a:t>模块化</a:t>
            </a:r>
            <a:r>
              <a:rPr lang="zh-CN" altLang="en-US" sz="1400" spc="-4" dirty="0" smtClean="0">
                <a:solidFill>
                  <a:prstClr val="black"/>
                </a:solidFill>
                <a:latin typeface="+mn-ea"/>
                <a:cs typeface="Calibri"/>
              </a:rPr>
              <a:t>设计</a:t>
            </a:r>
            <a:endParaRPr lang="en-US" altLang="zh-CN" sz="1400" spc="-4" dirty="0" smtClean="0">
              <a:solidFill>
                <a:prstClr val="black"/>
              </a:solidFill>
              <a:latin typeface="+mn-ea"/>
              <a:cs typeface="Calibri"/>
            </a:endParaRPr>
          </a:p>
          <a:p>
            <a:pPr lvl="1"/>
            <a:r>
              <a:rPr lang="zh-CN" altLang="en-US" sz="1400" spc="-4" dirty="0">
                <a:solidFill>
                  <a:prstClr val="black"/>
                </a:solidFill>
                <a:latin typeface="+mn-ea"/>
                <a:cs typeface="Calibri"/>
              </a:rPr>
              <a:t>子板</a:t>
            </a:r>
            <a:r>
              <a:rPr lang="zh-CN" altLang="en-US" sz="1400" spc="-4" dirty="0" smtClean="0">
                <a:solidFill>
                  <a:prstClr val="black"/>
                </a:solidFill>
                <a:latin typeface="+mn-ea"/>
                <a:cs typeface="Calibri"/>
              </a:rPr>
              <a:t>兼容</a:t>
            </a:r>
            <a:r>
              <a:rPr lang="en-US" altLang="zh-CN" sz="1400" spc="-4" dirty="0" smtClean="0">
                <a:solidFill>
                  <a:prstClr val="black"/>
                </a:solidFill>
                <a:latin typeface="+mn-ea"/>
                <a:cs typeface="Calibri"/>
              </a:rPr>
              <a:t>MTCA</a:t>
            </a:r>
          </a:p>
          <a:p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完成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了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CMS 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第一版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ATCA 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原型机第一版的设计与测试；</a:t>
            </a:r>
            <a:endParaRPr lang="en-US" altLang="zh-CN" sz="1800" spc="-4" dirty="0">
              <a:solidFill>
                <a:prstClr val="black"/>
              </a:solidFill>
              <a:latin typeface="+mn-ea"/>
              <a:cs typeface="Calibri"/>
            </a:endParaRPr>
          </a:p>
          <a:p>
            <a:endParaRPr lang="en-US" altLang="zh-CN" sz="1800" b="1" spc="-4" dirty="0">
              <a:solidFill>
                <a:prstClr val="black"/>
              </a:solidFill>
              <a:latin typeface="+mn-ea"/>
              <a:cs typeface="Calibri"/>
            </a:endParaRPr>
          </a:p>
          <a:p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ATCA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原型板基于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XILINX </a:t>
            </a:r>
            <a:r>
              <a:rPr lang="en-US" altLang="zh-CN" sz="1800" spc="-4" dirty="0" err="1">
                <a:solidFill>
                  <a:prstClr val="black"/>
                </a:solidFill>
                <a:latin typeface="+mn-ea"/>
                <a:cs typeface="Calibri"/>
              </a:rPr>
              <a:t>Kintex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 </a:t>
            </a:r>
            <a:r>
              <a:rPr lang="en-US" altLang="zh-CN" sz="1800" spc="-4" dirty="0" err="1">
                <a:solidFill>
                  <a:prstClr val="black"/>
                </a:solidFill>
                <a:latin typeface="+mn-ea"/>
                <a:cs typeface="Calibri"/>
              </a:rPr>
              <a:t>Ultrascale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 060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 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FPGA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，采用一块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ATCA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板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+2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块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AMC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子板的方式。</a:t>
            </a:r>
            <a:endParaRPr lang="en-US" altLang="zh-CN" sz="1800" spc="-4" dirty="0">
              <a:solidFill>
                <a:prstClr val="black"/>
              </a:solidFill>
              <a:latin typeface="+mn-ea"/>
              <a:cs typeface="Calibri"/>
            </a:endParaRPr>
          </a:p>
          <a:p>
            <a:endParaRPr lang="en-US" altLang="zh-CN" sz="1800" spc="-4" dirty="0">
              <a:solidFill>
                <a:prstClr val="black"/>
              </a:solidFill>
              <a:latin typeface="+mn-ea"/>
              <a:cs typeface="Calibri"/>
            </a:endParaRPr>
          </a:p>
          <a:p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在第一版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ATCA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原型样机设计基础上提出修改方案</a:t>
            </a:r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，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设计理念</a:t>
            </a:r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被</a:t>
            </a:r>
            <a:r>
              <a:rPr lang="en-US" altLang="zh-CN" sz="1800" spc="-4" dirty="0">
                <a:solidFill>
                  <a:prstClr val="black"/>
                </a:solidFill>
                <a:latin typeface="+mn-ea"/>
                <a:cs typeface="Calibri"/>
              </a:rPr>
              <a:t>CMS</a:t>
            </a:r>
            <a:r>
              <a:rPr lang="zh-CN" altLang="en-US" sz="1800" spc="-4" dirty="0">
                <a:solidFill>
                  <a:prstClr val="black"/>
                </a:solidFill>
                <a:latin typeface="+mn-ea"/>
                <a:cs typeface="Calibri"/>
              </a:rPr>
              <a:t>合作组</a:t>
            </a:r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采纳，一起设计</a:t>
            </a:r>
            <a:r>
              <a:rPr lang="en-US" altLang="zh-CN" sz="1800" spc="-4" dirty="0" smtClean="0">
                <a:solidFill>
                  <a:prstClr val="black"/>
                </a:solidFill>
                <a:latin typeface="+mn-ea"/>
                <a:cs typeface="Calibri"/>
              </a:rPr>
              <a:t>CMS Serenity/ATCA </a:t>
            </a:r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板</a:t>
            </a:r>
            <a:r>
              <a:rPr lang="en-US" altLang="zh-CN" sz="1800" spc="-4" dirty="0" smtClean="0">
                <a:solidFill>
                  <a:prstClr val="black"/>
                </a:solidFill>
                <a:latin typeface="+mn-ea"/>
                <a:cs typeface="Calibri"/>
              </a:rPr>
              <a:t> </a:t>
            </a:r>
            <a:r>
              <a:rPr lang="zh-CN" altLang="en-US" sz="1800" spc="-4" dirty="0" smtClean="0">
                <a:solidFill>
                  <a:prstClr val="black"/>
                </a:solidFill>
                <a:latin typeface="+mn-ea"/>
                <a:cs typeface="Calibri"/>
              </a:rPr>
              <a:t>。</a:t>
            </a:r>
            <a:endParaRPr lang="en-US" altLang="zh-CN" dirty="0">
              <a:latin typeface="+mn-ea"/>
              <a:cs typeface="华文楷体"/>
            </a:endParaRPr>
          </a:p>
          <a:p>
            <a:endParaRPr lang="zh-CN" alt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04" y="973590"/>
            <a:ext cx="4811496" cy="2913142"/>
          </a:xfrm>
          <a:prstGeom prst="rect">
            <a:avLst/>
          </a:prstGeom>
        </p:spPr>
      </p:pic>
      <p:grpSp>
        <p:nvGrpSpPr>
          <p:cNvPr id="5" name="组合 15"/>
          <p:cNvGrpSpPr/>
          <p:nvPr/>
        </p:nvGrpSpPr>
        <p:grpSpPr>
          <a:xfrm>
            <a:off x="3739797" y="3964812"/>
            <a:ext cx="4651727" cy="2391539"/>
            <a:chOff x="1449530" y="296424"/>
            <a:chExt cx="7054114" cy="45736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530" y="335391"/>
              <a:ext cx="2325188" cy="11171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512" y="296424"/>
              <a:ext cx="2325188" cy="111524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494" y="296424"/>
              <a:ext cx="2325188" cy="112509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324" y="1509009"/>
              <a:ext cx="2325188" cy="111798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306" y="1493594"/>
              <a:ext cx="2325188" cy="112123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504" y="1452531"/>
              <a:ext cx="2325188" cy="113103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562" y="2587027"/>
              <a:ext cx="2325188" cy="112044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306" y="2587027"/>
              <a:ext cx="2325188" cy="111524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050" y="2614824"/>
              <a:ext cx="2325188" cy="112147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118" y="3749351"/>
              <a:ext cx="2325188" cy="110656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862" y="3746074"/>
              <a:ext cx="2325188" cy="112401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456" y="3746074"/>
              <a:ext cx="2325188" cy="1115320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426152" y="2075616"/>
            <a:ext cx="15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第一版</a:t>
            </a:r>
            <a:r>
              <a:rPr lang="en-US" altLang="zh-CN" dirty="0"/>
              <a:t>ATCA</a:t>
            </a:r>
            <a:r>
              <a:rPr lang="zh-CN" altLang="en-US" dirty="0"/>
              <a:t>原型机样机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37600" y="4670925"/>
            <a:ext cx="222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ATCA</a:t>
            </a:r>
            <a:r>
              <a:rPr lang="zh-CN" altLang="en-US" dirty="0"/>
              <a:t>原型机背板高速互联测试眼图，单路线速率</a:t>
            </a:r>
            <a:r>
              <a:rPr lang="en-US" altLang="zh-CN" dirty="0"/>
              <a:t>12.5Gbps</a:t>
            </a:r>
            <a:endParaRPr lang="zh-CN" altLang="en-US" dirty="0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93F4-68E0-4714-ADFC-EB1B7F5A3AD5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20" name="日期占位符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5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建立了基于</a:t>
            </a:r>
            <a:r>
              <a:rPr lang="en-US" altLang="zh-CN" dirty="0" err="1"/>
              <a:t>uTCA</a:t>
            </a:r>
            <a:r>
              <a:rPr lang="zh-CN" altLang="en-US" dirty="0"/>
              <a:t>的触发开发系统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1" y="1825625"/>
            <a:ext cx="2369527" cy="4351338"/>
          </a:xfrm>
        </p:spPr>
        <p:txBody>
          <a:bodyPr>
            <a:normAutofit/>
          </a:bodyPr>
          <a:lstStyle/>
          <a:p>
            <a:pPr marL="685800" lvl="2">
              <a:spcBef>
                <a:spcPts val="1000"/>
              </a:spcBef>
            </a:pPr>
            <a:endParaRPr lang="en-US" altLang="zh-CN" sz="1800" dirty="0"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4" name="图片 3" descr="R3p1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43" y="1986883"/>
            <a:ext cx="7598282" cy="427403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53894" y="1465333"/>
            <a:ext cx="136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AMC13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9148929" y="2402198"/>
            <a:ext cx="94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MCH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6803963" y="930293"/>
            <a:ext cx="197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/>
              <a:t>uTCA</a:t>
            </a:r>
            <a:r>
              <a:rPr kumimoji="1" lang="en-US" altLang="zh-CN" sz="2000" dirty="0"/>
              <a:t> Shelf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4451638" y="1347796"/>
            <a:ext cx="136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/>
              <a:t>iRPC</a:t>
            </a:r>
            <a:r>
              <a:rPr kumimoji="1" lang="en-US" altLang="zh-CN" sz="2000" dirty="0"/>
              <a:t> BE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62497" y="1436135"/>
            <a:ext cx="135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/>
              <a:t>iRPC</a:t>
            </a:r>
            <a:r>
              <a:rPr kumimoji="1" lang="en-US" altLang="zh-CN" sz="2000" dirty="0"/>
              <a:t> FE</a:t>
            </a:r>
          </a:p>
        </p:txBody>
      </p:sp>
      <p:cxnSp>
        <p:nvCxnSpPr>
          <p:cNvPr id="10" name="直线箭头连接符 9"/>
          <p:cNvCxnSpPr/>
          <p:nvPr/>
        </p:nvCxnSpPr>
        <p:spPr>
          <a:xfrm>
            <a:off x="7501803" y="1347797"/>
            <a:ext cx="86497" cy="10874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/>
          <p:nvPr/>
        </p:nvCxnSpPr>
        <p:spPr>
          <a:xfrm flipH="1">
            <a:off x="8053829" y="1821592"/>
            <a:ext cx="236312" cy="153570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/>
          <p:cNvCxnSpPr>
            <a:stCxn id="6" idx="1"/>
          </p:cNvCxnSpPr>
          <p:nvPr/>
        </p:nvCxnSpPr>
        <p:spPr>
          <a:xfrm flipH="1">
            <a:off x="8096682" y="2602253"/>
            <a:ext cx="1052247" cy="165632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>
            <a:off x="4983183" y="1739503"/>
            <a:ext cx="1265687" cy="174096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>
            <a:off x="6291299" y="1859086"/>
            <a:ext cx="634762" cy="149821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484004" y="5247258"/>
            <a:ext cx="130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AMC13</a:t>
            </a:r>
          </a:p>
          <a:p>
            <a:pPr algn="ctr"/>
            <a:r>
              <a:rPr kumimoji="1" lang="en-US" altLang="zh-CN" sz="2000" dirty="0">
                <a:solidFill>
                  <a:srgbClr val="FF0000"/>
                </a:solidFill>
              </a:rPr>
              <a:t>  fiber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281494" y="4419884"/>
            <a:ext cx="1765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PC </a:t>
            </a:r>
          </a:p>
          <a:p>
            <a:r>
              <a:rPr kumimoji="1" lang="en-US" altLang="zh-CN" sz="2000" dirty="0">
                <a:solidFill>
                  <a:srgbClr val="FF0000"/>
                </a:solidFill>
              </a:rPr>
              <a:t>Net cable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68188" y="5132911"/>
            <a:ext cx="94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Data Fiber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68044" y="5543321"/>
            <a:ext cx="150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SC Fiber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内容占位符 2"/>
          <p:cNvSpPr txBox="1">
            <a:spLocks/>
          </p:cNvSpPr>
          <p:nvPr/>
        </p:nvSpPr>
        <p:spPr>
          <a:xfrm>
            <a:off x="623561" y="1425515"/>
            <a:ext cx="2991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>
                <a:latin typeface="+mn-ea"/>
              </a:rPr>
              <a:t>提出并完成</a:t>
            </a:r>
            <a:r>
              <a:rPr lang="zh-CN" altLang="en-US" sz="2400" dirty="0">
                <a:latin typeface="+mn-ea"/>
              </a:rPr>
              <a:t>了探测器与前端电子学的模拟仿真工作；</a:t>
            </a:r>
            <a:endParaRPr lang="en-US" altLang="zh-CN" sz="2400" dirty="0">
              <a:latin typeface="+mn-ea"/>
            </a:endParaRPr>
          </a:p>
          <a:p>
            <a:endParaRPr lang="en-US" altLang="zh-CN" sz="2400" dirty="0">
              <a:latin typeface="+mn-ea"/>
            </a:endParaRPr>
          </a:p>
          <a:p>
            <a:r>
              <a:rPr lang="zh-CN" altLang="en-US" sz="2400" dirty="0">
                <a:latin typeface="+mn-ea"/>
              </a:rPr>
              <a:t>在高能所触发实验室设立了</a:t>
            </a:r>
            <a:r>
              <a:rPr lang="en-US" altLang="zh-CN" sz="2400" dirty="0" err="1">
                <a:latin typeface="+mn-ea"/>
              </a:rPr>
              <a:t>iRPC</a:t>
            </a:r>
            <a:r>
              <a:rPr lang="zh-CN" altLang="en-US" sz="2400" dirty="0">
                <a:latin typeface="+mn-ea"/>
              </a:rPr>
              <a:t>后端电子学开发与测试系统。</a:t>
            </a:r>
            <a:endParaRPr lang="en-US" altLang="zh-CN" sz="2400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ED3D-F1CE-408B-844E-9155BB809574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9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4341" y="149629"/>
            <a:ext cx="9758597" cy="677108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/>
              <a:t>后端系统与前端系统的关键技术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01255" y="1347063"/>
            <a:ext cx="4462134" cy="4555093"/>
          </a:xfrm>
        </p:spPr>
        <p:txBody>
          <a:bodyPr>
            <a:normAutofit/>
          </a:bodyPr>
          <a:lstStyle/>
          <a:p>
            <a:r>
              <a:rPr kumimoji="1" lang="zh-CN" altLang="en-US" sz="2000" dirty="0"/>
              <a:t>重要接口</a:t>
            </a:r>
            <a:endParaRPr kumimoji="1" lang="en-US" altLang="zh-CN" sz="2000" dirty="0"/>
          </a:p>
          <a:p>
            <a:pPr lvl="1"/>
            <a:r>
              <a:rPr kumimoji="1" lang="en-US" altLang="zh-CN" sz="2000" dirty="0"/>
              <a:t>- </a:t>
            </a:r>
            <a:r>
              <a:rPr kumimoji="1" lang="zh-CN" altLang="en-US" sz="2000" dirty="0"/>
              <a:t>到</a:t>
            </a:r>
            <a:r>
              <a:rPr kumimoji="1" lang="en-US" altLang="zh-CN" sz="2000" dirty="0"/>
              <a:t>FEE</a:t>
            </a:r>
            <a:r>
              <a:rPr kumimoji="1" lang="zh-CN" altLang="en-US" sz="2000" dirty="0"/>
              <a:t>高速链路</a:t>
            </a:r>
            <a:endParaRPr kumimoji="1" lang="en-US" altLang="zh-CN" sz="2000" dirty="0"/>
          </a:p>
          <a:p>
            <a:pPr lvl="1">
              <a:buFontTx/>
              <a:buChar char="-"/>
            </a:pPr>
            <a:r>
              <a:rPr kumimoji="1" lang="zh-CN" altLang="en-US" sz="2000" dirty="0"/>
              <a:t>到控制</a:t>
            </a:r>
            <a:r>
              <a:rPr kumimoji="1" lang="en-US" altLang="zh-CN" sz="2000" dirty="0"/>
              <a:t>PC</a:t>
            </a:r>
            <a:r>
              <a:rPr kumimoji="1" lang="zh-CN" altLang="en-US" sz="2000" dirty="0"/>
              <a:t>的接口</a:t>
            </a:r>
            <a:r>
              <a:rPr kumimoji="1" lang="en-US" altLang="zh-CN" sz="2000" dirty="0"/>
              <a:t>(SC, </a:t>
            </a:r>
            <a:r>
              <a:rPr kumimoji="1" lang="en-US" altLang="zh-CN" sz="2000" dirty="0" err="1"/>
              <a:t>RunControl</a:t>
            </a:r>
            <a:r>
              <a:rPr kumimoji="1" lang="en-US" altLang="zh-CN" sz="2000" dirty="0"/>
              <a:t>,</a:t>
            </a:r>
            <a:r>
              <a:rPr kumimoji="1" lang="mr-IN" altLang="zh-CN" sz="2000" dirty="0"/>
              <a:t>…</a:t>
            </a:r>
            <a:r>
              <a:rPr kumimoji="1" lang="en-US" altLang="zh-CN" sz="2000" dirty="0"/>
              <a:t>)</a:t>
            </a:r>
          </a:p>
          <a:p>
            <a:pPr lvl="1">
              <a:buFontTx/>
              <a:buChar char="-"/>
            </a:pPr>
            <a:r>
              <a:rPr kumimoji="1" lang="zh-CN" altLang="en-US" sz="2000" dirty="0"/>
              <a:t>时钟分配</a:t>
            </a:r>
            <a:r>
              <a:rPr kumimoji="1" lang="en-US" altLang="zh-CN" sz="2000" dirty="0"/>
              <a:t>(GBT-FPGA)</a:t>
            </a:r>
          </a:p>
          <a:p>
            <a:r>
              <a:rPr lang="zh-CN" altLang="en-US" sz="2000" dirty="0"/>
              <a:t>主要功能</a:t>
            </a:r>
            <a:r>
              <a:rPr lang="en-US" altLang="zh-CN" sz="2000" dirty="0"/>
              <a:t>: </a:t>
            </a:r>
          </a:p>
          <a:p>
            <a:pPr lvl="1"/>
            <a:r>
              <a:rPr lang="en-US" altLang="zh-CN" sz="2000" dirty="0"/>
              <a:t>- </a:t>
            </a:r>
            <a:r>
              <a:rPr lang="zh-CN" altLang="en-US" sz="2000" dirty="0"/>
              <a:t>数据处理</a:t>
            </a:r>
            <a:r>
              <a:rPr lang="en-US" altLang="zh-CN" sz="2000" dirty="0"/>
              <a:t>, </a:t>
            </a:r>
          </a:p>
          <a:p>
            <a:pPr lvl="1"/>
            <a:r>
              <a:rPr lang="en-US" altLang="zh-CN" sz="2000" dirty="0"/>
              <a:t>- </a:t>
            </a:r>
            <a:r>
              <a:rPr lang="zh-CN" altLang="en-US" sz="2000" dirty="0"/>
              <a:t>快／慢控制处理</a:t>
            </a:r>
            <a:r>
              <a:rPr lang="en-US" altLang="zh-CN" sz="2000" dirty="0"/>
              <a:t>, </a:t>
            </a:r>
          </a:p>
          <a:p>
            <a:pPr lvl="1"/>
            <a:r>
              <a:rPr lang="en-US" altLang="zh-CN" sz="2000" dirty="0"/>
              <a:t>- </a:t>
            </a:r>
            <a:r>
              <a:rPr lang="zh-CN" altLang="en-US" sz="2000" dirty="0"/>
              <a:t>时钟处理</a:t>
            </a:r>
          </a:p>
          <a:p>
            <a:pPr marL="0" indent="0">
              <a:buNone/>
            </a:pPr>
            <a:endParaRPr kumimoji="1" lang="en-US" altLang="zh-CN" sz="2600" dirty="0">
              <a:solidFill>
                <a:srgbClr val="FF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en-US" sz="1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27/8/2021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37" y="2488367"/>
            <a:ext cx="8057962" cy="36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矩形 2058"/>
          <p:cNvSpPr/>
          <p:nvPr/>
        </p:nvSpPr>
        <p:spPr>
          <a:xfrm>
            <a:off x="305723" y="1166168"/>
            <a:ext cx="1078969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800"/>
              </a:spcBef>
              <a:tabLst>
                <a:tab pos="241300" algn="l"/>
              </a:tabLst>
              <a:defRPr/>
            </a:pPr>
            <a:r>
              <a:rPr kumimoji="0" lang="zh-CN" alt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独立开发了所有相关</a:t>
            </a:r>
            <a:r>
              <a:rPr kumimoji="0" lang="zh-CN" altLang="en-US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软件（触发，</a:t>
            </a:r>
            <a:r>
              <a:rPr kumimoji="0" lang="en-US" altLang="zh-C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DAQ</a:t>
            </a:r>
            <a:r>
              <a:rPr kumimoji="0" lang="zh-CN" altLang="en-US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，</a:t>
            </a:r>
            <a:r>
              <a:rPr kumimoji="0" lang="en-US" altLang="zh-C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FC</a:t>
            </a:r>
            <a:r>
              <a:rPr kumimoji="0" lang="zh-CN" altLang="en-US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，</a:t>
            </a:r>
            <a:r>
              <a:rPr kumimoji="0" lang="en-US" altLang="zh-CN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SC</a:t>
            </a:r>
            <a:r>
              <a:rPr kumimoji="0" lang="zh-CN" altLang="en-US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）</a:t>
            </a: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12700" lvl="0">
              <a:spcBef>
                <a:spcPts val="1800"/>
              </a:spcBef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Slow control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1718731" y="4837757"/>
            <a:ext cx="8889904" cy="1673291"/>
            <a:chOff x="2163231" y="4659957"/>
            <a:chExt cx="8889904" cy="1673291"/>
          </a:xfrm>
        </p:grpSpPr>
        <p:grpSp>
          <p:nvGrpSpPr>
            <p:cNvPr id="65" name="组合 64"/>
            <p:cNvGrpSpPr/>
            <p:nvPr/>
          </p:nvGrpSpPr>
          <p:grpSpPr>
            <a:xfrm>
              <a:off x="5068573" y="5100489"/>
              <a:ext cx="1376348" cy="792227"/>
              <a:chOff x="3829822" y="5097764"/>
              <a:chExt cx="1376348" cy="792227"/>
            </a:xfrm>
          </p:grpSpPr>
          <p:sp>
            <p:nvSpPr>
              <p:cNvPr id="83" name="左右箭头 82"/>
              <p:cNvSpPr/>
              <p:nvPr/>
            </p:nvSpPr>
            <p:spPr>
              <a:xfrm>
                <a:off x="3829822" y="5374623"/>
                <a:ext cx="1376348" cy="515368"/>
              </a:xfrm>
              <a:prstGeom prst="left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GBT link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文本框 18"/>
              <p:cNvSpPr txBox="1"/>
              <p:nvPr/>
            </p:nvSpPr>
            <p:spPr>
              <a:xfrm>
                <a:off x="3934026" y="5097764"/>
                <a:ext cx="123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120bit@40Mhz     4.8Gb/s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6493835" y="4828967"/>
              <a:ext cx="4559300" cy="1335270"/>
              <a:chOff x="6493835" y="4817025"/>
              <a:chExt cx="4559300" cy="1335270"/>
            </a:xfrm>
          </p:grpSpPr>
          <p:sp>
            <p:nvSpPr>
              <p:cNvPr id="75" name="流程图: 过程 74"/>
              <p:cNvSpPr/>
              <p:nvPr/>
            </p:nvSpPr>
            <p:spPr>
              <a:xfrm>
                <a:off x="6493835" y="4817025"/>
                <a:ext cx="4559300" cy="1335270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BEB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流程图: 过程 75"/>
              <p:cNvSpPr/>
              <p:nvPr/>
            </p:nvSpPr>
            <p:spPr>
              <a:xfrm>
                <a:off x="10184006" y="5247783"/>
                <a:ext cx="630716" cy="550331"/>
              </a:xfrm>
              <a:prstGeom prst="flowChartProcess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Vio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流程图: 过程 76"/>
              <p:cNvSpPr/>
              <p:nvPr/>
            </p:nvSpPr>
            <p:spPr>
              <a:xfrm>
                <a:off x="6812249" y="5001098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Link2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Slow module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流程图: 过程 77"/>
              <p:cNvSpPr/>
              <p:nvPr/>
            </p:nvSpPr>
            <p:spPr>
              <a:xfrm>
                <a:off x="6653811" y="5336257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Link1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Slow module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流程图: 过程 78"/>
              <p:cNvSpPr/>
              <p:nvPr/>
            </p:nvSpPr>
            <p:spPr>
              <a:xfrm>
                <a:off x="8559956" y="5174698"/>
                <a:ext cx="1375791" cy="696501"/>
              </a:xfrm>
              <a:prstGeom prst="flowChartProcess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Command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analysis 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左箭头 79"/>
              <p:cNvSpPr/>
              <p:nvPr/>
            </p:nvSpPr>
            <p:spPr>
              <a:xfrm>
                <a:off x="9933274" y="5446260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1" name="肘形连接符 80"/>
              <p:cNvCxnSpPr>
                <a:stCxn id="79" idx="1"/>
                <a:endCxn id="78" idx="3"/>
              </p:cNvCxnSpPr>
              <p:nvPr/>
            </p:nvCxnSpPr>
            <p:spPr>
              <a:xfrm rot="10800000" flipV="1">
                <a:off x="8029602" y="5522948"/>
                <a:ext cx="530354" cy="161559"/>
              </a:xfrm>
              <a:prstGeom prst="bentConnector3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肘形连接符 81"/>
              <p:cNvCxnSpPr>
                <a:stCxn id="79" idx="1"/>
                <a:endCxn id="77" idx="3"/>
              </p:cNvCxnSpPr>
              <p:nvPr/>
            </p:nvCxnSpPr>
            <p:spPr>
              <a:xfrm rot="10800000">
                <a:off x="8188040" y="5349349"/>
                <a:ext cx="371916" cy="173600"/>
              </a:xfrm>
              <a:prstGeom prst="bentConnector3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/>
            <p:cNvGrpSpPr/>
            <p:nvPr/>
          </p:nvGrpSpPr>
          <p:grpSpPr>
            <a:xfrm>
              <a:off x="2163231" y="4659957"/>
              <a:ext cx="2873701" cy="1673291"/>
              <a:chOff x="931331" y="4659957"/>
              <a:chExt cx="2873701" cy="1673291"/>
            </a:xfrm>
          </p:grpSpPr>
          <p:sp>
            <p:nvSpPr>
              <p:cNvPr id="68" name="流程图: 过程 67"/>
              <p:cNvSpPr/>
              <p:nvPr/>
            </p:nvSpPr>
            <p:spPr>
              <a:xfrm>
                <a:off x="931331" y="4659957"/>
                <a:ext cx="2873701" cy="1673291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FEE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 emulator</a:t>
                </a:r>
              </a:p>
            </p:txBody>
          </p:sp>
          <p:sp>
            <p:nvSpPr>
              <p:cNvPr id="69" name="流程图: 过程 68"/>
              <p:cNvSpPr/>
              <p:nvPr/>
            </p:nvSpPr>
            <p:spPr>
              <a:xfrm>
                <a:off x="1048987" y="5021390"/>
                <a:ext cx="2352138" cy="1025983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FEE emulator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流程图: 过程 69"/>
              <p:cNvSpPr/>
              <p:nvPr/>
            </p:nvSpPr>
            <p:spPr>
              <a:xfrm>
                <a:off x="1233148" y="4819090"/>
                <a:ext cx="2352138" cy="1025983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流程图: 过程 70"/>
              <p:cNvSpPr/>
              <p:nvPr/>
            </p:nvSpPr>
            <p:spPr>
              <a:xfrm>
                <a:off x="2527588" y="5274463"/>
                <a:ext cx="788394" cy="476369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Slow module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流程图: 过程 71"/>
              <p:cNvSpPr/>
              <p:nvPr/>
            </p:nvSpPr>
            <p:spPr>
              <a:xfrm>
                <a:off x="1350264" y="5289595"/>
                <a:ext cx="968626" cy="446104"/>
              </a:xfrm>
              <a:prstGeom prst="flowChartProcess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Response command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左箭头 72"/>
              <p:cNvSpPr/>
              <p:nvPr/>
            </p:nvSpPr>
            <p:spPr>
              <a:xfrm>
                <a:off x="3313753" y="5435984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左箭头 73"/>
              <p:cNvSpPr/>
              <p:nvPr/>
            </p:nvSpPr>
            <p:spPr>
              <a:xfrm>
                <a:off x="2299581" y="5430625"/>
                <a:ext cx="236985" cy="153377"/>
              </a:xfrm>
              <a:prstGeom prst="leftArrow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21" name="组合 120"/>
          <p:cNvGrpSpPr/>
          <p:nvPr/>
        </p:nvGrpSpPr>
        <p:grpSpPr>
          <a:xfrm>
            <a:off x="432747" y="1604170"/>
            <a:ext cx="11749286" cy="3057015"/>
            <a:chOff x="229548" y="1548383"/>
            <a:chExt cx="11749286" cy="3057015"/>
          </a:xfrm>
        </p:grpSpPr>
        <p:grpSp>
          <p:nvGrpSpPr>
            <p:cNvPr id="122" name="组合 121"/>
            <p:cNvGrpSpPr/>
            <p:nvPr/>
          </p:nvGrpSpPr>
          <p:grpSpPr>
            <a:xfrm>
              <a:off x="229548" y="2031150"/>
              <a:ext cx="6013401" cy="2353733"/>
              <a:chOff x="472660" y="1237621"/>
              <a:chExt cx="6013401" cy="2353733"/>
            </a:xfrm>
          </p:grpSpPr>
          <p:sp>
            <p:nvSpPr>
              <p:cNvPr id="145" name="流程图: 过程 144"/>
              <p:cNvSpPr/>
              <p:nvPr/>
            </p:nvSpPr>
            <p:spPr>
              <a:xfrm>
                <a:off x="2859847" y="1237621"/>
                <a:ext cx="3626214" cy="2353733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FEE emulator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流程图: 过程 145"/>
              <p:cNvSpPr/>
              <p:nvPr/>
            </p:nvSpPr>
            <p:spPr>
              <a:xfrm>
                <a:off x="3051980" y="1584571"/>
                <a:ext cx="3120426" cy="1579745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FEB emulator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矩形 146"/>
              <p:cNvSpPr/>
              <p:nvPr/>
            </p:nvSpPr>
            <p:spPr>
              <a:xfrm>
                <a:off x="1013516" y="2445411"/>
                <a:ext cx="1066800" cy="215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Link2.dat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流程图: 过程 147"/>
              <p:cNvSpPr/>
              <p:nvPr/>
            </p:nvSpPr>
            <p:spPr>
              <a:xfrm>
                <a:off x="472660" y="1916619"/>
                <a:ext cx="1960441" cy="862431"/>
              </a:xfrm>
              <a:prstGeom prst="flowChartProcess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iRPC data source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流程图: 过程 148"/>
              <p:cNvSpPr/>
              <p:nvPr/>
            </p:nvSpPr>
            <p:spPr>
              <a:xfrm>
                <a:off x="3240207" y="1394213"/>
                <a:ext cx="3110259" cy="1579745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FEE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流程图: 过程 149"/>
              <p:cNvSpPr/>
              <p:nvPr/>
            </p:nvSpPr>
            <p:spPr>
              <a:xfrm>
                <a:off x="3464773" y="1710499"/>
                <a:ext cx="1398013" cy="352891"/>
              </a:xfrm>
              <a:prstGeom prst="flowChartProcess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data preparation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流程图: 过程 150"/>
              <p:cNvSpPr/>
              <p:nvPr/>
            </p:nvSpPr>
            <p:spPr>
              <a:xfrm>
                <a:off x="5185984" y="1777093"/>
                <a:ext cx="724935" cy="910064"/>
              </a:xfrm>
              <a:prstGeom prst="flowChartProcess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MUX FIFO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流程图: 过程 151"/>
              <p:cNvSpPr/>
              <p:nvPr/>
            </p:nvSpPr>
            <p:spPr>
              <a:xfrm>
                <a:off x="3486998" y="2361576"/>
                <a:ext cx="1357023" cy="315248"/>
              </a:xfrm>
              <a:prstGeom prst="flowChartProcess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hit finding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下箭头 152"/>
              <p:cNvSpPr/>
              <p:nvPr/>
            </p:nvSpPr>
            <p:spPr>
              <a:xfrm rot="16200000">
                <a:off x="2425835" y="2096887"/>
                <a:ext cx="454134" cy="372951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下箭头 153"/>
              <p:cNvSpPr/>
              <p:nvPr/>
            </p:nvSpPr>
            <p:spPr>
              <a:xfrm>
                <a:off x="3968000" y="2073550"/>
                <a:ext cx="135092" cy="288027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右箭头 154"/>
              <p:cNvSpPr/>
              <p:nvPr/>
            </p:nvSpPr>
            <p:spPr>
              <a:xfrm>
                <a:off x="5925208" y="2084675"/>
                <a:ext cx="379100" cy="289768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56" name="肘形连接符 155"/>
              <p:cNvCxnSpPr>
                <a:endCxn id="151" idx="1"/>
              </p:cNvCxnSpPr>
              <p:nvPr/>
            </p:nvCxnSpPr>
            <p:spPr>
              <a:xfrm flipV="1">
                <a:off x="4828027" y="2232125"/>
                <a:ext cx="357957" cy="296371"/>
              </a:xfrm>
              <a:prstGeom prst="bentConnector3">
                <a:avLst>
                  <a:gd name="adj1" fmla="val 50000"/>
                </a:avLst>
              </a:prstGeom>
              <a:ln w="444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57" name="下箭头 156"/>
              <p:cNvSpPr/>
              <p:nvPr/>
            </p:nvSpPr>
            <p:spPr>
              <a:xfrm rot="16200000">
                <a:off x="3258071" y="1797092"/>
                <a:ext cx="196503" cy="216900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1192324" y="2322778"/>
                <a:ext cx="1066800" cy="215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Link1.dat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3" name="流程图: 过程 122"/>
            <p:cNvSpPr/>
            <p:nvPr/>
          </p:nvSpPr>
          <p:spPr>
            <a:xfrm>
              <a:off x="7754441" y="1548383"/>
              <a:ext cx="3606148" cy="3057015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BEB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流程图: 过程 123"/>
            <p:cNvSpPr/>
            <p:nvPr/>
          </p:nvSpPr>
          <p:spPr>
            <a:xfrm>
              <a:off x="8190006" y="1716037"/>
              <a:ext cx="1677364" cy="2007426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流程图: 过程 124"/>
            <p:cNvSpPr/>
            <p:nvPr/>
          </p:nvSpPr>
          <p:spPr>
            <a:xfrm>
              <a:off x="7990922" y="1904408"/>
              <a:ext cx="1677364" cy="2007426"/>
            </a:xfrm>
            <a:prstGeom prst="flowChartProcess">
              <a:avLst/>
            </a:prstGeom>
            <a:solidFill>
              <a:srgbClr val="92D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左右箭头 125"/>
            <p:cNvSpPr/>
            <p:nvPr/>
          </p:nvSpPr>
          <p:spPr>
            <a:xfrm>
              <a:off x="6242949" y="2807631"/>
              <a:ext cx="1513022" cy="649017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GBT link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文本框 18"/>
            <p:cNvSpPr txBox="1"/>
            <p:nvPr/>
          </p:nvSpPr>
          <p:spPr>
            <a:xfrm>
              <a:off x="6413979" y="2470667"/>
              <a:ext cx="1341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120bit@40Mhz      4.8Gb/s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流程图: 过程 127"/>
            <p:cNvSpPr/>
            <p:nvPr/>
          </p:nvSpPr>
          <p:spPr>
            <a:xfrm>
              <a:off x="8161871" y="2073305"/>
              <a:ext cx="1375790" cy="330014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data DEMUX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流程图: 过程 128"/>
            <p:cNvSpPr/>
            <p:nvPr/>
          </p:nvSpPr>
          <p:spPr>
            <a:xfrm>
              <a:off x="8161871" y="2641337"/>
              <a:ext cx="1375791" cy="444242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cluster finding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流程图: 过程 129"/>
            <p:cNvSpPr/>
            <p:nvPr/>
          </p:nvSpPr>
          <p:spPr>
            <a:xfrm>
              <a:off x="8318808" y="3339426"/>
              <a:ext cx="1061915" cy="436312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Θ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el-GR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φ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angle conversion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右箭头 130"/>
            <p:cNvSpPr/>
            <p:nvPr/>
          </p:nvSpPr>
          <p:spPr>
            <a:xfrm>
              <a:off x="7990922" y="2142663"/>
              <a:ext cx="170949" cy="18279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右箭头 131"/>
            <p:cNvSpPr/>
            <p:nvPr/>
          </p:nvSpPr>
          <p:spPr>
            <a:xfrm>
              <a:off x="11161246" y="2968487"/>
              <a:ext cx="784442" cy="21113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下箭头 132"/>
            <p:cNvSpPr/>
            <p:nvPr/>
          </p:nvSpPr>
          <p:spPr>
            <a:xfrm flipH="1">
              <a:off x="8777942" y="3102060"/>
              <a:ext cx="116904" cy="220611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流程图: 过程 133"/>
            <p:cNvSpPr/>
            <p:nvPr/>
          </p:nvSpPr>
          <p:spPr>
            <a:xfrm>
              <a:off x="8318808" y="4254997"/>
              <a:ext cx="1625119" cy="279550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sz="1400" dirty="0">
                  <a:solidFill>
                    <a:prstClr val="black"/>
                  </a:solidFill>
                </a:rPr>
                <a:t>Trigger generate</a:t>
              </a:r>
            </a:p>
          </p:txBody>
        </p:sp>
        <p:sp>
          <p:nvSpPr>
            <p:cNvPr id="135" name="下箭头 134"/>
            <p:cNvSpPr/>
            <p:nvPr/>
          </p:nvSpPr>
          <p:spPr>
            <a:xfrm flipH="1">
              <a:off x="8777942" y="2418559"/>
              <a:ext cx="116904" cy="220611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下箭头 135"/>
            <p:cNvSpPr/>
            <p:nvPr/>
          </p:nvSpPr>
          <p:spPr>
            <a:xfrm flipH="1">
              <a:off x="9069898" y="3816747"/>
              <a:ext cx="92945" cy="385414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下箭头 136"/>
            <p:cNvSpPr/>
            <p:nvPr/>
          </p:nvSpPr>
          <p:spPr>
            <a:xfrm flipH="1">
              <a:off x="9700108" y="3782975"/>
              <a:ext cx="108830" cy="431013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流程图: 过程 137"/>
            <p:cNvSpPr/>
            <p:nvPr/>
          </p:nvSpPr>
          <p:spPr>
            <a:xfrm>
              <a:off x="10264741" y="2499270"/>
              <a:ext cx="866988" cy="1058312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DAQ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39" name="肘形连接符 138"/>
            <p:cNvCxnSpPr/>
            <p:nvPr/>
          </p:nvCxnSpPr>
          <p:spPr>
            <a:xfrm>
              <a:off x="9617204" y="2238312"/>
              <a:ext cx="647537" cy="464710"/>
            </a:xfrm>
            <a:prstGeom prst="bentConnector3">
              <a:avLst>
                <a:gd name="adj1" fmla="val 50000"/>
              </a:avLst>
            </a:prstGeom>
            <a:ln w="44450">
              <a:solidFill>
                <a:srgbClr val="FFFF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40" name="右箭头 139"/>
            <p:cNvSpPr/>
            <p:nvPr/>
          </p:nvSpPr>
          <p:spPr>
            <a:xfrm>
              <a:off x="9380723" y="3353376"/>
              <a:ext cx="884018" cy="13845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上箭头 140"/>
            <p:cNvSpPr/>
            <p:nvPr/>
          </p:nvSpPr>
          <p:spPr>
            <a:xfrm>
              <a:off x="10770294" y="3573645"/>
              <a:ext cx="121920" cy="620257"/>
            </a:xfrm>
            <a:prstGeom prst="up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流程图: 过程 141"/>
            <p:cNvSpPr/>
            <p:nvPr/>
          </p:nvSpPr>
          <p:spPr>
            <a:xfrm>
              <a:off x="10368694" y="4202161"/>
              <a:ext cx="926336" cy="317421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Fake L1A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3" name="直接箭头连接符 142"/>
            <p:cNvCxnSpPr/>
            <p:nvPr/>
          </p:nvCxnSpPr>
          <p:spPr>
            <a:xfrm>
              <a:off x="9966787" y="4384642"/>
              <a:ext cx="373967" cy="529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文本框 18"/>
            <p:cNvSpPr txBox="1"/>
            <p:nvPr/>
          </p:nvSpPr>
          <p:spPr>
            <a:xfrm>
              <a:off x="11297845" y="2768295"/>
              <a:ext cx="680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TCP/IP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5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5"/>
          <p:cNvSpPr txBox="1">
            <a:spLocks/>
          </p:cNvSpPr>
          <p:nvPr/>
        </p:nvSpPr>
        <p:spPr>
          <a:xfrm>
            <a:off x="1363795" y="145307"/>
            <a:ext cx="885638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20" dirty="0" err="1">
                <a:latin typeface="Calibri Light" panose="020F0302020204030204" pitchFamily="34" charset="0"/>
              </a:rPr>
              <a:t>iRPC</a:t>
            </a:r>
            <a:r>
              <a:rPr lang="en-US" altLang="zh-CN" sz="4000" spc="-20" dirty="0">
                <a:latin typeface="Calibri Light" panose="020F0302020204030204" pitchFamily="34" charset="0"/>
              </a:rPr>
              <a:t> detector FEE-BEE </a:t>
            </a:r>
            <a:r>
              <a:rPr lang="zh-CN" altLang="en-US" sz="4000" spc="-20" dirty="0">
                <a:latin typeface="Calibri Light" panose="020F0302020204030204" pitchFamily="34" charset="0"/>
              </a:rPr>
              <a:t>固件</a:t>
            </a:r>
            <a:r>
              <a:rPr lang="en-US" altLang="zh-CN" sz="4000" spc="-20" dirty="0">
                <a:latin typeface="Calibri Light" panose="020F0302020204030204" pitchFamily="34" charset="0"/>
              </a:rPr>
              <a:t>/</a:t>
            </a:r>
            <a:r>
              <a:rPr lang="zh-CN" altLang="en-US" sz="4000" spc="-20" dirty="0">
                <a:latin typeface="Calibri Light" panose="020F0302020204030204" pitchFamily="34" charset="0"/>
              </a:rPr>
              <a:t>软件开发</a:t>
            </a:r>
            <a:endParaRPr lang="en-US" altLang="zh-CN" sz="4000" spc="-20" dirty="0">
              <a:latin typeface="Calibri Light" panose="020F0302020204030204" pitchFamily="34" charset="0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737" y="1"/>
            <a:ext cx="1010538" cy="977586"/>
          </a:xfrm>
          <a:prstGeom prst="rect">
            <a:avLst/>
          </a:prstGeom>
        </p:spPr>
      </p:pic>
      <p:sp>
        <p:nvSpPr>
          <p:cNvPr id="90" name="日期占位符 3"/>
          <p:cNvSpPr>
            <a:spLocks noGrp="1"/>
          </p:cNvSpPr>
          <p:nvPr>
            <p:ph type="dt" sz="half" idx="10"/>
          </p:nvPr>
        </p:nvSpPr>
        <p:spPr>
          <a:xfrm>
            <a:off x="88900" y="6472462"/>
            <a:ext cx="2743200" cy="365125"/>
          </a:xfrm>
        </p:spPr>
        <p:txBody>
          <a:bodyPr anchor="b"/>
          <a:lstStyle/>
          <a:p>
            <a:r>
              <a:rPr lang="en-US" altLang="zh-CN" smtClean="0"/>
              <a:t>27/8/2021</a:t>
            </a:r>
            <a:endParaRPr lang="zh-CN" altLang="en-US" dirty="0"/>
          </a:p>
        </p:txBody>
      </p:sp>
      <p:sp>
        <p:nvSpPr>
          <p:cNvPr id="91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09100" y="6472462"/>
            <a:ext cx="2743200" cy="365125"/>
          </a:xfrm>
        </p:spPr>
        <p:txBody>
          <a:bodyPr anchor="b"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课题四综合绩效评价报告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7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3137" y="149628"/>
            <a:ext cx="11814192" cy="56027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/>
              <a:t>2020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2-3</a:t>
            </a:r>
            <a:r>
              <a:rPr lang="zh-CN" altLang="en-US" dirty="0" smtClean="0"/>
              <a:t>月在</a:t>
            </a:r>
            <a:r>
              <a:rPr lang="en-US" altLang="zh-CN" dirty="0" smtClean="0"/>
              <a:t>CERN</a:t>
            </a:r>
            <a:r>
              <a:rPr lang="zh-CN" altLang="en-US" dirty="0" smtClean="0"/>
              <a:t>与</a:t>
            </a:r>
            <a:r>
              <a:rPr lang="en-US" altLang="zh-CN" dirty="0"/>
              <a:t>2D</a:t>
            </a:r>
            <a:r>
              <a:rPr lang="zh-CN" altLang="en-US" dirty="0"/>
              <a:t>探测器联调证明</a:t>
            </a:r>
            <a:r>
              <a:rPr lang="en-US" altLang="zh-CN" dirty="0"/>
              <a:t>BE</a:t>
            </a:r>
            <a:r>
              <a:rPr lang="zh-CN" altLang="en-US" dirty="0"/>
              <a:t>可靠工作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9915" y="962879"/>
            <a:ext cx="6801746" cy="615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dirty="0" smtClean="0"/>
              <a:t>证明了一体化设计的成功</a:t>
            </a:r>
            <a:endParaRPr lang="en-US" altLang="zh-CN" sz="2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en-US" sz="1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27/8/2021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20" y="1266776"/>
            <a:ext cx="2478296" cy="24035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98" y="1186558"/>
            <a:ext cx="2575639" cy="2497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98" y="3901976"/>
            <a:ext cx="2560140" cy="24829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86" y="3901976"/>
            <a:ext cx="2457450" cy="238335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31820" y="4107305"/>
            <a:ext cx="2508748" cy="2249046"/>
            <a:chOff x="0" y="0"/>
            <a:chExt cx="9144000" cy="68580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088870" y="2852276"/>
              <a:ext cx="1011801" cy="162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FFFF00"/>
                  </a:solidFill>
                </a:rPr>
                <a:t>X</a:t>
              </a:r>
              <a:endParaRPr lang="zh-CN" alt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1911350" y="3529213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11350" y="3658436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911350" y="3784374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911350" y="3926884"/>
              <a:ext cx="56896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580821" y="3225069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83177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50792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199946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879271" y="3221806"/>
              <a:ext cx="0" cy="1284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3803650" y="3993104"/>
              <a:ext cx="974475" cy="162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FF0000"/>
                  </a:solidFill>
                </a:rPr>
                <a:t>Y</a:t>
              </a:r>
              <a:endParaRPr lang="zh-CN" alt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286119" y="4107305"/>
            <a:ext cx="2530066" cy="2249046"/>
            <a:chOff x="4535291" y="3116351"/>
            <a:chExt cx="4356709" cy="32400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16351"/>
              <a:ext cx="4320000" cy="3240000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4723499" y="4971572"/>
              <a:ext cx="577501" cy="39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35291" y="5438469"/>
              <a:ext cx="1025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Data</a:t>
              </a:r>
            </a:p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Collector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550572" y="5438468"/>
              <a:ext cx="11196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BEE</a:t>
              </a:r>
            </a:p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prototype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775212" y="4884967"/>
              <a:ext cx="577501" cy="39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504469" y="4059826"/>
              <a:ext cx="1360310" cy="13786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600721" y="3413495"/>
              <a:ext cx="1102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Server</a:t>
              </a:r>
            </a:p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SC &amp; DAQ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47" y="1516163"/>
            <a:ext cx="4473916" cy="26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1217-B514-1A49-99B5-4AE1E02A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任务完成情况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274D-BF5A-3649-B335-7DD0BF508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7" y="1005502"/>
            <a:ext cx="12147733" cy="5066395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dirty="0"/>
              <a:t>完成</a:t>
            </a:r>
            <a:r>
              <a:rPr lang="zh-CN" altLang="en-US" dirty="0" smtClean="0"/>
              <a:t>了课题任务和</a:t>
            </a:r>
            <a:r>
              <a:rPr lang="en-US" altLang="zh-CN" dirty="0" smtClean="0"/>
              <a:t>CMS</a:t>
            </a:r>
            <a:r>
              <a:rPr lang="zh-CN" altLang="en-US" dirty="0" smtClean="0"/>
              <a:t>合作组的任务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样机研制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系统软件开发</a:t>
            </a:r>
            <a:endParaRPr lang="en-US" altLang="zh-CN" dirty="0" smtClean="0"/>
          </a:p>
          <a:p>
            <a:pPr lvl="1"/>
            <a:r>
              <a:rPr lang="zh-CN" altLang="en-US" dirty="0"/>
              <a:t>系统联</a:t>
            </a:r>
            <a:r>
              <a:rPr lang="zh-CN" altLang="en-US" dirty="0" smtClean="0"/>
              <a:t>调</a:t>
            </a:r>
            <a:endParaRPr lang="en-US" altLang="zh-CN" dirty="0" smtClean="0"/>
          </a:p>
          <a:p>
            <a:r>
              <a:rPr lang="en-US" altLang="zh-CN" dirty="0" smtClean="0"/>
              <a:t>CMS</a:t>
            </a:r>
            <a:r>
              <a:rPr lang="zh-CN" altLang="en-US" dirty="0" smtClean="0"/>
              <a:t>合作组认可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2019</a:t>
            </a:r>
            <a:r>
              <a:rPr lang="zh-CN" altLang="en-US" dirty="0" smtClean="0"/>
              <a:t>年初</a:t>
            </a:r>
            <a:endParaRPr lang="en-US" altLang="zh-CN" dirty="0" smtClean="0"/>
          </a:p>
          <a:p>
            <a:pPr lvl="2"/>
            <a:r>
              <a:rPr lang="zh-CN" altLang="en-US" dirty="0"/>
              <a:t>提出</a:t>
            </a:r>
            <a:r>
              <a:rPr lang="zh-CN" altLang="en-US" dirty="0" smtClean="0"/>
              <a:t>了</a:t>
            </a:r>
            <a:r>
              <a:rPr lang="en-US" altLang="zh-CN" dirty="0" smtClean="0"/>
              <a:t>RPC</a:t>
            </a:r>
            <a:r>
              <a:rPr lang="zh-CN" altLang="en-US" dirty="0" smtClean="0"/>
              <a:t>后端电子学系统的高能所建议</a:t>
            </a:r>
            <a:endParaRPr lang="en-US" altLang="zh-CN" dirty="0" smtClean="0"/>
          </a:p>
          <a:p>
            <a:pPr lvl="2"/>
            <a:r>
              <a:rPr lang="zh-CN" altLang="en-US" dirty="0"/>
              <a:t>提供</a:t>
            </a:r>
            <a:r>
              <a:rPr lang="zh-CN" altLang="en-US" dirty="0" smtClean="0"/>
              <a:t>了高能所研发的</a:t>
            </a:r>
            <a:r>
              <a:rPr lang="en-US" altLang="zh-CN" dirty="0" smtClean="0"/>
              <a:t>ATCA</a:t>
            </a:r>
            <a:r>
              <a:rPr lang="zh-CN" altLang="en-US" dirty="0" smtClean="0"/>
              <a:t>原型作为</a:t>
            </a:r>
            <a:r>
              <a:rPr lang="en-US" altLang="zh-CN" dirty="0" smtClean="0"/>
              <a:t>CMS</a:t>
            </a:r>
            <a:r>
              <a:rPr lang="zh-CN" altLang="en-US" dirty="0" smtClean="0"/>
              <a:t>建议</a:t>
            </a:r>
            <a:endParaRPr lang="en-US" altLang="zh-CN" dirty="0" smtClean="0"/>
          </a:p>
          <a:p>
            <a:pPr lvl="2"/>
            <a:r>
              <a:rPr lang="zh-CN" altLang="en-US" dirty="0"/>
              <a:t>明确</a:t>
            </a:r>
            <a:r>
              <a:rPr lang="zh-CN" altLang="en-US" dirty="0" smtClean="0"/>
              <a:t>了共同参与</a:t>
            </a:r>
            <a:r>
              <a:rPr lang="en-US" altLang="zh-CN" dirty="0" smtClean="0"/>
              <a:t>Serenity</a:t>
            </a:r>
            <a:r>
              <a:rPr lang="zh-CN" altLang="en-US" dirty="0" smtClean="0"/>
              <a:t>板的研发</a:t>
            </a:r>
            <a:endParaRPr lang="en-US" altLang="zh-CN" dirty="0" smtClean="0"/>
          </a:p>
          <a:p>
            <a:pPr lvl="1"/>
            <a:r>
              <a:rPr lang="en-US" altLang="zh-CN" b="1" dirty="0" smtClean="0"/>
              <a:t>2019</a:t>
            </a:r>
            <a:r>
              <a:rPr lang="zh-CN" altLang="en-US" b="1" dirty="0" smtClean="0"/>
              <a:t>年中</a:t>
            </a:r>
            <a:r>
              <a:rPr lang="en-US" altLang="zh-CN" b="1" dirty="0" smtClean="0"/>
              <a:t>:</a:t>
            </a:r>
          </a:p>
          <a:p>
            <a:pPr lvl="2"/>
            <a:r>
              <a:rPr lang="zh-CN" altLang="en-US" b="1" dirty="0"/>
              <a:t>研发</a:t>
            </a:r>
            <a:r>
              <a:rPr lang="zh-CN" altLang="en-US" b="1" dirty="0" smtClean="0"/>
              <a:t>了</a:t>
            </a:r>
            <a:r>
              <a:rPr lang="en-US" altLang="zh-CN" b="1" dirty="0" err="1" smtClean="0"/>
              <a:t>iRPC</a:t>
            </a:r>
            <a:r>
              <a:rPr lang="zh-CN" altLang="en-US" b="1" dirty="0" smtClean="0"/>
              <a:t>后端电子学的</a:t>
            </a:r>
            <a:r>
              <a:rPr lang="en-US" altLang="zh-CN" b="1" dirty="0" err="1" smtClean="0"/>
              <a:t>uTCA</a:t>
            </a:r>
            <a:r>
              <a:rPr lang="zh-CN" altLang="en-US" b="1" dirty="0" smtClean="0"/>
              <a:t>原型板</a:t>
            </a:r>
            <a:endParaRPr lang="en-US" altLang="zh-CN" b="1" dirty="0" smtClean="0"/>
          </a:p>
          <a:p>
            <a:pPr lvl="2"/>
            <a:r>
              <a:rPr lang="zh-CN" altLang="en-US" b="1" dirty="0"/>
              <a:t>开发</a:t>
            </a:r>
            <a:r>
              <a:rPr lang="zh-CN" altLang="en-US" b="1" dirty="0" smtClean="0"/>
              <a:t>了</a:t>
            </a:r>
            <a:r>
              <a:rPr lang="en-US" altLang="zh-CN" b="1" dirty="0" err="1" smtClean="0"/>
              <a:t>iRPC</a:t>
            </a:r>
            <a:r>
              <a:rPr lang="zh-CN" altLang="en-US" b="1" dirty="0" smtClean="0"/>
              <a:t>后端验证系统</a:t>
            </a:r>
            <a:endParaRPr lang="en-US" altLang="zh-CN" b="1" dirty="0" smtClean="0"/>
          </a:p>
          <a:p>
            <a:pPr lvl="1"/>
            <a:r>
              <a:rPr lang="en-US" altLang="zh-CN" b="1" dirty="0" smtClean="0"/>
              <a:t>2020</a:t>
            </a:r>
            <a:r>
              <a:rPr lang="zh-CN" altLang="en-US" b="1" dirty="0" smtClean="0"/>
              <a:t>年初</a:t>
            </a:r>
            <a:endParaRPr lang="en-US" altLang="zh-CN" b="1" dirty="0" smtClean="0"/>
          </a:p>
          <a:p>
            <a:pPr lvl="2"/>
            <a:r>
              <a:rPr lang="zh-CN" altLang="en-US" b="1" dirty="0" smtClean="0"/>
              <a:t>在</a:t>
            </a:r>
            <a:r>
              <a:rPr lang="en-US" altLang="zh-CN" b="1" dirty="0" smtClean="0"/>
              <a:t>CERN 904</a:t>
            </a:r>
            <a:r>
              <a:rPr lang="zh-CN" altLang="en-US" b="1" dirty="0" smtClean="0"/>
              <a:t>楼实验室建立并验证了后端系统</a:t>
            </a:r>
            <a:endParaRPr lang="en-US" altLang="zh-CN" b="1" dirty="0" smtClean="0"/>
          </a:p>
          <a:p>
            <a:pPr lvl="2"/>
            <a:r>
              <a:rPr lang="zh-CN" altLang="en-US" b="1" dirty="0"/>
              <a:t>完成</a:t>
            </a:r>
            <a:r>
              <a:rPr lang="zh-CN" altLang="en-US" b="1" dirty="0" smtClean="0"/>
              <a:t>了后端系统与探测器及其前端电子学的联合调试</a:t>
            </a:r>
            <a:endParaRPr lang="en-US" altLang="zh-CN" b="1" dirty="0" smtClean="0"/>
          </a:p>
          <a:p>
            <a:pPr lvl="2"/>
            <a:r>
              <a:rPr lang="zh-CN" altLang="en-US" b="1" dirty="0"/>
              <a:t>完成</a:t>
            </a:r>
            <a:r>
              <a:rPr lang="zh-CN" altLang="en-US" b="1" dirty="0" smtClean="0"/>
              <a:t>了宇宙线测试并验证了后端系统的成功</a:t>
            </a:r>
            <a:endParaRPr lang="en-US" altLang="zh-CN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EB888-21A6-DB46-BE1D-E74ABA22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81" y="1177798"/>
            <a:ext cx="3873699" cy="5112013"/>
          </a:xfrm>
          <a:prstGeom prst="rect">
            <a:avLst/>
          </a:prstGeom>
        </p:spPr>
      </p:pic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5925" y="141289"/>
            <a:ext cx="7886700" cy="764320"/>
          </a:xfrm>
        </p:spPr>
        <p:txBody>
          <a:bodyPr/>
          <a:lstStyle/>
          <a:p>
            <a:r>
              <a:rPr lang="zh-CN" altLang="en-US" dirty="0"/>
              <a:t>一级触发升级指标完成情况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3128" y="2663304"/>
            <a:ext cx="4816719" cy="20304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CN" sz="2500" dirty="0"/>
          </a:p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Cao, P., Liu, ZA., Zhao, J. </a:t>
            </a:r>
            <a:r>
              <a:rPr lang="en-US" altLang="zh-C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Research and development of the back-end electronics for the two-dimensional improved resistive plate chambers in CMS upgrade. </a:t>
            </a:r>
            <a:r>
              <a:rPr lang="en-US" altLang="zh-CN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</a:t>
            </a:r>
            <a:r>
              <a:rPr lang="en-US" altLang="zh-C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 </a:t>
            </a:r>
            <a:r>
              <a:rPr lang="en-US" altLang="zh-CN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</a:t>
            </a:r>
            <a:r>
              <a:rPr lang="en-US" altLang="zh-C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5, 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181–191 (2021). https://doi.org/10.1007/s41605-020-00229-2</a:t>
            </a:r>
          </a:p>
          <a:p>
            <a:endParaRPr lang="en-US" altLang="zh-CN" sz="1575" dirty="0"/>
          </a:p>
          <a:p>
            <a:endParaRPr lang="en-US" altLang="zh-CN" sz="1575" dirty="0"/>
          </a:p>
          <a:p>
            <a:endParaRPr lang="en-US" altLang="zh-CN" sz="1575" dirty="0"/>
          </a:p>
          <a:p>
            <a:endParaRPr lang="en-US" altLang="zh-CN" sz="1575" dirty="0"/>
          </a:p>
          <a:p>
            <a:endParaRPr lang="en-US" altLang="zh-CN" sz="1575" dirty="0"/>
          </a:p>
        </p:txBody>
      </p:sp>
      <p:sp>
        <p:nvSpPr>
          <p:cNvPr id="6" name="矩形 5"/>
          <p:cNvSpPr/>
          <p:nvPr/>
        </p:nvSpPr>
        <p:spPr>
          <a:xfrm>
            <a:off x="84664" y="1005186"/>
            <a:ext cx="50614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指标结果：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北京触发实验室测试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现场测试几联调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RPC/Muon/CMS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三级审核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执笔发表文章（内含：样机指标、联调指标、探测器性能数据分析结果）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93F4-68E0-4714-ADFC-EB1B7F5A3AD5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3" y="4530656"/>
            <a:ext cx="6865623" cy="2124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5" y="4350750"/>
            <a:ext cx="5416828" cy="23559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97" y="940418"/>
            <a:ext cx="5390248" cy="35396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flipH="1">
            <a:off x="3268135" y="5731934"/>
            <a:ext cx="2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RPC</a:t>
            </a:r>
            <a:r>
              <a:rPr lang="zh-CN" altLang="en-US" dirty="0">
                <a:solidFill>
                  <a:srgbClr val="FF0000"/>
                </a:solidFill>
              </a:rPr>
              <a:t>技术审查通过</a:t>
            </a:r>
          </a:p>
        </p:txBody>
      </p:sp>
      <p:sp>
        <p:nvSpPr>
          <p:cNvPr id="15" name="文本框 14"/>
          <p:cNvSpPr txBox="1"/>
          <p:nvPr/>
        </p:nvSpPr>
        <p:spPr>
          <a:xfrm flipH="1">
            <a:off x="9596108" y="4360337"/>
            <a:ext cx="224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Muon </a:t>
            </a:r>
            <a:r>
              <a:rPr lang="zh-CN" altLang="en-US" dirty="0">
                <a:solidFill>
                  <a:srgbClr val="FF0000"/>
                </a:solidFill>
              </a:rPr>
              <a:t>技术审查通过</a:t>
            </a:r>
          </a:p>
        </p:txBody>
      </p:sp>
      <p:sp>
        <p:nvSpPr>
          <p:cNvPr id="16" name="文本框 15"/>
          <p:cNvSpPr txBox="1"/>
          <p:nvPr/>
        </p:nvSpPr>
        <p:spPr>
          <a:xfrm flipH="1">
            <a:off x="9748508" y="1583275"/>
            <a:ext cx="224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CMS </a:t>
            </a:r>
            <a:r>
              <a:rPr lang="zh-CN" altLang="en-US" dirty="0">
                <a:solidFill>
                  <a:srgbClr val="FF0000"/>
                </a:solidFill>
              </a:rPr>
              <a:t>审查通过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40" y="1060450"/>
            <a:ext cx="3459025" cy="506571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5925" y="141289"/>
            <a:ext cx="7886700" cy="764320"/>
          </a:xfrm>
        </p:spPr>
        <p:txBody>
          <a:bodyPr/>
          <a:lstStyle/>
          <a:p>
            <a:r>
              <a:rPr lang="zh-CN" altLang="en-US" dirty="0"/>
              <a:t>一级触发升级指标完成情况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51122" y="2600482"/>
          <a:ext cx="5019915" cy="2513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305">
                  <a:extLst>
                    <a:ext uri="{9D8B030D-6E8A-4147-A177-3AD203B41FA5}">
                      <a16:colId xmlns:a16="http://schemas.microsoft.com/office/drawing/2014/main" val="544818680"/>
                    </a:ext>
                  </a:extLst>
                </a:gridCol>
                <a:gridCol w="1673305">
                  <a:extLst>
                    <a:ext uri="{9D8B030D-6E8A-4147-A177-3AD203B41FA5}">
                      <a16:colId xmlns:a16="http://schemas.microsoft.com/office/drawing/2014/main" val="363264417"/>
                    </a:ext>
                  </a:extLst>
                </a:gridCol>
                <a:gridCol w="1673305">
                  <a:extLst>
                    <a:ext uri="{9D8B030D-6E8A-4147-A177-3AD203B41FA5}">
                      <a16:colId xmlns:a16="http://schemas.microsoft.com/office/drawing/2014/main" val="867405846"/>
                    </a:ext>
                  </a:extLst>
                </a:gridCol>
              </a:tblGrid>
              <a:tr h="624303">
                <a:tc>
                  <a:txBody>
                    <a:bodyPr/>
                    <a:lstStyle/>
                    <a:p>
                      <a:r>
                        <a:rPr lang="zh-CN" altLang="en-US" dirty="0"/>
                        <a:t>指标名称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考核指标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达到指标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660824"/>
                  </a:ext>
                </a:extLst>
              </a:tr>
              <a:tr h="629694">
                <a:tc>
                  <a:txBody>
                    <a:bodyPr/>
                    <a:lstStyle/>
                    <a:p>
                      <a:r>
                        <a:rPr lang="zh-CN" altLang="en-US" dirty="0"/>
                        <a:t>存储能力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dirty="0"/>
                        <a:t>≥ </a:t>
                      </a:r>
                      <a:r>
                        <a:rPr lang="en-US" altLang="zh-CN" sz="1800" dirty="0"/>
                        <a:t>32K/</a:t>
                      </a:r>
                      <a:r>
                        <a:rPr lang="zh-CN" altLang="en-US" sz="1800" dirty="0"/>
                        <a:t>单板</a:t>
                      </a:r>
                      <a:endParaRPr lang="en-US" altLang="zh-C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34K/</a:t>
                      </a:r>
                      <a:r>
                        <a:rPr lang="zh-CN" altLang="en-US" dirty="0"/>
                        <a:t>单板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96544"/>
                  </a:ext>
                </a:extLst>
              </a:tr>
              <a:tr h="629694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单路速率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dirty="0"/>
                        <a:t>≥</a:t>
                      </a:r>
                      <a:r>
                        <a:rPr lang="en-US" altLang="zh-CN" sz="1800" dirty="0"/>
                        <a:t>10Gbps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11.3Gbps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110812"/>
                  </a:ext>
                </a:extLst>
              </a:tr>
              <a:tr h="629694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单板速率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dirty="0"/>
                        <a:t>≥</a:t>
                      </a:r>
                      <a:r>
                        <a:rPr lang="en-US" altLang="zh-CN" sz="1800" dirty="0"/>
                        <a:t>400Gbps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406.8Gbps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16068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09600" y="1005186"/>
            <a:ext cx="5061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指标结果：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 专家进行了现场测试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项测试结果均超过了考核指标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93F4-68E0-4714-ADFC-EB1B7F5A3AD5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68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触发升级主要创新性成果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独立研制了具有模块化特色的技术居国际前沿的</a:t>
            </a:r>
            <a:r>
              <a:rPr lang="zh-CN" altLang="en-US" dirty="0" smtClean="0"/>
              <a:t>触发、快控制、慢控制、</a:t>
            </a:r>
            <a:r>
              <a:rPr lang="zh-CN" altLang="en-US" dirty="0"/>
              <a:t>数据获取</a:t>
            </a:r>
            <a:r>
              <a:rPr lang="zh-CN" altLang="en-US" dirty="0" smtClean="0"/>
              <a:t>的基于</a:t>
            </a:r>
            <a:r>
              <a:rPr lang="en-US" altLang="zh-CN" dirty="0" err="1"/>
              <a:t>uTCA</a:t>
            </a:r>
            <a:r>
              <a:rPr lang="zh-CN" altLang="en-US" dirty="0"/>
              <a:t>和</a:t>
            </a:r>
            <a:r>
              <a:rPr lang="en-US" altLang="zh-CN" dirty="0"/>
              <a:t>ATCA</a:t>
            </a:r>
            <a:r>
              <a:rPr lang="zh-CN" altLang="en-US" dirty="0" smtClean="0"/>
              <a:t>的两种核心</a:t>
            </a:r>
            <a:r>
              <a:rPr lang="zh-CN" altLang="en-US" dirty="0"/>
              <a:t>处理插件，获得</a:t>
            </a:r>
            <a:r>
              <a:rPr lang="en-US" altLang="zh-CN" dirty="0"/>
              <a:t>CMS</a:t>
            </a:r>
            <a:r>
              <a:rPr lang="zh-CN" altLang="en-US" dirty="0"/>
              <a:t>合作组</a:t>
            </a:r>
            <a:r>
              <a:rPr lang="zh-CN" altLang="en-US" dirty="0" smtClean="0"/>
              <a:t>认可、采用</a:t>
            </a:r>
            <a:endParaRPr lang="en-US" altLang="zh-CN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75" y="2692535"/>
            <a:ext cx="5123050" cy="3101773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11" y="2595107"/>
            <a:ext cx="4039513" cy="319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6">
            <a:extLst>
              <a:ext uri="{FF2B5EF4-FFF2-40B4-BE49-F238E27FC236}">
                <a16:creationId xmlns:a16="http://schemas.microsoft.com/office/drawing/2014/main" id="{3414E6F4-6DDD-AA46-A6EC-75E870697638}"/>
              </a:ext>
            </a:extLst>
          </p:cNvPr>
          <p:cNvSpPr txBox="1"/>
          <p:nvPr/>
        </p:nvSpPr>
        <p:spPr>
          <a:xfrm>
            <a:off x="3916925" y="5941498"/>
            <a:ext cx="39511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两种模块化</a:t>
            </a:r>
            <a:r>
              <a:rPr lang="en-US" altLang="zh-CN" dirty="0" err="1"/>
              <a:t>uTCA</a:t>
            </a:r>
            <a:r>
              <a:rPr lang="zh-CN" altLang="en-US" dirty="0"/>
              <a:t>和</a:t>
            </a:r>
            <a:r>
              <a:rPr lang="en-US" altLang="zh-CN" dirty="0"/>
              <a:t>ATCA</a:t>
            </a:r>
            <a:r>
              <a:rPr lang="zh-CN" altLang="en-US" dirty="0"/>
              <a:t>核心处理插件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ED3D-F1CE-408B-844E-9155BB809574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触发升级主要创新性成果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作为核心人员，参与制定了</a:t>
            </a:r>
            <a:r>
              <a:rPr lang="en-US" altLang="zh-CN" dirty="0" err="1"/>
              <a:t>xTCA</a:t>
            </a:r>
            <a:r>
              <a:rPr lang="zh-CN" altLang="en-US" dirty="0"/>
              <a:t>国际标准：</a:t>
            </a: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ED3D-F1CE-408B-844E-9155BB809574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33" y="1679465"/>
            <a:ext cx="3561377" cy="4549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942" y="2141978"/>
            <a:ext cx="4178515" cy="3454578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6366933" y="3589871"/>
            <a:ext cx="3809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4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547040" y="0"/>
            <a:ext cx="9110800" cy="8534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+mn-ea"/>
              </a:rPr>
              <a:t>课题四：课题简介</a:t>
            </a:r>
            <a:endParaRPr lang="en-US" altLang="zh-CN" b="1" dirty="0">
              <a:latin typeface="+mn-ea"/>
              <a:cs typeface="华文楷体"/>
            </a:endParaRPr>
          </a:p>
          <a:p>
            <a:endParaRPr lang="en-US" b="1" dirty="0">
              <a:ea typeface="华文楷体"/>
              <a:cs typeface="华文楷体"/>
            </a:endParaRPr>
          </a:p>
        </p:txBody>
      </p:sp>
      <p:sp>
        <p:nvSpPr>
          <p:cNvPr id="28" name="文本框 9217"/>
          <p:cNvSpPr txBox="1">
            <a:spLocks noChangeArrowheads="1"/>
          </p:cNvSpPr>
          <p:nvPr/>
        </p:nvSpPr>
        <p:spPr bwMode="auto">
          <a:xfrm>
            <a:off x="4120908" y="5960534"/>
            <a:ext cx="1246960" cy="45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err="1">
                <a:solidFill>
                  <a:srgbClr val="7030A0"/>
                </a:solidFill>
                <a:latin typeface="+mj-lt"/>
                <a:ea typeface="华文楷体"/>
                <a:cs typeface="华文楷体"/>
              </a:rPr>
              <a:t>HGcal</a:t>
            </a:r>
            <a:endParaRPr lang="en-US" altLang="zh-CN" sz="2400" b="1" dirty="0">
              <a:solidFill>
                <a:srgbClr val="7030A0"/>
              </a:solidFill>
              <a:latin typeface="+mj-lt"/>
              <a:ea typeface="华文楷体"/>
              <a:cs typeface="华文楷体"/>
            </a:endParaRPr>
          </a:p>
        </p:txBody>
      </p:sp>
      <p:sp>
        <p:nvSpPr>
          <p:cNvPr id="27" name="文本框 9217"/>
          <p:cNvSpPr txBox="1">
            <a:spLocks noChangeArrowheads="1"/>
          </p:cNvSpPr>
          <p:nvPr/>
        </p:nvSpPr>
        <p:spPr bwMode="auto">
          <a:xfrm>
            <a:off x="7151975" y="5787322"/>
            <a:ext cx="1704160" cy="76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 err="1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iRPC</a:t>
            </a:r>
            <a:endParaRPr lang="en-US" altLang="zh-CN" sz="2400" b="1" dirty="0">
              <a:solidFill>
                <a:srgbClr val="FF0000"/>
              </a:solidFill>
              <a:latin typeface="+mj-lt"/>
              <a:ea typeface="华文楷体"/>
              <a:cs typeface="华文楷体"/>
            </a:endParaRPr>
          </a:p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>
                <a:solidFill>
                  <a:srgbClr val="FF0000"/>
                </a:solidFill>
                <a:ea typeface="华文楷体"/>
                <a:cs typeface="华文楷体"/>
              </a:rPr>
              <a:t>1.9 &gt; η&lt;2.4</a:t>
            </a:r>
          </a:p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b="1" dirty="0">
              <a:solidFill>
                <a:srgbClr val="FF0000"/>
              </a:solidFill>
              <a:latin typeface="+mj-lt"/>
              <a:ea typeface="华文楷体"/>
              <a:cs typeface="华文楷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649" y="4047064"/>
            <a:ext cx="16386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030A0"/>
                </a:solidFill>
                <a:latin typeface="+mn-ea"/>
                <a:cs typeface="华文楷体"/>
              </a:rPr>
              <a:t>一 </a:t>
            </a:r>
            <a:r>
              <a:rPr lang="en-US" altLang="zh-CN" sz="2400" b="1" dirty="0">
                <a:solidFill>
                  <a:srgbClr val="7030A0"/>
                </a:solidFill>
                <a:latin typeface="+mn-ea"/>
                <a:cs typeface="华文楷体"/>
              </a:rPr>
              <a:t>CMS 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  <a:cs typeface="华文楷体"/>
              </a:rPr>
              <a:t>高粒度量能器</a:t>
            </a:r>
            <a:r>
              <a:rPr lang="en-US" altLang="zh-CN" sz="2400" b="1" dirty="0" err="1">
                <a:solidFill>
                  <a:srgbClr val="7030A0"/>
                </a:solidFill>
                <a:latin typeface="+mn-ea"/>
                <a:cs typeface="华文楷体"/>
              </a:rPr>
              <a:t>HGCal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  <a:cs typeface="华文楷体"/>
              </a:rPr>
              <a:t>的</a:t>
            </a:r>
            <a:r>
              <a:rPr lang="zh-CN" altLang="en-US" sz="2400" b="1" dirty="0" smtClean="0">
                <a:solidFill>
                  <a:srgbClr val="7030A0"/>
                </a:solidFill>
                <a:latin typeface="+mn-ea"/>
                <a:cs typeface="华文楷体"/>
              </a:rPr>
              <a:t>研制</a:t>
            </a:r>
            <a:endParaRPr lang="en-US" altLang="zh-CN" sz="2400" b="1" dirty="0" smtClean="0">
              <a:solidFill>
                <a:srgbClr val="7030A0"/>
              </a:solidFill>
              <a:latin typeface="+mn-ea"/>
              <a:cs typeface="华文楷体"/>
            </a:endParaRPr>
          </a:p>
          <a:p>
            <a:endParaRPr lang="en-US" altLang="zh-CN" sz="2400" b="1" dirty="0" smtClean="0">
              <a:solidFill>
                <a:srgbClr val="7030A0"/>
              </a:solidFill>
              <a:latin typeface="+mn-ea"/>
              <a:cs typeface="华文楷体"/>
            </a:endParaRPr>
          </a:p>
          <a:p>
            <a:r>
              <a:rPr lang="zh-CN" altLang="en-US" sz="2400" b="1" dirty="0" smtClean="0">
                <a:solidFill>
                  <a:srgbClr val="7030A0"/>
                </a:solidFill>
                <a:latin typeface="+mn-ea"/>
                <a:cs typeface="华文楷体"/>
              </a:rPr>
              <a:t>张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  <a:cs typeface="华文楷体"/>
              </a:rPr>
              <a:t>华</a:t>
            </a:r>
            <a:r>
              <a:rPr lang="zh-CN" altLang="en-US" sz="2400" b="1" dirty="0" smtClean="0">
                <a:solidFill>
                  <a:srgbClr val="7030A0"/>
                </a:solidFill>
                <a:latin typeface="+mn-ea"/>
                <a:cs typeface="华文楷体"/>
              </a:rPr>
              <a:t>桥负责</a:t>
            </a:r>
            <a:endParaRPr lang="en-US" altLang="zh-CN" sz="2400" b="1" dirty="0">
              <a:solidFill>
                <a:srgbClr val="7030A0"/>
              </a:solidFill>
              <a:latin typeface="+mn-ea"/>
              <a:cs typeface="华文楷体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67684" y="2607355"/>
            <a:ext cx="1989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ea"/>
                <a:cs typeface="华文楷体"/>
              </a:rPr>
              <a:t>二 根据新建</a:t>
            </a:r>
            <a:r>
              <a:rPr lang="en-US" altLang="zh-CN" sz="2400" b="1" dirty="0" err="1">
                <a:solidFill>
                  <a:srgbClr val="FF0000"/>
                </a:solidFill>
                <a:latin typeface="+mn-ea"/>
                <a:cs typeface="华文楷体"/>
              </a:rPr>
              <a:t>iRPC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华文楷体"/>
              </a:rPr>
              <a:t>和现存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华文楷体"/>
              </a:rPr>
              <a:t>RPC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华文楷体"/>
              </a:rPr>
              <a:t>升级的需求，研制触发及相关硬件和软件并建立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cs typeface="华文楷体"/>
              </a:rPr>
              <a:t>系统</a:t>
            </a:r>
            <a:endParaRPr lang="en-US" altLang="zh-CN" sz="2400" b="1" dirty="0" smtClean="0">
              <a:solidFill>
                <a:srgbClr val="FF0000"/>
              </a:solidFill>
              <a:latin typeface="+mn-ea"/>
              <a:cs typeface="华文楷体"/>
            </a:endParaRPr>
          </a:p>
          <a:p>
            <a:endParaRPr lang="en-US" altLang="zh-CN" sz="2400" b="1" dirty="0">
              <a:solidFill>
                <a:srgbClr val="FF0000"/>
              </a:solidFill>
              <a:latin typeface="+mn-ea"/>
              <a:cs typeface="华文楷体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  <a:cs typeface="华文楷体"/>
              </a:rPr>
              <a:t>刘振安负责</a:t>
            </a:r>
            <a:endParaRPr lang="en-US" altLang="zh-CN" sz="2400" b="1" dirty="0">
              <a:solidFill>
                <a:srgbClr val="FF0000"/>
              </a:solidFill>
              <a:latin typeface="+mn-ea"/>
              <a:cs typeface="华文楷体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964267" y="1103553"/>
            <a:ext cx="7873998" cy="4652647"/>
            <a:chOff x="1372700" y="342827"/>
            <a:chExt cx="9295300" cy="615842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700" y="342827"/>
              <a:ext cx="9295300" cy="6158425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7763608" y="3876260"/>
              <a:ext cx="1512278" cy="12848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1905001" y="1122364"/>
              <a:ext cx="7219950" cy="3249612"/>
            </a:xfrm>
            <a:custGeom>
              <a:avLst/>
              <a:gdLst>
                <a:gd name="connsiteX0" fmla="*/ 0 w 7439025"/>
                <a:gd name="connsiteY0" fmla="*/ 0 h 3571875"/>
                <a:gd name="connsiteX1" fmla="*/ 19050 w 7439025"/>
                <a:gd name="connsiteY1" fmla="*/ 2819400 h 3571875"/>
                <a:gd name="connsiteX2" fmla="*/ 4476750 w 7439025"/>
                <a:gd name="connsiteY2" fmla="*/ 2771775 h 3571875"/>
                <a:gd name="connsiteX3" fmla="*/ 4486275 w 7439025"/>
                <a:gd name="connsiteY3" fmla="*/ 3571875 h 3571875"/>
                <a:gd name="connsiteX4" fmla="*/ 5095875 w 7439025"/>
                <a:gd name="connsiteY4" fmla="*/ 3562350 h 3571875"/>
                <a:gd name="connsiteX5" fmla="*/ 5124450 w 7439025"/>
                <a:gd name="connsiteY5" fmla="*/ 2952750 h 3571875"/>
                <a:gd name="connsiteX6" fmla="*/ 7439025 w 7439025"/>
                <a:gd name="connsiteY6" fmla="*/ 2933700 h 3571875"/>
                <a:gd name="connsiteX7" fmla="*/ 7429500 w 7439025"/>
                <a:gd name="connsiteY7" fmla="*/ 57150 h 3571875"/>
                <a:gd name="connsiteX8" fmla="*/ 0 w 7439025"/>
                <a:gd name="connsiteY8" fmla="*/ 0 h 357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9025" h="3571875">
                  <a:moveTo>
                    <a:pt x="0" y="0"/>
                  </a:moveTo>
                  <a:lnTo>
                    <a:pt x="19050" y="2819400"/>
                  </a:lnTo>
                  <a:lnTo>
                    <a:pt x="4476750" y="2771775"/>
                  </a:lnTo>
                  <a:lnTo>
                    <a:pt x="4486275" y="3571875"/>
                  </a:lnTo>
                  <a:lnTo>
                    <a:pt x="5095875" y="3562350"/>
                  </a:lnTo>
                  <a:lnTo>
                    <a:pt x="5124450" y="2952750"/>
                  </a:lnTo>
                  <a:lnTo>
                    <a:pt x="7439025" y="2933700"/>
                  </a:lnTo>
                  <a:lnTo>
                    <a:pt x="7429500" y="571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3874294" y="4369594"/>
              <a:ext cx="1576387" cy="1612106"/>
            </a:xfrm>
            <a:custGeom>
              <a:avLst/>
              <a:gdLst>
                <a:gd name="connsiteX0" fmla="*/ 14287 w 1576387"/>
                <a:gd name="connsiteY0" fmla="*/ 1612106 h 1612106"/>
                <a:gd name="connsiteX1" fmla="*/ 1562100 w 1576387"/>
                <a:gd name="connsiteY1" fmla="*/ 1609725 h 1612106"/>
                <a:gd name="connsiteX2" fmla="*/ 1576387 w 1576387"/>
                <a:gd name="connsiteY2" fmla="*/ 0 h 1612106"/>
                <a:gd name="connsiteX3" fmla="*/ 1066800 w 1576387"/>
                <a:gd name="connsiteY3" fmla="*/ 7144 h 1612106"/>
                <a:gd name="connsiteX4" fmla="*/ 626269 w 1576387"/>
                <a:gd name="connsiteY4" fmla="*/ 554831 h 1612106"/>
                <a:gd name="connsiteX5" fmla="*/ 0 w 1576387"/>
                <a:gd name="connsiteY5" fmla="*/ 907256 h 1612106"/>
                <a:gd name="connsiteX6" fmla="*/ 14287 w 1576387"/>
                <a:gd name="connsiteY6" fmla="*/ 1612106 h 161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6387" h="1612106">
                  <a:moveTo>
                    <a:pt x="14287" y="1612106"/>
                  </a:moveTo>
                  <a:lnTo>
                    <a:pt x="1562100" y="1609725"/>
                  </a:lnTo>
                  <a:lnTo>
                    <a:pt x="1576387" y="0"/>
                  </a:lnTo>
                  <a:lnTo>
                    <a:pt x="1066800" y="7144"/>
                  </a:lnTo>
                  <a:lnTo>
                    <a:pt x="626269" y="554831"/>
                  </a:lnTo>
                  <a:lnTo>
                    <a:pt x="0" y="907256"/>
                  </a:lnTo>
                  <a:lnTo>
                    <a:pt x="14287" y="1612106"/>
                  </a:lnTo>
                  <a:close/>
                </a:path>
              </a:pathLst>
            </a:custGeom>
            <a:noFill/>
            <a:ln w="57150"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8015568" y="4928744"/>
            <a:ext cx="0" cy="8793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343749" y="4258858"/>
            <a:ext cx="0" cy="1532346"/>
          </a:xfrm>
          <a:prstGeom prst="straightConnector1">
            <a:avLst/>
          </a:prstGeom>
          <a:ln>
            <a:solidFill>
              <a:srgbClr val="C71EC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 bwMode="auto">
          <a:xfrm flipV="1">
            <a:off x="4826000" y="5616977"/>
            <a:ext cx="0" cy="359352"/>
          </a:xfrm>
          <a:prstGeom prst="straightConnector1">
            <a:avLst/>
          </a:prstGeom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文本框 9217"/>
          <p:cNvSpPr txBox="1">
            <a:spLocks noChangeArrowheads="1"/>
          </p:cNvSpPr>
          <p:nvPr/>
        </p:nvSpPr>
        <p:spPr bwMode="auto">
          <a:xfrm>
            <a:off x="5594103" y="5855054"/>
            <a:ext cx="1439341" cy="4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b="1" dirty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RPC η&lt;1.9</a:t>
            </a:r>
          </a:p>
        </p:txBody>
      </p:sp>
    </p:spTree>
    <p:extLst>
      <p:ext uri="{BB962C8B-B14F-4D97-AF65-F5344CB8AC3E}">
        <p14:creationId xmlns:p14="http://schemas.microsoft.com/office/powerpoint/2010/main" val="28661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xmlns:p14="http://schemas.microsoft.com/office/powerpoint/2010/main" spd="slow" advTm="2996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人材培养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5529" y="841111"/>
            <a:ext cx="11538807" cy="5066395"/>
          </a:xfrm>
        </p:spPr>
        <p:txBody>
          <a:bodyPr>
            <a:normAutofit/>
          </a:bodyPr>
          <a:lstStyle/>
          <a:p>
            <a:r>
              <a:rPr lang="zh-CN" altLang="zh-CN" sz="2400" dirty="0"/>
              <a:t>博士后：</a:t>
            </a:r>
          </a:p>
          <a:p>
            <a:pPr lvl="1"/>
            <a:r>
              <a:rPr lang="zh-CN" altLang="zh-CN" sz="2400" dirty="0"/>
              <a:t>出站：</a:t>
            </a:r>
            <a:r>
              <a:rPr lang="en-US" altLang="zh-CN" sz="2400" dirty="0"/>
              <a:t>2</a:t>
            </a:r>
            <a:r>
              <a:rPr lang="zh-CN" altLang="zh-CN" sz="2400" dirty="0"/>
              <a:t>名：王峰（</a:t>
            </a:r>
            <a:r>
              <a:rPr lang="en-US" altLang="zh-CN" sz="2400" dirty="0"/>
              <a:t>2019</a:t>
            </a:r>
            <a:r>
              <a:rPr lang="zh-CN" altLang="zh-CN" sz="2400" dirty="0"/>
              <a:t>年出站），</a:t>
            </a:r>
            <a:r>
              <a:rPr lang="en-US" altLang="zh-CN" sz="2400" dirty="0"/>
              <a:t>Francesco Romeo</a:t>
            </a:r>
            <a:r>
              <a:rPr lang="zh-CN" altLang="zh-CN" sz="2400" dirty="0"/>
              <a:t>（</a:t>
            </a:r>
            <a:r>
              <a:rPr lang="en-US" altLang="zh-CN" sz="2400" dirty="0"/>
              <a:t>2018</a:t>
            </a:r>
            <a:r>
              <a:rPr lang="zh-CN" altLang="zh-CN" sz="2400" dirty="0"/>
              <a:t>年出站）</a:t>
            </a:r>
          </a:p>
          <a:p>
            <a:pPr lvl="1"/>
            <a:r>
              <a:rPr lang="zh-CN" altLang="zh-CN" sz="2400" dirty="0"/>
              <a:t>在站：</a:t>
            </a:r>
            <a:r>
              <a:rPr lang="en-US" altLang="zh-CN" sz="2400" dirty="0"/>
              <a:t>2</a:t>
            </a:r>
            <a:r>
              <a:rPr lang="zh-CN" altLang="zh-CN" sz="2400" dirty="0"/>
              <a:t>名：</a:t>
            </a:r>
            <a:r>
              <a:rPr lang="en-US" altLang="zh-CN" sz="2400" dirty="0" err="1"/>
              <a:t>Anshul</a:t>
            </a:r>
            <a:r>
              <a:rPr lang="en-US" altLang="zh-CN" sz="2400" dirty="0"/>
              <a:t> Kapoor</a:t>
            </a:r>
            <a:r>
              <a:rPr lang="zh-CN" altLang="zh-CN" sz="2400" dirty="0"/>
              <a:t>，余涛哲</a:t>
            </a:r>
          </a:p>
          <a:p>
            <a:r>
              <a:rPr lang="zh-CN" altLang="zh-CN" sz="2400" dirty="0"/>
              <a:t>博士生：</a:t>
            </a:r>
          </a:p>
          <a:p>
            <a:pPr lvl="1"/>
            <a:r>
              <a:rPr lang="zh-CN" altLang="zh-CN" sz="2400" dirty="0"/>
              <a:t>毕业</a:t>
            </a:r>
            <a:r>
              <a:rPr lang="en-US" altLang="zh-CN" sz="2400" dirty="0"/>
              <a:t>4</a:t>
            </a:r>
            <a:r>
              <a:rPr lang="zh-CN" altLang="zh-CN" sz="2400" dirty="0"/>
              <a:t>名：程立波，刘兆</a:t>
            </a:r>
            <a:r>
              <a:rPr lang="en-US" altLang="zh-CN" sz="2400" dirty="0"/>
              <a:t>,  </a:t>
            </a:r>
            <a:r>
              <a:rPr lang="zh-CN" altLang="zh-CN" sz="2400" dirty="0"/>
              <a:t>曹鹏程， 李秉桓</a:t>
            </a:r>
          </a:p>
          <a:p>
            <a:pPr lvl="1"/>
            <a:r>
              <a:rPr lang="zh-CN" altLang="zh-CN" sz="2400" dirty="0"/>
              <a:t>在读</a:t>
            </a:r>
            <a:r>
              <a:rPr lang="en-US" altLang="zh-CN" sz="2400" dirty="0"/>
              <a:t>2</a:t>
            </a:r>
            <a:r>
              <a:rPr lang="zh-CN" altLang="zh-CN" sz="2400" dirty="0"/>
              <a:t>名：寇含君（博士在读）；宋嘉宁（博士在读）</a:t>
            </a:r>
          </a:p>
          <a:p>
            <a:r>
              <a:rPr lang="zh-CN" altLang="zh-CN" sz="2400" dirty="0"/>
              <a:t>硕士生在读</a:t>
            </a:r>
            <a:r>
              <a:rPr lang="en-US" altLang="zh-CN" sz="2400" dirty="0"/>
              <a:t>1</a:t>
            </a:r>
            <a:r>
              <a:rPr lang="zh-CN" altLang="zh-CN" sz="2400" dirty="0"/>
              <a:t>名：</a:t>
            </a:r>
          </a:p>
          <a:p>
            <a:pPr lvl="1"/>
            <a:r>
              <a:rPr lang="zh-CN" altLang="zh-CN" sz="2400" dirty="0"/>
              <a:t>侯庆峰</a:t>
            </a:r>
          </a:p>
          <a:p>
            <a:r>
              <a:rPr lang="zh-CN" altLang="en-US" sz="2400" dirty="0" smtClean="0"/>
              <a:t>课题组成员承担</a:t>
            </a:r>
            <a:r>
              <a:rPr lang="en-US" altLang="zh-CN" sz="2400" dirty="0" smtClean="0"/>
              <a:t>CMS/RPC</a:t>
            </a:r>
            <a:r>
              <a:rPr lang="zh-CN" altLang="en-US" sz="2400" dirty="0" smtClean="0"/>
              <a:t>系统负责人（二级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人，三级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人）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BBA4F-D9B4-0945-A40E-F450D075B0F6}"/>
              </a:ext>
            </a:extLst>
          </p:cNvPr>
          <p:cNvSpPr txBox="1"/>
          <p:nvPr/>
        </p:nvSpPr>
        <p:spPr>
          <a:xfrm>
            <a:off x="285579" y="4925837"/>
            <a:ext cx="5976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中国新加入CMS高粒度量能器单位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清华大学（</a:t>
            </a:r>
            <a:r>
              <a:rPr lang="en-US" altLang="zh-CN" sz="2000" dirty="0"/>
              <a:t>2020</a:t>
            </a:r>
            <a:r>
              <a:rPr lang="zh-CN" altLang="en-US" sz="2000" dirty="0"/>
              <a:t>，已贡献</a:t>
            </a:r>
            <a:r>
              <a:rPr lang="en-US" altLang="zh-CN" sz="2000" dirty="0"/>
              <a:t>100</a:t>
            </a:r>
            <a:r>
              <a:rPr lang="zh-CN" altLang="en-US" sz="2000" dirty="0"/>
              <a:t>万</a:t>
            </a:r>
            <a:r>
              <a:rPr lang="en-US" altLang="zh-CN" sz="2000" dirty="0"/>
              <a:t>core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复旦大学（</a:t>
            </a:r>
            <a:r>
              <a:rPr lang="en-US" altLang="zh-CN" sz="2000" dirty="0"/>
              <a:t>2020</a:t>
            </a:r>
            <a:r>
              <a:rPr lang="zh-CN" altLang="en-US" sz="2000" dirty="0"/>
              <a:t>，</a:t>
            </a:r>
            <a:r>
              <a:rPr lang="en-US" altLang="zh-CN" sz="2000" dirty="0"/>
              <a:t>DPG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浙江大学（</a:t>
            </a:r>
            <a:r>
              <a:rPr lang="en-US" altLang="zh-CN" sz="2000" dirty="0"/>
              <a:t>2020</a:t>
            </a:r>
            <a:r>
              <a:rPr lang="zh-CN" altLang="en-US" sz="2000" dirty="0"/>
              <a:t>，低压模块</a:t>
            </a:r>
            <a:r>
              <a:rPr lang="en-US" altLang="zh-CN" sz="2000" dirty="0"/>
              <a:t>PCB</a:t>
            </a:r>
            <a:r>
              <a:rPr lang="zh-CN" altLang="en-US" sz="2000" dirty="0"/>
              <a:t>设计）</a:t>
            </a:r>
            <a:endParaRPr lang="en-CN" sz="200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46BBA4F-D9B4-0945-A40E-F450D075B0F6}"/>
              </a:ext>
            </a:extLst>
          </p:cNvPr>
          <p:cNvSpPr txBox="1"/>
          <p:nvPr/>
        </p:nvSpPr>
        <p:spPr>
          <a:xfrm>
            <a:off x="6107324" y="4911852"/>
            <a:ext cx="59766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中国</a:t>
            </a:r>
            <a:r>
              <a:rPr lang="zh-CN" altLang="en-US" sz="2400" dirty="0"/>
              <a:t>有兴趣加入触发升级</a:t>
            </a:r>
            <a:r>
              <a:rPr lang="en-CN" sz="2400" dirty="0"/>
              <a:t>单位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北京航空航天大学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浙江大学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2400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46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16B1-7324-4349-B611-0E9F13692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文章发表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1DD38-2C7F-964E-BF4D-7D932761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67" y="1059769"/>
            <a:ext cx="11538807" cy="5217206"/>
          </a:xfrm>
        </p:spPr>
        <p:txBody>
          <a:bodyPr>
            <a:normAutofit/>
          </a:bodyPr>
          <a:lstStyle/>
          <a:p>
            <a:r>
              <a:rPr lang="zh-CN" altLang="zh-CN" sz="2000" b="1" dirty="0"/>
              <a:t>文章发表：</a:t>
            </a:r>
            <a:r>
              <a:rPr lang="en-US" altLang="zh-CN" sz="2000" b="1" dirty="0"/>
              <a:t>7</a:t>
            </a:r>
            <a:r>
              <a:rPr lang="zh-CN" altLang="zh-CN" sz="2000" b="1" dirty="0"/>
              <a:t>篇</a:t>
            </a:r>
            <a:endParaRPr lang="zh-CN" altLang="zh-CN" sz="2000" dirty="0"/>
          </a:p>
          <a:p>
            <a:pPr lvl="1"/>
            <a:r>
              <a:rPr lang="en-US" altLang="zh-CN" sz="1800" dirty="0"/>
              <a:t>Cao, P., Liu, ZA., Zhao, J. </a:t>
            </a:r>
            <a:r>
              <a:rPr lang="en-US" altLang="zh-CN" sz="1800" i="1" dirty="0"/>
              <a:t>et al.</a:t>
            </a:r>
            <a:r>
              <a:rPr lang="en-US" altLang="zh-CN" sz="1800" dirty="0"/>
              <a:t> Research and development of the back-end electronics for the two-dimensional improved resistive plate chambers in CMS upgrade. </a:t>
            </a:r>
            <a:r>
              <a:rPr lang="en-US" altLang="zh-CN" sz="1800" i="1" dirty="0" err="1"/>
              <a:t>Radiat</a:t>
            </a:r>
            <a:r>
              <a:rPr lang="en-US" altLang="zh-CN" sz="1800" i="1" dirty="0"/>
              <a:t> Detect </a:t>
            </a:r>
            <a:r>
              <a:rPr lang="en-US" altLang="zh-CN" sz="1800" i="1" dirty="0" err="1"/>
              <a:t>Technol</a:t>
            </a:r>
            <a:r>
              <a:rPr lang="en-US" altLang="zh-CN" sz="1800" i="1" dirty="0"/>
              <a:t> Methods</a:t>
            </a:r>
            <a:r>
              <a:rPr lang="en-US" altLang="zh-CN" sz="1800" dirty="0"/>
              <a:t> </a:t>
            </a:r>
            <a:r>
              <a:rPr lang="en-US" altLang="zh-CN" sz="1800" b="1" dirty="0"/>
              <a:t>5, </a:t>
            </a:r>
            <a:r>
              <a:rPr lang="en-US" altLang="zh-CN" sz="1800" dirty="0"/>
              <a:t>181–191 (2021). https://doi.org/10.1007/s41605-020-00229-2</a:t>
            </a:r>
            <a:r>
              <a:rPr lang="zh-CN" altLang="zh-CN" sz="1800" dirty="0"/>
              <a:t>（第一标注）</a:t>
            </a:r>
          </a:p>
          <a:p>
            <a:pPr lvl="1"/>
            <a:r>
              <a:rPr lang="en-US" altLang="zh-CN" sz="1800" dirty="0"/>
              <a:t>L. B. Cheng, P. C. Cao, J. Z. Zhao, and Z. A. Liu, “Design of online control and monitoring software for the CPPF system in the CMS Level-1 trigger upgrade,” </a:t>
            </a:r>
            <a:r>
              <a:rPr lang="en-US" altLang="zh-CN" sz="1800" dirty="0" err="1"/>
              <a:t>Nucl</a:t>
            </a:r>
            <a:r>
              <a:rPr lang="en-US" altLang="zh-CN" sz="1800" dirty="0"/>
              <a:t>. Sci. Tech., 2018, </a:t>
            </a:r>
            <a:r>
              <a:rPr lang="en-US" altLang="zh-CN" sz="1800" dirty="0" err="1"/>
              <a:t>doi</a:t>
            </a:r>
            <a:r>
              <a:rPr lang="en-US" altLang="zh-CN" sz="1800" dirty="0"/>
              <a:t>: 10.1007/s41365-018-0496-8. </a:t>
            </a:r>
            <a:r>
              <a:rPr lang="zh-CN" altLang="zh-CN" sz="1800" dirty="0"/>
              <a:t>（非第一标注）</a:t>
            </a:r>
          </a:p>
          <a:p>
            <a:pPr lvl="1"/>
            <a:r>
              <a:rPr lang="en-US" altLang="zh-CN" sz="1800" dirty="0"/>
              <a:t>Z. Liu </a:t>
            </a:r>
            <a:r>
              <a:rPr lang="en-US" altLang="zh-CN" sz="1800" i="1" dirty="0"/>
              <a:t>et al.</a:t>
            </a:r>
            <a:r>
              <a:rPr lang="en-US" altLang="zh-CN" sz="1800" dirty="0"/>
              <a:t>, “Study of front-end high speed readout based on JESD204B,” </a:t>
            </a:r>
            <a:r>
              <a:rPr lang="en-US" altLang="zh-CN" sz="1800" i="1" dirty="0"/>
              <a:t>Springer Proc. Phys.</a:t>
            </a:r>
            <a:r>
              <a:rPr lang="en-US" altLang="zh-CN" sz="1800" dirty="0"/>
              <a:t>, vol. 212, pp. 224–233, 2018, </a:t>
            </a:r>
            <a:r>
              <a:rPr lang="en-US" altLang="zh-CN" sz="1800" dirty="0" err="1"/>
              <a:t>doi</a:t>
            </a:r>
            <a:r>
              <a:rPr lang="en-US" altLang="zh-CN" sz="1800" dirty="0"/>
              <a:t>: 10.1007/978-981-13-1313-4_45. </a:t>
            </a:r>
            <a:r>
              <a:rPr lang="zh-CN" altLang="zh-CN" sz="1800" dirty="0"/>
              <a:t>（非第一标注）</a:t>
            </a:r>
          </a:p>
          <a:p>
            <a:pPr lvl="1"/>
            <a:r>
              <a:rPr lang="en-US" altLang="zh-CN" sz="1800" dirty="0"/>
              <a:t>CMS Collaboration,” The Phase-2 Upgrade of the CMS endcap calorimeter Technical Design Report”, CERN-LHCC-2017-023, CMS-TDR-019, 2018</a:t>
            </a:r>
            <a:r>
              <a:rPr lang="zh-CN" altLang="zh-CN" sz="1800" dirty="0"/>
              <a:t>（非第一标注）</a:t>
            </a:r>
          </a:p>
          <a:p>
            <a:pPr lvl="1"/>
            <a:r>
              <a:rPr lang="en-US" altLang="zh-CN" sz="1800" dirty="0"/>
              <a:t> N. </a:t>
            </a:r>
            <a:r>
              <a:rPr lang="en-US" altLang="zh-CN" sz="1800" dirty="0" err="1"/>
              <a:t>Akchurin</a:t>
            </a:r>
            <a:r>
              <a:rPr lang="en-US" altLang="zh-CN" sz="1800" dirty="0"/>
              <a:t> et al. </a:t>
            </a:r>
            <a:r>
              <a:rPr lang="zh-CN" altLang="zh-CN" sz="1800" dirty="0"/>
              <a:t>，“</a:t>
            </a:r>
            <a:r>
              <a:rPr lang="en-US" altLang="zh-CN" sz="1800" dirty="0"/>
              <a:t>First beam tests of prototype silicon modules for the CMS High Granularity Calorimeter”, JINST 13 P10023 (2018)</a:t>
            </a:r>
            <a:r>
              <a:rPr lang="zh-CN" altLang="zh-CN" sz="1800" dirty="0"/>
              <a:t>，（非第一标注）</a:t>
            </a:r>
          </a:p>
          <a:p>
            <a:pPr lvl="1"/>
            <a:r>
              <a:rPr lang="en-US" altLang="zh-CN" sz="1800" dirty="0"/>
              <a:t>B. </a:t>
            </a:r>
            <a:r>
              <a:rPr lang="en-US" altLang="zh-CN" sz="1800" dirty="0" err="1"/>
              <a:t>Acar</a:t>
            </a:r>
            <a:r>
              <a:rPr lang="en-US" altLang="zh-CN" sz="1800" dirty="0"/>
              <a:t> et al</a:t>
            </a:r>
            <a:r>
              <a:rPr lang="zh-CN" altLang="zh-CN" sz="1800" dirty="0"/>
              <a:t>，“</a:t>
            </a:r>
            <a:r>
              <a:rPr lang="en-US" altLang="zh-CN" sz="1800" dirty="0"/>
              <a:t>The DAQ system of the 12,000 channel CMS high granularity calorimeter prototype”</a:t>
            </a:r>
            <a:r>
              <a:rPr lang="zh-CN" altLang="zh-CN" sz="1800" dirty="0"/>
              <a:t>，</a:t>
            </a:r>
            <a:r>
              <a:rPr lang="en-US" altLang="zh-CN" sz="1800" dirty="0"/>
              <a:t> JINST 16 , T04001</a:t>
            </a:r>
            <a:r>
              <a:rPr lang="zh-CN" altLang="zh-CN" sz="1800" dirty="0"/>
              <a:t>，</a:t>
            </a:r>
            <a:r>
              <a:rPr lang="en-US" altLang="zh-CN" sz="1800" dirty="0"/>
              <a:t>(2021) 04</a:t>
            </a:r>
            <a:r>
              <a:rPr lang="zh-CN" altLang="zh-CN" sz="1800" dirty="0"/>
              <a:t>（非第一标注）</a:t>
            </a:r>
          </a:p>
          <a:p>
            <a:pPr lvl="1"/>
            <a:r>
              <a:rPr lang="en-US" altLang="zh-CN" sz="1800" dirty="0"/>
              <a:t>B. </a:t>
            </a:r>
            <a:r>
              <a:rPr lang="en-US" altLang="zh-CN" sz="1800" dirty="0" err="1"/>
              <a:t>Acar</a:t>
            </a:r>
            <a:r>
              <a:rPr lang="en-US" altLang="zh-CN" sz="1800" dirty="0"/>
              <a:t> et al</a:t>
            </a:r>
            <a:r>
              <a:rPr lang="zh-CN" altLang="zh-CN" sz="1800" dirty="0"/>
              <a:t>，</a:t>
            </a:r>
            <a:r>
              <a:rPr lang="en-US" altLang="zh-CN" sz="1800" dirty="0"/>
              <a:t>”Construction and commissioning of CMS CE prototype silicon modules”,  JINST 16, T04002 (2021)  04</a:t>
            </a:r>
            <a:r>
              <a:rPr lang="zh-CN" altLang="zh-CN" sz="1800" dirty="0"/>
              <a:t>（非第一标注）</a:t>
            </a:r>
          </a:p>
          <a:p>
            <a:pPr lvl="1"/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C9CDB-DB0F-3043-A3CF-2565CB82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8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51CF-83D6-904B-820B-893BEEE7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会议报告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47A49-CAFB-4C44-B1A6-16737DCCA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29" y="895802"/>
            <a:ext cx="11538807" cy="5066395"/>
          </a:xfrm>
        </p:spPr>
        <p:txBody>
          <a:bodyPr/>
          <a:lstStyle/>
          <a:p>
            <a:r>
              <a:rPr lang="en-US" altLang="zh-CN" dirty="0" smtClean="0"/>
              <a:t>26</a:t>
            </a:r>
            <a:r>
              <a:rPr lang="zh-CN" altLang="en-US" dirty="0" smtClean="0"/>
              <a:t>个</a:t>
            </a:r>
            <a:r>
              <a:rPr lang="zh-CN" altLang="en-US" dirty="0"/>
              <a:t>会议报告，</a:t>
            </a:r>
            <a:r>
              <a:rPr lang="en-US" altLang="zh-CN" dirty="0"/>
              <a:t>6</a:t>
            </a:r>
            <a:r>
              <a:rPr lang="zh-CN" altLang="en-US" dirty="0"/>
              <a:t>个墙报，多个学术会议讲座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AEF95-9F7A-E848-BE35-7C5F2FD6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" y="1459583"/>
            <a:ext cx="4171511" cy="44370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29" y="1525163"/>
            <a:ext cx="4064744" cy="43058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73" y="1525163"/>
            <a:ext cx="3945653" cy="23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8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E963-AEAD-2241-A9E9-D2288F11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经费使用情况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0FF0C-4EC2-3C4F-BED0-DAA50819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批准</a:t>
            </a:r>
            <a:r>
              <a:rPr lang="en-US" altLang="zh-CN" dirty="0"/>
              <a:t>855</a:t>
            </a:r>
            <a:r>
              <a:rPr lang="zh-CN" altLang="en-US" dirty="0"/>
              <a:t>，已拨款</a:t>
            </a:r>
            <a:r>
              <a:rPr lang="en-US" altLang="zh-CN" dirty="0"/>
              <a:t>855</a:t>
            </a:r>
            <a:r>
              <a:rPr lang="zh-CN" altLang="en-US" dirty="0"/>
              <a:t>，已使用</a:t>
            </a:r>
            <a:r>
              <a:rPr lang="en-US" altLang="zh-CN" dirty="0"/>
              <a:t>833.7</a:t>
            </a:r>
            <a:r>
              <a:rPr lang="zh-CN" altLang="en-US" dirty="0"/>
              <a:t>，完成率</a:t>
            </a:r>
            <a:r>
              <a:rPr lang="en-US" altLang="zh-CN" dirty="0"/>
              <a:t>97.5%</a:t>
            </a:r>
            <a:endParaRPr lang="en-US" dirty="0"/>
          </a:p>
          <a:p>
            <a:pPr marL="0" indent="0">
              <a:buNone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67644-1C0E-2442-8625-934CCCA3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911" y="1574667"/>
            <a:ext cx="4426177" cy="4927853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34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938-9D6A-E541-BC3C-3A30EBDB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总结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43E0F-D582-A94B-849A-6683B9B7B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68" y="1059769"/>
            <a:ext cx="5614556" cy="3474131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CMS</a:t>
            </a:r>
            <a:r>
              <a:rPr lang="zh-CN" altLang="en-US" sz="2800" dirty="0"/>
              <a:t>高粒度量能器</a:t>
            </a:r>
            <a:r>
              <a:rPr lang="en-US" altLang="zh-CN" sz="2800" dirty="0" err="1"/>
              <a:t>HGCal</a:t>
            </a:r>
            <a:endParaRPr lang="en-US" sz="2800" dirty="0"/>
          </a:p>
          <a:p>
            <a:pPr lvl="1"/>
            <a:r>
              <a:rPr lang="en-CN" sz="2000" dirty="0"/>
              <a:t>掌握了高粒度量能器硅模块生产工艺</a:t>
            </a:r>
          </a:p>
          <a:p>
            <a:pPr lvl="2"/>
            <a:r>
              <a:rPr lang="en-CN" sz="2000" dirty="0"/>
              <a:t>生产出合作组首块</a:t>
            </a:r>
            <a:r>
              <a:rPr lang="en-US" altLang="zh-CN" sz="2000" dirty="0"/>
              <a:t>8</a:t>
            </a:r>
            <a:r>
              <a:rPr lang="zh-CN" altLang="en-US" sz="2000" dirty="0"/>
              <a:t>寸硅模块</a:t>
            </a:r>
            <a:endParaRPr lang="en-US" altLang="zh-CN" sz="2000" dirty="0"/>
          </a:p>
          <a:p>
            <a:pPr lvl="2"/>
            <a:r>
              <a:rPr lang="en-CN" sz="2000" dirty="0"/>
              <a:t>初步具备批量生产能力</a:t>
            </a:r>
          </a:p>
          <a:p>
            <a:pPr lvl="1"/>
            <a:r>
              <a:rPr lang="en-CN" sz="2000" dirty="0"/>
              <a:t>参与实验束验证硅模块</a:t>
            </a:r>
            <a:r>
              <a:rPr lang="en-US" altLang="zh-CN" sz="2000" dirty="0"/>
              <a:t>/</a:t>
            </a:r>
            <a:r>
              <a:rPr lang="zh-CN" altLang="en-US" sz="2000" dirty="0"/>
              <a:t>量能器设计</a:t>
            </a:r>
            <a:endParaRPr lang="en-US" altLang="zh-CN" sz="2000" dirty="0"/>
          </a:p>
          <a:p>
            <a:pPr lvl="1"/>
            <a:r>
              <a:rPr lang="zh-CN" altLang="en-US" sz="2000" dirty="0"/>
              <a:t>发展了以探针台和探针卡为主的硅传感器测试平台</a:t>
            </a:r>
            <a:endParaRPr lang="en-US" altLang="zh-CN" sz="2000" dirty="0"/>
          </a:p>
          <a:p>
            <a:pPr lvl="1"/>
            <a:r>
              <a:rPr lang="en-CN" sz="2000" dirty="0"/>
              <a:t>顺利完成了高粒度量能器项目的任务指标</a:t>
            </a:r>
            <a:endParaRPr lang="en-US" altLang="zh-CN" sz="2000" dirty="0"/>
          </a:p>
          <a:p>
            <a:pPr lvl="1"/>
            <a:r>
              <a:rPr lang="en-CN" sz="2000" dirty="0"/>
              <a:t>完成HGCal核心贡献</a:t>
            </a:r>
            <a:r>
              <a:rPr lang="en-US" altLang="zh-CN" sz="2000" dirty="0"/>
              <a:t>57</a:t>
            </a:r>
            <a:r>
              <a:rPr lang="zh-CN" altLang="en-US" sz="2000" dirty="0"/>
              <a:t>，</a:t>
            </a:r>
            <a:r>
              <a:rPr lang="en-US" altLang="zh-CN" sz="2000" dirty="0"/>
              <a:t>000</a:t>
            </a:r>
            <a:r>
              <a:rPr lang="zh-CN" altLang="en-US" sz="2000" dirty="0"/>
              <a:t>瑞郎</a:t>
            </a:r>
            <a:endParaRPr lang="en-US" altLang="zh-CN" sz="2000" dirty="0"/>
          </a:p>
          <a:p>
            <a:endParaRPr lang="en-C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51A6-19AF-0C40-A3AE-170D5E1D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243E0F-D582-A94B-849A-6683B9B7BC08}"/>
              </a:ext>
            </a:extLst>
          </p:cNvPr>
          <p:cNvSpPr txBox="1">
            <a:spLocks/>
          </p:cNvSpPr>
          <p:nvPr/>
        </p:nvSpPr>
        <p:spPr>
          <a:xfrm>
            <a:off x="6274678" y="1027672"/>
            <a:ext cx="5819774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CMS</a:t>
            </a:r>
            <a:r>
              <a:rPr lang="zh-CN" altLang="en-US" dirty="0"/>
              <a:t>一级触发升级部分</a:t>
            </a:r>
            <a:endParaRPr lang="en-US" altLang="zh-CN" dirty="0"/>
          </a:p>
          <a:p>
            <a:pPr lvl="1"/>
            <a:r>
              <a:rPr lang="zh-CN" altLang="en-US" sz="2000" dirty="0"/>
              <a:t>独立研制了具有模块化特色的技术居国际前沿的两种插件，获得</a:t>
            </a:r>
            <a:r>
              <a:rPr lang="en-US" altLang="zh-CN" sz="2000" dirty="0"/>
              <a:t>CMS</a:t>
            </a:r>
            <a:r>
              <a:rPr lang="zh-CN" altLang="en-US" sz="2000" dirty="0"/>
              <a:t>合作组认可；</a:t>
            </a:r>
            <a:endParaRPr lang="en-US" altLang="zh-CN" sz="2000" dirty="0"/>
          </a:p>
          <a:p>
            <a:pPr lvl="1"/>
            <a:r>
              <a:rPr lang="zh-CN" altLang="en-US" sz="2000" dirty="0"/>
              <a:t>完成了</a:t>
            </a:r>
            <a:r>
              <a:rPr lang="en-US" altLang="zh-CN" sz="2000" dirty="0" err="1"/>
              <a:t>iRPC</a:t>
            </a:r>
            <a:r>
              <a:rPr lang="zh-CN" altLang="en-US" sz="2000" dirty="0"/>
              <a:t>探测器前端电子学</a:t>
            </a:r>
            <a:r>
              <a:rPr lang="en-US" altLang="zh-CN" sz="2000" dirty="0"/>
              <a:t>emulator</a:t>
            </a:r>
            <a:r>
              <a:rPr lang="zh-CN" altLang="en-US" sz="2000" dirty="0"/>
              <a:t>系统；</a:t>
            </a:r>
            <a:endParaRPr lang="en-US" altLang="zh-CN" sz="2000" dirty="0"/>
          </a:p>
          <a:p>
            <a:pPr lvl="1"/>
            <a:r>
              <a:rPr lang="zh-CN" altLang="en-US" sz="2000" dirty="0"/>
              <a:t>成功搭建了</a:t>
            </a:r>
            <a:r>
              <a:rPr lang="en-US" altLang="zh-CN" sz="2000" dirty="0" err="1"/>
              <a:t>iRPC</a:t>
            </a:r>
            <a:r>
              <a:rPr lang="zh-CN" altLang="en-US" sz="2000" dirty="0"/>
              <a:t>后端触发电子学开发与测试系统；</a:t>
            </a:r>
            <a:endParaRPr lang="en-US" altLang="zh-CN" sz="2000" dirty="0"/>
          </a:p>
          <a:p>
            <a:pPr lvl="1"/>
            <a:r>
              <a:rPr lang="zh-CN" altLang="en-US" sz="2000" dirty="0"/>
              <a:t>触发电子学开发与测试系统成功完成了与探测器的联调测试；</a:t>
            </a:r>
            <a:endParaRPr lang="en-US" altLang="zh-CN" sz="2000" dirty="0"/>
          </a:p>
          <a:p>
            <a:r>
              <a:rPr lang="zh-CN" altLang="zh-CN" sz="2000" dirty="0"/>
              <a:t>该课题研制样机的部分性能处于国际领先水平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endParaRPr lang="en-CN" sz="2000" dirty="0"/>
          </a:p>
        </p:txBody>
      </p:sp>
      <p:sp>
        <p:nvSpPr>
          <p:cNvPr id="6" name="矩形 5"/>
          <p:cNvSpPr/>
          <p:nvPr/>
        </p:nvSpPr>
        <p:spPr>
          <a:xfrm>
            <a:off x="2132419" y="5368663"/>
            <a:ext cx="8257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CMS </a:t>
            </a:r>
            <a:r>
              <a:rPr lang="zh-CN" altLang="zh-CN" sz="2400" b="1" dirty="0"/>
              <a:t>量能器和一级触发</a:t>
            </a:r>
            <a:r>
              <a:rPr lang="zh-CN" altLang="zh-CN" sz="2400" b="1" dirty="0" smtClean="0"/>
              <a:t>升级</a:t>
            </a:r>
            <a:r>
              <a:rPr lang="zh-CN" altLang="en-US" sz="2400" b="1" dirty="0" smtClean="0"/>
              <a:t>课题完成了</a:t>
            </a:r>
            <a:r>
              <a:rPr lang="zh-CN" altLang="en-US" sz="2400" b="1" dirty="0"/>
              <a:t>课题预定考核指标；</a:t>
            </a:r>
            <a:endParaRPr lang="en-US" altLang="zh-CN" sz="2400" b="1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4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Backups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46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4856" y="110288"/>
            <a:ext cx="10457543" cy="53318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Calibri" charset="0"/>
                <a:ea typeface="宋体" charset="0"/>
              </a:rPr>
              <a:t> Earliest IHEP ATCA Prototype </a:t>
            </a:r>
            <a:r>
              <a:rPr lang="en-US" altLang="zh-CN" dirty="0"/>
              <a:t>Module </a:t>
            </a:r>
            <a:r>
              <a:rPr lang="en-US" altLang="zh-CN" dirty="0">
                <a:latin typeface="Calibri" charset="0"/>
                <a:ea typeface="宋体" charset="0"/>
              </a:rPr>
              <a:t>for CMS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609600" y="961571"/>
            <a:ext cx="10972800" cy="42651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CN" sz="2400" dirty="0"/>
              <a:t>ATCA: =  1  Carrier + 2 AMCs + RTM</a:t>
            </a:r>
          </a:p>
          <a:p>
            <a:endParaRPr kumimoji="1" lang="zh-CN" altLang="en-US" sz="2400" dirty="0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11000" r="1089" b="9566"/>
          <a:stretch/>
        </p:blipFill>
        <p:spPr>
          <a:xfrm>
            <a:off x="2482281" y="1601042"/>
            <a:ext cx="8037576" cy="48689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3389058" y="1615444"/>
            <a:ext cx="1651116" cy="3271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Times New Roman" pitchFamily="18" charset="0"/>
                <a:ea typeface="宋体" pitchFamily="2" charset="-122"/>
              </a:rPr>
              <a:t> Two AMC</a:t>
            </a:r>
            <a:endParaRPr lang="zh-CN" altLang="en-US" sz="200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424170" y="2135620"/>
            <a:ext cx="2383917" cy="4663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/>
              <a:t>Carrier board V4.0</a:t>
            </a:r>
            <a:endParaRPr lang="zh-CN" altLang="en-US" sz="240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9228647" y="1615444"/>
            <a:ext cx="837819" cy="3510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Times New Roman" pitchFamily="18" charset="0"/>
                <a:ea typeface="宋体" pitchFamily="2" charset="-122"/>
              </a:rPr>
              <a:t> RTM</a:t>
            </a:r>
            <a:endParaRPr lang="zh-CN" altLang="en-US" sz="200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91407" y="4353847"/>
            <a:ext cx="2383557" cy="5568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From LB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左右箭头 13"/>
          <p:cNvSpPr/>
          <p:nvPr/>
        </p:nvSpPr>
        <p:spPr>
          <a:xfrm>
            <a:off x="491406" y="2235192"/>
            <a:ext cx="2556593" cy="69009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FEE Control/DAQ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左箭头 14"/>
          <p:cNvSpPr/>
          <p:nvPr/>
        </p:nvSpPr>
        <p:spPr>
          <a:xfrm>
            <a:off x="491408" y="3234273"/>
            <a:ext cx="2168705" cy="484632"/>
          </a:xfrm>
          <a:prstGeom prst="lef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DAQ to DTH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左箭头 15"/>
          <p:cNvSpPr/>
          <p:nvPr/>
        </p:nvSpPr>
        <p:spPr>
          <a:xfrm>
            <a:off x="491408" y="5147705"/>
            <a:ext cx="2371905" cy="484632"/>
          </a:xfrm>
          <a:prstGeom prst="lef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To MTFs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左右箭头 17"/>
          <p:cNvSpPr/>
          <p:nvPr/>
        </p:nvSpPr>
        <p:spPr>
          <a:xfrm>
            <a:off x="7224890" y="4353847"/>
            <a:ext cx="1851372" cy="53987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TTC from DTH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27/8/2021</a:t>
            </a:r>
            <a:endParaRPr kumimoji="0" lang="en-US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zh-CN" alt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37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5962" y="130717"/>
            <a:ext cx="9656476" cy="67710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 err="1"/>
              <a:t>Muon</a:t>
            </a:r>
            <a:r>
              <a:rPr kumimoji="1" lang="en-US" altLang="zh-CN" dirty="0"/>
              <a:t> Upgrade Review Committee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353" y="1004875"/>
            <a:ext cx="8265326" cy="156966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/>
              <a:t>Feb 18 2019: Review in </a:t>
            </a:r>
            <a:r>
              <a:rPr kumimoji="1" lang="en-US" altLang="zh-CN" dirty="0" err="1"/>
              <a:t>Muon</a:t>
            </a:r>
            <a:r>
              <a:rPr kumimoji="1" lang="en-US" altLang="zh-CN" dirty="0"/>
              <a:t> Upgrade Committee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dirty="0"/>
              <a:t>Decision: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dirty="0"/>
              <a:t>Move IHEP Prototype to Serenity Board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dirty="0"/>
              <a:t>Two AMC Daughter Card -&gt; Two FPGA Card</a:t>
            </a:r>
          </a:p>
          <a:p>
            <a:pPr marL="742950" lvl="1" indent="-285750">
              <a:buFont typeface="Symbol" charset="2"/>
              <a:buChar char="-"/>
            </a:pPr>
            <a:r>
              <a:rPr kumimoji="1" lang="en-US" altLang="zh-CN" dirty="0"/>
              <a:t>Zhen-An Liu Join Serenity as Steering Committee Member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27/8/2021</a:t>
            </a:r>
            <a:endParaRPr kumimoji="0" lang="mr-IN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图片 5" descr="屏幕快照 2019-05-10 08.45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9" y="2010016"/>
            <a:ext cx="5429362" cy="428309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" y="2763741"/>
            <a:ext cx="5738612" cy="3474467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55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37" y="3218928"/>
            <a:ext cx="2918013" cy="3191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3318" y="130717"/>
            <a:ext cx="9619120" cy="67710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/>
              <a:t>Activities in Serenity Development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5063" y="1150075"/>
            <a:ext cx="9948307" cy="206210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200" dirty="0"/>
              <a:t>Visit to Serenity Development Base: </a:t>
            </a:r>
            <a:r>
              <a:rPr kumimoji="1" lang="en-US" altLang="zh-CN" sz="2200" dirty="0" err="1"/>
              <a:t>Blackett</a:t>
            </a:r>
            <a:r>
              <a:rPr kumimoji="1" lang="en-US" altLang="zh-CN" sz="2200" dirty="0"/>
              <a:t> Lab(HEP), Imperial College, London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200" dirty="0"/>
              <a:t>Deep discussion with Dr. Andy Rose on Serenity Development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200" dirty="0"/>
              <a:t>Board member in </a:t>
            </a:r>
            <a:r>
              <a:rPr lang="en-US" altLang="zh-CN" sz="2200" dirty="0">
                <a:solidFill>
                  <a:srgbClr val="FF0000"/>
                </a:solidFill>
              </a:rPr>
              <a:t>Serenity Steering Committee</a:t>
            </a:r>
            <a:r>
              <a:rPr lang="en-US" altLang="zh-CN" sz="2200" dirty="0"/>
              <a:t> for Bi-Weekly Meeting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200" dirty="0"/>
              <a:t>Final decision earliest by the end of 2021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27/8/2021</a:t>
            </a:r>
            <a:endParaRPr kumimoji="0" lang="mr-IN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图片 5" descr="SerenityAndyRos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61" y="1234481"/>
            <a:ext cx="2361910" cy="5132781"/>
          </a:xfrm>
          <a:prstGeom prst="rect">
            <a:avLst/>
          </a:prstGeom>
        </p:spPr>
      </p:pic>
      <p:pic>
        <p:nvPicPr>
          <p:cNvPr id="7" name="图片 6" descr="ImperialColleg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0" y="4658606"/>
            <a:ext cx="3697346" cy="1704282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图片 8" descr="微信图片_2021052800092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2" y="3447732"/>
            <a:ext cx="6310556" cy="28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361" y="43143"/>
            <a:ext cx="9785754" cy="61555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IHEP Roadmap:2 Steps Installation: </a:t>
            </a:r>
            <a:r>
              <a:rPr lang="en-US" sz="4000" dirty="0" err="1"/>
              <a:t>uTCA+ATCA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781" y="827733"/>
            <a:ext cx="5624955" cy="1956616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TDR installation: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dirty="0">
                <a:solidFill>
                  <a:prstClr val="black"/>
                </a:solidFill>
              </a:rPr>
              <a:t>YETS21 and YETS22 for RE3.1 and RE4.1 stations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dirty="0">
                <a:solidFill>
                  <a:prstClr val="black"/>
                </a:solidFill>
              </a:rPr>
              <a:t>LS3 for Link System </a:t>
            </a:r>
          </a:p>
          <a:p>
            <a:pPr marL="355600" lvl="0" indent="-3556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New Installation schedule (due to new LHC schedule): </a:t>
            </a:r>
          </a:p>
          <a:p>
            <a:pPr marL="812800" lvl="1" indent="-3556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RE3/4.1 </a:t>
            </a:r>
            <a:r>
              <a:rPr lang="en-US" sz="1800" b="1" dirty="0">
                <a:solidFill>
                  <a:srgbClr val="000000"/>
                </a:solidFill>
              </a:rPr>
              <a:t>Demonstrators in </a:t>
            </a:r>
            <a:r>
              <a:rPr lang="en-US" sz="1800" b="1" dirty="0">
                <a:solidFill>
                  <a:srgbClr val="FF00FF"/>
                </a:solidFill>
              </a:rPr>
              <a:t>EYETS 2021/22 </a:t>
            </a:r>
          </a:p>
          <a:p>
            <a:pPr marL="812800" lvl="1" indent="-3556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dirty="0">
                <a:solidFill>
                  <a:prstClr val="black"/>
                </a:solidFill>
              </a:rPr>
              <a:t>RE3/4.1 stations in </a:t>
            </a:r>
            <a:r>
              <a:rPr lang="en-US" sz="1800" b="1" dirty="0">
                <a:solidFill>
                  <a:srgbClr val="0000FF"/>
                </a:solidFill>
              </a:rPr>
              <a:t>EYETS 2023/24</a:t>
            </a:r>
          </a:p>
          <a:p>
            <a:pPr marL="812800" lvl="1" indent="-3556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800" dirty="0">
                <a:solidFill>
                  <a:prstClr val="black"/>
                </a:solidFill>
              </a:rPr>
              <a:t>Link System </a:t>
            </a:r>
            <a:r>
              <a:rPr lang="en-US" sz="1800" b="1" dirty="0">
                <a:solidFill>
                  <a:srgbClr val="00B050"/>
                </a:solidFill>
              </a:rPr>
              <a:t>week-50 of LS3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F3F4-61C9-4915-8491-357BD26382EF}" type="slidenum">
              <a:rPr lang="en-US" smtClean="0"/>
              <a:t>39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227782" y="2834658"/>
            <a:ext cx="8106029" cy="1514931"/>
            <a:chOff x="1193530" y="2982526"/>
            <a:chExt cx="8106029" cy="1514931"/>
          </a:xfrm>
        </p:grpSpPr>
        <p:grpSp>
          <p:nvGrpSpPr>
            <p:cNvPr id="34" name="Group 33"/>
            <p:cNvGrpSpPr/>
            <p:nvPr/>
          </p:nvGrpSpPr>
          <p:grpSpPr>
            <a:xfrm>
              <a:off x="1193530" y="2982526"/>
              <a:ext cx="8106029" cy="1514931"/>
              <a:chOff x="1333261" y="667924"/>
              <a:chExt cx="8106029" cy="151493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433962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2016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04326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2017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30560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2018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897225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2019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693673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490121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286570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2022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3016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879468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2024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675915" y="667924"/>
                <a:ext cx="629205" cy="497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3988" tIns="41994" rIns="83988" bIns="41994" rtlCol="0" anchor="t">
                <a:spAutoFit/>
              </a:bodyPr>
              <a:lstStyle/>
              <a:p>
                <a:r>
                  <a:rPr lang="en-US" sz="1400" dirty="0"/>
                  <a:t>2025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1340638" y="1181991"/>
                <a:ext cx="5695629" cy="741408"/>
                <a:chOff x="1340638" y="1181991"/>
                <a:chExt cx="5695629" cy="557453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7036265" y="1181991"/>
                  <a:ext cx="2" cy="557453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6188395" y="1181991"/>
                  <a:ext cx="0" cy="5419206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2919327" y="1203050"/>
                  <a:ext cx="14207" cy="5553471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340638" y="1181991"/>
                  <a:ext cx="2" cy="557453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2104536" y="1181991"/>
                  <a:ext cx="0" cy="557453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4526432" y="1181991"/>
                  <a:ext cx="0" cy="557453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729982" y="1181991"/>
                  <a:ext cx="0" cy="557453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 50"/>
              <p:cNvSpPr/>
              <p:nvPr/>
            </p:nvSpPr>
            <p:spPr>
              <a:xfrm flipH="1">
                <a:off x="2657848" y="1133496"/>
                <a:ext cx="131699" cy="1049359"/>
              </a:xfrm>
              <a:prstGeom prst="rect">
                <a:avLst/>
              </a:prstGeom>
              <a:solidFill>
                <a:srgbClr val="9966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" lIns="83988" tIns="41994" rIns="83988" bIns="41994" rtlCol="0" anchor="ctr"/>
              <a:lstStyle/>
              <a:p>
                <a:pPr algn="ctr"/>
                <a:r>
                  <a:rPr lang="en-US" sz="900" dirty="0">
                    <a:solidFill>
                      <a:srgbClr val="000000"/>
                    </a:solidFill>
                  </a:rPr>
                  <a:t>MUON  TDR</a:t>
                </a:r>
              </a:p>
            </p:txBody>
          </p:sp>
          <p:sp>
            <p:nvSpPr>
              <p:cNvPr id="52" name="object 154"/>
              <p:cNvSpPr/>
              <p:nvPr/>
            </p:nvSpPr>
            <p:spPr>
              <a:xfrm>
                <a:off x="3729982" y="925049"/>
                <a:ext cx="1660667" cy="370347"/>
              </a:xfrm>
              <a:custGeom>
                <a:avLst/>
                <a:gdLst/>
                <a:ahLst/>
                <a:cxnLst/>
                <a:rect l="l" t="t" r="r" b="b"/>
                <a:pathLst>
                  <a:path w="756284" h="207645">
                    <a:moveTo>
                      <a:pt x="0" y="207414"/>
                    </a:moveTo>
                    <a:lnTo>
                      <a:pt x="756216" y="207414"/>
                    </a:lnTo>
                    <a:lnTo>
                      <a:pt x="756216" y="0"/>
                    </a:lnTo>
                    <a:lnTo>
                      <a:pt x="0" y="0"/>
                    </a:lnTo>
                    <a:lnTo>
                      <a:pt x="0" y="207414"/>
                    </a:lnTo>
                    <a:close/>
                  </a:path>
                </a:pathLst>
              </a:custGeom>
              <a:solidFill>
                <a:srgbClr val="00008F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LS2</a:t>
                </a:r>
                <a:endParaRPr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bject 156"/>
              <p:cNvSpPr/>
              <p:nvPr/>
            </p:nvSpPr>
            <p:spPr>
              <a:xfrm>
                <a:off x="7804329" y="912758"/>
                <a:ext cx="1634961" cy="405555"/>
              </a:xfrm>
              <a:custGeom>
                <a:avLst/>
                <a:gdLst/>
                <a:ahLst/>
                <a:cxnLst/>
                <a:rect l="l" t="t" r="r" b="b"/>
                <a:pathLst>
                  <a:path w="1260475" h="207645">
                    <a:moveTo>
                      <a:pt x="0" y="207414"/>
                    </a:moveTo>
                    <a:lnTo>
                      <a:pt x="1260361" y="207414"/>
                    </a:lnTo>
                    <a:lnTo>
                      <a:pt x="1260361" y="0"/>
                    </a:lnTo>
                    <a:lnTo>
                      <a:pt x="0" y="0"/>
                    </a:lnTo>
                    <a:lnTo>
                      <a:pt x="0" y="207414"/>
                    </a:lnTo>
                    <a:close/>
                  </a:path>
                </a:pathLst>
              </a:custGeom>
              <a:solidFill>
                <a:srgbClr val="00008F"/>
              </a:solidFill>
              <a:ln>
                <a:noFill/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rgbClr val="FFFFFF"/>
                    </a:solidFill>
                  </a:rPr>
                  <a:t>LS3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object 156"/>
              <p:cNvSpPr/>
              <p:nvPr/>
            </p:nvSpPr>
            <p:spPr>
              <a:xfrm>
                <a:off x="6016386" y="910132"/>
                <a:ext cx="435301" cy="398676"/>
              </a:xfrm>
              <a:custGeom>
                <a:avLst/>
                <a:gdLst/>
                <a:ahLst/>
                <a:cxnLst/>
                <a:rect l="l" t="t" r="r" b="b"/>
                <a:pathLst>
                  <a:path w="1260475" h="207645">
                    <a:moveTo>
                      <a:pt x="0" y="207414"/>
                    </a:moveTo>
                    <a:lnTo>
                      <a:pt x="1260361" y="207414"/>
                    </a:lnTo>
                    <a:lnTo>
                      <a:pt x="1260361" y="0"/>
                    </a:lnTo>
                    <a:lnTo>
                      <a:pt x="0" y="0"/>
                    </a:lnTo>
                    <a:lnTo>
                      <a:pt x="0" y="207414"/>
                    </a:lnTo>
                    <a:close/>
                  </a:path>
                </a:pathLst>
              </a:custGeom>
              <a:solidFill>
                <a:srgbClr val="00008F"/>
              </a:solidFill>
              <a:ln>
                <a:noFill/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rgbClr val="FFFFFF"/>
                    </a:solidFill>
                  </a:rPr>
                  <a:t>YETS</a:t>
                </a:r>
                <a:endParaRPr sz="11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bject 156"/>
              <p:cNvSpPr/>
              <p:nvPr/>
            </p:nvSpPr>
            <p:spPr>
              <a:xfrm>
                <a:off x="6839501" y="931477"/>
                <a:ext cx="535823" cy="405555"/>
              </a:xfrm>
              <a:custGeom>
                <a:avLst/>
                <a:gdLst/>
                <a:ahLst/>
                <a:cxnLst/>
                <a:rect l="l" t="t" r="r" b="b"/>
                <a:pathLst>
                  <a:path w="1260475" h="207645">
                    <a:moveTo>
                      <a:pt x="0" y="207414"/>
                    </a:moveTo>
                    <a:lnTo>
                      <a:pt x="1260361" y="207414"/>
                    </a:lnTo>
                    <a:lnTo>
                      <a:pt x="1260361" y="0"/>
                    </a:lnTo>
                    <a:lnTo>
                      <a:pt x="0" y="0"/>
                    </a:lnTo>
                    <a:lnTo>
                      <a:pt x="0" y="207414"/>
                    </a:lnTo>
                    <a:close/>
                  </a:path>
                </a:pathLst>
              </a:custGeom>
              <a:solidFill>
                <a:srgbClr val="00008F"/>
              </a:solidFill>
              <a:ln>
                <a:noFill/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rgbClr val="FFFFFF"/>
                    </a:solidFill>
                  </a:rPr>
                  <a:t>YETS</a:t>
                </a:r>
                <a:endParaRPr sz="11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333261" y="1442211"/>
                <a:ext cx="1313209" cy="430043"/>
              </a:xfrm>
              <a:prstGeom prst="rect">
                <a:avLst/>
              </a:prstGeom>
              <a:solidFill>
                <a:srgbClr val="66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988" tIns="41994" rIns="83988" bIns="41994" rtlCol="0" anchor="ctr"/>
              <a:lstStyle/>
              <a:p>
                <a:pPr algn="ctr"/>
                <a:r>
                  <a:rPr lang="en-US" sz="900" dirty="0">
                    <a:solidFill>
                      <a:srgbClr val="000000"/>
                    </a:solidFill>
                  </a:rPr>
                  <a:t>Chamber</a:t>
                </a:r>
              </a:p>
              <a:p>
                <a:pPr algn="ctr"/>
                <a:r>
                  <a:rPr lang="en-US" sz="900" dirty="0">
                    <a:solidFill>
                      <a:srgbClr val="000000"/>
                    </a:solidFill>
                  </a:rPr>
                  <a:t>Design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817226" y="1376250"/>
                <a:ext cx="865453" cy="19790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988" tIns="41994" rIns="83988" bIns="41994"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Prototyping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753312" y="1285831"/>
                <a:ext cx="149193" cy="445395"/>
              </a:xfrm>
              <a:prstGeom prst="rect">
                <a:avLst/>
              </a:prstGeom>
              <a:solidFill>
                <a:srgbClr val="9966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" lIns="83988" tIns="41994" rIns="83988" bIns="41994" rtlCol="0" anchor="ctr"/>
              <a:lstStyle/>
              <a:p>
                <a:pPr algn="ctr"/>
                <a:r>
                  <a:rPr lang="en-US" sz="900" dirty="0">
                    <a:solidFill>
                      <a:srgbClr val="000000"/>
                    </a:solidFill>
                  </a:rPr>
                  <a:t>EDR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4316402" y="3600433"/>
              <a:ext cx="121613" cy="347011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83988" tIns="41994" rIns="83988" bIns="41994"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ESR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62774" y="4286295"/>
              <a:ext cx="1324469" cy="19790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Serv. Inst.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97008" y="4019415"/>
              <a:ext cx="789693" cy="2185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</a:rPr>
                <a:t>Preproduction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164215" y="3482229"/>
              <a:ext cx="0" cy="72075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749694" y="4118665"/>
              <a:ext cx="223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Chamber installation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20294" y="3977606"/>
            <a:ext cx="10503123" cy="2547302"/>
            <a:chOff x="1212522" y="4225887"/>
            <a:chExt cx="10503123" cy="2547302"/>
          </a:xfrm>
        </p:grpSpPr>
        <p:sp>
          <p:nvSpPr>
            <p:cNvPr id="67" name="Rectangle 66"/>
            <p:cNvSpPr/>
            <p:nvPr/>
          </p:nvSpPr>
          <p:spPr>
            <a:xfrm>
              <a:off x="5935412" y="5405288"/>
              <a:ext cx="121613" cy="347011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83988" tIns="41994" rIns="83988" bIns="41994"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ESR</a:t>
              </a:r>
            </a:p>
          </p:txBody>
        </p:sp>
        <p:sp>
          <p:nvSpPr>
            <p:cNvPr id="68" name="object 156"/>
            <p:cNvSpPr/>
            <p:nvPr/>
          </p:nvSpPr>
          <p:spPr>
            <a:xfrm>
              <a:off x="7556629" y="5059219"/>
              <a:ext cx="409637" cy="405555"/>
            </a:xfrm>
            <a:custGeom>
              <a:avLst/>
              <a:gdLst/>
              <a:ahLst/>
              <a:cxnLst/>
              <a:rect l="l" t="t" r="r" b="b"/>
              <a:pathLst>
                <a:path w="1260475" h="207645">
                  <a:moveTo>
                    <a:pt x="0" y="207414"/>
                  </a:moveTo>
                  <a:lnTo>
                    <a:pt x="1260361" y="207414"/>
                  </a:lnTo>
                  <a:lnTo>
                    <a:pt x="1260361" y="0"/>
                  </a:lnTo>
                  <a:lnTo>
                    <a:pt x="0" y="0"/>
                  </a:lnTo>
                  <a:lnTo>
                    <a:pt x="0" y="207414"/>
                  </a:lnTo>
                  <a:close/>
                </a:path>
              </a:pathLst>
            </a:custGeom>
            <a:solidFill>
              <a:srgbClr val="00008F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EYETS</a:t>
              </a:r>
              <a:endParaRPr sz="1100" dirty="0">
                <a:solidFill>
                  <a:srgbClr val="FFFFFF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212522" y="4225887"/>
              <a:ext cx="10503123" cy="2547302"/>
              <a:chOff x="1212522" y="4225887"/>
              <a:chExt cx="10503123" cy="254730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212522" y="4776793"/>
                <a:ext cx="9120490" cy="1514931"/>
                <a:chOff x="1333261" y="667924"/>
                <a:chExt cx="9120490" cy="1514931"/>
              </a:xfrm>
            </p:grpSpPr>
            <p:sp>
              <p:nvSpPr>
                <p:cNvPr id="80" name="TextBox 79"/>
                <p:cNvSpPr txBox="1"/>
                <p:nvPr/>
              </p:nvSpPr>
              <p:spPr>
                <a:xfrm>
                  <a:off x="1433962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2016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304326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2017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030560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2018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3897225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2019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4693673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5490121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2021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6286570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2022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083016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2023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7879468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8675915" y="667924"/>
                  <a:ext cx="629205" cy="497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83988" tIns="41994" rIns="83988" bIns="41994" rtlCol="0" anchor="t">
                  <a:spAutoFit/>
                </a:bodyPr>
                <a:lstStyle/>
                <a:p>
                  <a:r>
                    <a:rPr lang="en-US" sz="1400" dirty="0"/>
                    <a:t>2025</a:t>
                  </a:r>
                </a:p>
              </p:txBody>
            </p:sp>
            <p:grpSp>
              <p:nvGrpSpPr>
                <p:cNvPr id="90" name="Group 89"/>
                <p:cNvGrpSpPr/>
                <p:nvPr/>
              </p:nvGrpSpPr>
              <p:grpSpPr>
                <a:xfrm>
                  <a:off x="1340638" y="1181991"/>
                  <a:ext cx="5695629" cy="741408"/>
                  <a:chOff x="1340638" y="1181991"/>
                  <a:chExt cx="5695629" cy="5574530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 flipH="1">
                    <a:off x="7036265" y="1181991"/>
                    <a:ext cx="2" cy="557453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6188395" y="1181991"/>
                    <a:ext cx="0" cy="5419206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2919327" y="1203050"/>
                    <a:ext cx="14207" cy="5553471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H="1">
                    <a:off x="1340638" y="1181991"/>
                    <a:ext cx="2" cy="557453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2104536" y="1181991"/>
                    <a:ext cx="0" cy="557453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4526432" y="1181991"/>
                    <a:ext cx="0" cy="557453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3729982" y="1181991"/>
                    <a:ext cx="0" cy="557453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1" name="Rectangle 90"/>
                <p:cNvSpPr/>
                <p:nvPr/>
              </p:nvSpPr>
              <p:spPr>
                <a:xfrm flipH="1">
                  <a:off x="2657848" y="1133496"/>
                  <a:ext cx="131699" cy="1049359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lIns="83988" tIns="41994" rIns="83988" bIns="41994" rtlCol="0" anchor="ctr"/>
                <a:lstStyle/>
                <a:p>
                  <a:pPr algn="ctr"/>
                  <a:r>
                    <a:rPr lang="en-US" sz="900" dirty="0">
                      <a:solidFill>
                        <a:srgbClr val="000000"/>
                      </a:solidFill>
                    </a:rPr>
                    <a:t>MUON  TDR</a:t>
                  </a:r>
                </a:p>
              </p:txBody>
            </p:sp>
            <p:sp>
              <p:nvSpPr>
                <p:cNvPr id="92" name="object 154"/>
                <p:cNvSpPr/>
                <p:nvPr/>
              </p:nvSpPr>
              <p:spPr>
                <a:xfrm>
                  <a:off x="3729982" y="925049"/>
                  <a:ext cx="1883163" cy="338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84" h="207645">
                      <a:moveTo>
                        <a:pt x="0" y="207414"/>
                      </a:moveTo>
                      <a:lnTo>
                        <a:pt x="756216" y="207414"/>
                      </a:lnTo>
                      <a:lnTo>
                        <a:pt x="756216" y="0"/>
                      </a:lnTo>
                      <a:lnTo>
                        <a:pt x="0" y="0"/>
                      </a:lnTo>
                      <a:lnTo>
                        <a:pt x="0" y="207414"/>
                      </a:lnTo>
                      <a:close/>
                    </a:path>
                  </a:pathLst>
                </a:custGeom>
                <a:solidFill>
                  <a:srgbClr val="00008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LS2</a:t>
                  </a:r>
                  <a:endParaRPr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object 156"/>
                <p:cNvSpPr/>
                <p:nvPr/>
              </p:nvSpPr>
              <p:spPr>
                <a:xfrm>
                  <a:off x="8818790" y="927901"/>
                  <a:ext cx="1634961" cy="40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475" h="207645">
                      <a:moveTo>
                        <a:pt x="0" y="207414"/>
                      </a:moveTo>
                      <a:lnTo>
                        <a:pt x="1260361" y="207414"/>
                      </a:lnTo>
                      <a:lnTo>
                        <a:pt x="1260361" y="0"/>
                      </a:lnTo>
                      <a:lnTo>
                        <a:pt x="0" y="0"/>
                      </a:lnTo>
                      <a:lnTo>
                        <a:pt x="0" y="207414"/>
                      </a:lnTo>
                      <a:close/>
                    </a:path>
                  </a:pathLst>
                </a:custGeom>
                <a:solidFill>
                  <a:srgbClr val="00008F"/>
                </a:solidFill>
                <a:ln>
                  <a:noFill/>
                </a:ln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1200" dirty="0">
                      <a:solidFill>
                        <a:srgbClr val="FFFFFF"/>
                      </a:solidFill>
                    </a:rPr>
                    <a:t>LS3</a:t>
                  </a:r>
                  <a:endParaRPr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4" name="object 156"/>
                <p:cNvSpPr/>
                <p:nvPr/>
              </p:nvSpPr>
              <p:spPr>
                <a:xfrm>
                  <a:off x="5945048" y="910132"/>
                  <a:ext cx="407331" cy="39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475" h="207645">
                      <a:moveTo>
                        <a:pt x="0" y="207414"/>
                      </a:moveTo>
                      <a:lnTo>
                        <a:pt x="1260361" y="207414"/>
                      </a:lnTo>
                      <a:lnTo>
                        <a:pt x="1260361" y="0"/>
                      </a:lnTo>
                      <a:lnTo>
                        <a:pt x="0" y="0"/>
                      </a:lnTo>
                      <a:lnTo>
                        <a:pt x="0" y="207414"/>
                      </a:lnTo>
                      <a:close/>
                    </a:path>
                  </a:pathLst>
                </a:custGeom>
                <a:solidFill>
                  <a:srgbClr val="00008F"/>
                </a:solidFill>
                <a:ln>
                  <a:noFill/>
                </a:ln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rgbClr val="FFFFFF"/>
                      </a:solidFill>
                    </a:rPr>
                    <a:t>EYETS</a:t>
                  </a:r>
                  <a:endParaRPr sz="11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5" name="object 156"/>
                <p:cNvSpPr/>
                <p:nvPr/>
              </p:nvSpPr>
              <p:spPr>
                <a:xfrm>
                  <a:off x="6839208" y="931477"/>
                  <a:ext cx="313819" cy="40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475" h="207645">
                      <a:moveTo>
                        <a:pt x="0" y="207414"/>
                      </a:moveTo>
                      <a:lnTo>
                        <a:pt x="1260361" y="207414"/>
                      </a:lnTo>
                      <a:lnTo>
                        <a:pt x="1260361" y="0"/>
                      </a:lnTo>
                      <a:lnTo>
                        <a:pt x="0" y="0"/>
                      </a:lnTo>
                      <a:lnTo>
                        <a:pt x="0" y="207414"/>
                      </a:lnTo>
                      <a:close/>
                    </a:path>
                  </a:pathLst>
                </a:custGeom>
                <a:solidFill>
                  <a:srgbClr val="00008F"/>
                </a:solidFill>
                <a:ln>
                  <a:noFill/>
                </a:ln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rgbClr val="FFFFFF"/>
                      </a:solidFill>
                    </a:rPr>
                    <a:t>YETS</a:t>
                  </a:r>
                  <a:endParaRPr sz="11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1333261" y="1442211"/>
                  <a:ext cx="1313209" cy="430043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83988" tIns="41994" rIns="83988" bIns="41994" rtlCol="0" anchor="ctr"/>
                <a:lstStyle/>
                <a:p>
                  <a:pPr algn="ctr"/>
                  <a:r>
                    <a:rPr lang="en-US" sz="900" dirty="0">
                      <a:solidFill>
                        <a:srgbClr val="000000"/>
                      </a:solidFill>
                    </a:rPr>
                    <a:t>Chamber</a:t>
                  </a:r>
                </a:p>
                <a:p>
                  <a:pPr algn="ctr"/>
                  <a:r>
                    <a:rPr lang="en-US" sz="900" dirty="0">
                      <a:solidFill>
                        <a:srgbClr val="000000"/>
                      </a:solidFill>
                    </a:rPr>
                    <a:t>Design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817226" y="1376250"/>
                  <a:ext cx="2326896" cy="19790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83988" tIns="41994" rIns="83988" bIns="41994"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Prototyping</a:t>
                  </a: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5144122" y="1261070"/>
                  <a:ext cx="149193" cy="445395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lIns="83988" tIns="41994" rIns="83988" bIns="41994" rtlCol="0" anchor="ctr"/>
                <a:lstStyle/>
                <a:p>
                  <a:pPr algn="ctr"/>
                  <a:r>
                    <a:rPr lang="en-US" sz="900" dirty="0">
                      <a:solidFill>
                        <a:srgbClr val="000000"/>
                      </a:solidFill>
                    </a:rPr>
                    <a:t>EDR</a:t>
                  </a:r>
                </a:p>
              </p:txBody>
            </p:sp>
          </p:grpSp>
          <p:sp>
            <p:nvSpPr>
              <p:cNvPr id="72" name="Rectangle 71"/>
              <p:cNvSpPr/>
              <p:nvPr/>
            </p:nvSpPr>
            <p:spPr>
              <a:xfrm>
                <a:off x="3781766" y="6080562"/>
                <a:ext cx="1844334" cy="19790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988" tIns="41994" rIns="83988" bIns="41994"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Serv. Inst.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196654" y="5793781"/>
                <a:ext cx="871002" cy="2185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988" tIns="41994" rIns="83988" bIns="41994" rtlCol="0" anchor="ctr"/>
              <a:lstStyle/>
              <a:p>
                <a:pPr algn="ctr"/>
                <a:r>
                  <a:rPr lang="en-US" sz="800" dirty="0">
                    <a:solidFill>
                      <a:srgbClr val="000000"/>
                    </a:solidFill>
                  </a:rPr>
                  <a:t>Preproduction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854742" y="5844994"/>
                <a:ext cx="216049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Chamber installation (+2 year  vs. TDR)</a:t>
                </a: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 flipV="1">
                <a:off x="7661204" y="5485119"/>
                <a:ext cx="387077" cy="35497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3283295" y="6403857"/>
                <a:ext cx="42733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Installation Demonstrator Chambers </a:t>
                </a: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H="1" flipV="1">
                <a:off x="6067656" y="6080562"/>
                <a:ext cx="218500" cy="28601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9972410" y="4225887"/>
                <a:ext cx="174323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Link System installation (+1 year vs. TDR) </a:t>
                </a:r>
              </a:p>
            </p:txBody>
          </p:sp>
          <p:cxnSp>
            <p:nvCxnSpPr>
              <p:cNvPr id="79" name="Straight Arrow Connector 78"/>
              <p:cNvCxnSpPr>
                <a:stCxn id="78" idx="1"/>
              </p:cNvCxnSpPr>
              <p:nvPr/>
            </p:nvCxnSpPr>
            <p:spPr>
              <a:xfrm flipH="1">
                <a:off x="9686301" y="4687552"/>
                <a:ext cx="286109" cy="29874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6072416" y="5521349"/>
              <a:ext cx="1189658" cy="220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</a:rPr>
                <a:t>Production</a:t>
              </a:r>
            </a:p>
          </p:txBody>
        </p:sp>
      </p:grpSp>
      <p:cxnSp>
        <p:nvCxnSpPr>
          <p:cNvPr id="107" name="Straight Arrow Connector 106"/>
          <p:cNvCxnSpPr>
            <a:stCxn id="78" idx="1"/>
          </p:cNvCxnSpPr>
          <p:nvPr/>
        </p:nvCxnSpPr>
        <p:spPr>
          <a:xfrm flipH="1" flipV="1">
            <a:off x="9321194" y="3534343"/>
            <a:ext cx="658988" cy="9049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397165" y="4564950"/>
            <a:ext cx="11490036" cy="1982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97165" y="2816074"/>
            <a:ext cx="11490036" cy="1701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9237562" y="4529785"/>
            <a:ext cx="566668" cy="300252"/>
          </a:xfrm>
          <a:prstGeom prst="rect">
            <a:avLst/>
          </a:prstGeom>
          <a:noFill/>
          <a:ln>
            <a:noFill/>
          </a:ln>
        </p:spPr>
        <p:txBody>
          <a:bodyPr wrap="square" lIns="83988" tIns="41994" rIns="83988" bIns="41994" rtlCol="0" anchor="t">
            <a:spAutoFit/>
          </a:bodyPr>
          <a:lstStyle/>
          <a:p>
            <a:r>
              <a:rPr lang="en-US" sz="1400" dirty="0"/>
              <a:t>2026</a:t>
            </a:r>
          </a:p>
        </p:txBody>
      </p:sp>
      <p:sp>
        <p:nvSpPr>
          <p:cNvPr id="112" name="Content Placeholder 2"/>
          <p:cNvSpPr txBox="1">
            <a:spLocks/>
          </p:cNvSpPr>
          <p:nvPr/>
        </p:nvSpPr>
        <p:spPr>
          <a:xfrm>
            <a:off x="6786271" y="1839871"/>
            <a:ext cx="5341876" cy="101398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3300" b="1" dirty="0"/>
              <a:t>More details on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/>
              <a:t>FEB development and pre &amp; mass production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/>
              <a:t>RPC Chamber Preproduction (Demonstrator)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/>
              <a:t>Production Procedure 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27/8/2021</a:t>
            </a:r>
            <a:endParaRPr kumimoji="0" lang="mr-IN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294967295"/>
          </p:nvPr>
        </p:nvSpPr>
        <p:spPr>
          <a:xfrm>
            <a:off x="4290900" y="6541300"/>
            <a:ext cx="3360355" cy="276999"/>
          </a:xfr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课题四综合绩效评价报告</a:t>
            </a:r>
            <a:endParaRPr kumimoji="0" lang="en-US" sz="1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-15395"/>
            <a:ext cx="12192000" cy="8534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latin typeface="+mn-ea"/>
                <a:ea typeface="+mn-ea"/>
              </a:rPr>
              <a:t>课题四： </a:t>
            </a:r>
            <a:r>
              <a:rPr lang="en-US" altLang="zh-CN" sz="4000" b="1" dirty="0" err="1">
                <a:latin typeface="+mn-ea"/>
                <a:ea typeface="+mn-ea"/>
                <a:cs typeface="华文楷体"/>
              </a:rPr>
              <a:t>HGCal</a:t>
            </a:r>
            <a:r>
              <a:rPr lang="zh-CN" altLang="en-US" sz="4000" b="1" dirty="0">
                <a:latin typeface="+mn-ea"/>
                <a:ea typeface="+mn-ea"/>
                <a:cs typeface="华文楷体"/>
              </a:rPr>
              <a:t>的任务、目标</a:t>
            </a:r>
            <a:endParaRPr lang="en-US" sz="4000" b="1" dirty="0">
              <a:latin typeface="+mn-ea"/>
              <a:ea typeface="+mn-ea"/>
              <a:cs typeface="华文楷体"/>
            </a:endParaRPr>
          </a:p>
        </p:txBody>
      </p:sp>
      <p:sp>
        <p:nvSpPr>
          <p:cNvPr id="28" name="文本框 9217"/>
          <p:cNvSpPr txBox="1">
            <a:spLocks noChangeArrowheads="1"/>
          </p:cNvSpPr>
          <p:nvPr/>
        </p:nvSpPr>
        <p:spPr bwMode="auto">
          <a:xfrm>
            <a:off x="7376672" y="1053925"/>
            <a:ext cx="4270963" cy="11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400" b="1" dirty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端盖高粒度量能</a:t>
            </a:r>
            <a:r>
              <a:rPr lang="en-US" altLang="zh-CN" sz="2400" b="1" dirty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(5</a:t>
            </a:r>
            <a:r>
              <a:rPr lang="zh-CN" altLang="en-US" sz="2400" b="1" dirty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维量能器</a:t>
            </a:r>
            <a:r>
              <a:rPr lang="en-US" altLang="zh-CN" sz="2400" b="1" dirty="0">
                <a:solidFill>
                  <a:srgbClr val="CC00FF"/>
                </a:solidFill>
                <a:latin typeface="+mj-lt"/>
                <a:ea typeface="华文楷体"/>
                <a:cs typeface="华文楷体"/>
              </a:rPr>
              <a:t>)</a:t>
            </a:r>
            <a:endParaRPr lang="en-US" altLang="zh-CN" sz="2400" b="1" dirty="0">
              <a:solidFill>
                <a:srgbClr val="CC00FF"/>
              </a:solidFill>
              <a:latin typeface="华文楷体"/>
              <a:ea typeface="华文楷体"/>
              <a:cs typeface="华文楷体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A60551-0657-3748-A3DC-276D7711020D}"/>
              </a:ext>
            </a:extLst>
          </p:cNvPr>
          <p:cNvGrpSpPr/>
          <p:nvPr/>
        </p:nvGrpSpPr>
        <p:grpSpPr>
          <a:xfrm>
            <a:off x="7370897" y="1591723"/>
            <a:ext cx="4610544" cy="4070197"/>
            <a:chOff x="6552795" y="866502"/>
            <a:chExt cx="5552115" cy="52382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A43BC97-7400-614E-BCE3-2D7FBF4E4C7F}"/>
                </a:ext>
              </a:extLst>
            </p:cNvPr>
            <p:cNvGrpSpPr/>
            <p:nvPr/>
          </p:nvGrpSpPr>
          <p:grpSpPr>
            <a:xfrm>
              <a:off x="6552795" y="866502"/>
              <a:ext cx="5552115" cy="5238204"/>
              <a:chOff x="6552795" y="1040682"/>
              <a:chExt cx="5552115" cy="52382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4437D5C-B1C5-FD4B-98C4-B789E5626CA6}"/>
                  </a:ext>
                </a:extLst>
              </p:cNvPr>
              <p:cNvGrpSpPr/>
              <p:nvPr/>
            </p:nvGrpSpPr>
            <p:grpSpPr>
              <a:xfrm>
                <a:off x="6552795" y="1040682"/>
                <a:ext cx="5552115" cy="5238204"/>
                <a:chOff x="6247998" y="1040682"/>
                <a:chExt cx="5552115" cy="5238204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ADC51AF-D90D-8F48-AC6D-32CD02672D42}"/>
                    </a:ext>
                  </a:extLst>
                </p:cNvPr>
                <p:cNvGrpSpPr/>
                <p:nvPr/>
              </p:nvGrpSpPr>
              <p:grpSpPr>
                <a:xfrm>
                  <a:off x="6247998" y="1138392"/>
                  <a:ext cx="5552115" cy="5140494"/>
                  <a:chOff x="6247998" y="1138392"/>
                  <a:chExt cx="5552115" cy="5140494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855BC059-202C-1246-992E-8668DE6A2847}"/>
                      </a:ext>
                    </a:extLst>
                  </p:cNvPr>
                  <p:cNvGrpSpPr/>
                  <p:nvPr/>
                </p:nvGrpSpPr>
                <p:grpSpPr>
                  <a:xfrm>
                    <a:off x="6313713" y="1138392"/>
                    <a:ext cx="5486400" cy="5140494"/>
                    <a:chOff x="6313713" y="1007757"/>
                    <a:chExt cx="5486400" cy="5140494"/>
                  </a:xfrm>
                </p:grpSpPr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5F08D736-A09D-5B4E-AB34-E8D2029CCF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62768" y="1007757"/>
                      <a:ext cx="4331952" cy="460304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CE03E034-0C8B-F44B-BB42-C22893A019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13713" y="6148251"/>
                      <a:ext cx="548640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Arrow Connector 45">
                      <a:extLst>
                        <a:ext uri="{FF2B5EF4-FFF2-40B4-BE49-F238E27FC236}">
                          <a16:creationId xmlns:a16="http://schemas.microsoft.com/office/drawing/2014/main" id="{215F61A5-8F2A-0D4F-8E67-619BCD36BE99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7524206" y="5634447"/>
                      <a:ext cx="0" cy="51206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>
                      <a:extLst>
                        <a:ext uri="{FF2B5EF4-FFF2-40B4-BE49-F238E27FC236}">
                          <a16:creationId xmlns:a16="http://schemas.microsoft.com/office/drawing/2014/main" id="{2C91F037-2E18-4A48-AB58-492F10E50E57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11377746" y="1336767"/>
                      <a:ext cx="0" cy="480974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D9E07425-CC09-4945-B52A-4046253FAE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11293" y="5773784"/>
                      <a:ext cx="1415141" cy="3167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dirty="0"/>
                        <a:t>r = 0.28 m</a:t>
                      </a:r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B0092E90-27A9-3A4B-8FA9-1CDB6D85108C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0779835" y="3440569"/>
                      <a:ext cx="1487489" cy="3305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dirty="0"/>
                        <a:t>r = 2.62 m</a:t>
                      </a:r>
                    </a:p>
                  </p:txBody>
                </p:sp>
              </p:grp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EF7F81D5-021F-214D-A72F-2DAF072D68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3713" y="5253989"/>
                    <a:ext cx="4963887" cy="54463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53F87739-3E23-3B4E-B91B-F316B88BC1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47998" y="1724299"/>
                    <a:ext cx="5029602" cy="226204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6B5F11D-A0C9-0E41-9741-2C42D14E6360}"/>
                    </a:ext>
                  </a:extLst>
                </p:cNvPr>
                <p:cNvGrpSpPr/>
                <p:nvPr/>
              </p:nvGrpSpPr>
              <p:grpSpPr>
                <a:xfrm>
                  <a:off x="7280365" y="1040682"/>
                  <a:ext cx="3657600" cy="316734"/>
                  <a:chOff x="7280365" y="1040682"/>
                  <a:chExt cx="3657600" cy="316734"/>
                </a:xfrm>
              </p:grpSpPr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3CFC82A4-08C0-8A45-96D5-079D34E8C0F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280365" y="1193070"/>
                    <a:ext cx="365760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arrow" w="med" len="lg"/>
                    <a:tailEnd type="arrow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B7B258F-05D8-FF4A-A5A2-19E17A99D14A}"/>
                      </a:ext>
                    </a:extLst>
                  </p:cNvPr>
                  <p:cNvSpPr txBox="1"/>
                  <p:nvPr/>
                </p:nvSpPr>
                <p:spPr>
                  <a:xfrm>
                    <a:off x="9026438" y="1040682"/>
                    <a:ext cx="567991" cy="31673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2 m</a:t>
                    </a:r>
                  </a:p>
                </p:txBody>
              </p:sp>
            </p:grp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1A21A0-48A9-5D43-A391-CF31C5D9E4A0}"/>
                  </a:ext>
                </a:extLst>
              </p:cNvPr>
              <p:cNvSpPr txBox="1"/>
              <p:nvPr/>
            </p:nvSpPr>
            <p:spPr>
              <a:xfrm rot="21240000">
                <a:off x="6656769" y="5390352"/>
                <a:ext cx="866988" cy="316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 =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CE14CA5-0E85-CC41-9931-7513FC4860AA}"/>
                  </a:ext>
                </a:extLst>
              </p:cNvPr>
              <p:cNvSpPr txBox="1"/>
              <p:nvPr/>
            </p:nvSpPr>
            <p:spPr>
              <a:xfrm rot="20160000">
                <a:off x="6577724" y="3457782"/>
                <a:ext cx="978528" cy="316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 = 1.5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694B0-8272-CD4A-ABC9-D3DBEBD306EB}"/>
                </a:ext>
              </a:extLst>
            </p:cNvPr>
            <p:cNvSpPr txBox="1"/>
            <p:nvPr/>
          </p:nvSpPr>
          <p:spPr>
            <a:xfrm>
              <a:off x="7350033" y="1850571"/>
              <a:ext cx="1736571" cy="633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mass </a:t>
              </a:r>
              <a:r>
                <a:rPr lang="en-US" dirty="0">
                  <a:sym typeface="Symbol" panose="05050102010706020507" pitchFamily="18" charset="2"/>
                </a:rPr>
                <a:t></a:t>
              </a:r>
              <a:r>
                <a:rPr lang="en-US" dirty="0"/>
                <a:t> 200 T </a:t>
              </a:r>
            </a:p>
            <a:p>
              <a:r>
                <a:rPr lang="en-US" dirty="0"/>
                <a:t>each endcap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17BD62-EAF8-3444-80C1-601177BD7955}"/>
              </a:ext>
            </a:extLst>
          </p:cNvPr>
          <p:cNvSpPr txBox="1"/>
          <p:nvPr/>
        </p:nvSpPr>
        <p:spPr>
          <a:xfrm>
            <a:off x="7940912" y="5858030"/>
            <a:ext cx="352508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电磁量能器</a:t>
            </a:r>
            <a:r>
              <a:rPr lang="zh-CN" altLang="en-US" dirty="0"/>
              <a:t>：硅</a:t>
            </a:r>
            <a:r>
              <a:rPr lang="en-US" altLang="zh-CN" dirty="0"/>
              <a:t>+</a:t>
            </a:r>
            <a:r>
              <a:rPr lang="zh-CN" altLang="en-US" dirty="0"/>
              <a:t>钨</a:t>
            </a:r>
            <a:r>
              <a:rPr lang="en-US" altLang="zh-CN" dirty="0"/>
              <a:t>/</a:t>
            </a:r>
            <a:r>
              <a:rPr lang="zh-CN" altLang="en-US" dirty="0"/>
              <a:t>铜</a:t>
            </a:r>
            <a:r>
              <a:rPr lang="en-US" altLang="zh-CN" dirty="0"/>
              <a:t>/</a:t>
            </a:r>
            <a:r>
              <a:rPr lang="zh-CN" altLang="en-US" dirty="0"/>
              <a:t>铅</a:t>
            </a:r>
            <a:endParaRPr lang="en-US" altLang="zh-CN" dirty="0"/>
          </a:p>
          <a:p>
            <a:r>
              <a:rPr lang="zh-CN" altLang="en-US" dirty="0"/>
              <a:t>强子量能器：硅</a:t>
            </a:r>
            <a:r>
              <a:rPr lang="en-US" altLang="zh-CN" dirty="0"/>
              <a:t>/</a:t>
            </a:r>
            <a:r>
              <a:rPr lang="zh-CN" altLang="en-US" dirty="0"/>
              <a:t>闪烁体</a:t>
            </a:r>
            <a:r>
              <a:rPr lang="en-US" altLang="zh-CN" dirty="0"/>
              <a:t>+</a:t>
            </a:r>
            <a:r>
              <a:rPr lang="zh-CN" altLang="en-US" dirty="0"/>
              <a:t>不锈钢</a:t>
            </a:r>
            <a:endParaRPr lang="en-US" altLang="zh-CN" dirty="0"/>
          </a:p>
          <a:p>
            <a:r>
              <a:rPr lang="en-US" altLang="zh-CN" dirty="0"/>
              <a:t>640</a:t>
            </a:r>
            <a:r>
              <a:rPr lang="zh-CN" altLang="en-US" dirty="0"/>
              <a:t>平米硅，</a:t>
            </a:r>
            <a:r>
              <a:rPr lang="en-US" altLang="zh-CN" dirty="0"/>
              <a:t>370</a:t>
            </a:r>
            <a:r>
              <a:rPr lang="zh-CN" altLang="en-US" dirty="0"/>
              <a:t>平米闪烁体</a:t>
            </a:r>
            <a:endParaRPr lang="en-CN" dirty="0"/>
          </a:p>
        </p:txBody>
      </p:sp>
      <p:sp>
        <p:nvSpPr>
          <p:cNvPr id="35" name="文本框 34"/>
          <p:cNvSpPr txBox="1"/>
          <p:nvPr/>
        </p:nvSpPr>
        <p:spPr>
          <a:xfrm>
            <a:off x="488095" y="1046413"/>
            <a:ext cx="601836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高粒度量能器采用硅传感器作为灵敏介质，具有三维位置读出，精确的能量和时间读出，号称</a:t>
            </a:r>
            <a:r>
              <a:rPr lang="en-US" altLang="zh-CN" sz="2800" dirty="0"/>
              <a:t>5D </a:t>
            </a:r>
            <a:r>
              <a:rPr lang="zh-CN" altLang="en-US" sz="2800" dirty="0"/>
              <a:t>量能器。参加</a:t>
            </a:r>
            <a:r>
              <a:rPr lang="en-US" altLang="zh-CN" sz="2800" dirty="0"/>
              <a:t>CMS</a:t>
            </a:r>
            <a:r>
              <a:rPr lang="zh-CN" altLang="en-US" sz="2800" dirty="0"/>
              <a:t>高粒度量能器的研制工作，并建造硅模块样机</a:t>
            </a:r>
            <a:r>
              <a:rPr lang="en-US" altLang="zh-CN" sz="2800" dirty="0"/>
              <a:t>, </a:t>
            </a:r>
            <a:r>
              <a:rPr lang="zh-CN" altLang="en-US" sz="2800" dirty="0"/>
              <a:t>参与硅传感器的性能研究</a:t>
            </a:r>
            <a:endParaRPr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通过参与</a:t>
            </a:r>
            <a:r>
              <a:rPr lang="en-US" altLang="zh-CN" sz="2800" dirty="0"/>
              <a:t>CMS </a:t>
            </a:r>
            <a:r>
              <a:rPr lang="zh-CN" altLang="en-US" sz="2800" dirty="0"/>
              <a:t>高粒度量能器的研制</a:t>
            </a:r>
            <a:endParaRPr lang="en-US" altLang="zh-CN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掌握硅模块制作工艺，积累高粒度量能器研发经验</a:t>
            </a:r>
            <a:endParaRPr lang="en-US" altLang="zh-CN" sz="2400" dirty="0"/>
          </a:p>
          <a:p>
            <a:endParaRPr lang="en-US" altLang="zh-CN" b="1" dirty="0">
              <a:latin typeface="+mn-ea"/>
              <a:cs typeface="华文楷体"/>
            </a:endParaRPr>
          </a:p>
        </p:txBody>
      </p:sp>
      <p:pic>
        <p:nvPicPr>
          <p:cNvPr id="26" name="Picture 1" descr="page5image65623120">
            <a:extLst>
              <a:ext uri="{FF2B5EF4-FFF2-40B4-BE49-F238E27FC236}">
                <a16:creationId xmlns:a16="http://schemas.microsoft.com/office/drawing/2014/main" id="{8B456394-EA33-A649-AC55-A2312EC28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 bwMode="auto">
          <a:xfrm>
            <a:off x="3377898" y="4913728"/>
            <a:ext cx="3525084" cy="18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7780AD-FFC1-1E47-A6B9-A3F69220E7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85" r="3009"/>
          <a:stretch/>
        </p:blipFill>
        <p:spPr>
          <a:xfrm>
            <a:off x="199498" y="4929971"/>
            <a:ext cx="3156775" cy="17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xmlns:p14="http://schemas.microsoft.com/office/powerpoint/2010/main" spd="slow" advTm="2996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高能所承担</a:t>
            </a:r>
            <a:r>
              <a:rPr lang="en-US" altLang="zh-CN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CMS</a:t>
            </a:r>
            <a:r>
              <a:rPr lang="zh-CN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项目关键任务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4" descr="China-IHEP Beij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26633" r="1285" b="14109"/>
          <a:stretch/>
        </p:blipFill>
        <p:spPr>
          <a:xfrm>
            <a:off x="690796" y="1063266"/>
            <a:ext cx="4974606" cy="5870873"/>
          </a:xfrm>
          <a:prstGeom prst="rect">
            <a:avLst/>
          </a:prstGeom>
        </p:spPr>
      </p:pic>
      <p:pic>
        <p:nvPicPr>
          <p:cNvPr id="6" name="Picture 5" descr="Screen Shot 2017-10-23 at 16.09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1" y="3846025"/>
            <a:ext cx="4603267" cy="2583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173" y="5128596"/>
            <a:ext cx="24300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华文楷体"/>
                <a:ea typeface="华文楷体"/>
                <a:cs typeface="华文楷体"/>
              </a:rPr>
              <a:t>CMS HGC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负责人签署的高能所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任务书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6912" y="3629371"/>
            <a:ext cx="26979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华文楷体"/>
                <a:ea typeface="华文楷体"/>
                <a:cs typeface="华文楷体"/>
              </a:rPr>
              <a:t>2018TDR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中的组织结构图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4458" y="5634318"/>
            <a:ext cx="541629" cy="2671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62012" y="6415637"/>
            <a:ext cx="550503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平均中国平均生产～</a:t>
            </a:r>
            <a:r>
              <a:rPr lang="en-US" altLang="zh-CN" sz="2400" b="1" dirty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20%</a:t>
            </a:r>
            <a:r>
              <a:rPr lang="zh-CN" altLang="en-US" sz="2400" b="1" dirty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的</a:t>
            </a:r>
            <a:r>
              <a:rPr lang="en-US" altLang="zh-CN" sz="2400" b="1" dirty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硅模块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40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75738C8-B6DD-5C4D-B7BC-850DACCFC58A}"/>
              </a:ext>
            </a:extLst>
          </p:cNvPr>
          <p:cNvSpPr/>
          <p:nvPr/>
        </p:nvSpPr>
        <p:spPr>
          <a:xfrm>
            <a:off x="3488906" y="2823882"/>
            <a:ext cx="296819" cy="1231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2D583B-B5A1-2D4A-B1FD-3E6CD593CCEF}"/>
              </a:ext>
            </a:extLst>
          </p:cNvPr>
          <p:cNvSpPr txBox="1"/>
          <p:nvPr/>
        </p:nvSpPr>
        <p:spPr>
          <a:xfrm>
            <a:off x="7803776" y="917756"/>
            <a:ext cx="18865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altLang="zh-CN" dirty="0">
                <a:latin typeface="华文楷体"/>
                <a:ea typeface="华文楷体"/>
                <a:cs typeface="华文楷体"/>
              </a:rPr>
              <a:t>HGCal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MoU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草稿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BB0C665B-F0B8-7545-AC77-9E68740AA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42169" y="1269799"/>
            <a:ext cx="4327912" cy="22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09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2B68308-F5E4-E340-97B0-A85AF965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345" y="954741"/>
            <a:ext cx="3455741" cy="4921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5813D-9D97-DA49-BBE5-4DB80352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文章截图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9BB4A9F6-0958-D840-9BF3-7DE46490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6218" y="1166597"/>
            <a:ext cx="3299782" cy="4471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1ED4F-3CEC-7A49-BC63-F00F49A2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AA71D-9690-0948-B15F-22EDF6E6F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495"/>
            <a:ext cx="3105469" cy="4471019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1DAC314-33B4-E149-BCAA-3A81FBF4C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249" y="1166597"/>
            <a:ext cx="3155751" cy="4448917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15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3"/>
          <p:cNvSpPr/>
          <p:nvPr/>
        </p:nvSpPr>
        <p:spPr>
          <a:xfrm flipH="1">
            <a:off x="4102140" y="760013"/>
            <a:ext cx="1007640" cy="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Line 4"/>
          <p:cNvSpPr/>
          <p:nvPr/>
        </p:nvSpPr>
        <p:spPr>
          <a:xfrm flipH="1" flipV="1">
            <a:off x="7277880" y="1042997"/>
            <a:ext cx="828000" cy="144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AutoShape 12"/>
          <p:cNvSpPr/>
          <p:nvPr/>
        </p:nvSpPr>
        <p:spPr>
          <a:xfrm>
            <a:off x="2015580" y="481600"/>
            <a:ext cx="2072160" cy="4584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4A7EBB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spc="-1" dirty="0">
                <a:solidFill>
                  <a:srgbClr val="002060"/>
                </a:solidFill>
                <a:latin typeface="Times New Roman"/>
              </a:rPr>
              <a:t>Resource Manager</a:t>
            </a:r>
            <a:endParaRPr lang="en-US" sz="16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i="1" spc="-1" dirty="0">
                <a:solidFill>
                  <a:srgbClr val="002060"/>
                </a:solidFill>
                <a:latin typeface="Times New Roman"/>
              </a:rPr>
              <a:t>P. </a:t>
            </a:r>
            <a:r>
              <a:rPr lang="en-US" sz="1600" i="1" spc="-1" dirty="0" err="1">
                <a:solidFill>
                  <a:srgbClr val="002060"/>
                </a:solidFill>
                <a:latin typeface="Times New Roman"/>
              </a:rPr>
              <a:t>Salvini</a:t>
            </a:r>
            <a:endParaRPr lang="en-US" sz="1600" i="1" spc="-1" dirty="0">
              <a:latin typeface="Arial"/>
            </a:endParaRPr>
          </a:p>
        </p:txBody>
      </p:sp>
      <p:sp>
        <p:nvSpPr>
          <p:cNvPr id="51" name="Line 18"/>
          <p:cNvSpPr/>
          <p:nvPr/>
        </p:nvSpPr>
        <p:spPr>
          <a:xfrm flipH="1">
            <a:off x="2820720" y="1481670"/>
            <a:ext cx="3003480" cy="21636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18"/>
          <p:cNvSpPr/>
          <p:nvPr/>
        </p:nvSpPr>
        <p:spPr>
          <a:xfrm>
            <a:off x="5898360" y="1481670"/>
            <a:ext cx="1247400" cy="34092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Rectangle 42"/>
          <p:cNvSpPr/>
          <p:nvPr/>
        </p:nvSpPr>
        <p:spPr>
          <a:xfrm>
            <a:off x="3386640" y="1737990"/>
            <a:ext cx="129888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Run Coordinator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i="1" spc="-1" dirty="0" err="1">
                <a:solidFill>
                  <a:srgbClr val="0000FF"/>
                </a:solidFill>
                <a:latin typeface="Times New Roman"/>
              </a:rPr>
              <a:t>A.Aleksandrov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i="1" spc="-1" dirty="0">
                <a:solidFill>
                  <a:srgbClr val="0000FF"/>
                </a:solidFill>
                <a:latin typeface="Times New Roman"/>
              </a:rPr>
              <a:t>F. Silva</a:t>
            </a:r>
            <a:endParaRPr lang="en-US" sz="1400" spc="-1" dirty="0">
              <a:latin typeface="Arial"/>
            </a:endParaRPr>
          </a:p>
        </p:txBody>
      </p:sp>
      <p:sp>
        <p:nvSpPr>
          <p:cNvPr id="54" name="Rectangle 31"/>
          <p:cNvSpPr/>
          <p:nvPr/>
        </p:nvSpPr>
        <p:spPr>
          <a:xfrm>
            <a:off x="1917480" y="1731870"/>
            <a:ext cx="143532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Technical Coordination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 err="1">
                <a:solidFill>
                  <a:srgbClr val="0000FF"/>
                </a:solidFill>
                <a:latin typeface="Times New Roman"/>
              </a:rPr>
              <a:t>A.Dimitrov</a:t>
            </a: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K. </a:t>
            </a:r>
            <a:r>
              <a:rPr lang="en-US" sz="1400" i="1" spc="-1" dirty="0" err="1">
                <a:solidFill>
                  <a:srgbClr val="0000FF"/>
                </a:solidFill>
                <a:latin typeface="Times New Roman"/>
              </a:rPr>
              <a:t>Mota</a:t>
            </a: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 </a:t>
            </a:r>
          </a:p>
        </p:txBody>
      </p:sp>
      <p:sp>
        <p:nvSpPr>
          <p:cNvPr id="55" name="Rectangle 28"/>
          <p:cNvSpPr/>
          <p:nvPr/>
        </p:nvSpPr>
        <p:spPr>
          <a:xfrm>
            <a:off x="6224160" y="1744830"/>
            <a:ext cx="200304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Upgrade Coordinator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i="1" spc="-1" dirty="0" err="1">
                <a:solidFill>
                  <a:srgbClr val="0000FF"/>
                </a:solidFill>
                <a:latin typeface="Times New Roman"/>
              </a:rPr>
              <a:t>M.A.Shah</a:t>
            </a:r>
            <a:r>
              <a:rPr lang="en-GB" sz="1400" i="1" spc="-1" dirty="0">
                <a:solidFill>
                  <a:srgbClr val="0000FF"/>
                </a:solidFill>
                <a:latin typeface="Times New Roman"/>
              </a:rPr>
              <a:t>,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i="1" spc="-1" dirty="0" err="1">
                <a:solidFill>
                  <a:srgbClr val="0000FF"/>
                </a:solidFill>
                <a:latin typeface="Times New Roman"/>
              </a:rPr>
              <a:t>M.Gouzevitch</a:t>
            </a:r>
            <a:r>
              <a:rPr lang="en-GB" sz="1400" i="1" spc="-1" dirty="0">
                <a:solidFill>
                  <a:srgbClr val="0000FF"/>
                </a:solidFill>
                <a:latin typeface="Times New Roman"/>
              </a:rPr>
              <a:t>   </a:t>
            </a:r>
            <a:endParaRPr lang="en-US" sz="1400" spc="-1" dirty="0">
              <a:latin typeface="Arial"/>
            </a:endParaRPr>
          </a:p>
        </p:txBody>
      </p:sp>
      <p:sp>
        <p:nvSpPr>
          <p:cNvPr id="56" name="Rectangle 29"/>
          <p:cNvSpPr/>
          <p:nvPr/>
        </p:nvSpPr>
        <p:spPr>
          <a:xfrm>
            <a:off x="4791720" y="1744830"/>
            <a:ext cx="137448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DPG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Coordinator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A. Cabrera 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J. J. Goh</a:t>
            </a:r>
            <a:endParaRPr lang="en-US" sz="1400" spc="-1" dirty="0">
              <a:latin typeface="Arial"/>
            </a:endParaRPr>
          </a:p>
        </p:txBody>
      </p:sp>
      <p:sp>
        <p:nvSpPr>
          <p:cNvPr id="57" name="Rectangle 10"/>
          <p:cNvSpPr/>
          <p:nvPr/>
        </p:nvSpPr>
        <p:spPr>
          <a:xfrm>
            <a:off x="8108345" y="757257"/>
            <a:ext cx="2315160" cy="767697"/>
          </a:xfrm>
          <a:prstGeom prst="rect">
            <a:avLst/>
          </a:prstGeom>
          <a:solidFill>
            <a:srgbClr val="FFFFFF"/>
          </a:solidFill>
          <a:ln w="38160">
            <a:solidFill>
              <a:srgbClr val="4A7EB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l-BE" b="1" spc="-1" dirty="0">
                <a:solidFill>
                  <a:srgbClr val="0000FF"/>
                </a:solidFill>
                <a:latin typeface="Times New Roman"/>
              </a:rPr>
              <a:t>Institution Board</a:t>
            </a: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l-BE" i="1" spc="-1" dirty="0">
                <a:solidFill>
                  <a:srgbClr val="0000FF"/>
                </a:solidFill>
                <a:latin typeface="Times New Roman"/>
              </a:rPr>
              <a:t>T. Kim</a:t>
            </a: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pc="-1" dirty="0">
              <a:latin typeface="Arial"/>
            </a:endParaRPr>
          </a:p>
        </p:txBody>
      </p:sp>
      <p:sp>
        <p:nvSpPr>
          <p:cNvPr id="58" name="TextBox 1"/>
          <p:cNvSpPr/>
          <p:nvPr/>
        </p:nvSpPr>
        <p:spPr>
          <a:xfrm>
            <a:off x="1673040" y="-118440"/>
            <a:ext cx="802512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000" spc="-1" dirty="0">
                <a:solidFill>
                  <a:srgbClr val="000000"/>
                </a:solidFill>
                <a:latin typeface="Times New Roman"/>
              </a:rPr>
              <a:t>RPC Management Board (2021-23)  </a:t>
            </a:r>
            <a:endParaRPr lang="en-US" sz="4000" spc="-1" dirty="0">
              <a:latin typeface="Arial"/>
            </a:endParaRPr>
          </a:p>
        </p:txBody>
      </p:sp>
      <p:sp>
        <p:nvSpPr>
          <p:cNvPr id="59" name="Line 18"/>
          <p:cNvSpPr/>
          <p:nvPr/>
        </p:nvSpPr>
        <p:spPr>
          <a:xfrm>
            <a:off x="5898360" y="1481670"/>
            <a:ext cx="2508120" cy="31068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Rectangle 26"/>
          <p:cNvSpPr/>
          <p:nvPr/>
        </p:nvSpPr>
        <p:spPr>
          <a:xfrm>
            <a:off x="8340960" y="1758150"/>
            <a:ext cx="116064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Electronics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90"/>
                </a:solidFill>
                <a:latin typeface="Times New Roman"/>
              </a:rPr>
              <a:t>Coordinator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 err="1">
                <a:solidFill>
                  <a:srgbClr val="0000FF"/>
                </a:solidFill>
                <a:latin typeface="Times New Roman"/>
              </a:rPr>
              <a:t>B.Boghrati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S. </a:t>
            </a:r>
            <a:r>
              <a:rPr lang="en-US" sz="1400" i="1" spc="-1" dirty="0" err="1">
                <a:solidFill>
                  <a:srgbClr val="0000FF"/>
                </a:solidFill>
                <a:latin typeface="Times New Roman"/>
              </a:rPr>
              <a:t>Meola</a:t>
            </a:r>
            <a:endParaRPr lang="en-US" sz="1400" spc="-1" dirty="0">
              <a:latin typeface="Arial"/>
            </a:endParaRPr>
          </a:p>
        </p:txBody>
      </p:sp>
      <p:sp>
        <p:nvSpPr>
          <p:cNvPr id="61" name="Line 4"/>
          <p:cNvSpPr/>
          <p:nvPr/>
        </p:nvSpPr>
        <p:spPr>
          <a:xfrm flipV="1">
            <a:off x="4225800" y="1481670"/>
            <a:ext cx="1672560" cy="25236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AutoShape 12"/>
          <p:cNvSpPr/>
          <p:nvPr/>
        </p:nvSpPr>
        <p:spPr>
          <a:xfrm>
            <a:off x="7098548" y="2934058"/>
            <a:ext cx="1307932" cy="531720"/>
          </a:xfrm>
          <a:prstGeom prst="roundRect">
            <a:avLst>
              <a:gd name="adj" fmla="val 23198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Chamber Prod. 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M. Ramirez-Garcia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A.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Samalan</a:t>
            </a:r>
            <a:endParaRPr lang="en-US" sz="1000" spc="-1" dirty="0">
              <a:latin typeface="Arial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spc="-1" dirty="0">
              <a:latin typeface="Arial"/>
            </a:endParaRPr>
          </a:p>
        </p:txBody>
      </p:sp>
      <p:sp>
        <p:nvSpPr>
          <p:cNvPr id="68" name="AutoShape 12"/>
          <p:cNvSpPr/>
          <p:nvPr/>
        </p:nvSpPr>
        <p:spPr>
          <a:xfrm>
            <a:off x="5993475" y="4131060"/>
            <a:ext cx="2238472" cy="4108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P5 services and Installation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I. Crotty, A. Cabrera,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  <a:endParaRPr lang="en-US" sz="1000" b="1" spc="-1" dirty="0">
              <a:solidFill>
                <a:srgbClr val="FF0000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70" name="AutoShape 12"/>
          <p:cNvSpPr/>
          <p:nvPr/>
        </p:nvSpPr>
        <p:spPr>
          <a:xfrm>
            <a:off x="1917480" y="2744106"/>
            <a:ext cx="2677320" cy="4141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DCS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K.Mota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H.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Nogima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</a:t>
            </a:r>
          </a:p>
        </p:txBody>
      </p:sp>
      <p:sp>
        <p:nvSpPr>
          <p:cNvPr id="71" name="AutoShape 12"/>
          <p:cNvSpPr/>
          <p:nvPr/>
        </p:nvSpPr>
        <p:spPr>
          <a:xfrm>
            <a:off x="3414720" y="3792580"/>
            <a:ext cx="1176840" cy="396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Online Software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Karol/</a:t>
            </a:r>
            <a:r>
              <a:rPr lang="is-IS" sz="1000" b="1" i="1" spc="-1" dirty="0">
                <a:solidFill>
                  <a:srgbClr val="0000FF"/>
                </a:solidFill>
                <a:latin typeface="Times New Roman"/>
              </a:rPr>
              <a:t>F. Silva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72" name="AutoShape 12"/>
          <p:cNvSpPr/>
          <p:nvPr/>
        </p:nvSpPr>
        <p:spPr>
          <a:xfrm>
            <a:off x="3385460" y="4699482"/>
            <a:ext cx="1386460" cy="6121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Online DB,</a:t>
            </a:r>
            <a:br>
              <a:rPr lang="en-US" sz="1000" b="1" spc="-1" dirty="0">
                <a:solidFill>
                  <a:srgbClr val="002060"/>
                </a:solidFill>
                <a:latin typeface="Times New Roman"/>
              </a:rPr>
            </a:br>
            <a:r>
              <a:rPr lang="en-US" sz="1000" b="1" spc="-1" dirty="0" err="1">
                <a:solidFill>
                  <a:srgbClr val="002060"/>
                </a:solidFill>
                <a:latin typeface="Times New Roman"/>
              </a:rPr>
              <a:t>AlcaDB</a:t>
            </a: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(also under DPG)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latin typeface="Times New Roman"/>
              </a:rPr>
              <a:t>??</a:t>
            </a:r>
            <a:endParaRPr lang="en-US" sz="1000" i="1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3" name="AutoShape 12"/>
          <p:cNvSpPr/>
          <p:nvPr/>
        </p:nvSpPr>
        <p:spPr>
          <a:xfrm>
            <a:off x="3404280" y="4231060"/>
            <a:ext cx="1176840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GGM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S. Bianco</a:t>
            </a:r>
            <a:endParaRPr lang="en-US" sz="1000" spc="-1" dirty="0">
              <a:latin typeface="Arial"/>
            </a:endParaRPr>
          </a:p>
        </p:txBody>
      </p:sp>
      <p:sp>
        <p:nvSpPr>
          <p:cNvPr id="74" name="AutoShape 12"/>
          <p:cNvSpPr/>
          <p:nvPr/>
        </p:nvSpPr>
        <p:spPr>
          <a:xfrm>
            <a:off x="1947969" y="4331197"/>
            <a:ext cx="1320480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Gas System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00FF"/>
                </a:solidFill>
                <a:latin typeface="Times New Roman"/>
              </a:rPr>
              <a:t>A. </a:t>
            </a:r>
            <a:r>
              <a:rPr lang="en-US" sz="1000" b="1" spc="-1" dirty="0" err="1">
                <a:solidFill>
                  <a:srgbClr val="0000FF"/>
                </a:solidFill>
                <a:latin typeface="Times New Roman"/>
              </a:rPr>
              <a:t>Aleksandrov</a:t>
            </a:r>
            <a:r>
              <a:rPr lang="en-US" sz="1000" b="1" spc="-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  <a:endParaRPr lang="en-US" sz="1000" i="1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" name="AutoShape 12"/>
          <p:cNvSpPr/>
          <p:nvPr/>
        </p:nvSpPr>
        <p:spPr>
          <a:xfrm>
            <a:off x="1947970" y="5294337"/>
            <a:ext cx="1396715" cy="5519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Equipment Management DB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A. Dimitrov</a:t>
            </a:r>
            <a:endParaRPr lang="en-US" sz="900" spc="-1" dirty="0">
              <a:latin typeface="Arial"/>
            </a:endParaRPr>
          </a:p>
        </p:txBody>
      </p:sp>
      <p:sp>
        <p:nvSpPr>
          <p:cNvPr id="77" name="AutoShape 12"/>
          <p:cNvSpPr/>
          <p:nvPr/>
        </p:nvSpPr>
        <p:spPr>
          <a:xfrm>
            <a:off x="8269544" y="2668088"/>
            <a:ext cx="1528321" cy="3233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7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On-detector Electronics </a:t>
            </a:r>
            <a:endParaRPr lang="en-US" sz="1000" spc="-1" dirty="0">
              <a:latin typeface="Arial"/>
            </a:endParaRPr>
          </a:p>
          <a:p>
            <a:pPr algn="ctr">
              <a:lnSpc>
                <a:spcPct val="7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F.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Loddo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  <a:endParaRPr lang="en-US" sz="1000" spc="-1" dirty="0">
              <a:solidFill>
                <a:srgbClr val="FF0000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78" name="AutoShape 12"/>
          <p:cNvSpPr/>
          <p:nvPr/>
        </p:nvSpPr>
        <p:spPr>
          <a:xfrm>
            <a:off x="1939482" y="4750233"/>
            <a:ext cx="1374120" cy="4486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Cooling system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I. Crotty, </a:t>
            </a:r>
            <a:r>
              <a:rPr lang="it-IT" sz="1000" b="1" i="1" spc="-1" dirty="0">
                <a:solidFill>
                  <a:srgbClr val="0000FF"/>
                </a:solidFill>
                <a:latin typeface="Times New Roman"/>
              </a:rPr>
              <a:t>I. </a:t>
            </a:r>
            <a:r>
              <a:rPr lang="it-IT" sz="1000" b="1" i="1" spc="-1" dirty="0" err="1">
                <a:solidFill>
                  <a:srgbClr val="0000FF"/>
                </a:solidFill>
                <a:latin typeface="Times New Roman"/>
              </a:rPr>
              <a:t>Lomidze</a:t>
            </a:r>
            <a:r>
              <a:rPr lang="it-IT" sz="1000" b="1" i="1" spc="-1" dirty="0">
                <a:solidFill>
                  <a:srgbClr val="0000FF"/>
                </a:solidFill>
                <a:latin typeface="Times New Roman"/>
              </a:rPr>
              <a:t> O. </a:t>
            </a:r>
            <a:r>
              <a:rPr lang="it-IT" sz="1000" b="1" i="1" spc="-1" dirty="0" err="1">
                <a:solidFill>
                  <a:srgbClr val="0000FF"/>
                </a:solidFill>
                <a:latin typeface="Times New Roman"/>
              </a:rPr>
              <a:t>Kemularia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79" name="AutoShape 12"/>
          <p:cNvSpPr/>
          <p:nvPr/>
        </p:nvSpPr>
        <p:spPr>
          <a:xfrm>
            <a:off x="1981037" y="5980154"/>
            <a:ext cx="1250640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b="1" spc="-1" dirty="0">
              <a:solidFill>
                <a:srgbClr val="00206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Safety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I. Crotty,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  <a:endParaRPr lang="en-US" sz="1000" spc="-1" dirty="0">
              <a:solidFill>
                <a:srgbClr val="FF0000"/>
              </a:solidFill>
              <a:highlight>
                <a:srgbClr val="FFFF00"/>
              </a:highlight>
              <a:latin typeface="Arial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spc="-1" dirty="0">
              <a:latin typeface="Arial"/>
            </a:endParaRPr>
          </a:p>
        </p:txBody>
      </p:sp>
      <p:sp>
        <p:nvSpPr>
          <p:cNvPr id="80" name="AutoShape 12"/>
          <p:cNvSpPr/>
          <p:nvPr/>
        </p:nvSpPr>
        <p:spPr>
          <a:xfrm>
            <a:off x="1892117" y="3806434"/>
            <a:ext cx="1428480" cy="4591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Trigger &amp; Link System Hardware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Warsvaw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spc="-1" dirty="0">
              <a:latin typeface="Arial"/>
            </a:endParaRPr>
          </a:p>
        </p:txBody>
      </p:sp>
      <p:sp>
        <p:nvSpPr>
          <p:cNvPr id="82" name="AutoShape 12"/>
          <p:cNvSpPr/>
          <p:nvPr/>
        </p:nvSpPr>
        <p:spPr>
          <a:xfrm>
            <a:off x="7303080" y="5288262"/>
            <a:ext cx="1367640" cy="37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GIF Longevity </a:t>
            </a:r>
            <a:endParaRPr lang="en-US" sz="1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N.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Zaganidis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– R. Aly</a:t>
            </a:r>
            <a:endParaRPr lang="en-US" sz="1000" spc="-1" dirty="0">
              <a:latin typeface="Arial"/>
            </a:endParaRPr>
          </a:p>
        </p:txBody>
      </p:sp>
      <p:sp>
        <p:nvSpPr>
          <p:cNvPr id="86" name="Rectangle 74"/>
          <p:cNvSpPr/>
          <p:nvPr/>
        </p:nvSpPr>
        <p:spPr>
          <a:xfrm>
            <a:off x="9535080" y="1757070"/>
            <a:ext cx="1095120" cy="899640"/>
          </a:xfrm>
          <a:prstGeom prst="rect">
            <a:avLst/>
          </a:prstGeom>
          <a:solidFill>
            <a:srgbClr val="FDEADA"/>
          </a:solidFill>
          <a:ln>
            <a:solidFill>
              <a:srgbClr val="4A7EBB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90"/>
                </a:solidFill>
                <a:latin typeface="Times New Roman"/>
              </a:rPr>
              <a:t>Trigger</a:t>
            </a:r>
            <a:endParaRPr lang="en-US" sz="12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90"/>
                </a:solidFill>
                <a:latin typeface="Times New Roman"/>
              </a:rPr>
              <a:t>Coordinator</a:t>
            </a:r>
            <a:endParaRPr lang="en-US" sz="12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R. </a:t>
            </a:r>
            <a:r>
              <a:rPr lang="en-US" sz="1400" i="1" spc="-1" dirty="0" err="1">
                <a:solidFill>
                  <a:srgbClr val="0000FF"/>
                </a:solidFill>
                <a:latin typeface="Times New Roman"/>
              </a:rPr>
              <a:t>Hadjiiska</a:t>
            </a: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 </a:t>
            </a:r>
            <a:endParaRPr lang="en-US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FF"/>
                </a:solidFill>
                <a:latin typeface="Times New Roman"/>
              </a:rPr>
              <a:t>Z. A. Liu</a:t>
            </a:r>
            <a:endParaRPr lang="en-US" sz="1400" spc="-1" dirty="0">
              <a:latin typeface="Arial"/>
            </a:endParaRPr>
          </a:p>
        </p:txBody>
      </p:sp>
      <p:sp>
        <p:nvSpPr>
          <p:cNvPr id="87" name="Line 18"/>
          <p:cNvSpPr/>
          <p:nvPr/>
        </p:nvSpPr>
        <p:spPr>
          <a:xfrm>
            <a:off x="5948760" y="1481670"/>
            <a:ext cx="4505400" cy="28548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AutoShape 12"/>
          <p:cNvSpPr/>
          <p:nvPr/>
        </p:nvSpPr>
        <p:spPr>
          <a:xfrm>
            <a:off x="7343931" y="3537154"/>
            <a:ext cx="2166819" cy="2751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b="1" spc="-1" dirty="0">
              <a:solidFill>
                <a:srgbClr val="00206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New FEB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M.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Gouzevitch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G.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Galbit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spc="-1" dirty="0">
              <a:latin typeface="Arial"/>
            </a:endParaRPr>
          </a:p>
        </p:txBody>
      </p:sp>
      <p:sp>
        <p:nvSpPr>
          <p:cNvPr id="90" name="AutoShape 12"/>
          <p:cNvSpPr/>
          <p:nvPr/>
        </p:nvSpPr>
        <p:spPr>
          <a:xfrm>
            <a:off x="8138542" y="4214410"/>
            <a:ext cx="1187640" cy="3596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New Link System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B.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Boghrati</a:t>
            </a:r>
            <a:endParaRPr lang="en-US" sz="1000" i="1" spc="-1" dirty="0">
              <a:latin typeface="Arial"/>
            </a:endParaRPr>
          </a:p>
        </p:txBody>
      </p:sp>
      <p:sp>
        <p:nvSpPr>
          <p:cNvPr id="92" name="AutoShape 12"/>
          <p:cNvSpPr/>
          <p:nvPr/>
        </p:nvSpPr>
        <p:spPr>
          <a:xfrm>
            <a:off x="8264272" y="3008200"/>
            <a:ext cx="1392120" cy="336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Irradiation test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S.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Meola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B.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Boghrati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</a:t>
            </a:r>
          </a:p>
        </p:txBody>
      </p:sp>
      <p:sp>
        <p:nvSpPr>
          <p:cNvPr id="93" name="AutoShape 12"/>
          <p:cNvSpPr/>
          <p:nvPr/>
        </p:nvSpPr>
        <p:spPr>
          <a:xfrm>
            <a:off x="6029400" y="4934697"/>
            <a:ext cx="4600800" cy="3596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Online Software Phase II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F. Silva, 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K.Mota</a:t>
            </a:r>
            <a:endParaRPr lang="en-US" sz="1000" i="1" spc="-1" dirty="0">
              <a:latin typeface="Arial"/>
            </a:endParaRPr>
          </a:p>
        </p:txBody>
      </p:sp>
      <p:sp>
        <p:nvSpPr>
          <p:cNvPr id="94" name="AutoShape 12"/>
          <p:cNvSpPr/>
          <p:nvPr/>
        </p:nvSpPr>
        <p:spPr>
          <a:xfrm>
            <a:off x="6150629" y="6184194"/>
            <a:ext cx="4477320" cy="3027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EDMS and firmware Repository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</a:t>
            </a:r>
            <a:endParaRPr lang="en-US" sz="1000" i="1" spc="-1" dirty="0">
              <a:highlight>
                <a:srgbClr val="FFFF00"/>
              </a:highlight>
              <a:latin typeface="Arial"/>
            </a:endParaRPr>
          </a:p>
        </p:txBody>
      </p:sp>
      <p:sp>
        <p:nvSpPr>
          <p:cNvPr id="95" name="AutoShape 12"/>
          <p:cNvSpPr/>
          <p:nvPr/>
        </p:nvSpPr>
        <p:spPr>
          <a:xfrm>
            <a:off x="9360120" y="5368296"/>
            <a:ext cx="1258200" cy="5538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Cross-detector combination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</a:p>
        </p:txBody>
      </p:sp>
      <p:sp>
        <p:nvSpPr>
          <p:cNvPr id="96" name="AutoShape 12"/>
          <p:cNvSpPr/>
          <p:nvPr/>
        </p:nvSpPr>
        <p:spPr>
          <a:xfrm>
            <a:off x="5988551" y="5241712"/>
            <a:ext cx="1454607" cy="4826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Eco-gas Studies</a:t>
            </a:r>
            <a:endParaRPr lang="en-US" sz="1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D.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Piccolo</a:t>
            </a:r>
            <a:r>
              <a:rPr lang="en-US" sz="1000" b="1" i="1" spc="-1" dirty="0" err="1">
                <a:solidFill>
                  <a:srgbClr val="0000FF"/>
                </a:solidFill>
                <a:latin typeface="Arial"/>
              </a:rPr>
              <a:t>,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M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. Barroso</a:t>
            </a:r>
            <a:endParaRPr lang="en-US" sz="1000" spc="-1" dirty="0">
              <a:latin typeface="Arial"/>
            </a:endParaRPr>
          </a:p>
        </p:txBody>
      </p:sp>
      <p:sp>
        <p:nvSpPr>
          <p:cNvPr id="98" name="AutoShape 12"/>
          <p:cNvSpPr/>
          <p:nvPr/>
        </p:nvSpPr>
        <p:spPr>
          <a:xfrm>
            <a:off x="5985303" y="6092812"/>
            <a:ext cx="1176840" cy="3467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Construction DB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A. Dimitrov </a:t>
            </a:r>
          </a:p>
        </p:txBody>
      </p:sp>
      <p:sp>
        <p:nvSpPr>
          <p:cNvPr id="101" name="AutoShape 12"/>
          <p:cNvSpPr/>
          <p:nvPr/>
        </p:nvSpPr>
        <p:spPr>
          <a:xfrm>
            <a:off x="4771920" y="6179231"/>
            <a:ext cx="1176840" cy="331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800" b="1" spc="-1" dirty="0">
                <a:solidFill>
                  <a:srgbClr val="002060"/>
                </a:solidFill>
                <a:latin typeface="Times New Roman"/>
              </a:rPr>
              <a:t>OMS</a:t>
            </a:r>
            <a:endParaRPr lang="en-US" sz="8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Korea?, Pakistan?</a:t>
            </a:r>
          </a:p>
        </p:txBody>
      </p:sp>
      <p:sp>
        <p:nvSpPr>
          <p:cNvPr id="102" name="AutoShape 12"/>
          <p:cNvSpPr/>
          <p:nvPr/>
        </p:nvSpPr>
        <p:spPr>
          <a:xfrm>
            <a:off x="6188778" y="3544815"/>
            <a:ext cx="938194" cy="51097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Chambers validation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E.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Asilar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04" name="AutoShape 12"/>
          <p:cNvSpPr/>
          <p:nvPr/>
        </p:nvSpPr>
        <p:spPr>
          <a:xfrm>
            <a:off x="6049091" y="4565754"/>
            <a:ext cx="3413880" cy="374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Backend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(HW) J. Zhao, (SW)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Hanjun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Kou</a:t>
            </a:r>
          </a:p>
        </p:txBody>
      </p:sp>
      <p:sp>
        <p:nvSpPr>
          <p:cNvPr id="105" name="AutoShape 12"/>
          <p:cNvSpPr/>
          <p:nvPr/>
        </p:nvSpPr>
        <p:spPr>
          <a:xfrm>
            <a:off x="6164243" y="2567833"/>
            <a:ext cx="1060543" cy="331318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00FF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Demonstrator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 spc="-1" dirty="0">
                <a:solidFill>
                  <a:srgbClr val="0000FF"/>
                </a:solidFill>
                <a:latin typeface="Times New Roman"/>
              </a:rPr>
              <a:t>M. A. Shah</a:t>
            </a:r>
            <a:endParaRPr lang="en-US" sz="1000" spc="-1" dirty="0">
              <a:latin typeface="Arial"/>
            </a:endParaRPr>
          </a:p>
        </p:txBody>
      </p:sp>
      <p:sp>
        <p:nvSpPr>
          <p:cNvPr id="107" name="AutoShape 12"/>
          <p:cNvSpPr/>
          <p:nvPr/>
        </p:nvSpPr>
        <p:spPr>
          <a:xfrm>
            <a:off x="7303080" y="3852606"/>
            <a:ext cx="2288834" cy="36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PETIROC and PCB </a:t>
            </a:r>
          </a:p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s-IS" sz="1000" b="1" i="1" spc="-1" dirty="0">
                <a:solidFill>
                  <a:srgbClr val="0000FF"/>
                </a:solidFill>
                <a:latin typeface="Times New Roman"/>
              </a:rPr>
              <a:t>I. Laktineh</a:t>
            </a:r>
            <a:endParaRPr lang="en-US" sz="1000" i="1" spc="-1" dirty="0">
              <a:latin typeface="Arial"/>
            </a:endParaRPr>
          </a:p>
        </p:txBody>
      </p:sp>
      <p:sp>
        <p:nvSpPr>
          <p:cNvPr id="108" name="AutoShape 12"/>
          <p:cNvSpPr/>
          <p:nvPr/>
        </p:nvSpPr>
        <p:spPr>
          <a:xfrm>
            <a:off x="7162432" y="5801231"/>
            <a:ext cx="1516320" cy="37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GIF Upgrade 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1000" b="1" i="1" spc="-1" dirty="0">
                <a:solidFill>
                  <a:srgbClr val="0000FF"/>
                </a:solidFill>
                <a:latin typeface="Times New Roman"/>
              </a:rPr>
              <a:t>N. </a:t>
            </a:r>
            <a:r>
              <a:rPr lang="it-IT" sz="1000" b="1" i="1" spc="-1" dirty="0" err="1">
                <a:solidFill>
                  <a:srgbClr val="0000FF"/>
                </a:solidFill>
                <a:latin typeface="Times New Roman"/>
              </a:rPr>
              <a:t>Zaganidis</a:t>
            </a:r>
            <a:r>
              <a:rPr lang="it-IT" sz="1000" b="1" i="1" spc="-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it-IT" sz="1000" b="1" i="1" spc="-1" dirty="0" err="1">
                <a:solidFill>
                  <a:srgbClr val="0000FF"/>
                </a:solidFill>
                <a:latin typeface="Times New Roman"/>
              </a:rPr>
              <a:t>I.Bagaturia</a:t>
            </a:r>
            <a:r>
              <a:rPr lang="it-IT" sz="1000" b="1" i="1" spc="-1" dirty="0">
                <a:solidFill>
                  <a:srgbClr val="0000FF"/>
                </a:solidFill>
                <a:latin typeface="Times New Roman"/>
              </a:rPr>
              <a:t> M Barroso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10" name="Line 18"/>
          <p:cNvSpPr/>
          <p:nvPr/>
        </p:nvSpPr>
        <p:spPr>
          <a:xfrm flipH="1">
            <a:off x="5576160" y="1507230"/>
            <a:ext cx="333720" cy="21636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2" name="Picture 8"/>
          <p:cNvPicPr/>
          <p:nvPr/>
        </p:nvPicPr>
        <p:blipFill>
          <a:blip r:embed="rId3"/>
          <a:stretch/>
        </p:blipFill>
        <p:spPr>
          <a:xfrm>
            <a:off x="9944400" y="16560"/>
            <a:ext cx="758160" cy="707400"/>
          </a:xfrm>
          <a:prstGeom prst="rect">
            <a:avLst/>
          </a:prstGeom>
          <a:ln w="0">
            <a:noFill/>
          </a:ln>
        </p:spPr>
      </p:pic>
      <p:sp>
        <p:nvSpPr>
          <p:cNvPr id="114" name="CasellaDiTesto 2"/>
          <p:cNvSpPr/>
          <p:nvPr/>
        </p:nvSpPr>
        <p:spPr>
          <a:xfrm>
            <a:off x="1488360" y="2022390"/>
            <a:ext cx="3927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Calibri"/>
              </a:rPr>
              <a:t>L2</a:t>
            </a:r>
            <a:endParaRPr lang="en-US" spc="-1">
              <a:latin typeface="Arial"/>
            </a:endParaRPr>
          </a:p>
        </p:txBody>
      </p:sp>
      <p:sp>
        <p:nvSpPr>
          <p:cNvPr id="115" name="CasellaDiTesto 102"/>
          <p:cNvSpPr/>
          <p:nvPr/>
        </p:nvSpPr>
        <p:spPr>
          <a:xfrm>
            <a:off x="1436520" y="4466070"/>
            <a:ext cx="3927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000000"/>
                </a:solidFill>
                <a:latin typeface="Calibri"/>
              </a:rPr>
              <a:t>L3</a:t>
            </a:r>
            <a:endParaRPr lang="en-US" spc="-1">
              <a:latin typeface="Arial"/>
            </a:endParaRPr>
          </a:p>
        </p:txBody>
      </p:sp>
      <p:sp>
        <p:nvSpPr>
          <p:cNvPr id="116" name="Parentesi graffa aperta 3"/>
          <p:cNvSpPr/>
          <p:nvPr/>
        </p:nvSpPr>
        <p:spPr>
          <a:xfrm>
            <a:off x="1749000" y="2729790"/>
            <a:ext cx="185220" cy="412821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4F81BD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7" name="AutoShape 12">
            <a:extLst>
              <a:ext uri="{FF2B5EF4-FFF2-40B4-BE49-F238E27FC236}">
                <a16:creationId xmlns:a16="http://schemas.microsoft.com/office/drawing/2014/main" id="{8159420B-CD0A-8D49-9368-FEBD4DAA5382}"/>
              </a:ext>
            </a:extLst>
          </p:cNvPr>
          <p:cNvSpPr/>
          <p:nvPr/>
        </p:nvSpPr>
        <p:spPr>
          <a:xfrm>
            <a:off x="1560000" y="983239"/>
            <a:ext cx="2755440" cy="6218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4A7EBB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spc="-1" dirty="0">
                <a:solidFill>
                  <a:srgbClr val="002060"/>
                </a:solidFill>
                <a:latin typeface="Times New Roman"/>
              </a:rPr>
              <a:t>To Muon Editorial Board</a:t>
            </a:r>
            <a:endParaRPr lang="en-US" sz="16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spc="-1" dirty="0">
                <a:latin typeface="Times New Roman"/>
              </a:rPr>
              <a:t>M. </a:t>
            </a:r>
            <a:r>
              <a:rPr lang="en-US" sz="1200" i="1" spc="-1" dirty="0" err="1">
                <a:latin typeface="Times New Roman"/>
              </a:rPr>
              <a:t>Shapova</a:t>
            </a:r>
            <a:r>
              <a:rPr lang="en-US" sz="1200" i="1" spc="-1" dirty="0">
                <a:latin typeface="Times New Roman"/>
              </a:rPr>
              <a:t>, K.S. Lee,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spc="-1" dirty="0" err="1">
                <a:latin typeface="Times New Roman"/>
              </a:rPr>
              <a:t>S.J.Quan</a:t>
            </a:r>
            <a:r>
              <a:rPr lang="en-US" sz="1200" i="1" spc="-1" dirty="0">
                <a:latin typeface="Times New Roman"/>
              </a:rPr>
              <a:t>, F. Vazquez </a:t>
            </a:r>
            <a:endParaRPr lang="en-US" sz="1200" i="1" spc="-1" dirty="0">
              <a:latin typeface="Arial"/>
            </a:endParaRPr>
          </a:p>
        </p:txBody>
      </p:sp>
      <p:sp>
        <p:nvSpPr>
          <p:cNvPr id="118" name="Line 3">
            <a:extLst>
              <a:ext uri="{FF2B5EF4-FFF2-40B4-BE49-F238E27FC236}">
                <a16:creationId xmlns:a16="http://schemas.microsoft.com/office/drawing/2014/main" id="{5F4A44B6-FCE8-7E44-A7CC-4D3F21869C5C}"/>
              </a:ext>
            </a:extLst>
          </p:cNvPr>
          <p:cNvSpPr/>
          <p:nvPr/>
        </p:nvSpPr>
        <p:spPr>
          <a:xfrm flipH="1">
            <a:off x="4315440" y="1217486"/>
            <a:ext cx="769500" cy="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AutoShape 9"/>
          <p:cNvSpPr/>
          <p:nvPr/>
        </p:nvSpPr>
        <p:spPr>
          <a:xfrm>
            <a:off x="4752480" y="484892"/>
            <a:ext cx="2550600" cy="965369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4A7EBB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pc="-1" dirty="0">
                <a:solidFill>
                  <a:srgbClr val="002060"/>
                </a:solidFill>
                <a:latin typeface="Times New Roman"/>
              </a:rPr>
              <a:t>Subsystem Manager</a:t>
            </a:r>
            <a:endParaRPr lang="en-US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i="1" spc="-1" dirty="0">
                <a:solidFill>
                  <a:srgbClr val="002060"/>
                </a:solidFill>
                <a:latin typeface="Times New Roman"/>
              </a:rPr>
              <a:t>S. </a:t>
            </a:r>
            <a:r>
              <a:rPr lang="en-US" sz="1600" i="1" spc="-1" dirty="0" err="1">
                <a:solidFill>
                  <a:srgbClr val="002060"/>
                </a:solidFill>
                <a:latin typeface="Times New Roman"/>
              </a:rPr>
              <a:t>Buontempo</a:t>
            </a:r>
            <a:endParaRPr lang="en-US" sz="16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i="1" spc="-1" dirty="0">
                <a:solidFill>
                  <a:srgbClr val="002060"/>
                </a:solidFill>
                <a:latin typeface="Times New Roman"/>
              </a:rPr>
              <a:t>N. </a:t>
            </a:r>
            <a:r>
              <a:rPr lang="en-US" sz="1600" i="1" spc="-1" dirty="0" err="1">
                <a:solidFill>
                  <a:srgbClr val="002060"/>
                </a:solidFill>
                <a:latin typeface="Times New Roman"/>
              </a:rPr>
              <a:t>Zaganidis</a:t>
            </a:r>
            <a:r>
              <a:rPr lang="en-US" sz="1600" i="1" spc="-1" dirty="0">
                <a:solidFill>
                  <a:srgbClr val="002060"/>
                </a:solidFill>
                <a:latin typeface="Times New Roman"/>
              </a:rPr>
              <a:t>, S. Fonseca</a:t>
            </a:r>
            <a:endParaRPr lang="en-US" sz="1600" spc="-1" dirty="0">
              <a:latin typeface="Arial"/>
            </a:endParaRPr>
          </a:p>
        </p:txBody>
      </p:sp>
      <p:sp>
        <p:nvSpPr>
          <p:cNvPr id="119" name="AutoShape 12">
            <a:extLst>
              <a:ext uri="{FF2B5EF4-FFF2-40B4-BE49-F238E27FC236}">
                <a16:creationId xmlns:a16="http://schemas.microsoft.com/office/drawing/2014/main" id="{7CE4272F-FAC4-AF47-8FE8-A0BDB69E3B18}"/>
              </a:ext>
            </a:extLst>
          </p:cNvPr>
          <p:cNvSpPr/>
          <p:nvPr/>
        </p:nvSpPr>
        <p:spPr>
          <a:xfrm>
            <a:off x="1917481" y="6507680"/>
            <a:ext cx="8723879" cy="3596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RPC General Webpage</a:t>
            </a:r>
            <a:br>
              <a:rPr lang="en-US" sz="1000" b="1" spc="-1" dirty="0">
                <a:solidFill>
                  <a:srgbClr val="002060"/>
                </a:solidFill>
                <a:latin typeface="Times New Roman"/>
              </a:rPr>
            </a:br>
            <a:r>
              <a:rPr lang="en-US" sz="1000" i="1" spc="-1" dirty="0">
                <a:solidFill>
                  <a:srgbClr val="002060"/>
                </a:solidFill>
                <a:latin typeface="Times New Roman"/>
              </a:rPr>
              <a:t>A. Dimitrov,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Mexico?, Pakistan?, Brazil? </a:t>
            </a:r>
            <a:endParaRPr lang="en-US" sz="1000" i="1" spc="-1" dirty="0">
              <a:solidFill>
                <a:srgbClr val="FF0000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120" name="AutoShape 12">
            <a:extLst>
              <a:ext uri="{FF2B5EF4-FFF2-40B4-BE49-F238E27FC236}">
                <a16:creationId xmlns:a16="http://schemas.microsoft.com/office/drawing/2014/main" id="{03A66CE4-E739-3D4F-A835-71813867C6FC}"/>
              </a:ext>
            </a:extLst>
          </p:cNvPr>
          <p:cNvSpPr/>
          <p:nvPr/>
        </p:nvSpPr>
        <p:spPr>
          <a:xfrm>
            <a:off x="1903800" y="3219848"/>
            <a:ext cx="2779200" cy="482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Operation &amp; Maintenance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000" b="1" i="1" spc="-1" dirty="0">
                <a:solidFill>
                  <a:srgbClr val="0000FF"/>
                </a:solidFill>
                <a:latin typeface="Times New Roman"/>
              </a:rPr>
              <a:t>A. </a:t>
            </a:r>
            <a:r>
              <a:rPr lang="en-GB" sz="1000" b="1" i="1" spc="-1" dirty="0" err="1">
                <a:solidFill>
                  <a:srgbClr val="0000FF"/>
                </a:solidFill>
                <a:latin typeface="Times New Roman"/>
              </a:rPr>
              <a:t>Aleksandrov</a:t>
            </a:r>
            <a:r>
              <a:rPr lang="en-GB" sz="1000" b="1" i="1" spc="-1" dirty="0">
                <a:solidFill>
                  <a:srgbClr val="0000FF"/>
                </a:solidFill>
                <a:latin typeface="Times New Roman"/>
              </a:rPr>
              <a:t>,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x-none" sz="1000" b="1" i="1" spc="-1" dirty="0">
                <a:solidFill>
                  <a:srgbClr val="0000FF"/>
                </a:solidFill>
                <a:latin typeface="Times New Roman"/>
              </a:rPr>
              <a:t>K</a:t>
            </a:r>
            <a:r>
              <a:rPr lang="x-none" sz="1000" b="1" i="1" spc="-1">
                <a:solidFill>
                  <a:srgbClr val="0000FF"/>
                </a:solidFill>
                <a:latin typeface="Times New Roman"/>
              </a:rPr>
              <a:t>.Mota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Korea ?</a:t>
            </a:r>
            <a:endParaRPr lang="en-US" sz="1000" b="1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1" name="AutoShape 12">
            <a:extLst>
              <a:ext uri="{FF2B5EF4-FFF2-40B4-BE49-F238E27FC236}">
                <a16:creationId xmlns:a16="http://schemas.microsoft.com/office/drawing/2014/main" id="{EE5F6711-AB79-4549-816C-D16472846FAA}"/>
              </a:ext>
            </a:extLst>
          </p:cNvPr>
          <p:cNvSpPr/>
          <p:nvPr/>
        </p:nvSpPr>
        <p:spPr>
          <a:xfrm>
            <a:off x="6175404" y="2950339"/>
            <a:ext cx="981928" cy="510974"/>
          </a:xfrm>
          <a:prstGeom prst="roundRect">
            <a:avLst>
              <a:gd name="adj" fmla="val 23198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0000"/>
                </a:solidFill>
                <a:latin typeface="Times New Roman"/>
              </a:rPr>
              <a:t>Chamber Prod. 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A.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Samalan</a:t>
            </a:r>
            <a:endParaRPr lang="en-US" sz="1000" spc="-1" dirty="0">
              <a:latin typeface="Arial"/>
            </a:endParaRPr>
          </a:p>
        </p:txBody>
      </p:sp>
      <p:sp>
        <p:nvSpPr>
          <p:cNvPr id="122" name="AutoShape 12">
            <a:extLst>
              <a:ext uri="{FF2B5EF4-FFF2-40B4-BE49-F238E27FC236}">
                <a16:creationId xmlns:a16="http://schemas.microsoft.com/office/drawing/2014/main" id="{64642C91-7430-F141-9ACB-5E9F9962CBA6}"/>
              </a:ext>
            </a:extLst>
          </p:cNvPr>
          <p:cNvSpPr/>
          <p:nvPr/>
        </p:nvSpPr>
        <p:spPr>
          <a:xfrm>
            <a:off x="7247641" y="2555842"/>
            <a:ext cx="1105744" cy="3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00FF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Mass Production</a:t>
            </a:r>
            <a:endParaRPr lang="en-US" sz="1000" spc="-1" dirty="0">
              <a:latin typeface="Arial"/>
            </a:endParaRPr>
          </a:p>
        </p:txBody>
      </p:sp>
      <p:sp>
        <p:nvSpPr>
          <p:cNvPr id="91" name="AutoShape 12"/>
          <p:cNvSpPr/>
          <p:nvPr/>
        </p:nvSpPr>
        <p:spPr>
          <a:xfrm>
            <a:off x="8551886" y="5697266"/>
            <a:ext cx="1058034" cy="4666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Power System </a:t>
            </a:r>
            <a:endParaRPr lang="en-US" sz="1000" spc="-1" dirty="0">
              <a:latin typeface="Arial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P.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Paolucci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S.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Meola</a:t>
            </a:r>
            <a:endParaRPr lang="en-US" sz="1000" spc="-1" dirty="0">
              <a:latin typeface="Arial"/>
            </a:endParaRPr>
          </a:p>
        </p:txBody>
      </p:sp>
      <p:sp>
        <p:nvSpPr>
          <p:cNvPr id="75" name="AutoShape 12">
            <a:extLst>
              <a:ext uri="{FF2B5EF4-FFF2-40B4-BE49-F238E27FC236}">
                <a16:creationId xmlns:a16="http://schemas.microsoft.com/office/drawing/2014/main" id="{9721D4F7-940E-7040-94A0-FD3A1FBB917A}"/>
              </a:ext>
            </a:extLst>
          </p:cNvPr>
          <p:cNvSpPr/>
          <p:nvPr/>
        </p:nvSpPr>
        <p:spPr>
          <a:xfrm>
            <a:off x="4740322" y="2633486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Detector Monitoring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M. 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Shapova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83" name="AutoShape 12">
            <a:extLst>
              <a:ext uri="{FF2B5EF4-FFF2-40B4-BE49-F238E27FC236}">
                <a16:creationId xmlns:a16="http://schemas.microsoft.com/office/drawing/2014/main" id="{A521D3DF-EED8-8548-8608-25E2D27DF910}"/>
              </a:ext>
            </a:extLst>
          </p:cNvPr>
          <p:cNvSpPr/>
          <p:nvPr/>
        </p:nvSpPr>
        <p:spPr>
          <a:xfrm>
            <a:off x="4740322" y="3010650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Background</a:t>
            </a:r>
          </a:p>
          <a:p>
            <a:pPr algn="ctr"/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R. </a:t>
            </a:r>
            <a:r>
              <a:rPr lang="en-US" altLang="ko-Kore-KR" sz="1000" b="1" i="1" spc="-1" dirty="0" err="1">
                <a:solidFill>
                  <a:srgbClr val="0000FF"/>
                </a:solidFill>
                <a:latin typeface="Times New Roman"/>
              </a:rPr>
              <a:t>Hadjiiska</a:t>
            </a:r>
            <a:endParaRPr lang="en-US" altLang="ko-Kore-KR" sz="1000" i="1" spc="-1" dirty="0"/>
          </a:p>
        </p:txBody>
      </p:sp>
      <p:sp>
        <p:nvSpPr>
          <p:cNvPr id="89" name="AutoShape 12">
            <a:extLst>
              <a:ext uri="{FF2B5EF4-FFF2-40B4-BE49-F238E27FC236}">
                <a16:creationId xmlns:a16="http://schemas.microsoft.com/office/drawing/2014/main" id="{EFB11BC8-6CA8-984C-900C-55AF00C88121}"/>
              </a:ext>
            </a:extLst>
          </p:cNvPr>
          <p:cNvSpPr/>
          <p:nvPr/>
        </p:nvSpPr>
        <p:spPr>
          <a:xfrm>
            <a:off x="4740322" y="3387814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Conditions DB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Mexico?</a:t>
            </a:r>
            <a:endParaRPr lang="en-US" sz="1000" i="1" spc="-1" dirty="0">
              <a:solidFill>
                <a:srgbClr val="FF0000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103" name="AutoShape 12">
            <a:extLst>
              <a:ext uri="{FF2B5EF4-FFF2-40B4-BE49-F238E27FC236}">
                <a16:creationId xmlns:a16="http://schemas.microsoft.com/office/drawing/2014/main" id="{227586C9-52A5-F549-AB5E-263CB548B72F}"/>
              </a:ext>
            </a:extLst>
          </p:cNvPr>
          <p:cNvSpPr/>
          <p:nvPr/>
        </p:nvSpPr>
        <p:spPr>
          <a:xfrm>
            <a:off x="4740322" y="3764978"/>
            <a:ext cx="1346883" cy="3235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DQM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J. Park</a:t>
            </a:r>
            <a:endParaRPr lang="en-US" sz="1000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" name="AutoShape 12">
            <a:extLst>
              <a:ext uri="{FF2B5EF4-FFF2-40B4-BE49-F238E27FC236}">
                <a16:creationId xmlns:a16="http://schemas.microsoft.com/office/drawing/2014/main" id="{7FAB3BF0-5FAB-5A4B-BA17-C86241589B28}"/>
              </a:ext>
            </a:extLst>
          </p:cNvPr>
          <p:cNvSpPr/>
          <p:nvPr/>
        </p:nvSpPr>
        <p:spPr>
          <a:xfrm>
            <a:off x="4740322" y="4084973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Data Certification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A. Cabrera</a:t>
            </a:r>
          </a:p>
        </p:txBody>
      </p:sp>
      <p:sp>
        <p:nvSpPr>
          <p:cNvPr id="123" name="AutoShape 12">
            <a:extLst>
              <a:ext uri="{FF2B5EF4-FFF2-40B4-BE49-F238E27FC236}">
                <a16:creationId xmlns:a16="http://schemas.microsoft.com/office/drawing/2014/main" id="{099B5FB1-0B01-B242-8FF0-510C70A353CE}"/>
              </a:ext>
            </a:extLst>
          </p:cNvPr>
          <p:cNvSpPr/>
          <p:nvPr/>
        </p:nvSpPr>
        <p:spPr>
          <a:xfrm>
            <a:off x="4740322" y="4462137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Machine Learning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B. Pavlov, P. </a:t>
            </a:r>
            <a:r>
              <a:rPr lang="en-US" altLang="ko-Kore-KR" sz="1000" b="1" i="1" spc="-1" dirty="0" err="1">
                <a:solidFill>
                  <a:srgbClr val="0000FF"/>
                </a:solidFill>
                <a:latin typeface="Times New Roman"/>
              </a:rPr>
              <a:t>Petkov</a:t>
            </a:r>
            <a:endParaRPr lang="en-US" altLang="ko-Kore-KR" sz="1000" b="1" i="1" spc="-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24" name="AutoShape 12">
            <a:extLst>
              <a:ext uri="{FF2B5EF4-FFF2-40B4-BE49-F238E27FC236}">
                <a16:creationId xmlns:a16="http://schemas.microsoft.com/office/drawing/2014/main" id="{67004E0F-91F6-7942-ACD5-9E7D844AF535}"/>
              </a:ext>
            </a:extLst>
          </p:cNvPr>
          <p:cNvSpPr/>
          <p:nvPr/>
        </p:nvSpPr>
        <p:spPr>
          <a:xfrm>
            <a:off x="4664177" y="4827452"/>
            <a:ext cx="15599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Reconstruction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S. Fonseca, M. </a:t>
            </a:r>
            <a:r>
              <a:rPr lang="en-US" altLang="ko-Kore-KR" sz="1000" b="1" i="1" spc="-1" dirty="0" err="1">
                <a:solidFill>
                  <a:srgbClr val="0000FF"/>
                </a:solidFill>
                <a:latin typeface="Times New Roman"/>
              </a:rPr>
              <a:t>Tytgat</a:t>
            </a:r>
            <a:r>
              <a:rPr lang="en-US" altLang="ko-Kore-KR" sz="1000" b="1" i="1" spc="-1" dirty="0">
                <a:solidFill>
                  <a:srgbClr val="0000FF"/>
                </a:solidFill>
                <a:latin typeface="Times New Roman"/>
              </a:rPr>
              <a:t>,</a:t>
            </a:r>
            <a:r>
              <a:rPr lang="en-US" altLang="ko-Kore-KR" sz="1000" b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 ??</a:t>
            </a:r>
            <a:endParaRPr lang="en-US" altLang="ko-Kore-KR" sz="1000" spc="-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5" name="AutoShape 12">
            <a:extLst>
              <a:ext uri="{FF2B5EF4-FFF2-40B4-BE49-F238E27FC236}">
                <a16:creationId xmlns:a16="http://schemas.microsoft.com/office/drawing/2014/main" id="{B4411A7F-AA4E-8341-B238-4B8CC858F680}"/>
              </a:ext>
            </a:extLst>
          </p:cNvPr>
          <p:cNvSpPr/>
          <p:nvPr/>
        </p:nvSpPr>
        <p:spPr>
          <a:xfrm>
            <a:off x="4740322" y="5194074"/>
            <a:ext cx="1346883" cy="2898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Simulation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002060"/>
                </a:solidFill>
                <a:latin typeface="Times New Roman"/>
              </a:rPr>
              <a:t>B. Pavlov</a:t>
            </a:r>
          </a:p>
        </p:txBody>
      </p:sp>
      <p:sp>
        <p:nvSpPr>
          <p:cNvPr id="126" name="AutoShape 12">
            <a:extLst>
              <a:ext uri="{FF2B5EF4-FFF2-40B4-BE49-F238E27FC236}">
                <a16:creationId xmlns:a16="http://schemas.microsoft.com/office/drawing/2014/main" id="{33D5C754-C9BF-504B-88E3-0BCDDA720544}"/>
              </a:ext>
            </a:extLst>
          </p:cNvPr>
          <p:cNvSpPr/>
          <p:nvPr/>
        </p:nvSpPr>
        <p:spPr>
          <a:xfrm>
            <a:off x="4712676" y="5491997"/>
            <a:ext cx="1346883" cy="36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prstDash val="dash"/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Trigger perf.</a:t>
            </a:r>
            <a:r>
              <a:rPr lang="en-US" sz="900" spc="-1" dirty="0">
                <a:latin typeface="Times New Roman"/>
              </a:rPr>
              <a:t/>
            </a:r>
            <a:br>
              <a:rPr lang="en-US" sz="900" spc="-1" dirty="0">
                <a:latin typeface="Times New Roman"/>
              </a:rPr>
            </a:br>
            <a:r>
              <a:rPr lang="en-US" sz="900" spc="-1" dirty="0">
                <a:latin typeface="Times New Roman"/>
              </a:rPr>
              <a:t>(also under TRG) </a:t>
            </a:r>
            <a:r>
              <a:rPr lang="en-US" altLang="ko-Kore-KR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</a:p>
        </p:txBody>
      </p:sp>
      <p:sp>
        <p:nvSpPr>
          <p:cNvPr id="127" name="AutoShape 12">
            <a:extLst>
              <a:ext uri="{FF2B5EF4-FFF2-40B4-BE49-F238E27FC236}">
                <a16:creationId xmlns:a16="http://schemas.microsoft.com/office/drawing/2014/main" id="{ED72CE9D-54AF-6940-A61C-3DDC9BE2ACEF}"/>
              </a:ext>
            </a:extLst>
          </p:cNvPr>
          <p:cNvSpPr/>
          <p:nvPr/>
        </p:nvSpPr>
        <p:spPr>
          <a:xfrm>
            <a:off x="4695701" y="5844894"/>
            <a:ext cx="2417011" cy="2896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Upgrade performance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ore-KR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</a:p>
        </p:txBody>
      </p:sp>
      <p:sp>
        <p:nvSpPr>
          <p:cNvPr id="128" name="CustomShape 33">
            <a:extLst>
              <a:ext uri="{FF2B5EF4-FFF2-40B4-BE49-F238E27FC236}">
                <a16:creationId xmlns:a16="http://schemas.microsoft.com/office/drawing/2014/main" id="{CE764B82-D4DB-D94F-9E5A-9E509CBEF914}"/>
              </a:ext>
            </a:extLst>
          </p:cNvPr>
          <p:cNvSpPr/>
          <p:nvPr/>
        </p:nvSpPr>
        <p:spPr>
          <a:xfrm>
            <a:off x="9487740" y="3460341"/>
            <a:ext cx="1199610" cy="653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Trigger CMSSW software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Roumyana</a:t>
            </a: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Brazil?  China?</a:t>
            </a:r>
            <a:endParaRPr lang="en-US" sz="1000" spc="-1" dirty="0">
              <a:latin typeface="Arial"/>
            </a:endParaRPr>
          </a:p>
        </p:txBody>
      </p:sp>
      <p:sp>
        <p:nvSpPr>
          <p:cNvPr id="129" name="CustomShape 43">
            <a:extLst>
              <a:ext uri="{FF2B5EF4-FFF2-40B4-BE49-F238E27FC236}">
                <a16:creationId xmlns:a16="http://schemas.microsoft.com/office/drawing/2014/main" id="{04D30EE1-9817-724E-9390-AE466D15502A}"/>
              </a:ext>
            </a:extLst>
          </p:cNvPr>
          <p:cNvSpPr/>
          <p:nvPr/>
        </p:nvSpPr>
        <p:spPr>
          <a:xfrm>
            <a:off x="9689070" y="2855631"/>
            <a:ext cx="978930" cy="5587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Trigger Firmware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0000FF"/>
                </a:solidFill>
                <a:latin typeface="Times New Roman"/>
              </a:rPr>
              <a:t>Jia-</a:t>
            </a:r>
            <a:r>
              <a:rPr lang="en-US" sz="1000" b="1" i="1" spc="-1" dirty="0" err="1">
                <a:solidFill>
                  <a:srgbClr val="0000FF"/>
                </a:solidFill>
                <a:latin typeface="Times New Roman"/>
              </a:rPr>
              <a:t>ning</a:t>
            </a:r>
            <a:endParaRPr lang="en-US" sz="1000" b="1" i="1" spc="-1" dirty="0">
              <a:solidFill>
                <a:srgbClr val="0000FF"/>
              </a:solidFill>
              <a:latin typeface="Times New Roman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spc="-1" dirty="0">
              <a:latin typeface="Arial"/>
            </a:endParaRPr>
          </a:p>
        </p:txBody>
      </p:sp>
      <p:sp>
        <p:nvSpPr>
          <p:cNvPr id="130" name="CustomShape 55">
            <a:extLst>
              <a:ext uri="{FF2B5EF4-FFF2-40B4-BE49-F238E27FC236}">
                <a16:creationId xmlns:a16="http://schemas.microsoft.com/office/drawing/2014/main" id="{E3487778-C969-7945-BEDE-E41368B37417}"/>
              </a:ext>
            </a:extLst>
          </p:cNvPr>
          <p:cNvSpPr/>
          <p:nvPr/>
        </p:nvSpPr>
        <p:spPr>
          <a:xfrm>
            <a:off x="9256403" y="4164746"/>
            <a:ext cx="1526769" cy="7340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FF0000"/>
            </a:solidFill>
            <a:miter/>
          </a:ln>
          <a:effectLst>
            <a:outerShdw dist="23040" dir="54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Performance studies &amp; Monitoring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spc="-1" dirty="0">
                <a:solidFill>
                  <a:srgbClr val="002060"/>
                </a:solidFill>
                <a:latin typeface="Times New Roman"/>
              </a:rPr>
              <a:t>For all the Muon track finders (MTF)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i="1" spc="-1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</a:rPr>
              <a:t>??</a:t>
            </a:r>
          </a:p>
        </p:txBody>
      </p:sp>
      <p:cxnSp>
        <p:nvCxnSpPr>
          <p:cNvPr id="81" name="直接连接符 80"/>
          <p:cNvCxnSpPr/>
          <p:nvPr/>
        </p:nvCxnSpPr>
        <p:spPr>
          <a:xfrm>
            <a:off x="9944400" y="3325198"/>
            <a:ext cx="620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9788688" y="2593012"/>
            <a:ext cx="620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6877878" y="4908833"/>
            <a:ext cx="1881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35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9141786" y="904577"/>
            <a:ext cx="1865869" cy="304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93645" y="145307"/>
            <a:ext cx="891444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20" dirty="0" err="1">
                <a:latin typeface="Calibri Light" panose="020F0302020204030204" pitchFamily="34" charset="0"/>
              </a:rPr>
              <a:t>i</a:t>
            </a:r>
            <a:r>
              <a:rPr lang="en-US" altLang="zh-CN" sz="4000" spc="-20" dirty="0" err="1" smtClean="0">
                <a:latin typeface="Calibri Light" panose="020F0302020204030204" pitchFamily="34" charset="0"/>
              </a:rPr>
              <a:t>RPC</a:t>
            </a:r>
            <a:r>
              <a:rPr lang="en-US" altLang="zh-CN" sz="4000" spc="-20" dirty="0" smtClean="0">
                <a:latin typeface="Calibri Light" panose="020F0302020204030204" pitchFamily="34" charset="0"/>
              </a:rPr>
              <a:t>  bandwidth calculation/Estimation</a:t>
            </a:r>
            <a:endParaRPr sz="4000" spc="-85" dirty="0">
              <a:latin typeface="Calibri Light" panose="020F030202020403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4191" y="1390541"/>
            <a:ext cx="11522468" cy="5048432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Rate reference :CMS-TDR-016 p30 and </a:t>
            </a:r>
            <a:r>
              <a:rPr kumimoji="0" lang="en-US" altLang="zh-CN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p165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lang="en-US" altLang="zh-CN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Both Ends reading for Rising time + Falling time</a:t>
            </a:r>
            <a:endParaRPr kumimoji="0" lang="en-US" altLang="zh-C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 bandwidth per fiber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iRPC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bit/s = data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of one strip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*mean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cluster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size*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surface of half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chamber*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average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rate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 bit/s = 128bit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*2.35 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cluster size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*6600cm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surface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* 1500 Hz/cm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average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rate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=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2. 978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Gb/s</a:t>
            </a:r>
            <a:endParaRPr kumimoji="0" lang="en-US" altLang="zh-CN" sz="1200" b="0" i="0" u="none" strike="noStrike" kern="120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aximum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bandwidth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per fiber of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iRPC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 bit/s= data of one strip  *mean cluster size*surface of half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chamber*maximum rate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 bit/s = 128bit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*2.35 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cluster 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size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*6600cm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surface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*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2000 Hz/cm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maximum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rate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=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3.971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Gb/s</a:t>
            </a:r>
            <a:endParaRPr kumimoji="0" lang="en-US" altLang="zh-CN" sz="1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aw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readout of half chamber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should be possible with a standard GBT link (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4.8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Gb/s).</a:t>
            </a:r>
          </a:p>
        </p:txBody>
      </p:sp>
      <p:cxnSp>
        <p:nvCxnSpPr>
          <p:cNvPr id="9" name="直接箭头连接符 8"/>
          <p:cNvCxnSpPr/>
          <p:nvPr/>
        </p:nvCxnSpPr>
        <p:spPr>
          <a:xfrm>
            <a:off x="9853263" y="3506437"/>
            <a:ext cx="27432" cy="758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0283516" y="3499967"/>
            <a:ext cx="27432" cy="758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417001" y="425137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Link1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28478" y="424218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Link2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35389" y="2573383"/>
            <a:ext cx="189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iRPC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chamber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8703515" y="1278537"/>
            <a:ext cx="56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787232" y="3223799"/>
            <a:ext cx="56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37" y="1"/>
            <a:ext cx="1010538" cy="9775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090" y="2342702"/>
            <a:ext cx="4621169" cy="7925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22772" y="2490422"/>
            <a:ext cx="181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2*2*32Bits=128b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22912" y="2540233"/>
            <a:ext cx="155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Data Structure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2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9095" y="145307"/>
            <a:ext cx="893413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spc="-20" dirty="0" smtClean="0">
                <a:solidFill>
                  <a:schemeClr val="tx1"/>
                </a:solidFill>
              </a:rPr>
              <a:t>Latency Window optimization</a:t>
            </a:r>
            <a:endParaRPr sz="4000" spc="-85" dirty="0">
              <a:solidFill>
                <a:schemeClr val="tx1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224" y="1050880"/>
            <a:ext cx="11522468" cy="179408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fficiency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with different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Latency Window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32bit/channel case 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settings(BX): 5, 8, 16, 32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Average hit rate( Hz/cm^2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,</a:t>
            </a:r>
            <a:r>
              <a:rPr kumimoji="0" lang="en-US" altLang="zh-CN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safety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factor </a:t>
            </a:r>
            <a:r>
              <a:rPr kumimoji="0" lang="en-US" altLang="zh-CN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600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800, 1000, 1200, 1500, 1800, 2000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ncluding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burst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;   Mean cluster size: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2.35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;    Surface of half chamber :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6600cm^2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(1 fiber)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ize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of the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information/channel : 32bit  (only rising edge  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67672" y="3191209"/>
            <a:ext cx="66861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For maximum rate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2000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Hz/cm^2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,data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 = 2000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rate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*6600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surface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* 2.35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cluster size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*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64 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 strip info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thus data rate is 1.99 Gb/s(smaller than GBT data bandwidth)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larger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leads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increased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efficiency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100 % efficiency is measured with a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setting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32BX in our simulation.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63389" y="5453366"/>
            <a:ext cx="5503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 proper transmission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method including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and info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size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between FEE and BEE  should be well discussed!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8843" r="7015" b="3538"/>
          <a:stretch/>
        </p:blipFill>
        <p:spPr>
          <a:xfrm>
            <a:off x="577203" y="2933759"/>
            <a:ext cx="5738327" cy="3172088"/>
          </a:xfrm>
          <a:prstGeom prst="rect">
            <a:avLst/>
          </a:prstGeom>
        </p:spPr>
      </p:pic>
      <p:sp>
        <p:nvSpPr>
          <p:cNvPr id="15" name="日期占位符 3"/>
          <p:cNvSpPr txBox="1">
            <a:spLocks/>
          </p:cNvSpPr>
          <p:nvPr/>
        </p:nvSpPr>
        <p:spPr>
          <a:xfrm>
            <a:off x="889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560ED-8071-4246-BD54-FCAA76B6BF3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 txBox="1">
            <a:spLocks/>
          </p:cNvSpPr>
          <p:nvPr/>
        </p:nvSpPr>
        <p:spPr>
          <a:xfrm>
            <a:off x="93091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21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May 28 2021</a:t>
            </a:r>
            <a:endParaRPr kumimoji="0" lang="en-US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 CMS-ChinaAnnual Meeting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5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76577" y="145307"/>
            <a:ext cx="59861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20" dirty="0" smtClean="0">
                <a:solidFill>
                  <a:schemeClr val="tx1"/>
                </a:solidFill>
              </a:rPr>
              <a:t>Bandwidth limit </a:t>
            </a:r>
            <a:endParaRPr sz="4000" spc="-85" dirty="0">
              <a:solidFill>
                <a:schemeClr val="tx1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224" y="1050880"/>
            <a:ext cx="11522468" cy="1947968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fficiency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with different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Latency Window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64bit/channel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case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Latency Window (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): variable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time needed to transfer 1 BX’s data according to size of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information and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settings.</a:t>
            </a:r>
          </a:p>
          <a:p>
            <a:pPr marL="7556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settings(BX): 5, 8, 16, 32, 48, 64 </a:t>
            </a:r>
          </a:p>
          <a:p>
            <a:pPr marL="7556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Average hit rate(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Hz/cm^2):600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800, 1000, 1200, 1500, 1800, 2000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Including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burst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;   Mean cluster size: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2.35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;    Surface of half chamber :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6600cm^2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(1 fiber)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30350" y="3024439"/>
            <a:ext cx="6686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 rate of 1 fiber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Rate(safety factor 3)*surface of half chamber*cluster size*</a:t>
            </a:r>
            <a:r>
              <a:rPr kumimoji="0" lang="en-US" altLang="zh-CN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1strip information(128bit)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1289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Hz/cm^2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,data rate = 1289*6600*2.35*128 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thus data rate is 2.56 Gb/s(equal to GBT data bandwidth)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When rate is lower than 1289 Hz/cm^2,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larger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leads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 increased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efficiency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hen rate is higher than 1289Hz/cm^2,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 data bandwidth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becomes the bottleneck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rather than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TxLW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10389" r="7897"/>
          <a:stretch/>
        </p:blipFill>
        <p:spPr>
          <a:xfrm>
            <a:off x="610851" y="3087647"/>
            <a:ext cx="5558798" cy="3172981"/>
          </a:xfrm>
          <a:prstGeom prst="rect">
            <a:avLst/>
          </a:prstGeom>
        </p:spPr>
      </p:pic>
      <p:sp>
        <p:nvSpPr>
          <p:cNvPr id="13" name="日期占位符 3"/>
          <p:cNvSpPr txBox="1">
            <a:spLocks/>
          </p:cNvSpPr>
          <p:nvPr/>
        </p:nvSpPr>
        <p:spPr>
          <a:xfrm>
            <a:off x="889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560ED-8071-4246-BD54-FCAA76B6BF3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4"/>
          <p:cNvSpPr txBox="1">
            <a:spLocks/>
          </p:cNvSpPr>
          <p:nvPr/>
        </p:nvSpPr>
        <p:spPr>
          <a:xfrm>
            <a:off x="93091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9E72B-CB9B-4888-97D4-40FCA2E9E7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May 28 2021</a:t>
            </a:r>
            <a:endParaRPr kumimoji="0" lang="en-US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 CMS-ChinaAnnual Meeting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3046" y="19297"/>
            <a:ext cx="9704493" cy="94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5016" y="198223"/>
            <a:ext cx="100266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spc="-20" dirty="0" smtClean="0">
                <a:solidFill>
                  <a:schemeClr val="tx1"/>
                </a:solidFill>
              </a:rPr>
              <a:t>GBT Data Structure modified accordingly</a:t>
            </a:r>
            <a:endParaRPr sz="4000" spc="-15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1076179"/>
            <a:ext cx="9675936" cy="7027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 </a:t>
            </a:r>
            <a:r>
              <a:rPr kumimoji="0" lang="en-US" altLang="zh-CN" sz="2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transmission: 4.8Gb/s (40Mhz@120bit)                  overhead</a:t>
            </a: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80-bit </a:t>
            </a:r>
            <a:r>
              <a:rPr kumimoji="0" lang="en-US" altLang="zh-CN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 region </a:t>
            </a:r>
            <a:r>
              <a:rPr kumimoji="0" lang="en-US" altLang="zh-CN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fully customized </a:t>
            </a:r>
            <a:r>
              <a:rPr kumimoji="0" lang="en-US" altLang="zh-CN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by </a:t>
            </a:r>
            <a:r>
              <a:rPr kumimoji="0" lang="en-US" altLang="zh-CN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user</a:t>
            </a: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first 16 bits are used for TTC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dispatch</a:t>
            </a: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remaining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64 bits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defined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for carrying the detector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</a:t>
            </a: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 GBT frames to cover 1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strip raw data(128bit)</a:t>
            </a: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So GBT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detector data bandwidth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:2.56 Gb/s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40Mhz@64bit)</a:t>
            </a:r>
            <a:endParaRPr kumimoji="0" lang="en-US" altLang="zh-CN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270000" lvl="2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Raw</a:t>
            </a:r>
            <a:r>
              <a:rPr kumimoji="0" lang="zh-CN" altLang="en-US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 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bandwidth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per fiber of </a:t>
            </a:r>
            <a:r>
              <a:rPr kumimoji="0" lang="en-US" altLang="zh-CN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iRPC</a:t>
            </a:r>
            <a:r>
              <a:rPr kumimoji="0" lang="en-US" altLang="zh-CN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exceeds GBT data bandwidth</a:t>
            </a:r>
            <a:r>
              <a:rPr kumimoji="0" lang="zh-CN" altLang="en-US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！</a:t>
            </a:r>
            <a:endParaRPr kumimoji="0" lang="en-US" altLang="zh-CN" sz="20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7272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altLang="zh-CN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2" name="object 9"/>
          <p:cNvSpPr/>
          <p:nvPr/>
        </p:nvSpPr>
        <p:spPr>
          <a:xfrm>
            <a:off x="1861842" y="3138618"/>
            <a:ext cx="507365" cy="355600"/>
          </a:xfrm>
          <a:custGeom>
            <a:avLst/>
            <a:gdLst/>
            <a:ahLst/>
            <a:cxnLst/>
            <a:rect l="l" t="t" r="r" b="b"/>
            <a:pathLst>
              <a:path w="507364" h="355600">
                <a:moveTo>
                  <a:pt x="447767" y="0"/>
                </a:moveTo>
                <a:lnTo>
                  <a:pt x="59228" y="0"/>
                </a:lnTo>
                <a:lnTo>
                  <a:pt x="36174" y="4654"/>
                </a:lnTo>
                <a:lnTo>
                  <a:pt x="17347" y="17347"/>
                </a:lnTo>
                <a:lnTo>
                  <a:pt x="4654" y="36174"/>
                </a:lnTo>
                <a:lnTo>
                  <a:pt x="0" y="59228"/>
                </a:lnTo>
                <a:lnTo>
                  <a:pt x="0" y="296134"/>
                </a:lnTo>
                <a:lnTo>
                  <a:pt x="4654" y="319189"/>
                </a:lnTo>
                <a:lnTo>
                  <a:pt x="17347" y="338016"/>
                </a:lnTo>
                <a:lnTo>
                  <a:pt x="36174" y="350709"/>
                </a:lnTo>
                <a:lnTo>
                  <a:pt x="59228" y="355363"/>
                </a:lnTo>
                <a:lnTo>
                  <a:pt x="447767" y="355363"/>
                </a:lnTo>
                <a:lnTo>
                  <a:pt x="470822" y="350709"/>
                </a:lnTo>
                <a:lnTo>
                  <a:pt x="489649" y="338016"/>
                </a:lnTo>
                <a:lnTo>
                  <a:pt x="502342" y="319189"/>
                </a:lnTo>
                <a:lnTo>
                  <a:pt x="506996" y="296134"/>
                </a:lnTo>
                <a:lnTo>
                  <a:pt x="506996" y="59228"/>
                </a:lnTo>
                <a:lnTo>
                  <a:pt x="502342" y="36174"/>
                </a:lnTo>
                <a:lnTo>
                  <a:pt x="489649" y="17347"/>
                </a:lnTo>
                <a:lnTo>
                  <a:pt x="470822" y="4654"/>
                </a:lnTo>
                <a:lnTo>
                  <a:pt x="447767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"/>
          <p:cNvSpPr/>
          <p:nvPr/>
        </p:nvSpPr>
        <p:spPr>
          <a:xfrm>
            <a:off x="1861842" y="3138618"/>
            <a:ext cx="507365" cy="355600"/>
          </a:xfrm>
          <a:custGeom>
            <a:avLst/>
            <a:gdLst/>
            <a:ahLst/>
            <a:cxnLst/>
            <a:rect l="l" t="t" r="r" b="b"/>
            <a:pathLst>
              <a:path w="507364" h="355600">
                <a:moveTo>
                  <a:pt x="0" y="59228"/>
                </a:moveTo>
                <a:lnTo>
                  <a:pt x="4654" y="36174"/>
                </a:lnTo>
                <a:lnTo>
                  <a:pt x="17347" y="17347"/>
                </a:lnTo>
                <a:lnTo>
                  <a:pt x="36174" y="4654"/>
                </a:lnTo>
                <a:lnTo>
                  <a:pt x="59228" y="0"/>
                </a:lnTo>
                <a:lnTo>
                  <a:pt x="447768" y="0"/>
                </a:lnTo>
                <a:lnTo>
                  <a:pt x="470823" y="4654"/>
                </a:lnTo>
                <a:lnTo>
                  <a:pt x="489650" y="17347"/>
                </a:lnTo>
                <a:lnTo>
                  <a:pt x="502343" y="36174"/>
                </a:lnTo>
                <a:lnTo>
                  <a:pt x="506997" y="59228"/>
                </a:lnTo>
                <a:lnTo>
                  <a:pt x="506997" y="296134"/>
                </a:lnTo>
                <a:lnTo>
                  <a:pt x="502343" y="319189"/>
                </a:lnTo>
                <a:lnTo>
                  <a:pt x="489650" y="338016"/>
                </a:lnTo>
                <a:lnTo>
                  <a:pt x="470823" y="350709"/>
                </a:lnTo>
                <a:lnTo>
                  <a:pt x="447768" y="355363"/>
                </a:lnTo>
                <a:lnTo>
                  <a:pt x="59228" y="355363"/>
                </a:lnTo>
                <a:lnTo>
                  <a:pt x="36174" y="350709"/>
                </a:lnTo>
                <a:lnTo>
                  <a:pt x="17347" y="338016"/>
                </a:lnTo>
                <a:lnTo>
                  <a:pt x="4654" y="319189"/>
                </a:lnTo>
                <a:lnTo>
                  <a:pt x="0" y="296134"/>
                </a:lnTo>
                <a:lnTo>
                  <a:pt x="0" y="59228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1"/>
          <p:cNvSpPr/>
          <p:nvPr/>
        </p:nvSpPr>
        <p:spPr>
          <a:xfrm>
            <a:off x="2368839" y="3138618"/>
            <a:ext cx="542290" cy="355600"/>
          </a:xfrm>
          <a:custGeom>
            <a:avLst/>
            <a:gdLst/>
            <a:ahLst/>
            <a:cxnLst/>
            <a:rect l="l" t="t" r="r" b="b"/>
            <a:pathLst>
              <a:path w="542289" h="355600">
                <a:moveTo>
                  <a:pt x="482734" y="0"/>
                </a:moveTo>
                <a:lnTo>
                  <a:pt x="59228" y="0"/>
                </a:lnTo>
                <a:lnTo>
                  <a:pt x="36174" y="4654"/>
                </a:lnTo>
                <a:lnTo>
                  <a:pt x="17347" y="17347"/>
                </a:lnTo>
                <a:lnTo>
                  <a:pt x="4654" y="36174"/>
                </a:lnTo>
                <a:lnTo>
                  <a:pt x="0" y="59228"/>
                </a:lnTo>
                <a:lnTo>
                  <a:pt x="0" y="296134"/>
                </a:lnTo>
                <a:lnTo>
                  <a:pt x="4654" y="319189"/>
                </a:lnTo>
                <a:lnTo>
                  <a:pt x="17347" y="338016"/>
                </a:lnTo>
                <a:lnTo>
                  <a:pt x="36174" y="350709"/>
                </a:lnTo>
                <a:lnTo>
                  <a:pt x="59228" y="355363"/>
                </a:lnTo>
                <a:lnTo>
                  <a:pt x="482734" y="355363"/>
                </a:lnTo>
                <a:lnTo>
                  <a:pt x="505789" y="350709"/>
                </a:lnTo>
                <a:lnTo>
                  <a:pt x="524615" y="338016"/>
                </a:lnTo>
                <a:lnTo>
                  <a:pt x="537309" y="319189"/>
                </a:lnTo>
                <a:lnTo>
                  <a:pt x="541963" y="296134"/>
                </a:lnTo>
                <a:lnTo>
                  <a:pt x="541963" y="59228"/>
                </a:lnTo>
                <a:lnTo>
                  <a:pt x="537309" y="36174"/>
                </a:lnTo>
                <a:lnTo>
                  <a:pt x="524615" y="17347"/>
                </a:lnTo>
                <a:lnTo>
                  <a:pt x="505789" y="4654"/>
                </a:lnTo>
                <a:lnTo>
                  <a:pt x="482734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2"/>
          <p:cNvSpPr/>
          <p:nvPr/>
        </p:nvSpPr>
        <p:spPr>
          <a:xfrm>
            <a:off x="2368838" y="3138618"/>
            <a:ext cx="542290" cy="355600"/>
          </a:xfrm>
          <a:custGeom>
            <a:avLst/>
            <a:gdLst/>
            <a:ahLst/>
            <a:cxnLst/>
            <a:rect l="l" t="t" r="r" b="b"/>
            <a:pathLst>
              <a:path w="542289" h="355600">
                <a:moveTo>
                  <a:pt x="0" y="59228"/>
                </a:moveTo>
                <a:lnTo>
                  <a:pt x="4654" y="36174"/>
                </a:lnTo>
                <a:lnTo>
                  <a:pt x="17347" y="17347"/>
                </a:lnTo>
                <a:lnTo>
                  <a:pt x="36174" y="4654"/>
                </a:lnTo>
                <a:lnTo>
                  <a:pt x="59228" y="0"/>
                </a:lnTo>
                <a:lnTo>
                  <a:pt x="482734" y="0"/>
                </a:lnTo>
                <a:lnTo>
                  <a:pt x="505788" y="4654"/>
                </a:lnTo>
                <a:lnTo>
                  <a:pt x="524615" y="17347"/>
                </a:lnTo>
                <a:lnTo>
                  <a:pt x="537308" y="36174"/>
                </a:lnTo>
                <a:lnTo>
                  <a:pt x="541963" y="59228"/>
                </a:lnTo>
                <a:lnTo>
                  <a:pt x="541963" y="296134"/>
                </a:lnTo>
                <a:lnTo>
                  <a:pt x="537308" y="319189"/>
                </a:lnTo>
                <a:lnTo>
                  <a:pt x="524615" y="338016"/>
                </a:lnTo>
                <a:lnTo>
                  <a:pt x="505788" y="350709"/>
                </a:lnTo>
                <a:lnTo>
                  <a:pt x="482734" y="355363"/>
                </a:lnTo>
                <a:lnTo>
                  <a:pt x="59228" y="355363"/>
                </a:lnTo>
                <a:lnTo>
                  <a:pt x="36174" y="350709"/>
                </a:lnTo>
                <a:lnTo>
                  <a:pt x="17347" y="338016"/>
                </a:lnTo>
                <a:lnTo>
                  <a:pt x="4654" y="319189"/>
                </a:lnTo>
                <a:lnTo>
                  <a:pt x="0" y="296134"/>
                </a:lnTo>
                <a:lnTo>
                  <a:pt x="0" y="59228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3"/>
          <p:cNvSpPr txBox="1"/>
          <p:nvPr/>
        </p:nvSpPr>
        <p:spPr>
          <a:xfrm>
            <a:off x="2008699" y="3080198"/>
            <a:ext cx="760730" cy="7467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006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	SC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>
                <a:tab pos="58229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	4</a:t>
            </a:r>
          </a:p>
        </p:txBody>
      </p:sp>
      <p:sp>
        <p:nvSpPr>
          <p:cNvPr id="107" name="object 14"/>
          <p:cNvSpPr/>
          <p:nvPr/>
        </p:nvSpPr>
        <p:spPr>
          <a:xfrm>
            <a:off x="2910803" y="3138618"/>
            <a:ext cx="1659255" cy="355600"/>
          </a:xfrm>
          <a:custGeom>
            <a:avLst/>
            <a:gdLst/>
            <a:ahLst/>
            <a:cxnLst/>
            <a:rect l="l" t="t" r="r" b="b"/>
            <a:pathLst>
              <a:path w="1659254" h="355600">
                <a:moveTo>
                  <a:pt x="1599440" y="0"/>
                </a:moveTo>
                <a:lnTo>
                  <a:pt x="59228" y="0"/>
                </a:lnTo>
                <a:lnTo>
                  <a:pt x="36174" y="4654"/>
                </a:lnTo>
                <a:lnTo>
                  <a:pt x="17347" y="17347"/>
                </a:lnTo>
                <a:lnTo>
                  <a:pt x="4654" y="36174"/>
                </a:lnTo>
                <a:lnTo>
                  <a:pt x="0" y="59228"/>
                </a:lnTo>
                <a:lnTo>
                  <a:pt x="0" y="296134"/>
                </a:lnTo>
                <a:lnTo>
                  <a:pt x="4654" y="319189"/>
                </a:lnTo>
                <a:lnTo>
                  <a:pt x="17347" y="338016"/>
                </a:lnTo>
                <a:lnTo>
                  <a:pt x="36174" y="350709"/>
                </a:lnTo>
                <a:lnTo>
                  <a:pt x="59228" y="355363"/>
                </a:lnTo>
                <a:lnTo>
                  <a:pt x="1599440" y="355363"/>
                </a:lnTo>
                <a:lnTo>
                  <a:pt x="1622495" y="350709"/>
                </a:lnTo>
                <a:lnTo>
                  <a:pt x="1641321" y="338016"/>
                </a:lnTo>
                <a:lnTo>
                  <a:pt x="1654015" y="319189"/>
                </a:lnTo>
                <a:lnTo>
                  <a:pt x="1658669" y="296134"/>
                </a:lnTo>
                <a:lnTo>
                  <a:pt x="1658669" y="59228"/>
                </a:lnTo>
                <a:lnTo>
                  <a:pt x="1654015" y="36174"/>
                </a:lnTo>
                <a:lnTo>
                  <a:pt x="1641321" y="17347"/>
                </a:lnTo>
                <a:lnTo>
                  <a:pt x="1622495" y="4654"/>
                </a:lnTo>
                <a:lnTo>
                  <a:pt x="159944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5"/>
          <p:cNvSpPr/>
          <p:nvPr/>
        </p:nvSpPr>
        <p:spPr>
          <a:xfrm>
            <a:off x="2910803" y="3138618"/>
            <a:ext cx="1659255" cy="355600"/>
          </a:xfrm>
          <a:custGeom>
            <a:avLst/>
            <a:gdLst/>
            <a:ahLst/>
            <a:cxnLst/>
            <a:rect l="l" t="t" r="r" b="b"/>
            <a:pathLst>
              <a:path w="1659254" h="355600">
                <a:moveTo>
                  <a:pt x="0" y="59228"/>
                </a:moveTo>
                <a:lnTo>
                  <a:pt x="4654" y="36174"/>
                </a:lnTo>
                <a:lnTo>
                  <a:pt x="17347" y="17347"/>
                </a:lnTo>
                <a:lnTo>
                  <a:pt x="36174" y="4654"/>
                </a:lnTo>
                <a:lnTo>
                  <a:pt x="59228" y="0"/>
                </a:lnTo>
                <a:lnTo>
                  <a:pt x="1599441" y="0"/>
                </a:lnTo>
                <a:lnTo>
                  <a:pt x="1622496" y="4654"/>
                </a:lnTo>
                <a:lnTo>
                  <a:pt x="1641322" y="17347"/>
                </a:lnTo>
                <a:lnTo>
                  <a:pt x="1654015" y="36174"/>
                </a:lnTo>
                <a:lnTo>
                  <a:pt x="1658669" y="59228"/>
                </a:lnTo>
                <a:lnTo>
                  <a:pt x="1658669" y="296134"/>
                </a:lnTo>
                <a:lnTo>
                  <a:pt x="1654015" y="319189"/>
                </a:lnTo>
                <a:lnTo>
                  <a:pt x="1641322" y="338016"/>
                </a:lnTo>
                <a:lnTo>
                  <a:pt x="1622496" y="350709"/>
                </a:lnTo>
                <a:lnTo>
                  <a:pt x="1599441" y="355363"/>
                </a:lnTo>
                <a:lnTo>
                  <a:pt x="59228" y="355363"/>
                </a:lnTo>
                <a:lnTo>
                  <a:pt x="36174" y="350709"/>
                </a:lnTo>
                <a:lnTo>
                  <a:pt x="17347" y="338016"/>
                </a:lnTo>
                <a:lnTo>
                  <a:pt x="4654" y="319189"/>
                </a:lnTo>
                <a:lnTo>
                  <a:pt x="0" y="296134"/>
                </a:lnTo>
                <a:lnTo>
                  <a:pt x="0" y="59228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6"/>
          <p:cNvSpPr txBox="1"/>
          <p:nvPr/>
        </p:nvSpPr>
        <p:spPr>
          <a:xfrm>
            <a:off x="3557652" y="3079840"/>
            <a:ext cx="370205" cy="74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39" marR="5080" lvl="0" indent="-104775" algn="l" defTabSz="914400" rtl="0" eaLnBrk="1" fontAlgn="auto" latinLnBrk="0" hangingPunct="1">
              <a:lnSpc>
                <a:spcPct val="1316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TTC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0" name="object 17"/>
          <p:cNvSpPr/>
          <p:nvPr/>
        </p:nvSpPr>
        <p:spPr>
          <a:xfrm>
            <a:off x="4569474" y="3138618"/>
            <a:ext cx="2928620" cy="355600"/>
          </a:xfrm>
          <a:custGeom>
            <a:avLst/>
            <a:gdLst/>
            <a:ahLst/>
            <a:cxnLst/>
            <a:rect l="l" t="t" r="r" b="b"/>
            <a:pathLst>
              <a:path w="2928620" h="355600">
                <a:moveTo>
                  <a:pt x="2869123" y="0"/>
                </a:moveTo>
                <a:lnTo>
                  <a:pt x="59228" y="0"/>
                </a:lnTo>
                <a:lnTo>
                  <a:pt x="36174" y="4654"/>
                </a:lnTo>
                <a:lnTo>
                  <a:pt x="17347" y="17347"/>
                </a:lnTo>
                <a:lnTo>
                  <a:pt x="4654" y="36174"/>
                </a:lnTo>
                <a:lnTo>
                  <a:pt x="0" y="59228"/>
                </a:lnTo>
                <a:lnTo>
                  <a:pt x="0" y="296134"/>
                </a:lnTo>
                <a:lnTo>
                  <a:pt x="4654" y="319189"/>
                </a:lnTo>
                <a:lnTo>
                  <a:pt x="17347" y="338016"/>
                </a:lnTo>
                <a:lnTo>
                  <a:pt x="36174" y="350709"/>
                </a:lnTo>
                <a:lnTo>
                  <a:pt x="59228" y="355363"/>
                </a:lnTo>
                <a:lnTo>
                  <a:pt x="2869123" y="355363"/>
                </a:lnTo>
                <a:lnTo>
                  <a:pt x="2892177" y="350709"/>
                </a:lnTo>
                <a:lnTo>
                  <a:pt x="2911004" y="338016"/>
                </a:lnTo>
                <a:lnTo>
                  <a:pt x="2923697" y="319189"/>
                </a:lnTo>
                <a:lnTo>
                  <a:pt x="2928352" y="296134"/>
                </a:lnTo>
                <a:lnTo>
                  <a:pt x="2928352" y="59228"/>
                </a:lnTo>
                <a:lnTo>
                  <a:pt x="2923697" y="36174"/>
                </a:lnTo>
                <a:lnTo>
                  <a:pt x="2911004" y="17347"/>
                </a:lnTo>
                <a:lnTo>
                  <a:pt x="2892177" y="4654"/>
                </a:lnTo>
                <a:lnTo>
                  <a:pt x="2869123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9"/>
          <p:cNvSpPr txBox="1"/>
          <p:nvPr/>
        </p:nvSpPr>
        <p:spPr>
          <a:xfrm>
            <a:off x="4751441" y="3071806"/>
            <a:ext cx="2621165" cy="738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532130" algn="l" defTabSz="914400" rtl="0" eaLnBrk="1" fontAlgn="auto" latinLnBrk="0" hangingPunct="1">
              <a:lnSpc>
                <a:spcPct val="13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User 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bit@40Mhz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56G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3" name="object 20"/>
          <p:cNvSpPr/>
          <p:nvPr/>
        </p:nvSpPr>
        <p:spPr>
          <a:xfrm>
            <a:off x="7497825" y="3128260"/>
            <a:ext cx="1330960" cy="355600"/>
          </a:xfrm>
          <a:custGeom>
            <a:avLst/>
            <a:gdLst/>
            <a:ahLst/>
            <a:cxnLst/>
            <a:rect l="l" t="t" r="r" b="b"/>
            <a:pathLst>
              <a:path w="1330959" h="355600">
                <a:moveTo>
                  <a:pt x="1271643" y="0"/>
                </a:moveTo>
                <a:lnTo>
                  <a:pt x="59228" y="0"/>
                </a:lnTo>
                <a:lnTo>
                  <a:pt x="36174" y="4654"/>
                </a:lnTo>
                <a:lnTo>
                  <a:pt x="17348" y="17347"/>
                </a:lnTo>
                <a:lnTo>
                  <a:pt x="4654" y="36174"/>
                </a:lnTo>
                <a:lnTo>
                  <a:pt x="0" y="59228"/>
                </a:lnTo>
                <a:lnTo>
                  <a:pt x="0" y="296134"/>
                </a:lnTo>
                <a:lnTo>
                  <a:pt x="4654" y="319189"/>
                </a:lnTo>
                <a:lnTo>
                  <a:pt x="17348" y="338016"/>
                </a:lnTo>
                <a:lnTo>
                  <a:pt x="36174" y="350709"/>
                </a:lnTo>
                <a:lnTo>
                  <a:pt x="59228" y="355363"/>
                </a:lnTo>
                <a:lnTo>
                  <a:pt x="1271643" y="355363"/>
                </a:lnTo>
                <a:lnTo>
                  <a:pt x="1294698" y="350709"/>
                </a:lnTo>
                <a:lnTo>
                  <a:pt x="1313524" y="338016"/>
                </a:lnTo>
                <a:lnTo>
                  <a:pt x="1326217" y="319189"/>
                </a:lnTo>
                <a:lnTo>
                  <a:pt x="1330872" y="296134"/>
                </a:lnTo>
                <a:lnTo>
                  <a:pt x="1330872" y="59228"/>
                </a:lnTo>
                <a:lnTo>
                  <a:pt x="1326217" y="36174"/>
                </a:lnTo>
                <a:lnTo>
                  <a:pt x="1313524" y="17347"/>
                </a:lnTo>
                <a:lnTo>
                  <a:pt x="1294698" y="4654"/>
                </a:lnTo>
                <a:lnTo>
                  <a:pt x="1271643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21"/>
          <p:cNvSpPr/>
          <p:nvPr/>
        </p:nvSpPr>
        <p:spPr>
          <a:xfrm>
            <a:off x="7497825" y="3138618"/>
            <a:ext cx="1330960" cy="355600"/>
          </a:xfrm>
          <a:custGeom>
            <a:avLst/>
            <a:gdLst/>
            <a:ahLst/>
            <a:cxnLst/>
            <a:rect l="l" t="t" r="r" b="b"/>
            <a:pathLst>
              <a:path w="1330959" h="355600">
                <a:moveTo>
                  <a:pt x="0" y="59228"/>
                </a:moveTo>
                <a:lnTo>
                  <a:pt x="4654" y="36174"/>
                </a:lnTo>
                <a:lnTo>
                  <a:pt x="17347" y="17347"/>
                </a:lnTo>
                <a:lnTo>
                  <a:pt x="36174" y="4654"/>
                </a:lnTo>
                <a:lnTo>
                  <a:pt x="59228" y="0"/>
                </a:lnTo>
                <a:lnTo>
                  <a:pt x="1271642" y="0"/>
                </a:lnTo>
                <a:lnTo>
                  <a:pt x="1294696" y="4654"/>
                </a:lnTo>
                <a:lnTo>
                  <a:pt x="1313523" y="17347"/>
                </a:lnTo>
                <a:lnTo>
                  <a:pt x="1326216" y="36174"/>
                </a:lnTo>
                <a:lnTo>
                  <a:pt x="1330871" y="59228"/>
                </a:lnTo>
                <a:lnTo>
                  <a:pt x="1330871" y="296134"/>
                </a:lnTo>
                <a:lnTo>
                  <a:pt x="1326216" y="319189"/>
                </a:lnTo>
                <a:lnTo>
                  <a:pt x="1313523" y="338016"/>
                </a:lnTo>
                <a:lnTo>
                  <a:pt x="1294696" y="350709"/>
                </a:lnTo>
                <a:lnTo>
                  <a:pt x="1271642" y="355363"/>
                </a:lnTo>
                <a:lnTo>
                  <a:pt x="59228" y="355363"/>
                </a:lnTo>
                <a:lnTo>
                  <a:pt x="36174" y="350709"/>
                </a:lnTo>
                <a:lnTo>
                  <a:pt x="17347" y="338016"/>
                </a:lnTo>
                <a:lnTo>
                  <a:pt x="4654" y="319189"/>
                </a:lnTo>
                <a:lnTo>
                  <a:pt x="0" y="296134"/>
                </a:lnTo>
                <a:lnTo>
                  <a:pt x="0" y="59228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22"/>
          <p:cNvSpPr txBox="1"/>
          <p:nvPr/>
        </p:nvSpPr>
        <p:spPr>
          <a:xfrm>
            <a:off x="7984232" y="3080198"/>
            <a:ext cx="36449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 marR="5080" lvl="0" indent="-101600" algn="l" defTabSz="914400" rtl="0" eaLnBrk="1" fontAlgn="auto" latinLnBrk="0" hangingPunct="1">
              <a:lnSpc>
                <a:spcPct val="13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FEC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6" name="object 23"/>
          <p:cNvSpPr/>
          <p:nvPr/>
        </p:nvSpPr>
        <p:spPr>
          <a:xfrm>
            <a:off x="3361613" y="3931729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1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1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7" y="298203"/>
                </a:lnTo>
                <a:lnTo>
                  <a:pt x="2660715" y="281594"/>
                </a:lnTo>
                <a:lnTo>
                  <a:pt x="2664821" y="261255"/>
                </a:lnTo>
                <a:lnTo>
                  <a:pt x="2664821" y="52252"/>
                </a:lnTo>
                <a:lnTo>
                  <a:pt x="2660715" y="31913"/>
                </a:lnTo>
                <a:lnTo>
                  <a:pt x="2649517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Hit1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LR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Rising Edge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24"/>
          <p:cNvSpPr/>
          <p:nvPr/>
        </p:nvSpPr>
        <p:spPr>
          <a:xfrm>
            <a:off x="3361613" y="3931728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8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6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6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8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25"/>
          <p:cNvSpPr/>
          <p:nvPr/>
        </p:nvSpPr>
        <p:spPr>
          <a:xfrm>
            <a:off x="6026435" y="3931727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2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2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8" y="298203"/>
                </a:lnTo>
                <a:lnTo>
                  <a:pt x="2660716" y="281594"/>
                </a:lnTo>
                <a:lnTo>
                  <a:pt x="2664823" y="261255"/>
                </a:lnTo>
                <a:lnTo>
                  <a:pt x="2664823" y="52252"/>
                </a:lnTo>
                <a:lnTo>
                  <a:pt x="2660716" y="31913"/>
                </a:lnTo>
                <a:lnTo>
                  <a:pt x="2649518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Hit1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Channel-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LR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Falling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object 26"/>
          <p:cNvSpPr/>
          <p:nvPr/>
        </p:nvSpPr>
        <p:spPr>
          <a:xfrm>
            <a:off x="6026435" y="3931728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9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5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5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9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27"/>
          <p:cNvSpPr/>
          <p:nvPr/>
        </p:nvSpPr>
        <p:spPr>
          <a:xfrm>
            <a:off x="3361613" y="4245237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1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1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7" y="298203"/>
                </a:lnTo>
                <a:lnTo>
                  <a:pt x="2660715" y="281594"/>
                </a:lnTo>
                <a:lnTo>
                  <a:pt x="2664821" y="261255"/>
                </a:lnTo>
                <a:lnTo>
                  <a:pt x="2664821" y="52252"/>
                </a:lnTo>
                <a:lnTo>
                  <a:pt x="2660715" y="31913"/>
                </a:lnTo>
                <a:lnTo>
                  <a:pt x="2649517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Hit1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HR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Rising 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1" name="object 28"/>
          <p:cNvSpPr/>
          <p:nvPr/>
        </p:nvSpPr>
        <p:spPr>
          <a:xfrm>
            <a:off x="3361613" y="4245237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8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6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6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8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29"/>
          <p:cNvSpPr/>
          <p:nvPr/>
        </p:nvSpPr>
        <p:spPr>
          <a:xfrm>
            <a:off x="6026435" y="4245236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2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5"/>
                </a:lnTo>
                <a:lnTo>
                  <a:pt x="15304" y="298204"/>
                </a:lnTo>
                <a:lnTo>
                  <a:pt x="31913" y="309402"/>
                </a:lnTo>
                <a:lnTo>
                  <a:pt x="52252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8" y="298204"/>
                </a:lnTo>
                <a:lnTo>
                  <a:pt x="2660716" y="281595"/>
                </a:lnTo>
                <a:lnTo>
                  <a:pt x="2664823" y="261255"/>
                </a:lnTo>
                <a:lnTo>
                  <a:pt x="2664823" y="52252"/>
                </a:lnTo>
                <a:lnTo>
                  <a:pt x="2660716" y="31913"/>
                </a:lnTo>
                <a:lnTo>
                  <a:pt x="2649518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Hit1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HR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Falling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30"/>
          <p:cNvSpPr/>
          <p:nvPr/>
        </p:nvSpPr>
        <p:spPr>
          <a:xfrm>
            <a:off x="6026435" y="4245236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9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5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5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9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41"/>
          <p:cNvSpPr txBox="1"/>
          <p:nvPr/>
        </p:nvSpPr>
        <p:spPr>
          <a:xfrm>
            <a:off x="2897954" y="3977159"/>
            <a:ext cx="402713" cy="161935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135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BX1  BX2</a:t>
            </a:r>
            <a:endParaRPr kumimoji="0" lang="en-US" sz="1800" b="0" i="0" u="none" strike="noStrike" kern="1200" cap="none" spc="-5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135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-5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BX3</a:t>
            </a:r>
            <a:r>
              <a:rPr kumimoji="0" lang="en-US" altLang="zh-CN" sz="1800" b="0" i="0" u="none" strike="noStrike" kern="1200" cap="none" spc="-5" normalizeH="0" baseline="0" noProof="0" dirty="0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kumimoji="0" lang="en-US" altLang="zh-CN" sz="1800" b="0" i="0" u="none" strike="noStrike" kern="1200" cap="none" spc="-5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BX4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135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5" name="object 43"/>
          <p:cNvSpPr/>
          <p:nvPr/>
        </p:nvSpPr>
        <p:spPr>
          <a:xfrm>
            <a:off x="3380484" y="3839607"/>
            <a:ext cx="128270" cy="105410"/>
          </a:xfrm>
          <a:custGeom>
            <a:avLst/>
            <a:gdLst/>
            <a:ahLst/>
            <a:cxnLst/>
            <a:rect l="l" t="t" r="r" b="b"/>
            <a:pathLst>
              <a:path w="128270" h="105410">
                <a:moveTo>
                  <a:pt x="72572" y="0"/>
                </a:moveTo>
                <a:lnTo>
                  <a:pt x="0" y="105183"/>
                </a:lnTo>
                <a:lnTo>
                  <a:pt x="127690" y="100133"/>
                </a:lnTo>
                <a:lnTo>
                  <a:pt x="72572" y="0"/>
                </a:lnTo>
                <a:close/>
              </a:path>
            </a:pathLst>
          </a:custGeom>
          <a:solidFill>
            <a:srgbClr val="00A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45"/>
          <p:cNvSpPr/>
          <p:nvPr/>
        </p:nvSpPr>
        <p:spPr>
          <a:xfrm>
            <a:off x="8566016" y="3830389"/>
            <a:ext cx="125730" cy="114935"/>
          </a:xfrm>
          <a:custGeom>
            <a:avLst/>
            <a:gdLst/>
            <a:ahLst/>
            <a:cxnLst/>
            <a:rect l="l" t="t" r="r" b="b"/>
            <a:pathLst>
              <a:path w="125729" h="114935">
                <a:moveTo>
                  <a:pt x="69221" y="0"/>
                </a:moveTo>
                <a:lnTo>
                  <a:pt x="0" y="90956"/>
                </a:lnTo>
                <a:lnTo>
                  <a:pt x="125566" y="114698"/>
                </a:lnTo>
                <a:lnTo>
                  <a:pt x="69221" y="0"/>
                </a:lnTo>
                <a:close/>
              </a:path>
            </a:pathLst>
          </a:custGeom>
          <a:solidFill>
            <a:srgbClr val="00A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23"/>
          <p:cNvSpPr/>
          <p:nvPr/>
        </p:nvSpPr>
        <p:spPr>
          <a:xfrm>
            <a:off x="3361613" y="4629993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1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1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7" y="298203"/>
                </a:lnTo>
                <a:lnTo>
                  <a:pt x="2660715" y="281594"/>
                </a:lnTo>
                <a:lnTo>
                  <a:pt x="2664821" y="261255"/>
                </a:lnTo>
                <a:lnTo>
                  <a:pt x="2664821" y="52252"/>
                </a:lnTo>
                <a:lnTo>
                  <a:pt x="2660715" y="31913"/>
                </a:lnTo>
                <a:lnTo>
                  <a:pt x="2649517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Hit2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LR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Rising Edge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24"/>
          <p:cNvSpPr/>
          <p:nvPr/>
        </p:nvSpPr>
        <p:spPr>
          <a:xfrm>
            <a:off x="3361613" y="4629992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8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6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6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8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25"/>
          <p:cNvSpPr/>
          <p:nvPr/>
        </p:nvSpPr>
        <p:spPr>
          <a:xfrm>
            <a:off x="6026435" y="4629991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2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2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8" y="298203"/>
                </a:lnTo>
                <a:lnTo>
                  <a:pt x="2660716" y="281594"/>
                </a:lnTo>
                <a:lnTo>
                  <a:pt x="2664823" y="261255"/>
                </a:lnTo>
                <a:lnTo>
                  <a:pt x="2664823" y="52252"/>
                </a:lnTo>
                <a:lnTo>
                  <a:pt x="2660716" y="31913"/>
                </a:lnTo>
                <a:lnTo>
                  <a:pt x="2649518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Hit2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Channel-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LR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Falling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0" name="object 26"/>
          <p:cNvSpPr/>
          <p:nvPr/>
        </p:nvSpPr>
        <p:spPr>
          <a:xfrm>
            <a:off x="6026435" y="4629992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9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5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5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9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27"/>
          <p:cNvSpPr/>
          <p:nvPr/>
        </p:nvSpPr>
        <p:spPr>
          <a:xfrm>
            <a:off x="3361613" y="4943501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1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4"/>
                </a:lnTo>
                <a:lnTo>
                  <a:pt x="15304" y="298203"/>
                </a:lnTo>
                <a:lnTo>
                  <a:pt x="31913" y="309402"/>
                </a:lnTo>
                <a:lnTo>
                  <a:pt x="52251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7" y="298203"/>
                </a:lnTo>
                <a:lnTo>
                  <a:pt x="2660715" y="281594"/>
                </a:lnTo>
                <a:lnTo>
                  <a:pt x="2664821" y="261255"/>
                </a:lnTo>
                <a:lnTo>
                  <a:pt x="2664821" y="52252"/>
                </a:lnTo>
                <a:lnTo>
                  <a:pt x="2660715" y="31913"/>
                </a:lnTo>
                <a:lnTo>
                  <a:pt x="2649517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Hit2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HR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Rising 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2" name="object 28"/>
          <p:cNvSpPr/>
          <p:nvPr/>
        </p:nvSpPr>
        <p:spPr>
          <a:xfrm>
            <a:off x="3361613" y="4943501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8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6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6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8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29"/>
          <p:cNvSpPr/>
          <p:nvPr/>
        </p:nvSpPr>
        <p:spPr>
          <a:xfrm>
            <a:off x="6026435" y="4943500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2612569" y="0"/>
                </a:moveTo>
                <a:lnTo>
                  <a:pt x="52252" y="0"/>
                </a:lnTo>
                <a:lnTo>
                  <a:pt x="31913" y="4106"/>
                </a:lnTo>
                <a:lnTo>
                  <a:pt x="15304" y="15304"/>
                </a:lnTo>
                <a:lnTo>
                  <a:pt x="4106" y="31913"/>
                </a:lnTo>
                <a:lnTo>
                  <a:pt x="0" y="52252"/>
                </a:lnTo>
                <a:lnTo>
                  <a:pt x="0" y="261255"/>
                </a:lnTo>
                <a:lnTo>
                  <a:pt x="4106" y="281595"/>
                </a:lnTo>
                <a:lnTo>
                  <a:pt x="15304" y="298204"/>
                </a:lnTo>
                <a:lnTo>
                  <a:pt x="31913" y="309402"/>
                </a:lnTo>
                <a:lnTo>
                  <a:pt x="52252" y="313508"/>
                </a:lnTo>
                <a:lnTo>
                  <a:pt x="2612569" y="313508"/>
                </a:lnTo>
                <a:lnTo>
                  <a:pt x="2632908" y="309402"/>
                </a:lnTo>
                <a:lnTo>
                  <a:pt x="2649518" y="298204"/>
                </a:lnTo>
                <a:lnTo>
                  <a:pt x="2660716" y="281595"/>
                </a:lnTo>
                <a:lnTo>
                  <a:pt x="2664823" y="261255"/>
                </a:lnTo>
                <a:lnTo>
                  <a:pt x="2664823" y="52252"/>
                </a:lnTo>
                <a:lnTo>
                  <a:pt x="2660716" y="31913"/>
                </a:lnTo>
                <a:lnTo>
                  <a:pt x="2649518" y="15304"/>
                </a:lnTo>
                <a:lnTo>
                  <a:pt x="2632908" y="4106"/>
                </a:lnTo>
                <a:lnTo>
                  <a:pt x="2612569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Hit2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Channel-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HR </a:t>
            </a:r>
            <a:r>
              <a:rPr kumimoji="0" lang="en-US" altLang="zh-CN" sz="1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Falling </a:t>
            </a:r>
            <a:r>
              <a:rPr kumimoji="0" lang="en-US" altLang="zh-CN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Edge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30"/>
          <p:cNvSpPr/>
          <p:nvPr/>
        </p:nvSpPr>
        <p:spPr>
          <a:xfrm>
            <a:off x="6026435" y="4943500"/>
            <a:ext cx="2665095" cy="313690"/>
          </a:xfrm>
          <a:custGeom>
            <a:avLst/>
            <a:gdLst/>
            <a:ahLst/>
            <a:cxnLst/>
            <a:rect l="l" t="t" r="r" b="b"/>
            <a:pathLst>
              <a:path w="2665095" h="313689">
                <a:moveTo>
                  <a:pt x="0" y="52253"/>
                </a:moveTo>
                <a:lnTo>
                  <a:pt x="4106" y="31913"/>
                </a:lnTo>
                <a:lnTo>
                  <a:pt x="15304" y="15304"/>
                </a:lnTo>
                <a:lnTo>
                  <a:pt x="31913" y="4106"/>
                </a:lnTo>
                <a:lnTo>
                  <a:pt x="52252" y="0"/>
                </a:lnTo>
                <a:lnTo>
                  <a:pt x="2612569" y="0"/>
                </a:lnTo>
                <a:lnTo>
                  <a:pt x="2632908" y="4106"/>
                </a:lnTo>
                <a:lnTo>
                  <a:pt x="2649517" y="15304"/>
                </a:lnTo>
                <a:lnTo>
                  <a:pt x="2660715" y="31913"/>
                </a:lnTo>
                <a:lnTo>
                  <a:pt x="2664822" y="52253"/>
                </a:lnTo>
                <a:lnTo>
                  <a:pt x="2664822" y="261256"/>
                </a:lnTo>
                <a:lnTo>
                  <a:pt x="2660715" y="281595"/>
                </a:lnTo>
                <a:lnTo>
                  <a:pt x="2649517" y="298204"/>
                </a:lnTo>
                <a:lnTo>
                  <a:pt x="2632908" y="309402"/>
                </a:lnTo>
                <a:lnTo>
                  <a:pt x="2612569" y="313508"/>
                </a:lnTo>
                <a:lnTo>
                  <a:pt x="52252" y="313508"/>
                </a:lnTo>
                <a:lnTo>
                  <a:pt x="31913" y="309402"/>
                </a:lnTo>
                <a:lnTo>
                  <a:pt x="15304" y="298204"/>
                </a:lnTo>
                <a:lnTo>
                  <a:pt x="4106" y="281595"/>
                </a:lnTo>
                <a:lnTo>
                  <a:pt x="0" y="261256"/>
                </a:lnTo>
                <a:lnTo>
                  <a:pt x="0" y="52253"/>
                </a:lnTo>
                <a:close/>
              </a:path>
            </a:pathLst>
          </a:custGeom>
          <a:ln w="12699">
            <a:solidFill>
              <a:srgbClr val="0065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直接箭头连接符 58"/>
          <p:cNvCxnSpPr>
            <a:stCxn id="112" idx="1"/>
          </p:cNvCxnSpPr>
          <p:nvPr/>
        </p:nvCxnSpPr>
        <p:spPr>
          <a:xfrm flipH="1">
            <a:off x="3444619" y="3441074"/>
            <a:ext cx="1306822" cy="4467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7358982" y="3453537"/>
            <a:ext cx="1269899" cy="386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日期占位符 3"/>
          <p:cNvSpPr txBox="1">
            <a:spLocks/>
          </p:cNvSpPr>
          <p:nvPr/>
        </p:nvSpPr>
        <p:spPr>
          <a:xfrm>
            <a:off x="889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560ED-8071-4246-BD54-FCAA76B6BF3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灯片编号占位符 4"/>
          <p:cNvSpPr txBox="1">
            <a:spLocks/>
          </p:cNvSpPr>
          <p:nvPr/>
        </p:nvSpPr>
        <p:spPr>
          <a:xfrm>
            <a:off x="9309100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19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May 28 2021</a:t>
            </a:r>
            <a:endParaRPr kumimoji="0" lang="en-US" sz="14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 CMS-ChinaAnnual Meeting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9805481" y="2509736"/>
            <a:ext cx="1611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Rising Edge only now!</a:t>
            </a:r>
            <a:endParaRPr lang="zh-CN" altLang="en-US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539" y="84125"/>
            <a:ext cx="877153" cy="213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0661" y="40329"/>
            <a:ext cx="1388506" cy="92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376" y="0"/>
            <a:ext cx="9599696" cy="96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76577" y="145307"/>
            <a:ext cx="59861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spc="-85" dirty="0" smtClean="0"/>
              <a:t>  Emulation Test</a:t>
            </a:r>
            <a:endParaRPr sz="4000" spc="-85" dirty="0"/>
          </a:p>
        </p:txBody>
      </p:sp>
      <p:sp>
        <p:nvSpPr>
          <p:cNvPr id="17" name="object 17"/>
          <p:cNvSpPr txBox="1"/>
          <p:nvPr/>
        </p:nvSpPr>
        <p:spPr>
          <a:xfrm>
            <a:off x="92224" y="1050880"/>
            <a:ext cx="5693810" cy="5756318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Purpose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Understanding the Basic requirement of FE Board</a:t>
            </a:r>
          </a:p>
          <a:p>
            <a:pPr marL="241300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Requirement and Inputs from FEB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Fast control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Slow control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Data transmission </a:t>
            </a:r>
            <a:endParaRPr lang="en-US" altLang="zh-CN" sz="24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41300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system connection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 boards are used, one acts as FEB emulator, the other is BEB.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GBT-FPGA is implemented in both boards. 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 link(2 fibers) 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 provides</a:t>
            </a:r>
          </a:p>
          <a:p>
            <a:pPr marL="1155700" lvl="2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CLK, BC0,RESET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 Checks for GBT signals and Test data from FE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4294967295"/>
          </p:nvPr>
        </p:nvSpPr>
        <p:spPr>
          <a:xfrm>
            <a:off x="5127297" y="6585733"/>
            <a:ext cx="2084704" cy="21929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/>
              </a:rPr>
              <a:t>May 28 2021</a:t>
            </a:r>
            <a:endParaRPr kumimoji="0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4294967295"/>
          </p:nvPr>
        </p:nvSpPr>
        <p:spPr>
          <a:xfrm>
            <a:off x="12498551" y="6597270"/>
            <a:ext cx="220345" cy="196215"/>
          </a:xfrm>
        </p:spPr>
        <p:txBody>
          <a:bodyPr/>
          <a:lstStyle/>
          <a:p>
            <a:pPr marL="254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401284" y="1789718"/>
            <a:ext cx="5336079" cy="930380"/>
            <a:chOff x="2208588" y="2171242"/>
            <a:chExt cx="6439858" cy="1173020"/>
          </a:xfrm>
        </p:grpSpPr>
        <p:sp>
          <p:nvSpPr>
            <p:cNvPr id="6" name="图文框 5"/>
            <p:cNvSpPr/>
            <p:nvPr/>
          </p:nvSpPr>
          <p:spPr>
            <a:xfrm>
              <a:off x="6000667" y="2171242"/>
              <a:ext cx="2647779" cy="1173020"/>
            </a:xfrm>
            <a:prstGeom prst="fram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BEB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（</a:t>
              </a: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GBT-FPGA</a:t>
              </a: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）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208588" y="2206543"/>
              <a:ext cx="2052734" cy="110920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FEB Emulator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GBT-FPGA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30986" y="2346196"/>
              <a:ext cx="1000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GBT link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" name="直接箭头连接符 11"/>
            <p:cNvCxnSpPr>
              <a:stCxn id="8" idx="3"/>
              <a:endCxn id="6" idx="1"/>
            </p:cNvCxnSpPr>
            <p:nvPr/>
          </p:nvCxnSpPr>
          <p:spPr>
            <a:xfrm flipV="1">
              <a:off x="4261322" y="2757752"/>
              <a:ext cx="1739345" cy="339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463511" y="3023353"/>
            <a:ext cx="6728490" cy="365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test </a:t>
            </a:r>
            <a:r>
              <a:rPr lang="en-US" altLang="zh-CN" sz="2000" dirty="0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steps</a:t>
            </a:r>
            <a:endParaRPr lang="en-US" altLang="zh-CN" sz="20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boards power up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program the K7 FPGA on board separately –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clk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manager on board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load the  GBT-FPGA firmware to V7 FPGA on BEB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load the  GBT-FPGA firmware to V7 FPGA on FEB emulator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check whether the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or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40Mhz frame clock is ready separately 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check  whether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gbtTx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or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gbtRx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signal is ready separately 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check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mgtReady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gbtTx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&amp;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gbtRx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) signals separately </a:t>
            </a:r>
          </a:p>
          <a:p>
            <a:pPr marL="698500" lvl="1" indent="-228600"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check the transmitted and received data via ILA  separately </a:t>
            </a:r>
          </a:p>
          <a:p>
            <a:endParaRPr kumimoji="1" lang="zh-CN" altLang="en-US" sz="1100" dirty="0" smtClean="0">
              <a:solidFill>
                <a:srgbClr val="FF0000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 CMS-ChinaAnnual Meeting</a:t>
            </a:r>
            <a:endParaRPr kumimoji="0" lang="en-US" sz="1800" b="0" i="0" u="none" strike="noStrike" kern="1200" cap="none" spc="-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32000" y="-224459"/>
            <a:ext cx="9550400" cy="132556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+mj-ea"/>
              </a:rPr>
              <a:t>课题四： </a:t>
            </a:r>
            <a:r>
              <a:rPr lang="en-US" altLang="zh-CN" b="1" dirty="0">
                <a:latin typeface="+mj-ea"/>
              </a:rPr>
              <a:t>CMS</a:t>
            </a:r>
            <a:r>
              <a:rPr lang="zh-CN" altLang="en-US" b="1" dirty="0">
                <a:latin typeface="+mj-ea"/>
              </a:rPr>
              <a:t>一级触发升级的任务、目标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29462" y="1159744"/>
            <a:ext cx="6071738" cy="471659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通过</a:t>
            </a:r>
            <a:endParaRPr lang="en-US" altLang="zh-CN" dirty="0"/>
          </a:p>
          <a:p>
            <a:pPr lvl="1"/>
            <a:r>
              <a:rPr lang="en-US" altLang="zh-CN" dirty="0"/>
              <a:t>CMS </a:t>
            </a:r>
            <a:r>
              <a:rPr lang="zh-CN" altLang="en-US" dirty="0"/>
              <a:t>新建</a:t>
            </a:r>
            <a:r>
              <a:rPr lang="en-US" altLang="zh-CN" dirty="0"/>
              <a:t>RE3/1 &amp; RE4/1 </a:t>
            </a:r>
            <a:r>
              <a:rPr lang="zh-CN" altLang="en-US" dirty="0"/>
              <a:t>的</a:t>
            </a:r>
            <a:r>
              <a:rPr lang="en-US" altLang="zh-CN" dirty="0" err="1"/>
              <a:t>iRPC</a:t>
            </a:r>
            <a:r>
              <a:rPr lang="zh-CN" altLang="en-US" dirty="0"/>
              <a:t>探测器新设计</a:t>
            </a:r>
            <a:endParaRPr lang="en-US" altLang="zh-CN" dirty="0"/>
          </a:p>
          <a:p>
            <a:pPr lvl="1"/>
            <a:r>
              <a:rPr lang="zh-CN" altLang="en-US" dirty="0"/>
              <a:t>现存</a:t>
            </a:r>
            <a:r>
              <a:rPr lang="en-US" altLang="zh-CN" dirty="0"/>
              <a:t>RPC</a:t>
            </a:r>
            <a:r>
              <a:rPr lang="zh-CN" altLang="en-US" dirty="0"/>
              <a:t>探测器后端触发电子学系统的升级设计</a:t>
            </a:r>
            <a:endParaRPr lang="en-US" altLang="zh-CN" dirty="0"/>
          </a:p>
          <a:p>
            <a:r>
              <a:rPr lang="zh-CN" altLang="en-US" dirty="0"/>
              <a:t>研发具有国际领先的新型触发及相关</a:t>
            </a:r>
            <a:r>
              <a:rPr lang="zh-CN" altLang="en-US" dirty="0" smtClean="0"/>
              <a:t>技术的插件并</a:t>
            </a:r>
            <a:r>
              <a:rPr lang="zh-CN" altLang="en-US" dirty="0"/>
              <a:t>被</a:t>
            </a:r>
            <a:r>
              <a:rPr lang="en-US" altLang="zh-CN" dirty="0"/>
              <a:t>CMS</a:t>
            </a:r>
            <a:r>
              <a:rPr lang="zh-CN" altLang="en-US" dirty="0"/>
              <a:t>采用</a:t>
            </a:r>
            <a:endParaRPr lang="en-US" altLang="zh-CN" dirty="0"/>
          </a:p>
          <a:p>
            <a:pPr lvl="1"/>
            <a:r>
              <a:rPr lang="en-US" altLang="zh-CN" dirty="0" err="1"/>
              <a:t>xTCA</a:t>
            </a:r>
            <a:r>
              <a:rPr lang="en-US" altLang="zh-CN" dirty="0"/>
              <a:t>/</a:t>
            </a:r>
            <a:r>
              <a:rPr lang="en-US" altLang="zh-CN" dirty="0" err="1"/>
              <a:t>uTCA</a:t>
            </a:r>
            <a:r>
              <a:rPr lang="en-US" altLang="zh-CN" dirty="0"/>
              <a:t>/ATCA</a:t>
            </a:r>
            <a:r>
              <a:rPr lang="zh-CN" altLang="en-US" dirty="0"/>
              <a:t>新标准</a:t>
            </a:r>
            <a:endParaRPr lang="en-US" altLang="zh-CN" dirty="0"/>
          </a:p>
          <a:p>
            <a:pPr lvl="1"/>
            <a:r>
              <a:rPr lang="zh-CN" altLang="en-US" dirty="0"/>
              <a:t>触发、</a:t>
            </a:r>
            <a:r>
              <a:rPr lang="en-US" altLang="zh-CN" dirty="0"/>
              <a:t>DAQ</a:t>
            </a:r>
            <a:r>
              <a:rPr lang="zh-CN" altLang="en-US" dirty="0"/>
              <a:t>、快控制、慢控制共享链路</a:t>
            </a:r>
            <a:endParaRPr lang="en-US" altLang="zh-CN" dirty="0"/>
          </a:p>
          <a:p>
            <a:pPr lvl="1"/>
            <a:r>
              <a:rPr lang="zh-CN" altLang="en-US" dirty="0"/>
              <a:t>一体化设计新理念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1" y="1782799"/>
            <a:ext cx="5614171" cy="3771333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93F4-68E0-4714-ADFC-EB1B7F5A3AD5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4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课题考核指标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36766" y="4967672"/>
            <a:ext cx="3313112" cy="1353004"/>
          </a:xfrm>
        </p:spPr>
        <p:txBody>
          <a:bodyPr/>
          <a:lstStyle/>
          <a:p>
            <a:r>
              <a:rPr lang="zh-CN" altLang="en-US" sz="1575" dirty="0"/>
              <a:t>一级触发升级研制样机指标：</a:t>
            </a:r>
            <a:endParaRPr lang="en-US" altLang="zh-CN" sz="1575" dirty="0"/>
          </a:p>
          <a:p>
            <a:pPr lvl="1"/>
            <a:r>
              <a:rPr lang="zh-CN" altLang="en-US" sz="1500" dirty="0"/>
              <a:t>存储</a:t>
            </a:r>
            <a:r>
              <a:rPr lang="zh-CN" altLang="zh-CN" sz="1500" dirty="0"/>
              <a:t>能力</a:t>
            </a:r>
            <a:r>
              <a:rPr lang="en-US" altLang="zh-CN" sz="1500" dirty="0"/>
              <a:t>  	</a:t>
            </a:r>
            <a:r>
              <a:rPr lang="zh-CN" altLang="zh-CN" sz="1500" dirty="0"/>
              <a:t>≥ </a:t>
            </a:r>
            <a:r>
              <a:rPr lang="en-US" altLang="zh-CN" sz="1500" dirty="0"/>
              <a:t>32K/</a:t>
            </a:r>
            <a:r>
              <a:rPr lang="zh-CN" altLang="en-US" sz="1500" dirty="0"/>
              <a:t>单板</a:t>
            </a:r>
            <a:endParaRPr lang="en-US" altLang="zh-CN" sz="1500" dirty="0"/>
          </a:p>
          <a:p>
            <a:pPr lvl="1"/>
            <a:r>
              <a:rPr lang="zh-CN" altLang="en-US" sz="1500" dirty="0"/>
              <a:t>单路速率：    </a:t>
            </a:r>
            <a:r>
              <a:rPr lang="zh-CN" altLang="zh-CN" sz="1500" dirty="0"/>
              <a:t>≥</a:t>
            </a:r>
            <a:r>
              <a:rPr lang="en-US" altLang="zh-CN" sz="1500" dirty="0"/>
              <a:t>10Gbps</a:t>
            </a:r>
          </a:p>
          <a:p>
            <a:pPr lvl="1"/>
            <a:r>
              <a:rPr lang="zh-CN" altLang="en-US" sz="1500" dirty="0"/>
              <a:t>单板速率：    </a:t>
            </a:r>
            <a:r>
              <a:rPr lang="zh-CN" altLang="zh-CN" sz="1500" dirty="0"/>
              <a:t>≥</a:t>
            </a:r>
            <a:r>
              <a:rPr lang="en-US" altLang="zh-CN" sz="1500" dirty="0"/>
              <a:t>400Gbps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ED3D-F1CE-408B-844E-9155BB809574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15" y="966906"/>
            <a:ext cx="10034875" cy="3965092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1002324" y="4931998"/>
            <a:ext cx="5688622" cy="1353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75" dirty="0"/>
              <a:t>高颗粒度新型量能器部分指标：</a:t>
            </a:r>
            <a:endParaRPr lang="en-US" altLang="zh-CN" sz="1575" dirty="0"/>
          </a:p>
          <a:p>
            <a:pPr lvl="1"/>
            <a:r>
              <a:rPr lang="zh-CN" altLang="en-US" sz="1500" dirty="0"/>
              <a:t>时间分辨率：</a:t>
            </a:r>
            <a:r>
              <a:rPr lang="en-US" altLang="zh-CN" sz="1500" dirty="0"/>
              <a:t>50 </a:t>
            </a:r>
            <a:r>
              <a:rPr lang="en-US" altLang="zh-CN" sz="1500" dirty="0" err="1"/>
              <a:t>ps</a:t>
            </a:r>
            <a:endParaRPr lang="en-US" altLang="zh-CN" sz="1500" dirty="0"/>
          </a:p>
          <a:p>
            <a:pPr lvl="1"/>
            <a:r>
              <a:rPr lang="zh-CN" altLang="en-US" sz="1500" dirty="0"/>
              <a:t>能量分辨率：</a:t>
            </a:r>
            <a:r>
              <a:rPr lang="en-US" altLang="zh-CN" sz="1500" dirty="0"/>
              <a:t>25%</a:t>
            </a:r>
            <a:r>
              <a:rPr lang="zh-CN" altLang="zh-CN" sz="1500" dirty="0"/>
              <a:t>／</a:t>
            </a:r>
            <a:r>
              <a:rPr lang="zh-CN" altLang="zh-CN" sz="1400" dirty="0"/>
              <a:t>√</a:t>
            </a:r>
            <a:r>
              <a:rPr lang="zh-CN" altLang="zh-CN" sz="1500" dirty="0"/>
              <a:t>（</a:t>
            </a:r>
            <a:r>
              <a:rPr lang="en-US" altLang="zh-CN" sz="1500" dirty="0"/>
              <a:t>E</a:t>
            </a:r>
            <a:r>
              <a:rPr lang="zh-CN" altLang="zh-CN" sz="1500" dirty="0"/>
              <a:t>）</a:t>
            </a:r>
            <a:endParaRPr lang="en-US" altLang="zh-CN" sz="1500" dirty="0"/>
          </a:p>
          <a:p>
            <a:pPr lvl="1"/>
            <a:r>
              <a:rPr lang="zh-CN" altLang="en-US" sz="1500" dirty="0"/>
              <a:t>硅传感器（</a:t>
            </a:r>
            <a:r>
              <a:rPr lang="en-US" altLang="zh-CN" sz="1500" dirty="0"/>
              <a:t>100um</a:t>
            </a:r>
            <a:r>
              <a:rPr lang="zh-CN" altLang="en-US" sz="1500" dirty="0"/>
              <a:t>）抗辐照性能：</a:t>
            </a:r>
            <a:r>
              <a:rPr lang="en-US" altLang="zh-CN" sz="1500" dirty="0"/>
              <a:t>&gt; 1x10</a:t>
            </a:r>
            <a:r>
              <a:rPr lang="en-US" altLang="zh-CN" sz="1500" baseline="30000" dirty="0"/>
              <a:t>16</a:t>
            </a:r>
            <a:r>
              <a:rPr lang="en-US" altLang="zh-CN" sz="1500" dirty="0"/>
              <a:t> 1MeV </a:t>
            </a:r>
            <a:r>
              <a:rPr lang="en-US" altLang="zh-CN" sz="1500" dirty="0" err="1"/>
              <a:t>n</a:t>
            </a:r>
            <a:r>
              <a:rPr lang="en-US" altLang="zh-CN" sz="1500" baseline="-25000" dirty="0" err="1"/>
              <a:t>eq</a:t>
            </a:r>
            <a:r>
              <a:rPr lang="en-US" altLang="zh-CN" sz="1500" dirty="0"/>
              <a:t>/cm</a:t>
            </a:r>
            <a:r>
              <a:rPr lang="en-US" altLang="zh-CN" sz="1500" baseline="30000" dirty="0"/>
              <a:t>2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22CF-8E2B-6E44-9AF8-B8C9A13E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HGCal</a:t>
            </a:r>
            <a:r>
              <a:rPr lang="zh-CN" altLang="en-US" dirty="0"/>
              <a:t>研究内容、完成情况及成果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5A9A-C543-6A45-92DB-C183A296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17" y="895802"/>
            <a:ext cx="11538807" cy="5066395"/>
          </a:xfrm>
        </p:spPr>
        <p:txBody>
          <a:bodyPr/>
          <a:lstStyle/>
          <a:p>
            <a:r>
              <a:rPr lang="en-CN" altLang="zh-CN" dirty="0"/>
              <a:t>建立了完整的HGCal硅模块生产实验室和流程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新建</a:t>
            </a:r>
            <a:r>
              <a:rPr lang="en-US" altLang="zh-CN" dirty="0"/>
              <a:t>140m</a:t>
            </a:r>
            <a:r>
              <a:rPr lang="en-US" altLang="zh-CN" baseline="30000" dirty="0"/>
              <a:t>2</a:t>
            </a:r>
            <a:r>
              <a:rPr lang="en-US" altLang="zh-CN" dirty="0"/>
              <a:t> </a:t>
            </a:r>
            <a:r>
              <a:rPr lang="zh-CN" altLang="en-US" dirty="0"/>
              <a:t>千级洁净间：</a:t>
            </a:r>
            <a:r>
              <a:rPr lang="en-US" dirty="0" err="1"/>
              <a:t>温度</a:t>
            </a:r>
            <a:r>
              <a:rPr lang="zh-CN" altLang="en-US" dirty="0"/>
              <a:t>：</a:t>
            </a:r>
            <a:r>
              <a:rPr lang="en-US" dirty="0"/>
              <a:t>20</a:t>
            </a:r>
            <a:r>
              <a:rPr lang="en-US" baseline="30000" dirty="0"/>
              <a:t>o</a:t>
            </a:r>
            <a:r>
              <a:rPr lang="en-US" dirty="0"/>
              <a:t>C to 22</a:t>
            </a:r>
            <a:r>
              <a:rPr lang="en-US" baseline="30000" dirty="0"/>
              <a:t>o</a:t>
            </a:r>
            <a:r>
              <a:rPr lang="en-US" dirty="0"/>
              <a:t>C</a:t>
            </a:r>
            <a:r>
              <a:rPr lang="zh-CN" altLang="en-US" dirty="0"/>
              <a:t>，湿度：</a:t>
            </a:r>
            <a:r>
              <a:rPr lang="en-US" altLang="zh-CN" dirty="0"/>
              <a:t>35%-55%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7E237-96DE-6D4F-B24B-6BE7F2EC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559547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9E320-0C91-A549-AE0D-7C16545DF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51" r="11484" b="25952"/>
          <a:stretch/>
        </p:blipFill>
        <p:spPr>
          <a:xfrm>
            <a:off x="8967910" y="2523811"/>
            <a:ext cx="3043064" cy="1912214"/>
          </a:xfrm>
          <a:prstGeom prst="rect">
            <a:avLst/>
          </a:prstGeom>
          <a:ln w="762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3B6A9-CD1C-904C-AB8D-19A367789777}"/>
              </a:ext>
            </a:extLst>
          </p:cNvPr>
          <p:cNvSpPr txBox="1"/>
          <p:nvPr/>
        </p:nvSpPr>
        <p:spPr bwMode="auto">
          <a:xfrm>
            <a:off x="8960178" y="1969813"/>
            <a:ext cx="3231822" cy="553998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altLang="zh-CN" sz="1800" b="1" kern="0" dirty="0">
                <a:solidFill>
                  <a:schemeClr val="tx1"/>
                </a:solidFill>
              </a:rPr>
              <a:t>2019</a:t>
            </a:r>
            <a:r>
              <a:rPr lang="zh-CN" altLang="en-US" sz="1800" b="1" kern="0" dirty="0">
                <a:solidFill>
                  <a:schemeClr val="tx1"/>
                </a:solidFill>
              </a:rPr>
              <a:t>年底</a:t>
            </a:r>
            <a:r>
              <a:rPr lang="en-US" altLang="zh-CN" sz="1800" b="1" kern="0" dirty="0">
                <a:solidFill>
                  <a:schemeClr val="tx1"/>
                </a:solidFill>
              </a:rPr>
              <a:t>CMS</a:t>
            </a:r>
            <a:r>
              <a:rPr lang="zh-CN" altLang="en-US" sz="1800" b="1" kern="0" dirty="0">
                <a:solidFill>
                  <a:schemeClr val="tx1"/>
                </a:solidFill>
              </a:rPr>
              <a:t>发言人和</a:t>
            </a:r>
            <a:r>
              <a:rPr lang="en-US" altLang="zh-CN" sz="1800" b="1" kern="0" dirty="0">
                <a:solidFill>
                  <a:schemeClr val="tx1"/>
                </a:solidFill>
              </a:rPr>
              <a:t>HGC</a:t>
            </a:r>
            <a:r>
              <a:rPr lang="zh-CN" altLang="en-US" sz="1800" b="1" kern="0" dirty="0">
                <a:solidFill>
                  <a:schemeClr val="tx1"/>
                </a:solidFill>
              </a:rPr>
              <a:t>项目负责人一行访问</a:t>
            </a:r>
            <a:r>
              <a:rPr lang="en-US" altLang="zh-CN" sz="1800" b="1" kern="0" dirty="0">
                <a:solidFill>
                  <a:schemeClr val="tx1"/>
                </a:solidFill>
              </a:rPr>
              <a:t>HGC</a:t>
            </a:r>
            <a:r>
              <a:rPr lang="zh-CN" altLang="en-US" sz="1800" b="1" kern="0" dirty="0">
                <a:solidFill>
                  <a:schemeClr val="tx1"/>
                </a:solidFill>
              </a:rPr>
              <a:t>实验室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CF4327-C187-864C-B17E-6828EE52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" y="1920444"/>
            <a:ext cx="5178189" cy="4450439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05D412B-47F6-5748-9057-6A11BD98E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316" y="4554262"/>
            <a:ext cx="3077737" cy="2055529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953E3FEF-8EE5-C943-AF06-175E72A2C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152" y="4611193"/>
            <a:ext cx="3231822" cy="1941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D828F5-2484-A548-AC7F-91642D617D2E}"/>
              </a:ext>
            </a:extLst>
          </p:cNvPr>
          <p:cNvSpPr txBox="1"/>
          <p:nvPr/>
        </p:nvSpPr>
        <p:spPr bwMode="auto">
          <a:xfrm>
            <a:off x="1650515" y="6525487"/>
            <a:ext cx="2092628" cy="276999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zh-CN" altLang="en-CN" sz="1800" b="1" kern="0" dirty="0">
                <a:solidFill>
                  <a:schemeClr val="tx1"/>
                </a:solidFill>
              </a:rPr>
              <a:t>洁净间</a:t>
            </a:r>
            <a:r>
              <a:rPr lang="zh-CN" altLang="en-US" sz="1800" b="1" kern="0" dirty="0">
                <a:solidFill>
                  <a:schemeClr val="tx1"/>
                </a:solidFill>
              </a:rPr>
              <a:t>设计示意图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C734E-86C6-CD4F-B8A8-7C1FBDD044BD}"/>
              </a:ext>
            </a:extLst>
          </p:cNvPr>
          <p:cNvSpPr txBox="1"/>
          <p:nvPr/>
        </p:nvSpPr>
        <p:spPr bwMode="auto">
          <a:xfrm>
            <a:off x="5843983" y="6612086"/>
            <a:ext cx="2547747" cy="276999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zh-CN" altLang="en-CN" sz="1800" b="1" kern="0" dirty="0">
                <a:solidFill>
                  <a:schemeClr val="tx1"/>
                </a:solidFill>
              </a:rPr>
              <a:t>洁净</a:t>
            </a:r>
            <a:r>
              <a:rPr lang="zh-CN" altLang="en-US" sz="1800" b="1" kern="0" dirty="0">
                <a:solidFill>
                  <a:schemeClr val="tx1"/>
                </a:solidFill>
              </a:rPr>
              <a:t>度监控图（</a:t>
            </a:r>
            <a:r>
              <a:rPr lang="en-US" altLang="zh-CN" sz="1800" b="1" kern="0" dirty="0">
                <a:solidFill>
                  <a:schemeClr val="tx1"/>
                </a:solidFill>
              </a:rPr>
              <a:t>1</a:t>
            </a:r>
            <a:r>
              <a:rPr lang="zh-CN" altLang="en-US" sz="1800" b="1" kern="0" dirty="0">
                <a:solidFill>
                  <a:schemeClr val="tx1"/>
                </a:solidFill>
              </a:rPr>
              <a:t>个月）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05B9B-41F4-294E-8296-8728677263F2}"/>
              </a:ext>
            </a:extLst>
          </p:cNvPr>
          <p:cNvSpPr txBox="1"/>
          <p:nvPr/>
        </p:nvSpPr>
        <p:spPr bwMode="auto">
          <a:xfrm>
            <a:off x="9153764" y="6639095"/>
            <a:ext cx="2428636" cy="276999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zh-CN" altLang="en-US" sz="1800" b="1" kern="0" dirty="0">
                <a:solidFill>
                  <a:schemeClr val="tx1"/>
                </a:solidFill>
              </a:rPr>
              <a:t>温湿度监控图（</a:t>
            </a:r>
            <a:r>
              <a:rPr lang="en-US" altLang="zh-CN" sz="1800" b="1" kern="0" dirty="0">
                <a:solidFill>
                  <a:schemeClr val="tx1"/>
                </a:solidFill>
              </a:rPr>
              <a:t>1</a:t>
            </a:r>
            <a:r>
              <a:rPr lang="zh-CN" altLang="en-US" b="1" kern="0" dirty="0">
                <a:solidFill>
                  <a:schemeClr val="tx1"/>
                </a:solidFill>
              </a:rPr>
              <a:t>周</a:t>
            </a:r>
            <a:r>
              <a:rPr lang="zh-CN" altLang="en-US" sz="1800" b="1" kern="0" dirty="0">
                <a:solidFill>
                  <a:schemeClr val="tx1"/>
                </a:solidFill>
              </a:rPr>
              <a:t>）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559547"/>
            <a:ext cx="3860800" cy="365125"/>
          </a:xfrm>
        </p:spPr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pic>
        <p:nvPicPr>
          <p:cNvPr id="16" name="Picture 15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4DDC67BF-33F5-1143-8CBA-766562F13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454" y="2027871"/>
            <a:ext cx="1087301" cy="1449735"/>
          </a:xfrm>
          <a:prstGeom prst="rect">
            <a:avLst/>
          </a:prstGeom>
        </p:spPr>
      </p:pic>
      <p:pic>
        <p:nvPicPr>
          <p:cNvPr id="17" name="Picture 16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D7633007-6D85-094C-92EA-F32F73ACB7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" b="23106"/>
          <a:stretch/>
        </p:blipFill>
        <p:spPr>
          <a:xfrm>
            <a:off x="5178189" y="3310686"/>
            <a:ext cx="2162871" cy="1247743"/>
          </a:xfrm>
          <a:prstGeom prst="rect">
            <a:avLst/>
          </a:prstGeom>
        </p:spPr>
      </p:pic>
      <p:pic>
        <p:nvPicPr>
          <p:cNvPr id="18" name="Picture 17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F2617876-1EC5-7A4C-A907-1E7CC637E8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25" b="26272"/>
          <a:stretch/>
        </p:blipFill>
        <p:spPr>
          <a:xfrm>
            <a:off x="5210969" y="2030183"/>
            <a:ext cx="2162871" cy="1247437"/>
          </a:xfrm>
          <a:prstGeom prst="rect">
            <a:avLst/>
          </a:prstGeom>
        </p:spPr>
      </p:pic>
      <p:pic>
        <p:nvPicPr>
          <p:cNvPr id="19" name="Picture 18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ACC59881-99DC-5F41-AC3C-C3952BA909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0948" y="3101532"/>
            <a:ext cx="1120113" cy="14934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86338A-BCB8-8347-B373-5261B7ECDC02}"/>
              </a:ext>
            </a:extLst>
          </p:cNvPr>
          <p:cNvSpPr txBox="1"/>
          <p:nvPr/>
        </p:nvSpPr>
        <p:spPr bwMode="auto">
          <a:xfrm>
            <a:off x="6407489" y="3139120"/>
            <a:ext cx="1419838" cy="276999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zh-CN" altLang="en-CN" sz="1800" b="1" kern="0" dirty="0">
                <a:solidFill>
                  <a:schemeClr val="tx1"/>
                </a:solidFill>
              </a:rPr>
              <a:t>洁净间</a:t>
            </a:r>
            <a:r>
              <a:rPr lang="zh-CN" altLang="en-US" sz="1800" b="1" kern="0" dirty="0">
                <a:solidFill>
                  <a:schemeClr val="tx1"/>
                </a:solidFill>
              </a:rPr>
              <a:t>内景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E9E5B-C5B2-E04A-ACF9-9FC86DD5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建立</a:t>
            </a:r>
            <a:r>
              <a:rPr lang="en-US" altLang="zh-CN" dirty="0"/>
              <a:t>/</a:t>
            </a:r>
            <a:r>
              <a:rPr lang="en-CN" dirty="0"/>
              <a:t>掌握高粒度量能器硅模块生产工艺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E8A24-288D-564F-98B4-E84787CCC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15" y="950225"/>
            <a:ext cx="8811510" cy="5066395"/>
          </a:xfrm>
        </p:spPr>
        <p:txBody>
          <a:bodyPr/>
          <a:lstStyle/>
          <a:p>
            <a:r>
              <a:rPr lang="en-CN" dirty="0"/>
              <a:t>元器件及工艺质量控制系统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03A2E-59C6-D544-AB91-3251DC00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 picture containing text, indoor, wall, electronics&#10;&#10;Description automatically generated">
            <a:extLst>
              <a:ext uri="{FF2B5EF4-FFF2-40B4-BE49-F238E27FC236}">
                <a16:creationId xmlns:a16="http://schemas.microsoft.com/office/drawing/2014/main" id="{6F64B064-D2B3-4B4D-8A8A-8969B5CB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02" y="1565832"/>
            <a:ext cx="1974697" cy="257585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E025A7-C50E-5C48-BDAB-FD9F0F818687}"/>
              </a:ext>
            </a:extLst>
          </p:cNvPr>
          <p:cNvSpPr txBox="1">
            <a:spLocks/>
          </p:cNvSpPr>
          <p:nvPr/>
        </p:nvSpPr>
        <p:spPr>
          <a:xfrm>
            <a:off x="8035636" y="6558243"/>
            <a:ext cx="1066511" cy="299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40BBA41-5771-0F46-B308-9CCB8469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33" y="4550596"/>
            <a:ext cx="2259370" cy="167869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4C716F6-6C44-BD4D-9BBD-669CCB1F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698" y="4332376"/>
            <a:ext cx="2600263" cy="1950197"/>
          </a:xfrm>
          <a:prstGeom prst="rect">
            <a:avLst/>
          </a:prstGeom>
        </p:spPr>
      </p:pic>
      <p:pic>
        <p:nvPicPr>
          <p:cNvPr id="11" name="Content Placeholder 5" descr="A picture containing wall, floor, indoor, printer&#10;&#10;Description automatically generated">
            <a:extLst>
              <a:ext uri="{FF2B5EF4-FFF2-40B4-BE49-F238E27FC236}">
                <a16:creationId xmlns:a16="http://schemas.microsoft.com/office/drawing/2014/main" id="{4DA9E8ED-7C34-3C4F-BA12-E2662DA90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93" t="12373" r="12364"/>
          <a:stretch/>
        </p:blipFill>
        <p:spPr bwMode="auto">
          <a:xfrm>
            <a:off x="0" y="1514051"/>
            <a:ext cx="3011790" cy="27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A8B6CA47-6A6F-8043-8446-D7DFDCB06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18" y="3941941"/>
            <a:ext cx="2136097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ea typeface="ＭＳ Ｐゴシック" pitchFamily="34" charset="-128"/>
              </a:rPr>
              <a:t>非接触光学测量仪</a:t>
            </a:r>
            <a:r>
              <a:rPr lang="en-US" altLang="zh-CN" sz="1050" dirty="0">
                <a:ea typeface="ＭＳ Ｐゴシック" pitchFamily="34" charset="-128"/>
              </a:rPr>
              <a:t>OGP ZIP 635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61A4EB5-C27E-E947-BC8E-5D8DBF7EE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642" y="6278903"/>
            <a:ext cx="1194080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PCB</a:t>
            </a:r>
            <a:r>
              <a:rPr lang="zh-CN" altLang="en-US" sz="1050" dirty="0">
                <a:ea typeface="ＭＳ Ｐゴシック" pitchFamily="34" charset="-128"/>
              </a:rPr>
              <a:t>平整度测量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C15BA7C9-6D71-4442-803E-F12009CE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430" y="6229287"/>
            <a:ext cx="1589808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ea typeface="ＭＳ Ｐゴシック" pitchFamily="34" charset="-128"/>
              </a:rPr>
              <a:t>硅传感器划痕识别</a:t>
            </a:r>
            <a:endParaRPr lang="zh-CN" altLang="zh-CN" sz="1050" dirty="0">
              <a:ea typeface="ＭＳ Ｐゴシック" pitchFamily="34" charset="-128"/>
            </a:endParaRPr>
          </a:p>
        </p:txBody>
      </p:sp>
      <p:pic>
        <p:nvPicPr>
          <p:cNvPr id="16" name="Picture 15" descr="A picture containing wall, indoor, microscope, desk&#10;&#10;Description automatically generated">
            <a:extLst>
              <a:ext uri="{FF2B5EF4-FFF2-40B4-BE49-F238E27FC236}">
                <a16:creationId xmlns:a16="http://schemas.microsoft.com/office/drawing/2014/main" id="{AEC572EC-750D-FC4A-A139-84A658CEC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834" y="1407871"/>
            <a:ext cx="3011790" cy="1799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43202C-F5D5-CE4A-800F-7E421AE8FC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9" t="-2494" r="-1859" b="406"/>
          <a:stretch/>
        </p:blipFill>
        <p:spPr>
          <a:xfrm>
            <a:off x="6327724" y="3180387"/>
            <a:ext cx="2600263" cy="36776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688F48-0E52-9E41-96E9-3EEA31C77510}"/>
              </a:ext>
            </a:extLst>
          </p:cNvPr>
          <p:cNvSpPr txBox="1"/>
          <p:nvPr/>
        </p:nvSpPr>
        <p:spPr>
          <a:xfrm>
            <a:off x="6762243" y="3267589"/>
            <a:ext cx="17392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绑定效果检测</a:t>
            </a:r>
            <a:endParaRPr lang="en-CN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2FA5059D-80B3-9D4C-902B-302F8A41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170" y="2935069"/>
            <a:ext cx="1046559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zh-CN" altLang="en-US" sz="1050" dirty="0">
                <a:ea typeface="ＭＳ Ｐゴシック" pitchFamily="34" charset="-128"/>
              </a:rPr>
              <a:t>显微镜工作站</a:t>
            </a:r>
            <a:endParaRPr lang="zh-CN" altLang="zh-CN" sz="1050" dirty="0">
              <a:ea typeface="ＭＳ Ｐゴシック" pitchFamily="34" charset="-128"/>
            </a:endParaRP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C82B38B-E79B-314B-A137-3C909BE04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14" y="4500804"/>
            <a:ext cx="1705525" cy="1686290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0F249FCC-9E1A-0B49-93DD-6F37C6CF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9" y="6229764"/>
            <a:ext cx="1336094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PCB</a:t>
            </a:r>
            <a:r>
              <a:rPr lang="zh-CN" altLang="en-US" sz="1050" dirty="0">
                <a:ea typeface="ＭＳ Ｐゴシック" pitchFamily="34" charset="-128"/>
              </a:rPr>
              <a:t>器件形状测量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B485469-2171-F540-80B2-9BD5F2B46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602" y="4063885"/>
            <a:ext cx="1959011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ea typeface="ＭＳ Ｐゴシック" pitchFamily="34" charset="-128"/>
              </a:rPr>
              <a:t>硅传感器探针台</a:t>
            </a:r>
            <a:r>
              <a:rPr lang="en-US" altLang="zh-CN" sz="1050" dirty="0">
                <a:latin typeface="Times New Roman" panose="02020603050405020304" pitchFamily="18" charset="0"/>
              </a:rPr>
              <a:t>MPI TS200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F8A374-B55A-2842-A555-39CC37607455}"/>
              </a:ext>
            </a:extLst>
          </p:cNvPr>
          <p:cNvSpPr txBox="1"/>
          <p:nvPr/>
        </p:nvSpPr>
        <p:spPr>
          <a:xfrm>
            <a:off x="9587753" y="1761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3163C36D-A156-CD46-B02B-0A3294326082}"/>
              </a:ext>
            </a:extLst>
          </p:cNvPr>
          <p:cNvGraphicFramePr/>
          <p:nvPr/>
        </p:nvGraphicFramePr>
        <p:xfrm>
          <a:off x="9740828" y="1198741"/>
          <a:ext cx="1790142" cy="5459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64ABAB2-C1BD-A94D-B686-F89231AA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85" r="3009"/>
          <a:stretch/>
        </p:blipFill>
        <p:spPr>
          <a:xfrm>
            <a:off x="3212005" y="1606237"/>
            <a:ext cx="3676866" cy="2249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B2DA6-215D-E444-95BD-302442F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建立</a:t>
            </a:r>
            <a:r>
              <a:rPr lang="en-US" altLang="zh-CN" dirty="0"/>
              <a:t>/</a:t>
            </a:r>
            <a:r>
              <a:rPr lang="en-CN" dirty="0"/>
              <a:t>掌握高粒度量能器硅模块生产工艺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BA50-8DA3-E04E-BEBC-A58112C9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09" y="940593"/>
            <a:ext cx="11538807" cy="5066395"/>
          </a:xfrm>
        </p:spPr>
        <p:txBody>
          <a:bodyPr/>
          <a:lstStyle/>
          <a:p>
            <a:r>
              <a:rPr lang="en-CN" dirty="0"/>
              <a:t>硅模块组装和绑定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98969-4153-794C-84B8-08565088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A6A84-BBF6-0740-82ED-C5F61B777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" t="-2494" r="-1859" b="406"/>
          <a:stretch/>
        </p:blipFill>
        <p:spPr>
          <a:xfrm>
            <a:off x="3358465" y="4315836"/>
            <a:ext cx="1716830" cy="2428154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4854F71-C866-4A4F-9642-D22D47A43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31" y="4375860"/>
            <a:ext cx="1409863" cy="1154053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D7EE5B69-D685-2940-A79E-D3DF38DFF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495" y="5455782"/>
            <a:ext cx="1400014" cy="1202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B8A94-1841-334C-9F7C-54F85B83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26" y="5741541"/>
            <a:ext cx="1323125" cy="101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32CD1977-7D08-5345-959D-C6740C513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/>
          <a:stretch/>
        </p:blipFill>
        <p:spPr bwMode="auto">
          <a:xfrm>
            <a:off x="240809" y="4400467"/>
            <a:ext cx="1310357" cy="23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86588-4393-1143-BAAC-4BC54FDC6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15543" r="8577" b="15666"/>
          <a:stretch/>
        </p:blipFill>
        <p:spPr bwMode="auto">
          <a:xfrm>
            <a:off x="1849102" y="4413063"/>
            <a:ext cx="1353496" cy="115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8" descr="NDM74SIL)Q)Y(W5F_T7~3~8">
            <a:extLst>
              <a:ext uri="{FF2B5EF4-FFF2-40B4-BE49-F238E27FC236}">
                <a16:creationId xmlns:a16="http://schemas.microsoft.com/office/drawing/2014/main" id="{F307F31A-CA1F-0B42-9870-EAA521A3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20" y="1632284"/>
            <a:ext cx="3066245" cy="2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1FD67F35-DB65-7443-9E8B-87DC0464F4AE}"/>
              </a:ext>
            </a:extLst>
          </p:cNvPr>
          <p:cNvGraphicFramePr/>
          <p:nvPr/>
        </p:nvGraphicFramePr>
        <p:xfrm>
          <a:off x="9740828" y="1198741"/>
          <a:ext cx="1790142" cy="5459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1" name="Picture 20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64B55DE2-673F-0C43-B64C-90BF88D8C4F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838"/>
          <a:stretch/>
        </p:blipFill>
        <p:spPr>
          <a:xfrm>
            <a:off x="5271995" y="4409818"/>
            <a:ext cx="2360655" cy="2265174"/>
          </a:xfrm>
          <a:prstGeom prst="rect">
            <a:avLst/>
          </a:prstGeom>
        </p:spPr>
      </p:pic>
      <p:pic>
        <p:nvPicPr>
          <p:cNvPr id="23" name="Picture 22" descr="A picture containing indoor, table, counter&#10;&#10;Description automatically generated">
            <a:extLst>
              <a:ext uri="{FF2B5EF4-FFF2-40B4-BE49-F238E27FC236}">
                <a16:creationId xmlns:a16="http://schemas.microsoft.com/office/drawing/2014/main" id="{9578BED1-02E1-4A4C-B58D-8C8B412B284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6350"/>
          <a:stretch/>
        </p:blipFill>
        <p:spPr>
          <a:xfrm>
            <a:off x="6888871" y="1661307"/>
            <a:ext cx="2439923" cy="2265173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930A5FC-68EC-9A4B-A45D-D8E12175D419}"/>
              </a:ext>
            </a:extLst>
          </p:cNvPr>
          <p:cNvSpPr/>
          <p:nvPr/>
        </p:nvSpPr>
        <p:spPr>
          <a:xfrm>
            <a:off x="91749" y="1527235"/>
            <a:ext cx="9359931" cy="2428154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324DD8-1F2A-C34C-B77A-B2E084BEF13B}"/>
              </a:ext>
            </a:extLst>
          </p:cNvPr>
          <p:cNvSpPr/>
          <p:nvPr/>
        </p:nvSpPr>
        <p:spPr>
          <a:xfrm>
            <a:off x="85574" y="4328328"/>
            <a:ext cx="9359931" cy="2428154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D5C9-670D-014B-942B-09558D8FDD72}"/>
              </a:ext>
            </a:extLst>
          </p:cNvPr>
          <p:cNvSpPr txBox="1"/>
          <p:nvPr/>
        </p:nvSpPr>
        <p:spPr>
          <a:xfrm>
            <a:off x="892148" y="6490326"/>
            <a:ext cx="29574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全自动绑定机及绑定效果图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88A9BF-5EF7-1649-8BDE-CC35AEB3EB1B}"/>
              </a:ext>
            </a:extLst>
          </p:cNvPr>
          <p:cNvSpPr txBox="1"/>
          <p:nvPr/>
        </p:nvSpPr>
        <p:spPr>
          <a:xfrm>
            <a:off x="5835066" y="6488617"/>
            <a:ext cx="14204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拉力测试仪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91B52-BC6D-A944-8BBB-CA18861CBC03}"/>
              </a:ext>
            </a:extLst>
          </p:cNvPr>
          <p:cNvSpPr txBox="1"/>
          <p:nvPr/>
        </p:nvSpPr>
        <p:spPr>
          <a:xfrm>
            <a:off x="7921798" y="6531555"/>
            <a:ext cx="16393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拉力测试结果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A13DA-62D0-4248-B916-04C6839C3BC5}"/>
              </a:ext>
            </a:extLst>
          </p:cNvPr>
          <p:cNvSpPr txBox="1"/>
          <p:nvPr/>
        </p:nvSpPr>
        <p:spPr>
          <a:xfrm>
            <a:off x="3102751" y="3729191"/>
            <a:ext cx="42162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大型高精度龙门系统以及模块集成步骤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课题四综合绩效评价报告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27/8/2021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5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20842</TotalTime>
  <Words>4177</Words>
  <Application>Microsoft Office PowerPoint</Application>
  <PresentationFormat>宽屏</PresentationFormat>
  <Paragraphs>910</Paragraphs>
  <Slides>47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3" baseType="lpstr">
      <vt:lpstr>Arial Unicode MS</vt:lpstr>
      <vt:lpstr>DejaVu Sans</vt:lpstr>
      <vt:lpstr>Mangal</vt:lpstr>
      <vt:lpstr>ＭＳ Ｐゴシック</vt:lpstr>
      <vt:lpstr>Zapf Dingbats</vt:lpstr>
      <vt:lpstr>等线</vt:lpstr>
      <vt:lpstr>华文楷体</vt:lpstr>
      <vt:lpstr>SimSun</vt:lpstr>
      <vt:lpstr>SimSun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课题四：CMS实验高粒度量能器和一级触发升级  综合绩效评价报告</vt:lpstr>
      <vt:lpstr>题纲</vt:lpstr>
      <vt:lpstr>PowerPoint 演示文稿</vt:lpstr>
      <vt:lpstr>PowerPoint 演示文稿</vt:lpstr>
      <vt:lpstr>课题四： CMS一级触发升级的任务、目标</vt:lpstr>
      <vt:lpstr>课题考核指标</vt:lpstr>
      <vt:lpstr>HGCal研究内容、完成情况及成果</vt:lpstr>
      <vt:lpstr>建立/掌握高粒度量能器硅模块生产工艺（1）</vt:lpstr>
      <vt:lpstr>建立/掌握高粒度量能器硅模块生产工艺（2）</vt:lpstr>
      <vt:lpstr>建立/掌握高粒度量能器硅模块生产工艺（3）</vt:lpstr>
      <vt:lpstr>建立了硅传感器测试平台</vt:lpstr>
      <vt:lpstr>成功生产第一块8寸硅模块</vt:lpstr>
      <vt:lpstr>参与实验束测试验证硅模块/高粒度量能器设计</vt:lpstr>
      <vt:lpstr>HGCal完成情况和主要成果介绍</vt:lpstr>
      <vt:lpstr>HGCal指标完成情况（1）</vt:lpstr>
      <vt:lpstr>HGCal指标完成情况（2）</vt:lpstr>
      <vt:lpstr>PowerPoint 演示文稿</vt:lpstr>
      <vt:lpstr>PowerPoint 演示文稿</vt:lpstr>
      <vt:lpstr>触发海量数据处理板高速传输测试</vt:lpstr>
      <vt:lpstr>在CMS最早设计完成了 ATCA原型样机</vt:lpstr>
      <vt:lpstr>建立了基于uTCA的触发开发系统</vt:lpstr>
      <vt:lpstr>后端系统与前端系统的关键技术</vt:lpstr>
      <vt:lpstr>PowerPoint 演示文稿</vt:lpstr>
      <vt:lpstr>2020年2-3月在CERN与2D探测器联调证明BE可靠工作</vt:lpstr>
      <vt:lpstr>任务完成情况</vt:lpstr>
      <vt:lpstr>一级触发升级指标完成情况</vt:lpstr>
      <vt:lpstr>一级触发升级指标完成情况</vt:lpstr>
      <vt:lpstr>触发升级主要创新性成果</vt:lpstr>
      <vt:lpstr>触发升级主要创新性成果</vt:lpstr>
      <vt:lpstr>人材培养</vt:lpstr>
      <vt:lpstr>文章发表</vt:lpstr>
      <vt:lpstr>会议报告</vt:lpstr>
      <vt:lpstr>经费使用情况</vt:lpstr>
      <vt:lpstr>总结</vt:lpstr>
      <vt:lpstr>Backups</vt:lpstr>
      <vt:lpstr> Earliest IHEP ATCA Prototype Module for CMS</vt:lpstr>
      <vt:lpstr>Muon Upgrade Review Committee</vt:lpstr>
      <vt:lpstr>Activities in Serenity Development</vt:lpstr>
      <vt:lpstr>IHEP Roadmap:2 Steps Installation: uTCA+ATCA </vt:lpstr>
      <vt:lpstr>高能所承担CMS HGC项目关键任务</vt:lpstr>
      <vt:lpstr>文章截图</vt:lpstr>
      <vt:lpstr>PowerPoint 演示文稿</vt:lpstr>
      <vt:lpstr>iRPC  bandwidth calculation/Estimation</vt:lpstr>
      <vt:lpstr>Latency Window optimization</vt:lpstr>
      <vt:lpstr>Bandwidth limit </vt:lpstr>
      <vt:lpstr>GBT Data Structure modified accordingly</vt:lpstr>
      <vt:lpstr>  Emulation Test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LZA</cp:lastModifiedBy>
  <cp:revision>1280</cp:revision>
  <dcterms:created xsi:type="dcterms:W3CDTF">2012-07-20T12:09:59Z</dcterms:created>
  <dcterms:modified xsi:type="dcterms:W3CDTF">2021-08-27T06:40:06Z</dcterms:modified>
</cp:coreProperties>
</file>