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6" r:id="rId3"/>
    <p:sldMasterId id="2147483692" r:id="rId4"/>
    <p:sldMasterId id="2147483704" r:id="rId5"/>
    <p:sldMasterId id="2147483720" r:id="rId6"/>
    <p:sldMasterId id="2147483736" r:id="rId7"/>
  </p:sldMasterIdLst>
  <p:notesMasterIdLst>
    <p:notesMasterId r:id="rId39"/>
  </p:notesMasterIdLst>
  <p:sldIdLst>
    <p:sldId id="256" r:id="rId8"/>
    <p:sldId id="324" r:id="rId9"/>
    <p:sldId id="325" r:id="rId10"/>
    <p:sldId id="306" r:id="rId11"/>
    <p:sldId id="338" r:id="rId12"/>
    <p:sldId id="341" r:id="rId13"/>
    <p:sldId id="339" r:id="rId14"/>
    <p:sldId id="340" r:id="rId15"/>
    <p:sldId id="330" r:id="rId16"/>
    <p:sldId id="294" r:id="rId17"/>
    <p:sldId id="295" r:id="rId18"/>
    <p:sldId id="284" r:id="rId19"/>
    <p:sldId id="296" r:id="rId20"/>
    <p:sldId id="267" r:id="rId21"/>
    <p:sldId id="269" r:id="rId22"/>
    <p:sldId id="270" r:id="rId23"/>
    <p:sldId id="343" r:id="rId24"/>
    <p:sldId id="272" r:id="rId25"/>
    <p:sldId id="333" r:id="rId26"/>
    <p:sldId id="334" r:id="rId27"/>
    <p:sldId id="335" r:id="rId28"/>
    <p:sldId id="336" r:id="rId29"/>
    <p:sldId id="319" r:id="rId30"/>
    <p:sldId id="337" r:id="rId31"/>
    <p:sldId id="321" r:id="rId32"/>
    <p:sldId id="316" r:id="rId33"/>
    <p:sldId id="323" r:id="rId34"/>
    <p:sldId id="312" r:id="rId35"/>
    <p:sldId id="317" r:id="rId36"/>
    <p:sldId id="318" r:id="rId37"/>
    <p:sldId id="342" r:id="rId38"/>
  </p:sldIdLst>
  <p:sldSz cx="12192000" cy="6858000"/>
  <p:notesSz cx="6858000" cy="9144000"/>
  <p:defaultTextStyle>
    <a:defPPr>
      <a:defRPr lang="zh-CN"/>
    </a:defPPr>
    <a:lvl1pPr marL="0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97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98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92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93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90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86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85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84" algn="l" defTabSz="913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  <a:srgbClr val="1104BC"/>
    <a:srgbClr val="D8E4F2"/>
    <a:srgbClr val="150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37B87-E868-476C-B8B7-FCC4650FF13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022BE-1AE8-4906-8687-9231322790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4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97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98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92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93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90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86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85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84" algn="l" defTabSz="913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97" indent="0" algn="ctr">
              <a:buNone/>
              <a:defRPr sz="2000"/>
            </a:lvl2pPr>
            <a:lvl3pPr marL="913198" indent="0" algn="ctr">
              <a:buNone/>
              <a:defRPr sz="1800"/>
            </a:lvl3pPr>
            <a:lvl4pPr marL="1369792" indent="0" algn="ctr">
              <a:buNone/>
              <a:defRPr sz="1600"/>
            </a:lvl4pPr>
            <a:lvl5pPr marL="1826393" indent="0" algn="ctr">
              <a:buNone/>
              <a:defRPr sz="1600"/>
            </a:lvl5pPr>
            <a:lvl6pPr marL="2282990" indent="0" algn="ctr">
              <a:buNone/>
              <a:defRPr sz="1600"/>
            </a:lvl6pPr>
            <a:lvl7pPr marL="2739586" indent="0" algn="ctr">
              <a:buNone/>
              <a:defRPr sz="1600"/>
            </a:lvl7pPr>
            <a:lvl8pPr marL="3196185" indent="0" algn="ctr">
              <a:buNone/>
              <a:defRPr sz="1600"/>
            </a:lvl8pPr>
            <a:lvl9pPr marL="3652784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BDCB-9C08-4FCC-A151-30798BDC6E77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0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C05-8A78-4DF7-A7DC-FE6C38633FE2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69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34F-7170-4756-887E-AAC8CC9DBF31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8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49386" y="1492576"/>
            <a:ext cx="9810751" cy="794743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085" algn="ctr">
              <a:spcBef>
                <a:spcPts val="0"/>
              </a:spcBef>
              <a:buSzTx/>
              <a:buNone/>
              <a:defRPr sz="2700"/>
            </a:lvl2pPr>
            <a:lvl3pPr marL="0" indent="382170" algn="ctr">
              <a:spcBef>
                <a:spcPts val="0"/>
              </a:spcBef>
              <a:buSzTx/>
              <a:buNone/>
              <a:defRPr sz="2700"/>
            </a:lvl3pPr>
            <a:lvl4pPr marL="0" indent="573258" algn="ctr">
              <a:spcBef>
                <a:spcPts val="0"/>
              </a:spcBef>
              <a:buSzTx/>
              <a:buNone/>
              <a:defRPr sz="2700"/>
            </a:lvl4pPr>
            <a:lvl5pPr marL="0" indent="764344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/>
          <p:cNvSpPr/>
          <p:nvPr/>
        </p:nvSpPr>
        <p:spPr>
          <a:xfrm>
            <a:off x="713816" y="2179486"/>
            <a:ext cx="11081867" cy="1062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3666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506151" y="446485"/>
            <a:ext cx="9167813" cy="4586294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085" algn="ctr">
              <a:spcBef>
                <a:spcPts val="0"/>
              </a:spcBef>
              <a:buSzTx/>
              <a:buNone/>
              <a:defRPr sz="2700"/>
            </a:lvl2pPr>
            <a:lvl3pPr marL="0" indent="382170" algn="ctr">
              <a:spcBef>
                <a:spcPts val="0"/>
              </a:spcBef>
              <a:buSzTx/>
              <a:buNone/>
              <a:defRPr sz="2700"/>
            </a:lvl3pPr>
            <a:lvl4pPr marL="0" indent="573258" algn="ctr">
              <a:spcBef>
                <a:spcPts val="0"/>
              </a:spcBef>
              <a:buSzTx/>
              <a:buNone/>
              <a:defRPr sz="2700"/>
            </a:lvl4pPr>
            <a:lvl5pPr marL="0" indent="764344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21" y="6500823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1429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73862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547940" y="446496"/>
            <a:ext cx="11584781" cy="5792391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92973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3" y="3348634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085" algn="ctr">
              <a:spcBef>
                <a:spcPts val="0"/>
              </a:spcBef>
              <a:buSzTx/>
              <a:buNone/>
              <a:defRPr sz="2700"/>
            </a:lvl2pPr>
            <a:lvl3pPr marL="0" indent="382170" algn="ctr">
              <a:spcBef>
                <a:spcPts val="0"/>
              </a:spcBef>
              <a:buSzTx/>
              <a:buNone/>
              <a:defRPr sz="2700"/>
            </a:lvl3pPr>
            <a:lvl4pPr marL="0" indent="573258" algn="ctr">
              <a:spcBef>
                <a:spcPts val="0"/>
              </a:spcBef>
              <a:buSzTx/>
              <a:buNone/>
              <a:defRPr sz="2700"/>
            </a:lvl4pPr>
            <a:lvl5pPr marL="0" indent="764344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2619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109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3473" y="-7209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80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8507" y="6548825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‹#›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0449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>
            <a:off x="4250531" y="1830588"/>
            <a:ext cx="8840391" cy="4420195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892980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73" y="1830588"/>
            <a:ext cx="5000625" cy="4420195"/>
          </a:xfrm>
          <a:prstGeom prst="rect">
            <a:avLst/>
          </a:prstGeom>
        </p:spPr>
        <p:txBody>
          <a:bodyPr/>
          <a:lstStyle>
            <a:lvl1pPr marL="286629" indent="-286629">
              <a:spcBef>
                <a:spcPts val="2678"/>
              </a:spcBef>
              <a:defRPr sz="2300"/>
            </a:lvl1pPr>
            <a:lvl2pPr marL="573258" indent="-286629">
              <a:spcBef>
                <a:spcPts val="2678"/>
              </a:spcBef>
              <a:defRPr sz="2300"/>
            </a:lvl2pPr>
            <a:lvl3pPr marL="859889" indent="-286629">
              <a:spcBef>
                <a:spcPts val="2678"/>
              </a:spcBef>
              <a:defRPr sz="2300"/>
            </a:lvl3pPr>
            <a:lvl4pPr marL="1146517" indent="-286629">
              <a:spcBef>
                <a:spcPts val="2678"/>
              </a:spcBef>
              <a:defRPr sz="2300"/>
            </a:lvl4pPr>
            <a:lvl5pPr marL="1433145" indent="-286629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02669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80" y="892980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7725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lang="en-US" altLang="zh-CN" dirty="0" smtClean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  <a:lvl2pPr>
              <a:defRPr>
                <a:latin typeface="Cambria Math" panose="02040503050406030204" pitchFamily="18" charset="0"/>
              </a:defRPr>
            </a:lvl2pPr>
            <a:lvl3pPr>
              <a:defRPr>
                <a:latin typeface="Cambria Math" panose="02040503050406030204" pitchFamily="18" charset="0"/>
              </a:defRPr>
            </a:lvl3pPr>
            <a:lvl4pPr>
              <a:defRPr>
                <a:latin typeface="Cambria Math" panose="02040503050406030204" pitchFamily="18" charset="0"/>
              </a:defRPr>
            </a:lvl4pPr>
          </a:lstStyle>
          <a:p>
            <a:pPr lvl="0"/>
            <a:r>
              <a:rPr lang="en-US" altLang="zh-CN" dirty="0" smtClean="0"/>
              <a:t>Content</a:t>
            </a:r>
          </a:p>
          <a:p>
            <a:pPr lvl="1"/>
            <a:r>
              <a:rPr lang="en-US" altLang="zh-CN" dirty="0" smtClean="0"/>
              <a:t>Content</a:t>
            </a:r>
          </a:p>
          <a:p>
            <a:pPr lvl="2"/>
            <a:r>
              <a:rPr lang="en-US" altLang="zh-CN" dirty="0" smtClean="0"/>
              <a:t>Content</a:t>
            </a:r>
          </a:p>
          <a:p>
            <a:pPr lvl="3"/>
            <a:r>
              <a:rPr lang="en-US" altLang="zh-CN" dirty="0" smtClean="0"/>
              <a:t>Content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fld id="{88686F4E-ED63-431D-BFAD-B144051C5E20}" type="datetime1">
              <a:rPr lang="zh-CN" altLang="en-US" smtClean="0"/>
              <a:t>2021/10/23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r>
              <a:rPr lang="en-US" altLang="zh-CN" smtClean="0">
                <a:ea typeface="Cambria Math" panose="02040503050406030204" pitchFamily="18" charset="0"/>
              </a:rPr>
              <a:t>Hadron Spectroscopy at BESIII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73055" y="365488"/>
            <a:ext cx="2743200" cy="365125"/>
          </a:xfrm>
        </p:spPr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fld id="{92F9D2BE-F7CF-4B43-A1E0-34FD31331A8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0348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21"/>
          </p:nvPr>
        </p:nvSpPr>
        <p:spPr>
          <a:xfrm>
            <a:off x="-2226469" y="625090"/>
            <a:ext cx="11227594" cy="5613797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22"/>
          </p:nvPr>
        </p:nvSpPr>
        <p:spPr>
          <a:xfrm>
            <a:off x="6262688" y="3534583"/>
            <a:ext cx="5679282" cy="2841121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3"/>
          </p:nvPr>
        </p:nvSpPr>
        <p:spPr>
          <a:xfrm>
            <a:off x="6096004" y="623495"/>
            <a:ext cx="5500688" cy="2750344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20956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80"/>
            <a:ext cx="9810750" cy="39353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52384"/>
            <a:ext cx="9810750" cy="5782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034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76435" tIns="38213" rIns="76435" bIns="38213" anchor="t">
            <a:noAutofit/>
          </a:bodyPr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08251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65172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11636481" y="6520160"/>
            <a:ext cx="497579" cy="3214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92980" y="1721"/>
            <a:ext cx="10406063" cy="902271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6481" y="6520160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1698" y="1721"/>
            <a:ext cx="1211103" cy="9022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973565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"/>
          <p:cNvSpPr/>
          <p:nvPr/>
        </p:nvSpPr>
        <p:spPr>
          <a:xfrm>
            <a:off x="11593257" y="6530965"/>
            <a:ext cx="497579" cy="321470"/>
          </a:xfrm>
          <a:prstGeom prst="ellipse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2980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257" y="6513092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89017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2980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 marL="371555" indent="-371555">
              <a:buChar char="•"/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1pPr>
            <a:lvl2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2pPr>
            <a:lvl3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3pPr>
            <a:lvl4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4pPr>
            <a:lvl5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0293" y="6529089"/>
            <a:ext cx="497579" cy="315512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</a:rPr>
              <a:pPr/>
              <a:t>‹#›</a:t>
            </a:fld>
            <a:endParaRPr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5260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49384" y="1492574"/>
            <a:ext cx="9810751" cy="794743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31" algn="ctr">
              <a:spcBef>
                <a:spcPts val="0"/>
              </a:spcBef>
              <a:buSzTx/>
              <a:buNone/>
              <a:defRPr sz="2700"/>
            </a:lvl2pPr>
            <a:lvl3pPr marL="0" indent="382262" algn="ctr">
              <a:spcBef>
                <a:spcPts val="0"/>
              </a:spcBef>
              <a:buSzTx/>
              <a:buNone/>
              <a:defRPr sz="2700"/>
            </a:lvl3pPr>
            <a:lvl4pPr marL="0" indent="573396" algn="ctr">
              <a:spcBef>
                <a:spcPts val="0"/>
              </a:spcBef>
              <a:buSzTx/>
              <a:buNone/>
              <a:defRPr sz="2700"/>
            </a:lvl4pPr>
            <a:lvl5pPr marL="0" indent="76452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/>
          <p:cNvSpPr/>
          <p:nvPr/>
        </p:nvSpPr>
        <p:spPr>
          <a:xfrm>
            <a:off x="713816" y="2179486"/>
            <a:ext cx="11081867" cy="1062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45691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506149" y="446485"/>
            <a:ext cx="9167813" cy="4586294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31" algn="ctr">
              <a:spcBef>
                <a:spcPts val="0"/>
              </a:spcBef>
              <a:buSzTx/>
              <a:buNone/>
              <a:defRPr sz="2700"/>
            </a:lvl2pPr>
            <a:lvl3pPr marL="0" indent="382262" algn="ctr">
              <a:spcBef>
                <a:spcPts val="0"/>
              </a:spcBef>
              <a:buSzTx/>
              <a:buNone/>
              <a:defRPr sz="2700"/>
            </a:lvl3pPr>
            <a:lvl4pPr marL="0" indent="573396" algn="ctr">
              <a:spcBef>
                <a:spcPts val="0"/>
              </a:spcBef>
              <a:buSzTx/>
              <a:buNone/>
              <a:defRPr sz="2700"/>
            </a:lvl4pPr>
            <a:lvl5pPr marL="0" indent="76452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9" y="6500821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9836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4943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 Math" panose="02040503050406030204" pitchFamily="18" charset="0"/>
              </a:defRPr>
            </a:lvl1pPr>
          </a:lstStyle>
          <a:p>
            <a:r>
              <a:rPr lang="en-US" altLang="zh-CN" dirty="0" smtClean="0"/>
              <a:t>Section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9493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547940" y="446494"/>
            <a:ext cx="11584781" cy="5792391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92973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3" y="3348634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31" algn="ctr">
              <a:spcBef>
                <a:spcPts val="0"/>
              </a:spcBef>
              <a:buSzTx/>
              <a:buNone/>
              <a:defRPr sz="2700"/>
            </a:lvl2pPr>
            <a:lvl3pPr marL="0" indent="382262" algn="ctr">
              <a:spcBef>
                <a:spcPts val="0"/>
              </a:spcBef>
              <a:buSzTx/>
              <a:buNone/>
              <a:defRPr sz="2700"/>
            </a:lvl3pPr>
            <a:lvl4pPr marL="0" indent="573396" algn="ctr">
              <a:spcBef>
                <a:spcPts val="0"/>
              </a:spcBef>
              <a:buSzTx/>
              <a:buNone/>
              <a:defRPr sz="2700"/>
            </a:lvl4pPr>
            <a:lvl5pPr marL="0" indent="764528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945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77059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3473" y="-7209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78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8505" y="6548825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‹#›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001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>
            <a:off x="4250531" y="1830588"/>
            <a:ext cx="8840391" cy="4420195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892978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73" y="1830588"/>
            <a:ext cx="5000625" cy="4420195"/>
          </a:xfrm>
          <a:prstGeom prst="rect">
            <a:avLst/>
          </a:prstGeom>
        </p:spPr>
        <p:txBody>
          <a:bodyPr/>
          <a:lstStyle>
            <a:lvl1pPr marL="286698" indent="-286698">
              <a:spcBef>
                <a:spcPts val="2678"/>
              </a:spcBef>
              <a:defRPr sz="2300"/>
            </a:lvl1pPr>
            <a:lvl2pPr marL="573396" indent="-286698">
              <a:spcBef>
                <a:spcPts val="2678"/>
              </a:spcBef>
              <a:defRPr sz="2300"/>
            </a:lvl2pPr>
            <a:lvl3pPr marL="860095" indent="-286698">
              <a:spcBef>
                <a:spcPts val="2678"/>
              </a:spcBef>
              <a:defRPr sz="2300"/>
            </a:lvl3pPr>
            <a:lvl4pPr marL="1146791" indent="-286698">
              <a:spcBef>
                <a:spcPts val="2678"/>
              </a:spcBef>
              <a:defRPr sz="2300"/>
            </a:lvl4pPr>
            <a:lvl5pPr marL="1433489" indent="-286698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57882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8" y="892978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27085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21"/>
          </p:nvPr>
        </p:nvSpPr>
        <p:spPr>
          <a:xfrm>
            <a:off x="-2226469" y="625088"/>
            <a:ext cx="11227594" cy="5613797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22"/>
          </p:nvPr>
        </p:nvSpPr>
        <p:spPr>
          <a:xfrm>
            <a:off x="6262688" y="3534581"/>
            <a:ext cx="5679282" cy="2841121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3"/>
          </p:nvPr>
        </p:nvSpPr>
        <p:spPr>
          <a:xfrm>
            <a:off x="6096004" y="623495"/>
            <a:ext cx="5500688" cy="2750344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6611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9"/>
            <a:ext cx="9810750" cy="39355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52373"/>
            <a:ext cx="9810750" cy="5782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28522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76453" tIns="38223" rIns="76453" bIns="38223" anchor="t">
            <a:noAutofit/>
          </a:bodyPr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9016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5918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11636479" y="6520160"/>
            <a:ext cx="497579" cy="3214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92978" y="1721"/>
            <a:ext cx="10406063" cy="902271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6479" y="6520160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1696" y="1721"/>
            <a:ext cx="1211103" cy="9022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90268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D80BA-ADBF-42DB-8E41-4C3C2258A6C2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12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"/>
          <p:cNvSpPr/>
          <p:nvPr/>
        </p:nvSpPr>
        <p:spPr>
          <a:xfrm>
            <a:off x="11593255" y="6530965"/>
            <a:ext cx="497579" cy="321470"/>
          </a:xfrm>
          <a:prstGeom prst="ellipse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2978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255" y="6513092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898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2978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 marL="371645" indent="-371645">
              <a:buChar char="•"/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1pPr>
            <a:lvl2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2pPr>
            <a:lvl3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3pPr>
            <a:lvl4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4pPr>
            <a:lvl5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0291" y="6529089"/>
            <a:ext cx="497579" cy="315512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</a:rPr>
              <a:pPr/>
              <a:t>‹#›</a:t>
            </a:fld>
            <a:endParaRPr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6488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97" indent="0" algn="ctr">
              <a:buNone/>
              <a:defRPr sz="2000"/>
            </a:lvl2pPr>
            <a:lvl3pPr marL="913198" indent="0" algn="ctr">
              <a:buNone/>
              <a:defRPr sz="1800"/>
            </a:lvl3pPr>
            <a:lvl4pPr marL="1369792" indent="0" algn="ctr">
              <a:buNone/>
              <a:defRPr sz="1600"/>
            </a:lvl4pPr>
            <a:lvl5pPr marL="1826393" indent="0" algn="ctr">
              <a:buNone/>
              <a:defRPr sz="1600"/>
            </a:lvl5pPr>
            <a:lvl6pPr marL="2282990" indent="0" algn="ctr">
              <a:buNone/>
              <a:defRPr sz="1600"/>
            </a:lvl6pPr>
            <a:lvl7pPr marL="2739586" indent="0" algn="ctr">
              <a:buNone/>
              <a:defRPr sz="1600"/>
            </a:lvl7pPr>
            <a:lvl8pPr marL="3196185" indent="0" algn="ctr">
              <a:buNone/>
              <a:defRPr sz="1600"/>
            </a:lvl8pPr>
            <a:lvl9pPr marL="3652784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CBDCB-9C08-4FCC-A151-30798BDC6E7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29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lang="en-US" altLang="zh-CN" dirty="0" smtClean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  <a:lvl2pPr>
              <a:defRPr>
                <a:latin typeface="Cambria Math" panose="02040503050406030204" pitchFamily="18" charset="0"/>
              </a:defRPr>
            </a:lvl2pPr>
            <a:lvl3pPr>
              <a:defRPr>
                <a:latin typeface="Cambria Math" panose="02040503050406030204" pitchFamily="18" charset="0"/>
              </a:defRPr>
            </a:lvl3pPr>
            <a:lvl4pPr>
              <a:defRPr>
                <a:latin typeface="Cambria Math" panose="02040503050406030204" pitchFamily="18" charset="0"/>
              </a:defRPr>
            </a:lvl4pPr>
          </a:lstStyle>
          <a:p>
            <a:pPr lvl="0"/>
            <a:r>
              <a:rPr lang="en-US" altLang="zh-CN" dirty="0" smtClean="0"/>
              <a:t>Content</a:t>
            </a:r>
          </a:p>
          <a:p>
            <a:pPr lvl="1"/>
            <a:r>
              <a:rPr lang="en-US" altLang="zh-CN" dirty="0" smtClean="0"/>
              <a:t>Content</a:t>
            </a:r>
          </a:p>
          <a:p>
            <a:pPr lvl="2"/>
            <a:r>
              <a:rPr lang="en-US" altLang="zh-CN" dirty="0" smtClean="0"/>
              <a:t>Content</a:t>
            </a:r>
          </a:p>
          <a:p>
            <a:pPr lvl="3"/>
            <a:r>
              <a:rPr lang="en-US" altLang="zh-CN" dirty="0" smtClean="0"/>
              <a:t>Content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fld id="{88686F4E-ED63-431D-BFAD-B144051C5E2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ea typeface="Cambria Math" panose="02040503050406030204" pitchFamily="18" charset="0"/>
              </a:rPr>
              <a:t>Hadron Spectroscopy at BESIII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73055" y="365488"/>
            <a:ext cx="2743200" cy="365125"/>
          </a:xfrm>
        </p:spPr>
        <p:txBody>
          <a:bodyPr/>
          <a:lstStyle>
            <a:lvl1pPr>
              <a:defRPr sz="1600">
                <a:latin typeface="Cambria Math" panose="02040503050406030204" pitchFamily="18" charset="0"/>
              </a:defRPr>
            </a:lvl1pPr>
          </a:lstStyle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00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 Math" panose="02040503050406030204" pitchFamily="18" charset="0"/>
              </a:defRPr>
            </a:lvl1pPr>
          </a:lstStyle>
          <a:p>
            <a:r>
              <a:rPr lang="en-US" altLang="zh-CN" dirty="0" smtClean="0"/>
              <a:t>Section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2009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D80BA-ADBF-42DB-8E41-4C3C2258A6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07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198" indent="0">
              <a:buNone/>
              <a:defRPr sz="1800" b="1"/>
            </a:lvl3pPr>
            <a:lvl4pPr marL="1369792" indent="0">
              <a:buNone/>
              <a:defRPr sz="1600" b="1"/>
            </a:lvl4pPr>
            <a:lvl5pPr marL="1826393" indent="0">
              <a:buNone/>
              <a:defRPr sz="1600" b="1"/>
            </a:lvl5pPr>
            <a:lvl6pPr marL="2282990" indent="0">
              <a:buNone/>
              <a:defRPr sz="1600" b="1"/>
            </a:lvl6pPr>
            <a:lvl7pPr marL="2739586" indent="0">
              <a:buNone/>
              <a:defRPr sz="1600" b="1"/>
            </a:lvl7pPr>
            <a:lvl8pPr marL="3196185" indent="0">
              <a:buNone/>
              <a:defRPr sz="1600" b="1"/>
            </a:lvl8pPr>
            <a:lvl9pPr marL="36527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198" indent="0">
              <a:buNone/>
              <a:defRPr sz="1800" b="1"/>
            </a:lvl3pPr>
            <a:lvl4pPr marL="1369792" indent="0">
              <a:buNone/>
              <a:defRPr sz="1600" b="1"/>
            </a:lvl4pPr>
            <a:lvl5pPr marL="1826393" indent="0">
              <a:buNone/>
              <a:defRPr sz="1600" b="1"/>
            </a:lvl5pPr>
            <a:lvl6pPr marL="2282990" indent="0">
              <a:buNone/>
              <a:defRPr sz="1600" b="1"/>
            </a:lvl6pPr>
            <a:lvl7pPr marL="2739586" indent="0">
              <a:buNone/>
              <a:defRPr sz="1600" b="1"/>
            </a:lvl7pPr>
            <a:lvl8pPr marL="3196185" indent="0">
              <a:buNone/>
              <a:defRPr sz="1600" b="1"/>
            </a:lvl8pPr>
            <a:lvl9pPr marL="36527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E529-B173-4784-9395-4D69E4E542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24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39C68-E9F3-4D9A-AE2A-C2E7AA0DA9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26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FA62-E57B-4B41-9B14-CCBC55F48FB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72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400"/>
            </a:lvl2pPr>
            <a:lvl3pPr marL="913198" indent="0">
              <a:buNone/>
              <a:defRPr sz="1200"/>
            </a:lvl3pPr>
            <a:lvl4pPr marL="1369792" indent="0">
              <a:buNone/>
              <a:defRPr sz="1000"/>
            </a:lvl4pPr>
            <a:lvl5pPr marL="1826393" indent="0">
              <a:buNone/>
              <a:defRPr sz="1000"/>
            </a:lvl5pPr>
            <a:lvl6pPr marL="2282990" indent="0">
              <a:buNone/>
              <a:defRPr sz="1000"/>
            </a:lvl6pPr>
            <a:lvl7pPr marL="2739586" indent="0">
              <a:buNone/>
              <a:defRPr sz="1000"/>
            </a:lvl7pPr>
            <a:lvl8pPr marL="3196185" indent="0">
              <a:buNone/>
              <a:defRPr sz="1000"/>
            </a:lvl8pPr>
            <a:lvl9pPr marL="365278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EC6E-9BC4-4358-A91E-93070C14350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9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198" indent="0">
              <a:buNone/>
              <a:defRPr sz="1800" b="1"/>
            </a:lvl3pPr>
            <a:lvl4pPr marL="1369792" indent="0">
              <a:buNone/>
              <a:defRPr sz="1600" b="1"/>
            </a:lvl4pPr>
            <a:lvl5pPr marL="1826393" indent="0">
              <a:buNone/>
              <a:defRPr sz="1600" b="1"/>
            </a:lvl5pPr>
            <a:lvl6pPr marL="2282990" indent="0">
              <a:buNone/>
              <a:defRPr sz="1600" b="1"/>
            </a:lvl6pPr>
            <a:lvl7pPr marL="2739586" indent="0">
              <a:buNone/>
              <a:defRPr sz="1600" b="1"/>
            </a:lvl7pPr>
            <a:lvl8pPr marL="3196185" indent="0">
              <a:buNone/>
              <a:defRPr sz="1600" b="1"/>
            </a:lvl8pPr>
            <a:lvl9pPr marL="36527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198" indent="0">
              <a:buNone/>
              <a:defRPr sz="1800" b="1"/>
            </a:lvl3pPr>
            <a:lvl4pPr marL="1369792" indent="0">
              <a:buNone/>
              <a:defRPr sz="1600" b="1"/>
            </a:lvl4pPr>
            <a:lvl5pPr marL="1826393" indent="0">
              <a:buNone/>
              <a:defRPr sz="1600" b="1"/>
            </a:lvl5pPr>
            <a:lvl6pPr marL="2282990" indent="0">
              <a:buNone/>
              <a:defRPr sz="1600" b="1"/>
            </a:lvl6pPr>
            <a:lvl7pPr marL="2739586" indent="0">
              <a:buNone/>
              <a:defRPr sz="1600" b="1"/>
            </a:lvl7pPr>
            <a:lvl8pPr marL="3196185" indent="0">
              <a:buNone/>
              <a:defRPr sz="1600" b="1"/>
            </a:lvl8pPr>
            <a:lvl9pPr marL="36527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E529-B173-4784-9395-4D69E4E542DB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911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97" indent="0">
              <a:buNone/>
              <a:defRPr sz="2800"/>
            </a:lvl2pPr>
            <a:lvl3pPr marL="913198" indent="0">
              <a:buNone/>
              <a:defRPr sz="2400"/>
            </a:lvl3pPr>
            <a:lvl4pPr marL="1369792" indent="0">
              <a:buNone/>
              <a:defRPr sz="2000"/>
            </a:lvl4pPr>
            <a:lvl5pPr marL="1826393" indent="0">
              <a:buNone/>
              <a:defRPr sz="2000"/>
            </a:lvl5pPr>
            <a:lvl6pPr marL="2282990" indent="0">
              <a:buNone/>
              <a:defRPr sz="2000"/>
            </a:lvl6pPr>
            <a:lvl7pPr marL="2739586" indent="0">
              <a:buNone/>
              <a:defRPr sz="2000"/>
            </a:lvl7pPr>
            <a:lvl8pPr marL="3196185" indent="0">
              <a:buNone/>
              <a:defRPr sz="2000"/>
            </a:lvl8pPr>
            <a:lvl9pPr marL="365278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400"/>
            </a:lvl2pPr>
            <a:lvl3pPr marL="913198" indent="0">
              <a:buNone/>
              <a:defRPr sz="1200"/>
            </a:lvl3pPr>
            <a:lvl4pPr marL="1369792" indent="0">
              <a:buNone/>
              <a:defRPr sz="1000"/>
            </a:lvl4pPr>
            <a:lvl5pPr marL="1826393" indent="0">
              <a:buNone/>
              <a:defRPr sz="1000"/>
            </a:lvl5pPr>
            <a:lvl6pPr marL="2282990" indent="0">
              <a:buNone/>
              <a:defRPr sz="1000"/>
            </a:lvl6pPr>
            <a:lvl7pPr marL="2739586" indent="0">
              <a:buNone/>
              <a:defRPr sz="1000"/>
            </a:lvl7pPr>
            <a:lvl8pPr marL="3196185" indent="0">
              <a:buNone/>
              <a:defRPr sz="1000"/>
            </a:lvl8pPr>
            <a:lvl9pPr marL="365278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EECDA-8932-4D32-A700-890A9F21AD3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5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C05-8A78-4DF7-A7DC-FE6C38633FE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34F-7170-4756-887E-AAC8CC9DBF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11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49382" y="1492572"/>
            <a:ext cx="9810751" cy="794743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77" algn="ctr">
              <a:spcBef>
                <a:spcPts val="0"/>
              </a:spcBef>
              <a:buSzTx/>
              <a:buNone/>
              <a:defRPr sz="2700"/>
            </a:lvl2pPr>
            <a:lvl3pPr marL="0" indent="382354" algn="ctr">
              <a:spcBef>
                <a:spcPts val="0"/>
              </a:spcBef>
              <a:buSzTx/>
              <a:buNone/>
              <a:defRPr sz="2700"/>
            </a:lvl3pPr>
            <a:lvl4pPr marL="0" indent="573533" algn="ctr">
              <a:spcBef>
                <a:spcPts val="0"/>
              </a:spcBef>
              <a:buSzTx/>
              <a:buNone/>
              <a:defRPr sz="2700"/>
            </a:lvl4pPr>
            <a:lvl5pPr marL="0" indent="76471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/>
          <p:cNvSpPr/>
          <p:nvPr/>
        </p:nvSpPr>
        <p:spPr>
          <a:xfrm>
            <a:off x="713816" y="2179486"/>
            <a:ext cx="11081867" cy="1062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1810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506147" y="446485"/>
            <a:ext cx="9167813" cy="4586294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77" algn="ctr">
              <a:spcBef>
                <a:spcPts val="0"/>
              </a:spcBef>
              <a:buSzTx/>
              <a:buNone/>
              <a:defRPr sz="2700"/>
            </a:lvl2pPr>
            <a:lvl3pPr marL="0" indent="382354" algn="ctr">
              <a:spcBef>
                <a:spcPts val="0"/>
              </a:spcBef>
              <a:buSzTx/>
              <a:buNone/>
              <a:defRPr sz="2700"/>
            </a:lvl3pPr>
            <a:lvl4pPr marL="0" indent="573533" algn="ctr">
              <a:spcBef>
                <a:spcPts val="0"/>
              </a:spcBef>
              <a:buSzTx/>
              <a:buNone/>
              <a:defRPr sz="2700"/>
            </a:lvl4pPr>
            <a:lvl5pPr marL="0" indent="76471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7" y="6500819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63327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57278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547940" y="446492"/>
            <a:ext cx="11584781" cy="5792391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92973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3" y="3348634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177" algn="ctr">
              <a:spcBef>
                <a:spcPts val="0"/>
              </a:spcBef>
              <a:buSzTx/>
              <a:buNone/>
              <a:defRPr sz="2700"/>
            </a:lvl2pPr>
            <a:lvl3pPr marL="0" indent="382354" algn="ctr">
              <a:spcBef>
                <a:spcPts val="0"/>
              </a:spcBef>
              <a:buSzTx/>
              <a:buNone/>
              <a:defRPr sz="2700"/>
            </a:lvl3pPr>
            <a:lvl4pPr marL="0" indent="573533" algn="ctr">
              <a:spcBef>
                <a:spcPts val="0"/>
              </a:spcBef>
              <a:buSzTx/>
              <a:buNone/>
              <a:defRPr sz="2700"/>
            </a:lvl4pPr>
            <a:lvl5pPr marL="0" indent="76471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78113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04244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3473" y="-7209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76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8503" y="6548825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‹#›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6558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>
            <a:off x="4250531" y="1830588"/>
            <a:ext cx="8840391" cy="4420195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892976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73" y="1830588"/>
            <a:ext cx="5000625" cy="4420195"/>
          </a:xfrm>
          <a:prstGeom prst="rect">
            <a:avLst/>
          </a:prstGeom>
        </p:spPr>
        <p:txBody>
          <a:bodyPr/>
          <a:lstStyle>
            <a:lvl1pPr marL="286766" indent="-286766">
              <a:spcBef>
                <a:spcPts val="2678"/>
              </a:spcBef>
              <a:defRPr sz="2300"/>
            </a:lvl1pPr>
            <a:lvl2pPr marL="573533" indent="-286766">
              <a:spcBef>
                <a:spcPts val="2678"/>
              </a:spcBef>
              <a:defRPr sz="2300"/>
            </a:lvl2pPr>
            <a:lvl3pPr marL="860301" indent="-286766">
              <a:spcBef>
                <a:spcPts val="2678"/>
              </a:spcBef>
              <a:defRPr sz="2300"/>
            </a:lvl3pPr>
            <a:lvl4pPr marL="1147067" indent="-286766">
              <a:spcBef>
                <a:spcPts val="2678"/>
              </a:spcBef>
              <a:defRPr sz="2300"/>
            </a:lvl4pPr>
            <a:lvl5pPr marL="1433833" indent="-286766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2442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39C68-E9F3-4D9A-AE2A-C2E7AA0DA91A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887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6" y="892976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36595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21"/>
          </p:nvPr>
        </p:nvSpPr>
        <p:spPr>
          <a:xfrm>
            <a:off x="-2226469" y="625086"/>
            <a:ext cx="11227594" cy="5613797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22"/>
          </p:nvPr>
        </p:nvSpPr>
        <p:spPr>
          <a:xfrm>
            <a:off x="6262688" y="3534579"/>
            <a:ext cx="5679282" cy="2841121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3"/>
          </p:nvPr>
        </p:nvSpPr>
        <p:spPr>
          <a:xfrm>
            <a:off x="6096004" y="623495"/>
            <a:ext cx="5500688" cy="2750344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53314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8"/>
            <a:ext cx="9810750" cy="39357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52362"/>
            <a:ext cx="9810750" cy="57824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3763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76471" tIns="38233" rIns="76471" bIns="38233" anchor="t">
            <a:noAutofit/>
          </a:bodyPr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96461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22079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11636477" y="6520160"/>
            <a:ext cx="497579" cy="3214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92976" y="1721"/>
            <a:ext cx="10406063" cy="902271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6477" y="6520160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1694" y="1721"/>
            <a:ext cx="1211103" cy="9022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063647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"/>
          <p:cNvSpPr/>
          <p:nvPr/>
        </p:nvSpPr>
        <p:spPr>
          <a:xfrm>
            <a:off x="11593253" y="6530965"/>
            <a:ext cx="497579" cy="321470"/>
          </a:xfrm>
          <a:prstGeom prst="ellipse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2976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253" y="6513092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45858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2976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 marL="371734" indent="-371734">
              <a:buChar char="•"/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1pPr>
            <a:lvl2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2pPr>
            <a:lvl3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3pPr>
            <a:lvl4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4pPr>
            <a:lvl5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0289" y="6529089"/>
            <a:ext cx="497579" cy="315512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</a:rPr>
              <a:pPr/>
              <a:t>‹#›</a:t>
            </a:fld>
            <a:endParaRPr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664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49379" y="1492569"/>
            <a:ext cx="9810751" cy="794743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46" algn="ctr">
              <a:spcBef>
                <a:spcPts val="0"/>
              </a:spcBef>
              <a:buSzTx/>
              <a:buNone/>
              <a:defRPr sz="2700"/>
            </a:lvl2pPr>
            <a:lvl3pPr marL="0" indent="382492" algn="ctr">
              <a:spcBef>
                <a:spcPts val="0"/>
              </a:spcBef>
              <a:buSzTx/>
              <a:buNone/>
              <a:defRPr sz="2700"/>
            </a:lvl3pPr>
            <a:lvl4pPr marL="0" indent="573739" algn="ctr">
              <a:spcBef>
                <a:spcPts val="0"/>
              </a:spcBef>
              <a:buSzTx/>
              <a:buNone/>
              <a:defRPr sz="2700"/>
            </a:lvl4pPr>
            <a:lvl5pPr marL="0" indent="764986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/>
          <p:cNvSpPr/>
          <p:nvPr/>
        </p:nvSpPr>
        <p:spPr>
          <a:xfrm>
            <a:off x="713816" y="2179486"/>
            <a:ext cx="11081867" cy="1062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35798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506144" y="446485"/>
            <a:ext cx="9167813" cy="4586294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46" algn="ctr">
              <a:spcBef>
                <a:spcPts val="0"/>
              </a:spcBef>
              <a:buSzTx/>
              <a:buNone/>
              <a:defRPr sz="2700"/>
            </a:lvl2pPr>
            <a:lvl3pPr marL="0" indent="382492" algn="ctr">
              <a:spcBef>
                <a:spcPts val="0"/>
              </a:spcBef>
              <a:buSzTx/>
              <a:buNone/>
              <a:defRPr sz="2700"/>
            </a:lvl3pPr>
            <a:lvl4pPr marL="0" indent="573739" algn="ctr">
              <a:spcBef>
                <a:spcPts val="0"/>
              </a:spcBef>
              <a:buSzTx/>
              <a:buNone/>
              <a:defRPr sz="2700"/>
            </a:lvl4pPr>
            <a:lvl5pPr marL="0" indent="764986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4" y="6500816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5602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FA62-E57B-4B41-9B14-CCBC55F48FB2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271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53181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547940" y="446489"/>
            <a:ext cx="11584781" cy="5792391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92973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3" y="3348634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246" algn="ctr">
              <a:spcBef>
                <a:spcPts val="0"/>
              </a:spcBef>
              <a:buSzTx/>
              <a:buNone/>
              <a:defRPr sz="2700"/>
            </a:lvl2pPr>
            <a:lvl3pPr marL="0" indent="382492" algn="ctr">
              <a:spcBef>
                <a:spcPts val="0"/>
              </a:spcBef>
              <a:buSzTx/>
              <a:buNone/>
              <a:defRPr sz="2700"/>
            </a:lvl3pPr>
            <a:lvl4pPr marL="0" indent="573739" algn="ctr">
              <a:spcBef>
                <a:spcPts val="0"/>
              </a:spcBef>
              <a:buSzTx/>
              <a:buNone/>
              <a:defRPr sz="2700"/>
            </a:lvl4pPr>
            <a:lvl5pPr marL="0" indent="764986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3887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65572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3473" y="-7209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73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8500" y="6548825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‹#›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7853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>
            <a:off x="4250531" y="1830588"/>
            <a:ext cx="8840391" cy="4420195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892973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73" y="1830588"/>
            <a:ext cx="5000625" cy="4420195"/>
          </a:xfrm>
          <a:prstGeom prst="rect">
            <a:avLst/>
          </a:prstGeom>
        </p:spPr>
        <p:txBody>
          <a:bodyPr/>
          <a:lstStyle>
            <a:lvl1pPr marL="286870" indent="-286870">
              <a:spcBef>
                <a:spcPts val="2678"/>
              </a:spcBef>
              <a:defRPr sz="2300"/>
            </a:lvl1pPr>
            <a:lvl2pPr marL="573739" indent="-286870">
              <a:spcBef>
                <a:spcPts val="2678"/>
              </a:spcBef>
              <a:defRPr sz="2300"/>
            </a:lvl2pPr>
            <a:lvl3pPr marL="860610" indent="-286870">
              <a:spcBef>
                <a:spcPts val="2678"/>
              </a:spcBef>
              <a:defRPr sz="2300"/>
            </a:lvl3pPr>
            <a:lvl4pPr marL="1147479" indent="-286870">
              <a:spcBef>
                <a:spcPts val="2678"/>
              </a:spcBef>
              <a:defRPr sz="2300"/>
            </a:lvl4pPr>
            <a:lvl5pPr marL="1434349" indent="-286870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22295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3" y="892973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97561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21"/>
          </p:nvPr>
        </p:nvSpPr>
        <p:spPr>
          <a:xfrm>
            <a:off x="-2226469" y="625083"/>
            <a:ext cx="11227594" cy="5613797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22"/>
          </p:nvPr>
        </p:nvSpPr>
        <p:spPr>
          <a:xfrm>
            <a:off x="6262688" y="3534576"/>
            <a:ext cx="5679282" cy="2841121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3"/>
          </p:nvPr>
        </p:nvSpPr>
        <p:spPr>
          <a:xfrm>
            <a:off x="6096004" y="623495"/>
            <a:ext cx="5500688" cy="2750344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50501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6"/>
            <a:ext cx="9810750" cy="39360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52345"/>
            <a:ext cx="9810750" cy="578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67965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76498" tIns="38248" rIns="76498" bIns="38248" anchor="t">
            <a:noAutofit/>
          </a:bodyPr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54920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57078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400"/>
            </a:lvl2pPr>
            <a:lvl3pPr marL="913198" indent="0">
              <a:buNone/>
              <a:defRPr sz="1200"/>
            </a:lvl3pPr>
            <a:lvl4pPr marL="1369792" indent="0">
              <a:buNone/>
              <a:defRPr sz="1000"/>
            </a:lvl4pPr>
            <a:lvl5pPr marL="1826393" indent="0">
              <a:buNone/>
              <a:defRPr sz="1000"/>
            </a:lvl5pPr>
            <a:lvl6pPr marL="2282990" indent="0">
              <a:buNone/>
              <a:defRPr sz="1000"/>
            </a:lvl6pPr>
            <a:lvl7pPr marL="2739586" indent="0">
              <a:buNone/>
              <a:defRPr sz="1000"/>
            </a:lvl7pPr>
            <a:lvl8pPr marL="3196185" indent="0">
              <a:buNone/>
              <a:defRPr sz="1000"/>
            </a:lvl8pPr>
            <a:lvl9pPr marL="365278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EC6E-9BC4-4358-A91E-93070C14350B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161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11636474" y="6520160"/>
            <a:ext cx="497579" cy="3214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92973" y="1721"/>
            <a:ext cx="10406063" cy="902271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6474" y="6520160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1691" y="1721"/>
            <a:ext cx="1211103" cy="9022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022713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"/>
          <p:cNvSpPr/>
          <p:nvPr/>
        </p:nvSpPr>
        <p:spPr>
          <a:xfrm>
            <a:off x="11593250" y="6530965"/>
            <a:ext cx="497579" cy="321470"/>
          </a:xfrm>
          <a:prstGeom prst="ellipse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2973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250" y="6513092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83446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2973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 marL="371868" indent="-371868">
              <a:buChar char="•"/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1pPr>
            <a:lvl2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2pPr>
            <a:lvl3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3pPr>
            <a:lvl4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4pPr>
            <a:lvl5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0286" y="6529089"/>
            <a:ext cx="497579" cy="315512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</a:rPr>
              <a:pPr/>
              <a:t>‹#›</a:t>
            </a:fld>
            <a:endParaRPr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5684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49375" y="1492565"/>
            <a:ext cx="9810751" cy="794743"/>
          </a:xfrm>
          <a:prstGeom prst="rect">
            <a:avLst/>
          </a:prstGeom>
        </p:spPr>
        <p:txBody>
          <a:bodyPr anchor="b"/>
          <a:lstStyle>
            <a:lvl1pPr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338" algn="ctr">
              <a:spcBef>
                <a:spcPts val="0"/>
              </a:spcBef>
              <a:buSzTx/>
              <a:buNone/>
              <a:defRPr sz="2700"/>
            </a:lvl2pPr>
            <a:lvl3pPr marL="0" indent="382676" algn="ctr">
              <a:spcBef>
                <a:spcPts val="0"/>
              </a:spcBef>
              <a:buSzTx/>
              <a:buNone/>
              <a:defRPr sz="2700"/>
            </a:lvl3pPr>
            <a:lvl4pPr marL="0" indent="574015" algn="ctr">
              <a:spcBef>
                <a:spcPts val="0"/>
              </a:spcBef>
              <a:buSzTx/>
              <a:buNone/>
              <a:defRPr sz="2700"/>
            </a:lvl4pPr>
            <a:lvl5pPr marL="0" indent="765353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/>
          <p:cNvSpPr/>
          <p:nvPr/>
        </p:nvSpPr>
        <p:spPr>
          <a:xfrm>
            <a:off x="713816" y="2179486"/>
            <a:ext cx="11081867" cy="1062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96077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21"/>
          </p:nvPr>
        </p:nvSpPr>
        <p:spPr>
          <a:xfrm>
            <a:off x="1506140" y="446485"/>
            <a:ext cx="9167813" cy="4586294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338" algn="ctr">
              <a:spcBef>
                <a:spcPts val="0"/>
              </a:spcBef>
              <a:buSzTx/>
              <a:buNone/>
              <a:defRPr sz="2700"/>
            </a:lvl2pPr>
            <a:lvl3pPr marL="0" indent="382676" algn="ctr">
              <a:spcBef>
                <a:spcPts val="0"/>
              </a:spcBef>
              <a:buSzTx/>
              <a:buNone/>
              <a:defRPr sz="2700"/>
            </a:lvl3pPr>
            <a:lvl4pPr marL="0" indent="574015" algn="ctr">
              <a:spcBef>
                <a:spcPts val="0"/>
              </a:spcBef>
              <a:buSzTx/>
              <a:buNone/>
              <a:defRPr sz="2700"/>
            </a:lvl4pPr>
            <a:lvl5pPr marL="0" indent="765353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0812"/>
            <a:ext cx="345473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60566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4408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idx="21"/>
          </p:nvPr>
        </p:nvSpPr>
        <p:spPr>
          <a:xfrm>
            <a:off x="2547938" y="446485"/>
            <a:ext cx="11584781" cy="5792391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91338" algn="ctr">
              <a:spcBef>
                <a:spcPts val="0"/>
              </a:spcBef>
              <a:buSzTx/>
              <a:buNone/>
              <a:defRPr sz="2700"/>
            </a:lvl2pPr>
            <a:lvl3pPr marL="0" indent="382676" algn="ctr">
              <a:spcBef>
                <a:spcPts val="0"/>
              </a:spcBef>
              <a:buSzTx/>
              <a:buNone/>
              <a:defRPr sz="2700"/>
            </a:lvl3pPr>
            <a:lvl4pPr marL="0" indent="574015" algn="ctr">
              <a:spcBef>
                <a:spcPts val="0"/>
              </a:spcBef>
              <a:buSzTx/>
              <a:buNone/>
              <a:defRPr sz="2700"/>
            </a:lvl4pPr>
            <a:lvl5pPr marL="0" indent="765353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92241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3546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3473" y="-7209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69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8496" y="6548825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‹#›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598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>
            <a:off x="4250531" y="1830586"/>
            <a:ext cx="8840391" cy="4420195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892969" y="27682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87007" indent="-287007">
              <a:spcBef>
                <a:spcPts val="2678"/>
              </a:spcBef>
              <a:defRPr sz="2300"/>
            </a:lvl1pPr>
            <a:lvl2pPr marL="574015" indent="-287007">
              <a:spcBef>
                <a:spcPts val="2678"/>
              </a:spcBef>
              <a:defRPr sz="2300"/>
            </a:lvl2pPr>
            <a:lvl3pPr marL="861022" indent="-287007">
              <a:spcBef>
                <a:spcPts val="2678"/>
              </a:spcBef>
              <a:defRPr sz="2300"/>
            </a:lvl3pPr>
            <a:lvl4pPr marL="1148029" indent="-287007">
              <a:spcBef>
                <a:spcPts val="2678"/>
              </a:spcBef>
              <a:defRPr sz="2300"/>
            </a:lvl4pPr>
            <a:lvl5pPr marL="1435037" indent="-287007">
              <a:spcBef>
                <a:spcPts val="2678"/>
              </a:spcBef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535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97" indent="0">
              <a:buNone/>
              <a:defRPr sz="2800"/>
            </a:lvl2pPr>
            <a:lvl3pPr marL="913198" indent="0">
              <a:buNone/>
              <a:defRPr sz="2400"/>
            </a:lvl3pPr>
            <a:lvl4pPr marL="1369792" indent="0">
              <a:buNone/>
              <a:defRPr sz="2000"/>
            </a:lvl4pPr>
            <a:lvl5pPr marL="1826393" indent="0">
              <a:buNone/>
              <a:defRPr sz="2000"/>
            </a:lvl5pPr>
            <a:lvl6pPr marL="2282990" indent="0">
              <a:buNone/>
              <a:defRPr sz="2000"/>
            </a:lvl6pPr>
            <a:lvl7pPr marL="2739586" indent="0">
              <a:buNone/>
              <a:defRPr sz="2000"/>
            </a:lvl7pPr>
            <a:lvl8pPr marL="3196185" indent="0">
              <a:buNone/>
              <a:defRPr sz="2000"/>
            </a:lvl8pPr>
            <a:lvl9pPr marL="365278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400"/>
            </a:lvl2pPr>
            <a:lvl3pPr marL="913198" indent="0">
              <a:buNone/>
              <a:defRPr sz="1200"/>
            </a:lvl3pPr>
            <a:lvl4pPr marL="1369792" indent="0">
              <a:buNone/>
              <a:defRPr sz="1000"/>
            </a:lvl4pPr>
            <a:lvl5pPr marL="1826393" indent="0">
              <a:buNone/>
              <a:defRPr sz="1000"/>
            </a:lvl5pPr>
            <a:lvl6pPr marL="2282990" indent="0">
              <a:buNone/>
              <a:defRPr sz="1000"/>
            </a:lvl6pPr>
            <a:lvl7pPr marL="2739586" indent="0">
              <a:buNone/>
              <a:defRPr sz="1000"/>
            </a:lvl7pPr>
            <a:lvl8pPr marL="3196185" indent="0">
              <a:buNone/>
              <a:defRPr sz="1000"/>
            </a:lvl8pPr>
            <a:lvl9pPr marL="365278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EECDA-8932-4D32-A700-890A9F21AD32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957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26428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21"/>
          </p:nvPr>
        </p:nvSpPr>
        <p:spPr>
          <a:xfrm>
            <a:off x="-2226469" y="625079"/>
            <a:ext cx="11227594" cy="5613797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22"/>
          </p:nvPr>
        </p:nvSpPr>
        <p:spPr>
          <a:xfrm>
            <a:off x="6262688" y="3534572"/>
            <a:ext cx="5679282" cy="2841121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23"/>
          </p:nvPr>
        </p:nvSpPr>
        <p:spPr>
          <a:xfrm>
            <a:off x="6096000" y="623495"/>
            <a:ext cx="5500688" cy="2750344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722380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4"/>
            <a:ext cx="9810750" cy="3936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7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52320"/>
            <a:ext cx="9810750" cy="5783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“Type a quote here.” 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83343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mage"/>
          <p:cNvSpPr>
            <a:spLocks noGrp="1"/>
          </p:cNvSpPr>
          <p:nvPr>
            <p:ph type="pic" idx="21"/>
          </p:nvPr>
        </p:nvSpPr>
        <p:spPr>
          <a:xfrm>
            <a:off x="-762000" y="0"/>
            <a:ext cx="13708860" cy="6858000"/>
          </a:xfrm>
          <a:prstGeom prst="rect">
            <a:avLst/>
          </a:prstGeom>
        </p:spPr>
        <p:txBody>
          <a:bodyPr lIns="76534" tIns="38267" rIns="76534" bIns="38267" anchor="t">
            <a:noAutofit/>
          </a:bodyPr>
          <a:lstStyle/>
          <a:p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08437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77298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11636470" y="6520160"/>
            <a:ext cx="497579" cy="3214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892969" y="1721"/>
            <a:ext cx="10406063" cy="902271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6470" y="6520160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1687" y="1721"/>
            <a:ext cx="1211103" cy="9022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601364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"/>
          <p:cNvSpPr/>
          <p:nvPr/>
        </p:nvSpPr>
        <p:spPr>
          <a:xfrm>
            <a:off x="11593246" y="6530965"/>
            <a:ext cx="497579" cy="321470"/>
          </a:xfrm>
          <a:prstGeom prst="ellipse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rgbClr val="0091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2969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har char="✦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246" y="6513091"/>
            <a:ext cx="497579" cy="321469"/>
          </a:xfrm>
          <a:prstGeom prst="rect">
            <a:avLst/>
          </a:prstGeom>
        </p:spPr>
        <p:txBody>
          <a:bodyPr wrap="square"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7136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-3473" y="1721"/>
            <a:ext cx="12198945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2969" y="1721"/>
            <a:ext cx="10406063" cy="80451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33" y="997101"/>
            <a:ext cx="11568534" cy="5253680"/>
          </a:xfrm>
          <a:prstGeom prst="rect">
            <a:avLst/>
          </a:prstGeom>
        </p:spPr>
        <p:txBody>
          <a:bodyPr/>
          <a:lstStyle>
            <a:lvl1pPr marL="372047" indent="-372047">
              <a:buChar char="•"/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1pPr>
            <a:lvl2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2pPr>
            <a:lvl3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3pPr>
            <a:lvl4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4pPr>
            <a:lvl5pPr>
              <a:defRPr>
                <a:latin typeface="Kaiti SC Regular"/>
                <a:ea typeface="Kaiti SC Regular"/>
                <a:cs typeface="Kaiti SC Regular"/>
                <a:sym typeface="Kaiti SC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0282" y="6529089"/>
            <a:ext cx="497579" cy="315512"/>
          </a:xfrm>
          <a:prstGeom prst="rect">
            <a:avLst/>
          </a:prstGeom>
        </p:spPr>
        <p:txBody>
          <a:bodyPr wrap="square"/>
          <a:lstStyle>
            <a:lvl1pPr>
              <a:defRPr sz="19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0365C0"/>
                </a:solidFill>
              </a:rPr>
              <a:pPr/>
              <a:t>‹#›</a:t>
            </a:fld>
            <a:endParaRPr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17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325563"/>
          </a:xfrm>
          <a:prstGeom prst="rect">
            <a:avLst/>
          </a:prstGeom>
        </p:spPr>
        <p:txBody>
          <a:bodyPr vert="horz" lIns="91319" tIns="45663" rIns="91319" bIns="4566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19" tIns="45663" rIns="91319" bIns="4566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173A5-E3F9-4E79-B530-7F7355465872}" type="datetime1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9D2BE-F7CF-4B43-A1E0-34FD31331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319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9" indent="-228299" algn="l" defTabSz="91319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98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4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92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9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8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86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83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83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7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8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2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3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90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6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85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84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65" tIns="42465" rIns="42465" bIns="42465" anchor="ctr"/>
          <a:lstStyle/>
          <a:p>
            <a:pPr algn="ctr" defTabSz="488332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80" y="62509"/>
            <a:ext cx="10406063" cy="90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65" tIns="42465" rIns="42465" bIns="4246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80" y="1830588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65" tIns="42465" rIns="42465" bIns="4246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21" y="6505288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42465" tIns="42465" rIns="42465" bIns="42465">
            <a:normAutofit/>
          </a:bodyPr>
          <a:lstStyle>
            <a:lvl1pPr>
              <a:defRPr sz="1500"/>
            </a:lvl1pPr>
          </a:lstStyle>
          <a:p>
            <a:pPr algn="ctr" defTabSz="488332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88332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19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marL="0" marR="0" indent="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085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17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258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344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43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6517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7605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869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3414" marR="0" indent="-393414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◈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3113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4671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6227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57783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29339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0896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2451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4008" marR="0" indent="-371555" algn="l" defTabSz="488332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085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17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258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344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43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6517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7605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8690" algn="ctr" defTabSz="4883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75" tIns="42475" rIns="42475" bIns="42475" anchor="ctr"/>
          <a:lstStyle/>
          <a:p>
            <a:pPr algn="ctr" defTabSz="488448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78" y="62509"/>
            <a:ext cx="10406063" cy="90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75" tIns="42475" rIns="42475" bIns="4247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8" y="1830588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75" tIns="42475" rIns="42475" bIns="4247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9" y="6505286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42475" tIns="42475" rIns="42475" bIns="42475">
            <a:normAutofit/>
          </a:bodyPr>
          <a:lstStyle>
            <a:lvl1pPr>
              <a:defRPr sz="1500"/>
            </a:lvl1pPr>
          </a:lstStyle>
          <a:p>
            <a:pPr algn="ctr" defTabSz="488448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88448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304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 spd="med"/>
  <p:txStyles>
    <p:titleStyle>
      <a:lvl1pPr marL="0" marR="0" indent="0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131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262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39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528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660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6791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792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05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3508" marR="0" indent="-393508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◈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3291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4938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6583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58229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29873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1519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3164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4810" marR="0" indent="-371645" algn="l" defTabSz="488448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131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262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39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528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660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6791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792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056" algn="ctr" defTabSz="48844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325563"/>
          </a:xfrm>
          <a:prstGeom prst="rect">
            <a:avLst/>
          </a:prstGeom>
        </p:spPr>
        <p:txBody>
          <a:bodyPr vert="horz" lIns="91319" tIns="45663" rIns="91319" bIns="4566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19" tIns="45663" rIns="91319" bIns="4566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173A5-E3F9-4E79-B530-7F73554658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Hadron Spectroscopy at BESIII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319" tIns="45663" rIns="91319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5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dt="0"/>
  <p:txStyles>
    <p:titleStyle>
      <a:lvl1pPr algn="l" defTabSz="91319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9" indent="-228299" algn="l" defTabSz="91319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98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4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92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9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8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86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83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83" indent="-228299" algn="l" defTabSz="913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7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8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2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3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90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6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85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84" algn="l" defTabSz="913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485" tIns="42485" rIns="42485" bIns="42485" anchor="ctr"/>
          <a:lstStyle/>
          <a:p>
            <a:pPr algn="ctr" defTabSz="48856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76" y="62509"/>
            <a:ext cx="10406063" cy="90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85" tIns="42485" rIns="42485" bIns="4248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6" y="1830588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85" tIns="42485" rIns="42485" bIns="4248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7" y="6505284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42485" tIns="42485" rIns="42485" bIns="42485">
            <a:normAutofit/>
          </a:bodyPr>
          <a:lstStyle>
            <a:lvl1pPr>
              <a:defRPr sz="1500"/>
            </a:lvl1pPr>
          </a:lstStyle>
          <a:p>
            <a:pPr algn="ctr" defTabSz="488565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88565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607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ransition spd="med"/>
  <p:txStyles>
    <p:titleStyle>
      <a:lvl1pPr marL="0" marR="0" indent="0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177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354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533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710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889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067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246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422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3602" marR="0" indent="-393602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◈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3469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5205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6939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58674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30407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2143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3877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5612" marR="0" indent="-371734" algn="l" defTabSz="48856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177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354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533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710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5889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067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246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422" algn="ctr" defTabSz="4885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00" tIns="42500" rIns="42500" bIns="42500" anchor="ctr"/>
          <a:lstStyle/>
          <a:p>
            <a:pPr algn="ctr" defTabSz="488741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73" y="62509"/>
            <a:ext cx="10406063" cy="90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500" tIns="42500" rIns="42500" bIns="425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3" y="1830588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500" tIns="42500" rIns="42500" bIns="425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4" y="6505281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42500" tIns="42500" rIns="42500" bIns="42500">
            <a:normAutofit/>
          </a:bodyPr>
          <a:lstStyle>
            <a:lvl1pPr>
              <a:defRPr sz="1500"/>
            </a:lvl1pPr>
          </a:lstStyle>
          <a:p>
            <a:pPr algn="ctr" defTabSz="488741" hangingPunct="0"/>
            <a:fld id="{86CB4B4D-7CA3-9044-876B-883B54F8677D}" type="slidenum">
              <a:rPr lang="en-US" altLang="zh-CN" kern="0" smtClean="0">
                <a:solidFill>
                  <a:srgbClr val="000000"/>
                </a:solidFill>
                <a:sym typeface="Helvetica Light"/>
              </a:rPr>
              <a:pPr algn="ctr" defTabSz="488741" hangingPunct="0"/>
              <a:t>‹#›</a:t>
            </a:fld>
            <a:endParaRPr lang="en-US" altLang="zh-CN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86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ransition spd="med"/>
  <p:txStyles>
    <p:titleStyle>
      <a:lvl1pPr marL="0" marR="0" indent="0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24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492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739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98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233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479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72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972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3744" marR="0" indent="-393744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◈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3736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5605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7473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59342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31208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3078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4946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6815" marR="0" indent="-371868" algn="l" defTabSz="488741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24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492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3739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498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233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7479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8726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29972" algn="ctr" defTabSz="4887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473" y="1721"/>
            <a:ext cx="12198945" cy="902271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 algn="ctr" defTabSz="488975" hangingPunct="0">
              <a:defRPr sz="2400"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69" y="62508"/>
            <a:ext cx="10406063" cy="90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  <a:ln w="12700">
            <a:miter lim="400000"/>
          </a:ln>
        </p:spPr>
        <p:txBody>
          <a:bodyPr wrap="none" lIns="42520" tIns="42520" rIns="42520" bIns="42520">
            <a:normAutofit/>
          </a:bodyPr>
          <a:lstStyle>
            <a:lvl1pPr>
              <a:defRPr sz="1500"/>
            </a:lvl1pPr>
          </a:lstStyle>
          <a:p>
            <a:pPr algn="ctr" defTabSz="488975" hangingPunct="0"/>
            <a:fld id="{86CB4B4D-7CA3-9044-876B-883B54F8677D}" type="slidenum">
              <a:rPr kern="0">
                <a:solidFill>
                  <a:srgbClr val="000000"/>
                </a:solidFill>
                <a:sym typeface="Helvetica Light"/>
              </a:rPr>
              <a:pPr algn="ctr" defTabSz="488975" hangingPunct="0"/>
              <a:t>‹#›</a:t>
            </a:fld>
            <a:endParaRPr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331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ransition spd="med"/>
  <p:txStyles>
    <p:titleStyle>
      <a:lvl1pPr marL="0" marR="0" indent="0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338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67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4015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5353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691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8029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9367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3070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3932" marR="0" indent="-393932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◈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44093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116140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488186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860233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232279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04326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976372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348419" marR="0" indent="-372047" algn="l" defTabSz="488975" rtl="0" latinLnBrk="0">
        <a:lnSpc>
          <a:spcPct val="100000"/>
        </a:lnSpc>
        <a:spcBef>
          <a:spcPts val="3515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91338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8267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74015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765353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956691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148029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339367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530706" algn="ctr" defTabSz="4889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0.png"/><Relationship Id="rId7" Type="http://schemas.openxmlformats.org/officeDocument/2006/relationships/image" Target="../media/image27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35.png"/><Relationship Id="rId4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30.png"/><Relationship Id="rId4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2172" y="1080733"/>
            <a:ext cx="10638972" cy="1749953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latin typeface="Calibri"/>
                <a:ea typeface="Cambria Math" panose="02040503050406030204" pitchFamily="18" charset="0"/>
                <a:cs typeface="Arial" panose="020B0604020202020204" pitchFamily="34" charset="0"/>
              </a:rPr>
              <a:t>Light Hadron Spectroscopy at BESIII</a:t>
            </a:r>
            <a:endParaRPr lang="zh-CN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64672" y="3689122"/>
            <a:ext cx="11462657" cy="2896733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ea typeface="Cambria Math" panose="02040503050406030204" pitchFamily="18" charset="0"/>
                <a:cs typeface="Arial" pitchFamily="34" charset="0"/>
              </a:rPr>
              <a:t>Shan JIN</a:t>
            </a:r>
          </a:p>
          <a:p>
            <a:r>
              <a:rPr lang="en-US" altLang="zh-CN" sz="3200" b="1" dirty="0">
                <a:ea typeface="Cambria Math" panose="02040503050406030204" pitchFamily="18" charset="0"/>
                <a:cs typeface="Arial" panose="020B0604020202020204" pitchFamily="34" charset="0"/>
              </a:rPr>
              <a:t>Nanjing University</a:t>
            </a:r>
          </a:p>
          <a:p>
            <a:r>
              <a:rPr lang="en-US" altLang="zh-CN" sz="3500" b="1" dirty="0">
                <a:solidFill>
                  <a:srgbClr val="FF0000"/>
                </a:solidFill>
                <a:latin typeface="Monotype Corsiva" pitchFamily="66" charset="0"/>
                <a:ea typeface="Cambria Math" panose="02040503050406030204" pitchFamily="18" charset="0"/>
                <a:cs typeface="Arial" pitchFamily="34" charset="0"/>
              </a:rPr>
              <a:t>  </a:t>
            </a:r>
          </a:p>
          <a:p>
            <a:pPr defTabSz="583570" hangingPunct="0">
              <a:lnSpc>
                <a:spcPct val="100000"/>
              </a:lnSpc>
              <a:spcBef>
                <a:spcPts val="0"/>
              </a:spcBef>
            </a:pPr>
            <a:r>
              <a:rPr lang="en-US" altLang="zh-CN" kern="0" dirty="0">
                <a:solidFill>
                  <a:srgbClr val="0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Workshop on Hadron Structure at High-Energy, High-Luminosity Facilities</a:t>
            </a:r>
          </a:p>
          <a:p>
            <a:pPr defTabSz="583570" hangingPunct="0">
              <a:lnSpc>
                <a:spcPct val="100000"/>
              </a:lnSpc>
              <a:spcBef>
                <a:spcPts val="0"/>
              </a:spcBef>
            </a:pPr>
            <a:r>
              <a:rPr lang="en-US" altLang="zh-CN" kern="0" dirty="0">
                <a:solidFill>
                  <a:srgbClr val="0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October 25-27, </a:t>
            </a:r>
            <a:r>
              <a:rPr lang="en-US" altLang="zh-CN" kern="0" dirty="0" smtClean="0">
                <a:solidFill>
                  <a:srgbClr val="0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2021, Nanjing</a:t>
            </a:r>
            <a:endParaRPr lang="en-US" altLang="zh-CN" kern="0" dirty="0">
              <a:solidFill>
                <a:srgbClr val="000000"/>
              </a:solidFill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54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36"/>
                <a:ext cx="10515600" cy="105178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) —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mass threshold enhancement</a:t>
                </a: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051783"/>
              </a:xfrm>
              <a:blipFill rotWithShape="0">
                <a:blip r:embed="rId2"/>
                <a:stretch>
                  <a:fillRect l="-1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4556" y="1412464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Discovered by BESII in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J/</a:t>
                </a:r>
                <a:r>
                  <a:rPr lang="el-GR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 in 2003</a:t>
                </a:r>
              </a:p>
              <a:p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Confirmed by BESIII and CLEO-c in 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ψ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(3686)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→π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J/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ψ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, J/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dirty="0"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en-US" altLang="zh-CN" sz="2000" b="1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Confirmed by BESIII in 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J/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dirty="0"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  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its J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PC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determined by PWA</a:t>
                </a: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:r>
                  <a:rPr lang="en-US" altLang="zh-CN" sz="18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0</a:t>
                </a:r>
                <a:r>
                  <a:rPr lang="en-US" altLang="zh-CN" sz="1800" b="1" baseline="30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-+</a:t>
                </a:r>
                <a:endParaRPr lang="en-US" altLang="zh-CN" sz="1800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dirty="0">
                            <a:latin typeface="Cambria Math"/>
                            <a:ea typeface="Cambria Math" panose="02040503050406030204" pitchFamily="18" charset="0"/>
                          </a:rPr>
                          <m:t>1832</m:t>
                        </m:r>
                      </m:e>
                      <m:sub>
                        <m:r>
                          <a:rPr lang="en-US" altLang="zh-CN" sz="1800" dirty="0">
                            <a:latin typeface="Cambria Math"/>
                            <a:ea typeface="Cambria Math" panose="02040503050406030204" pitchFamily="18" charset="0"/>
                          </a:rPr>
                          <m:t>−5   −17</m:t>
                        </m:r>
                      </m:sub>
                      <m:sup>
                        <m:r>
                          <a:rPr lang="en-US" altLang="zh-CN" sz="1800" dirty="0">
                            <a:latin typeface="Cambria Math"/>
                            <a:ea typeface="Cambria Math" panose="02040503050406030204" pitchFamily="18" charset="0"/>
                          </a:rPr>
                          <m:t>+19 +18</m:t>
                        </m:r>
                      </m:sup>
                    </m:sSubSup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±19 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1800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1800" baseline="30000" dirty="0">
                  <a:ea typeface="Cambria Math" panose="02040503050406030204" pitchFamily="18" charset="0"/>
                </a:endParaRP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>
                        <a:latin typeface="Cambria Math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1800">
                        <a:latin typeface="Cambria Math"/>
                        <a:ea typeface="Cambria Math" panose="02040503050406030204" pitchFamily="18" charset="0"/>
                      </a:rPr>
                      <m:t>=13</m:t>
                    </m:r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±19 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1800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1800" dirty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/>
                        <a:ea typeface="Cambria Math" panose="02040503050406030204" pitchFamily="18" charset="0"/>
                      </a:rPr>
                      <m:t>&lt;76 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altLang="zh-CN" sz="1800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1800" dirty="0">
                    <a:ea typeface="Cambria Math" panose="02040503050406030204" pitchFamily="18" charset="0"/>
                  </a:rPr>
                  <a:t> @ 90% C.L.)</a:t>
                </a:r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4556" y="1412464"/>
                <a:ext cx="10515600" cy="4351338"/>
              </a:xfrm>
              <a:blipFill rotWithShape="0">
                <a:blip r:embed="rId3"/>
                <a:stretch>
                  <a:fillRect l="-522" t="-1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99" y="1456604"/>
            <a:ext cx="2604182" cy="23959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1" y="4335820"/>
            <a:ext cx="2281014" cy="16501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3" y="4315897"/>
            <a:ext cx="2309136" cy="16501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10" y="3943063"/>
            <a:ext cx="2475657" cy="2435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17591" y="1574895"/>
            <a:ext cx="640637" cy="369217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61440" y="4453822"/>
            <a:ext cx="834856" cy="369217"/>
          </a:xfrm>
          <a:prstGeom prst="rect">
            <a:avLst/>
          </a:prstGeom>
          <a:solidFill>
            <a:schemeClr val="bg1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CLEO-c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4989" y="4078683"/>
            <a:ext cx="698345" cy="369217"/>
          </a:xfrm>
          <a:prstGeom prst="rect">
            <a:avLst/>
          </a:prstGeom>
          <a:solidFill>
            <a:schemeClr val="bg1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BESIII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8177" y="4448017"/>
            <a:ext cx="698345" cy="369217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BESIII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11514" y="3966490"/>
                <a:ext cx="2656252" cy="338439"/>
              </a:xfrm>
              <a:prstGeom prst="rect">
                <a:avLst/>
              </a:prstGeom>
              <a:solidFill>
                <a:srgbClr val="D8E4F2"/>
              </a:solidFill>
            </p:spPr>
            <p:txBody>
              <a:bodyPr wrap="none" lIns="91319" tIns="45663" rIns="91319" bIns="45663" rtlCol="0">
                <a:spAutoFit/>
              </a:bodyPr>
              <a:lstStyle/>
              <a:p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ψ</a:t>
                </a:r>
                <a:r>
                  <a:rPr lang="en-US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(3686)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→π</a:t>
                </a:r>
                <a:r>
                  <a:rPr lang="en-US" altLang="zh-CN" sz="1600" b="1" baseline="30000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+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π</a:t>
                </a:r>
                <a:r>
                  <a:rPr lang="en-US" altLang="zh-CN" sz="1600" b="1" baseline="30000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-</a:t>
                </a:r>
                <a:r>
                  <a:rPr lang="en-US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J/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ψ</a:t>
                </a:r>
                <a:r>
                  <a:rPr lang="en-US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, J/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solidFill>
                          <a:srgbClr val="1104BC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dirty="0">
                  <a:solidFill>
                    <a:srgbClr val="1104B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508" y="3966487"/>
                <a:ext cx="2656496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1147" t="-5455" r="-9404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182878" y="4421335"/>
                <a:ext cx="1022793" cy="338439"/>
              </a:xfrm>
              <a:prstGeom prst="rect">
                <a:avLst/>
              </a:prstGeom>
              <a:solidFill>
                <a:srgbClr val="D8E4F2"/>
              </a:solidFill>
            </p:spPr>
            <p:txBody>
              <a:bodyPr wrap="none" lIns="91319" tIns="45663" rIns="91319" bIns="45663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J/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solidFill>
                          <a:srgbClr val="1104BC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dirty="0">
                  <a:solidFill>
                    <a:srgbClr val="1104BC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871" y="4421331"/>
                <a:ext cx="1023037" cy="338554"/>
              </a:xfrm>
              <a:prstGeom prst="rect">
                <a:avLst/>
              </a:prstGeom>
              <a:blipFill rotWithShape="1">
                <a:blip r:embed="rId9"/>
                <a:stretch>
                  <a:fillRect l="-2976" t="-5357" r="-26190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053473" y="2710063"/>
                <a:ext cx="1022793" cy="338439"/>
              </a:xfrm>
              <a:prstGeom prst="rect">
                <a:avLst/>
              </a:prstGeom>
              <a:solidFill>
                <a:srgbClr val="D8E4F2"/>
              </a:solidFill>
            </p:spPr>
            <p:txBody>
              <a:bodyPr wrap="none" lIns="91319" tIns="45663" rIns="91319" bIns="45663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J/</a:t>
                </a:r>
                <a:r>
                  <a:rPr lang="el-GR" altLang="zh-CN" sz="1600" b="1" dirty="0">
                    <a:solidFill>
                      <a:srgbClr val="1104BC"/>
                    </a:solidFill>
                    <a:ea typeface="Cambria Math" panose="02040503050406030204" pitchFamily="18" charset="0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solidFill>
                          <a:srgbClr val="1104BC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dirty="0">
                            <a:solidFill>
                              <a:srgbClr val="1104BC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dirty="0">
                  <a:solidFill>
                    <a:srgbClr val="1104B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466" y="2710059"/>
                <a:ext cx="1023037" cy="338554"/>
              </a:xfrm>
              <a:prstGeom prst="rect">
                <a:avLst/>
              </a:prstGeom>
              <a:blipFill rotWithShape="0">
                <a:blip r:embed="rId10"/>
                <a:stretch>
                  <a:fillRect l="-2976" t="-5455" r="-26190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9230295" y="6378741"/>
            <a:ext cx="2377330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108, 112003 (2012) </a:t>
            </a:r>
            <a:endParaRPr lang="zh-CN" altLang="en-US" sz="1600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194245" y="1176264"/>
            <a:ext cx="2220235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91, 022001 (2003)</a:t>
            </a:r>
            <a:endParaRPr lang="zh-CN" altLang="en-US" sz="1600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45241" y="6040187"/>
            <a:ext cx="2818348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Chinese Phys. C34, 421 (2010)</a:t>
            </a:r>
            <a:endParaRPr lang="zh-CN" altLang="en-US" sz="1600" b="1" dirty="0">
              <a:solidFill>
                <a:srgbClr val="A50021"/>
              </a:solidFill>
              <a:latin typeface="Cambria Math" panose="020405030504060302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25611" y="6027454"/>
            <a:ext cx="2245883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PRD 82, 092002 (2010)</a:t>
            </a:r>
            <a:endParaRPr lang="zh-CN" altLang="en-US" sz="1600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+mn-lt"/>
                <a:ea typeface="Cambria Math" panose="02040503050406030204" pitchFamily="18" charset="0"/>
              </a:rPr>
              <a:t>X(1835)</a:t>
            </a:r>
            <a:endParaRPr lang="zh-CN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4676" y="1725499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="1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Discovered by BESII in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J/</a:t>
                </a:r>
                <a:r>
                  <a:rPr lang="el-GR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ψ→γη′π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b="1" baseline="3000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</a:p>
              <a:p>
                <a:r>
                  <a:rPr lang="en-US" altLang="zh-CN" b="1" dirty="0" smtClean="0">
                    <a:latin typeface="+mn-lt"/>
                    <a:ea typeface="Cambria Math" panose="02040503050406030204" pitchFamily="18" charset="0"/>
                  </a:rPr>
                  <a:t>Confirmed by BESIII in </a:t>
                </a:r>
                <a:r>
                  <a:rPr lang="en-US" altLang="zh-CN" b="1" dirty="0">
                    <a:latin typeface="+mn-lt"/>
                    <a:ea typeface="Cambria Math" panose="02040503050406030204" pitchFamily="18" charset="0"/>
                  </a:rPr>
                  <a:t>J/</a:t>
                </a:r>
                <a:r>
                  <a:rPr lang="el-GR" altLang="zh-CN" b="1" dirty="0">
                    <a:latin typeface="+mn-lt"/>
                    <a:ea typeface="Cambria Math" panose="02040503050406030204" pitchFamily="18" charset="0"/>
                  </a:rPr>
                  <a:t>ψ→γη′π</a:t>
                </a:r>
                <a:r>
                  <a:rPr lang="en-US" altLang="zh-CN" b="1" baseline="30000" dirty="0"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b="1" dirty="0"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b="1" baseline="30000" dirty="0" smtClean="0">
                    <a:latin typeface="+mn-lt"/>
                    <a:ea typeface="Cambria Math" panose="02040503050406030204" pitchFamily="18" charset="0"/>
                  </a:rPr>
                  <a:t>-</a:t>
                </a: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1836.5±</m:t>
                        </m:r>
                        <m:r>
                          <a:rPr lang="en-US" altLang="zh-CN" sz="2000" dirty="0">
                            <a:latin typeface="Cambria Math"/>
                            <a:ea typeface="Cambria Math" panose="02040503050406030204" pitchFamily="18" charset="0"/>
                          </a:rPr>
                          <m:t>3.0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−2.1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+5.6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i="1" dirty="0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sz="2000" i="1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2000" baseline="30000" dirty="0">
                  <a:ea typeface="Cambria Math" panose="02040503050406030204" pitchFamily="18" charset="0"/>
                </a:endParaRP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>
                        <a:latin typeface="Cambria Math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190±</m:t>
                        </m:r>
                        <m:r>
                          <a:rPr lang="en-US" altLang="zh-CN" sz="2000" dirty="0">
                            <a:latin typeface="Cambria Math"/>
                            <a:ea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−36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+38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i="1" dirty="0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sz="2000" i="1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2000" dirty="0">
                  <a:ea typeface="Cambria Math" panose="02040503050406030204" pitchFamily="18" charset="0"/>
                </a:endParaRP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Angular distribution is consistent with 0</a:t>
                </a:r>
                <a:r>
                  <a:rPr lang="en-US" altLang="zh-CN" sz="2000" b="1" baseline="30000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</a:p>
              <a:p>
                <a:endParaRPr lang="en-US" altLang="zh-CN" sz="2400" dirty="0"/>
              </a:p>
              <a:p>
                <a:pPr marL="285373" indent="-285373">
                  <a:buFont typeface="Wingdings" panose="05000000000000000000" pitchFamily="2" charset="2"/>
                  <a:buChar char="ü"/>
                </a:pPr>
                <a:endParaRPr lang="en-US" altLang="zh-CN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4676" y="1725499"/>
                <a:ext cx="10515600" cy="4351338"/>
              </a:xfrm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43" y="3958659"/>
            <a:ext cx="3045704" cy="2227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59" y="1548266"/>
            <a:ext cx="3193933" cy="20950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54" y="3882184"/>
            <a:ext cx="2960413" cy="2228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6198" y="1725503"/>
            <a:ext cx="640637" cy="369217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31176" y="4090466"/>
            <a:ext cx="698345" cy="369217"/>
          </a:xfrm>
          <a:prstGeom prst="rect">
            <a:avLst/>
          </a:prstGeom>
          <a:solidFill>
            <a:schemeClr val="bg1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BESIII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3974" y="4098393"/>
            <a:ext cx="698345" cy="369217"/>
          </a:xfrm>
          <a:prstGeom prst="rect">
            <a:avLst/>
          </a:prstGeom>
          <a:solidFill>
            <a:schemeClr val="bg1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/>
              <a:t>BESIII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204484" y="6106457"/>
            <a:ext cx="3298736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Lett. 106, 072002 (2011) </a:t>
            </a:r>
            <a:endParaRPr lang="zh-CN" altLang="en-US" sz="1600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19783" y="1151396"/>
            <a:ext cx="3231410" cy="338439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 Rev.  Lett. 95, 262001 (2005)</a:t>
            </a:r>
            <a:endParaRPr lang="zh-CN" altLang="en-US" sz="1600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67" y="2471057"/>
            <a:ext cx="3037288" cy="30697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New decay mode of X(1835)</a:t>
            </a:r>
            <a:r>
              <a:rPr lang="el-GR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→</a:t>
            </a: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altLang="zh-CN" sz="3600" b="1" baseline="-25000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altLang="zh-CN" sz="3600" b="1" baseline="-25000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l-GR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η</a:t>
            </a: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b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and determination J</a:t>
            </a:r>
            <a:r>
              <a:rPr lang="en-US" altLang="zh-CN" sz="3600" b="1" baseline="30000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PC </a:t>
            </a:r>
            <a:r>
              <a:rPr lang="en-US" altLang="zh-CN" sz="3600" b="1" dirty="0">
                <a:solidFill>
                  <a:srgbClr val="C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of X(1835) </a:t>
            </a:r>
            <a:r>
              <a:rPr lang="en-US" altLang="zh-CN" sz="4000" b="1" kern="12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in J/</a:t>
            </a:r>
            <a:r>
              <a:rPr lang="el-GR" altLang="zh-CN" sz="4000" b="1" kern="12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ψ→γ</a:t>
            </a:r>
            <a:r>
              <a:rPr lang="en-US" altLang="zh-CN" sz="4000" b="1" kern="12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K</a:t>
            </a:r>
            <a:r>
              <a:rPr lang="en-US" altLang="zh-CN" sz="4000" b="1" kern="1200" baseline="-250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S</a:t>
            </a:r>
            <a:r>
              <a:rPr lang="en-US" altLang="zh-CN" sz="4000" b="1" kern="12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K</a:t>
            </a:r>
            <a:r>
              <a:rPr lang="en-US" altLang="zh-CN" sz="4000" b="1" kern="1200" baseline="-250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S</a:t>
            </a:r>
            <a:r>
              <a:rPr lang="el-GR" altLang="zh-CN" sz="4000" b="1" kern="12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+mj-cs"/>
              </a:rPr>
              <a:t>η</a:t>
            </a:r>
            <a:endParaRPr lang="en-US" altLang="zh-CN" sz="3600" b="1" dirty="0">
              <a:solidFill>
                <a:srgbClr val="C00000"/>
              </a:solidFill>
              <a:latin typeface="+mn-lt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27314" y="2401766"/>
                <a:ext cx="8371115" cy="437923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latin typeface="+mn-lt"/>
                  </a:rPr>
                  <a:t>X(1835)</a:t>
                </a:r>
              </a:p>
              <a:p>
                <a:pPr lvl="1"/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J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+mn-lt"/>
                  </a:rPr>
                  <a:t>PC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 determined to be 0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+mn-lt"/>
                  </a:rPr>
                  <a:t>-+</a:t>
                </a:r>
                <a:endParaRPr lang="en-US" altLang="zh-CN" sz="2000" b="1" dirty="0">
                  <a:solidFill>
                    <a:srgbClr val="FF0000"/>
                  </a:solidFill>
                  <a:latin typeface="+mn-lt"/>
                </a:endParaRPr>
              </a:p>
              <a:p>
                <a:pPr lvl="1"/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X(1835)</a:t>
                </a:r>
                <a:r>
                  <a:rPr lang="el-GR" altLang="zh-CN" sz="2000" b="1" dirty="0">
                    <a:solidFill>
                      <a:srgbClr val="FF0000"/>
                    </a:solidFill>
                    <a:latin typeface="+mn-lt"/>
                  </a:rPr>
                  <a:t>→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K</a:t>
                </a:r>
                <a:r>
                  <a:rPr lang="en-US" altLang="zh-CN" sz="2000" b="1" baseline="-25000" dirty="0">
                    <a:solidFill>
                      <a:srgbClr val="FF0000"/>
                    </a:solidFill>
                    <a:latin typeface="+mn-lt"/>
                  </a:rPr>
                  <a:t>S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K</a:t>
                </a:r>
                <a:r>
                  <a:rPr lang="en-US" altLang="zh-CN" sz="2000" b="1" baseline="-25000" dirty="0">
                    <a:solidFill>
                      <a:srgbClr val="FF0000"/>
                    </a:solidFill>
                    <a:latin typeface="+mn-lt"/>
                  </a:rPr>
                  <a:t>S</a:t>
                </a:r>
                <a:r>
                  <a:rPr lang="el-GR" altLang="zh-CN" sz="2000" b="1" dirty="0">
                    <a:solidFill>
                      <a:srgbClr val="FF0000"/>
                    </a:solidFill>
                    <a:latin typeface="+mn-lt"/>
                  </a:rPr>
                  <a:t>η (&gt; 12.9</a:t>
                </a:r>
                <a:r>
                  <a:rPr lang="zh-CN" altLang="el-GR" sz="2000" b="1" dirty="0">
                    <a:solidFill>
                      <a:srgbClr val="FF0000"/>
                    </a:solidFill>
                    <a:latin typeface="+mn-lt"/>
                  </a:rPr>
                  <a:t>𝜎</a:t>
                </a:r>
                <a:r>
                  <a:rPr lang="el-GR" altLang="zh-CN" sz="2000" b="1" dirty="0">
                    <a:solidFill>
                      <a:srgbClr val="FF0000"/>
                    </a:solidFill>
                    <a:latin typeface="+mn-lt"/>
                  </a:rPr>
                  <a:t>)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, dominated by f</a:t>
                </a:r>
                <a:r>
                  <a:rPr lang="en-US" altLang="zh-CN" sz="2000" b="1" baseline="-25000" dirty="0">
                    <a:solidFill>
                      <a:srgbClr val="FF0000"/>
                    </a:solidFill>
                    <a:latin typeface="+mn-lt"/>
                  </a:rPr>
                  <a:t>0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n-lt"/>
                  </a:rPr>
                  <a:t>(980) production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/>
                      <m:t>M</m:t>
                    </m:r>
                    <m:r>
                      <a:rPr lang="en-US" altLang="zh-CN" sz="2000" dirty="0">
                        <a:latin typeface="Cambria Math"/>
                      </a:rPr>
                      <m:t>=1844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</a:rPr>
                          <m:t>9</m:t>
                        </m:r>
                      </m:e>
                      <m:sub>
                        <m:r>
                          <a:rPr lang="en-US" altLang="zh-CN" sz="2000" dirty="0">
                            <a:latin typeface="Cambria Math"/>
                          </a:rPr>
                          <m:t>−</m:t>
                        </m:r>
                        <m:r>
                          <a:rPr lang="en-US" altLang="zh-CN" sz="2000" i="1" dirty="0">
                            <a:latin typeface="Cambria Math"/>
                          </a:rPr>
                          <m:t>25</m:t>
                        </m:r>
                      </m:sub>
                      <m:sup>
                        <m:r>
                          <a:rPr lang="en-US" altLang="zh-CN" sz="2000" dirty="0">
                            <a:latin typeface="Cambria Math"/>
                          </a:rPr>
                          <m:t>+</m:t>
                        </m:r>
                        <m:r>
                          <a:rPr lang="en-US" altLang="zh-CN" sz="2000" i="1" dirty="0">
                            <a:latin typeface="Cambria Math"/>
                          </a:rPr>
                          <m:t>16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altLang="zh-CN" sz="20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i="1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>
                        <a:latin typeface="Cambria Math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2000" dirty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</a:rPr>
                          <m:t>192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</a:rPr>
                          <m:t>−17−43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</a:rPr>
                          <m:t>+20+62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altLang="zh-CN" sz="20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</a:rPr>
                  <a:t>Consistent with X(1835) parameters obtained from J/</a:t>
                </a:r>
                <a:r>
                  <a:rPr lang="el-GR" altLang="zh-CN" sz="2000" b="1" dirty="0">
                    <a:solidFill>
                      <a:srgbClr val="0000FF"/>
                    </a:solidFill>
                    <a:latin typeface="+mn-lt"/>
                  </a:rPr>
                  <a:t>ψ→γ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</a:rPr>
                  <a:t>η’π</a:t>
                </a:r>
                <a:r>
                  <a:rPr lang="en-US" altLang="zh-CN" sz="2000" b="1" baseline="30000" dirty="0">
                    <a:solidFill>
                      <a:srgbClr val="0000FF"/>
                    </a:solidFill>
                    <a:latin typeface="+mn-lt"/>
                  </a:rPr>
                  <a:t>+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</a:rPr>
                  <a:t>π</a:t>
                </a:r>
                <a:r>
                  <a:rPr lang="en-US" altLang="zh-CN" sz="2000" b="1" baseline="30000" dirty="0">
                    <a:solidFill>
                      <a:srgbClr val="0000FF"/>
                    </a:solidFill>
                    <a:latin typeface="+mn-lt"/>
                  </a:rPr>
                  <a:t>-</a:t>
                </a:r>
                <a:endParaRPr lang="en-US" altLang="zh-CN" sz="2000" dirty="0">
                  <a:solidFill>
                    <a:srgbClr val="0000FF"/>
                  </a:solidFill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zh-CN" altLang="en-US" sz="2000" dirty="0">
                        <a:latin typeface="Cambria Math"/>
                      </a:rPr>
                      <m:t>𝔅</m:t>
                    </m:r>
                  </m:oMath>
                </a14:m>
                <a:r>
                  <a:rPr lang="en-US" altLang="zh-CN" sz="2000" dirty="0"/>
                  <a:t>(J/</a:t>
                </a:r>
                <a:r>
                  <a:rPr lang="el-GR" altLang="zh-CN" sz="2000" dirty="0"/>
                  <a:t>ψ→γ</a:t>
                </a:r>
                <a:r>
                  <a:rPr lang="en-US" altLang="zh-CN" sz="2000" dirty="0"/>
                  <a:t>X(1835))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/>
                      </a:rPr>
                      <m:t>∙</m:t>
                    </m:r>
                    <m:r>
                      <a:rPr lang="zh-CN" altLang="en-US" sz="2000" i="1" dirty="0">
                        <a:latin typeface="Cambria Math"/>
                      </a:rPr>
                      <m:t>𝔅</m:t>
                    </m:r>
                  </m:oMath>
                </a14:m>
                <a:r>
                  <a:rPr lang="en-US" altLang="zh-CN" sz="2000" dirty="0"/>
                  <a:t>(X(1835)</a:t>
                </a:r>
                <a:r>
                  <a:rPr lang="el-GR" altLang="zh-CN" sz="2000" dirty="0"/>
                  <a:t>→</a:t>
                </a:r>
                <a:r>
                  <a:rPr lang="en-US" altLang="zh-CN" sz="2000" dirty="0"/>
                  <a:t>K</a:t>
                </a:r>
                <a:r>
                  <a:rPr lang="en-US" altLang="zh-CN" sz="2000" baseline="-25000" dirty="0"/>
                  <a:t>S</a:t>
                </a:r>
                <a:r>
                  <a:rPr lang="en-US" altLang="zh-CN" sz="2000" dirty="0"/>
                  <a:t>K</a:t>
                </a:r>
                <a:r>
                  <a:rPr lang="en-US" altLang="zh-CN" sz="2000" baseline="-25000" dirty="0"/>
                  <a:t>S</a:t>
                </a:r>
                <a:r>
                  <a:rPr lang="el-GR" altLang="zh-CN" sz="2000" dirty="0"/>
                  <a:t>η</a:t>
                </a:r>
                <a:r>
                  <a:rPr lang="en-US" altLang="zh-CN" sz="2000" dirty="0"/>
                  <a:t>)=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/>
                      </a:rPr>
                      <m:t> </m:t>
                    </m:r>
                    <m:r>
                      <a:rPr lang="en-US" altLang="zh-CN" sz="2000" i="1" dirty="0"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</a:rPr>
                          <m:t>3.31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</a:rPr>
                          <m:t>−0.30−1.29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</a:rPr>
                          <m:t>+0.33+1.96</m:t>
                        </m:r>
                      </m:sup>
                    </m:sSubSup>
                    <m:r>
                      <a:rPr lang="en-US" altLang="zh-CN" sz="2000" i="1" dirty="0">
                        <a:latin typeface="Cambria Math"/>
                      </a:rPr>
                      <m:t>)</m:t>
                    </m:r>
                    <m:r>
                      <a:rPr lang="en-US" altLang="zh-CN" sz="2000" i="1" dirty="0">
                        <a:latin typeface="Cambria Math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303" y="2401765"/>
                <a:ext cx="8371115" cy="4379232"/>
              </a:xfrm>
              <a:blipFill rotWithShape="0">
                <a:blip r:embed="rId3"/>
                <a:stretch>
                  <a:fillRect l="-946" t="-19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30295" y="2032436"/>
            <a:ext cx="2585720" cy="369217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115, 091803 (2015)</a:t>
            </a:r>
            <a:endParaRPr lang="zh-CN" altLang="en-US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40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X(1835) and X(</a:t>
                </a:r>
                <a14:m>
                  <m:oMath xmlns:m="http://schemas.openxmlformats.org/officeDocument/2006/math">
                    <m:r>
                      <a:rPr lang="en-US" altLang="zh-CN" sz="40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4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40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40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) </a:t>
                </a:r>
                <a:endParaRPr lang="zh-CN" altLang="en-US" sz="40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内容占位符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93634478"/>
                  </p:ext>
                </p:extLst>
              </p:nvPr>
            </p:nvGraphicFramePr>
            <p:xfrm>
              <a:off x="1197427" y="2231572"/>
              <a:ext cx="9971316" cy="3813280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4985658"/>
                    <a:gridCol w="4985658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</a:t>
                          </a:r>
                          <a:endParaRPr lang="zh-CN" altLang="en-US" sz="24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24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)</a:t>
                          </a:r>
                          <a:endParaRPr lang="en-US" altLang="zh-CN" sz="2400" b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</a:tr>
                  <a:tr h="3949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800" b="0" i="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CN" sz="18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800" b="1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𝟖𝟒𝟒</m:t>
                                </m:r>
                                <m:r>
                                  <a:rPr lang="en-US" altLang="zh-CN" sz="18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bSup>
                                  <m:sSubSupPr>
                                    <m:ctrlPr>
                                      <a:rPr lang="en-US" altLang="zh-CN" sz="18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e>
                                  <m:sub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sub>
                                  <m:sup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bSup>
                                <m:r>
                                  <a:rPr lang="en-US" altLang="zh-CN" sz="18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8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𝟏𝟖𝟑𝟐</m:t>
                                    </m:r>
                                  </m:e>
                                  <m:sub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−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b>
                                  <m:sup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𝟏𝟗</m:t>
                                    </m:r>
                                    <m:r>
                                      <a:rPr lang="en-US" altLang="zh-CN" sz="18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bSup>
                                <m:r>
                                  <a:rPr lang="en-US" altLang="zh-CN" sz="18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8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𝟏𝟗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800" baseline="30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6486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8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𝟏𝟗𝟐</m:t>
                                    </m:r>
                                  </m:e>
                                  <m:sub>
                                    <m:r>
                                      <a:rPr lang="en-US" altLang="zh-CN" sz="18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𝟒𝟑</m:t>
                                    </m:r>
                                  </m:sub>
                                  <m:sup>
                                    <m:r>
                                      <a:rPr lang="en-US" altLang="zh-CN" sz="18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𝟐𝟎</m:t>
                                    </m:r>
                                    <m:r>
                                      <a:rPr lang="en-US" altLang="zh-CN" sz="18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𝟔𝟐</m:t>
                                    </m:r>
                                  </m:sup>
                                </m:sSubSup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8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8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altLang="zh-CN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=13</m:t>
                              </m:r>
                              <m:r>
                                <a:rPr lang="en-US" altLang="zh-CN" sz="18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±19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MeV</m:t>
                              </m:r>
                              <m:r>
                                <a:rPr lang="en-US" altLang="zh-CN" sz="18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8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800" baseline="30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zh-CN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𝟕𝟔</m:t>
                              </m:r>
                              <m:r>
                                <a:rPr lang="en-US" altLang="zh-CN" sz="1800" b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8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𝐌𝐞𝐕</m:t>
                              </m:r>
                              <m:r>
                                <a:rPr lang="en-US" altLang="zh-CN" sz="1800" b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8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</m:t>
                              </m:r>
                              <m:r>
                                <a:rPr lang="en-US" altLang="zh-CN" sz="1800" b="1" i="1" baseline="3000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@ 90% C.L.)</a:t>
                          </a:r>
                          <a:endParaRPr lang="zh-CN" altLang="en-US" sz="18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altLang="zh-CN" sz="1800" b="1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-+</a:t>
                          </a:r>
                          <a:endParaRPr lang="zh-CN" altLang="en-US" sz="1800" b="1" baseline="30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altLang="zh-CN" sz="1800" b="1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-+</a:t>
                          </a:r>
                          <a:endParaRPr lang="zh-CN" altLang="en-US" sz="1800" b="1" baseline="30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148447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</m:acc>
                            </m:oMath>
                          </a14:m>
                          <a:r>
                            <a:rPr lang="zh-CN" altLang="en-US" sz="1800" dirty="0" smtClean="0"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bound</a:t>
                          </a:r>
                          <a:r>
                            <a:rPr lang="en-US" altLang="zh-CN" sz="1800" baseline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state?</a:t>
                          </a:r>
                          <a:endParaRPr lang="en-US" altLang="zh-CN" sz="18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η′</a:t>
                          </a:r>
                          <a:r>
                            <a:rPr lang="en-US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excitation?</a:t>
                          </a:r>
                        </a:p>
                        <a:p>
                          <a:pPr algn="ctr"/>
                          <a:r>
                            <a:rPr lang="en-US" altLang="zh-CN" sz="1800" dirty="0" err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glueball</a:t>
                          </a:r>
                          <a:r>
                            <a:rPr lang="en-US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?</a:t>
                          </a:r>
                        </a:p>
                        <a:p>
                          <a:pPr algn="ctr"/>
                          <a:endParaRPr lang="en-US" altLang="zh-CN" sz="18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…</a:t>
                          </a:r>
                          <a:endParaRPr lang="zh-CN" altLang="en-US" sz="18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</m:acc>
                            </m:oMath>
                          </a14:m>
                          <a:r>
                            <a:rPr lang="zh-CN" altLang="en-US" sz="1800" dirty="0" smtClean="0"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8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bound</a:t>
                          </a:r>
                          <a:r>
                            <a:rPr lang="en-US" altLang="zh-CN" sz="1800" baseline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state?</a:t>
                          </a:r>
                        </a:p>
                        <a:p>
                          <a:pPr algn="ctr"/>
                          <a:r>
                            <a:rPr lang="en-US" altLang="zh-CN" sz="1800" b="0" baseline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…</a:t>
                          </a:r>
                          <a:endParaRPr lang="zh-CN" altLang="en-US" sz="1800" b="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4572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 The SAME state?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内容占位符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93634478"/>
                  </p:ext>
                </p:extLst>
              </p:nvPr>
            </p:nvGraphicFramePr>
            <p:xfrm>
              <a:off x="1197427" y="2231572"/>
              <a:ext cx="9971316" cy="3524632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4985658"/>
                    <a:gridCol w="4985658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</a:t>
                          </a:r>
                          <a:endParaRPr lang="zh-CN" altLang="en-US" sz="24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0667" r="-122" b="-701333"/>
                          </a:stretch>
                        </a:blipFill>
                      </a:tcPr>
                    </a:tc>
                  </a:tr>
                  <a:tr h="39020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129688" r="-100122" b="-7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29688" r="-122" b="-721875"/>
                          </a:stretch>
                        </a:blipFill>
                      </a:tcPr>
                    </a:tc>
                  </a:tr>
                  <a:tr h="3861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233333" r="-100122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233333" r="-122" b="-63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altLang="zh-CN" b="1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-+</a:t>
                          </a:r>
                          <a:endParaRPr lang="zh-CN" altLang="en-US" b="1" baseline="30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r>
                            <a:rPr lang="en-US" altLang="zh-CN" b="1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-+</a:t>
                          </a:r>
                          <a:endParaRPr lang="zh-CN" altLang="en-US" b="1" baseline="30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1463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112917" r="-100122" b="-4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12917" r="-122" b="-40833"/>
                          </a:stretch>
                        </a:blipFill>
                      </a:tcPr>
                    </a:tc>
                  </a:tr>
                  <a:tr h="4572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 The SAME </a:t>
                          </a:r>
                          <a:r>
                            <a:rPr lang="en-US" altLang="zh-CN" sz="2400" b="1" baseline="0" dirty="0" smtClean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state?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2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5" y="2108887"/>
                <a:ext cx="7795161" cy="4068076"/>
              </a:xfrm>
            </p:spPr>
            <p:txBody>
              <a:bodyPr/>
              <a:lstStyle/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Use 1.09×10</a:t>
                </a:r>
                <a:r>
                  <a:rPr lang="en-US" altLang="zh-CN" sz="2400" b="1" baseline="30000" dirty="0">
                    <a:latin typeface="+mn-lt"/>
                    <a:ea typeface="Cambria Math" panose="02040503050406030204" pitchFamily="18" charset="0"/>
                  </a:rPr>
                  <a:t>9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J/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ψ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events collected by BESIII in 2012</a:t>
                </a:r>
              </a:p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Two decay modes of 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η′</a:t>
                </a:r>
                <a:endParaRPr lang="en-US" altLang="zh-CN" sz="2400" b="1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η′→γπ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-</a:t>
                </a:r>
                <a:endParaRPr lang="zh-CN" altLang="en-US" sz="2000" b="1" dirty="0">
                  <a:latin typeface="+mn-lt"/>
                </a:endParaRPr>
              </a:p>
              <a:p>
                <a:pPr lvl="1"/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η′→ηπ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000" b="1" baseline="30000" dirty="0"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2000" b="1" dirty="0">
                    <a:latin typeface="+mn-lt"/>
                    <a:ea typeface="Cambria Math" panose="02040503050406030204" pitchFamily="18" charset="0"/>
                  </a:rPr>
                  <a:t>, </a:t>
                </a:r>
                <a:r>
                  <a:rPr lang="el-GR" altLang="zh-CN" sz="2000" b="1" dirty="0">
                    <a:latin typeface="+mn-lt"/>
                    <a:ea typeface="Cambria Math" panose="02040503050406030204" pitchFamily="18" charset="0"/>
                  </a:rPr>
                  <a:t>η→γγ</a:t>
                </a:r>
                <a:endParaRPr lang="en-US" altLang="zh-CN" sz="2000" b="1" dirty="0"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Clear peaks of X(1835), X(2120), X(2370), 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η</a:t>
                </a:r>
                <a:r>
                  <a:rPr lang="en-US" altLang="zh-CN" sz="2400" b="1" baseline="-25000" dirty="0">
                    <a:latin typeface="+mn-lt"/>
                    <a:ea typeface="Cambria Math" panose="02040503050406030204" pitchFamily="18" charset="0"/>
                  </a:rPr>
                  <a:t>c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, and a structure near 2.6 GeV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dirty="0">
                        <a:latin typeface="Cambria Math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altLang="zh-CN" sz="2400" b="1" i="1" baseline="30000" dirty="0"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2400" b="1" i="1" baseline="30000" dirty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b="1" dirty="0">
                  <a:solidFill>
                    <a:srgbClr val="FF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A significant distortion of the </a:t>
                </a:r>
                <a:r>
                  <a:rPr lang="el-GR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 line shape near the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mass threshold</a:t>
                </a:r>
                <a:endParaRPr lang="zh-CN" altLang="en-US" sz="2400" b="1" baseline="30000" dirty="0">
                  <a:solidFill>
                    <a:srgbClr val="FF0000"/>
                  </a:solidFill>
                  <a:latin typeface="+mn-lt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87"/>
                <a:ext cx="7795161" cy="4068076"/>
              </a:xfrm>
              <a:blipFill rotWithShape="1">
                <a:blip r:embed="rId2"/>
                <a:stretch>
                  <a:fillRect l="-1095" t="-23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Anomalous line shape of 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near </a:t>
                </a:r>
                <a:b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</a:b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mass threshold in J/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ψ→γη′π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endParaRPr lang="en-US" altLang="zh-CN" sz="3600" b="1" dirty="0">
                  <a:solidFill>
                    <a:srgbClr val="C00000"/>
                  </a:solidFill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797" t="-1843" b="-12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25" y="1457582"/>
            <a:ext cx="3287171" cy="25736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32" y="3987194"/>
            <a:ext cx="3266033" cy="25736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0905" y="1105687"/>
            <a:ext cx="2691518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95841" y="1688762"/>
            <a:ext cx="1371606" cy="307661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pPr lvl="1"/>
            <a:r>
              <a:rPr lang="en-US" altLang="zh-CN" sz="1400" b="1" dirty="0">
                <a:ea typeface="Cambria Math" panose="02040503050406030204" pitchFamily="18" charset="0"/>
              </a:rPr>
              <a:t> </a:t>
            </a:r>
            <a:r>
              <a:rPr lang="el-GR" altLang="zh-CN" sz="1400" b="1" dirty="0">
                <a:ea typeface="Cambria Math" panose="02040503050406030204" pitchFamily="18" charset="0"/>
              </a:rPr>
              <a:t>η′→γπ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+</a:t>
            </a:r>
            <a:r>
              <a:rPr lang="el-GR" altLang="zh-CN" sz="1400" b="1" dirty="0">
                <a:ea typeface="Cambria Math" panose="02040503050406030204" pitchFamily="18" charset="0"/>
              </a:rPr>
              <a:t>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-</a:t>
            </a:r>
            <a:endParaRPr lang="zh-CN" alt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95841" y="4312512"/>
            <a:ext cx="1386033" cy="307661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pPr lvl="1"/>
            <a:r>
              <a:rPr lang="en-US" altLang="zh-CN" sz="1400" b="1" dirty="0">
                <a:ea typeface="Cambria Math" panose="02040503050406030204" pitchFamily="18" charset="0"/>
              </a:rPr>
              <a:t> </a:t>
            </a:r>
            <a:r>
              <a:rPr lang="el-GR" altLang="zh-CN" sz="1400" b="1" dirty="0">
                <a:ea typeface="Cambria Math" panose="02040503050406030204" pitchFamily="18" charset="0"/>
              </a:rPr>
              <a:t>η′→ηπ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+</a:t>
            </a:r>
            <a:r>
              <a:rPr lang="el-GR" altLang="zh-CN" sz="1400" b="1" dirty="0">
                <a:ea typeface="Cambria Math" panose="02040503050406030204" pitchFamily="18" charset="0"/>
              </a:rPr>
              <a:t>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-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50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Anomalous line shape of 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near the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mass threshold in J/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ψ→γη′π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  </a:t>
                </a:r>
                <a:r>
                  <a:rPr lang="en-US" altLang="zh-CN" sz="36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— Model I</a:t>
                </a:r>
                <a:endParaRPr lang="zh-CN" altLang="en-US" sz="360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797" t="-1843" b="-8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 txBox="1">
                <a:spLocks/>
              </p:cNvSpPr>
              <p:nvPr/>
            </p:nvSpPr>
            <p:spPr>
              <a:xfrm>
                <a:off x="838200" y="1825625"/>
                <a:ext cx="7473890" cy="4351338"/>
              </a:xfrm>
              <a:prstGeom prst="rect">
                <a:avLst/>
              </a:prstGeom>
            </p:spPr>
            <p:txBody>
              <a:bodyPr vert="horz" lIns="91319" tIns="45663" rIns="91319" bIns="45663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latin typeface="+mn-lt"/>
                    <a:cs typeface="Arial" panose="020B0604020202020204" pitchFamily="34" charset="0"/>
                  </a:rPr>
                  <a:t>Use the </a:t>
                </a:r>
                <a:r>
                  <a:rPr lang="en-US" altLang="zh-CN" sz="2400" b="1" dirty="0" err="1">
                    <a:latin typeface="+mn-lt"/>
                    <a:cs typeface="Arial" panose="020B0604020202020204" pitchFamily="34" charset="0"/>
                  </a:rPr>
                  <a:t>Flatté</a:t>
                </a:r>
                <a:r>
                  <a:rPr lang="en-US" altLang="zh-CN" sz="2400" b="1" dirty="0">
                    <a:latin typeface="+mn-lt"/>
                    <a:cs typeface="Arial" panose="020B0604020202020204" pitchFamily="34" charset="0"/>
                  </a:rPr>
                  <a:t> formula for the line shape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</a:rPr>
                      <m:t>𝑇</m:t>
                    </m:r>
                    <m:r>
                      <a:rPr lang="en-US" altLang="zh-CN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</a:rPr>
                          <m:t>𝑠</m:t>
                        </m:r>
                        <m:r>
                          <a:rPr lang="en-US" altLang="zh-CN" i="1">
                            <a:latin typeface="Cambria Math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</a:rPr>
                          <m:t>𝑖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altLang="zh-CN" i="1" dirty="0"/>
              </a:p>
              <a:p>
                <a:pPr lvl="2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altLang="zh-CN" sz="1600" i="1">
                        <a:solidFill>
                          <a:srgbClr val="0000FF"/>
                        </a:solidFill>
                        <a:latin typeface="Cambria Math"/>
                        <a:ea typeface="Cambria Math" panose="02040503050406030204" pitchFamily="18" charset="0"/>
                      </a:rPr>
                      <m:t>≃</m:t>
                    </m:r>
                    <m:sSubSup>
                      <m:sSub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altLang="zh-CN" sz="1600" i="1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FF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sub>
                    </m:sSub>
                    <m:r>
                      <a:rPr lang="en-US" altLang="zh-CN" sz="1600" i="1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CN" sz="1600" dirty="0">
                  <a:solidFill>
                    <a:srgbClr val="0000FF"/>
                  </a:solidFill>
                  <a:latin typeface="Cambria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60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160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60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160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zh-CN" altLang="en-US" sz="1600" dirty="0">
                    <a:latin typeface="Cambria" panose="02040503050406030204" pitchFamily="18" charset="0"/>
                  </a:rPr>
                  <a:t> </a:t>
                </a:r>
                <a:r>
                  <a:rPr lang="en-US" altLang="zh-CN" sz="1600" dirty="0">
                    <a:latin typeface="Cambria" panose="02040503050406030204" pitchFamily="18" charset="0"/>
                  </a:rPr>
                  <a:t>is the ratio between the coupling strength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/>
                      </a:rPr>
                      <m:t>p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zh-CN" sz="1600" dirty="0">
                    <a:latin typeface="Cambria" panose="02040503050406030204" pitchFamily="18" charset="0"/>
                  </a:rPr>
                  <a:t> channel and the summation of all other channels</a:t>
                </a:r>
                <a:endParaRPr lang="zh-CN" altLang="en-US" sz="1600" dirty="0">
                  <a:latin typeface="Cambria" panose="02040503050406030204" pitchFamily="18" charset="0"/>
                </a:endParaRPr>
              </a:p>
              <a:p>
                <a:pPr lvl="2"/>
                <a:endParaRPr lang="en-US" altLang="zh-CN" sz="1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7473890" cy="4351338"/>
              </a:xfrm>
              <a:prstGeom prst="rect">
                <a:avLst/>
              </a:prstGeom>
              <a:blipFill rotWithShape="1">
                <a:blip r:embed="rId3"/>
                <a:stretch>
                  <a:fillRect l="-1142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2103989"/>
                  </p:ext>
                </p:extLst>
              </p:nvPr>
            </p:nvGraphicFramePr>
            <p:xfrm>
              <a:off x="1836061" y="3895925"/>
              <a:ext cx="5228774" cy="245879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5753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The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 state around 1.85 </a:t>
                          </a:r>
                          <a:r>
                            <a:rPr lang="en-US" altLang="zh-CN" sz="1400" baseline="0" dirty="0" err="1" smtClean="0">
                              <a:latin typeface="Cambria" panose="02040503050406030204" pitchFamily="18" charset="0"/>
                            </a:rPr>
                            <a:t>GeV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/</a:t>
                          </a:r>
                          <a:r>
                            <a:rPr lang="en-US" altLang="zh-CN" sz="1400" i="1" baseline="0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1450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1638.0 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−121.9 −254.3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+121.9 +127.8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1745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((GeV/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aseline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93.7 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−35.4 −43.9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+35.4 +47.6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4549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zh-CN" alt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𝐠</m:t>
                                      </m:r>
                                    </m:e>
                                    <m:sub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𝐩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1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1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𝐩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𝐠</m:t>
                                      </m:r>
                                    </m:e>
                                    <m:sub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altLang="zh-CN" sz="1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𝟑𝟏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𝟑𝟕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𝟔𝟎</m:t>
                                  </m:r>
                                </m:sub>
                                <m:sup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𝟑𝟕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𝟖𝟑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2803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b="1" dirty="0" err="1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en-US" altLang="zh-CN" sz="1400" b="1" baseline="-25000" dirty="0" err="1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pole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 (MeV/</a:t>
                          </a:r>
                          <a:r>
                            <a:rPr lang="en-US" altLang="zh-CN" sz="1400" b="1" i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="1" baseline="30000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) *</a:t>
                          </a:r>
                          <a:endParaRPr lang="zh-CN" altLang="en-US" sz="1400" b="1" dirty="0">
                            <a:solidFill>
                              <a:srgbClr val="0000FF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𝟏𝟗𝟎𝟗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𝟏𝟓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𝟐𝟕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b>
                                <m:sup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𝟏𝟓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0000FF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2169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l-GR" altLang="zh-CN" sz="1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oMath>
                          </a14:m>
                          <a:r>
                            <a:rPr lang="en-US" altLang="zh-CN" sz="1400" b="1" baseline="-25000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pole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 (MeV/</a:t>
                          </a:r>
                          <a:r>
                            <a:rPr lang="en-US" altLang="zh-CN" sz="1400" b="1" i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="1" baseline="30000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) *</a:t>
                          </a:r>
                          <a:endParaRPr lang="zh-CN" altLang="en-US" sz="1400" b="1" dirty="0">
                            <a:solidFill>
                              <a:srgbClr val="0000FF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𝟐𝟕𝟑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𝟔𝟒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0000FF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52586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Branching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 Ratio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(3.93 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−0.38 −0.8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+0.38 +0.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p>
                              </m:sSubSup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)×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2103989"/>
                  </p:ext>
                </p:extLst>
              </p:nvPr>
            </p:nvGraphicFramePr>
            <p:xfrm>
              <a:off x="1836058" y="3895925"/>
              <a:ext cx="5228774" cy="245879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5753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The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 state around 1.85 </a:t>
                          </a:r>
                          <a:r>
                            <a:rPr lang="en-US" altLang="zh-CN" sz="1400" baseline="0" dirty="0" err="1" smtClean="0">
                              <a:latin typeface="Cambria" panose="02040503050406030204" pitchFamily="18" charset="0"/>
                            </a:rPr>
                            <a:t>GeV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/</a:t>
                          </a:r>
                          <a:r>
                            <a:rPr lang="en-US" altLang="zh-CN" sz="1400" i="1" baseline="0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145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100000" r="-100000" b="-58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100000" b="-580769"/>
                          </a:stretch>
                        </a:blipFill>
                      </a:tcPr>
                    </a:tc>
                  </a:tr>
                  <a:tr h="31745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200000" r="-100000" b="-48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200000" b="-480769"/>
                          </a:stretch>
                        </a:blipFill>
                      </a:tcPr>
                    </a:tc>
                  </a:tr>
                  <a:tr h="34549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278571" r="-100000" b="-34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278571" b="-346429"/>
                          </a:stretch>
                        </a:blipFill>
                      </a:tcPr>
                    </a:tc>
                  </a:tr>
                  <a:tr h="32803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b="1" dirty="0" err="1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en-US" altLang="zh-CN" sz="1400" b="1" baseline="-25000" dirty="0" err="1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pole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 (MeV/</a:t>
                          </a:r>
                          <a:r>
                            <a:rPr lang="en-US" altLang="zh-CN" sz="1400" b="1" i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="1" baseline="30000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b="1" dirty="0" smtClean="0">
                              <a:solidFill>
                                <a:srgbClr val="0000FF"/>
                              </a:solidFill>
                              <a:latin typeface="Cambria" panose="02040503050406030204" pitchFamily="18" charset="0"/>
                            </a:rPr>
                            <a:t>) *</a:t>
                          </a:r>
                          <a:endParaRPr lang="zh-CN" altLang="en-US" sz="1400" b="1" dirty="0">
                            <a:solidFill>
                              <a:srgbClr val="0000FF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392593" b="-259259"/>
                          </a:stretch>
                        </a:blipFill>
                      </a:tcPr>
                    </a:tc>
                  </a:tr>
                  <a:tr h="32169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501887" r="-100000" b="-16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501887" b="-164151"/>
                          </a:stretch>
                        </a:blipFill>
                      </a:tcPr>
                    </a:tc>
                  </a:tr>
                  <a:tr h="52586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Branching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 Ratio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0000" t="-370930" b="-116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966044" y="5152448"/>
                <a:ext cx="3473391" cy="764838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marL="0" lvl="1"/>
                <a:r>
                  <a:rPr lang="en-US" altLang="zh-CN" sz="2000" b="1" dirty="0">
                    <a:solidFill>
                      <a:srgbClr val="FF0000"/>
                    </a:solidFill>
                  </a:rPr>
                  <a:t>Significance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𝐩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being non-zero is larger than 7</a:t>
                </a:r>
                <a:r>
                  <a:rPr lang="el-GR" altLang="zh-CN" sz="2000" b="1" dirty="0">
                    <a:solidFill>
                      <a:srgbClr val="FF0000"/>
                    </a:solidFill>
                  </a:rPr>
                  <a:t>σ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044" y="5152443"/>
                <a:ext cx="3473391" cy="793230"/>
              </a:xfrm>
              <a:prstGeom prst="rect">
                <a:avLst/>
              </a:prstGeom>
              <a:blipFill rotWithShape="1">
                <a:blip r:embed="rId5"/>
                <a:stretch>
                  <a:fillRect l="-1930" t="-83077" b="-7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8208677" y="5945679"/>
            <a:ext cx="3624944" cy="399994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marL="0" lvl="1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</a:rPr>
              <a:t>X(1920) is needed with 5.7</a:t>
            </a:r>
            <a:r>
              <a:rPr lang="el-GR" altLang="zh-CN" sz="2000" b="1" dirty="0">
                <a:solidFill>
                  <a:schemeClr val="accent6">
                    <a:lumMod val="50000"/>
                  </a:schemeClr>
                </a:solidFill>
              </a:rPr>
              <a:t>σ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9251742" y="4680114"/>
                <a:ext cx="2324101" cy="399994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marL="0" lvl="1" algn="ctr"/>
                <a:r>
                  <a:rPr lang="en-US" altLang="zh-CN" sz="20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log</a:t>
                </a:r>
                <a14:m>
                  <m:oMath xmlns:m="http://schemas.openxmlformats.org/officeDocument/2006/math">
                    <m:r>
                      <a:rPr lang="zh-CN" altLang="en-US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𝓛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 = 630549.5 </a:t>
                </a:r>
                <a:endParaRPr lang="zh-CN" altLang="en-US" sz="2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731" y="4680107"/>
                <a:ext cx="2324101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1864176" y="6048574"/>
                <a:ext cx="4746171" cy="307661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r>
                  <a:rPr lang="en-US" altLang="zh-CN" sz="1400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* The pole nearest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acc>
                      <m:accPr>
                        <m:chr m:val="̅"/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zh-CN" sz="1400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 mass threshold</a:t>
                </a:r>
                <a:endParaRPr lang="zh-CN" altLang="en-US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76" y="6048573"/>
                <a:ext cx="4746171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386" t="-588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72252" y="4962146"/>
                <a:ext cx="1531917" cy="1015548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molecule-like state?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1" y="4962142"/>
                <a:ext cx="1531917" cy="1015663"/>
              </a:xfrm>
              <a:prstGeom prst="rect">
                <a:avLst/>
              </a:prstGeom>
              <a:blipFill rotWithShape="1">
                <a:blip r:embed="rId8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91" y="1825625"/>
            <a:ext cx="3169919" cy="28824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590160" y="1505799"/>
            <a:ext cx="2691518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"/>
    </mc:Choice>
    <mc:Fallback xmlns="">
      <p:transition spd="slow" advTm="2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Anomalous line shape of 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near the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mass threshold in J/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ψ→γη′π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  </a:t>
                </a:r>
                <a:r>
                  <a:rPr lang="en-US" altLang="zh-CN" sz="36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— Model II</a:t>
                </a:r>
                <a:endParaRPr lang="zh-CN" altLang="en-US" sz="36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797" t="-1843" b="-8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altLang="zh-CN" sz="2400" b="1" dirty="0">
                    <a:latin typeface="+mn-lt"/>
                  </a:rPr>
                  <a:t>Use coherent sum of two </a:t>
                </a:r>
                <a:r>
                  <a:rPr lang="en-US" altLang="zh-CN" sz="2400" b="1" dirty="0" err="1">
                    <a:latin typeface="+mn-lt"/>
                  </a:rPr>
                  <a:t>Breit</a:t>
                </a:r>
                <a:r>
                  <a:rPr lang="en-US" altLang="zh-CN" sz="2400" b="1" dirty="0">
                    <a:latin typeface="+mn-lt"/>
                  </a:rPr>
                  <a:t>-Wigner amplitudes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/>
                      </a:rPr>
                      <m:t>𝑇</m:t>
                    </m:r>
                    <m:r>
                      <a:rPr lang="en-US" altLang="zh-CN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/>
                          </a:rPr>
                          <m:t>𝑠</m:t>
                        </m:r>
                        <m:r>
                          <a:rPr lang="en-US" altLang="zh-CN" sz="2000" i="1">
                            <a:latin typeface="Cambria Math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000" dirty="0">
                    <a:latin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000" i="1">
                            <a:latin typeface="Cambria Math"/>
                          </a:rPr>
                          <m:t>𝛽</m:t>
                        </m:r>
                        <m:r>
                          <a:rPr lang="zh-CN" altLang="en-US" sz="2000" i="1">
                            <a:latin typeface="Cambria Math"/>
                          </a:rPr>
                          <m:t>⋅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zh-CN" altLang="en-US" sz="2000" i="1">
                                <a:latin typeface="Cambria Math"/>
                              </a:rPr>
                              <m:t>𝜃</m:t>
                            </m:r>
                          </m:sup>
                        </m:sSup>
                        <m:r>
                          <a:rPr lang="zh-CN" altLang="en-US" sz="2000" i="1">
                            <a:latin typeface="Cambria Math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</m:e>
                        </m:rad>
                      </m:num>
                      <m:den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/>
                          </a:rPr>
                          <m:t>𝑠</m:t>
                        </m:r>
                        <m:r>
                          <a:rPr lang="en-US" altLang="zh-CN" sz="2000" i="1">
                            <a:latin typeface="Cambria Math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2000" dirty="0">
                  <a:latin typeface="Cambria" panose="020405030504060302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 rotWithShape="1"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956618"/>
                  </p:ext>
                </p:extLst>
              </p:nvPr>
            </p:nvGraphicFramePr>
            <p:xfrm>
              <a:off x="1738084" y="3001218"/>
              <a:ext cx="5228774" cy="1981365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5753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X(1835)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0977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825.3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2.4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2.4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+17.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1128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40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 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.2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12.6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9.6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+14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.2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4.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5257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constructive interference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(3.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+0.2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bSup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)×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52881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(destructive interference)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(3.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72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35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p>
                              </m:sSubSup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)×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3331817"/>
                  </p:ext>
                </p:extLst>
              </p:nvPr>
            </p:nvGraphicFramePr>
            <p:xfrm>
              <a:off x="1738084" y="3001209"/>
              <a:ext cx="5228774" cy="156284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480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X(1835)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0873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101961" r="-466" b="-321569"/>
                          </a:stretch>
                        </a:blipFill>
                      </a:tcPr>
                    </a:tc>
                  </a:tr>
                  <a:tr h="3102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t="-201961" r="-100466" b="-2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01961" r="-466" b="-221569"/>
                          </a:stretch>
                        </a:blipFill>
                      </a:tcPr>
                    </a:tc>
                  </a:tr>
                  <a:tr h="3256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constructive interference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90566" r="-466" b="-113208"/>
                          </a:stretch>
                        </a:blipFill>
                      </a:tcPr>
                    </a:tc>
                  </a:tr>
                  <a:tr h="3134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(destructive interference)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398077" r="-466" b="-1538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085269"/>
                  </p:ext>
                </p:extLst>
              </p:nvPr>
            </p:nvGraphicFramePr>
            <p:xfrm>
              <a:off x="1738084" y="4800376"/>
              <a:ext cx="5228774" cy="2006144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5753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X(1870)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216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𝟖𝟕𝟎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b>
                                <m:sup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249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40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 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sub>
                                <m:sup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1400" b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b="1" dirty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5256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constructive interference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.03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43</m:t>
                                  </m:r>
                                </m:sup>
                              </m:sSubSup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)×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52819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(destructive interference)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1.57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09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−0.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86</m:t>
                                  </m:r>
                                </m:sub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+0.</m:t>
                                  </m:r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09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 +0.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49</m:t>
                                  </m:r>
                                </m:sup>
                              </m:sSubSup>
                              <m:r>
                                <a:rPr lang="en-US" altLang="zh-CN" sz="1400" smtClean="0">
                                  <a:latin typeface="Cambria Math" panose="02040503050406030204" pitchFamily="18" charset="0"/>
                                </a:rPr>
                                <m:t>)×</m:t>
                              </m:r>
                              <m:sSup>
                                <m:sSup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085269"/>
                  </p:ext>
                </p:extLst>
              </p:nvPr>
            </p:nvGraphicFramePr>
            <p:xfrm>
              <a:off x="1738084" y="4800376"/>
              <a:ext cx="5228774" cy="2006144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614387"/>
                    <a:gridCol w="2614387"/>
                  </a:tblGrid>
                  <a:tr h="305753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X(1870)</a:t>
                          </a:r>
                          <a:endParaRPr lang="zh-CN" altLang="en-US" sz="1400" baseline="300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3216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M</a:t>
                          </a:r>
                          <a:r>
                            <a:rPr lang="zh-CN" altLang="en-US" sz="1400" dirty="0" smtClean="0"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(MeV/</a:t>
                          </a:r>
                          <a:r>
                            <a:rPr lang="en-US" altLang="zh-CN" sz="1400" i="1" dirty="0" smtClean="0">
                              <a:latin typeface="Cambria" panose="02040503050406030204" pitchFamily="18" charset="0"/>
                            </a:rPr>
                            <a:t>c</a:t>
                          </a:r>
                          <a:r>
                            <a:rPr lang="en-US" altLang="zh-CN" sz="1400" baseline="30000" dirty="0" smtClean="0">
                              <a:latin typeface="Cambria" panose="02040503050406030204" pitchFamily="18" charset="0"/>
                            </a:rPr>
                            <a:t>2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b="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98113" b="-428302"/>
                          </a:stretch>
                        </a:blipFill>
                      </a:tcPr>
                    </a:tc>
                  </a:tr>
                  <a:tr h="32490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194444" r="-100000" b="-32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194444" b="-320370"/>
                          </a:stretch>
                        </a:blipFill>
                      </a:tcPr>
                    </a:tc>
                  </a:tr>
                  <a:tr h="52560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</a:t>
                          </a:r>
                          <a:r>
                            <a:rPr lang="en-US" altLang="zh-CN" sz="1400" baseline="0" dirty="0" smtClean="0">
                              <a:latin typeface="Cambria" panose="02040503050406030204" pitchFamily="18" charset="0"/>
                            </a:rPr>
                            <a:t>constructive interference</a:t>
                          </a:r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184884" b="-101163"/>
                          </a:stretch>
                        </a:blipFill>
                      </a:tcPr>
                    </a:tc>
                  </a:tr>
                  <a:tr h="52819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 smtClean="0">
                              <a:latin typeface="Cambria" panose="02040503050406030204" pitchFamily="18" charset="0"/>
                            </a:rPr>
                            <a:t>B.R. (destructive interference)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28160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文本框 8"/>
          <p:cNvSpPr txBox="1"/>
          <p:nvPr/>
        </p:nvSpPr>
        <p:spPr>
          <a:xfrm>
            <a:off x="8567056" y="5878967"/>
            <a:ext cx="3624944" cy="399994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marL="0" lvl="1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</a:rPr>
              <a:t>X(1920) is not significant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37338" y="5171080"/>
            <a:ext cx="3373245" cy="707771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marL="0" lvl="1"/>
            <a:r>
              <a:rPr lang="en-US" altLang="zh-CN" sz="2000" b="1" dirty="0">
                <a:solidFill>
                  <a:srgbClr val="FF0000"/>
                </a:solidFill>
              </a:rPr>
              <a:t>Significance of narrow X(1870)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0" lvl="1"/>
            <a:r>
              <a:rPr lang="en-US" altLang="zh-CN" sz="2000" b="1" dirty="0">
                <a:solidFill>
                  <a:srgbClr val="FF0000"/>
                </a:solidFill>
              </a:rPr>
              <a:t>is larger than 7</a:t>
            </a:r>
            <a:r>
              <a:rPr lang="el-GR" altLang="zh-CN" sz="2000" b="1" dirty="0">
                <a:solidFill>
                  <a:srgbClr val="FF0000"/>
                </a:solidFill>
              </a:rPr>
              <a:t>σ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9251742" y="4680114"/>
                <a:ext cx="2324101" cy="399994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marL="0" lvl="1" algn="ctr"/>
                <a:r>
                  <a:rPr lang="en-US" altLang="zh-CN" sz="20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log</a:t>
                </a:r>
                <a14:m>
                  <m:oMath xmlns:m="http://schemas.openxmlformats.org/officeDocument/2006/math">
                    <m:r>
                      <a:rPr lang="zh-CN" altLang="en-US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𝓛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 = 630540.3 </a:t>
                </a:r>
                <a:endParaRPr lang="zh-CN" altLang="en-US" sz="2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731" y="4680107"/>
                <a:ext cx="2324101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72252" y="4954225"/>
                <a:ext cx="1531917" cy="707771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altLang="zh-CN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bound state?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1" y="4954222"/>
                <a:ext cx="1531917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5179" t="-4310" r="-5179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8" y="1825625"/>
            <a:ext cx="3116462" cy="284676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662043" y="1501474"/>
            <a:ext cx="2691518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earch for the X(1835) in J/ψ→ωππη’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5335"/>
            </a:lvl1pPr>
          </a:lstStyle>
          <a:p>
            <a:r>
              <a:rPr sz="4000" dirty="0"/>
              <a:t>Search for the X(1835) in J/</a:t>
            </a:r>
            <a:r>
              <a:rPr sz="4000" dirty="0" err="1"/>
              <a:t>ψ→ω</a:t>
            </a:r>
            <a:r>
              <a:rPr sz="4000" dirty="0"/>
              <a:t>ππη’</a:t>
            </a:r>
          </a:p>
        </p:txBody>
      </p:sp>
      <p:sp>
        <p:nvSpPr>
          <p:cNvPr id="380" name="No obvious signal of the X(1835), the corresponding rate is measured with B.R. &lt;6.2×10-5 @ 90% CL…"/>
          <p:cNvSpPr txBox="1">
            <a:spLocks noGrp="1"/>
          </p:cNvSpPr>
          <p:nvPr>
            <p:ph type="body" sz="half" idx="1"/>
          </p:nvPr>
        </p:nvSpPr>
        <p:spPr>
          <a:xfrm>
            <a:off x="311735" y="4484309"/>
            <a:ext cx="11568533" cy="176647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No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obvious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signal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of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X(1835),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corresponding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upper limit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is measured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 be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B.R</a:t>
            </a:r>
            <a:r>
              <a:rPr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&lt;6.2×10</a:t>
            </a:r>
            <a:r>
              <a:rPr sz="2400" baseline="31999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-5 </a:t>
            </a:r>
            <a:r>
              <a:rPr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@ 90% CL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Large gluon content</a:t>
            </a:r>
            <a:r>
              <a:rPr sz="28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sz="280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17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graphicFrame>
        <p:nvGraphicFramePr>
          <p:cNvPr id="383" name="Table"/>
          <p:cNvGraphicFramePr/>
          <p:nvPr>
            <p:extLst>
              <p:ext uri="{D42A27DB-BD31-4B8C-83A1-F6EECF244321}">
                <p14:modId xmlns:p14="http://schemas.microsoft.com/office/powerpoint/2010/main" val="4004120966"/>
              </p:ext>
            </p:extLst>
          </p:nvPr>
        </p:nvGraphicFramePr>
        <p:xfrm>
          <a:off x="5212756" y="1346959"/>
          <a:ext cx="6862167" cy="2376888"/>
        </p:xfrm>
        <a:graphic>
          <a:graphicData uri="http://schemas.openxmlformats.org/drawingml/2006/table">
            <a:tbl>
              <a:tblPr bandRow="1"/>
              <a:tblGrid>
                <a:gridCol w="2277666"/>
                <a:gridCol w="2353270"/>
                <a:gridCol w="2231231"/>
              </a:tblGrid>
              <a:tr h="708026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 dirty="0"/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J/ψ→γX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J/ψ→𝛚X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</a:tr>
              <a:tr h="960836"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 dirty="0"/>
                        <a:t>X(1835) →η′π</a:t>
                      </a:r>
                      <a:r>
                        <a:rPr sz="1500" baseline="31999" dirty="0"/>
                        <a:t>+</a:t>
                      </a:r>
                      <a:r>
                        <a:rPr sz="1500" dirty="0"/>
                        <a:t>π</a:t>
                      </a:r>
                      <a:r>
                        <a:rPr sz="1500" baseline="31999" dirty="0"/>
                        <a:t>-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 dirty="0"/>
                        <a:t>3x10</a:t>
                      </a:r>
                      <a:r>
                        <a:rPr sz="1500" baseline="31999" dirty="0"/>
                        <a:t>-4</a:t>
                      </a:r>
                      <a:r>
                        <a:rPr sz="1500" dirty="0"/>
                        <a:t>~4x10</a:t>
                      </a:r>
                      <a:r>
                        <a:rPr sz="1500" baseline="31999" dirty="0"/>
                        <a:t>-4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/>
                        <a:t>&lt;6.2x10</a:t>
                      </a:r>
                      <a:r>
                        <a:rPr sz="1500" baseline="31999"/>
                        <a:t>-5</a:t>
                      </a:r>
                      <a:r>
                        <a:rPr sz="1500"/>
                        <a:t> (90%)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</a:tr>
              <a:tr h="708026"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 dirty="0"/>
                        <a:t>X(p</a:t>
                      </a:r>
                      <a:r>
                        <a:rPr sz="1500" dirty="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p ̅</a:t>
                      </a:r>
                      <a:r>
                        <a:rPr sz="1500" dirty="0"/>
                        <a:t>)→p</a:t>
                      </a:r>
                      <a:r>
                        <a:rPr sz="1500" dirty="0">
                          <a:latin typeface="Cambria Math"/>
                          <a:ea typeface="Cambria Math"/>
                          <a:cs typeface="Cambria Math"/>
                          <a:sym typeface="Cambria Math"/>
                        </a:rPr>
                        <a:t>p ̅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 dirty="0"/>
                        <a:t>9x10</a:t>
                      </a:r>
                      <a:r>
                        <a:rPr sz="1500" baseline="31999" dirty="0"/>
                        <a:t>-5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sz="2133"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sz="1500" dirty="0"/>
                        <a:t>&lt;3.9x10</a:t>
                      </a:r>
                      <a:r>
                        <a:rPr sz="1500" baseline="31999" dirty="0"/>
                        <a:t>-6</a:t>
                      </a:r>
                      <a:r>
                        <a:rPr sz="1500" dirty="0"/>
                        <a:t> (90%)</a:t>
                      </a:r>
                    </a:p>
                  </a:txBody>
                  <a:tcPr marL="114300" marR="114300" marT="42863" marB="42863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384" name="arXiv: 1902.04862"/>
          <p:cNvSpPr txBox="1"/>
          <p:nvPr/>
        </p:nvSpPr>
        <p:spPr>
          <a:xfrm>
            <a:off x="1769781" y="3731618"/>
            <a:ext cx="2022288" cy="39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515" tIns="42515" rIns="42515" bIns="42515" anchor="ctr">
            <a:spAutoFit/>
          </a:bodyPr>
          <a:lstStyle>
            <a:lvl1pPr>
              <a:defRPr sz="26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917" hangingPunct="0"/>
            <a:r>
              <a:rPr sz="2000" kern="0" dirty="0" err="1">
                <a:solidFill>
                  <a:srgbClr val="000000"/>
                </a:solidFill>
              </a:rPr>
              <a:t>arXiv</a:t>
            </a:r>
            <a:r>
              <a:rPr sz="2000" kern="0" dirty="0">
                <a:solidFill>
                  <a:srgbClr val="000000"/>
                </a:solidFill>
              </a:rPr>
              <a:t>: 1902.04862</a:t>
            </a: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127" y="1222138"/>
            <a:ext cx="3513947" cy="24633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5975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Anomalous line shape of 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near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 mass threshold — connection between X(1835) and X(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) well established </a:t>
                </a:r>
                <a:endParaRPr lang="zh-CN" altLang="en-US" sz="36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507" b="-2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28299" lvl="1">
                  <a:spcBef>
                    <a:spcPts val="1000"/>
                  </a:spcBef>
                </a:pPr>
                <a:r>
                  <a:rPr lang="en-US" altLang="zh-CN" b="1" dirty="0" smtClean="0">
                    <a:latin typeface="+mn-lt"/>
                  </a:rPr>
                  <a:t>Both models </a:t>
                </a:r>
                <a:r>
                  <a:rPr lang="en-US" altLang="zh-CN" b="1" dirty="0">
                    <a:latin typeface="+mn-lt"/>
                  </a:rPr>
                  <a:t>fit the data well with almost equally good </a:t>
                </a:r>
                <a:r>
                  <a:rPr lang="en-US" altLang="zh-CN" b="1" dirty="0" smtClean="0">
                    <a:latin typeface="+mn-lt"/>
                  </a:rPr>
                  <a:t>quality</a:t>
                </a:r>
              </a:p>
              <a:p>
                <a:pPr marL="684898" lvl="2">
                  <a:spcBef>
                    <a:spcPts val="1000"/>
                  </a:spcBef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+mn-lt"/>
                  </a:rPr>
                  <a:t>Cannot distinguish them with current data</a:t>
                </a:r>
              </a:p>
              <a:p>
                <a:pPr marL="684898" lvl="2">
                  <a:spcBef>
                    <a:spcPts val="1000"/>
                  </a:spcBef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+mn-lt"/>
                  </a:rPr>
                  <a:t>Suggest the existence of a state, either a broad state with strong couplings to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000FF"/>
                        </a:solidFill>
                        <a:latin typeface="Cambria Math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solidFill>
                              <a:srgbClr val="0000FF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400" b="1" dirty="0">
                    <a:solidFill>
                      <a:srgbClr val="0000FF"/>
                    </a:solidFill>
                    <a:latin typeface="+mn-lt"/>
                  </a:rPr>
                  <a:t>, or a narrow state just below the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000FF"/>
                        </a:solidFill>
                        <a:latin typeface="Cambria Math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solidFill>
                              <a:srgbClr val="0000FF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400" b="1" dirty="0">
                    <a:solidFill>
                      <a:srgbClr val="0000FF"/>
                    </a:solidFill>
                    <a:latin typeface="+mn-lt"/>
                  </a:rPr>
                  <a:t> mass threshold</a:t>
                </a:r>
              </a:p>
              <a:p>
                <a:pPr marL="684898" lvl="2">
                  <a:spcBef>
                    <a:spcPts val="1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</a:rPr>
                  <a:t>Support the existence of a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FF0000"/>
                        </a:solidFill>
                        <a:latin typeface="Cambria Math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</a:rPr>
                  <a:t> molecule-like state or bound state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Understanding of new resonances near 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solidFill>
                          <a:prstClr val="black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dirty="0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400" b="1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 mass threshold seems more complicated than we expected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b="1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Why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 mass threshold has so strong correlation with </a:t>
                </a:r>
                <a:r>
                  <a:rPr lang="el-GR" altLang="zh-CN" b="1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</a:rPr>
                  <a:t>η′ππ</a:t>
                </a:r>
                <a:r>
                  <a:rPr lang="en-US" altLang="zh-CN" b="1" baseline="30000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</a:rPr>
                  <a:t> 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mode? </a:t>
                </a:r>
                <a:endParaRPr lang="en-US" altLang="zh-CN" b="1" dirty="0" smtClean="0">
                  <a:solidFill>
                    <a:srgbClr val="0000FF"/>
                  </a:solidFill>
                  <a:latin typeface="Calibri"/>
                  <a:ea typeface="Cambria Math" panose="02040503050406030204" pitchFamily="18" charset="0"/>
                  <a:cs typeface="Arial" pitchFamily="34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b="1" dirty="0" smtClean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Because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 bound states contains a lot of gluons? </a:t>
                </a:r>
                <a:endParaRPr lang="en-US" altLang="zh-CN" b="1" dirty="0" smtClean="0">
                  <a:solidFill>
                    <a:srgbClr val="0000FF"/>
                  </a:solidFill>
                  <a:latin typeface="Calibri"/>
                  <a:ea typeface="Cambria Math" panose="02040503050406030204" pitchFamily="18" charset="0"/>
                  <a:cs typeface="Arial" pitchFamily="34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Do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/>
                    <a:ea typeface="Cambria Math" panose="02040503050406030204" pitchFamily="18" charset="0"/>
                    <a:cs typeface="Arial" pitchFamily="34" charset="0"/>
                  </a:rPr>
                  <a:t>we understand proton well?</a:t>
                </a:r>
              </a:p>
            </p:txBody>
          </p:sp>
        </mc:Choice>
        <mc:Fallback xmlns="">
          <p:sp>
            <p:nvSpPr>
              <p:cNvPr id="6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812" t="-1961" b="-1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WA of J/ψ→γηη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PWA of J/ψ→γηη</a:t>
            </a:r>
          </a:p>
        </p:txBody>
      </p:sp>
      <p:sp>
        <p:nvSpPr>
          <p:cNvPr id="250" name="Large production rate of f0(1710)…"/>
          <p:cNvSpPr txBox="1">
            <a:spLocks noGrp="1"/>
          </p:cNvSpPr>
          <p:nvPr>
            <p:ph type="body" sz="half" idx="1"/>
          </p:nvPr>
        </p:nvSpPr>
        <p:spPr>
          <a:xfrm>
            <a:off x="4617558" y="1412254"/>
            <a:ext cx="7517890" cy="2820360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/>
          <a:p>
            <a:pPr marL="389618" indent="-389618" defTabSz="483622">
              <a:spcBef>
                <a:spcPts val="2678"/>
              </a:spcBef>
              <a:defRPr sz="2970" b="1">
                <a:solidFill>
                  <a:srgbClr val="0433FF"/>
                </a:solidFill>
              </a:defRPr>
            </a:pPr>
            <a:r>
              <a:rPr dirty="0"/>
              <a:t>Large production rate of f</a:t>
            </a:r>
            <a:r>
              <a:rPr baseline="-5999" dirty="0"/>
              <a:t>0</a:t>
            </a:r>
            <a:r>
              <a:rPr dirty="0"/>
              <a:t>(1710)</a:t>
            </a:r>
          </a:p>
          <a:p>
            <a:pPr marL="674617" lvl="1" indent="-306647" defTabSz="483622">
              <a:spcBef>
                <a:spcPts val="2678"/>
              </a:spcBef>
              <a:defRPr sz="2772"/>
            </a:pPr>
            <a:r>
              <a:rPr dirty="0"/>
              <a:t>Comparable with the LQCD prediction</a:t>
            </a:r>
          </a:p>
          <a:p>
            <a:pPr marL="674617" lvl="1" indent="-306647" defTabSz="483622">
              <a:spcBef>
                <a:spcPts val="2678"/>
              </a:spcBef>
              <a:defRPr sz="2772"/>
            </a:pPr>
            <a:r>
              <a:rPr dirty="0"/>
              <a:t>Large overlap with other </a:t>
            </a:r>
            <a:r>
              <a:rPr lang="en-US" dirty="0" smtClean="0"/>
              <a:t>0</a:t>
            </a:r>
            <a:r>
              <a:rPr lang="en-US" baseline="30000" dirty="0" smtClean="0"/>
              <a:t>++</a:t>
            </a:r>
            <a:r>
              <a:rPr dirty="0" smtClean="0"/>
              <a:t> </a:t>
            </a:r>
            <a:r>
              <a:rPr dirty="0" err="1" smtClean="0"/>
              <a:t>glueball</a:t>
            </a:r>
            <a:r>
              <a:rPr dirty="0" smtClean="0"/>
              <a:t> </a:t>
            </a:r>
            <a:r>
              <a:rPr dirty="0"/>
              <a:t>candidates [e.g. f</a:t>
            </a:r>
            <a:r>
              <a:rPr baseline="-5999" dirty="0"/>
              <a:t>0</a:t>
            </a:r>
            <a:r>
              <a:rPr dirty="0"/>
              <a:t>(1500)]</a:t>
            </a:r>
          </a:p>
          <a:p>
            <a:pPr marL="306647" indent="-306647" defTabSz="483622">
              <a:spcBef>
                <a:spcPts val="2678"/>
              </a:spcBef>
              <a:defRPr sz="2970"/>
            </a:pPr>
            <a:r>
              <a:rPr b="1" dirty="0">
                <a:solidFill>
                  <a:schemeClr val="accent5"/>
                </a:solidFill>
              </a:rPr>
              <a:t>A strong contribution from f</a:t>
            </a:r>
            <a:r>
              <a:rPr b="1" baseline="-5999" dirty="0">
                <a:solidFill>
                  <a:schemeClr val="accent5"/>
                </a:solidFill>
              </a:rPr>
              <a:t>2</a:t>
            </a:r>
            <a:r>
              <a:rPr b="1" dirty="0">
                <a:solidFill>
                  <a:schemeClr val="accent5"/>
                </a:solidFill>
              </a:rPr>
              <a:t>(2340)</a:t>
            </a:r>
            <a:r>
              <a:rPr dirty="0"/>
              <a:t>: candidate for the </a:t>
            </a:r>
            <a:r>
              <a:rPr lang="en-US" dirty="0" smtClean="0"/>
              <a:t>2</a:t>
            </a:r>
            <a:r>
              <a:rPr lang="en-US" baseline="30000" dirty="0" smtClean="0"/>
              <a:t>++</a:t>
            </a:r>
            <a:r>
              <a:rPr dirty="0" smtClean="0"/>
              <a:t> </a:t>
            </a:r>
            <a:r>
              <a:rPr dirty="0" err="1"/>
              <a:t>glueball</a:t>
            </a:r>
            <a:endParaRPr dirty="0"/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19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54" y="1396757"/>
            <a:ext cx="4445692" cy="311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764" y="4845786"/>
            <a:ext cx="11351953" cy="199171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PRD 87,092009"/>
          <p:cNvSpPr txBox="1"/>
          <p:nvPr/>
        </p:nvSpPr>
        <p:spPr>
          <a:xfrm>
            <a:off x="1470864" y="4379599"/>
            <a:ext cx="2070307" cy="45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>
            <a:lvl1pPr>
              <a:defRPr sz="26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507" hangingPunct="0"/>
            <a:r>
              <a:rPr sz="2400" kern="0" dirty="0">
                <a:solidFill>
                  <a:srgbClr val="000000"/>
                </a:solidFill>
              </a:rPr>
              <a:t>PRD 87,092009</a:t>
            </a:r>
          </a:p>
        </p:txBody>
      </p:sp>
      <p:sp>
        <p:nvSpPr>
          <p:cNvPr id="255" name="Rectangle"/>
          <p:cNvSpPr/>
          <p:nvPr/>
        </p:nvSpPr>
        <p:spPr>
          <a:xfrm>
            <a:off x="493484" y="4125582"/>
            <a:ext cx="771053" cy="5356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6" name="Rounded Rectangle"/>
          <p:cNvSpPr/>
          <p:nvPr/>
        </p:nvSpPr>
        <p:spPr>
          <a:xfrm>
            <a:off x="409179" y="5172374"/>
            <a:ext cx="11316234" cy="508875"/>
          </a:xfrm>
          <a:prstGeom prst="roundRect">
            <a:avLst>
              <a:gd name="adj" fmla="val 26322"/>
            </a:avLst>
          </a:prstGeom>
          <a:ln w="38100">
            <a:solidFill>
              <a:srgbClr val="0433FF"/>
            </a:solidFill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7" name="Rounded Rectangle"/>
          <p:cNvSpPr/>
          <p:nvPr/>
        </p:nvSpPr>
        <p:spPr>
          <a:xfrm>
            <a:off x="443089" y="6384357"/>
            <a:ext cx="11316234" cy="302677"/>
          </a:xfrm>
          <a:prstGeom prst="roundRect">
            <a:avLst>
              <a:gd name="adj" fmla="val 44254"/>
            </a:avLst>
          </a:prstGeom>
          <a:ln w="38100">
            <a:solidFill>
              <a:schemeClr val="accent5"/>
            </a:solidFill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8" name="A good channel for the 0++ and 2++ state search"/>
          <p:cNvSpPr txBox="1"/>
          <p:nvPr/>
        </p:nvSpPr>
        <p:spPr>
          <a:xfrm>
            <a:off x="1279316" y="797842"/>
            <a:ext cx="9762842" cy="54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80" tIns="42480" rIns="42480" bIns="42480" anchor="ctr">
            <a:spAutoFit/>
          </a:bodyPr>
          <a:lstStyle/>
          <a:p>
            <a:pPr defTabSz="488507" hangingPunct="0"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b="1" u="sng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 good channel for the 0</a:t>
            </a:r>
            <a:r>
              <a:rPr sz="3000" b="1" u="sng" kern="0" baseline="31999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++</a:t>
            </a:r>
            <a:r>
              <a:rPr sz="3000" b="1" u="sng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and 2</a:t>
            </a:r>
            <a:r>
              <a:rPr sz="3000" b="1" u="sng" kern="0" baseline="31999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++</a:t>
            </a:r>
            <a:r>
              <a:rPr sz="3000" b="1" u="sng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3000" b="1" u="sng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glueball</a:t>
            </a:r>
            <a:r>
              <a:rPr sz="3000" b="1" u="sng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search</a:t>
            </a:r>
          </a:p>
        </p:txBody>
      </p:sp>
    </p:spTree>
    <p:extLst>
      <p:ext uri="{BB962C8B-B14F-4D97-AF65-F5344CB8AC3E}">
        <p14:creationId xmlns:p14="http://schemas.microsoft.com/office/powerpoint/2010/main" val="735117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EPCII / BESI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BEPCII / BESIII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2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162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452" y="788165"/>
            <a:ext cx="12236903" cy="6117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75" y="5204157"/>
            <a:ext cx="3274172" cy="164565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MDC: σp/p ~0.5% @ 1GeV…"/>
          <p:cNvSpPr/>
          <p:nvPr/>
        </p:nvSpPr>
        <p:spPr>
          <a:xfrm>
            <a:off x="3243547" y="5074866"/>
            <a:ext cx="3304427" cy="17993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60" tIns="42460" rIns="42460" bIns="42460"/>
          <a:lstStyle/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MDC: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400" b="1" kern="0" baseline="-5999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 ~0.5% @ 1GeV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400" b="1" kern="0" baseline="-5999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</a:t>
            </a:r>
            <a:r>
              <a:rPr sz="1400" b="1" kern="0" baseline="-5999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/dx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~ 6%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TOF: 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400" b="1" kern="0" baseline="-5999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~90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(barrel)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110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(endcap)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SCS: 1.0T (2009)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0.9T (2012)</a:t>
            </a:r>
          </a:p>
          <a:p>
            <a:pPr defTabSz="488273" hangingPunct="0">
              <a:spcBef>
                <a:spcPts val="167"/>
              </a:spcBef>
              <a:defRPr sz="22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EMC: </a:t>
            </a:r>
            <a:r>
              <a:rPr sz="1400" b="1" kern="0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400" b="1" kern="0" baseline="-5999" dirty="0" err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1400" b="1" kern="0" dirty="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/√E ~ 2.5%@1GeV</a:t>
            </a:r>
          </a:p>
        </p:txBody>
      </p:sp>
    </p:spTree>
    <p:extLst>
      <p:ext uri="{BB962C8B-B14F-4D97-AF65-F5344CB8AC3E}">
        <p14:creationId xmlns:p14="http://schemas.microsoft.com/office/powerpoint/2010/main" val="525765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WA of J/ψ→γKs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PWA of J/ψ→γK</a:t>
            </a:r>
            <a:r>
              <a:rPr baseline="-5999"/>
              <a:t>s</a:t>
            </a:r>
            <a:r>
              <a:t>K</a:t>
            </a:r>
            <a:r>
              <a:rPr baseline="-5999"/>
              <a:t>s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20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4613" y="1036548"/>
            <a:ext cx="5411856" cy="284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023" y="3868436"/>
            <a:ext cx="9662075" cy="304308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PRD 98,072003"/>
          <p:cNvSpPr txBox="1"/>
          <p:nvPr/>
        </p:nvSpPr>
        <p:spPr>
          <a:xfrm>
            <a:off x="7972064" y="2089924"/>
            <a:ext cx="2235417" cy="48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>
            <a:lvl1pPr>
              <a:defRPr sz="26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507" hangingPunct="0"/>
            <a:r>
              <a:rPr kern="0">
                <a:solidFill>
                  <a:srgbClr val="000000"/>
                </a:solidFill>
              </a:rPr>
              <a:t>PRD 98,072003</a:t>
            </a:r>
          </a:p>
        </p:txBody>
      </p:sp>
      <p:sp>
        <p:nvSpPr>
          <p:cNvPr id="265" name="Rounded Rectangle"/>
          <p:cNvSpPr/>
          <p:nvPr/>
        </p:nvSpPr>
        <p:spPr>
          <a:xfrm>
            <a:off x="662077" y="4829315"/>
            <a:ext cx="9929967" cy="399026"/>
          </a:xfrm>
          <a:prstGeom prst="roundRect">
            <a:avLst>
              <a:gd name="adj" fmla="val 33568"/>
            </a:avLst>
          </a:prstGeom>
          <a:ln w="38100">
            <a:solidFill>
              <a:srgbClr val="0433FF"/>
            </a:solidFill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6" name="Rounded Rectangle"/>
          <p:cNvSpPr/>
          <p:nvPr/>
        </p:nvSpPr>
        <p:spPr>
          <a:xfrm>
            <a:off x="662077" y="6194268"/>
            <a:ext cx="9929967" cy="222172"/>
          </a:xfrm>
          <a:prstGeom prst="roundRect">
            <a:avLst>
              <a:gd name="adj" fmla="val 50000"/>
            </a:avLst>
          </a:prstGeom>
          <a:ln w="38100">
            <a:solidFill>
              <a:schemeClr val="accent5"/>
            </a:solidFill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7" name="Model dependent analysis"/>
          <p:cNvSpPr txBox="1"/>
          <p:nvPr/>
        </p:nvSpPr>
        <p:spPr>
          <a:xfrm>
            <a:off x="3759396" y="672161"/>
            <a:ext cx="3774300" cy="48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>
            <a:lvl1pPr>
              <a:defRPr sz="2600" b="1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507" hangingPunct="0"/>
            <a:r>
              <a:rPr kern="0">
                <a:solidFill>
                  <a:srgbClr val="000000"/>
                </a:solidFill>
              </a:rPr>
              <a:t>Model dependent analysis</a:t>
            </a:r>
          </a:p>
        </p:txBody>
      </p:sp>
    </p:spTree>
    <p:extLst>
      <p:ext uri="{BB962C8B-B14F-4D97-AF65-F5344CB8AC3E}">
        <p14:creationId xmlns:p14="http://schemas.microsoft.com/office/powerpoint/2010/main" val="397800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mplitude analysis of J/ψ→γπ0π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Amplitude analysis of J/ψ→γπ</a:t>
            </a:r>
            <a:r>
              <a:rPr baseline="31999"/>
              <a:t>0</a:t>
            </a:r>
            <a:r>
              <a:t>π</a:t>
            </a:r>
            <a:r>
              <a:rPr baseline="31999"/>
              <a:t>0</a:t>
            </a:r>
          </a:p>
        </p:txBody>
      </p:sp>
      <p:sp>
        <p:nvSpPr>
          <p:cNvPr id="270" name="Model independent analysis: two distinct sets of solutions above KK threshold.…"/>
          <p:cNvSpPr txBox="1">
            <a:spLocks noGrp="1"/>
          </p:cNvSpPr>
          <p:nvPr>
            <p:ph type="body" sz="quarter" idx="1"/>
          </p:nvPr>
        </p:nvSpPr>
        <p:spPr>
          <a:xfrm>
            <a:off x="5772960" y="1970726"/>
            <a:ext cx="6073588" cy="2620716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/>
          <a:p>
            <a:pPr>
              <a:defRPr sz="3200"/>
            </a:pPr>
            <a:r>
              <a:rPr b="1"/>
              <a:t>Model independent analysis</a:t>
            </a:r>
            <a:r>
              <a:t>: two distinct sets of solutions above KK threshold.</a:t>
            </a:r>
          </a:p>
          <a:p>
            <a:pPr>
              <a:defRPr sz="3200"/>
            </a:pPr>
            <a:r>
              <a:t>Significance structures in the scalar spectrum near</a:t>
            </a:r>
            <a:r>
              <a:rPr b="1">
                <a:solidFill>
                  <a:srgbClr val="0433FF"/>
                </a:solidFill>
              </a:rPr>
              <a:t> 1.5GeV, 1.7GeV (f</a:t>
            </a:r>
            <a:r>
              <a:rPr b="1" baseline="-5999">
                <a:solidFill>
                  <a:srgbClr val="0433FF"/>
                </a:solidFill>
              </a:rPr>
              <a:t>0</a:t>
            </a:r>
            <a:r>
              <a:rPr b="1">
                <a:solidFill>
                  <a:srgbClr val="0433FF"/>
                </a:solidFill>
              </a:rPr>
              <a:t>(1500), f</a:t>
            </a:r>
            <a:r>
              <a:rPr b="1" baseline="-5999">
                <a:solidFill>
                  <a:srgbClr val="0433FF"/>
                </a:solidFill>
              </a:rPr>
              <a:t>0</a:t>
            </a:r>
            <a:r>
              <a:rPr b="1">
                <a:solidFill>
                  <a:srgbClr val="0433FF"/>
                </a:solidFill>
              </a:rPr>
              <a:t>(1710))</a:t>
            </a:r>
            <a:r>
              <a:t>.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21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77" y="1241864"/>
            <a:ext cx="5457685" cy="476417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RD 92,052003"/>
          <p:cNvSpPr txBox="1"/>
          <p:nvPr/>
        </p:nvSpPr>
        <p:spPr>
          <a:xfrm>
            <a:off x="1472609" y="5906842"/>
            <a:ext cx="2235417" cy="48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>
            <a:lvl1pPr>
              <a:defRPr sz="26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507" hangingPunct="0"/>
            <a:r>
              <a:rPr kern="0">
                <a:solidFill>
                  <a:srgbClr val="000000"/>
                </a:solidFill>
              </a:rPr>
              <a:t>PRD 92,052003</a:t>
            </a:r>
          </a:p>
        </p:txBody>
      </p:sp>
    </p:spTree>
    <p:extLst>
      <p:ext uri="{BB962C8B-B14F-4D97-AF65-F5344CB8AC3E}">
        <p14:creationId xmlns:p14="http://schemas.microsoft.com/office/powerpoint/2010/main" val="1607794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WA of J/ψ→γΦ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PWA of J/ψ→γΦΦ</a:t>
            </a:r>
          </a:p>
        </p:txBody>
      </p:sp>
      <p:sp>
        <p:nvSpPr>
          <p:cNvPr id="276" name="0-+ states are dominant…"/>
          <p:cNvSpPr txBox="1">
            <a:spLocks noGrp="1"/>
          </p:cNvSpPr>
          <p:nvPr>
            <p:ph type="body" sz="half" idx="1"/>
          </p:nvPr>
        </p:nvSpPr>
        <p:spPr>
          <a:xfrm>
            <a:off x="385624" y="4613908"/>
            <a:ext cx="11656782" cy="1807377"/>
          </a:xfrm>
          <a:prstGeom prst="rect">
            <a:avLst/>
          </a:prstGeom>
          <a:ln w="25400">
            <a:solidFill>
              <a:srgbClr val="A6AAA9"/>
            </a:solidFill>
          </a:ln>
        </p:spPr>
        <p:txBody>
          <a:bodyPr anchor="t">
            <a:normAutofit/>
          </a:bodyPr>
          <a:lstStyle/>
          <a:p>
            <a:pPr marL="377811" indent="-377811" defTabSz="468964">
              <a:spcBef>
                <a:spcPts val="1758"/>
              </a:spcBef>
              <a:defRPr sz="3072"/>
            </a:pPr>
            <a:r>
              <a:rPr sz="2400" dirty="0"/>
              <a:t>0</a:t>
            </a:r>
            <a:r>
              <a:rPr sz="2400" baseline="31999" dirty="0"/>
              <a:t>-+</a:t>
            </a:r>
            <a:r>
              <a:rPr sz="2400" dirty="0"/>
              <a:t> states are dominant</a:t>
            </a:r>
          </a:p>
          <a:p>
            <a:pPr marL="377811" indent="-377811" defTabSz="468964">
              <a:spcBef>
                <a:spcPts val="1758"/>
              </a:spcBef>
              <a:defRPr sz="3072"/>
            </a:pPr>
            <a:r>
              <a:rPr sz="2400" dirty="0"/>
              <a:t>For f</a:t>
            </a:r>
            <a:r>
              <a:rPr sz="2400" baseline="-5999" dirty="0"/>
              <a:t>2</a:t>
            </a:r>
            <a:r>
              <a:rPr sz="2400" dirty="0"/>
              <a:t>(2340), the large production rate is compatible with the LQCD prediction for tensor </a:t>
            </a:r>
            <a:r>
              <a:rPr sz="2400" dirty="0" err="1"/>
              <a:t>glueball</a:t>
            </a:r>
            <a:r>
              <a:rPr sz="2400" dirty="0"/>
              <a:t>, similar to that in the </a:t>
            </a:r>
            <a:r>
              <a:rPr sz="2400" dirty="0">
                <a:latin typeface="Times New Roman"/>
                <a:ea typeface="Times New Roman"/>
                <a:cs typeface="Times New Roman"/>
                <a:sym typeface="Times New Roman"/>
              </a:rPr>
              <a:t>J/</a:t>
            </a:r>
            <a:r>
              <a:rPr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ψ→γηη</a:t>
            </a:r>
            <a:r>
              <a:rPr sz="2400" dirty="0">
                <a:latin typeface="Times New Roman"/>
                <a:ea typeface="Times New Roman"/>
                <a:cs typeface="Times New Roman"/>
                <a:sym typeface="Times New Roman"/>
              </a:rPr>
              <a:t>,  </a:t>
            </a:r>
            <a:r>
              <a:rPr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γK</a:t>
            </a:r>
            <a:r>
              <a:rPr sz="2400" baseline="-5999" dirty="0" err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00" baseline="-5999" dirty="0" err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22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sp>
        <p:nvSpPr>
          <p:cNvPr id="278" name="A good channel for 0-+ and 2++ state search above 2GeV"/>
          <p:cNvSpPr txBox="1"/>
          <p:nvPr/>
        </p:nvSpPr>
        <p:spPr>
          <a:xfrm>
            <a:off x="2302885" y="956769"/>
            <a:ext cx="7586240" cy="47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/>
          <a:p>
            <a:pPr algn="ctr" defTabSz="488507" hangingPunct="0">
              <a:defRPr sz="30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 b="1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good channel for 0</a:t>
            </a:r>
            <a:r>
              <a:rPr sz="2500" b="1" u="sng" kern="0" baseline="319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-+</a:t>
            </a:r>
            <a:r>
              <a:rPr sz="2500" b="1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2</a:t>
            </a:r>
            <a:r>
              <a:rPr sz="2500" b="1" u="sng" kern="0" baseline="319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++</a:t>
            </a:r>
            <a:r>
              <a:rPr sz="2500" b="1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state s</a:t>
            </a:r>
            <a:r>
              <a:rPr lang="en-US" sz="2500" b="1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tudy</a:t>
            </a:r>
            <a:r>
              <a:rPr sz="2500" b="1" u="sng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above 2GeV </a:t>
            </a: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346" y="1560043"/>
            <a:ext cx="4754954" cy="274720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4559" y="1389312"/>
            <a:ext cx="624918" cy="3214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3429" y="1586742"/>
            <a:ext cx="5737461" cy="235380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Rounded Rectangle"/>
          <p:cNvSpPr/>
          <p:nvPr/>
        </p:nvSpPr>
        <p:spPr>
          <a:xfrm>
            <a:off x="5654429" y="3355270"/>
            <a:ext cx="5775477" cy="222173"/>
          </a:xfrm>
          <a:prstGeom prst="roundRect">
            <a:avLst>
              <a:gd name="adj" fmla="val 50000"/>
            </a:avLst>
          </a:prstGeom>
          <a:ln w="38100">
            <a:solidFill>
              <a:schemeClr val="accent5"/>
            </a:solidFill>
            <a:miter lim="400000"/>
          </a:ln>
        </p:spPr>
        <p:txBody>
          <a:bodyPr lIns="42480" tIns="42480" rIns="42480" bIns="42480" anchor="ctr"/>
          <a:lstStyle/>
          <a:p>
            <a:pPr algn="ctr" defTabSz="488507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3" name="PRD 92, 112011"/>
          <p:cNvSpPr txBox="1"/>
          <p:nvPr/>
        </p:nvSpPr>
        <p:spPr>
          <a:xfrm>
            <a:off x="4347591" y="4078048"/>
            <a:ext cx="2318773" cy="48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80" tIns="42480" rIns="42480" bIns="42480" anchor="ctr">
            <a:spAutoFit/>
          </a:bodyPr>
          <a:lstStyle>
            <a:lvl1pPr>
              <a:defRPr sz="26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507" hangingPunct="0"/>
            <a:r>
              <a:rPr kern="0">
                <a:solidFill>
                  <a:srgbClr val="000000"/>
                </a:solidFill>
              </a:rPr>
              <a:t>PRD 92, 112011</a:t>
            </a:r>
          </a:p>
        </p:txBody>
      </p:sp>
    </p:spTree>
    <p:extLst>
      <p:ext uri="{BB962C8B-B14F-4D97-AF65-F5344CB8AC3E}">
        <p14:creationId xmlns:p14="http://schemas.microsoft.com/office/powerpoint/2010/main" val="344122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1074" y="1299428"/>
            <a:ext cx="3444383" cy="26981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+mn-lt"/>
                <a:ea typeface="Cambria Math" panose="02040503050406030204" pitchFamily="18" charset="0"/>
              </a:rPr>
              <a:t>X(2370) </a:t>
            </a:r>
            <a:endParaRPr lang="zh-CN" altLang="en-US" dirty="0"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61781"/>
            <a:ext cx="10515600" cy="4485981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Discovered by BESIII in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J/</a:t>
            </a:r>
            <a:r>
              <a:rPr lang="el-GR" altLang="zh-CN" b="1" dirty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ψ→γη′π</a:t>
            </a:r>
            <a:r>
              <a:rPr lang="en-US" altLang="zh-CN" b="1" baseline="30000" dirty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+</a:t>
            </a:r>
            <a:r>
              <a:rPr lang="el-GR" altLang="zh-CN" b="1" dirty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π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+mn-lt"/>
                <a:ea typeface="Cambria Math" panose="02040503050406030204" pitchFamily="18" charset="0"/>
              </a:rPr>
              <a:t>-</a:t>
            </a:r>
          </a:p>
          <a:p>
            <a:endParaRPr lang="en-US" altLang="zh-CN" b="1" baseline="30000" dirty="0">
              <a:solidFill>
                <a:srgbClr val="FF0000"/>
              </a:solidFill>
              <a:latin typeface="+mn-lt"/>
              <a:ea typeface="Cambria Math" panose="02040503050406030204" pitchFamily="18" charset="0"/>
            </a:endParaRPr>
          </a:p>
          <a:p>
            <a:endParaRPr lang="en-US" altLang="zh-CN" b="1" baseline="30000" dirty="0" smtClean="0">
              <a:solidFill>
                <a:srgbClr val="FF0000"/>
              </a:solidFill>
              <a:latin typeface="+mn-lt"/>
              <a:ea typeface="Cambria Math" panose="02040503050406030204" pitchFamily="18" charset="0"/>
            </a:endParaRPr>
          </a:p>
          <a:p>
            <a:endParaRPr lang="en-US" altLang="zh-CN" b="1" baseline="30000" dirty="0" smtClean="0">
              <a:solidFill>
                <a:srgbClr val="FF0000"/>
              </a:solidFill>
              <a:latin typeface="+mn-lt"/>
              <a:ea typeface="Cambria Math" panose="02040503050406030204" pitchFamily="18" charset="0"/>
            </a:endParaRPr>
          </a:p>
          <a:p>
            <a:endParaRPr lang="en-US" altLang="zh-CN" b="1" dirty="0" smtClean="0">
              <a:latin typeface="+mn-lt"/>
              <a:ea typeface="Cambria Math" panose="02040503050406030204" pitchFamily="18" charset="0"/>
            </a:endParaRPr>
          </a:p>
          <a:p>
            <a:r>
              <a:rPr lang="en-US" altLang="zh-CN" b="1" dirty="0" smtClean="0">
                <a:latin typeface="+mn-lt"/>
                <a:ea typeface="Cambria Math" panose="02040503050406030204" pitchFamily="18" charset="0"/>
              </a:rPr>
              <a:t>Confirmed by BESIII in </a:t>
            </a:r>
            <a:r>
              <a:rPr lang="en-US" altLang="zh-CN" b="1" dirty="0">
                <a:latin typeface="+mn-lt"/>
                <a:ea typeface="Cambria Math" panose="02040503050406030204" pitchFamily="18" charset="0"/>
              </a:rPr>
              <a:t>J/</a:t>
            </a:r>
            <a:r>
              <a:rPr lang="el-GR" altLang="zh-CN" b="1" dirty="0">
                <a:latin typeface="+mn-lt"/>
                <a:ea typeface="Cambria Math" panose="02040503050406030204" pitchFamily="18" charset="0"/>
              </a:rPr>
              <a:t>ψ→γη′π</a:t>
            </a:r>
            <a:r>
              <a:rPr lang="en-US" altLang="zh-CN" b="1" baseline="30000" dirty="0">
                <a:latin typeface="+mn-lt"/>
                <a:ea typeface="Cambria Math" panose="02040503050406030204" pitchFamily="18" charset="0"/>
              </a:rPr>
              <a:t>+</a:t>
            </a:r>
            <a:r>
              <a:rPr lang="el-GR" altLang="zh-CN" b="1" dirty="0">
                <a:latin typeface="+mn-lt"/>
                <a:ea typeface="Cambria Math" panose="02040503050406030204" pitchFamily="18" charset="0"/>
              </a:rPr>
              <a:t>π</a:t>
            </a:r>
            <a:r>
              <a:rPr lang="en-US" altLang="zh-CN" b="1" baseline="30000" dirty="0" smtClean="0">
                <a:latin typeface="+mn-lt"/>
                <a:ea typeface="Cambria Math" panose="02040503050406030204" pitchFamily="18" charset="0"/>
              </a:rPr>
              <a:t>- </a:t>
            </a:r>
            <a:r>
              <a:rPr lang="en-US" altLang="zh-CN" b="1" dirty="0" smtClean="0">
                <a:latin typeface="+mn-lt"/>
                <a:ea typeface="Cambria Math" panose="02040503050406030204" pitchFamily="18" charset="0"/>
              </a:rPr>
              <a:t>,</a:t>
            </a:r>
            <a:r>
              <a:rPr lang="el-GR" altLang="zh-CN" b="1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l-GR" altLang="zh-CN" b="1" dirty="0" smtClean="0">
                <a:latin typeface="+mn-lt"/>
                <a:ea typeface="Cambria Math" panose="02040503050406030204" pitchFamily="18" charset="0"/>
              </a:rPr>
              <a:t>γη′</a:t>
            </a:r>
            <a:r>
              <a:rPr lang="en-US" altLang="zh-CN" b="1" dirty="0" smtClean="0">
                <a:latin typeface="+mn-lt"/>
                <a:ea typeface="Cambria Math" panose="02040503050406030204" pitchFamily="18" charset="0"/>
              </a:rPr>
              <a:t>KK </a:t>
            </a:r>
            <a:r>
              <a:rPr lang="en-US" altLang="zh-CN" b="1" baseline="30000" dirty="0" smtClean="0">
                <a:latin typeface="+mn-lt"/>
                <a:ea typeface="Cambria Math" panose="02040503050406030204" pitchFamily="18" charset="0"/>
              </a:rPr>
              <a:t> </a:t>
            </a:r>
          </a:p>
          <a:p>
            <a:endParaRPr lang="en-US" altLang="zh-CN" sz="2400" dirty="0"/>
          </a:p>
          <a:p>
            <a:pPr marL="0" indent="0">
              <a:buNone/>
            </a:pPr>
            <a:endParaRPr lang="en-US" altLang="zh-CN" sz="2600" dirty="0">
              <a:ea typeface="Cambria Math" panose="020405030504060302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82679" y="976068"/>
            <a:ext cx="2585720" cy="369217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PRL106, 072002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(2011) </a:t>
            </a:r>
            <a:endParaRPr lang="zh-CN" altLang="en-US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911971"/>
            <a:ext cx="2874406" cy="225046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366841" y="6111653"/>
            <a:ext cx="2691518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78" y="4361452"/>
            <a:ext cx="6730956" cy="208633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921033" y="6310119"/>
            <a:ext cx="2088597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BESIII Preliminary </a:t>
            </a:r>
          </a:p>
        </p:txBody>
      </p:sp>
      <p:pic>
        <p:nvPicPr>
          <p:cNvPr id="20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146" y="2046669"/>
            <a:ext cx="5905500" cy="14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X(2370) – good candidate of  0</a:t>
            </a:r>
            <a:r>
              <a:rPr lang="en-US" altLang="zh-CN" b="1" baseline="30000" dirty="0" smtClean="0">
                <a:solidFill>
                  <a:srgbClr val="C00000"/>
                </a:solidFill>
                <a:latin typeface="+mn-lt"/>
              </a:rPr>
              <a:t>-+  </a:t>
            </a:r>
            <a:r>
              <a:rPr lang="en-US" altLang="zh-CN" b="1" dirty="0" err="1" smtClean="0">
                <a:solidFill>
                  <a:srgbClr val="C00000"/>
                </a:solidFill>
                <a:latin typeface="+mn-lt"/>
              </a:rPr>
              <a:t>glueball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2157"/>
          </a:xfrm>
        </p:spPr>
        <p:txBody>
          <a:bodyPr/>
          <a:lstStyle/>
          <a:p>
            <a:r>
              <a:rPr lang="en-US" altLang="zh-CN" dirty="0" smtClean="0">
                <a:latin typeface="+mn-lt"/>
              </a:rPr>
              <a:t>Its mass is consistent with LQCD prediction on the 0</a:t>
            </a:r>
            <a:r>
              <a:rPr lang="en-US" altLang="zh-CN" baseline="30000" dirty="0" smtClean="0">
                <a:latin typeface="+mn-lt"/>
              </a:rPr>
              <a:t>-+ </a:t>
            </a:r>
            <a:r>
              <a:rPr lang="en-US" altLang="zh-CN" dirty="0" err="1" smtClean="0">
                <a:latin typeface="+mn-lt"/>
              </a:rPr>
              <a:t>glueball</a:t>
            </a:r>
            <a:r>
              <a:rPr lang="en-US" altLang="zh-CN" dirty="0" smtClean="0">
                <a:latin typeface="+mn-lt"/>
              </a:rPr>
              <a:t>.</a:t>
            </a: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 smtClean="0">
                <a:latin typeface="+mn-lt"/>
              </a:rPr>
              <a:t>Observed in the best place to search for the 0</a:t>
            </a:r>
            <a:r>
              <a:rPr lang="en-US" altLang="zh-CN" baseline="30000" dirty="0" smtClean="0">
                <a:latin typeface="+mn-lt"/>
              </a:rPr>
              <a:t>-+ </a:t>
            </a:r>
            <a:r>
              <a:rPr lang="en-US" altLang="zh-CN" dirty="0" err="1" smtClean="0">
                <a:latin typeface="+mn-lt"/>
              </a:rPr>
              <a:t>glueball</a:t>
            </a:r>
            <a:r>
              <a:rPr lang="en-US" altLang="zh-CN" dirty="0" smtClean="0">
                <a:latin typeface="+mn-lt"/>
              </a:rPr>
              <a:t>: J/</a:t>
            </a:r>
            <a:r>
              <a:rPr lang="el-GR" altLang="zh-CN" dirty="0">
                <a:latin typeface="+mn-lt"/>
              </a:rPr>
              <a:t>ψ→γη′π+π- </a:t>
            </a:r>
            <a:endParaRPr lang="en-US" altLang="zh-CN" dirty="0" smtClean="0">
              <a:latin typeface="+mn-lt"/>
            </a:endParaRPr>
          </a:p>
          <a:p>
            <a:pPr marL="0" indent="0">
              <a:buNone/>
            </a:pPr>
            <a:endParaRPr lang="en-US" altLang="zh-CN" dirty="0">
              <a:latin typeface="+mn-lt"/>
            </a:endParaRPr>
          </a:p>
          <a:p>
            <a:r>
              <a:rPr lang="en-US" altLang="zh-CN" dirty="0" smtClean="0">
                <a:latin typeface="+mn-lt"/>
              </a:rPr>
              <a:t>Flavor symmetric decay – observed in both </a:t>
            </a:r>
            <a:r>
              <a:rPr lang="el-GR" altLang="zh-CN" dirty="0" smtClean="0">
                <a:latin typeface="+mn-lt"/>
              </a:rPr>
              <a:t>η′π+π- </a:t>
            </a:r>
            <a:r>
              <a:rPr lang="en-US" altLang="zh-CN" dirty="0" smtClean="0">
                <a:latin typeface="+mn-lt"/>
              </a:rPr>
              <a:t> and </a:t>
            </a:r>
            <a:r>
              <a:rPr lang="el-GR" altLang="zh-CN" dirty="0" smtClean="0">
                <a:latin typeface="+mn-lt"/>
              </a:rPr>
              <a:t>η′</a:t>
            </a:r>
            <a:r>
              <a:rPr lang="en-US" altLang="zh-CN" dirty="0" smtClean="0">
                <a:latin typeface="+mn-lt"/>
              </a:rPr>
              <a:t>KK  decay modes.</a:t>
            </a:r>
          </a:p>
          <a:p>
            <a:endParaRPr lang="en-US" altLang="zh-CN" dirty="0">
              <a:latin typeface="+mn-lt"/>
            </a:endParaRPr>
          </a:p>
          <a:p>
            <a:pPr marL="0" indent="0">
              <a:buNone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Determination of its spin-parity is crucial!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3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7831"/>
            <a:ext cx="10515600" cy="1325563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Summary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70432"/>
                <a:ext cx="10515600" cy="558698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b="1" dirty="0" smtClean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N</a:t>
                </a:r>
                <a:r>
                  <a:rPr lang="en-US" altLang="zh-CN" b="1" dirty="0" smtClean="0">
                    <a:solidFill>
                      <a:schemeClr val="tx1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ew structures near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chemeClr val="tx1"/>
                        </a:solidFill>
                        <a:effectLst/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 smtClean="0">
                    <a:solidFill>
                      <a:schemeClr val="tx1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mass threshold support the existence of </a:t>
                </a:r>
                <a14:m>
                  <m:oMath xmlns:m="http://schemas.openxmlformats.org/officeDocument/2006/math">
                    <m:r>
                      <a:rPr lang="en-US" altLang="zh-CN" b="1" dirty="0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 smtClean="0">
                    <a:solidFill>
                      <a:schemeClr val="tx1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bound state or molecular state.  We need to understand: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b="1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Why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effectLst/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mass </a:t>
                </a:r>
                <a:r>
                  <a:rPr lang="en-US" altLang="zh-CN" b="1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threshold has so strong correlation with </a:t>
                </a:r>
                <a:r>
                  <a:rPr lang="el-GR" altLang="zh-CN" b="1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</a:rPr>
                  <a:t>η′ππ</a:t>
                </a:r>
                <a:r>
                  <a:rPr lang="en-US" altLang="zh-CN" b="1" baseline="30000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</a:rPr>
                  <a:t>  </a:t>
                </a:r>
                <a:r>
                  <a:rPr lang="en-US" altLang="zh-CN" b="1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mode? Because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effectLst/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dirty="0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b="1" dirty="0" smtClean="0">
                    <a:solidFill>
                      <a:srgbClr val="0000FF"/>
                    </a:solidFill>
                    <a:effectLst/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bound states contains a lot of gluons? Do we understand proton well?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zh-CN" b="1" dirty="0">
                  <a:solidFill>
                    <a:srgbClr val="C00000"/>
                  </a:solidFill>
                  <a:effectLst/>
                  <a:latin typeface="+mn-lt"/>
                  <a:ea typeface="Cambria Math" panose="02040503050406030204" pitchFamily="18" charset="0"/>
                  <a:cs typeface="Arial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X(2370) is a good candidate of  0</a:t>
                </a:r>
                <a:r>
                  <a:rPr lang="en-US" altLang="zh-CN" b="1" baseline="3000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-+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ground state </a:t>
                </a:r>
                <a:r>
                  <a:rPr lang="en-US" altLang="zh-CN" b="1" dirty="0" err="1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glueball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. </a:t>
                </a:r>
                <a:r>
                  <a:rPr lang="en-US" altLang="zh-CN" b="1" dirty="0" smtClean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Determination </a:t>
                </a:r>
                <a:r>
                  <a:rPr lang="en-US" altLang="zh-CN" b="1" dirty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of its J</a:t>
                </a:r>
                <a:r>
                  <a:rPr lang="en-US" altLang="zh-CN" b="1" baseline="30000" dirty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PC</a:t>
                </a:r>
                <a:r>
                  <a:rPr lang="en-US" altLang="zh-CN" b="1" dirty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 is very important</a:t>
                </a:r>
                <a:r>
                  <a:rPr lang="en-US" altLang="zh-CN" b="1" dirty="0" smtClean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b="1" dirty="0" smtClean="0">
                  <a:latin typeface="+mn-lt"/>
                  <a:ea typeface="Cambria Math" panose="02040503050406030204" pitchFamily="18" charset="0"/>
                  <a:cs typeface="Arial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b="1" dirty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With 10 billion J/ψ data </a:t>
                </a:r>
                <a:r>
                  <a:rPr lang="en-US" altLang="zh-CN" b="1" dirty="0" smtClean="0">
                    <a:latin typeface="+mn-lt"/>
                    <a:ea typeface="Cambria Math" panose="02040503050406030204" pitchFamily="18" charset="0"/>
                    <a:cs typeface="Arial" pitchFamily="34" charset="0"/>
                  </a:rPr>
                  <a:t>,  we hope to answer all questions from experimental side. Looking forward to deep cooperation with theorists.</a:t>
                </a:r>
                <a:endParaRPr lang="en-US" altLang="zh-CN" b="1" dirty="0">
                  <a:latin typeface="+mn-lt"/>
                  <a:ea typeface="Cambria Math" panose="02040503050406030204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70432"/>
                <a:ext cx="10515600" cy="5586984"/>
              </a:xfrm>
              <a:blipFill rotWithShape="1">
                <a:blip r:embed="rId2"/>
                <a:stretch>
                  <a:fillRect l="-1043" t="-981" r="-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20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 smtClean="0"/>
              <a:t>backup</a:t>
            </a:r>
            <a:endParaRPr lang="zh-CN" alt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64" y="1943809"/>
            <a:ext cx="4503463" cy="35608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+mn-lt"/>
                <a:ea typeface="Cambria Math" panose="02040503050406030204" pitchFamily="18" charset="0"/>
              </a:rPr>
              <a:t>X(1870)</a:t>
            </a:r>
            <a:endParaRPr lang="zh-CN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4684" y="1725499"/>
                <a:ext cx="6348588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b="1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Discovered by BESIII in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 J/</a:t>
                </a:r>
                <a:r>
                  <a:rPr lang="el-GR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ψ→ωηπ</a:t>
                </a:r>
                <a:r>
                  <a:rPr lang="el-GR" altLang="zh-CN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l-GR" altLang="zh-CN" b="1" baseline="30000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1836.5±</m:t>
                        </m:r>
                        <m:r>
                          <a:rPr lang="en-US" altLang="zh-CN" sz="2000" dirty="0">
                            <a:latin typeface="Cambria Math"/>
                            <a:ea typeface="Cambria Math" panose="02040503050406030204" pitchFamily="18" charset="0"/>
                          </a:rPr>
                          <m:t>3.0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−2.1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+5.6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i="1" dirty="0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sz="2000" i="1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2000" baseline="30000" dirty="0">
                  <a:ea typeface="Cambria Math" panose="02040503050406030204" pitchFamily="18" charset="0"/>
                </a:endParaRPr>
              </a:p>
              <a:p>
                <a:pPr marL="741971" lvl="1" indent="-28537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>
                        <a:latin typeface="Cambria Math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190±</m:t>
                        </m:r>
                        <m:r>
                          <a:rPr lang="en-US" altLang="zh-CN" sz="2000" dirty="0">
                            <a:latin typeface="Cambria Math"/>
                            <a:ea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−36</m:t>
                        </m:r>
                      </m:sub>
                      <m:sup>
                        <m:r>
                          <a:rPr lang="en-US" altLang="zh-CN" sz="2000" i="1" dirty="0">
                            <a:latin typeface="Cambria Math"/>
                            <a:ea typeface="Cambria Math" panose="02040503050406030204" pitchFamily="18" charset="0"/>
                          </a:rPr>
                          <m:t>+38</m:t>
                        </m:r>
                      </m:sup>
                    </m:sSubSup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altLang="zh-CN" sz="2000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i="1" dirty="0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sz="2000" i="1" baseline="30000" dirty="0">
                        <a:latin typeface="Cambria Math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2000" dirty="0">
                  <a:ea typeface="Cambria Math" panose="02040503050406030204" pitchFamily="18" charset="0"/>
                </a:endParaRPr>
              </a:p>
              <a:p>
                <a:endParaRPr lang="en-US" altLang="zh-CN" sz="2400" dirty="0"/>
              </a:p>
              <a:p>
                <a:r>
                  <a:rPr lang="en-US" altLang="zh-CN" sz="2400" b="1" dirty="0">
                    <a:latin typeface="+mn-lt"/>
                  </a:rPr>
                  <a:t>With 10 billion J/ψ data, re-analysis this channel using 2D fit technique to extract mass spectrum of </a:t>
                </a:r>
                <a:r>
                  <a:rPr lang="el-GR" altLang="zh-CN" sz="2400" b="1" dirty="0">
                    <a:latin typeface="+mn-lt"/>
                  </a:rPr>
                  <a:t>ηπ</a:t>
                </a:r>
                <a:r>
                  <a:rPr lang="el-GR" altLang="zh-CN" sz="2400" b="1" baseline="30000" dirty="0">
                    <a:latin typeface="+mn-lt"/>
                  </a:rPr>
                  <a:t>+</a:t>
                </a:r>
                <a:r>
                  <a:rPr lang="el-GR" altLang="zh-CN" sz="2400" b="1" dirty="0">
                    <a:latin typeface="+mn-lt"/>
                  </a:rPr>
                  <a:t>π</a:t>
                </a:r>
                <a:r>
                  <a:rPr lang="el-GR" altLang="zh-CN" sz="2400" b="1" baseline="30000" dirty="0">
                    <a:latin typeface="+mn-lt"/>
                  </a:rPr>
                  <a:t>-</a:t>
                </a:r>
                <a:r>
                  <a:rPr lang="en-US" altLang="zh-CN" sz="2400" b="1" dirty="0">
                    <a:latin typeface="+mn-lt"/>
                  </a:rPr>
                  <a:t>.</a:t>
                </a:r>
                <a:endParaRPr lang="el-GR" altLang="zh-CN" sz="2400" b="1" dirty="0">
                  <a:latin typeface="+mn-lt"/>
                </a:endParaRPr>
              </a:p>
              <a:p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4676" y="1725499"/>
                <a:ext cx="6348588" cy="4351338"/>
              </a:xfrm>
              <a:blipFill rotWithShape="1">
                <a:blip r:embed="rId3"/>
                <a:stretch>
                  <a:fillRect l="-1631" t="-2241" r="-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6786" y="2303047"/>
            <a:ext cx="757399" cy="399994"/>
          </a:xfrm>
          <a:prstGeom prst="rect">
            <a:avLst/>
          </a:prstGeom>
          <a:solidFill>
            <a:schemeClr val="bg1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</a:rPr>
              <a:t>BESIII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11015" y="1570096"/>
            <a:ext cx="4068177" cy="399994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</a:t>
            </a:r>
            <a:r>
              <a:rPr lang="en-US" altLang="zh-CN" sz="2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Lett</a:t>
            </a:r>
            <a:r>
              <a:rPr lang="en-US" altLang="zh-CN" sz="2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107, 182001 (2011)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418419" y="5573145"/>
            <a:ext cx="1035617" cy="369217"/>
          </a:xfrm>
          <a:prstGeom prst="rect">
            <a:avLst/>
          </a:prstGeom>
          <a:noFill/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</a:t>
            </a:r>
            <a:r>
              <a:rPr lang="el-GR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ηπ</a:t>
            </a:r>
            <a:r>
              <a:rPr lang="el-GR" altLang="zh-CN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zh-CN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" y="1620448"/>
            <a:ext cx="4753830" cy="4610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4000" b="1" dirty="0">
                    <a:solidFill>
                      <a:srgbClr val="C00000"/>
                    </a:solidFill>
                    <a:latin typeface="+mn-lt"/>
                  </a:rPr>
                  <a:t>Structures around 1.8 </a:t>
                </a:r>
                <a14:m>
                  <m:oMath xmlns:m="http://schemas.openxmlformats.org/officeDocument/2006/math">
                    <m:r>
                      <a:rPr lang="en-US" altLang="zh-CN" sz="40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𝐆</m:t>
                    </m:r>
                    <m:r>
                      <a:rPr lang="en-US" altLang="zh-CN" sz="4000" b="1" i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𝐞𝐕</m:t>
                    </m:r>
                    <m:r>
                      <a:rPr lang="en-US" altLang="zh-CN" sz="40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4000" b="1" i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altLang="zh-CN" sz="4000" b="1" i="1" baseline="30000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zh-CN" altLang="en-US" sz="40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89" y="1658902"/>
            <a:ext cx="3075760" cy="2228323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17" y="4110758"/>
            <a:ext cx="2657904" cy="2101600"/>
          </a:xfrm>
          <a:prstGeom prst="rect">
            <a:avLst/>
          </a:prstGeom>
        </p:spPr>
      </p:pic>
      <p:sp>
        <p:nvSpPr>
          <p:cNvPr id="23" name="等腰三角形 22"/>
          <p:cNvSpPr/>
          <p:nvPr/>
        </p:nvSpPr>
        <p:spPr>
          <a:xfrm>
            <a:off x="4937728" y="2384826"/>
            <a:ext cx="208929" cy="4617371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orthographicFront">
              <a:rot lat="0" lon="0" rev="57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63" rIns="91319" bIns="45663"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>
            <a:off x="7229615" y="4189800"/>
            <a:ext cx="372516" cy="394934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63" rIns="91319" bIns="45663"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>
            <a:off x="4274774" y="1714170"/>
            <a:ext cx="245756" cy="4533129"/>
          </a:xfrm>
          <a:prstGeom prst="triangle">
            <a:avLst/>
          </a:prstGeom>
          <a:solidFill>
            <a:srgbClr val="00B050">
              <a:alpha val="50000"/>
            </a:srgbClr>
          </a:solidFill>
          <a:ln>
            <a:noFill/>
          </a:ln>
          <a:scene3d>
            <a:camera prst="orthographicFront">
              <a:rot lat="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63" rIns="91319" bIns="45663"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>
            <a:off x="6423880" y="3071002"/>
            <a:ext cx="511757" cy="428881"/>
          </a:xfrm>
          <a:prstGeom prst="triangle">
            <a:avLst/>
          </a:prstGeom>
          <a:solidFill>
            <a:srgbClr val="00B050">
              <a:alpha val="50000"/>
            </a:srgbClr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9" tIns="45663" rIns="91319" bIns="45663"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9016795" y="2427734"/>
            <a:ext cx="2799461" cy="2677656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marL="285373" indent="-285373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a typeface="Cambria Math" panose="02040503050406030204" pitchFamily="18" charset="0"/>
              </a:rPr>
              <a:t>J</a:t>
            </a:r>
            <a:r>
              <a:rPr lang="en-US" altLang="zh-CN" sz="2400" b="1" baseline="30000" dirty="0">
                <a:solidFill>
                  <a:srgbClr val="FF0000"/>
                </a:solidFill>
                <a:ea typeface="Cambria Math" panose="02040503050406030204" pitchFamily="18" charset="0"/>
              </a:rPr>
              <a:t>PC</a:t>
            </a:r>
            <a:r>
              <a:rPr lang="en-US" altLang="zh-CN" sz="2400" b="1" dirty="0">
                <a:solidFill>
                  <a:srgbClr val="FF0000"/>
                </a:solidFill>
                <a:ea typeface="Cambria Math" panose="02040503050406030204" pitchFamily="18" charset="0"/>
              </a:rPr>
              <a:t> of X(1840) and X(1870): need PWA</a:t>
            </a:r>
          </a:p>
          <a:p>
            <a:pPr marL="285373" indent="-285373">
              <a:buFont typeface="Wingdings" panose="05000000000000000000" pitchFamily="2" charset="2"/>
              <a:buChar char="p"/>
            </a:pPr>
            <a:endParaRPr lang="en-US" altLang="zh-CN" sz="2400" b="1" dirty="0">
              <a:solidFill>
                <a:srgbClr val="FF0000"/>
              </a:solidFill>
              <a:ea typeface="Cambria Math" panose="02040503050406030204" pitchFamily="18" charset="0"/>
            </a:endParaRPr>
          </a:p>
          <a:p>
            <a:pPr marL="285373" indent="-285373"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FF0000"/>
                </a:solidFill>
                <a:ea typeface="Cambria Math" panose="02040503050406030204" pitchFamily="18" charset="0"/>
              </a:rPr>
              <a:t> Search and study those states in more channels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865224" y="1620452"/>
            <a:ext cx="3326775" cy="707771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J/</a:t>
            </a:r>
            <a:r>
              <a:rPr lang="el-GR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ψ→γ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3(</a:t>
            </a:r>
            <a:r>
              <a:rPr lang="el-GR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en-US" altLang="zh-CN" sz="2400" b="1" baseline="30000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l-GR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en-US" altLang="zh-CN" sz="2400" b="1" baseline="30000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0" algn="ctr"/>
            <a:r>
              <a:rPr lang="zh-CN" altLang="zh-CN" sz="1600" b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D 88, 091502(R) (2013)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559124" y="5340692"/>
            <a:ext cx="3632887" cy="707771"/>
          </a:xfrm>
          <a:prstGeom prst="rect">
            <a:avLst/>
          </a:prstGeom>
          <a:noFill/>
        </p:spPr>
        <p:txBody>
          <a:bodyPr wrap="square" lIns="91319" tIns="45663" rIns="91319" bIns="45663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J/</a:t>
            </a:r>
            <a:r>
              <a:rPr lang="el-GR" altLang="zh-CN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ψ→ωηπ</a:t>
            </a:r>
            <a:r>
              <a:rPr lang="en-US" altLang="zh-CN" sz="2400" b="1" baseline="300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l-GR" altLang="zh-CN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</a:t>
            </a:r>
            <a:r>
              <a:rPr lang="en-US" altLang="zh-CN" sz="2400" b="1" baseline="300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  <a:p>
            <a:pPr lvl="0" algn="ctr"/>
            <a:r>
              <a:rPr lang="zh-CN" altLang="zh-CN" sz="1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Phys. Rev. Lett. 107, 182001 (2011) </a:t>
            </a:r>
          </a:p>
        </p:txBody>
      </p:sp>
    </p:spTree>
    <p:extLst>
      <p:ext uri="{BB962C8B-B14F-4D97-AF65-F5344CB8AC3E}">
        <p14:creationId xmlns:p14="http://schemas.microsoft.com/office/powerpoint/2010/main" val="19380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+mn-lt"/>
              </a:rPr>
              <a:t>Observation of X(1835) in J/</a:t>
            </a:r>
            <a:r>
              <a:rPr lang="el-GR" altLang="zh-CN" sz="4000" b="1" dirty="0">
                <a:solidFill>
                  <a:srgbClr val="C00000"/>
                </a:solidFill>
                <a:latin typeface="+mn-lt"/>
              </a:rPr>
              <a:t>ψ→γ</a:t>
            </a:r>
            <a:r>
              <a:rPr lang="en-US" altLang="zh-CN" sz="4000" b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altLang="zh-CN" sz="4000" b="1" baseline="-25000" dirty="0">
                <a:solidFill>
                  <a:srgbClr val="C00000"/>
                </a:solidFill>
                <a:latin typeface="+mn-lt"/>
              </a:rPr>
              <a:t>S</a:t>
            </a:r>
            <a:r>
              <a:rPr lang="en-US" altLang="zh-CN" sz="4000" b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altLang="zh-CN" sz="4000" b="1" baseline="-25000" dirty="0">
                <a:solidFill>
                  <a:srgbClr val="C00000"/>
                </a:solidFill>
                <a:latin typeface="+mn-lt"/>
              </a:rPr>
              <a:t>S</a:t>
            </a:r>
            <a:r>
              <a:rPr lang="el-GR" altLang="zh-CN" sz="4000" b="1" dirty="0">
                <a:solidFill>
                  <a:srgbClr val="C00000"/>
                </a:solidFill>
                <a:latin typeface="+mn-lt"/>
              </a:rPr>
              <a:t>η</a:t>
            </a:r>
            <a:endParaRPr lang="zh-CN" altLang="en-US" sz="4000" b="1" dirty="0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8" y="1825625"/>
                <a:ext cx="6422655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Use 1.3×10</a:t>
                </a:r>
                <a:r>
                  <a:rPr lang="en-US" altLang="zh-CN" sz="2400" b="1" baseline="30000" dirty="0">
                    <a:latin typeface="+mn-lt"/>
                    <a:ea typeface="Cambria Math" panose="02040503050406030204" pitchFamily="18" charset="0"/>
                  </a:rPr>
                  <a:t>9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J/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ψ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events collected by BESIII in 2009 and 2012</a:t>
                </a:r>
                <a:endParaRPr lang="en-US" altLang="zh-CN" sz="2400" b="1" dirty="0">
                  <a:latin typeface="+mn-lt"/>
                </a:endParaRPr>
              </a:p>
              <a:p>
                <a:r>
                  <a:rPr lang="en-US" altLang="zh-CN" sz="2400" b="1" dirty="0">
                    <a:latin typeface="+mn-lt"/>
                  </a:rPr>
                  <a:t>Clear structure on mass spectrum of </a:t>
                </a:r>
                <a:r>
                  <a:rPr lang="en-US" altLang="zh-CN" sz="2400" b="1" dirty="0" err="1">
                    <a:latin typeface="+mn-lt"/>
                  </a:rPr>
                  <a:t>K</a:t>
                </a:r>
                <a:r>
                  <a:rPr lang="en-US" altLang="zh-CN" sz="2400" b="1" baseline="-25000" dirty="0" err="1">
                    <a:latin typeface="+mn-lt"/>
                  </a:rPr>
                  <a:t>S</a:t>
                </a:r>
                <a:r>
                  <a:rPr lang="en-US" altLang="zh-CN" sz="2400" b="1" dirty="0" err="1">
                    <a:latin typeface="+mn-lt"/>
                  </a:rPr>
                  <a:t>K</a:t>
                </a:r>
                <a:r>
                  <a:rPr lang="en-US" altLang="zh-CN" sz="2400" b="1" baseline="-25000" dirty="0" err="1">
                    <a:latin typeface="+mn-lt"/>
                  </a:rPr>
                  <a:t>S</a:t>
                </a:r>
                <a:r>
                  <a:rPr lang="en-US" altLang="zh-CN" sz="2400" b="1" dirty="0" err="1">
                    <a:latin typeface="+mn-lt"/>
                  </a:rPr>
                  <a:t>η</a:t>
                </a:r>
                <a:r>
                  <a:rPr lang="en-US" altLang="zh-CN" sz="2400" b="1" dirty="0">
                    <a:latin typeface="+mn-lt"/>
                  </a:rPr>
                  <a:t> around 1.85 GeV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dirty="0">
                        <a:latin typeface="Cambria Math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altLang="zh-CN" sz="2400" b="1" baseline="30000" dirty="0"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en-US" altLang="zh-CN" sz="2400" b="1" dirty="0">
                  <a:latin typeface="+mn-lt"/>
                </a:endParaRPr>
              </a:p>
              <a:p>
                <a:r>
                  <a:rPr lang="en-US" altLang="zh-CN" sz="2400" b="1" dirty="0">
                    <a:latin typeface="+mn-lt"/>
                  </a:rPr>
                  <a:t>Strongly correlated to f</a:t>
                </a:r>
                <a:r>
                  <a:rPr lang="en-US" altLang="zh-CN" sz="2400" b="1" baseline="-25000" dirty="0">
                    <a:latin typeface="+mn-lt"/>
                  </a:rPr>
                  <a:t>0</a:t>
                </a:r>
                <a:r>
                  <a:rPr lang="en-US" altLang="zh-CN" sz="2400" b="1" dirty="0">
                    <a:latin typeface="+mn-lt"/>
                  </a:rPr>
                  <a:t>(980)</a:t>
                </a:r>
              </a:p>
              <a:p>
                <a:r>
                  <a:rPr lang="en-US" altLang="zh-CN" sz="2400" b="1" dirty="0">
                    <a:latin typeface="+mn-lt"/>
                  </a:rPr>
                  <a:t>PWA for M(K</a:t>
                </a:r>
                <a:r>
                  <a:rPr lang="en-US" altLang="zh-CN" sz="2400" b="1" baseline="-25000" dirty="0">
                    <a:latin typeface="+mn-lt"/>
                  </a:rPr>
                  <a:t>S</a:t>
                </a:r>
                <a:r>
                  <a:rPr lang="en-US" altLang="zh-CN" sz="2400" b="1" dirty="0">
                    <a:latin typeface="+mn-lt"/>
                  </a:rPr>
                  <a:t>K</a:t>
                </a:r>
                <a:r>
                  <a:rPr lang="en-US" altLang="zh-CN" sz="2400" b="1" baseline="-25000" dirty="0">
                    <a:latin typeface="+mn-lt"/>
                  </a:rPr>
                  <a:t>S</a:t>
                </a:r>
                <a:r>
                  <a:rPr lang="en-US" altLang="zh-CN" sz="2400" b="1" dirty="0">
                    <a:latin typeface="+mn-lt"/>
                  </a:rPr>
                  <a:t>) &lt; 1.1 GeV</a:t>
                </a:r>
                <a14:m>
                  <m:oMath xmlns:m="http://schemas.openxmlformats.org/officeDocument/2006/math">
                    <m:r>
                      <a:rPr lang="en-US" altLang="zh-CN" sz="2400" b="1" dirty="0"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dirty="0">
                        <a:latin typeface="Cambria Math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altLang="zh-CN" sz="2400" b="1" i="1" baseline="30000" dirty="0"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zh-CN" altLang="en-US" sz="2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422655" cy="4351338"/>
              </a:xfrm>
              <a:blipFill rotWithShape="1">
                <a:blip r:embed="rId2"/>
                <a:stretch>
                  <a:fillRect l="-1330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076544"/>
            <a:ext cx="4163598" cy="41004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82044" y="1690694"/>
            <a:ext cx="2585720" cy="369217"/>
          </a:xfrm>
          <a:prstGeom prst="rect">
            <a:avLst/>
          </a:prstGeom>
        </p:spPr>
        <p:txBody>
          <a:bodyPr wrap="none" lIns="91319" tIns="45663" rIns="91319" bIns="45663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115, 091803 (2015)</a:t>
            </a:r>
            <a:endParaRPr lang="zh-CN" altLang="en-US" b="1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BESIII data s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BESIII data sets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3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9" y="1012527"/>
            <a:ext cx="12056768" cy="416416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ounded Rectangle"/>
          <p:cNvSpPr/>
          <p:nvPr/>
        </p:nvSpPr>
        <p:spPr>
          <a:xfrm>
            <a:off x="5298387" y="989331"/>
            <a:ext cx="1481815" cy="594837"/>
          </a:xfrm>
          <a:prstGeom prst="roundRect">
            <a:avLst>
              <a:gd name="adj" fmla="val 22518"/>
            </a:avLst>
          </a:prstGeom>
          <a:solidFill>
            <a:srgbClr val="FFFC8C"/>
          </a:solidFill>
          <a:ln w="12700">
            <a:miter lim="400000"/>
          </a:ln>
        </p:spPr>
        <p:txBody>
          <a:bodyPr lIns="42470" tIns="42470" rIns="42470" bIns="42470" anchor="ctr"/>
          <a:lstStyle/>
          <a:p>
            <a:pPr algn="ctr" defTabSz="488390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0" name="J/ψ 1010"/>
          <p:cNvSpPr txBox="1"/>
          <p:nvPr/>
        </p:nvSpPr>
        <p:spPr>
          <a:xfrm>
            <a:off x="5345584" y="1013041"/>
            <a:ext cx="1387408" cy="54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470" tIns="42470" rIns="42470" bIns="42470" anchor="ctr">
            <a:spAutoFit/>
          </a:bodyPr>
          <a:lstStyle/>
          <a:p>
            <a:pPr algn="ctr" defTabSz="488390" hangingPunct="0">
              <a:defRPr b="1">
                <a:solidFill>
                  <a:srgbClr val="C8250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b="1" kern="0">
                <a:solidFill>
                  <a:srgbClr val="C825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J/ψ 10</a:t>
            </a:r>
            <a:r>
              <a:rPr sz="3000" b="1" kern="0" baseline="31999">
                <a:solidFill>
                  <a:srgbClr val="C825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</a:p>
        </p:txBody>
      </p:sp>
      <p:sp>
        <p:nvSpPr>
          <p:cNvPr id="171" name="World largest J/ψ, ψ(3686), ψ(3770)"/>
          <p:cNvSpPr txBox="1"/>
          <p:nvPr/>
        </p:nvSpPr>
        <p:spPr>
          <a:xfrm>
            <a:off x="2339880" y="5497632"/>
            <a:ext cx="8331436" cy="54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470" tIns="42470" rIns="42470" bIns="42470" anchor="ctr">
            <a:spAutoFit/>
          </a:bodyPr>
          <a:lstStyle>
            <a:lvl1pPr>
              <a:defRPr b="1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488390" hangingPunct="0"/>
            <a:r>
              <a:rPr lang="en-US" sz="3000" kern="0" dirty="0">
                <a:solidFill>
                  <a:srgbClr val="000000"/>
                </a:solidFill>
              </a:rPr>
              <a:t>10 Billion</a:t>
            </a:r>
            <a:r>
              <a:rPr sz="3000" kern="0" dirty="0">
                <a:solidFill>
                  <a:srgbClr val="000000"/>
                </a:solidFill>
              </a:rPr>
              <a:t> J/ψ</a:t>
            </a:r>
            <a:r>
              <a:rPr lang="en-US" sz="3000" kern="0" dirty="0">
                <a:solidFill>
                  <a:srgbClr val="000000"/>
                </a:solidFill>
              </a:rPr>
              <a:t> events!</a:t>
            </a:r>
            <a:endParaRPr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42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Anomalous line shape of 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near </a:t>
                </a:r>
                <a:b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</a:br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3600" b="1" dirty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 dirty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 mass threshold in J/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ψ→γη′π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+</a:t>
                </a:r>
                <a:r>
                  <a:rPr lang="el-GR" altLang="zh-CN" sz="3600" b="1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π</a:t>
                </a:r>
                <a:r>
                  <a:rPr lang="en-US" altLang="zh-CN" sz="3600" b="1" baseline="300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  <a:endParaRPr lang="zh-CN" altLang="en-US" sz="36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797" t="-1843" b="-8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655130" cy="4351338"/>
              </a:xfrm>
            </p:spPr>
            <p:txBody>
              <a:bodyPr/>
              <a:lstStyle/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Simultaneous fits to two 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η′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decay modes</a:t>
                </a:r>
              </a:p>
              <a:p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Simple </a:t>
                </a:r>
                <a:r>
                  <a:rPr lang="en-US" altLang="zh-CN" sz="2400" b="1" dirty="0" err="1">
                    <a:latin typeface="+mn-lt"/>
                    <a:ea typeface="Cambria Math" panose="02040503050406030204" pitchFamily="18" charset="0"/>
                  </a:rPr>
                  <a:t>Breit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-Wigner function fails in describing the 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2400" b="1" baseline="30000" dirty="0"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400" b="1" dirty="0"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400" b="1" baseline="30000" dirty="0">
                    <a:latin typeface="+mn-lt"/>
                    <a:ea typeface="Cambria Math" panose="02040503050406030204" pitchFamily="18" charset="0"/>
                  </a:rPr>
                  <a:t>- </a:t>
                </a:r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line shape near the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2400" b="1" dirty="0">
                    <a:latin typeface="+mn-lt"/>
                    <a:ea typeface="Cambria Math" panose="02040503050406030204" pitchFamily="18" charset="0"/>
                  </a:rPr>
                  <a:t> mass threshold</a:t>
                </a: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Two typical circumstances where an abrupt distortion of a resonance’s line shape shows up</a:t>
                </a:r>
              </a:p>
              <a:p>
                <a:pPr lvl="1"/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Threshold structure caused by the opening of an additional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000FF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 decay mode</a:t>
                </a:r>
              </a:p>
              <a:p>
                <a:pPr lvl="2"/>
                <a:r>
                  <a:rPr lang="en-US" altLang="zh-CN" sz="1600" b="1" dirty="0">
                    <a:latin typeface="+mn-lt"/>
                    <a:ea typeface="Cambria Math" panose="02040503050406030204" pitchFamily="18" charset="0"/>
                  </a:rPr>
                  <a:t>Use the </a:t>
                </a:r>
                <a:r>
                  <a:rPr lang="en-US" altLang="zh-CN" sz="1600" b="1" dirty="0" err="1">
                    <a:latin typeface="+mn-lt"/>
                    <a:ea typeface="Cambria Math" panose="02040503050406030204" pitchFamily="18" charset="0"/>
                  </a:rPr>
                  <a:t>Flatté</a:t>
                </a:r>
                <a:r>
                  <a:rPr lang="en-US" altLang="zh-CN" sz="1600" b="1" dirty="0">
                    <a:latin typeface="+mn-lt"/>
                    <a:ea typeface="Cambria Math" panose="02040503050406030204" pitchFamily="18" charset="0"/>
                  </a:rPr>
                  <a:t> formula for the line shape</a:t>
                </a:r>
                <a:endParaRPr lang="en-US" altLang="zh-CN" sz="1600" b="1" dirty="0">
                  <a:solidFill>
                    <a:srgbClr val="FF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zh-CN" sz="2000" b="1" dirty="0">
                    <a:solidFill>
                      <a:srgbClr val="0000FF"/>
                    </a:solidFill>
                    <a:latin typeface="+mn-lt"/>
                    <a:ea typeface="Cambria Math" panose="02040503050406030204" pitchFamily="18" charset="0"/>
                  </a:rPr>
                  <a:t>Interference between two resonances with one very narrow close to threshold</a:t>
                </a:r>
              </a:p>
              <a:p>
                <a:pPr lvl="2"/>
                <a:r>
                  <a:rPr lang="en-US" altLang="zh-CN" sz="1600" b="1" dirty="0">
                    <a:latin typeface="+mn-lt"/>
                    <a:ea typeface="Cambria Math" panose="02040503050406030204" pitchFamily="18" charset="0"/>
                  </a:rPr>
                  <a:t>Use coherent sum of two </a:t>
                </a:r>
                <a:r>
                  <a:rPr lang="en-US" altLang="zh-CN" sz="1600" b="1" dirty="0" err="1">
                    <a:latin typeface="+mn-lt"/>
                    <a:ea typeface="Cambria Math" panose="02040503050406030204" pitchFamily="18" charset="0"/>
                  </a:rPr>
                  <a:t>Breit</a:t>
                </a:r>
                <a:r>
                  <a:rPr lang="en-US" altLang="zh-CN" sz="1600" b="1" dirty="0">
                    <a:latin typeface="+mn-lt"/>
                    <a:ea typeface="Cambria Math" panose="02040503050406030204" pitchFamily="18" charset="0"/>
                  </a:rPr>
                  <a:t>-Wigner amplitudes for the line shape</a:t>
                </a:r>
                <a:endParaRPr lang="zh-CN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655130" cy="4351338"/>
              </a:xfrm>
              <a:blipFill rotWithShape="1">
                <a:blip r:embed="rId3"/>
                <a:stretch>
                  <a:fillRect l="-1283" t="-1961" r="-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898089" y="5324636"/>
                <a:ext cx="2324101" cy="399994"/>
              </a:xfrm>
              <a:prstGeom prst="rect">
                <a:avLst/>
              </a:prstGeom>
              <a:noFill/>
            </p:spPr>
            <p:txBody>
              <a:bodyPr wrap="square" lIns="91319" tIns="45663" rIns="91319" bIns="45663" rtlCol="0">
                <a:spAutoFit/>
              </a:bodyPr>
              <a:lstStyle/>
              <a:p>
                <a:pPr marL="0" lvl="1" algn="ctr"/>
                <a:r>
                  <a:rPr lang="en-US" altLang="zh-CN" sz="2000" b="1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log</a:t>
                </a:r>
                <a14:m>
                  <m:oMath xmlns:m="http://schemas.openxmlformats.org/officeDocument/2006/math">
                    <m:r>
                      <a:rPr lang="zh-CN" altLang="en-US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𝓛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630503.3 </a:t>
                </a:r>
                <a:endParaRPr lang="zh-CN" altLang="en-US" sz="2000" b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078" y="5324631"/>
                <a:ext cx="2324101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79859"/>
            <a:ext cx="3200400" cy="29637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662043" y="1711216"/>
            <a:ext cx="2691518" cy="399994"/>
          </a:xfrm>
          <a:prstGeom prst="rect">
            <a:avLst/>
          </a:prstGeom>
        </p:spPr>
        <p:txBody>
          <a:bodyPr wrap="none" lIns="91319" tIns="45663" rIns="91319" bIns="45663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prstClr val="white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1"/>
    </mc:Choice>
    <mc:Fallback xmlns="">
      <p:transition spd="slow" advTm="5721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Observation of Mppb threshold enhancement — X(ppb)"/>
          <p:cNvSpPr txBox="1">
            <a:spLocks noGrp="1"/>
          </p:cNvSpPr>
          <p:nvPr>
            <p:ph type="title"/>
          </p:nvPr>
        </p:nvSpPr>
        <p:spPr>
          <a:xfrm>
            <a:off x="892973" y="1721"/>
            <a:ext cx="10642093" cy="8045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2304">
              <a:defRPr sz="3740"/>
            </a:pPr>
            <a:r>
              <a:rPr dirty="0"/>
              <a:t>Observation of </a:t>
            </a:r>
            <a:r>
              <a:rPr dirty="0" err="1"/>
              <a:t>M</a:t>
            </a:r>
            <a:r>
              <a:rPr baseline="-5999" dirty="0" err="1"/>
              <a:t>ppb</a:t>
            </a:r>
            <a:r>
              <a:rPr baseline="-5999" dirty="0"/>
              <a:t> </a:t>
            </a:r>
            <a:r>
              <a:rPr dirty="0"/>
              <a:t>threshold enhancement — X(ppb)</a:t>
            </a:r>
          </a:p>
        </p:txBody>
      </p:sp>
      <p:sp>
        <p:nvSpPr>
          <p:cNvPr id="412" name="First observation of ppb mass threshold enhancement…"/>
          <p:cNvSpPr txBox="1">
            <a:spLocks noGrp="1"/>
          </p:cNvSpPr>
          <p:nvPr>
            <p:ph type="body" sz="quarter" idx="1"/>
          </p:nvPr>
        </p:nvSpPr>
        <p:spPr>
          <a:xfrm>
            <a:off x="429753" y="5562776"/>
            <a:ext cx="11568533" cy="10450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58262" indent="-358262" defTabSz="444701">
              <a:spcBef>
                <a:spcPts val="335"/>
              </a:spcBef>
              <a:defRPr sz="2912" b="1"/>
            </a:pPr>
            <a:r>
              <a:t>First observation of ppb mass threshold enhancement</a:t>
            </a:r>
          </a:p>
          <a:p>
            <a:pPr marL="358262" indent="-358262" defTabSz="444701">
              <a:spcBef>
                <a:spcPts val="335"/>
              </a:spcBef>
              <a:defRPr sz="2912" b="1"/>
            </a:pPr>
            <a:r>
              <a:t>No similar threshold structure in other channels → </a:t>
            </a:r>
            <a:r>
              <a:rPr>
                <a:solidFill>
                  <a:srgbClr val="0433FF"/>
                </a:solidFill>
              </a:rPr>
              <a:t>It can not be pure FSI effect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20000"/>
          </a:bodyPr>
          <a:lstStyle/>
          <a:p>
            <a:fld id="{86CB4B4D-7CA3-9044-876B-883B54F8677D}" type="slidenum">
              <a: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rPr>
              <a:pPr/>
              <a:t>31</a:t>
            </a:fld>
            <a:endParaRPr>
              <a:solidFill>
                <a:srgbClr val="00882B">
                  <a:hueOff val="-554920"/>
                  <a:satOff val="-21482"/>
                  <a:lumOff val="-6228"/>
                </a:srgbClr>
              </a:solidFill>
            </a:endParaRP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205" y="814757"/>
            <a:ext cx="4774026" cy="2627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9596" y="826001"/>
            <a:ext cx="1626799" cy="277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2852" y="1075758"/>
            <a:ext cx="4774026" cy="2166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9682" y="813025"/>
            <a:ext cx="3000376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9595" y="3324030"/>
            <a:ext cx="4567774" cy="213055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ectangle"/>
          <p:cNvSpPr/>
          <p:nvPr/>
        </p:nvSpPr>
        <p:spPr>
          <a:xfrm>
            <a:off x="6227320" y="3018235"/>
            <a:ext cx="5125100" cy="3691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2495" tIns="42495" rIns="42495" bIns="42495" anchor="ctr"/>
          <a:lstStyle/>
          <a:p>
            <a:pPr algn="ctr" defTabSz="488682" hangingPunct="0">
              <a:defRPr sz="2400">
                <a:solidFill>
                  <a:srgbClr val="FFFFFF"/>
                </a:solidFill>
              </a:defRPr>
            </a:pPr>
            <a:endParaRPr sz="20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19807" y="3094138"/>
            <a:ext cx="2647563" cy="27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5163" y="3468759"/>
            <a:ext cx="4217799" cy="1966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13315" y="3188973"/>
            <a:ext cx="2333626" cy="2768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7901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Hadron Spectroscopy at BESIII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Rectangle 2"/>
          <p:cNvSpPr>
            <a:spLocks noRot="1" noChangeArrowheads="1"/>
          </p:cNvSpPr>
          <p:nvPr/>
        </p:nvSpPr>
        <p:spPr bwMode="auto">
          <a:xfrm>
            <a:off x="406411" y="381000"/>
            <a:ext cx="11387667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9" tIns="45663" rIns="91319" bIns="45663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a typeface="黑体" pitchFamily="2" charset="-122"/>
                <a:cs typeface="Arial" panose="020B0604020202020204" pitchFamily="34" charset="0"/>
              </a:rPr>
              <a:t>Multi-quark State, </a:t>
            </a:r>
            <a:r>
              <a:rPr lang="en-US" altLang="zh-CN" sz="3600" b="1" dirty="0" err="1">
                <a:solidFill>
                  <a:schemeClr val="bg1"/>
                </a:solidFill>
                <a:ea typeface="黑体" pitchFamily="2" charset="-122"/>
                <a:cs typeface="Arial" panose="020B0604020202020204" pitchFamily="34" charset="0"/>
              </a:rPr>
              <a:t>Glueball</a:t>
            </a:r>
            <a:r>
              <a:rPr lang="en-US" altLang="zh-CN" sz="3600" b="1" dirty="0">
                <a:solidFill>
                  <a:schemeClr val="bg1"/>
                </a:solidFill>
                <a:ea typeface="黑体" pitchFamily="2" charset="-122"/>
                <a:cs typeface="Arial" panose="020B0604020202020204" pitchFamily="34" charset="0"/>
              </a:rPr>
              <a:t> and Hybrid</a:t>
            </a:r>
          </a:p>
        </p:txBody>
      </p:sp>
      <p:sp>
        <p:nvSpPr>
          <p:cNvPr id="5" name="Rectangle 3"/>
          <p:cNvSpPr>
            <a:spLocks noRot="1" noChangeArrowheads="1"/>
          </p:cNvSpPr>
          <p:nvPr/>
        </p:nvSpPr>
        <p:spPr bwMode="auto">
          <a:xfrm>
            <a:off x="406411" y="1752600"/>
            <a:ext cx="1138766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9" tIns="45663" rIns="91319" bIns="45663"/>
          <a:lstStyle/>
          <a:p>
            <a:pPr marL="456597" indent="-456597">
              <a:lnSpc>
                <a:spcPct val="90000"/>
              </a:lnSpc>
              <a:spcBef>
                <a:spcPct val="6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2800" b="1" dirty="0">
                <a:ea typeface="华文细黑" pitchFamily="2" charset="-122"/>
                <a:cs typeface="Arial" panose="020B0604020202020204" pitchFamily="34" charset="0"/>
              </a:rPr>
              <a:t>Hadrons consist of 2 or 3 quarks</a:t>
            </a:r>
            <a:r>
              <a:rPr lang="zh-CN" altLang="en-US" sz="2800" b="1" dirty="0">
                <a:ea typeface="华文细黑" pitchFamily="2" charset="-122"/>
                <a:cs typeface="Arial" panose="020B0604020202020204" pitchFamily="34" charset="0"/>
              </a:rPr>
              <a:t>：</a:t>
            </a:r>
          </a:p>
          <a:p>
            <a:pPr marL="456597" indent="-456597">
              <a:lnSpc>
                <a:spcPct val="90000"/>
              </a:lnSpc>
              <a:spcBef>
                <a:spcPct val="60000"/>
              </a:spcBef>
              <a:buClr>
                <a:schemeClr val="folHlink"/>
              </a:buClr>
            </a:pPr>
            <a:r>
              <a:rPr lang="zh-CN" altLang="en-US" sz="2800" b="1" dirty="0">
                <a:ea typeface="华文细黑" pitchFamily="2" charset="-122"/>
                <a:cs typeface="Arial" panose="020B0604020202020204" pitchFamily="34" charset="0"/>
              </a:rPr>
              <a:t>       </a:t>
            </a:r>
            <a:r>
              <a:rPr lang="en-US" altLang="zh-CN" sz="2800" b="1" dirty="0">
                <a:solidFill>
                  <a:srgbClr val="0000FF"/>
                </a:solidFill>
                <a:ea typeface="华文细黑" pitchFamily="2" charset="-122"/>
                <a:cs typeface="Arial" panose="020B0604020202020204" pitchFamily="34" charset="0"/>
              </a:rPr>
              <a:t>Naive Quark Model</a:t>
            </a:r>
            <a:r>
              <a:rPr lang="zh-CN" altLang="en-US" sz="2800" b="1" dirty="0">
                <a:solidFill>
                  <a:srgbClr val="0000FF"/>
                </a:solidFill>
                <a:ea typeface="华文细黑" pitchFamily="2" charset="-122"/>
                <a:cs typeface="Arial" panose="020B0604020202020204" pitchFamily="34" charset="0"/>
              </a:rPr>
              <a:t>：</a:t>
            </a:r>
          </a:p>
          <a:p>
            <a:pPr marL="456597" indent="-456597">
              <a:lnSpc>
                <a:spcPct val="90000"/>
              </a:lnSpc>
              <a:spcBef>
                <a:spcPct val="60000"/>
              </a:spcBef>
              <a:buClr>
                <a:schemeClr val="folHlink"/>
              </a:buClr>
            </a:pPr>
            <a:endParaRPr lang="zh-CN" altLang="en-US" sz="2400" b="1" dirty="0">
              <a:latin typeface="Arial" panose="020B0604020202020204" pitchFamily="34" charset="0"/>
              <a:ea typeface="华文细黑" pitchFamily="2" charset="-122"/>
              <a:cs typeface="Arial" panose="020B0604020202020204" pitchFamily="34" charset="0"/>
            </a:endParaRPr>
          </a:p>
          <a:p>
            <a:pPr marL="456597" indent="-456597">
              <a:lnSpc>
                <a:spcPct val="90000"/>
              </a:lnSpc>
              <a:spcBef>
                <a:spcPct val="60000"/>
              </a:spcBef>
              <a:buClr>
                <a:schemeClr val="folHlink"/>
              </a:buClr>
            </a:pPr>
            <a:endParaRPr lang="zh-CN" altLang="en-US" sz="2400" b="1" dirty="0">
              <a:latin typeface="华文细黑" pitchFamily="2" charset="-122"/>
              <a:ea typeface="华文细黑" pitchFamily="2" charset="-122"/>
            </a:endParaRPr>
          </a:p>
          <a:p>
            <a:pPr marL="456597" indent="-456597">
              <a:lnSpc>
                <a:spcPct val="110000"/>
              </a:lnSpc>
              <a:spcBef>
                <a:spcPct val="6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2800" b="1" dirty="0">
                <a:solidFill>
                  <a:srgbClr val="FF0000"/>
                </a:solidFill>
                <a:ea typeface="华文细黑" pitchFamily="2" charset="-122"/>
                <a:cs typeface="Arial" panose="020B0604020202020204" pitchFamily="34" charset="0"/>
              </a:rPr>
              <a:t>New forms of hadrons:</a:t>
            </a:r>
            <a:endParaRPr lang="en-US" altLang="zh-CN" sz="2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913198" lvl="1" indent="-456597">
              <a:lnSpc>
                <a:spcPct val="110000"/>
              </a:lnSpc>
              <a:spcBef>
                <a:spcPct val="15000"/>
              </a:spcBef>
              <a:buClr>
                <a:schemeClr val="accent2"/>
              </a:buClr>
              <a:buFontTx/>
              <a:buChar char="•"/>
            </a:pPr>
            <a:r>
              <a:rPr lang="en-US" altLang="zh-CN" sz="2000" b="1" dirty="0">
                <a:ea typeface="楷体_GB2312" pitchFamily="49" charset="-122"/>
                <a:cs typeface="Arial" panose="020B0604020202020204" pitchFamily="34" charset="0"/>
              </a:rPr>
              <a:t>Multi-quark states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ea typeface="仿宋_GB2312" pitchFamily="49" charset="-122"/>
                <a:cs typeface="Arial" panose="020B0604020202020204" pitchFamily="34" charset="0"/>
              </a:rPr>
              <a:t>Number of quarks 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&gt;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＝ 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4</a:t>
            </a:r>
            <a:r>
              <a:rPr lang="en-US" altLang="zh-CN" sz="2400" b="1" dirty="0">
                <a:ea typeface="新宋体" pitchFamily="49" charset="-122"/>
                <a:cs typeface="Arial" panose="020B0604020202020204" pitchFamily="34" charset="0"/>
              </a:rPr>
              <a:t> </a:t>
            </a:r>
          </a:p>
          <a:p>
            <a:pPr marL="913198" lvl="1" indent="-456597">
              <a:lnSpc>
                <a:spcPct val="110000"/>
              </a:lnSpc>
              <a:spcBef>
                <a:spcPct val="15000"/>
              </a:spcBef>
              <a:buClr>
                <a:schemeClr val="accent2"/>
              </a:buClr>
              <a:buFontTx/>
              <a:buChar char="•"/>
            </a:pPr>
            <a:r>
              <a:rPr lang="en-US" altLang="zh-CN" sz="2000" b="1" dirty="0">
                <a:ea typeface="楷体_GB2312" pitchFamily="49" charset="-122"/>
                <a:cs typeface="Arial" panose="020B0604020202020204" pitchFamily="34" charset="0"/>
              </a:rPr>
              <a:t>Hybrids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：</a:t>
            </a:r>
            <a:r>
              <a:rPr lang="zh-CN" altLang="en-US" sz="2400" b="1" dirty="0">
                <a:ea typeface="新宋体" pitchFamily="49" charset="-122"/>
                <a:cs typeface="Arial" panose="020B0604020202020204" pitchFamily="34" charset="0"/>
              </a:rPr>
              <a:t>   </a:t>
            </a:r>
            <a:r>
              <a:rPr lang="en-US" altLang="zh-CN" sz="2000" b="1" dirty="0" err="1">
                <a:ea typeface="新宋体" pitchFamily="49" charset="-122"/>
                <a:cs typeface="Arial" panose="020B0604020202020204" pitchFamily="34" charset="0"/>
              </a:rPr>
              <a:t>qqg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，</a:t>
            </a:r>
            <a:r>
              <a:rPr lang="en-US" altLang="zh-CN" sz="2000" b="1" dirty="0" err="1">
                <a:ea typeface="新宋体" pitchFamily="49" charset="-122"/>
                <a:cs typeface="Arial" panose="020B0604020202020204" pitchFamily="34" charset="0"/>
              </a:rPr>
              <a:t>qqqg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 …</a:t>
            </a:r>
            <a:endParaRPr lang="en-US" altLang="zh-CN" sz="2400" b="1" dirty="0">
              <a:ea typeface="新宋体" pitchFamily="49" charset="-122"/>
              <a:cs typeface="Arial" panose="020B0604020202020204" pitchFamily="34" charset="0"/>
            </a:endParaRPr>
          </a:p>
          <a:p>
            <a:pPr marL="913198" lvl="1" indent="-456597">
              <a:lnSpc>
                <a:spcPct val="110000"/>
              </a:lnSpc>
              <a:spcBef>
                <a:spcPct val="15000"/>
              </a:spcBef>
              <a:buClr>
                <a:schemeClr val="accent2"/>
              </a:buClr>
              <a:buFontTx/>
              <a:buChar char="•"/>
            </a:pPr>
            <a:r>
              <a:rPr lang="en-US" altLang="zh-CN" sz="2000" b="1" dirty="0" err="1">
                <a:ea typeface="楷体_GB2312" pitchFamily="49" charset="-122"/>
                <a:cs typeface="Arial" panose="020B0604020202020204" pitchFamily="34" charset="0"/>
              </a:rPr>
              <a:t>Glueballs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：</a:t>
            </a:r>
            <a:r>
              <a:rPr lang="zh-CN" altLang="en-US" sz="2400" b="1" dirty="0">
                <a:ea typeface="新宋体" pitchFamily="49" charset="-122"/>
                <a:cs typeface="Arial" panose="020B0604020202020204" pitchFamily="34" charset="0"/>
              </a:rPr>
              <a:t>   </a:t>
            </a:r>
            <a:r>
              <a:rPr lang="en-US" altLang="zh-CN" sz="2000" b="1" dirty="0" err="1">
                <a:ea typeface="新宋体" pitchFamily="49" charset="-122"/>
                <a:cs typeface="Arial" panose="020B0604020202020204" pitchFamily="34" charset="0"/>
              </a:rPr>
              <a:t>gg</a:t>
            </a:r>
            <a:r>
              <a:rPr lang="zh-CN" altLang="en-US" sz="2000" b="1" dirty="0">
                <a:ea typeface="新宋体" pitchFamily="49" charset="-122"/>
                <a:cs typeface="Arial" panose="020B0604020202020204" pitchFamily="34" charset="0"/>
              </a:rPr>
              <a:t>， </a:t>
            </a:r>
            <a:r>
              <a:rPr lang="en-US" altLang="zh-CN" sz="2000" b="1" dirty="0" err="1">
                <a:ea typeface="新宋体" pitchFamily="49" charset="-122"/>
                <a:cs typeface="Arial" panose="020B0604020202020204" pitchFamily="34" charset="0"/>
              </a:rPr>
              <a:t>ggg</a:t>
            </a:r>
            <a:r>
              <a:rPr lang="en-US" altLang="zh-CN" sz="2000" b="1" dirty="0">
                <a:ea typeface="新宋体" pitchFamily="49" charset="-122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84808" y="2438403"/>
            <a:ext cx="5080000" cy="1200213"/>
          </a:xfrm>
          <a:prstGeom prst="rect">
            <a:avLst/>
          </a:prstGeom>
          <a:solidFill>
            <a:srgbClr val="0000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9" tIns="45663" rIns="91319" bIns="45663"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</a:rPr>
              <a:t>Meson</a:t>
            </a:r>
            <a:r>
              <a:rPr kumimoji="1" lang="zh-CN" altLang="en-US" sz="2400" b="1">
                <a:solidFill>
                  <a:srgbClr val="FFFFCC"/>
                </a:solidFill>
                <a:latin typeface="Times New Roman" pitchFamily="18" charset="0"/>
              </a:rPr>
              <a:t>（ </a:t>
            </a: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</a:rPr>
              <a:t>q</a:t>
            </a: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</a:rPr>
              <a:t>q </a:t>
            </a:r>
            <a:r>
              <a:rPr kumimoji="1" lang="zh-CN" altLang="en-US" sz="2400" b="1">
                <a:solidFill>
                  <a:srgbClr val="FFFFCC"/>
                </a:solidFill>
                <a:latin typeface="Times New Roman" pitchFamily="18" charset="0"/>
              </a:rPr>
              <a:t>）</a:t>
            </a:r>
          </a:p>
          <a:p>
            <a:pPr>
              <a:spcBef>
                <a:spcPct val="10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</a:rPr>
              <a:t>Baryon</a:t>
            </a:r>
            <a:r>
              <a:rPr kumimoji="1" lang="zh-CN" altLang="en-US" sz="2400" b="1">
                <a:solidFill>
                  <a:srgbClr val="FFFFCC"/>
                </a:solidFill>
                <a:latin typeface="Times New Roman" pitchFamily="18" charset="0"/>
              </a:rPr>
              <a:t>（</a:t>
            </a:r>
            <a:r>
              <a:rPr kumimoji="1" lang="en-US" altLang="zh-CN" sz="2400" b="1">
                <a:solidFill>
                  <a:srgbClr val="FFFFCC"/>
                </a:solidFill>
                <a:latin typeface="Times New Roman" pitchFamily="18" charset="0"/>
              </a:rPr>
              <a:t>q q q</a:t>
            </a:r>
            <a:r>
              <a:rPr kumimoji="1" lang="zh-CN" altLang="en-US" sz="2400" b="1">
                <a:solidFill>
                  <a:srgbClr val="FFFFCC"/>
                </a:solidFill>
                <a:latin typeface="Times New Roman" pitchFamily="18" charset="0"/>
              </a:rPr>
              <a:t>）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9448800" y="2514600"/>
            <a:ext cx="497840" cy="457200"/>
            <a:chOff x="3072" y="3024"/>
            <a:chExt cx="480" cy="480"/>
          </a:xfrm>
        </p:grpSpPr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3072" y="3024"/>
              <a:ext cx="480" cy="480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216" y="307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33CC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99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216" y="328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9448806" y="3048001"/>
            <a:ext cx="576649" cy="533400"/>
            <a:chOff x="3696" y="3456"/>
            <a:chExt cx="480" cy="480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3696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936" y="369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732" y="3660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840" y="349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33CC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99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018642" y="2556201"/>
            <a:ext cx="211667" cy="0"/>
          </a:xfrm>
          <a:prstGeom prst="line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9" tIns="45663" rIns="91319" bIns="45663"/>
          <a:lstStyle/>
          <a:p>
            <a:endParaRPr lang="zh-CN" alt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885771" y="5276335"/>
            <a:ext cx="10583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9" tIns="45663" rIns="91319" bIns="45663"/>
          <a:lstStyle/>
          <a:p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64979" y="6193115"/>
            <a:ext cx="10066101" cy="461550"/>
          </a:xfrm>
          <a:prstGeom prst="rect">
            <a:avLst/>
          </a:prstGeom>
          <a:solidFill>
            <a:srgbClr val="FFFF00"/>
          </a:solidFill>
        </p:spPr>
        <p:txBody>
          <a:bodyPr wrap="none" lIns="91319" tIns="45663" rIns="91319" bIns="45663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</a:rPr>
              <a:t>Lots of candidates,  but new forms of hadrons have not been established yet!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36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err="1" smtClean="0">
                <a:solidFill>
                  <a:srgbClr val="C00000"/>
                </a:solidFill>
                <a:latin typeface="+mn-lt"/>
              </a:rPr>
              <a:t>Glueballs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6227"/>
            <a:ext cx="10515600" cy="5090031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+mn-lt"/>
              </a:rPr>
              <a:t>Unique particles formed by non-Abel Gauge </a:t>
            </a:r>
          </a:p>
          <a:p>
            <a:pPr marL="0" indent="0">
              <a:buNone/>
            </a:pPr>
            <a:r>
              <a:rPr lang="en-US" altLang="zh-CN" sz="2400" b="1" dirty="0">
                <a:latin typeface="+mn-lt"/>
              </a:rPr>
              <a:t>    self-interactions</a:t>
            </a:r>
          </a:p>
          <a:p>
            <a:pPr marL="0" indent="0">
              <a:buNone/>
            </a:pPr>
            <a:r>
              <a:rPr lang="en-US" altLang="zh-CN" sz="2400" b="1" dirty="0">
                <a:latin typeface="+mn-lt"/>
                <a:sym typeface="Wingdings" panose="05000000000000000000" pitchFamily="2" charset="2"/>
              </a:rPr>
              <a:t> Direct test of QCD</a:t>
            </a:r>
            <a:endParaRPr lang="en-US" altLang="zh-CN" sz="2400" b="1" dirty="0">
              <a:latin typeface="+mn-lt"/>
            </a:endParaRPr>
          </a:p>
          <a:p>
            <a:r>
              <a:rPr lang="en-US" altLang="zh-CN" sz="2400" b="1" dirty="0">
                <a:latin typeface="+mn-lt"/>
              </a:rPr>
              <a:t>Lattice QCD </a:t>
            </a:r>
            <a:r>
              <a:rPr lang="en-US" altLang="zh-CN" sz="2400" b="1" dirty="0" smtClean="0">
                <a:latin typeface="+mn-lt"/>
              </a:rPr>
              <a:t>predictions</a:t>
            </a:r>
            <a:endParaRPr lang="en-US" altLang="zh-CN" sz="2400" b="1" dirty="0">
              <a:latin typeface="+mn-lt"/>
            </a:endParaRPr>
          </a:p>
          <a:p>
            <a:pPr lvl="1"/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0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++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 ground state: 1~2 </a:t>
            </a:r>
            <a:r>
              <a:rPr lang="en-US" altLang="zh-CN" b="1" dirty="0" err="1" smtClean="0">
                <a:solidFill>
                  <a:srgbClr val="0000FF"/>
                </a:solidFill>
                <a:latin typeface="+mn-lt"/>
              </a:rPr>
              <a:t>GeV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altLang="zh-CN" b="1" i="1" dirty="0" smtClean="0">
                <a:solidFill>
                  <a:srgbClr val="0000FF"/>
                </a:solidFill>
                <a:latin typeface="+mn-lt"/>
              </a:rPr>
              <a:t>c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2</a:t>
            </a:r>
            <a:endParaRPr lang="en-US" altLang="zh-CN" b="1" dirty="0" smtClean="0">
              <a:solidFill>
                <a:srgbClr val="0000FF"/>
              </a:solidFill>
              <a:latin typeface="+mn-lt"/>
            </a:endParaRPr>
          </a:p>
          <a:p>
            <a:pPr lvl="1"/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++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 ground state: 2.3~2.4 </a:t>
            </a:r>
            <a:r>
              <a:rPr lang="en-US" altLang="zh-CN" b="1" dirty="0" err="1" smtClean="0">
                <a:solidFill>
                  <a:srgbClr val="0000FF"/>
                </a:solidFill>
                <a:latin typeface="+mn-lt"/>
              </a:rPr>
              <a:t>GeV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altLang="zh-CN" b="1" i="1" dirty="0" smtClean="0">
                <a:solidFill>
                  <a:srgbClr val="0000FF"/>
                </a:solidFill>
                <a:latin typeface="+mn-lt"/>
              </a:rPr>
              <a:t>c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2</a:t>
            </a:r>
            <a:endParaRPr lang="en-US" altLang="zh-CN" b="1" dirty="0" smtClean="0">
              <a:solidFill>
                <a:srgbClr val="0000FF"/>
              </a:solidFill>
              <a:latin typeface="+mn-lt"/>
            </a:endParaRPr>
          </a:p>
          <a:p>
            <a:pPr lvl="1"/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0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-+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 ground state: 2.3~2.6 </a:t>
            </a:r>
            <a:r>
              <a:rPr lang="en-US" altLang="zh-CN" b="1" dirty="0" err="1" smtClean="0">
                <a:solidFill>
                  <a:srgbClr val="0000FF"/>
                </a:solidFill>
                <a:latin typeface="+mn-lt"/>
              </a:rPr>
              <a:t>GeV</a:t>
            </a:r>
            <a:r>
              <a:rPr lang="en-US" altLang="zh-CN" b="1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altLang="zh-CN" b="1" i="1" dirty="0" smtClean="0">
                <a:solidFill>
                  <a:srgbClr val="0000FF"/>
                </a:solidFill>
                <a:latin typeface="+mn-lt"/>
              </a:rPr>
              <a:t>c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+mn-lt"/>
              </a:rPr>
              <a:t>2</a:t>
            </a:r>
          </a:p>
          <a:p>
            <a:pPr lvl="1"/>
            <a:endParaRPr lang="en-US" altLang="zh-CN" b="1" baseline="30000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altLang="zh-CN" sz="2400" b="1" dirty="0">
                <a:latin typeface="+mn-lt"/>
              </a:rPr>
              <a:t>J/</a:t>
            </a:r>
            <a:r>
              <a:rPr lang="el-GR" altLang="zh-CN" sz="2400" b="1" dirty="0">
                <a:latin typeface="+mn-lt"/>
              </a:rPr>
              <a:t>ψ</a:t>
            </a:r>
            <a:r>
              <a:rPr lang="en-US" altLang="zh-CN" sz="2400" b="1" dirty="0">
                <a:latin typeface="+mn-lt"/>
              </a:rPr>
              <a:t> radiative decays are believed to be an ideal</a:t>
            </a:r>
          </a:p>
          <a:p>
            <a:pPr marL="0" indent="0">
              <a:buNone/>
            </a:pPr>
            <a:r>
              <a:rPr lang="en-US" altLang="zh-CN" sz="2400" b="1" dirty="0">
                <a:latin typeface="+mn-lt"/>
              </a:rPr>
              <a:t>   place to search for above </a:t>
            </a:r>
            <a:r>
              <a:rPr lang="en-US" altLang="zh-CN" sz="2400" b="1" dirty="0" err="1">
                <a:latin typeface="+mn-lt"/>
              </a:rPr>
              <a:t>glueballs</a:t>
            </a:r>
            <a:r>
              <a:rPr lang="en-US" altLang="zh-CN" sz="2400" b="1" dirty="0">
                <a:latin typeface="+mn-lt"/>
              </a:rPr>
              <a:t>.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32" y="1865665"/>
            <a:ext cx="3992270" cy="35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32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+mn-lt"/>
              </a:rPr>
              <a:t>J/</a:t>
            </a:r>
            <a:r>
              <a:rPr lang="el-GR" altLang="zh-CN" b="1" dirty="0">
                <a:solidFill>
                  <a:srgbClr val="C00000"/>
                </a:solidFill>
                <a:latin typeface="+mn-lt"/>
              </a:rPr>
              <a:t>ψ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radiative decays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29938"/>
            <a:ext cx="10515600" cy="542024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+mn-lt"/>
              </a:rPr>
              <a:t>Gluon rich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environment</a:t>
            </a:r>
          </a:p>
          <a:p>
            <a:endParaRPr lang="en-US" altLang="zh-CN" dirty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 smtClean="0">
                <a:latin typeface="+mn-lt"/>
              </a:rPr>
              <a:t>Isospin filter</a:t>
            </a:r>
          </a:p>
          <a:p>
            <a:pPr lvl="1"/>
            <a:r>
              <a:rPr lang="en-US" altLang="zh-CN" dirty="0">
                <a:latin typeface="+mn-lt"/>
              </a:rPr>
              <a:t>f</a:t>
            </a:r>
            <a:r>
              <a:rPr lang="en-US" altLang="zh-CN" dirty="0" smtClean="0">
                <a:latin typeface="+mn-lt"/>
              </a:rPr>
              <a:t>inal states dominated by I=0 processes</a:t>
            </a:r>
          </a:p>
          <a:p>
            <a:r>
              <a:rPr lang="en-US" altLang="zh-CN" dirty="0" smtClean="0">
                <a:latin typeface="+mn-lt"/>
              </a:rPr>
              <a:t>Spin-parity filter</a:t>
            </a:r>
          </a:p>
          <a:p>
            <a:pPr lvl="1"/>
            <a:r>
              <a:rPr lang="en-US" altLang="zh-CN" dirty="0" smtClean="0">
                <a:latin typeface="+mn-lt"/>
              </a:rPr>
              <a:t>C parity must be +</a:t>
            </a:r>
            <a:r>
              <a:rPr lang="zh-CN" altLang="en-US" dirty="0" smtClean="0">
                <a:latin typeface="+mn-lt"/>
              </a:rPr>
              <a:t>， </a:t>
            </a:r>
            <a:r>
              <a:rPr lang="en-US" altLang="zh-CN" dirty="0" smtClean="0">
                <a:latin typeface="+mn-lt"/>
              </a:rPr>
              <a:t>so  J</a:t>
            </a:r>
            <a:r>
              <a:rPr lang="en-US" altLang="zh-CN" baseline="30000" dirty="0" smtClean="0">
                <a:latin typeface="+mn-lt"/>
              </a:rPr>
              <a:t>PC</a:t>
            </a:r>
            <a:r>
              <a:rPr lang="en-US" altLang="zh-CN" dirty="0" smtClean="0">
                <a:latin typeface="+mn-lt"/>
              </a:rPr>
              <a:t>= 0</a:t>
            </a:r>
            <a:r>
              <a:rPr lang="en-US" altLang="zh-CN" baseline="30000" dirty="0" smtClean="0">
                <a:latin typeface="+mn-lt"/>
              </a:rPr>
              <a:t>-+</a:t>
            </a:r>
            <a:r>
              <a:rPr lang="zh-CN" altLang="en-US" dirty="0" smtClean="0">
                <a:latin typeface="+mn-lt"/>
              </a:rPr>
              <a:t>， </a:t>
            </a:r>
            <a:r>
              <a:rPr lang="en-US" altLang="zh-CN" dirty="0" smtClean="0">
                <a:latin typeface="+mn-lt"/>
              </a:rPr>
              <a:t>0</a:t>
            </a:r>
            <a:r>
              <a:rPr lang="en-US" altLang="zh-CN" baseline="30000" dirty="0" smtClean="0">
                <a:latin typeface="+mn-lt"/>
              </a:rPr>
              <a:t>++</a:t>
            </a:r>
            <a:r>
              <a:rPr lang="zh-CN" altLang="en-US" dirty="0" smtClean="0">
                <a:latin typeface="+mn-lt"/>
              </a:rPr>
              <a:t>，</a:t>
            </a:r>
            <a:r>
              <a:rPr lang="en-US" altLang="zh-CN" dirty="0" smtClean="0">
                <a:latin typeface="+mn-lt"/>
              </a:rPr>
              <a:t>2</a:t>
            </a:r>
            <a:r>
              <a:rPr lang="en-US" altLang="zh-CN" baseline="30000" dirty="0" smtClean="0">
                <a:latin typeface="+mn-lt"/>
              </a:rPr>
              <a:t>++</a:t>
            </a:r>
            <a:r>
              <a:rPr lang="zh-CN" altLang="en-US" dirty="0" smtClean="0">
                <a:latin typeface="+mn-lt"/>
              </a:rPr>
              <a:t>，</a:t>
            </a:r>
            <a:r>
              <a:rPr lang="en-US" altLang="zh-CN" dirty="0" smtClean="0">
                <a:latin typeface="+mn-lt"/>
              </a:rPr>
              <a:t>… </a:t>
            </a:r>
          </a:p>
          <a:p>
            <a:pPr>
              <a:buFont typeface="Wingdings"/>
              <a:buChar char="à"/>
            </a:pPr>
            <a:r>
              <a:rPr lang="en-US" altLang="zh-CN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Clean environment </a:t>
            </a:r>
          </a:p>
          <a:p>
            <a:pPr marL="456599" lvl="1" indent="0">
              <a:buNone/>
            </a:pPr>
            <a:r>
              <a:rPr lang="en-US" altLang="zh-CN" dirty="0" smtClean="0">
                <a:latin typeface="+mn-lt"/>
              </a:rPr>
              <a:t>very </a:t>
            </a:r>
            <a:r>
              <a:rPr lang="en-US" altLang="zh-CN" dirty="0">
                <a:latin typeface="+mn-lt"/>
              </a:rPr>
              <a:t>different  from proton-antiproton collision </a:t>
            </a:r>
            <a:r>
              <a:rPr lang="en-US" altLang="zh-CN" dirty="0" smtClean="0">
                <a:latin typeface="+mn-lt"/>
              </a:rPr>
              <a:t>processes</a:t>
            </a:r>
          </a:p>
          <a:p>
            <a:pPr marL="0" indent="0">
              <a:buNone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Ideal place to search for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glueballs</a:t>
            </a:r>
            <a:endParaRPr lang="en-US" altLang="zh-CN" dirty="0">
              <a:solidFill>
                <a:srgbClr val="FF0000"/>
              </a:solidFill>
              <a:latin typeface="+mn-lt"/>
            </a:endParaRPr>
          </a:p>
          <a:p>
            <a:pPr lvl="1"/>
            <a:endParaRPr lang="en-US" altLang="zh-CN" dirty="0">
              <a:solidFill>
                <a:srgbClr val="FF0000"/>
              </a:solidFill>
              <a:latin typeface="+mn-lt"/>
            </a:endParaRPr>
          </a:p>
          <a:p>
            <a:pPr lvl="1"/>
            <a:endParaRPr lang="en-US" altLang="zh-CN" dirty="0"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3231" y="2264476"/>
            <a:ext cx="415298" cy="369237"/>
          </a:xfrm>
          <a:prstGeom prst="rect">
            <a:avLst/>
          </a:prstGeom>
          <a:noFill/>
        </p:spPr>
        <p:txBody>
          <a:bodyPr wrap="none" lIns="91341" tIns="45673" rIns="91341" bIns="45673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&gt;&gt;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9" y="1668641"/>
            <a:ext cx="3240551" cy="148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26" y="1941839"/>
            <a:ext cx="3448016" cy="111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759" y="1544790"/>
            <a:ext cx="547688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8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0318"/>
            <a:ext cx="10515600" cy="937200"/>
          </a:xfrm>
        </p:spPr>
        <p:txBody>
          <a:bodyPr/>
          <a:lstStyle/>
          <a:p>
            <a:pPr algn="ctr"/>
            <a:r>
              <a:rPr lang="en-US" altLang="zh-CN" b="1" dirty="0" err="1" smtClean="0">
                <a:solidFill>
                  <a:srgbClr val="C00000"/>
                </a:solidFill>
                <a:latin typeface="+mn-lt"/>
              </a:rPr>
              <a:t>Gueball</a:t>
            </a: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 Productions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22219"/>
            <a:ext cx="10515600" cy="555567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>
                <a:latin typeface="+mn-lt"/>
              </a:rPr>
              <a:t>Rich production </a:t>
            </a:r>
            <a:r>
              <a:rPr lang="en-US" altLang="zh-CN" dirty="0">
                <a:latin typeface="+mn-lt"/>
              </a:rPr>
              <a:t>in J/</a:t>
            </a:r>
            <a:r>
              <a:rPr lang="el-GR" altLang="zh-CN" dirty="0" smtClean="0">
                <a:latin typeface="+mn-lt"/>
              </a:rPr>
              <a:t>ψ</a:t>
            </a:r>
            <a:r>
              <a:rPr lang="en-US" altLang="zh-CN" dirty="0" smtClean="0">
                <a:latin typeface="+mn-lt"/>
              </a:rPr>
              <a:t> radiative decays — </a:t>
            </a:r>
            <a:r>
              <a:rPr lang="en-US" altLang="zh-CN" dirty="0" err="1" smtClean="0">
                <a:latin typeface="+mn-lt"/>
              </a:rPr>
              <a:t>glueball</a:t>
            </a:r>
            <a:r>
              <a:rPr lang="en-US" altLang="zh-CN" dirty="0" smtClean="0">
                <a:latin typeface="+mn-lt"/>
              </a:rPr>
              <a:t> production rate </a:t>
            </a:r>
            <a:r>
              <a:rPr lang="en-US" altLang="zh-CN" dirty="0">
                <a:latin typeface="+mn-lt"/>
              </a:rPr>
              <a:t>in J/</a:t>
            </a:r>
            <a:r>
              <a:rPr lang="el-GR" altLang="zh-CN" dirty="0">
                <a:latin typeface="+mn-lt"/>
              </a:rPr>
              <a:t>ψ </a:t>
            </a:r>
            <a:r>
              <a:rPr lang="en-US" altLang="zh-CN" dirty="0" smtClean="0">
                <a:latin typeface="+mn-lt"/>
              </a:rPr>
              <a:t>radiative decays could be higher than in  J/</a:t>
            </a:r>
            <a:r>
              <a:rPr lang="el-GR" altLang="zh-CN" dirty="0">
                <a:latin typeface="+mn-lt"/>
              </a:rPr>
              <a:t>ψ </a:t>
            </a:r>
            <a:r>
              <a:rPr lang="en-US" altLang="zh-CN" dirty="0" smtClean="0">
                <a:latin typeface="+mn-lt"/>
              </a:rPr>
              <a:t>hadronic decays.</a:t>
            </a:r>
          </a:p>
          <a:p>
            <a:endParaRPr lang="en-US" altLang="zh-CN" dirty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>
              <a:latin typeface="+mn-lt"/>
            </a:endParaRP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>
                <a:latin typeface="+mn-lt"/>
              </a:rPr>
              <a:t>c</a:t>
            </a:r>
            <a:r>
              <a:rPr lang="en-US" altLang="zh-CN" dirty="0" smtClean="0">
                <a:latin typeface="+mn-lt"/>
              </a:rPr>
              <a:t>.f. , for  normal hadrons:</a:t>
            </a: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endParaRPr lang="en-US" altLang="zh-CN" dirty="0" smtClean="0">
              <a:latin typeface="+mn-lt"/>
            </a:endParaRPr>
          </a:p>
          <a:p>
            <a:pPr marL="0" indent="0">
              <a:buNone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If a hadron is more richly produced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in J/ψ radiative decays 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than in  J/ψ hadronic 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decays,  it suggests that this hadron could have large gluon content.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98" y="1850674"/>
            <a:ext cx="4803839" cy="15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06" y="4029890"/>
            <a:ext cx="5150204" cy="14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49382"/>
            <a:ext cx="10515600" cy="845128"/>
          </a:xfrm>
        </p:spPr>
        <p:txBody>
          <a:bodyPr/>
          <a:lstStyle/>
          <a:p>
            <a:pPr algn="ctr"/>
            <a:r>
              <a:rPr lang="en-US" altLang="zh-CN" b="1" dirty="0" err="1" smtClean="0">
                <a:solidFill>
                  <a:srgbClr val="C00000"/>
                </a:solidFill>
                <a:latin typeface="Calibri"/>
              </a:rPr>
              <a:t>Gueball</a:t>
            </a:r>
            <a:r>
              <a:rPr lang="en-US" altLang="zh-CN" b="1" dirty="0" smtClean="0">
                <a:solidFill>
                  <a:srgbClr val="C00000"/>
                </a:solidFill>
                <a:latin typeface="Calibri"/>
              </a:rPr>
              <a:t> Decays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3273"/>
            <a:ext cx="10515600" cy="4583690"/>
          </a:xfrm>
        </p:spPr>
        <p:txBody>
          <a:bodyPr/>
          <a:lstStyle/>
          <a:p>
            <a:r>
              <a:rPr lang="en-US" altLang="zh-CN" dirty="0" smtClean="0">
                <a:latin typeface="+mn-lt"/>
              </a:rPr>
              <a:t>Flavor symmetric decays</a:t>
            </a: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 smtClean="0">
                <a:latin typeface="+mn-lt"/>
              </a:rPr>
              <a:t>No rigorous predictions on decay patterns and their branching ratios.</a:t>
            </a:r>
          </a:p>
          <a:p>
            <a:pPr marL="0" indent="0">
              <a:buNone/>
            </a:pPr>
            <a:endParaRPr lang="en-US" altLang="zh-CN" dirty="0" smtClean="0">
              <a:latin typeface="+mn-lt"/>
            </a:endParaRPr>
          </a:p>
          <a:p>
            <a:r>
              <a:rPr lang="en-US" altLang="zh-CN" dirty="0">
                <a:latin typeface="+mn-lt"/>
              </a:rPr>
              <a:t>T</a:t>
            </a:r>
            <a:r>
              <a:rPr lang="en-US" altLang="zh-CN" dirty="0" smtClean="0">
                <a:latin typeface="+mn-lt"/>
              </a:rPr>
              <a:t>he </a:t>
            </a:r>
            <a:r>
              <a:rPr lang="en-US" altLang="zh-CN" dirty="0" err="1" smtClean="0">
                <a:latin typeface="+mn-lt"/>
              </a:rPr>
              <a:t>glueball</a:t>
            </a:r>
            <a:r>
              <a:rPr lang="en-US" altLang="zh-CN" dirty="0" smtClean="0">
                <a:latin typeface="+mn-lt"/>
              </a:rPr>
              <a:t> decays could have similar decays to the </a:t>
            </a:r>
            <a:r>
              <a:rPr lang="en-US" altLang="zh-CN" dirty="0" err="1" smtClean="0">
                <a:latin typeface="+mn-lt"/>
              </a:rPr>
              <a:t>charmonium</a:t>
            </a:r>
            <a:r>
              <a:rPr lang="en-US" altLang="zh-CN" dirty="0" smtClean="0">
                <a:latin typeface="+mn-lt"/>
              </a:rPr>
              <a:t> families since they all decay via gluons.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  <a:latin typeface="+mn-lt"/>
              </a:rPr>
              <a:t>e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.g.  the  0</a:t>
            </a:r>
            <a:r>
              <a:rPr lang="en-US" altLang="zh-CN" baseline="30000" dirty="0" smtClean="0">
                <a:solidFill>
                  <a:srgbClr val="0000FF"/>
                </a:solidFill>
                <a:latin typeface="+mn-lt"/>
              </a:rPr>
              <a:t>-+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altLang="zh-CN" dirty="0" err="1" smtClean="0">
                <a:solidFill>
                  <a:srgbClr val="0000FF"/>
                </a:solidFill>
                <a:latin typeface="+mn-lt"/>
              </a:rPr>
              <a:t>glueball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could have similar decays of  </a:t>
            </a:r>
            <a:r>
              <a:rPr lang="el-GR" altLang="zh-CN" dirty="0">
                <a:solidFill>
                  <a:srgbClr val="0000FF"/>
                </a:solidFill>
                <a:latin typeface="+mn-lt"/>
              </a:rPr>
              <a:t>η</a:t>
            </a:r>
            <a:r>
              <a:rPr lang="en-US" altLang="zh-CN" baseline="-25000" dirty="0" smtClean="0">
                <a:solidFill>
                  <a:srgbClr val="0000FF"/>
                </a:solidFill>
                <a:latin typeface="+mn-lt"/>
              </a:rPr>
              <a:t>c</a:t>
            </a:r>
          </a:p>
          <a:p>
            <a:pPr lvl="1"/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One of the largest decay modes of  </a:t>
            </a:r>
            <a:r>
              <a:rPr lang="el-GR" altLang="zh-CN" dirty="0">
                <a:solidFill>
                  <a:srgbClr val="0000FF"/>
                </a:solidFill>
                <a:latin typeface="+mn-lt"/>
              </a:rPr>
              <a:t>η</a:t>
            </a:r>
            <a:r>
              <a:rPr lang="en-US" altLang="zh-CN" baseline="-25000" dirty="0" smtClean="0">
                <a:solidFill>
                  <a:srgbClr val="0000FF"/>
                </a:solidFill>
                <a:latin typeface="+mn-lt"/>
              </a:rPr>
              <a:t>c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is  </a:t>
            </a:r>
            <a:r>
              <a:rPr lang="el-GR" altLang="zh-CN" dirty="0" smtClean="0">
                <a:solidFill>
                  <a:srgbClr val="0000FF"/>
                </a:solidFill>
                <a:latin typeface="+mn-lt"/>
              </a:rPr>
              <a:t>η′π+π-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, </a:t>
            </a:r>
            <a:r>
              <a:rPr lang="en-US" altLang="zh-CN" dirty="0">
                <a:solidFill>
                  <a:srgbClr val="0000FF"/>
                </a:solidFill>
                <a:latin typeface="+mn-lt"/>
              </a:rPr>
              <a:t>so 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J/</a:t>
            </a:r>
            <a:r>
              <a:rPr lang="el-GR" altLang="zh-CN" dirty="0">
                <a:solidFill>
                  <a:srgbClr val="0000FF"/>
                </a:solidFill>
                <a:latin typeface="+mn-lt"/>
              </a:rPr>
              <a:t>ψ→γη′π+π-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 could be the best place to search for </a:t>
            </a:r>
            <a:r>
              <a:rPr lang="en-US" altLang="zh-CN" dirty="0">
                <a:solidFill>
                  <a:srgbClr val="0000FF"/>
                </a:solidFill>
                <a:latin typeface="+mn-lt"/>
              </a:rPr>
              <a:t>the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0</a:t>
            </a:r>
            <a:r>
              <a:rPr lang="en-US" altLang="zh-CN" sz="2800" baseline="30000" dirty="0">
                <a:solidFill>
                  <a:srgbClr val="0000FF"/>
                </a:solidFill>
                <a:latin typeface="Calibri"/>
              </a:rPr>
              <a:t>-+ 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zh-CN" dirty="0" err="1" smtClean="0">
                <a:solidFill>
                  <a:srgbClr val="0000FF"/>
                </a:solidFill>
                <a:latin typeface="+mn-lt"/>
              </a:rPr>
              <a:t>glueball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.</a:t>
            </a:r>
            <a:endParaRPr lang="zh-CN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+mn-lt"/>
              </a:rPr>
              <a:t>Highlights </a:t>
            </a:r>
            <a:endParaRPr lang="zh-CN" altLang="en-US" sz="4000" b="1" dirty="0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Calibri"/>
                    <a:ea typeface="Cambria Math" panose="02040503050406030204" pitchFamily="18" charset="0"/>
                    <a:cs typeface="Arial" panose="020B0604020202020204" pitchFamily="34" charset="0"/>
                  </a:rPr>
                  <a:t>X(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i="1" dirty="0">
                        <a:latin typeface="Cambria Math"/>
                        <a:ea typeface="Cambria Math" panose="02040503050406030204" pitchFamily="18" charset="0"/>
                        <a:cs typeface="+mj-cs"/>
                      </a:rPr>
                      <m:t>p</m:t>
                    </m:r>
                    <m:acc>
                      <m:accPr>
                        <m:chr m:val="̅"/>
                        <m:ctrlPr>
                          <a:rPr lang="en-US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3200" i="1" dirty="0">
                            <a:latin typeface="Cambria Math"/>
                            <a:ea typeface="Cambria Math" panose="02040503050406030204" pitchFamily="18" charset="0"/>
                            <a:cs typeface="+mj-cs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zh-CN" sz="3200" dirty="0">
                    <a:latin typeface="Calibri"/>
                    <a:ea typeface="Cambria Math" panose="02040503050406030204" pitchFamily="18" charset="0"/>
                    <a:cs typeface="Arial" panose="020B0604020202020204" pitchFamily="34" charset="0"/>
                  </a:rPr>
                  <a:t>) and </a:t>
                </a:r>
                <a:r>
                  <a:rPr lang="en-US" altLang="zh-CN" sz="3200" dirty="0">
                    <a:latin typeface="Calibri"/>
                    <a:ea typeface="Cambria Math" panose="02040503050406030204" pitchFamily="18" charset="0"/>
                    <a:cs typeface="+mj-cs"/>
                  </a:rPr>
                  <a:t>X(1835)</a:t>
                </a:r>
              </a:p>
              <a:p>
                <a:endParaRPr lang="en-US" altLang="zh-CN" sz="3200" dirty="0">
                  <a:latin typeface="Calibri"/>
                  <a:ea typeface="Cambria Math" panose="02040503050406030204" pitchFamily="18" charset="0"/>
                  <a:cs typeface="+mj-cs"/>
                </a:endParaRPr>
              </a:p>
              <a:p>
                <a:r>
                  <a:rPr lang="en-US" altLang="zh-CN" sz="3200" dirty="0" err="1">
                    <a:latin typeface="Calibri"/>
                    <a:ea typeface="Cambria Math" panose="02040503050406030204" pitchFamily="18" charset="0"/>
                    <a:cs typeface="+mj-cs"/>
                  </a:rPr>
                  <a:t>Glueball</a:t>
                </a:r>
                <a:r>
                  <a:rPr lang="en-US" altLang="zh-CN" sz="3200" dirty="0">
                    <a:latin typeface="Calibri"/>
                    <a:ea typeface="Cambria Math" panose="02040503050406030204" pitchFamily="18" charset="0"/>
                    <a:cs typeface="+mj-cs"/>
                  </a:rPr>
                  <a:t> candidates</a:t>
                </a:r>
              </a:p>
              <a:p>
                <a:pPr lvl="1"/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0</a:t>
                </a:r>
                <a:r>
                  <a:rPr lang="en-US" altLang="zh-CN" baseline="30000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++</a:t>
                </a:r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:    f</a:t>
                </a:r>
                <a:r>
                  <a:rPr lang="en-US" altLang="zh-CN" baseline="-25000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0</a:t>
                </a:r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(1500</a:t>
                </a:r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) and </a:t>
                </a:r>
                <a:r>
                  <a:rPr lang="en-US" altLang="zh-CN" dirty="0" smtClean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</a:rPr>
                  <a:t>f</a:t>
                </a:r>
                <a:r>
                  <a:rPr lang="en-US" altLang="zh-CN" baseline="-25000" dirty="0" smtClean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</a:rPr>
                  <a:t>0</a:t>
                </a:r>
                <a:r>
                  <a:rPr lang="en-US" altLang="zh-CN" dirty="0" smtClean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</a:rPr>
                  <a:t>(1710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</a:rPr>
                  <a:t>) </a:t>
                </a:r>
                <a:endParaRPr lang="en-US" altLang="zh-CN" dirty="0" smtClean="0">
                  <a:latin typeface="Calibri"/>
                  <a:ea typeface="Cambria Math" panose="02040503050406030204" pitchFamily="18" charset="0"/>
                  <a:cs typeface="+mj-cs"/>
                </a:endParaRPr>
              </a:p>
              <a:p>
                <a:pPr lvl="1"/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2</a:t>
                </a:r>
                <a:r>
                  <a:rPr lang="en-US" altLang="zh-CN" baseline="30000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++</a:t>
                </a:r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:    f</a:t>
                </a:r>
                <a:r>
                  <a:rPr lang="en-US" altLang="zh-CN" baseline="-25000" dirty="0" smtClean="0">
                    <a:solidFill>
                      <a:schemeClr val="tx1"/>
                    </a:solidFill>
                    <a:latin typeface="Calibri"/>
                    <a:ea typeface="Cambria Math" panose="02040503050406030204" pitchFamily="18" charset="0"/>
                    <a:cs typeface="+mj-cs"/>
                  </a:rPr>
                  <a:t>2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libri"/>
                    <a:ea typeface="Cambria Math" panose="02040503050406030204" pitchFamily="18" charset="0"/>
                    <a:cs typeface="+mj-cs"/>
                  </a:rPr>
                  <a:t>(2340)</a:t>
                </a:r>
              </a:p>
              <a:p>
                <a:pPr lvl="1"/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0</a:t>
                </a:r>
                <a:r>
                  <a:rPr lang="en-US" altLang="zh-CN" baseline="30000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-+</a:t>
                </a:r>
                <a:r>
                  <a:rPr lang="en-US" altLang="zh-CN" dirty="0" smtClean="0">
                    <a:latin typeface="Calibri"/>
                    <a:ea typeface="Cambria Math" panose="02040503050406030204" pitchFamily="18" charset="0"/>
                    <a:cs typeface="+mj-cs"/>
                  </a:rPr>
                  <a:t>:     X(2370)</a:t>
                </a:r>
                <a:endParaRPr lang="en-US" altLang="zh-CN" dirty="0" smtClean="0">
                  <a:solidFill>
                    <a:schemeClr val="tx1"/>
                  </a:solidFill>
                  <a:latin typeface="Calibri"/>
                  <a:ea typeface="Cambria Math" panose="02040503050406030204" pitchFamily="18" charset="0"/>
                  <a:cs typeface="+mj-cs"/>
                </a:endParaRPr>
              </a:p>
              <a:p>
                <a:endParaRPr lang="zh-CN" altLang="en-US" sz="3200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8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ea typeface="Cambria Math" panose="02040503050406030204" pitchFamily="18" charset="0"/>
              </a:rPr>
              <a:t>Hadron Spectroscopy at BESIII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D2BE-F7CF-4B43-A1E0-34FD31331A8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13993</TotalTime>
  <Words>1504</Words>
  <Application>Microsoft Office PowerPoint</Application>
  <PresentationFormat>宽屏</PresentationFormat>
  <Paragraphs>333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31</vt:i4>
      </vt:variant>
    </vt:vector>
  </HeadingPairs>
  <TitlesOfParts>
    <vt:vector size="60" baseType="lpstr">
      <vt:lpstr>Arial Unicode MS</vt:lpstr>
      <vt:lpstr>Heiti SC Medium</vt:lpstr>
      <vt:lpstr>Helvetica Light</vt:lpstr>
      <vt:lpstr>Helvetica Neue</vt:lpstr>
      <vt:lpstr>Kaiti SC Regular</vt:lpstr>
      <vt:lpstr>Times Roman</vt:lpstr>
      <vt:lpstr>仿宋_GB2312</vt:lpstr>
      <vt:lpstr>黑体</vt:lpstr>
      <vt:lpstr>华文细黑</vt:lpstr>
      <vt:lpstr>楷体_GB2312</vt:lpstr>
      <vt:lpstr>宋体</vt:lpstr>
      <vt:lpstr>新宋体</vt:lpstr>
      <vt:lpstr>Arial</vt:lpstr>
      <vt:lpstr>Calibri</vt:lpstr>
      <vt:lpstr>Calibri Light</vt:lpstr>
      <vt:lpstr>Cambria</vt:lpstr>
      <vt:lpstr>Cambria Math</vt:lpstr>
      <vt:lpstr>Helvetica</vt:lpstr>
      <vt:lpstr>Monotype Corsiva</vt:lpstr>
      <vt:lpstr>Symbol</vt:lpstr>
      <vt:lpstr>Times New Roman</vt:lpstr>
      <vt:lpstr>Wingdings</vt:lpstr>
      <vt:lpstr>Office 主题</vt:lpstr>
      <vt:lpstr>White</vt:lpstr>
      <vt:lpstr>1_White</vt:lpstr>
      <vt:lpstr>1_Office 主题</vt:lpstr>
      <vt:lpstr>2_White</vt:lpstr>
      <vt:lpstr>3_White</vt:lpstr>
      <vt:lpstr>4_White</vt:lpstr>
      <vt:lpstr>Light Hadron Spectroscopy at BESIII</vt:lpstr>
      <vt:lpstr>BEPCII / BESIII</vt:lpstr>
      <vt:lpstr>BESIII data sets</vt:lpstr>
      <vt:lpstr>PowerPoint 演示文稿</vt:lpstr>
      <vt:lpstr>Glueballs</vt:lpstr>
      <vt:lpstr>J/ψ radiative decays</vt:lpstr>
      <vt:lpstr>Gueball Productions</vt:lpstr>
      <vt:lpstr>Gueball Decays</vt:lpstr>
      <vt:lpstr>Highlights </vt:lpstr>
      <vt:lpstr>X(pp ̅) — pp ̅ mass threshold enhancement</vt:lpstr>
      <vt:lpstr>X(1835)</vt:lpstr>
      <vt:lpstr>New decay mode of X(1835) →KSKSη  and determination JPC of X(1835) in J/ψ→γKSKSη</vt:lpstr>
      <vt:lpstr>X(1835) and X(pp ̅) </vt:lpstr>
      <vt:lpstr>Anomalous line shape of η′π+π- near  the pp ̅ mass threshold in J/ψ→γη′π+π-</vt:lpstr>
      <vt:lpstr>Anomalous line shape of η′π+π- near the pp ̅ mass threshold in J/ψ→γη′π+π-  — Model I</vt:lpstr>
      <vt:lpstr>Anomalous line shape of η′π+π- near the pp ̅ mass threshold in J/ψ→γη′π+π-  — Model II</vt:lpstr>
      <vt:lpstr>Search for the X(1835) in J/ψ→ωππη’</vt:lpstr>
      <vt:lpstr>Anomalous line shape of η′π+π- near pp ̅ mass threshold — connection between X(1835) and X(pp ̅) well established </vt:lpstr>
      <vt:lpstr>PWA of J/ψ→γηη</vt:lpstr>
      <vt:lpstr>PWA of J/ψ→γKsKs</vt:lpstr>
      <vt:lpstr>Amplitude analysis of J/ψ→γπ0π0</vt:lpstr>
      <vt:lpstr>PWA of J/ψ→γΦΦ</vt:lpstr>
      <vt:lpstr>X(2370) </vt:lpstr>
      <vt:lpstr>X(2370) – good candidate of  0-+  glueball</vt:lpstr>
      <vt:lpstr>Summary</vt:lpstr>
      <vt:lpstr>backup</vt:lpstr>
      <vt:lpstr>X(1870)</vt:lpstr>
      <vt:lpstr>Structures around 1.8 GeV/c2</vt:lpstr>
      <vt:lpstr>Observation of X(1835) in J/ψ→γKSKSη</vt:lpstr>
      <vt:lpstr>Anomalous line shape of η′π+π- near  the pp ̅ mass threshold in J/ψ→γη′π+π-</vt:lpstr>
      <vt:lpstr>Observation of Mppb threshold enhancement — X(ppb)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Meson Spectroscopy  at BESIII</dc:title>
  <dc:creator>baiy</dc:creator>
  <cp:lastModifiedBy>user</cp:lastModifiedBy>
  <cp:revision>263</cp:revision>
  <dcterms:created xsi:type="dcterms:W3CDTF">2016-05-23T15:44:35Z</dcterms:created>
  <dcterms:modified xsi:type="dcterms:W3CDTF">2021-10-23T04:28:20Z</dcterms:modified>
</cp:coreProperties>
</file>