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347" r:id="rId2"/>
    <p:sldId id="2314" r:id="rId3"/>
    <p:sldId id="2338" r:id="rId4"/>
    <p:sldId id="2316" r:id="rId5"/>
    <p:sldId id="2319" r:id="rId6"/>
    <p:sldId id="2318" r:id="rId7"/>
    <p:sldId id="2321" r:id="rId8"/>
    <p:sldId id="2204" r:id="rId9"/>
    <p:sldId id="2220" r:id="rId10"/>
    <p:sldId id="2322" r:id="rId11"/>
    <p:sldId id="2221" r:id="rId12"/>
    <p:sldId id="2323" r:id="rId13"/>
    <p:sldId id="2324" r:id="rId14"/>
    <p:sldId id="1946" r:id="rId15"/>
    <p:sldId id="2325" r:id="rId16"/>
    <p:sldId id="2326" r:id="rId17"/>
    <p:sldId id="2341" r:id="rId18"/>
    <p:sldId id="2329" r:id="rId19"/>
    <p:sldId id="2263" r:id="rId20"/>
    <p:sldId id="2264" r:id="rId21"/>
    <p:sldId id="2339" r:id="rId22"/>
    <p:sldId id="2261" r:id="rId23"/>
    <p:sldId id="2169" r:id="rId24"/>
    <p:sldId id="2284" r:id="rId25"/>
    <p:sldId id="2340" r:id="rId26"/>
    <p:sldId id="2328" r:id="rId27"/>
    <p:sldId id="2246" r:id="rId28"/>
    <p:sldId id="2330" r:id="rId29"/>
    <p:sldId id="2182" r:id="rId30"/>
    <p:sldId id="2344" r:id="rId31"/>
    <p:sldId id="2345" r:id="rId32"/>
    <p:sldId id="2346" r:id="rId33"/>
    <p:sldId id="2334" r:id="rId34"/>
    <p:sldId id="2335" r:id="rId35"/>
    <p:sldId id="2342" r:id="rId36"/>
    <p:sldId id="2343" r:id="rId37"/>
    <p:sldId id="2302" r:id="rId38"/>
    <p:sldId id="2269" r:id="rId39"/>
    <p:sldId id="2274" r:id="rId40"/>
  </p:sldIdLst>
  <p:sldSz cx="12192000" cy="6858000"/>
  <p:notesSz cx="7315200" cy="96012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9900"/>
    <a:srgbClr val="FFFFCC"/>
    <a:srgbClr val="FFA520"/>
    <a:srgbClr val="000099"/>
    <a:srgbClr val="003399"/>
    <a:srgbClr val="CC0099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974" autoAdjust="0"/>
  </p:normalViewPr>
  <p:slideViewPr>
    <p:cSldViewPr>
      <p:cViewPr varScale="1">
        <p:scale>
          <a:sx n="97" d="100"/>
          <a:sy n="97" d="100"/>
        </p:scale>
        <p:origin x="48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0805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hyperlink" Target="http://www.google.com/url?q=http%3A%2F%2Fcpc.ihep.ac.cn%2Farticle%2Fdoi%2F10.1088%2F1674-1137%2F44%2F8%2F083102&amp;sa=D&amp;sntz=1&amp;usg=AFQjCNG6FBW7FVAvE_kugoNC2xYymh1WmA" TargetMode="External"/><Relationship Id="rId4" Type="http://schemas.openxmlformats.org/officeDocument/2006/relationships/hyperlink" Target="http://www.google.com/url?q=http%3A%2F%2Finspirehep.net%2Frecord%2F1771514%3Fln%3Den&amp;sa=D&amp;sntz=1&amp;usg=AFQjCNET20BeXjPH93dCyyROC0b_FEzg6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url?q=http%3A%2F%2Fcpc.ihep.ac.cn%2Farticle%2Fdoi%2F10.1088%2F1674-1137%2F44%2F8%2F083102&amp;sa=D&amp;sntz=1&amp;usg=AFQjCNG6FBW7FVAvE_kugoNC2xYymh1WmA" TargetMode="External"/><Relationship Id="rId4" Type="http://schemas.openxmlformats.org/officeDocument/2006/relationships/hyperlink" Target="http://www.google.com/url?q=http%3A%2F%2Finspirehep.net%2Frecord%2F1771514%3Fln%3Den&amp;sa=D&amp;sntz=1&amp;usg=AFQjCNET20BeXjPH93dCyyROC0b_FEzg6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url?q=http%3A%2F%2Fcpc.ihep.ac.cn%2Farticle%2Fdoi%2F10.1088%2F1674-1137%2F44%2F8%2F083102&amp;sa=D&amp;sntz=1&amp;usg=AFQjCNG6FBW7FVAvE_kugoNC2xYymh1WmA" TargetMode="External"/><Relationship Id="rId4" Type="http://schemas.openxmlformats.org/officeDocument/2006/relationships/hyperlink" Target="http://www.google.com/url?q=http%3A%2F%2Finspirehep.net%2Frecord%2F1771514%3Fln%3Den&amp;sa=D&amp;sntz=1&amp;usg=AFQjCNET20BeXjPH93dCyyROC0b_FEzg6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nspirehep.net/literature/1844559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cds.cern.ch/record/2676885?ln=en" TargetMode="External"/><Relationship Id="rId7" Type="http://schemas.openxmlformats.org/officeDocument/2006/relationships/hyperlink" Target="https://www.google.com/url?q=https%3A%2F%2Finspirehep.net%2Fliterature%2F1809822&amp;sa=D&amp;sntz=1&amp;usg=AFQjCNGlCDNlvQycoDMtbDqlCmOoyKxVtA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arxiv.org/abs/1808.008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%3A%2F%2Fwww.worldscientific.com%2Fdoi%2Fabs%2F10.1142%2FS0218301320300064&amp;sa=D&amp;sntz=1&amp;usg=AFQjCNEFhzYk031vTLa-Nk4L9YbY75tU0A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s://www.google.com/url?q=https%3A%2F%2Finspirehep.net%2Fliterature%2F1800926&amp;sa=D&amp;sntz=1&amp;usg=AFQjCNHTXPF8Br0uQIk6bJ3rYahnzp2MNg" TargetMode="External"/><Relationship Id="rId10" Type="http://schemas.openxmlformats.org/officeDocument/2006/relationships/hyperlink" Target="https://www.google.com/url?q=https%3A%2F%2Finspirehep.net%2Fliterature%2F1848000&amp;sa=D&amp;sntz=1&amp;usg=AFQjCNFnjOZfMTxSkQRicpfa4cvXTqR6wg" TargetMode="External"/><Relationship Id="rId4" Type="http://schemas.openxmlformats.org/officeDocument/2006/relationships/hyperlink" Target="http://www.google.com/url?q=http%3A%2F%2Finspirehep.net%2Frecord%2F1744597%3Fln%3Den&amp;sa=D&amp;sntz=1&amp;usg=AFQjCNFf5WeKfMe4mZu7HNLJJ2HtRLzzvQ" TargetMode="External"/><Relationship Id="rId9" Type="http://schemas.openxmlformats.org/officeDocument/2006/relationships/hyperlink" Target="https://www.google.com/url?q=https%3A%2F%2Finspirehep.net%2Fliterature%2F1847312&amp;sa=D&amp;sntz=1&amp;usg=AFQjCNGWXCCgfTgCi0KTiY85uQ5KpnH5Sw" TargetMode="External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inp.nju.edu.cn%2FPublications%2FBytime%2F20210812%2Fi204879.html&amp;sa=D&amp;sntz=1&amp;usg=AFQjCNHf6hhZKIXmoavSIHAQTR0O_RWf8Q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q=https%3A%2F%2Fwww.sciencedirect.com%2Fscience%2Farticle%2Fpii%2FS0370269321005712%3Fvia%253Dihub&amp;sa=D&amp;sntz=1&amp;usg=AFQjCNFr4EyL7JEEIBOu4Zvx539dBtlLyg" TargetMode="External"/><Relationship Id="rId4" Type="http://schemas.openxmlformats.org/officeDocument/2006/relationships/hyperlink" Target="https://www.google.com/url?q=https%3A%2F%2Finspirehep.net%2Fliterature%2F1903462&amp;sa=D&amp;sntz=1&amp;usg=AFQjCNEVUePBlGVO1M1913RgLOmYyndzs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inspirehep.net%2Fliterature%2F1844559&amp;sa=D&amp;sntz=1&amp;usg=AFQjCNFJw7F_vW8UdQ7CIDmvdhZVnOUo-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36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inspirehep.net%2Fliterature%2F1844559&amp;sa=D&amp;sntz=1&amp;usg=AFQjCNFJw7F_vW8UdQ7CIDmvdhZVnOUo-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%3A%2F%2Finspirehep.net%2Fliterature%2F1802830&amp;sa=D&amp;sntz=1&amp;usg=AFQjCNErcPQKutIGMknYQT6-ctHCuOJ88Q" TargetMode="External"/><Relationship Id="rId3" Type="http://schemas.openxmlformats.org/officeDocument/2006/relationships/image" Target="../media/image49.jpeg"/><Relationship Id="rId7" Type="http://schemas.openxmlformats.org/officeDocument/2006/relationships/hyperlink" Target="http://www.google.com/url?q=http%3A%2F%2Fcpc.ihep.ac.cn%2Farticle%2Fdoi%2F10.1088%2F1674-1137%2F44%2F3%2F031002&amp;sa=D&amp;sntz=1&amp;usg=AFQjCNEGjkM_Av2KgMq9mgDtjq8L22_ppA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q=http%3A%2F%2Finspirehep.net%2Frecord%2F1770921%3Fln%3Den&amp;sa=D&amp;sntz=1&amp;usg=AFQjCNF9hyRnf-o01IAy3GuhOF3P-_969Q" TargetMode="External"/><Relationship Id="rId11" Type="http://schemas.openxmlformats.org/officeDocument/2006/relationships/hyperlink" Target="https://www.google.com/url?q=https%3A%2F%2Flink.springer.com%2Farticle%2F10.1140%2Fepjc%2Fs10052-020-08578-4%3Fwt_mc%3DInternal.Event.1.SEM.ArticleAuthorIncrementalIssue%26utm_source%3DArticleAuthorIncrementalIssue%26utm_medium%3Demail%26utm_content%3DAA_en_06082018%26ArticleAuthorIncrementalIssue_20201121&amp;sa=D&amp;sntz=1&amp;usg=AFQjCNHUfLi4spLiXaFxr8RAZu4_EXc3ag" TargetMode="External"/><Relationship Id="rId5" Type="http://schemas.openxmlformats.org/officeDocument/2006/relationships/hyperlink" Target="http://www.google.com/url?q=http%3A%2F%2Finspirehep.net%2Frecord%2F1734911%3Fln%3Den&amp;sa=D&amp;sntz=1&amp;usg=AFQjCNEsjZCQY_qJAgkTs-D4oNzEXIiQbQ" TargetMode="External"/><Relationship Id="rId10" Type="http://schemas.openxmlformats.org/officeDocument/2006/relationships/hyperlink" Target="https://www.google.com/url?q=https%3A%2F%2Finspirehep.net%2Fliterature%3Fsort%3Dmostrecent%26size%3D25%26page%3D1%26q%3Dfind%2520recid%25201833967&amp;sa=D&amp;sntz=1&amp;usg=AFQjCNE6cCf1oBgm9r2AoDje6ZsOtBQeqg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s://www.google.com/url?q=https%3A%2F%2Flink.springer.com%2Fepdf%2F10.1140%2Fepja%2Fs10050-020-00318-2%3Fsharing_token%3DxWqqrGRDD7VdEA2gecFMQosPkCdkOxEKPl2JoxdvwqFUpxQOM5OIpY3a-9mvCQE2KvScWozrbesdlPe64Ukok5RpCrovyZF6vWXg0xgUjBCVNB5pw0ECcC9HR07OpMXCBNPE_E5EALv24TyAn_MoWH-Yq4IIF5YBvB--Q1H2tnw%253D&amp;sa=D&amp;sntz=1&amp;usg=AFQjCNFCVX-o1FRG4rBJx960NDnmJ6AjE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inspirehep.net%2Frecord%2F1734911%3Fln%3Den&amp;sa=D&amp;sntz=1&amp;usg=AFQjCNEsjZCQY_qJAgkTs-D4oNzEXIiQbQ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858017" TargetMode="External"/><Relationship Id="rId7" Type="http://schemas.openxmlformats.org/officeDocument/2006/relationships/hyperlink" Target="http://www.google.com/url?q=http%3A%2F%2Fcpl.iphy.ac.cn%2F10.1088%2F0256-307X%2F38%2F8%2F081101%231&amp;sa=D&amp;sntz=1&amp;usg=AFQjCNHh_6YPFRVScU85DRy-hOUBKni0pA" TargetMode="External"/><Relationship Id="rId2" Type="http://schemas.openxmlformats.org/officeDocument/2006/relationships/hyperlink" Target="https://www.google.com/url?q=https%3A%2F%2Flink.springer.com%2Farticle%2F10.1140%2Fepjc%2Fs10052-020-08578-4%3Fwt_mc%3DInternal.Event.1.SEM.ArticleAuthorIncrementalIssue%26utm_source%3DArticleAuthorIncrementalIssue%26utm_medium%3Demail%26utm_content%3DAA_en_06082018%26ArticleAuthorIncrementalIssue_20201121&amp;sa=D&amp;sntz=1&amp;usg=AFQjCNHUfLi4spLiXaFxr8RAZu4_EXc3a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com/url?q=https%3A%2F%2Finspirehep.net%2Fliterature%2F1868801&amp;sa=D&amp;sntz=1&amp;usg=AFQjCNFQ1z6JQUVtB-53SJp8ddxJJJ1UwA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link.springer.com%2Farticle%2F10.1140%2Fepjc%2Fs10052-020-08578-4%3Fwt_mc%3DInternal.Event.1.SEM.ArticleAuthorIncrementalIssue%26utm_source%3DArticleAuthorIncrementalIssue%26utm_medium%3Demail%26utm_content%3DAA_en_06082018%26ArticleAuthorIncrementalIssue_20201121&amp;sa=D&amp;sntz=1&amp;usg=AFQjCNHUfLi4spLiXaFxr8RAZu4_EXc3ag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4A7AB-59E3-4508-9145-CC2445F22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7471"/>
            <a:ext cx="12192000" cy="5830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3200400" y="4916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533400" y="4837112"/>
            <a:ext cx="10948441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New Horizons for New Machines</a:t>
            </a:r>
            <a:endParaRPr lang="en-GB" sz="88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2EF143-E305-4E80-8CCC-B91CAC05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91752-E202-4C64-B120-5810F17E0440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98854-6F5D-47CA-BF12-49B82A6A0D67}"/>
              </a:ext>
            </a:extLst>
          </p:cNvPr>
          <p:cNvSpPr txBox="1"/>
          <p:nvPr/>
        </p:nvSpPr>
        <p:spPr>
          <a:xfrm>
            <a:off x="3097782" y="914400"/>
            <a:ext cx="6884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Welcome to Nanjing</a:t>
            </a: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Amasis MT Pro Medium" panose="020B0604020202020204" pitchFamily="18" charset="0"/>
              </a:rPr>
              <a:t>欢迎来到南京</a:t>
            </a:r>
            <a:endParaRPr lang="en-US" sz="5400" dirty="0">
              <a:solidFill>
                <a:schemeClr val="bg1"/>
              </a:solidFill>
              <a:latin typeface="Amasis MT Pro Medium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A79C7F-7C62-4032-BDBA-7D8E7F649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99" y="367074"/>
            <a:ext cx="5264401" cy="44038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E7A14-B903-4F08-BFA5-AB71A70E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939069"/>
            <a:ext cx="3249084" cy="1362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7200" i="1" dirty="0">
                <a:ln/>
                <a:solidFill>
                  <a:schemeClr val="accent3"/>
                </a:solidFill>
              </a:rPr>
              <a:t>Gluons</a:t>
            </a:r>
            <a:endParaRPr lang="en-US" sz="7200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B485D9-156F-4A08-A5AA-4B48EB7D9BE2}"/>
              </a:ext>
            </a:extLst>
          </p:cNvPr>
          <p:cNvSpPr/>
          <p:nvPr/>
        </p:nvSpPr>
        <p:spPr bwMode="auto">
          <a:xfrm>
            <a:off x="3429000" y="1600200"/>
            <a:ext cx="9144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8420-E425-4CB0-94EE-A3B30B95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Pure gauge QCD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AC0FA4-599F-4C3B-8883-754F17087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534400" cy="4525963"/>
              </a:xfrm>
            </p:spPr>
            <p:txBody>
              <a:bodyPr/>
              <a:lstStyle/>
              <a:p>
                <a:r>
                  <a:rPr lang="en-GB" dirty="0"/>
                  <a:t>QCD doesn’t need quarks to be an interacting quantum field theory</a:t>
                </a:r>
              </a:p>
              <a:p>
                <a:pPr lvl="1"/>
                <a:r>
                  <a:rPr lang="en-GB" sz="2200" dirty="0"/>
                  <a:t>Gluon self-interactions at tree-level, i.e., in the Lagrangian</a:t>
                </a:r>
              </a:p>
              <a:p>
                <a:r>
                  <a:rPr lang="en-US" dirty="0"/>
                  <a:t>Gluons are massless in perturbation theory</a:t>
                </a:r>
              </a:p>
              <a:p>
                <a:r>
                  <a:rPr lang="en-US" b="1" i="1" dirty="0">
                    <a:solidFill>
                      <a:srgbClr val="FF0000"/>
                    </a:solidFill>
                  </a:rPr>
                  <a:t>Not preserved non-perturbatively!</a:t>
                </a:r>
              </a:p>
              <a:p>
                <a:pPr marL="400050" lvl="1" indent="0">
                  <a:buNone/>
                </a:pPr>
                <a:r>
                  <a:rPr lang="en-US" sz="2200" i="1" dirty="0"/>
                  <a:t>No symmetry in Nature protects four-transverse gluon modes … 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2200" i="1" baseline="-250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2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sz="2200" i="1" baseline="-25000">
                          <a:latin typeface="Cambria Math" panose="02040503050406030204" pitchFamily="18" charset="0"/>
                        </a:rPr>
                        <m:t>𝜇𝜈</m:t>
                      </m:r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≡0</m:t>
                      </m:r>
                    </m:oMath>
                  </m:oMathPara>
                </a14:m>
                <a:endParaRPr lang="en-GB" sz="2200" i="1" dirty="0"/>
              </a:p>
              <a:p>
                <a:r>
                  <a:rPr lang="en-US" dirty="0"/>
                  <a:t>Gluons acquire a running mass, which is large at </a:t>
                </a:r>
                <a:r>
                  <a:rPr lang="en-US" dirty="0" err="1"/>
                  <a:t>infared</a:t>
                </a:r>
                <a:r>
                  <a:rPr lang="en-US" dirty="0"/>
                  <a:t> momenta</a:t>
                </a:r>
              </a:p>
              <a:p>
                <a:pPr marL="0" indent="0">
                  <a:buNone/>
                </a:pPr>
                <a:r>
                  <a:rPr lang="en-GB" dirty="0"/>
                  <a:t>      ⇒ Prediction: Gluon two-point function is nonzero and finite at </a:t>
                </a:r>
                <a:r>
                  <a:rPr lang="en-GB" i="1" dirty="0"/>
                  <a:t>q</a:t>
                </a:r>
                <a:r>
                  <a:rPr lang="en-GB" baseline="30000" dirty="0"/>
                  <a:t>2</a:t>
                </a:r>
                <a:r>
                  <a:rPr lang="en-GB" dirty="0"/>
                  <a:t> = 0</a:t>
                </a:r>
                <a:endParaRPr lang="en-US" i="1" dirty="0"/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AC0FA4-599F-4C3B-8883-754F17087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534400" cy="4525963"/>
              </a:xfrm>
              <a:blipFill>
                <a:blip r:embed="rId2"/>
                <a:stretch>
                  <a:fillRect l="-929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AE0D-3DF7-455C-9AF4-B982E047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524D-E78C-4390-9B2B-FFC7E8BB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035C-AA68-465C-A26C-5ED3D9DA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1F820DA3-CE04-450B-AC44-184D1F3056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189697" y="1761954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0B4FB-3FF0-4033-A290-6CC796191994}"/>
              </a:ext>
            </a:extLst>
          </p:cNvPr>
          <p:cNvSpPr txBox="1"/>
          <p:nvPr/>
        </p:nvSpPr>
        <p:spPr>
          <a:xfrm>
            <a:off x="8991600" y="1263134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F25F9-E71A-41E1-9A3D-BAF387F8E0C1}"/>
              </a:ext>
            </a:extLst>
          </p:cNvPr>
          <p:cNvSpPr txBox="1"/>
          <p:nvPr/>
        </p:nvSpPr>
        <p:spPr>
          <a:xfrm>
            <a:off x="9020952" y="3084237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6AFA9-3ECB-4151-A891-FDFD2107748F}"/>
              </a:ext>
            </a:extLst>
          </p:cNvPr>
          <p:cNvSpPr txBox="1"/>
          <p:nvPr/>
        </p:nvSpPr>
        <p:spPr>
          <a:xfrm>
            <a:off x="76200" y="4376584"/>
            <a:ext cx="3105206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Dynamical mass generation in continuum quantum chromodynamics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J.M. Cornwall, Phys. Rev. D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26 (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1981) 1453 … ~ 1000 citations 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The Gluon Mass Generation Mechanism: A Concise Primer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A.C. Aguilar, D.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Front. Phys.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(2016) 111203 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8A8D46-A42C-4836-8C6E-65C97D19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90812"/>
            <a:ext cx="4034633" cy="2648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A40AC-5861-4AB4-BD05-A8E82E57E217}"/>
              </a:ext>
            </a:extLst>
          </p:cNvPr>
          <p:cNvSpPr txBox="1"/>
          <p:nvPr/>
        </p:nvSpPr>
        <p:spPr>
          <a:xfrm>
            <a:off x="5471824" y="4792021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71776-AABE-4974-8416-9CE02907159F}"/>
              </a:ext>
            </a:extLst>
          </p:cNvPr>
          <p:cNvSpPr txBox="1"/>
          <p:nvPr/>
        </p:nvSpPr>
        <p:spPr>
          <a:xfrm>
            <a:off x="8086322" y="4342341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BF3CAD0E-F578-48BC-84DA-F777E330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13" y="1474173"/>
            <a:ext cx="4895850" cy="3233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C06FE-3374-4134-81E4-9A15B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Prediction: </a:t>
            </a:r>
            <a:br>
              <a:rPr lang="en-GB" sz="3200" dirty="0"/>
            </a:br>
            <a:r>
              <a:rPr lang="en-GB" sz="3200" dirty="0"/>
              <a:t>Gluon Mass Function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502BC-BA06-4F7A-9259-491CB1CEF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934200" cy="4525963"/>
              </a:xfrm>
            </p:spPr>
            <p:txBody>
              <a:bodyPr/>
              <a:lstStyle/>
              <a:p>
                <a:r>
                  <a:rPr lang="en-GB" dirty="0"/>
                  <a:t>Gluon mass function characterised by renormalisation group invariant IR mass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=0.43(1) </m:t>
                    </m:r>
                    <m:r>
                      <m:rPr>
                        <m:sty m:val="p"/>
                      </m:rPr>
                      <a:rPr lang="en-GB" sz="2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box>
                      <m:box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proton</m:t>
                            </m:r>
                          </m:sub>
                        </m:sSub>
                      </m:e>
                    </m:box>
                  </m:oMath>
                </a14:m>
                <a:r>
                  <a:rPr lang="en-GB" dirty="0"/>
                  <a:t>  </a:t>
                </a:r>
              </a:p>
              <a:p>
                <a:r>
                  <a:rPr lang="en-GB" dirty="0"/>
                  <a:t>The value is a prediction in the sense that it is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proton</m:t>
                            </m:r>
                          </m:sub>
                        </m:sSub>
                      </m:e>
                    </m:box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the value of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proton</a:t>
                </a:r>
                <a:r>
                  <a:rPr lang="en-US" dirty="0"/>
                  <a:t> is taken from experiment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The SM doesn’t “know” any of its mass scales.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Nature does.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502BC-BA06-4F7A-9259-491CB1CEF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934200" cy="4525963"/>
              </a:xfrm>
              <a:blipFill>
                <a:blip r:embed="rId3"/>
                <a:stretch>
                  <a:fillRect l="-96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3AAF5-7A39-40FC-9A71-D5D0E1E2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104F-C888-455E-852A-9A4FA4C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B951A-220A-4F2E-BB2A-D6813AD4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B82710-5AD9-44B5-99C1-D6A8D759B84B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199"/>
            <a:ext cx="11277600" cy="16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Once these scales are given, how much predictive power does the SM deliver? </a:t>
            </a:r>
          </a:p>
          <a:p>
            <a:r>
              <a:rPr lang="en-US" kern="0" dirty="0"/>
              <a:t>SM Theory reveals that a gluon mass scale is possible.  It can then reveal all its consequences</a:t>
            </a:r>
          </a:p>
          <a:p>
            <a:r>
              <a:rPr lang="en-US" kern="0" dirty="0"/>
              <a:t>Experiment can verify those predictions</a:t>
            </a:r>
          </a:p>
          <a:p>
            <a:r>
              <a:rPr lang="en-US" kern="0" dirty="0"/>
              <a:t>Then the </a:t>
            </a:r>
            <a:r>
              <a:rPr lang="en-US" i="1" u="sng" kern="0" dirty="0"/>
              <a:t>mechanism</a:t>
            </a:r>
            <a:r>
              <a:rPr lang="en-US" kern="0" dirty="0"/>
              <a:t> of EHM is exposed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C710C-C59E-49EF-AA26-BF5D90E68209}"/>
              </a:ext>
            </a:extLst>
          </p:cNvPr>
          <p:cNvSpPr txBox="1"/>
          <p:nvPr/>
        </p:nvSpPr>
        <p:spPr>
          <a:xfrm>
            <a:off x="6973186" y="152400"/>
            <a:ext cx="521881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212121"/>
                </a:solidFill>
                <a:effectLst/>
                <a:latin typeface="Open Sans"/>
              </a:rPr>
              <a:t>Effective charge from lattice QCD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, Zhu-Fang Cui,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Open Sans"/>
              </a:rPr>
              <a:t>Jin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-Li Zhang et al., </a:t>
            </a:r>
          </a:p>
          <a:p>
            <a:pPr>
              <a:spcAft>
                <a:spcPts val="600"/>
              </a:spcAft>
            </a:pP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NJU-INP 014/19,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4"/>
              </a:rPr>
              <a:t>arXiv:1912.08232 [hep-</a:t>
            </a:r>
            <a:r>
              <a:rPr lang="en-US" sz="1200" b="0" i="0" u="none" strike="noStrike" dirty="0" err="1">
                <a:solidFill>
                  <a:srgbClr val="212121"/>
                </a:solidFill>
                <a:effectLst/>
                <a:latin typeface="Open Sans"/>
                <a:hlinkClick r:id="rId4"/>
              </a:rPr>
              <a:t>ph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4"/>
              </a:rPr>
              <a:t>]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,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5"/>
              </a:rPr>
              <a:t>Chin. Phys. C </a:t>
            </a:r>
            <a:r>
              <a:rPr lang="en-US" sz="1200" b="1" i="0" u="none" strike="noStrike" dirty="0">
                <a:solidFill>
                  <a:srgbClr val="212121"/>
                </a:solidFill>
                <a:effectLst/>
                <a:latin typeface="Open Sans"/>
                <a:hlinkClick r:id="rId5"/>
              </a:rPr>
              <a:t>44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5"/>
              </a:rPr>
              <a:t> (2020) 083102/1-10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</a:rPr>
              <a:t> … </a:t>
            </a:r>
            <a:r>
              <a:rPr lang="en-US" sz="1200" b="1" i="1" u="none" strike="noStrike" dirty="0">
                <a:solidFill>
                  <a:srgbClr val="FF0000"/>
                </a:solidFill>
                <a:effectLst/>
                <a:latin typeface="Open Sans"/>
              </a:rPr>
              <a:t>1682 downloads</a:t>
            </a:r>
            <a:endParaRPr lang="en-US" sz="1200" b="0" i="0" u="none" strike="noStrike" dirty="0">
              <a:solidFill>
                <a:srgbClr val="FF0000"/>
              </a:solidFill>
              <a:effectLst/>
              <a:latin typeface="Open Sans"/>
            </a:endParaRPr>
          </a:p>
          <a:p>
            <a:pPr>
              <a:spcAft>
                <a:spcPts val="300"/>
              </a:spcAft>
            </a:pP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Parameter-free predictions</a:t>
            </a: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In consistently combining continuum and lattice QCD, </a:t>
            </a: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    all non-Abelian features of QCD are incorporated</a:t>
            </a:r>
            <a:endParaRPr lang="en-US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44C51-49D4-4D3B-B2BF-2234BC7D9C14}"/>
                  </a:ext>
                </a:extLst>
              </p:cNvPr>
              <p:cNvSpPr txBox="1"/>
              <p:nvPr/>
            </p:nvSpPr>
            <p:spPr>
              <a:xfrm>
                <a:off x="7668684" y="5562600"/>
                <a:ext cx="39137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Analogously, running mass-function for quarks also emerges: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scalar part of quark dressing.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44C51-49D4-4D3B-B2BF-2234BC7D9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84" y="5562600"/>
                <a:ext cx="3913716" cy="923330"/>
              </a:xfrm>
              <a:prstGeom prst="rect">
                <a:avLst/>
              </a:prstGeom>
              <a:blipFill>
                <a:blip r:embed="rId6"/>
                <a:stretch>
                  <a:fillRect l="-1713" t="-4636" r="-18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486127-A718-4016-8B6C-FD93DA288128}"/>
              </a:ext>
            </a:extLst>
          </p:cNvPr>
          <p:cNvCxnSpPr/>
          <p:nvPr/>
        </p:nvCxnSpPr>
        <p:spPr bwMode="auto">
          <a:xfrm flipH="1" flipV="1">
            <a:off x="8534400" y="2724834"/>
            <a:ext cx="762000" cy="2913966"/>
          </a:xfrm>
          <a:prstGeom prst="straightConnector1">
            <a:avLst/>
          </a:prstGeom>
          <a:ln w="19050">
            <a:solidFill>
              <a:srgbClr val="008000"/>
            </a:solidFill>
            <a:prstDash val="dash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BF3CAD0E-F578-48BC-84DA-F777E330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13" y="1474173"/>
            <a:ext cx="4895850" cy="3233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C06FE-3374-4134-81E4-9A15B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Prediction: </a:t>
            </a:r>
            <a:br>
              <a:rPr lang="en-GB" sz="3200" dirty="0"/>
            </a:br>
            <a:r>
              <a:rPr lang="en-GB" sz="3200" dirty="0"/>
              <a:t>Gluon Mass Function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502BC-BA06-4F7A-9259-491CB1CEF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934200" cy="4525963"/>
              </a:xfrm>
            </p:spPr>
            <p:txBody>
              <a:bodyPr/>
              <a:lstStyle/>
              <a:p>
                <a:r>
                  <a:rPr lang="en-GB" dirty="0"/>
                  <a:t>Gluon mass function characterised by renormalisation group invariant IR mass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43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GB" sz="2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GeV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box>
                      <m:box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proton</m:t>
                            </m:r>
                          </m:sub>
                        </m:sSub>
                      </m:e>
                    </m:box>
                  </m:oMath>
                </a14:m>
                <a:r>
                  <a:rPr lang="en-GB" dirty="0"/>
                  <a:t>  </a:t>
                </a:r>
              </a:p>
              <a:p>
                <a:r>
                  <a:rPr lang="en-GB" dirty="0"/>
                  <a:t>The value is a prediction in the sense that it is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proton</m:t>
                            </m:r>
                          </m:sub>
                        </m:sSub>
                      </m:e>
                    </m:box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the value of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proton</a:t>
                </a:r>
                <a:r>
                  <a:rPr lang="en-US" dirty="0"/>
                  <a:t> is taken from experiment</a:t>
                </a:r>
              </a:p>
              <a:p>
                <a:r>
                  <a:rPr lang="en-US" dirty="0"/>
                  <a:t>As written, the SM doesn’t “know” any of its mass scales.  </a:t>
                </a:r>
              </a:p>
              <a:p>
                <a:r>
                  <a:rPr lang="en-US" dirty="0"/>
                  <a:t>Nature does.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9502BC-BA06-4F7A-9259-491CB1CEF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934200" cy="4525963"/>
              </a:xfrm>
              <a:blipFill>
                <a:blip r:embed="rId3"/>
                <a:stretch>
                  <a:fillRect l="-96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3AAF5-7A39-40FC-9A71-D5D0E1E2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104F-C888-455E-852A-9A4FA4C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B951A-220A-4F2E-BB2A-D6813AD4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B82710-5AD9-44B5-99C1-D6A8D759B84B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199"/>
            <a:ext cx="11277600" cy="16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Once these scales are given, how much predictive power does the SM deliver? </a:t>
            </a:r>
          </a:p>
          <a:p>
            <a:r>
              <a:rPr lang="en-US" kern="0" dirty="0"/>
              <a:t>SM Theory reveals that a gluon mass scale is possible.  It can then reveal all its consequences</a:t>
            </a:r>
          </a:p>
          <a:p>
            <a:r>
              <a:rPr lang="en-US" kern="0" dirty="0"/>
              <a:t>Experiment can verify those predictions</a:t>
            </a:r>
          </a:p>
          <a:p>
            <a:r>
              <a:rPr lang="en-US" kern="0" dirty="0"/>
              <a:t>Then the </a:t>
            </a:r>
            <a:r>
              <a:rPr lang="en-US" i="1" u="sng" kern="0" dirty="0"/>
              <a:t>mechanism</a:t>
            </a:r>
            <a:r>
              <a:rPr lang="en-US" kern="0" dirty="0"/>
              <a:t> of EHM is exposed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C710C-C59E-49EF-AA26-BF5D90E68209}"/>
              </a:ext>
            </a:extLst>
          </p:cNvPr>
          <p:cNvSpPr txBox="1"/>
          <p:nvPr/>
        </p:nvSpPr>
        <p:spPr>
          <a:xfrm>
            <a:off x="6973186" y="152400"/>
            <a:ext cx="521881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rgbClr val="212121"/>
                </a:solidFill>
                <a:effectLst/>
                <a:latin typeface="Open Sans"/>
              </a:rPr>
              <a:t>Effective charge from lattice QCD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, Zhu-Fang Cui,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Open Sans"/>
              </a:rPr>
              <a:t>Jin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-Li Zhang et al., </a:t>
            </a:r>
          </a:p>
          <a:p>
            <a:pPr>
              <a:spcAft>
                <a:spcPts val="600"/>
              </a:spcAft>
            </a:pP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NJU-INP 014/19,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4"/>
              </a:rPr>
              <a:t>arXiv:1912.08232 [hep-</a:t>
            </a:r>
            <a:r>
              <a:rPr lang="en-US" sz="1200" b="0" i="0" u="none" strike="noStrike" dirty="0" err="1">
                <a:solidFill>
                  <a:srgbClr val="212121"/>
                </a:solidFill>
                <a:effectLst/>
                <a:latin typeface="Open Sans"/>
                <a:hlinkClick r:id="rId4"/>
              </a:rPr>
              <a:t>ph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4"/>
              </a:rPr>
              <a:t>]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Open Sans"/>
              </a:rPr>
              <a:t>, 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5"/>
              </a:rPr>
              <a:t>Chin. Phys. C </a:t>
            </a:r>
            <a:r>
              <a:rPr lang="en-US" sz="1200" b="1" i="0" u="none" strike="noStrike" dirty="0">
                <a:solidFill>
                  <a:srgbClr val="212121"/>
                </a:solidFill>
                <a:effectLst/>
                <a:latin typeface="Open Sans"/>
                <a:hlinkClick r:id="rId5"/>
              </a:rPr>
              <a:t>44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  <a:hlinkClick r:id="rId5"/>
              </a:rPr>
              <a:t> (2020) 083102/1-10</a:t>
            </a:r>
            <a:r>
              <a:rPr lang="en-US" sz="1200" b="0" i="0" u="none" strike="noStrike" dirty="0">
                <a:solidFill>
                  <a:srgbClr val="212121"/>
                </a:solidFill>
                <a:effectLst/>
                <a:latin typeface="Open Sans"/>
              </a:rPr>
              <a:t> … </a:t>
            </a:r>
            <a:r>
              <a:rPr lang="en-US" sz="1200" b="1" i="1" u="none" strike="noStrike" dirty="0">
                <a:solidFill>
                  <a:srgbClr val="FF0000"/>
                </a:solidFill>
                <a:effectLst/>
                <a:latin typeface="Open Sans"/>
              </a:rPr>
              <a:t>1621 downloads</a:t>
            </a:r>
            <a:endParaRPr lang="en-US" sz="1200" b="0" i="0" u="none" strike="noStrike" dirty="0">
              <a:solidFill>
                <a:srgbClr val="FF0000"/>
              </a:solidFill>
              <a:effectLst/>
              <a:latin typeface="Open Sans"/>
            </a:endParaRPr>
          </a:p>
          <a:p>
            <a:pPr>
              <a:spcAft>
                <a:spcPts val="300"/>
              </a:spcAft>
            </a:pP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Parameter-free predictions</a:t>
            </a: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In consistently combining continuum and lattice QCD, </a:t>
            </a:r>
          </a:p>
          <a:p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    all non-Abelian features of QCD are incorporated</a:t>
            </a:r>
            <a:endParaRPr lang="en-US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F5D89-2829-420F-981B-823AB04BB69D}"/>
              </a:ext>
            </a:extLst>
          </p:cNvPr>
          <p:cNvSpPr txBox="1"/>
          <p:nvPr/>
        </p:nvSpPr>
        <p:spPr>
          <a:xfrm>
            <a:off x="908256" y="3200400"/>
            <a:ext cx="103632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Most fundamental expressions of the QCD trace anomaly in 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Massless gauge bosons become massive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Massless fermions become massive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Both masses are of nuclear size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339F01-4B9F-443C-ACF7-D9400D380261}"/>
                  </a:ext>
                </a:extLst>
              </p:cNvPr>
              <p:cNvSpPr txBox="1"/>
              <p:nvPr/>
            </p:nvSpPr>
            <p:spPr>
              <a:xfrm>
                <a:off x="7668684" y="5562600"/>
                <a:ext cx="39137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Analogously, running mass-function for quarks also emerges: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scalar part of quark dressing.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339F01-4B9F-443C-ACF7-D9400D380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84" y="5562600"/>
                <a:ext cx="3913716" cy="923330"/>
              </a:xfrm>
              <a:prstGeom prst="rect">
                <a:avLst/>
              </a:prstGeom>
              <a:blipFill>
                <a:blip r:embed="rId3"/>
                <a:stretch>
                  <a:fillRect l="-1713" t="-4636" r="-18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CBC684-63CD-4230-A090-6CC51949D887}"/>
              </a:ext>
            </a:extLst>
          </p:cNvPr>
          <p:cNvSpPr txBox="1"/>
          <p:nvPr/>
        </p:nvSpPr>
        <p:spPr>
          <a:xfrm>
            <a:off x="9809548" y="4183455"/>
            <a:ext cx="145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</a:t>
            </a:r>
            <a:endParaRPr lang="en-US" sz="48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74D88D7A-C518-4FF3-BEB4-92716A3C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31391"/>
            <a:ext cx="5737573" cy="4344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EAC00-D570-4457-A1D5-FD2AAD7C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Prediction: Process-</a:t>
            </a:r>
            <a:r>
              <a:rPr lang="en-GB" sz="2800" u="sng" dirty="0"/>
              <a:t>independent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effective-charge in QCD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C926-F3B5-45E7-8B7A-390E2E74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91" y="1447800"/>
            <a:ext cx="6137609" cy="4525963"/>
          </a:xfrm>
        </p:spPr>
        <p:txBody>
          <a:bodyPr/>
          <a:lstStyle/>
          <a:p>
            <a:r>
              <a:rPr lang="en-GB" dirty="0"/>
              <a:t>Continuum + lattice analyses of gauge sector enable definition and calculation of unique QCD</a:t>
            </a:r>
          </a:p>
          <a:p>
            <a:pPr marL="0" indent="0">
              <a:buNone/>
            </a:pPr>
            <a:r>
              <a:rPr lang="en-GB" dirty="0"/>
              <a:t>       “Gell-Mann – Low” </a:t>
            </a:r>
          </a:p>
          <a:p>
            <a:pPr marL="400050" lvl="1" indent="0">
              <a:buNone/>
            </a:pPr>
            <a:r>
              <a:rPr lang="en-GB" sz="2200" dirty="0"/>
              <a:t>running charge</a:t>
            </a:r>
          </a:p>
          <a:p>
            <a:r>
              <a:rPr lang="en-GB" sz="2200" i="1" dirty="0">
                <a:solidFill>
                  <a:srgbClr val="0000FF"/>
                </a:solidFill>
              </a:rPr>
              <a:t>Parameter-free prediction</a:t>
            </a:r>
          </a:p>
          <a:p>
            <a:r>
              <a:rPr lang="en-GB" dirty="0"/>
              <a:t>N.B.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/>
              <a:t>No Landau Pole</a:t>
            </a:r>
          </a:p>
          <a:p>
            <a:pPr lvl="1"/>
            <a:r>
              <a:rPr lang="en-GB" dirty="0"/>
              <a:t>“Infrared Slavery”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picture of confinement is not correct</a:t>
            </a:r>
          </a:p>
          <a:p>
            <a:r>
              <a:rPr lang="en-GB" dirty="0"/>
              <a:t>Below k ∼ m̂</a:t>
            </a:r>
            <a:r>
              <a:rPr lang="en-GB" baseline="-25000" dirty="0"/>
              <a:t>0</a:t>
            </a:r>
            <a:r>
              <a:rPr lang="en-GB" dirty="0"/>
              <a:t> , interactions are scale independent, just as they were in the Lagrangian; so, QCD becomes practically conformal again on the infrared domain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ACB4-1DD3-4B10-9F6C-7739A2F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0C91-46C9-47FC-921D-D951C6EB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8CC0-2440-4B04-A52C-5202BFC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4A260-146A-4D6D-A872-F61C4D90B707}"/>
              </a:ext>
            </a:extLst>
          </p:cNvPr>
          <p:cNvSpPr txBox="1"/>
          <p:nvPr/>
        </p:nvSpPr>
        <p:spPr>
          <a:xfrm>
            <a:off x="0" y="0"/>
            <a:ext cx="5486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pPr>
              <a:spcAft>
                <a:spcPts val="300"/>
              </a:spcAft>
            </a:pP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Daniele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100" dirty="0">
                <a:hlinkClick r:id="rId3"/>
              </a:rPr>
              <a:t>arXiv:1612.04835 [</a:t>
            </a:r>
            <a:r>
              <a:rPr lang="en-GB" sz="1100" dirty="0" err="1">
                <a:hlinkClick r:id="rId3"/>
              </a:rPr>
              <a:t>nucl-th</a:t>
            </a:r>
            <a:r>
              <a:rPr lang="en-GB" sz="1100" dirty="0">
                <a:hlinkClick r:id="rId3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Effective charge from lattice QCD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Zhu-Fang Cui et al., NJU-INP 014/19,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arXiv:1912.08232 [hep-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Chin. Phys. C </a:t>
            </a: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(2020) 083102/1-10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A98895-50F7-415C-8742-85010812E194}"/>
              </a:ext>
            </a:extLst>
          </p:cNvPr>
          <p:cNvCxnSpPr>
            <a:cxnSpLocks/>
          </p:cNvCxnSpPr>
          <p:nvPr/>
        </p:nvCxnSpPr>
        <p:spPr>
          <a:xfrm flipV="1">
            <a:off x="3733800" y="1752602"/>
            <a:ext cx="4108076" cy="144779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CF8AE6-3173-4357-8957-81888DD1BC91}"/>
              </a:ext>
            </a:extLst>
          </p:cNvPr>
          <p:cNvCxnSpPr/>
          <p:nvPr/>
        </p:nvCxnSpPr>
        <p:spPr bwMode="auto">
          <a:xfrm flipH="1">
            <a:off x="9665225" y="1282131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26EE04-EECB-4252-9673-D3382CD6C814}"/>
              </a:ext>
            </a:extLst>
          </p:cNvPr>
          <p:cNvSpPr/>
          <p:nvPr/>
        </p:nvSpPr>
        <p:spPr bwMode="auto">
          <a:xfrm>
            <a:off x="5583974" y="3810000"/>
            <a:ext cx="4027815" cy="1371601"/>
          </a:xfrm>
          <a:custGeom>
            <a:avLst/>
            <a:gdLst>
              <a:gd name="connsiteX0" fmla="*/ 0 w 3872753"/>
              <a:gd name="connsiteY0" fmla="*/ 0 h 998423"/>
              <a:gd name="connsiteX1" fmla="*/ 2390588 w 3872753"/>
              <a:gd name="connsiteY1" fmla="*/ 998070 h 998423"/>
              <a:gd name="connsiteX2" fmla="*/ 3872753 w 3872753"/>
              <a:gd name="connsiteY2" fmla="*/ 89647 h 9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753" h="998423">
                <a:moveTo>
                  <a:pt x="0" y="0"/>
                </a:moveTo>
                <a:cubicBezTo>
                  <a:pt x="872564" y="491564"/>
                  <a:pt x="1745129" y="983129"/>
                  <a:pt x="2390588" y="998070"/>
                </a:cubicBezTo>
                <a:cubicBezTo>
                  <a:pt x="3036047" y="1013011"/>
                  <a:pt x="3454400" y="551329"/>
                  <a:pt x="3872753" y="89647"/>
                </a:cubicBezTo>
              </a:path>
            </a:pathLst>
          </a:cu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9EEB5-0482-4A31-BC38-A5482A62B46F}"/>
              </a:ext>
            </a:extLst>
          </p:cNvPr>
          <p:cNvSpPr txBox="1"/>
          <p:nvPr/>
        </p:nvSpPr>
        <p:spPr>
          <a:xfrm>
            <a:off x="6019801" y="5791200"/>
            <a:ext cx="61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Data = process dependent effective charge [Grunberg:1982fw]: </a:t>
            </a:r>
          </a:p>
          <a:p>
            <a:r>
              <a:rPr lang="en-GB" dirty="0">
                <a:solidFill>
                  <a:srgbClr val="008000"/>
                </a:solidFill>
              </a:rPr>
              <a:t>         α</a:t>
            </a:r>
            <a:r>
              <a:rPr lang="en-GB" baseline="-25000" dirty="0">
                <a:solidFill>
                  <a:srgbClr val="008000"/>
                </a:solidFill>
              </a:rPr>
              <a:t>g1</a:t>
            </a:r>
            <a:r>
              <a:rPr lang="en-GB" dirty="0">
                <a:solidFill>
                  <a:srgbClr val="008000"/>
                </a:solidFill>
              </a:rPr>
              <a:t>, defined via </a:t>
            </a:r>
            <a:r>
              <a:rPr lang="en-GB" dirty="0" err="1">
                <a:solidFill>
                  <a:srgbClr val="008000"/>
                </a:solidFill>
              </a:rPr>
              <a:t>Bjorken</a:t>
            </a:r>
            <a:r>
              <a:rPr lang="en-GB" dirty="0">
                <a:solidFill>
                  <a:srgbClr val="008000"/>
                </a:solidFill>
              </a:rPr>
              <a:t> Sum Rule</a:t>
            </a:r>
          </a:p>
        </p:txBody>
      </p:sp>
    </p:spTree>
    <p:extLst>
      <p:ext uri="{BB962C8B-B14F-4D97-AF65-F5344CB8AC3E}">
        <p14:creationId xmlns:p14="http://schemas.microsoft.com/office/powerpoint/2010/main" val="8119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2339-6C89-4DA1-8016-7E6461DF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Prediction</a:t>
            </a:r>
            <a:r>
              <a:rPr lang="en-GB" sz="3200" dirty="0"/>
              <a:t>       </a:t>
            </a:r>
            <a:r>
              <a:rPr lang="en-GB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Pion (</a:t>
            </a:r>
            <a:r>
              <a:rPr lang="en-GB" sz="32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Nambu</a:t>
            </a:r>
            <a:r>
              <a:rPr lang="en-GB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-Goldstone modes) and mass</a:t>
            </a:r>
            <a:endParaRPr lang="en-US" sz="32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D567-900F-49E4-9AF8-341EDE04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Higgs boson couplings → 0 </a:t>
            </a:r>
          </a:p>
          <a:p>
            <a:r>
              <a:rPr lang="en-GB" dirty="0"/>
              <a:t>Pion exists and is massless</a:t>
            </a:r>
          </a:p>
          <a:p>
            <a:r>
              <a:rPr lang="en-GB" dirty="0"/>
              <a:t>Pion Bethe-Salpeter amplitude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Pion wave function			quark mass function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  <a:highlight>
                  <a:srgbClr val="800080"/>
                </a:highlight>
              </a:rPr>
              <a:t>Thus, enigmatically, properties of the nearly massless pion are the cleanest expression of EHM in the Standard Model !</a:t>
            </a:r>
            <a:endParaRPr lang="en-US" sz="3200" dirty="0">
              <a:solidFill>
                <a:srgbClr val="FFFF00"/>
              </a:solidFill>
              <a:highlight>
                <a:srgbClr val="80008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1F434-58BA-4A16-8EE8-0852B566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49284-C07B-421C-9490-CB90175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5DF4-466E-45AA-8466-D16E75CA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0CA23-0553-40A3-9C52-89DA98518A56}"/>
              </a:ext>
            </a:extLst>
          </p:cNvPr>
          <p:cNvSpPr txBox="1"/>
          <p:nvPr/>
        </p:nvSpPr>
        <p:spPr>
          <a:xfrm>
            <a:off x="1524000" y="286384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DBC29-7392-4185-AE9C-9DC4DD99CADF}"/>
              </a:ext>
            </a:extLst>
          </p:cNvPr>
          <p:cNvSpPr txBox="1"/>
          <p:nvPr/>
        </p:nvSpPr>
        <p:spPr>
          <a:xfrm>
            <a:off x="4572000" y="1493837"/>
            <a:ext cx="7214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EHM demands equivalence between </a:t>
            </a:r>
          </a:p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one-body mass and two-body correlation strength</a:t>
            </a:r>
          </a:p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in Nature’s most fundamental </a:t>
            </a:r>
            <a:r>
              <a:rPr lang="en-GB" sz="2400" i="1" dirty="0" err="1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Nambu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highlight>
                  <a:srgbClr val="FFFFCC"/>
                </a:highlight>
              </a:rPr>
              <a:t>-Goldstone bosons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highlight>
                <a:srgbClr val="FFFF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13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51A-62C3-4064-B659-E1F166D9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343400"/>
            <a:ext cx="10363200" cy="190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6000" b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Potential of </a:t>
            </a:r>
            <a:br>
              <a:rPr lang="en-GB" sz="6000" b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6000" b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Existing and Future Facilities</a:t>
            </a:r>
            <a:endParaRPr lang="en-US" sz="6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B66B-D257-4D41-AAD7-7619FAD58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E95F3-F296-482C-851F-DEB8AEB8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8E5C-8E63-4A6C-BB9E-E554DE3E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E8C02-7B8D-41C7-AAA8-915D0E21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FC47032-569E-4DE5-B22D-327AFF9CC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6739"/>
            <a:ext cx="5086524" cy="141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EAC3B3-0B82-477C-85FE-B10D6C4B7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4044"/>
            <a:ext cx="5257800" cy="114300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4564C8-3F0B-4FF3-A972-8FECA559F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981200"/>
            <a:ext cx="2770716" cy="2678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E8F698-EEDE-4E0A-95B6-CE61D51F5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6569"/>
            <a:ext cx="2893714" cy="278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6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FF8F-3B89-4FC2-90FC-8A01D112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Meson Structure</a:t>
            </a:r>
            <a:br>
              <a:rPr lang="en-GB" sz="3200" dirty="0"/>
            </a:br>
            <a:r>
              <a:rPr lang="en-GB" sz="3200" dirty="0"/>
              <a:t>Worldwide Plans and Goals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7D0C-93E5-425E-8F54-5D931B32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0" y="1341437"/>
            <a:ext cx="11049000" cy="4525963"/>
          </a:xfrm>
        </p:spPr>
        <p:txBody>
          <a:bodyPr/>
          <a:lstStyle/>
          <a:p>
            <a:pPr marL="400050" indent="-400050" algn="l">
              <a:buFont typeface="+mj-lt"/>
              <a:buAutoNum type="romanLcPeriod"/>
            </a:pPr>
            <a:r>
              <a:rPr lang="en-US" sz="1700" i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Letter of Intent: </a:t>
            </a:r>
            <a:r>
              <a:rPr lang="en-US" sz="1700" i="0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New QCD facility at the M2 beam line of the CERN SPS</a:t>
            </a:r>
            <a:r>
              <a:rPr lang="en-US" sz="1700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sz="17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1700" i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document covers all ideas for future experiments as of January 2019.</a:t>
            </a:r>
          </a:p>
          <a:p>
            <a:pPr marL="400050" indent="-400050" algn="l">
              <a:buFont typeface="+mj-lt"/>
              <a:buAutoNum type="romanLcPeriod"/>
            </a:pPr>
            <a:r>
              <a:rPr lang="en-US" sz="1700" i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Proposal for Phase-1: </a:t>
            </a:r>
            <a:r>
              <a:rPr lang="en-US" sz="1700" i="0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COMPASS++/AMBER: Proposal for Measurements at the M2 beam line of the CERN SPS Phase-1: 2022-2024</a:t>
            </a:r>
            <a:r>
              <a:rPr lang="en-US" sz="1700" i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This document covers the three phase-1 experiments (start in 2022).</a:t>
            </a:r>
            <a:endParaRPr lang="en-US" sz="1700" i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7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Pion and Kaon Structure at the Electron-Ion Collider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Arlene C. Aguilar </a:t>
            </a:r>
            <a:r>
              <a:rPr lang="en-US" sz="17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 al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., </a:t>
            </a:r>
            <a:r>
              <a:rPr lang="en-US" sz="1700" i="0" u="none" strike="noStrike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arXiv:1907.08218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[</a:t>
            </a:r>
            <a:r>
              <a:rPr lang="en-US" sz="1700" i="0" dirty="0" err="1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-ex], Eur. Phys. J. A 55 (2019) 190/1-15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7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Strong QCD from Hadron Structure Experiments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S. J. Brodsky </a:t>
            </a:r>
            <a:r>
              <a:rPr lang="en-US" sz="17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 al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., </a:t>
            </a:r>
            <a:r>
              <a:rPr lang="en-US" sz="17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arXiv:2006.06802 [hep-</a:t>
            </a:r>
            <a:r>
              <a:rPr lang="en-US" sz="1700" i="0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7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7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Int. J. Mod. Phys. E 29 (2020) 08, 2030006/1-122</a:t>
            </a:r>
            <a:endParaRPr lang="en-US" sz="17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7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Selected Science Opportunities for the </a:t>
            </a:r>
            <a:r>
              <a:rPr lang="en-US" sz="1700" i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EicC</a:t>
            </a:r>
            <a:r>
              <a:rPr lang="en-US" sz="17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700" i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Xurong</a:t>
            </a:r>
            <a:r>
              <a:rPr lang="en-US" sz="1700" i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Chen, Feng-</a:t>
            </a:r>
            <a:r>
              <a:rPr lang="en-US" sz="1700" i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Kun</a:t>
            </a:r>
            <a:r>
              <a:rPr lang="en-US" sz="1700" i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Guo, Craig D. Roberts and Rong Wang, </a:t>
            </a:r>
            <a:r>
              <a:rPr lang="en-US" sz="1700" i="0" u="none" strike="noStrik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arXiv:2008.00102 [hep-</a:t>
            </a:r>
            <a:r>
              <a:rPr lang="en-US" sz="1700" i="0" u="none" strike="noStrike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700" i="0" u="none" strike="noStrik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700" i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Few Body Syst. 61 (2020) 4, 43/1-37. Invited contribution to the Special Issue: "New Trends in Hadron Physics: a Few-Body Perspective"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7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Insights into the Emergence of Mass from Studies of Pion and Kaon Structure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Craig D. Roberts, David G. Richards, Tanja Horn and Lei Chang, </a:t>
            </a:r>
            <a:r>
              <a:rPr lang="en-US" sz="17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2102.01765 [hep-</a:t>
            </a:r>
            <a:r>
              <a:rPr lang="en-US" sz="17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Prog. Part. </a:t>
            </a:r>
            <a:r>
              <a:rPr lang="en-US" sz="17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</a:t>
            </a:r>
            <a:r>
              <a:rPr lang="en-US" sz="17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Phys. 120 (2021) 103883/1-65</a:t>
            </a:r>
            <a:endParaRPr lang="en-US" sz="17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7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Electron-Ion Collider in China, </a:t>
            </a:r>
            <a:r>
              <a:rPr lang="en-US" sz="1700" i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D. P. Anderle </a:t>
            </a:r>
            <a:r>
              <a:rPr lang="en-US" sz="17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 al</a:t>
            </a:r>
            <a:r>
              <a:rPr lang="en-US" sz="1700" i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., </a:t>
            </a:r>
            <a:r>
              <a:rPr lang="en-US" sz="1700" i="0" u="none" strike="noStrik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arXiv:2102.09222 [</a:t>
            </a:r>
            <a:r>
              <a:rPr lang="en-US" sz="1700" i="0" u="none" strike="noStrike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</a:t>
            </a:r>
            <a:r>
              <a:rPr lang="en-US" sz="1700" i="0" u="none" strike="noStrik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-ex]</a:t>
            </a:r>
            <a:r>
              <a:rPr lang="en-US" sz="1700" i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Front. Phys. (Beijing) 16 (2021) 6, 64701</a:t>
            </a:r>
            <a:endParaRPr lang="en-US" sz="1700" i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17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Revealing the structure of light pseudoscalar mesons at the Electron-Ion Collider, 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John Arrington </a:t>
            </a:r>
            <a:r>
              <a:rPr lang="en-US" sz="17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 al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., </a:t>
            </a:r>
            <a:r>
              <a:rPr lang="en-US" sz="1700" i="0" u="none" strike="noStrike" dirty="0" err="1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r>
              <a:rPr lang="en-US" sz="1700" i="0" u="none" strike="noStrike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2102.11788 [</a:t>
            </a:r>
            <a:r>
              <a:rPr lang="en-US" sz="1700" i="0" u="none" strike="noStrike" dirty="0" err="1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</a:t>
            </a:r>
            <a:r>
              <a:rPr lang="en-US" sz="1700" i="0" u="none" strike="noStrike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-ex]</a:t>
            </a:r>
            <a:r>
              <a:rPr lang="en-US" sz="1700" i="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J. Phys. G 48 (2021) 7, 075106</a:t>
            </a:r>
            <a:endParaRPr lang="en-US" sz="17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7BA1-D8B0-4297-AEA5-89FC19AA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8528-BB32-412E-B27E-8D2201F2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48E24-E2E5-4513-B016-49F55B50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F90BCFD-D3DC-45EC-9CCD-5C1E253A50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2" y="266633"/>
            <a:ext cx="652797" cy="66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0CD506-F8DC-449C-BD35-DEE01AC0AB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97" y="328292"/>
            <a:ext cx="1955473" cy="425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A22568-EF97-474D-A08E-DF0A23F0BB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53" y="330169"/>
            <a:ext cx="1786050" cy="49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33F776-BDF2-4E5B-8971-231343D093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94968"/>
            <a:ext cx="685800" cy="663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28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A14-B903-4F08-BFA5-AB71A70E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773" y="4853909"/>
            <a:ext cx="5763684" cy="1362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7200" i="1" dirty="0">
                <a:ln/>
                <a:solidFill>
                  <a:schemeClr val="accent3"/>
                </a:solidFill>
              </a:rPr>
              <a:t>Hadron Radii</a:t>
            </a:r>
            <a:endParaRPr lang="en-US" sz="7200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CC1D3C-C4F1-4BCF-BF52-A34A7773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642016"/>
            <a:ext cx="6730795" cy="37980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71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2FBD2EC-F124-4CC6-8F71-3D67930C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89" y="130386"/>
            <a:ext cx="4632584" cy="306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BF202-33EB-4A7C-B61D-6994134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Nambu</a:t>
            </a:r>
            <a:r>
              <a:rPr lang="en-US" sz="2800" dirty="0"/>
              <a:t> Goldstone Bosons: How Big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4D4B-C07C-4976-AF1E-0791712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6629400" cy="4983164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Physics Measurements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Pion and kaon charge radii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Scientific Context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Hadron masses and radii are a direct expression of the links between </a:t>
            </a:r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</a:t>
            </a:r>
            <a:r>
              <a:rPr lang="en-US" sz="2200" dirty="0"/>
              <a:t> and </a:t>
            </a:r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confinement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200" dirty="0"/>
              <a:t>Example: within </a:t>
            </a:r>
            <a:r>
              <a:rPr lang="en-US" sz="2200" dirty="0" err="1"/>
              <a:t>Nambu</a:t>
            </a:r>
            <a:r>
              <a:rPr lang="en-US" sz="2200" dirty="0"/>
              <a:t>-Goldstone boson domain of pseudoscalar-meson mass trajectory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		f</a:t>
            </a:r>
            <a:r>
              <a:rPr lang="en-GB" sz="2200" baseline="-25000" dirty="0"/>
              <a:t>0- </a:t>
            </a:r>
            <a:r>
              <a:rPr lang="en-US" sz="2200" dirty="0"/>
              <a:t> r</a:t>
            </a:r>
            <a:r>
              <a:rPr lang="en-GB" sz="2200" baseline="-25000" dirty="0"/>
              <a:t>0-  </a:t>
            </a:r>
            <a:r>
              <a:rPr lang="en-US" sz="2200" dirty="0"/>
              <a:t>≈ constant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000" dirty="0"/>
              <a:t>product of meson leptonic decay constant (f</a:t>
            </a:r>
            <a:r>
              <a:rPr lang="en-GB" sz="2000" baseline="-25000" dirty="0"/>
              <a:t>0-</a:t>
            </a:r>
            <a:r>
              <a:rPr lang="en-US" sz="2000" dirty="0"/>
              <a:t>) and charge radius (r</a:t>
            </a:r>
            <a:r>
              <a:rPr lang="en-GB" sz="2000" baseline="-25000" dirty="0"/>
              <a:t>0-</a:t>
            </a:r>
            <a:r>
              <a:rPr lang="en-US" sz="2000" dirty="0"/>
              <a:t>) is practically constant</a:t>
            </a:r>
          </a:p>
          <a:p>
            <a:pPr lvl="1"/>
            <a:r>
              <a:rPr lang="en-US" sz="2200" dirty="0"/>
              <a:t>f</a:t>
            </a:r>
            <a:r>
              <a:rPr lang="en-GB" sz="2200" baseline="-25000" dirty="0"/>
              <a:t>0-</a:t>
            </a:r>
            <a:r>
              <a:rPr lang="el-GR" sz="2200" baseline="-25000" dirty="0"/>
              <a:t> </a:t>
            </a:r>
            <a:r>
              <a:rPr lang="en-US" sz="2200" dirty="0"/>
              <a:t>is an order parameter EHM.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200" dirty="0"/>
              <a:t>Equally, so is r</a:t>
            </a:r>
            <a:r>
              <a:rPr lang="el-GR" sz="2200" baseline="-25000" dirty="0"/>
              <a:t>π</a:t>
            </a:r>
            <a:endParaRPr lang="en-US" sz="2200" dirty="0"/>
          </a:p>
          <a:p>
            <a:pPr lvl="1"/>
            <a:r>
              <a:rPr lang="en-US" sz="2200" dirty="0"/>
              <a:t>Precise measurements of </a:t>
            </a:r>
            <a:r>
              <a:rPr lang="el-GR" sz="2200" dirty="0"/>
              <a:t>π</a:t>
            </a:r>
            <a:r>
              <a:rPr lang="en-GB" sz="2200" dirty="0"/>
              <a:t> &amp; K </a:t>
            </a:r>
            <a:r>
              <a:rPr lang="en-US" sz="2200" dirty="0"/>
              <a:t>radii will reveal compositeness (confinement) scale for </a:t>
            </a:r>
            <a:r>
              <a:rPr lang="en-US" sz="2200" dirty="0" err="1"/>
              <a:t>Nambu</a:t>
            </a:r>
            <a:r>
              <a:rPr lang="en-US" sz="2200" dirty="0"/>
              <a:t>-Goldstone bosons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19F4-8FDC-44CA-A45E-CC762DE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5AFA-B795-4637-8458-D5C53CF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8DA5-E23E-44E6-9837-3678718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2852B849-79CC-4063-A7B9-71149699E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1" y="3210500"/>
            <a:ext cx="4743450" cy="3262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A70BBC-F192-4693-9DD9-414B327F6230}"/>
              </a:ext>
            </a:extLst>
          </p:cNvPr>
          <p:cNvSpPr txBox="1"/>
          <p:nvPr/>
        </p:nvSpPr>
        <p:spPr>
          <a:xfrm>
            <a:off x="8610600" y="304033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Continuum</a:t>
            </a:r>
            <a:r>
              <a:rPr lang="en-GB" dirty="0">
                <a:solidFill>
                  <a:srgbClr val="009900"/>
                </a:solidFill>
              </a:rPr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&amp;</a:t>
            </a:r>
            <a:r>
              <a:rPr lang="en-GB" dirty="0">
                <a:solidFill>
                  <a:srgbClr val="009900"/>
                </a:solidFill>
              </a:rPr>
              <a:t> lattice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79276-FAF4-4D77-B64A-EC27F257FD73}"/>
              </a:ext>
            </a:extLst>
          </p:cNvPr>
          <p:cNvSpPr txBox="1"/>
          <p:nvPr/>
        </p:nvSpPr>
        <p:spPr>
          <a:xfrm>
            <a:off x="9054042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</a:t>
            </a:r>
            <a:r>
              <a:rPr lang="en-GB" sz="1800" baseline="-25000" dirty="0"/>
              <a:t>0- </a:t>
            </a:r>
            <a:r>
              <a:rPr lang="en-US" sz="1800" dirty="0"/>
              <a:t> r</a:t>
            </a:r>
            <a:r>
              <a:rPr lang="en-GB" sz="1800" baseline="-25000" dirty="0"/>
              <a:t>0-  </a:t>
            </a:r>
            <a:r>
              <a:rPr lang="en-US" sz="1800" dirty="0"/>
              <a:t>≈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A4D5F-E01A-4F41-AAAA-B58FFA1BC034}"/>
                  </a:ext>
                </a:extLst>
              </p:cNvPr>
              <p:cNvSpPr txBox="1"/>
              <p:nvPr/>
            </p:nvSpPr>
            <p:spPr>
              <a:xfrm flipH="1">
                <a:off x="9647596" y="4111756"/>
                <a:ext cx="934679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CA4D5F-E01A-4F41-AAAA-B58FFA1BC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47596" y="4111756"/>
                <a:ext cx="934679" cy="56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2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A742-9681-42E8-9B6D-D8274CE2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ctr"/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sz="3200" b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Workshop on Hadron Structure</a:t>
            </a:r>
            <a:b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 High-Energy, High-Luminosity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7601-6293-40FC-A50B-9ECF38A0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059084" cy="4800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proton is stable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It’s provided the “only” available target since Rutherford = 100 years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Haven’t we learnt enough yet?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No</a:t>
            </a:r>
          </a:p>
          <a:p>
            <a:pPr lvl="1"/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And even though we haven’t nearly understood its 1D structure, we’re now looking to chart proton 3D structure.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Like children in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lolly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shop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… reaching for the next big chocolate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   before we’ve finished the one in our hands?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explorers,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always drawn to look beyond the next horizon?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23A39-7A74-4DF1-B821-E2CA68D6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4D24-3D89-4CBE-9FEF-5F2A63C8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43E3-25F9-49B3-BFB2-CE5C5FC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284A7F8-8A0B-425A-986B-2947EBE51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19200"/>
            <a:ext cx="3765755" cy="5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6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F202-33EB-4A7C-B61D-6994134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Size of </a:t>
            </a:r>
            <a:r>
              <a:rPr lang="en-US" sz="2800" dirty="0" err="1"/>
              <a:t>Nambu</a:t>
            </a:r>
            <a:r>
              <a:rPr lang="en-US" sz="2800" dirty="0"/>
              <a:t> Goldstone Bosons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4D4B-C07C-4976-AF1E-0791712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6019800" cy="4983164"/>
          </a:xfrm>
        </p:spPr>
        <p:txBody>
          <a:bodyPr/>
          <a:lstStyle/>
          <a:p>
            <a:r>
              <a:rPr lang="en-US" dirty="0"/>
              <a:t>Data – Existing: </a:t>
            </a:r>
          </a:p>
          <a:p>
            <a:pPr lvl="1"/>
            <a:r>
              <a:rPr lang="en-US" dirty="0"/>
              <a:t>70+ years after their discovery, knowledge of pion and kaon radii is very limited.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Pion</a:t>
            </a:r>
            <a:r>
              <a:rPr lang="en-US" dirty="0"/>
              <a:t> charge radius is poorly known.</a:t>
            </a:r>
          </a:p>
          <a:p>
            <a:pPr lvl="2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 </a:t>
            </a:r>
            <a:r>
              <a:rPr lang="en-US" sz="1800" dirty="0"/>
              <a:t>measured to one-part in a million; </a:t>
            </a:r>
          </a:p>
          <a:p>
            <a:pPr lvl="2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 </a:t>
            </a:r>
            <a:r>
              <a:rPr lang="en-US" sz="1800" dirty="0"/>
              <a:t>only constrained to 1% &amp; even this is debatable  </a:t>
            </a:r>
          </a:p>
          <a:p>
            <a:pPr lvl="2"/>
            <a:r>
              <a:rPr lang="en-US" sz="1800" dirty="0"/>
              <a:t>The most precise data (charged-pion scattering at CERN) are more than 30-years-old and do not reach to very low momentum transfers </a:t>
            </a:r>
          </a:p>
          <a:p>
            <a:pPr lvl="2"/>
            <a:r>
              <a:rPr lang="en-US" sz="1800" dirty="0"/>
              <a:t>The most recent data (Selex) yield a result with errors more than 10-times larger than 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19F4-8FDC-44CA-A45E-CC762DE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5AFA-B795-4637-8458-D5C53CF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8DA5-E23E-44E6-9837-3678718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193EAA-CA11-438E-8940-03038F112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355" y="1122697"/>
            <a:ext cx="5291138" cy="2884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9A8520-9676-48FB-BCA6-4BA7969950D1}"/>
              </a:ext>
            </a:extLst>
          </p:cNvPr>
          <p:cNvSpPr txBox="1"/>
          <p:nvPr/>
        </p:nvSpPr>
        <p:spPr>
          <a:xfrm>
            <a:off x="7848600" y="168050"/>
            <a:ext cx="3733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data is all we have … It cannot reasonably be used to claim a result for the kaon charge radius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797CC8-0F17-4AB1-9BFF-CEF7305441D6}"/>
              </a:ext>
            </a:extLst>
          </p:cNvPr>
          <p:cNvSpPr txBox="1">
            <a:spLocks/>
          </p:cNvSpPr>
          <p:nvPr/>
        </p:nvSpPr>
        <p:spPr bwMode="auto">
          <a:xfrm>
            <a:off x="5791201" y="4132262"/>
            <a:ext cx="6400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>
                <a:solidFill>
                  <a:srgbClr val="FF0000"/>
                </a:solidFill>
              </a:rPr>
              <a:t>Kaon</a:t>
            </a:r>
            <a:r>
              <a:rPr lang="en-US" kern="0" dirty="0"/>
              <a:t> radius is practically unknown</a:t>
            </a:r>
          </a:p>
          <a:p>
            <a:pPr lvl="2"/>
            <a:r>
              <a:rPr lang="en-US" sz="1800" kern="0" dirty="0"/>
              <a:t>15 imprecise scattering points, on Q</a:t>
            </a:r>
            <a:r>
              <a:rPr lang="en-US" sz="1800" kern="0" baseline="30000" dirty="0"/>
              <a:t>2</a:t>
            </a:r>
            <a:r>
              <a:rPr lang="en-US" sz="1800" kern="0" dirty="0"/>
              <a:t> &gt; 0.015 GeV</a:t>
            </a:r>
            <a:r>
              <a:rPr lang="en-US" sz="1800" kern="0" baseline="30000" dirty="0"/>
              <a:t>2</a:t>
            </a:r>
            <a:r>
              <a:rPr lang="en-US" sz="1800" kern="0" dirty="0"/>
              <a:t>, </a:t>
            </a:r>
            <a:r>
              <a:rPr lang="en-US" sz="1800" kern="0" dirty="0" err="1"/>
              <a:t>analysed</a:t>
            </a:r>
            <a:r>
              <a:rPr lang="en-US" sz="1800" kern="0" dirty="0"/>
              <a:t> using a simple monopole fit, which is today known to be a poor approach</a:t>
            </a:r>
          </a:p>
          <a:p>
            <a:pPr lvl="2"/>
            <a:r>
              <a:rPr lang="en-US" sz="1800" kern="0" dirty="0"/>
              <a:t>Recall that &gt; 60-years of </a:t>
            </a:r>
            <a:r>
              <a:rPr lang="en-US" sz="1800" i="1" kern="0" dirty="0"/>
              <a:t>ep</a:t>
            </a:r>
            <a:r>
              <a:rPr lang="en-US" sz="1800" kern="0" dirty="0"/>
              <a:t> scattering measurements, </a:t>
            </a:r>
            <a:r>
              <a:rPr lang="en-US" sz="1800" kern="0" dirty="0" err="1"/>
              <a:t>analysed</a:t>
            </a:r>
            <a:r>
              <a:rPr lang="en-US" sz="1800" kern="0" dirty="0"/>
              <a:t> this way, led to proton radius extractions that are likely wrong by an amount in excess of 7</a:t>
            </a:r>
            <a:r>
              <a:rPr lang="el-GR" sz="1800" kern="0" dirty="0"/>
              <a:t>σ</a:t>
            </a:r>
            <a:r>
              <a:rPr lang="en-US" sz="1800" kern="0" dirty="0"/>
              <a:t>.</a:t>
            </a:r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E54AB-338A-4461-8BD5-ED34717E2575}"/>
              </a:ext>
            </a:extLst>
          </p:cNvPr>
          <p:cNvSpPr txBox="1"/>
          <p:nvPr/>
        </p:nvSpPr>
        <p:spPr>
          <a:xfrm rot="10800000" flipV="1">
            <a:off x="0" y="2655282"/>
            <a:ext cx="1219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Pion charge radius from </a:t>
            </a:r>
            <a:r>
              <a:rPr lang="en-US" sz="1200" i="1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pion+electron</a:t>
            </a:r>
            <a:r>
              <a:rPr lang="en-US" sz="1200" i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 elastic scattering data,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Zhu-Fang Cui (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崔著钫</a:t>
            </a:r>
            <a:r>
              <a:rPr lang="en-US" altLang="ja-JP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),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Daniele Binosi, C.D. Roberts, S.M. Schmidt,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NJU-INP 047/21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arXiv:2108.04948 [hep-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200" i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Lett. B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822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(2021)</a:t>
            </a:r>
            <a:r>
              <a:rPr lang="en-US" sz="1200" i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136631/1-5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1D07E2-CF7A-4974-AB05-BAAA8540EFD6}"/>
              </a:ext>
            </a:extLst>
          </p:cNvPr>
          <p:cNvSpPr txBox="1">
            <a:spLocks/>
          </p:cNvSpPr>
          <p:nvPr/>
        </p:nvSpPr>
        <p:spPr bwMode="auto">
          <a:xfrm>
            <a:off x="609600" y="4343400"/>
            <a:ext cx="6321563" cy="208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theory methods enable model-independent extraction of radii from precise low-Q</a:t>
            </a:r>
            <a:r>
              <a:rPr lang="en-US" kern="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data</a:t>
            </a:r>
          </a:p>
          <a:p>
            <a:pPr lvl="1"/>
            <a:r>
              <a:rPr lang="en-US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method </a:t>
            </a:r>
            <a:r>
              <a:rPr lang="en-GB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baseline="-25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 </a:t>
            </a:r>
            <a:r>
              <a:rPr lang="en-US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2.4</a:t>
            </a:r>
            <a:r>
              <a:rPr lang="en-GB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 tension with PDG 2021</a:t>
            </a:r>
          </a:p>
          <a:p>
            <a:pPr lvl="1"/>
            <a:r>
              <a:rPr lang="en-GB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No information beyond least-squares fit in K data</a:t>
            </a:r>
            <a:endParaRPr lang="en-US" kern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en-US" kern="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E.g. AMBER, with high-intensity </a:t>
            </a:r>
            <a:r>
              <a:rPr lang="en-GB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 &amp; K </a:t>
            </a:r>
            <a:r>
              <a:rPr lang="en-US" kern="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beams, capable of delivering precise data that are required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111BD-1BE5-4FC6-9D95-404D3CA0E6C5}"/>
              </a:ext>
            </a:extLst>
          </p:cNvPr>
          <p:cNvSpPr txBox="1"/>
          <p:nvPr/>
        </p:nvSpPr>
        <p:spPr>
          <a:xfrm>
            <a:off x="5663380" y="29865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D7F9C-8E30-4669-BABB-1E8F35072199}"/>
              </a:ext>
            </a:extLst>
          </p:cNvPr>
          <p:cNvSpPr txBox="1"/>
          <p:nvPr/>
        </p:nvSpPr>
        <p:spPr>
          <a:xfrm>
            <a:off x="6858000" y="6250778"/>
            <a:ext cx="504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Enable 1</a:t>
            </a:r>
            <a:r>
              <a:rPr lang="en-GB" baseline="300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GB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objective extraction of kaon size</a:t>
            </a:r>
            <a:endParaRPr lang="en-US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8CAF2-B17E-4EB1-A772-CF4BAB16BD96}"/>
              </a:ext>
            </a:extLst>
          </p:cNvPr>
          <p:cNvSpPr/>
          <p:nvPr/>
        </p:nvSpPr>
        <p:spPr bwMode="auto">
          <a:xfrm>
            <a:off x="7703572" y="1371600"/>
            <a:ext cx="2244208" cy="1981200"/>
          </a:xfrm>
          <a:prstGeom prst="rect">
            <a:avLst/>
          </a:prstGeom>
          <a:solidFill>
            <a:srgbClr val="CC99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79985-72FD-4805-8A66-08FB90765170}"/>
              </a:ext>
            </a:extLst>
          </p:cNvPr>
          <p:cNvSpPr txBox="1"/>
          <p:nvPr/>
        </p:nvSpPr>
        <p:spPr>
          <a:xfrm>
            <a:off x="7703572" y="2965727"/>
            <a:ext cx="116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/>
      <p:bldP spid="11" grpId="0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BE7A14-B903-4F08-BFA5-AB71A70E9F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1401" y="4824362"/>
                <a:ext cx="10439400" cy="1362075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7200" b="1" i="1" smtClean="0">
                        <a:ln/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sz="7200" b="1" i="1" smtClean="0">
                        <a:ln/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GB" sz="7200" b="1" i="1" smtClean="0">
                        <a:ln/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GB" sz="7200" i="1" dirty="0">
                    <a:ln/>
                    <a:solidFill>
                      <a:schemeClr val="accent3"/>
                    </a:solidFill>
                  </a:rPr>
                  <a:t> DAs &amp; Form Factors</a:t>
                </a:r>
                <a:endParaRPr lang="en-US" sz="7200" i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BE7A14-B903-4F08-BFA5-AB71A70E9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1401" y="4824362"/>
                <a:ext cx="10439400" cy="1362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CC1D3C-C4F1-4BCF-BF52-A34A77731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909" y="684213"/>
            <a:ext cx="8542181" cy="32367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05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F202-33EB-4A7C-B61D-6994134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Wave Functions of </a:t>
            </a:r>
            <a:r>
              <a:rPr lang="en-US" sz="2800" dirty="0" err="1"/>
              <a:t>Nambu</a:t>
            </a:r>
            <a:r>
              <a:rPr lang="en-US" sz="2800" dirty="0"/>
              <a:t> Goldstone Bosons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4E4D4B-C07C-4976-AF1E-0791712D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1"/>
                <a:ext cx="10972800" cy="4983164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Physics Goals: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Pion and kaon distribution amplitudes (DAs – </a:t>
                </a:r>
                <a:r>
                  <a:rPr lang="el-GR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φ</a:t>
                </a:r>
                <a:r>
                  <a:rPr lang="el-GR" sz="22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π</a:t>
                </a:r>
                <a:r>
                  <a:rPr lang="en-GB" sz="22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,K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) 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Nearest thing in quantum field theory to a Schrödinger wave function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Consequently, fundamental to understanding </a:t>
                </a:r>
                <a:r>
                  <a:rPr lang="el-GR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π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structure.</a:t>
                </a:r>
              </a:p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Scientific Context: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For 40 years, the </a:t>
                </a: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-dependence of the pion's dominant DA has been controversial.  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Modern theory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EHM is expressed in the </a:t>
                </a: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-dependence of pion and kaon DAs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Pion DA is a direct measure of the dressed-quark running mass in the chiral limit.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Kaon DA is asymmetric around the midpoint of its domain of support (0&lt;x&lt;1)</a:t>
                </a:r>
              </a:p>
              <a:p>
                <a:pPr lvl="1"/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Degree of asymmetry is signature of constructive interference between EHM and HB mass-generating mechanisms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4E4D4B-C07C-4976-AF1E-0791712D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1"/>
                <a:ext cx="10972800" cy="4983164"/>
              </a:xfrm>
              <a:blipFill>
                <a:blip r:embed="rId2"/>
                <a:stretch>
                  <a:fillRect l="-611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19F4-8FDC-44CA-A45E-CC762DE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5AFA-B795-4637-8458-D5C53CF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8DA5-E23E-44E6-9837-3678718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96DE8-381D-4857-9A83-B316798CC24E}"/>
              </a:ext>
            </a:extLst>
          </p:cNvPr>
          <p:cNvSpPr txBox="1"/>
          <p:nvPr/>
        </p:nvSpPr>
        <p:spPr>
          <a:xfrm>
            <a:off x="7086600" y="5578733"/>
            <a:ext cx="490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chemeClr val="accent6">
                    <a:lumMod val="75000"/>
                  </a:schemeClr>
                </a:solidFill>
                <a:effectLst/>
                <a:latin typeface="Open Sans"/>
              </a:rPr>
              <a:t>Insights into the Emergence of Mass from Studies of Pion and Kaon Structure, 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/>
              </a:rPr>
              <a:t>Craig D. Roberts, David G. Richards, Tanja Horn and Lei Chang, NJU-INP 034/21, </a:t>
            </a:r>
            <a:r>
              <a:rPr lang="en-US" sz="1200" b="0" i="0" u="none" strike="noStrike" dirty="0" err="1">
                <a:solidFill>
                  <a:srgbClr val="0066FF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</a:t>
            </a:r>
            <a:r>
              <a:rPr lang="en-US" sz="1200" b="0" i="0" u="none" strike="noStrike" dirty="0">
                <a:solidFill>
                  <a:srgbClr val="0066FF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2102.01765 [hep-</a:t>
            </a:r>
            <a:r>
              <a:rPr lang="en-US" sz="1200" b="0" i="0" u="none" strike="noStrike" dirty="0" err="1">
                <a:solidFill>
                  <a:srgbClr val="0066FF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US" sz="12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Prog. Part. </a:t>
            </a:r>
            <a:r>
              <a:rPr lang="en-US" sz="1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Nucl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. Phys. </a:t>
            </a:r>
            <a:r>
              <a:rPr lang="en-US" sz="1200" b="1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120</a:t>
            </a:r>
            <a:r>
              <a:rPr lang="en-US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(2021) 103883/1-65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D4D9816-4968-46ED-967E-40E70602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75" y="152401"/>
            <a:ext cx="5064369" cy="3657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90FF-BD35-453E-AF28-ECF6E5FB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7059084" cy="4525963"/>
          </a:xfrm>
        </p:spPr>
        <p:txBody>
          <a:bodyPr/>
          <a:lstStyle/>
          <a:p>
            <a:r>
              <a:rPr lang="en-GB" sz="2000" dirty="0"/>
              <a:t>Continuum results exist &amp; lQCD results arriving</a:t>
            </a:r>
          </a:p>
          <a:p>
            <a:pPr lvl="1"/>
            <a:r>
              <a:rPr lang="en-GB" dirty="0"/>
              <a:t>Common feature = broadening</a:t>
            </a:r>
          </a:p>
          <a:p>
            <a:pPr lvl="1"/>
            <a:r>
              <a:rPr lang="en-GB" dirty="0"/>
              <a:t>Origin = EHM</a:t>
            </a:r>
          </a:p>
          <a:p>
            <a:r>
              <a:rPr lang="en-GB" sz="2000" dirty="0"/>
              <a:t>NO differences between π &amp; K if EHM is all there is</a:t>
            </a:r>
          </a:p>
          <a:p>
            <a:pPr lvl="1"/>
            <a:r>
              <a:rPr lang="en-GB" sz="1800" dirty="0"/>
              <a:t>Differences arise from Higgs-modulation of EHM mechanism</a:t>
            </a:r>
          </a:p>
          <a:p>
            <a:pPr lvl="1"/>
            <a:r>
              <a:rPr lang="en-GB" sz="1800" dirty="0"/>
              <a:t>“Contrasting π &amp; K properties reveals Higgs wave on EHM ocean”</a:t>
            </a:r>
          </a:p>
          <a:p>
            <a:pPr marL="0" indent="0">
              <a:buNone/>
            </a:pPr>
            <a:endParaRPr lang="en-GB" sz="2000" dirty="0"/>
          </a:p>
          <a:p>
            <a:endParaRPr lang="en-US" dirty="0"/>
          </a:p>
        </p:txBody>
      </p: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92C7C78-2EB3-451D-B641-A718759F0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3463836"/>
            <a:ext cx="7454833" cy="2912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C0AA20-BE75-4718-920A-F1D7E9CC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Meson leading-twist DAs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F165-8CE0-444B-A084-11A4DB7B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DAB45-7AA5-463C-9E96-ABEBA5CD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80E4D-DB12-4A20-B3C0-69F18D85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F8A1E-9F64-4B5D-8B56-6B60D71013C7}"/>
              </a:ext>
            </a:extLst>
          </p:cNvPr>
          <p:cNvSpPr txBox="1"/>
          <p:nvPr/>
        </p:nvSpPr>
        <p:spPr>
          <a:xfrm>
            <a:off x="10363200" y="523823"/>
            <a:ext cx="177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6600"/>
                </a:solidFill>
              </a:rPr>
              <a:t>asymptotic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52D7D-8F92-4FE1-923B-0B904E44F277}"/>
              </a:ext>
            </a:extLst>
          </p:cNvPr>
          <p:cNvSpPr txBox="1"/>
          <p:nvPr/>
        </p:nvSpPr>
        <p:spPr>
          <a:xfrm>
            <a:off x="8993366" y="1009597"/>
            <a:ext cx="177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pion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5E606-E18A-4196-9074-99F1C66CA288}"/>
              </a:ext>
            </a:extLst>
          </p:cNvPr>
          <p:cNvSpPr txBox="1"/>
          <p:nvPr/>
        </p:nvSpPr>
        <p:spPr>
          <a:xfrm>
            <a:off x="7971454" y="897361"/>
            <a:ext cx="7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kaon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1BB2D-AE7F-4F27-9A08-242E769043C5}"/>
              </a:ext>
            </a:extLst>
          </p:cNvPr>
          <p:cNvSpPr txBox="1"/>
          <p:nvPr/>
        </p:nvSpPr>
        <p:spPr>
          <a:xfrm>
            <a:off x="5553921" y="3244334"/>
            <a:ext cx="177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kaon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B765F-60BD-44AB-9803-DB7024538BAB}"/>
              </a:ext>
            </a:extLst>
          </p:cNvPr>
          <p:cNvSpPr txBox="1"/>
          <p:nvPr/>
        </p:nvSpPr>
        <p:spPr>
          <a:xfrm>
            <a:off x="1025822" y="3231688"/>
            <a:ext cx="177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pion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473B32-6961-4C44-AB5E-BC4EE6551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75" y="3324626"/>
            <a:ext cx="3357590" cy="35072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3B91D4-F5AB-4162-8869-9C2D39D8B60A}"/>
              </a:ext>
            </a:extLst>
          </p:cNvPr>
          <p:cNvSpPr txBox="1">
            <a:spLocks/>
          </p:cNvSpPr>
          <p:nvPr/>
        </p:nvSpPr>
        <p:spPr bwMode="auto">
          <a:xfrm>
            <a:off x="7543800" y="3815556"/>
            <a:ext cx="4449234" cy="220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Kaon DA vs pion DA</a:t>
            </a:r>
          </a:p>
          <a:p>
            <a:pPr lvl="1"/>
            <a:r>
              <a:rPr lang="en-GB" sz="1800" kern="0" dirty="0"/>
              <a:t>almost as broad </a:t>
            </a:r>
          </a:p>
          <a:p>
            <a:pPr lvl="1"/>
            <a:r>
              <a:rPr lang="en-GB" sz="1800" kern="0" dirty="0"/>
              <a:t>peak shifted to x=0.4(5)</a:t>
            </a:r>
          </a:p>
          <a:p>
            <a:pPr lvl="1"/>
            <a:r>
              <a:rPr lang="en-GB" sz="1800" dirty="0"/>
              <a:t>〈ξ</a:t>
            </a:r>
            <a:r>
              <a:rPr lang="en-GB" sz="1800" baseline="30000" dirty="0"/>
              <a:t>2</a:t>
            </a:r>
            <a:r>
              <a:rPr lang="en-GB" sz="1800" dirty="0"/>
              <a:t>〉 = 0.24(1), 〈ξ〉 = 0.035(5)</a:t>
            </a:r>
            <a:endParaRPr lang="en-GB" sz="1800" kern="0" dirty="0"/>
          </a:p>
          <a:p>
            <a:r>
              <a:rPr lang="en-GB" sz="2000" kern="0" dirty="0"/>
              <a:t>ERBL evolution logarithmic</a:t>
            </a:r>
          </a:p>
          <a:p>
            <a:r>
              <a:rPr lang="en-GB" sz="2000" kern="0" dirty="0"/>
              <a:t>Broadening &amp; skewing persist to </a:t>
            </a:r>
            <a:r>
              <a:rPr lang="en-GB" sz="2000" i="1" u="sng" kern="0" dirty="0"/>
              <a:t>very</a:t>
            </a:r>
            <a:r>
              <a:rPr lang="en-GB" sz="2000" kern="0" dirty="0"/>
              <a:t> large resolving scales – beyond LHC</a:t>
            </a:r>
            <a:endParaRPr lang="en-US" sz="20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2D84A-A712-4EC8-866C-7E1DD1DA7E7D}"/>
              </a:ext>
            </a:extLst>
          </p:cNvPr>
          <p:cNvSpPr txBox="1"/>
          <p:nvPr/>
        </p:nvSpPr>
        <p:spPr>
          <a:xfrm>
            <a:off x="9448800" y="1905000"/>
            <a:ext cx="163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pion symmetric</a:t>
            </a:r>
          </a:p>
          <a:p>
            <a:pPr algn="ctr"/>
            <a:r>
              <a:rPr lang="en-GB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kaon skewed</a:t>
            </a:r>
            <a:endParaRPr lang="en-US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F202-33EB-4A7C-B61D-6994134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Wave Functions of </a:t>
            </a:r>
            <a:r>
              <a:rPr lang="en-US" sz="2800" dirty="0" err="1"/>
              <a:t>Nambu</a:t>
            </a:r>
            <a:r>
              <a:rPr lang="en-US" sz="2800" dirty="0"/>
              <a:t> Goldstone Bosons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4D4B-C07C-4976-AF1E-0791712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4983164"/>
          </a:xfrm>
        </p:spPr>
        <p:txBody>
          <a:bodyPr/>
          <a:lstStyle/>
          <a:p>
            <a:r>
              <a:rPr lang="en-US" dirty="0"/>
              <a:t>Scientific Context:</a:t>
            </a:r>
          </a:p>
          <a:p>
            <a:pPr lvl="1"/>
            <a:r>
              <a:rPr lang="en-US" dirty="0"/>
              <a:t>Today, continuum and lattice are delivering consistent predictions for </a:t>
            </a:r>
            <a:r>
              <a:rPr lang="el-GR" i="1" dirty="0"/>
              <a:t>φ</a:t>
            </a:r>
            <a:r>
              <a:rPr lang="el-GR" i="1" baseline="-25000" dirty="0"/>
              <a:t>π</a:t>
            </a:r>
            <a:r>
              <a:rPr lang="en-GB" i="1" baseline="-25000" dirty="0"/>
              <a:t>,K</a:t>
            </a:r>
            <a:r>
              <a:rPr lang="en-US" dirty="0"/>
              <a:t>(x)</a:t>
            </a:r>
          </a:p>
          <a:p>
            <a:pPr lvl="1"/>
            <a:r>
              <a:rPr lang="en-US" dirty="0"/>
              <a:t>Can signature features of interference between EHM and HB, which are manifest in low-order </a:t>
            </a:r>
            <a:r>
              <a:rPr lang="en-US" dirty="0" err="1"/>
              <a:t>Mellin</a:t>
            </a:r>
            <a:r>
              <a:rPr lang="en-US" dirty="0"/>
              <a:t> moments of the DAs, be probed experimentally?</a:t>
            </a:r>
          </a:p>
          <a:p>
            <a:r>
              <a:rPr lang="en-US" dirty="0"/>
              <a:t>Measurement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Elastic electromagnetic form factors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19F4-8FDC-44CA-A45E-CC762DE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5AFA-B795-4637-8458-D5C53CF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8DA5-E23E-44E6-9837-3678718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116CE-A9F7-4B4D-B9B1-902638BCF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42" y="3077370"/>
            <a:ext cx="8956115" cy="3230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DD918C-B234-4A70-9ED0-53366203BE35}"/>
              </a:ext>
            </a:extLst>
          </p:cNvPr>
          <p:cNvSpPr txBox="1"/>
          <p:nvPr/>
        </p:nvSpPr>
        <p:spPr>
          <a:xfrm>
            <a:off x="3581400" y="4876800"/>
            <a:ext cx="271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CSM prediction </a:t>
            </a:r>
          </a:p>
          <a:p>
            <a:r>
              <a:rPr lang="en-GB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existing JLab data</a:t>
            </a:r>
            <a:endParaRPr lang="en-US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AB7C9-2563-409A-BE82-CB7A2F309278}"/>
              </a:ext>
            </a:extLst>
          </p:cNvPr>
          <p:cNvSpPr txBox="1"/>
          <p:nvPr/>
        </p:nvSpPr>
        <p:spPr>
          <a:xfrm>
            <a:off x="6553200" y="5906869"/>
            <a:ext cx="271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CSM prediction </a:t>
            </a:r>
          </a:p>
          <a:p>
            <a:r>
              <a:rPr lang="en-GB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JLab + EIC projections</a:t>
            </a:r>
            <a:endParaRPr lang="en-US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76B8D-91FD-4434-82B8-30BD4A21E7BC}"/>
                  </a:ext>
                </a:extLst>
              </p:cNvPr>
              <p:cNvSpPr txBox="1"/>
              <p:nvPr/>
            </p:nvSpPr>
            <p:spPr>
              <a:xfrm>
                <a:off x="5761566" y="2257835"/>
                <a:ext cx="6430434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n w="0"/>
                    <a:solidFill>
                      <a:srgbClr val="0099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Breakaway from scaling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n w="0"/>
                        <a:solidFill>
                          <a:srgbClr val="0099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≈6 </m:t>
                    </m:r>
                    <m:r>
                      <a:rPr lang="en-GB" i="1" smtClean="0">
                        <a:ln w="0"/>
                        <a:solidFill>
                          <a:srgbClr val="0099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n w="0"/>
                        <a:solidFill>
                          <a:srgbClr val="0099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ln w="0"/>
                  <a:solidFill>
                    <a:srgbClr val="0099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GB" dirty="0">
                    <a:ln w="0"/>
                    <a:solidFill>
                      <a:srgbClr val="0099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Thereafter,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 smtClean="0">
                            <a:ln w="0"/>
                            <a:solidFill>
                              <a:srgbClr val="0099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n w="0"/>
                    <a:solidFill>
                      <a:srgbClr val="0099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dependence </a:t>
                </a:r>
              </a:p>
              <a:p>
                <a:r>
                  <a:rPr lang="en-US" dirty="0">
                    <a:ln w="0"/>
                    <a:solidFill>
                      <a:srgbClr val="0099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is largely described by hard-scattering formula with realistic DA</a:t>
                </a:r>
              </a:p>
              <a:p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Reveal QCD scaling violations for 1</a:t>
                </a:r>
                <a:r>
                  <a:rPr lang="en-US" baseline="30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</a:t>
                </a:r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time in hard elastic scattering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76B8D-91FD-4434-82B8-30BD4A21E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66" y="2257835"/>
                <a:ext cx="6430434" cy="1200329"/>
              </a:xfrm>
              <a:prstGeom prst="rect">
                <a:avLst/>
              </a:prstGeom>
              <a:blipFill>
                <a:blip r:embed="rId3"/>
                <a:stretch>
                  <a:fillRect l="-1043" t="-3046" b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5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21BC25-AA16-462F-A787-22CA89AA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28336"/>
            <a:ext cx="8658225" cy="313372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126D77B1-364D-4614-81B0-B4B44C883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61" y="457200"/>
            <a:ext cx="3772641" cy="2895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477C2-72E9-473D-A232-9C83C630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Wave Functions of </a:t>
            </a:r>
            <a:r>
              <a:rPr lang="en-US" sz="2400" dirty="0" err="1"/>
              <a:t>Nambu</a:t>
            </a:r>
            <a:r>
              <a:rPr lang="en-US" sz="2400" dirty="0"/>
              <a:t> Goldstone Bosons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BA574-B7B3-4D3D-BC4F-3BDF286E0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10972800" cy="4525963"/>
              </a:xfrm>
            </p:spPr>
            <p:txBody>
              <a:bodyPr/>
              <a:lstStyle/>
              <a:p>
                <a:r>
                  <a:rPr lang="en-GB" dirty="0"/>
                  <a:t>Kaon electromagnetic form factors</a:t>
                </a:r>
              </a:p>
              <a:p>
                <a:r>
                  <a:rPr lang="en-GB" dirty="0"/>
                  <a:t>Charged kaon form factor </a:t>
                </a:r>
              </a:p>
              <a:p>
                <a:pPr marL="0" indent="0">
                  <a:buNone/>
                </a:pPr>
                <a:r>
                  <a:rPr lang="en-GB" dirty="0"/>
                  <a:t>	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scaling violations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BA574-B7B3-4D3D-BC4F-3BDF286E0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10972800" cy="4525963"/>
              </a:xfrm>
              <a:blipFill>
                <a:blip r:embed="rId4"/>
                <a:stretch>
                  <a:fillRect l="-61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326D-94BA-495F-9D0D-E2BB9251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211D-AFF8-4C6A-B1A0-5C41E4E8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8B56-E7B2-41E0-939B-F0079056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93638D-4B86-43FC-A4DA-2B2A4E42786E}"/>
                  </a:ext>
                </a:extLst>
              </p:cNvPr>
              <p:cNvSpPr txBox="1"/>
              <p:nvPr/>
            </p:nvSpPr>
            <p:spPr>
              <a:xfrm>
                <a:off x="4953000" y="2694699"/>
                <a:ext cx="256025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CSM 2017 </a:t>
                </a:r>
              </a:p>
              <a:p>
                <a:r>
                  <a:rPr lang="en-GB" dirty="0"/>
                  <a:t>no limit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reach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93638D-4B86-43FC-A4DA-2B2A4E427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694699"/>
                <a:ext cx="2560255" cy="646331"/>
              </a:xfrm>
              <a:prstGeom prst="rect">
                <a:avLst/>
              </a:prstGeom>
              <a:blipFill>
                <a:blip r:embed="rId5"/>
                <a:stretch>
                  <a:fillRect l="-214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4D8067-99DE-4CC5-AD44-EF4B4C2EBD6C}"/>
                  </a:ext>
                </a:extLst>
              </p:cNvPr>
              <p:cNvSpPr txBox="1"/>
              <p:nvPr/>
            </p:nvSpPr>
            <p:spPr>
              <a:xfrm>
                <a:off x="4419599" y="6002105"/>
                <a:ext cx="2057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lattice 2018</a:t>
                </a:r>
              </a:p>
              <a:p>
                <a:r>
                  <a:rPr lang="en-GB" dirty="0">
                    <a:solidFill>
                      <a:srgbClr val="00B0F0"/>
                    </a:solidFill>
                  </a:rPr>
                  <a:t>limited reach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4D8067-99DE-4CC5-AD44-EF4B4C2E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6002105"/>
                <a:ext cx="2057401" cy="646331"/>
              </a:xfrm>
              <a:prstGeom prst="rect">
                <a:avLst/>
              </a:prstGeom>
              <a:blipFill>
                <a:blip r:embed="rId6"/>
                <a:stretch>
                  <a:fillRect l="-23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B7235A-6BF1-4E55-AF91-6C5759797E5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43400" y="4038600"/>
            <a:ext cx="457200" cy="196350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F73606-3F98-44EF-982A-8DD8D2A103C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3276600"/>
            <a:ext cx="228600" cy="6096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712107-5E70-4269-B80E-FE851B63EED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37643" y="4648201"/>
            <a:ext cx="3087157" cy="1353903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DA3413-DE90-4972-A5F4-40202E252958}"/>
              </a:ext>
            </a:extLst>
          </p:cNvPr>
          <p:cNvCxnSpPr>
            <a:cxnSpLocks/>
          </p:cNvCxnSpPr>
          <p:nvPr/>
        </p:nvCxnSpPr>
        <p:spPr bwMode="auto">
          <a:xfrm>
            <a:off x="5181600" y="3320050"/>
            <a:ext cx="2133600" cy="62215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20D680-85F7-4EEE-BD15-2A55D3A916D1}"/>
              </a:ext>
            </a:extLst>
          </p:cNvPr>
          <p:cNvSpPr txBox="1"/>
          <p:nvPr/>
        </p:nvSpPr>
        <p:spPr>
          <a:xfrm>
            <a:off x="328619" y="5589370"/>
            <a:ext cx="271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JLab existing </a:t>
            </a:r>
          </a:p>
          <a:p>
            <a:r>
              <a:rPr lang="en-GB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</a:t>
            </a:r>
            <a:r>
              <a:rPr lang="en-GB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projections</a:t>
            </a:r>
            <a:endParaRPr lang="en-US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4077A7-22FC-45C0-ADCE-657B4E9DED4C}"/>
              </a:ext>
            </a:extLst>
          </p:cNvPr>
          <p:cNvSpPr txBox="1"/>
          <p:nvPr/>
        </p:nvSpPr>
        <p:spPr>
          <a:xfrm flipH="1">
            <a:off x="4069145" y="3456598"/>
            <a:ext cx="79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VMD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29C30-E59A-49F7-8F56-9FFA49A81580}"/>
              </a:ext>
            </a:extLst>
          </p:cNvPr>
          <p:cNvSpPr txBox="1"/>
          <p:nvPr/>
        </p:nvSpPr>
        <p:spPr>
          <a:xfrm flipH="1">
            <a:off x="7010400" y="3429000"/>
            <a:ext cx="79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VMD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0DAB12-D40D-4C76-B00C-D0C748C1553F}"/>
                  </a:ext>
                </a:extLst>
              </p:cNvPr>
              <p:cNvSpPr txBox="1"/>
              <p:nvPr/>
            </p:nvSpPr>
            <p:spPr>
              <a:xfrm>
                <a:off x="7900219" y="160631"/>
                <a:ext cx="4397247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Projections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&amp; 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GB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at </a:t>
                </a:r>
                <a:r>
                  <a:rPr lang="en-GB" dirty="0" err="1"/>
                  <a:t>EicC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0DAB12-D40D-4C76-B00C-D0C748C15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219" y="160631"/>
                <a:ext cx="4397247" cy="404983"/>
              </a:xfrm>
              <a:prstGeom prst="rect">
                <a:avLst/>
              </a:prstGeom>
              <a:blipFill>
                <a:blip r:embed="rId7"/>
                <a:stretch>
                  <a:fillRect l="-1248"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8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A14-B903-4F08-BFA5-AB71A70E9F3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6000" i="1" dirty="0">
                <a:ln/>
                <a:solidFill>
                  <a:schemeClr val="accent3"/>
                </a:solidFill>
              </a:rPr>
              <a:t>Parton Distribution Functions</a:t>
            </a:r>
            <a:endParaRPr lang="en-US" sz="6000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CC1D3C-C4F1-4BCF-BF52-A34A7773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8614"/>
            <a:ext cx="4872031" cy="36522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3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F202-33EB-4A7C-B61D-6994134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NG Boson Distribution Functions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4D4B-C07C-4976-AF1E-0791712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4983164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Physics Goals</a:t>
            </a:r>
            <a:r>
              <a:rPr lang="en-US" dirty="0"/>
              <a:t>:</a:t>
            </a:r>
          </a:p>
          <a:p>
            <a:pPr lvl="1"/>
            <a:r>
              <a:rPr lang="en-US" sz="2200" dirty="0"/>
              <a:t>Precise data that can be used to determine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	Pion and Kaon Distribution Functions – valence, sea and glue</a:t>
            </a:r>
          </a:p>
          <a:p>
            <a:pPr lvl="1"/>
            <a:r>
              <a:rPr lang="en-US" sz="2200" dirty="0"/>
              <a:t>Provide the first complete charts of the internal structure of Nature's most fundamental </a:t>
            </a:r>
            <a:r>
              <a:rPr lang="en-US" sz="2200" dirty="0" err="1"/>
              <a:t>Nambu</a:t>
            </a:r>
            <a:r>
              <a:rPr lang="en-US" sz="2200" dirty="0"/>
              <a:t>-Goldstone bosons.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Today</a:t>
            </a:r>
            <a:r>
              <a:rPr lang="en-US" dirty="0"/>
              <a:t>:</a:t>
            </a:r>
          </a:p>
          <a:p>
            <a:pPr lvl="1"/>
            <a:r>
              <a:rPr lang="en-US" sz="2200" dirty="0"/>
              <a:t>Existing pion data are more than 40-years-old</a:t>
            </a:r>
          </a:p>
          <a:p>
            <a:pPr lvl="1"/>
            <a:r>
              <a:rPr lang="en-US" sz="2200" dirty="0"/>
              <a:t>That data only covers the valence-quark domain</a:t>
            </a:r>
          </a:p>
          <a:p>
            <a:pPr lvl="1"/>
            <a:r>
              <a:rPr lang="en-US" sz="2200" dirty="0"/>
              <a:t>A forty-year controversy, with doubts persisting over whether the data agree with QCD predictions or challenge the truth of QCD</a:t>
            </a:r>
          </a:p>
          <a:p>
            <a:pPr lvl="1"/>
            <a:r>
              <a:rPr lang="en-US" sz="2200" dirty="0"/>
              <a:t>Regarding the kaon, worldwide, only 8 points of data exist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19F4-8FDC-44CA-A45E-CC762DE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5AFA-B795-4637-8458-D5C53CF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8DA5-E23E-44E6-9837-3678718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3CA09-3061-46D0-A261-8C99443DC117}"/>
              </a:ext>
            </a:extLst>
          </p:cNvPr>
          <p:cNvSpPr txBox="1"/>
          <p:nvPr/>
        </p:nvSpPr>
        <p:spPr>
          <a:xfrm>
            <a:off x="7086600" y="302411"/>
            <a:ext cx="4906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Insights into the Emergence of Mass from Studies of Pion and Kaon Structure, 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Craig D. Roberts, David G. Richards, Tanja Horn and Lei Chang, NJU-INP 034/21, </a:t>
            </a:r>
            <a:r>
              <a:rPr lang="en-US" sz="14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2"/>
              </a:rPr>
              <a:t>arXiv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2"/>
              </a:rPr>
              <a:t>: 2102.01765 [hep-</a:t>
            </a:r>
            <a:r>
              <a:rPr lang="en-US" sz="14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2"/>
              </a:rPr>
              <a:t>ph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2"/>
              </a:rPr>
              <a:t>]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Prog. Part.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Nucl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 Phys. 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120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(2021) 103883/1-65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46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968C5F5-5D71-4AE5-8ED3-31F759415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38" y="304800"/>
            <a:ext cx="3134162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BF202-33EB-4A7C-B61D-69941347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NG Boson Distribution Functions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4E4D4B-C07C-4976-AF1E-0791712D0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240338"/>
              </a:xfrm>
            </p:spPr>
            <p:txBody>
              <a:bodyPr/>
              <a:lstStyle/>
              <a:p>
                <a:r>
                  <a: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Physics Goals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200" dirty="0"/>
                  <a:t>Precise data that can be used to determine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200" dirty="0"/>
                  <a:t>	Pion and Kaon Distribution Functions – valence, sea and glue</a:t>
                </a:r>
              </a:p>
              <a:p>
                <a:pPr lvl="1"/>
                <a:r>
                  <a:rPr lang="en-US" sz="2200" dirty="0"/>
                  <a:t>Provide the first complete charts of the internal structure of Nature's most fundamental </a:t>
                </a:r>
                <a:r>
                  <a:rPr lang="en-US" sz="2200" dirty="0" err="1"/>
                  <a:t>Nambu</a:t>
                </a:r>
                <a:r>
                  <a:rPr lang="en-US" sz="2200" dirty="0"/>
                  <a:t>-Goldstone bosons.</a:t>
                </a:r>
              </a:p>
              <a:p>
                <a:r>
                  <a:rPr lang="en-US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Future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</a:t>
                </a:r>
              </a:p>
              <a:p>
                <a:pPr lvl="1"/>
                <a:r>
                  <a:rPr lang="en-US" sz="2200" dirty="0" err="1">
                    <a:solidFill>
                      <a:schemeClr val="accent6">
                        <a:lumMod val="75000"/>
                      </a:schemeClr>
                    </a:solidFill>
                  </a:rPr>
                  <a:t>JLab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, EIC, </a:t>
                </a:r>
                <a:r>
                  <a:rPr lang="en-US" sz="2200" dirty="0" err="1">
                    <a:solidFill>
                      <a:schemeClr val="accent6">
                        <a:lumMod val="75000"/>
                      </a:schemeClr>
                    </a:solidFill>
                  </a:rPr>
                  <a:t>EicC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marL="857250" lvl="2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⇒ pion and kaon elastic electromagnetic form factors … reveal and quantify scaling </a:t>
                </a:r>
              </a:p>
              <a:p>
                <a:pPr marL="857250" lvl="2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		violations in hard exclusive processes … hard prediction of QCD, never seen</a:t>
                </a:r>
              </a:p>
              <a:p>
                <a:pPr marL="857250" lvl="2" indent="0">
                  <a:buNone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⇒ pion and kaon valence quark distribution functions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</a:rPr>
                  <a:t>AMBER 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precision data to chart of </a:t>
                </a:r>
                <a:r>
                  <a:rPr lang="el-GR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π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structure: DFs of valence, sea and glue.</a:t>
                </a:r>
              </a:p>
              <a:p>
                <a:pPr lvl="2">
                  <a:buFont typeface="Calibri" panose="020F0502020204030204" pitchFamily="34" charset="0"/>
                  <a:buChar char="→"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Glue is particularly important … because controversial, yet prominent theory predicts that 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</a:rPr>
                  <a:t>pions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contain (almost) zero glue.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4E4D4B-C07C-4976-AF1E-0791712D0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240338"/>
              </a:xfrm>
              <a:blipFill>
                <a:blip r:embed="rId3"/>
                <a:stretch>
                  <a:fillRect l="-778" t="-931" r="-722" b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19F4-8FDC-44CA-A45E-CC762DEA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5AFA-B795-4637-8458-D5C53CF4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8DA5-E23E-44E6-9837-3678718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58CD-021B-4686-87B9-38F281D8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Controversy over pion valence 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F1B23-048B-4A41-942E-93D416F27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25499"/>
                <a:ext cx="10972800" cy="5727701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QCD-improvement of parton model leads to the following statement:</a:t>
                </a:r>
              </a:p>
              <a:p>
                <a:pPr marL="40005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200" dirty="0"/>
                  <a:t>At any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m:rPr>
                        <m:sty m:val="p"/>
                      </m:rPr>
                      <a:rPr lang="en-GB" sz="2200" b="0" i="1" baseline="-2500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200" b="0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 for which experiment can be interpreted through parton distributions, </a:t>
                </a: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≃1⇒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i="1" baseline="3000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=2+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Consequence</a:t>
                </a:r>
              </a:p>
              <a:p>
                <a:pPr lvl="1"/>
                <a:r>
                  <a:rPr lang="en-US" sz="2200" dirty="0"/>
                  <a:t>Any analysis of DY, DIS, etc. experiment which returns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&lt;2 conflicts with QCD.</a:t>
                </a:r>
              </a:p>
              <a:p>
                <a:r>
                  <a:rPr lang="en-US" dirty="0"/>
                  <a:t>Observations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200" dirty="0"/>
                  <a:t>All existing internally-consistent calculations preserve connection between large-k</a:t>
                </a:r>
                <a:r>
                  <a:rPr lang="en-US" sz="2200" baseline="30000" dirty="0"/>
                  <a:t>2 </a:t>
                </a:r>
                <a:r>
                  <a:rPr lang="en-US" sz="2200" dirty="0" err="1"/>
                  <a:t>behaviour</a:t>
                </a:r>
                <a:r>
                  <a:rPr lang="en-US" sz="2200" dirty="0"/>
                  <a:t> of interaction and large-x </a:t>
                </a:r>
                <a:r>
                  <a:rPr lang="en-US" sz="2200" dirty="0" err="1"/>
                  <a:t>behaviour</a:t>
                </a:r>
                <a:r>
                  <a:rPr lang="en-US" sz="2200" dirty="0"/>
                  <a:t> of DF: </a:t>
                </a:r>
                <a:r>
                  <a:rPr lang="en-US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J=0 … (1/k</a:t>
                </a:r>
                <a:r>
                  <a:rPr lang="en-US" sz="2400" baseline="300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  <a:r>
                  <a:rPr lang="en-US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  <a:r>
                  <a:rPr lang="en-US" sz="2400" baseline="300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</a:t>
                </a:r>
                <a:r>
                  <a:rPr lang="en-US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GB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⇔</a:t>
                </a:r>
                <a:r>
                  <a:rPr lang="en-US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(1-x)</a:t>
                </a:r>
                <a:r>
                  <a:rPr lang="en-US" sz="2400" baseline="300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2n</a:t>
                </a:r>
              </a:p>
              <a:p>
                <a:r>
                  <a:rPr lang="en-US" dirty="0"/>
                  <a:t>No existing calculation with n=1 produces anything other than (1-x)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r>
                  <a:rPr lang="en-US" dirty="0"/>
                  <a:t>Internally-consistent calculation that preserve RG properties of QCD, </a:t>
                </a:r>
              </a:p>
              <a:p>
                <a:pPr marL="0" indent="0">
                  <a:buNone/>
                </a:pPr>
                <a:r>
                  <a:rPr lang="en-US" dirty="0"/>
                  <a:t>	then 2</a:t>
                </a:r>
                <a:r>
                  <a:rPr lang="en-GB" dirty="0"/>
                  <a:t> → 2+γ, γ&gt;0, at any factorisation-valid scale </a:t>
                </a:r>
                <a:endParaRPr lang="en-US" dirty="0"/>
              </a:p>
              <a:p>
                <a:r>
                  <a:rPr lang="en-US" sz="2400" dirty="0"/>
                  <a:t>Controversy: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400" dirty="0"/>
                  <a:t>Contemporary data fits yield (1-x)</a:t>
                </a:r>
                <a:r>
                  <a:rPr lang="en-US" sz="24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baseline="30000" dirty="0"/>
                  <a:t>+</a:t>
                </a:r>
                <a:r>
                  <a:rPr lang="en-GB" sz="2400" baseline="30000" dirty="0"/>
                  <a:t>γ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F1B23-048B-4A41-942E-93D416F27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25499"/>
                <a:ext cx="10972800" cy="5727701"/>
              </a:xfrm>
              <a:blipFill>
                <a:blip r:embed="rId2"/>
                <a:stretch>
                  <a:fillRect l="-722" t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2FA4-8E49-4A22-8CE1-57A7124A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0D560-3DE4-41B6-AFBB-1094B2FA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1917-77AD-44DF-B86A-EF6707EE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C2CCE-3270-4DC5-8BF4-E943326F7594}"/>
              </a:ext>
            </a:extLst>
          </p:cNvPr>
          <p:cNvSpPr/>
          <p:nvPr/>
        </p:nvSpPr>
        <p:spPr bwMode="auto">
          <a:xfrm>
            <a:off x="3657600" y="1580548"/>
            <a:ext cx="4876800" cy="40556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E546C-B6C1-4DAB-8DE5-54C09D03F563}"/>
                  </a:ext>
                </a:extLst>
              </p:cNvPr>
              <p:cNvSpPr txBox="1"/>
              <p:nvPr/>
            </p:nvSpPr>
            <p:spPr>
              <a:xfrm>
                <a:off x="7101282" y="4966955"/>
                <a:ext cx="4635635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Is QCD wrong? 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Is existing large-x data </a:t>
                </a:r>
              </a:p>
              <a:p>
                <a:r>
                  <a:rPr lang="en-US" sz="20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   a true measure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000" i="1" baseline="30000">
                        <a:ln w="0"/>
                        <a:solidFill>
                          <a:srgbClr val="C0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sz="20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000" i="1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en-US" sz="20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? 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Are fitter-</a:t>
                </a:r>
                <a:r>
                  <a:rPr lang="en-US" sz="2000" dirty="0" err="1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favoured</a:t>
                </a:r>
                <a:r>
                  <a:rPr lang="en-US" sz="2000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analysis methods correct/complete?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E546C-B6C1-4DAB-8DE5-54C09D03F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282" y="4966955"/>
                <a:ext cx="4635635" cy="1908215"/>
              </a:xfrm>
              <a:prstGeom prst="rect">
                <a:avLst/>
              </a:prstGeom>
              <a:blipFill>
                <a:blip r:embed="rId3"/>
                <a:stretch>
                  <a:fillRect l="-1579" t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A742-9681-42E8-9B6D-D8274CE2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ctr"/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n-US" sz="3200" b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</a:t>
            </a:r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Workshop on Hadron Structure </a:t>
            </a:r>
            <a:b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 High-Energy, High-Luminosity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7601-6293-40FC-A50B-9ECF38A03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059084" cy="4800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Today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Proton is just one of (infinitely many?) hadrons in Nature; and it’s a baryon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Pion and kaon: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        predicted 80+ years ago; discovered 70+ years ago</a:t>
            </a:r>
          </a:p>
          <a:p>
            <a:pPr lvl="1">
              <a:spcBef>
                <a:spcPts val="0"/>
              </a:spcBef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Mesons = possibly entirely different form of hadron matter</a:t>
            </a:r>
          </a:p>
          <a:p>
            <a:pPr lvl="1">
              <a:spcBef>
                <a:spcPts val="0"/>
              </a:spcBef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What do we know of their structure?</a:t>
            </a:r>
          </a:p>
          <a:p>
            <a:pPr lvl="1">
              <a:spcBef>
                <a:spcPts val="0"/>
              </a:spcBef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Not Very Much</a:t>
            </a:r>
          </a:p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Horizon in View … Modern &amp; anticipated facilities with capacity to deliver practical pion and kaon “targets” … lift science beyond the proton → gather data to expose structure of the mesons that are critical to the existence of observable matter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23A39-7A74-4DF1-B821-E2CA68D6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4D24-3D89-4CBE-9FEF-5F2A63C8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243E3-25F9-49B3-BFB2-CE5C5FC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284A7F8-8A0B-425A-986B-2947EBE51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19200"/>
            <a:ext cx="3765755" cy="5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5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1D4B3A-DE14-4DBB-A6F1-9B4D12A1D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68" y="5115417"/>
            <a:ext cx="4702374" cy="1361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E6CE12-B77B-4D08-A2D1-E8727555D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071" y="1799294"/>
            <a:ext cx="4997329" cy="3239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22 Years of Theory Evolution → 2021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6553200" cy="559673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Developments in continuum-QCD enabled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/>
                  <a:t>	</a:t>
                </a:r>
                <a:r>
                  <a:rPr lang="en-GB" sz="20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GB" sz="2000" baseline="300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</a:t>
                </a:r>
                <a:r>
                  <a:rPr lang="en-GB" sz="20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only 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/>
                  <a:t>      parameter-free predictions of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      valence, </a:t>
                </a:r>
                <a:r>
                  <a:rPr lang="en-GB" sz="2000" dirty="0">
                    <a:solidFill>
                      <a:srgbClr val="008000"/>
                    </a:solidFill>
                  </a:rPr>
                  <a:t>glue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and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>
                    <a:solidFill>
                      <a:srgbClr val="C00000"/>
                    </a:solidFill>
                  </a:rPr>
                  <a:t>sea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distributions within the pion </a:t>
                </a:r>
              </a:p>
              <a:p>
                <a:pPr lvl="1"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en-GB" dirty="0">
                    <a:solidFill>
                      <a:srgbClr val="0000FF"/>
                    </a:solidFill>
                  </a:rPr>
                  <a:t>Reveal that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is </a:t>
                </a:r>
                <a:r>
                  <a:rPr lang="en-GB" u="sng" dirty="0">
                    <a:solidFill>
                      <a:srgbClr val="0000FF"/>
                    </a:solidFill>
                  </a:rPr>
                  <a:t>hardened</a:t>
                </a:r>
                <a:r>
                  <a:rPr lang="en-GB" dirty="0">
                    <a:solidFill>
                      <a:srgbClr val="0000FF"/>
                    </a:solidFill>
                  </a:rPr>
                  <a:t> by EHM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>
                    <a:ln w="0"/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Every other continuum result available today is a practitioner-dependent fit to some body of data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6553200" cy="5596732"/>
              </a:xfrm>
              <a:blipFill>
                <a:blip r:embed="rId4"/>
                <a:stretch>
                  <a:fillRect l="-1116" t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61D1-34A5-42F8-B384-79CD0DC5248D}"/>
              </a:ext>
            </a:extLst>
          </p:cNvPr>
          <p:cNvSpPr txBox="1"/>
          <p:nvPr/>
        </p:nvSpPr>
        <p:spPr>
          <a:xfrm>
            <a:off x="9677400" y="1008857"/>
            <a:ext cx="201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baseline="30000" dirty="0" err="1">
                <a:solidFill>
                  <a:srgbClr val="0000FF"/>
                </a:solidFill>
              </a:rPr>
              <a:t>contm</a:t>
            </a:r>
            <a:r>
              <a:rPr lang="en-GB" dirty="0">
                <a:solidFill>
                  <a:srgbClr val="0000FF"/>
                </a:solidFill>
              </a:rPr>
              <a:t>(ζ</a:t>
            </a:r>
            <a:r>
              <a:rPr lang="en-GB" baseline="-25000" dirty="0">
                <a:solidFill>
                  <a:srgbClr val="0000FF"/>
                </a:solidFill>
              </a:rPr>
              <a:t>5</a:t>
            </a:r>
            <a:r>
              <a:rPr lang="en-GB" dirty="0">
                <a:solidFill>
                  <a:srgbClr val="0000FF"/>
                </a:solidFill>
              </a:rPr>
              <a:t>) = 2.66(12)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6BE3EA-0126-4F8E-B429-BD5CC327028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9800" y="2270981"/>
            <a:ext cx="2819400" cy="67373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45B007-7838-4221-9441-E8083FE66C79}"/>
              </a:ext>
            </a:extLst>
          </p:cNvPr>
          <p:cNvSpPr txBox="1"/>
          <p:nvPr/>
        </p:nvSpPr>
        <p:spPr>
          <a:xfrm>
            <a:off x="1173481" y="-12115800"/>
            <a:ext cx="2865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Symmetry, symmetry breaking, and pion parton distributions,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Minghui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Ding, Khépani Raya, Daniele Binosi, Lei Chang, Craig D. Roberts and Sebastian M. Schmidt, NJU-INP 003/19,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5"/>
              </a:rPr>
              <a:t>arXiv:1905.05208 [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5"/>
              </a:rPr>
              <a:t>nucl-th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5"/>
              </a:rPr>
              <a:t>]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Phys. Rev. D 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101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(2020) 054014/1-14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24841-82FA-4159-BEBB-09B18BD91728}"/>
              </a:ext>
            </a:extLst>
          </p:cNvPr>
          <p:cNvSpPr txBox="1"/>
          <p:nvPr/>
        </p:nvSpPr>
        <p:spPr>
          <a:xfrm>
            <a:off x="152400" y="2895600"/>
            <a:ext cx="68136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0" indent="-285750" algn="l" rtl="0">
              <a:buFont typeface="Wingdings" panose="05000000000000000000" pitchFamily="2" charset="2"/>
              <a:buChar char="ü"/>
            </a:pP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Drawing insights from pion parton distributions,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Minghui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Ding, Khépani Raya </a:t>
            </a: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.,, NJU-INP 012/19, 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arXiv:1912.07529 [hep-</a:t>
            </a:r>
            <a:r>
              <a:rPr lang="en-US" sz="13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ph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]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Chin. Phys. C (Lett) </a:t>
            </a:r>
            <a:r>
              <a:rPr lang="en-US" sz="1300" b="1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44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 (2020) 031002/1-6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476250" indent="-285750" algn="l" rtl="0">
              <a:buFont typeface="Wingdings" panose="05000000000000000000" pitchFamily="2" charset="2"/>
              <a:buChar char="ü"/>
            </a:pP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Symmetry, symmetry breaking, and pion parton distributions,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Minghui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Ding, Khépani Raya </a:t>
            </a: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., NJU-INP 003/19, 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5"/>
              </a:rPr>
              <a:t>arXiv:1905.05208 [</a:t>
            </a:r>
            <a:r>
              <a:rPr lang="en-US" sz="13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5"/>
              </a:rPr>
              <a:t>nucl-th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5"/>
              </a:rPr>
              <a:t>]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Phys. Rev. D </a:t>
            </a:r>
            <a:r>
              <a:rPr lang="en-US" sz="13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101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(2020) 054014/1-14</a:t>
            </a:r>
          </a:p>
          <a:p>
            <a:pPr marL="476250" indent="-285750" algn="l" rtl="0">
              <a:buFont typeface="Wingdings" panose="05000000000000000000" pitchFamily="2" charset="2"/>
              <a:buChar char="ü"/>
            </a:pP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Higgs modulation of emergent mass as revealed in kaon and pion parton distributions, 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Zhu-Fang Cui,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Minghui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Ding, Fei Gao, Khépani Raya </a:t>
            </a: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., NJU-INP 019/20, 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8"/>
              </a:rPr>
              <a:t>arXiv:2006.14075 [hep-</a:t>
            </a:r>
            <a:r>
              <a:rPr lang="en-US" sz="13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8"/>
              </a:rPr>
              <a:t>ph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8"/>
              </a:rPr>
              <a:t>]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9"/>
              </a:rPr>
              <a:t>Eur. Phys. J. A (Lett.) </a:t>
            </a:r>
            <a:r>
              <a:rPr lang="en-US" sz="1300" b="1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9"/>
              </a:rPr>
              <a:t>57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9"/>
              </a:rPr>
              <a:t> (2021) 5/1-8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76250" indent="-285750">
              <a:buFont typeface="Wingdings" panose="05000000000000000000" pitchFamily="2" charset="2"/>
              <a:buChar char="ü"/>
            </a:pP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Kaon and pion parton distributions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Zhu-Fang Cui,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Minghui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Ding, Fei Gao, Khépani Raya, Daniele Binosi, Lei Chang, Craig D. Roberts, Jose Rodríguez-Quintero and Sebastian M. Schmidt, NJU-INP 020/20, </a:t>
            </a:r>
            <a:r>
              <a:rPr lang="en-US" sz="13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inSPIRE:recid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0"/>
              </a:rPr>
              <a:t> 1833967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11"/>
              </a:rPr>
              <a:t>Eur. Phys. J. C 80 (2020) 1064/1-20</a:t>
            </a:r>
            <a:r>
              <a:rPr lang="en-US" sz="13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endParaRPr lang="en-US" sz="13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pPr marL="476250" indent="-285750" algn="l" rtl="0">
              <a:buFont typeface="Wingdings" panose="05000000000000000000" pitchFamily="2" charset="2"/>
              <a:buChar char="ü"/>
            </a:pPr>
            <a:endParaRPr lang="en-US" sz="13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E6CE12-B77B-4D08-A2D1-E8727555D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071" y="1799294"/>
            <a:ext cx="4997329" cy="3239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22 Years of Theory Evolution → 2021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6553200" cy="559673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Developments in continuum-QCD enabled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/>
                  <a:t>	</a:t>
                </a:r>
                <a:r>
                  <a:rPr lang="en-GB" sz="20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GB" sz="2000" baseline="300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</a:t>
                </a:r>
                <a:r>
                  <a:rPr lang="en-GB" sz="20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only 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/>
                  <a:t>      parameter-free predictions of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      valence, </a:t>
                </a:r>
                <a:r>
                  <a:rPr lang="en-GB" sz="2000" dirty="0">
                    <a:solidFill>
                      <a:srgbClr val="008000"/>
                    </a:solidFill>
                  </a:rPr>
                  <a:t>glue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and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>
                    <a:solidFill>
                      <a:srgbClr val="C00000"/>
                    </a:solidFill>
                  </a:rPr>
                  <a:t>sea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distributions within the pion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>
                    <a:solidFill>
                      <a:srgbClr val="0000FF"/>
                    </a:solidFill>
                  </a:rPr>
                  <a:t>Reveal that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is </a:t>
                </a:r>
                <a:r>
                  <a:rPr lang="en-GB" u="sng" dirty="0">
                    <a:solidFill>
                      <a:srgbClr val="0000FF"/>
                    </a:solidFill>
                  </a:rPr>
                  <a:t>hardened</a:t>
                </a:r>
                <a:r>
                  <a:rPr lang="en-GB" dirty="0">
                    <a:solidFill>
                      <a:srgbClr val="0000FF"/>
                    </a:solidFill>
                  </a:rPr>
                  <a:t> by EHM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Novel lattice-QCD algorithms beginning to yield results for </a:t>
                </a:r>
                <a:r>
                  <a:rPr lang="en-GB" sz="2000" u="sng" dirty="0"/>
                  <a:t>pointwise</a:t>
                </a:r>
                <a:r>
                  <a:rPr lang="en-GB" sz="2000" dirty="0"/>
                  <a:t> behaviour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Agreement between </a:t>
                </a:r>
              </a:p>
              <a:p>
                <a:pPr marL="400050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new </a:t>
                </a:r>
                <a:r>
                  <a:rPr lang="en-GB" dirty="0">
                    <a:solidFill>
                      <a:srgbClr val="0000FF"/>
                    </a:solidFill>
                  </a:rPr>
                  <a:t>continuum prediction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 [Ding:2019lwe] </a:t>
                </a:r>
              </a:p>
              <a:p>
                <a:pPr marL="40005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   and recent </a:t>
                </a:r>
                <a:r>
                  <a:rPr lang="en-GB" dirty="0">
                    <a:solidFill>
                      <a:schemeClr val="bg2">
                        <a:lumMod val="25000"/>
                      </a:schemeClr>
                    </a:solidFill>
                  </a:rPr>
                  <a:t>lattice-QCD result [Sufian:2019bol]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/>
                  <a:t>R</a:t>
                </a:r>
                <a:r>
                  <a:rPr lang="en-GB" dirty="0"/>
                  <a:t>eal strides toward understanding pion structure.  </a:t>
                </a:r>
                <a:r>
                  <a:rPr lang="en-GB" sz="1800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/>
                  <a:t>Standard Model prediction: stronger than ever before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sz="20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/>
                  <a:t>Every other continuum result available today is a practitioner-dependent fit to some body of data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6553200" cy="5596732"/>
              </a:xfrm>
              <a:blipFill>
                <a:blip r:embed="rId3"/>
                <a:stretch>
                  <a:fillRect l="-1023" t="-545" r="-1488" b="-33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61D1-34A5-42F8-B384-79CD0DC5248D}"/>
              </a:ext>
            </a:extLst>
          </p:cNvPr>
          <p:cNvSpPr txBox="1"/>
          <p:nvPr/>
        </p:nvSpPr>
        <p:spPr>
          <a:xfrm>
            <a:off x="9677400" y="1008857"/>
            <a:ext cx="2015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baseline="30000" dirty="0" err="1">
                <a:solidFill>
                  <a:srgbClr val="0000FF"/>
                </a:solidFill>
              </a:rPr>
              <a:t>contm</a:t>
            </a:r>
            <a:r>
              <a:rPr lang="en-GB" dirty="0">
                <a:solidFill>
                  <a:srgbClr val="0000FF"/>
                </a:solidFill>
              </a:rPr>
              <a:t>(ζ</a:t>
            </a:r>
            <a:r>
              <a:rPr lang="en-GB" baseline="-25000" dirty="0">
                <a:solidFill>
                  <a:srgbClr val="0000FF"/>
                </a:solidFill>
              </a:rPr>
              <a:t>5</a:t>
            </a:r>
            <a:r>
              <a:rPr lang="en-GB" dirty="0">
                <a:solidFill>
                  <a:srgbClr val="0000FF"/>
                </a:solidFill>
              </a:rPr>
              <a:t>) = 2.66(12)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β</a:t>
            </a:r>
            <a:r>
              <a:rPr lang="en-GB" baseline="30000" dirty="0">
                <a:solidFill>
                  <a:schemeClr val="tx1">
                    <a:lumMod val="75000"/>
                  </a:schemeClr>
                </a:solidFill>
              </a:rPr>
              <a:t>lattice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(ζ</a:t>
            </a:r>
            <a:r>
              <a:rPr lang="en-GB" baseline="-25000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) = 2.45(58)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5B007-7838-4221-9441-E8083FE66C79}"/>
              </a:ext>
            </a:extLst>
          </p:cNvPr>
          <p:cNvSpPr txBox="1"/>
          <p:nvPr/>
        </p:nvSpPr>
        <p:spPr>
          <a:xfrm>
            <a:off x="1173481" y="-12115800"/>
            <a:ext cx="2865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Symmetry, symmetry breaking, and pion parton distributions,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Minghui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Ding, Khépani Raya, Daniele Binosi, Lei Chang, Craig D. Roberts and Sebastian M. Schmidt, NJU-INP 003/19, 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4"/>
              </a:rPr>
              <a:t>arXiv:1905.05208 [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4"/>
              </a:rPr>
              <a:t>nucl-th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4"/>
              </a:rPr>
              <a:t>]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Phys. Rev. D </a:t>
            </a:r>
            <a:r>
              <a:rPr lang="en-US" sz="18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101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(2020) 054014/1-14</a:t>
            </a:r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132C77-6457-4D8F-806C-9175EB2DD6A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73208" y="2864142"/>
            <a:ext cx="3751792" cy="14497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923065-2194-4991-A576-5008527BF3E9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8793" y="2303465"/>
            <a:ext cx="2649007" cy="150653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DB88F-8B29-4C34-B359-8F28A96D4E05}"/>
              </a:ext>
            </a:extLst>
          </p:cNvPr>
          <p:cNvSpPr txBox="1">
            <a:spLocks/>
          </p:cNvSpPr>
          <p:nvPr/>
        </p:nvSpPr>
        <p:spPr bwMode="auto">
          <a:xfrm>
            <a:off x="304800" y="5561198"/>
            <a:ext cx="11506201" cy="6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i="1" kern="0" dirty="0">
                <a:solidFill>
                  <a:srgbClr val="FF0000"/>
                </a:solidFill>
              </a:rPr>
              <a:t>After 30 years – new era dawning in which the ultimate experimental checks can be made: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i="1" kern="0" dirty="0">
                <a:solidFill>
                  <a:srgbClr val="FF0000"/>
                </a:solidFill>
              </a:rPr>
              <a:t>	 JLab12 … M2 beam-line @ CERN … EIC … </a:t>
            </a:r>
            <a:r>
              <a:rPr lang="en-GB" i="1" kern="0" dirty="0" err="1">
                <a:solidFill>
                  <a:srgbClr val="FF0000"/>
                </a:solidFill>
              </a:rPr>
              <a:t>EicC</a:t>
            </a:r>
            <a:endParaRPr lang="en-GB" kern="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975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F4BEF06-F7EB-4670-B099-D4F1A38B2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600"/>
            <a:ext cx="4129174" cy="586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67314-268D-4B1A-98ED-2C7B22F7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316929" cy="1143000"/>
          </a:xfrm>
        </p:spPr>
        <p:txBody>
          <a:bodyPr/>
          <a:lstStyle/>
          <a:p>
            <a:r>
              <a:rPr lang="en-GB" sz="2300" i="1" dirty="0"/>
              <a:t>π</a:t>
            </a:r>
            <a:r>
              <a:rPr lang="en-GB" sz="2300" dirty="0"/>
              <a:t> DFs</a:t>
            </a:r>
            <a:r>
              <a:rPr lang="en-US" sz="2300" dirty="0"/>
              <a:t> … Modern Theory Predictions vs Traditional Phenomenological Fits 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2438-8628-482E-8DAE-84F02067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7265880" cy="4983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Valence: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momentum fraction similar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Fits … ignore NLL </a:t>
            </a:r>
            <a:r>
              <a:rPr lang="en-GB" dirty="0" err="1">
                <a:solidFill>
                  <a:srgbClr val="000099"/>
                </a:solidFill>
              </a:rPr>
              <a:t>resummation</a:t>
            </a:r>
            <a:r>
              <a:rPr lang="en-GB" dirty="0">
                <a:solidFill>
                  <a:srgbClr val="000099"/>
                </a:solidFill>
              </a:rPr>
              <a:t> … profile much harder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>
                <a:solidFill>
                  <a:srgbClr val="000099"/>
                </a:solidFill>
              </a:rPr>
              <a:t>	&amp; inconsistent with QCD prediction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Glue: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Qualitative similarities on x </a:t>
            </a:r>
            <a:r>
              <a:rPr lang="en-GB" dirty="0">
                <a:solidFill>
                  <a:srgbClr val="009900"/>
                </a:solidFill>
              </a:rPr>
              <a:t>≥ 0.05, but marked quantitative disagreement, especially on complementary domain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Both continuum prediction and fit are very different from early phenomenology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Should be tested in new experiments that are directly sensitive to the pion’s gluon content.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E.g., prompt photon &amp; J/Ψ production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Sea: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Prediction and fit disagree on entire x-domain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If pion’s gluon content is considered uncertain, then fair to describe sea-quark distribution as empirically unknown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Motivation for the collection and analysis of DY data with π</a:t>
            </a:r>
            <a:r>
              <a:rPr lang="en-US" baseline="30000" dirty="0">
                <a:solidFill>
                  <a:srgbClr val="C00000"/>
                </a:solidFill>
              </a:rPr>
              <a:t>± </a:t>
            </a:r>
            <a:r>
              <a:rPr lang="en-US" dirty="0">
                <a:solidFill>
                  <a:srgbClr val="C00000"/>
                </a:solidFill>
              </a:rPr>
              <a:t>beams on </a:t>
            </a:r>
            <a:r>
              <a:rPr lang="en-US" dirty="0" err="1">
                <a:solidFill>
                  <a:srgbClr val="C00000"/>
                </a:solidFill>
              </a:rPr>
              <a:t>isoscalar</a:t>
            </a:r>
            <a:r>
              <a:rPr lang="en-US" dirty="0">
                <a:solidFill>
                  <a:srgbClr val="C00000"/>
                </a:solidFill>
              </a:rPr>
              <a:t> targets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AEB1-086B-4DD6-9F7D-D75149F7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9EAF-832B-4C4E-AF8C-B6805BE0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602F-34F4-4BD8-9C5E-71FE45D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CC9EB-A161-41C3-95CA-80253705CD1E}"/>
              </a:ext>
            </a:extLst>
          </p:cNvPr>
          <p:cNvSpPr txBox="1"/>
          <p:nvPr/>
        </p:nvSpPr>
        <p:spPr>
          <a:xfrm flipH="1">
            <a:off x="10888979" y="1447800"/>
            <a:ext cx="89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JAM valence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59AB1-5F24-465D-BF28-AF2611FAE70C}"/>
              </a:ext>
            </a:extLst>
          </p:cNvPr>
          <p:cNvSpPr txBox="1"/>
          <p:nvPr/>
        </p:nvSpPr>
        <p:spPr>
          <a:xfrm flipH="1">
            <a:off x="10040619" y="45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JAM: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glue &amp; sea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86D9-4323-4129-AD73-F2C5F93FD11A}"/>
              </a:ext>
            </a:extLst>
          </p:cNvPr>
          <p:cNvSpPr txBox="1"/>
          <p:nvPr/>
        </p:nvSpPr>
        <p:spPr>
          <a:xfrm flipH="1">
            <a:off x="9526657" y="77077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E5D27-E38F-45A8-9980-42470399D252}"/>
              </a:ext>
            </a:extLst>
          </p:cNvPr>
          <p:cNvCxnSpPr/>
          <p:nvPr/>
        </p:nvCxnSpPr>
        <p:spPr bwMode="auto">
          <a:xfrm flipH="1">
            <a:off x="9220200" y="5041338"/>
            <a:ext cx="914400" cy="457200"/>
          </a:xfrm>
          <a:prstGeom prst="straightConnector1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4F6069-56DC-492C-A464-9E9A4676FFB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0460" y="5089558"/>
            <a:ext cx="1981201" cy="63912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3E4790-4153-4605-BF22-5CC344B8E01E}"/>
              </a:ext>
            </a:extLst>
          </p:cNvPr>
          <p:cNvSpPr txBox="1"/>
          <p:nvPr/>
        </p:nvSpPr>
        <p:spPr>
          <a:xfrm flipH="1">
            <a:off x="9088119" y="38846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</a:p>
          <a:p>
            <a:r>
              <a:rPr lang="en-GB" dirty="0">
                <a:solidFill>
                  <a:srgbClr val="009900"/>
                </a:solidFill>
              </a:rPr>
              <a:t>glue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GB" dirty="0">
                <a:solidFill>
                  <a:srgbClr val="C00000"/>
                </a:solidFill>
              </a:rPr>
              <a:t>sea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0935AA-5AA8-477F-9361-0DB864ED37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686800" y="4341244"/>
            <a:ext cx="481214" cy="9757"/>
          </a:xfrm>
          <a:prstGeom prst="straightConnector1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0092BD-A47E-4F82-B30A-ABF0F08F7CCA}"/>
              </a:ext>
            </a:extLst>
          </p:cNvPr>
          <p:cNvCxnSpPr>
            <a:cxnSpLocks/>
          </p:cNvCxnSpPr>
          <p:nvPr/>
        </p:nvCxnSpPr>
        <p:spPr bwMode="auto">
          <a:xfrm flipH="1">
            <a:off x="8610601" y="4473238"/>
            <a:ext cx="1319741" cy="86076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97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F4BEF06-F7EB-4670-B099-D4F1A38B2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600"/>
            <a:ext cx="4129174" cy="586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67314-268D-4B1A-98ED-2C7B22F7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26" y="152400"/>
            <a:ext cx="11215774" cy="1143000"/>
          </a:xfrm>
        </p:spPr>
        <p:txBody>
          <a:bodyPr/>
          <a:lstStyle/>
          <a:p>
            <a:r>
              <a:rPr lang="en-GB" sz="2300" i="1" dirty="0"/>
              <a:t>π</a:t>
            </a:r>
            <a:r>
              <a:rPr lang="en-GB" sz="2300" dirty="0"/>
              <a:t> DFs</a:t>
            </a:r>
            <a:r>
              <a:rPr lang="en-US" sz="2300" dirty="0"/>
              <a:t> … Modern Theory Predictions vs Traditional Phenomenological Fits 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2438-8628-482E-8DAE-84F02067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6"/>
            <a:ext cx="7265880" cy="4983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Valence: 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momentum fraction similar</a:t>
            </a:r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000099"/>
                </a:solidFill>
              </a:rPr>
              <a:t>JAM … publication ignores NLL </a:t>
            </a:r>
            <a:r>
              <a:rPr lang="en-GB" dirty="0" err="1">
                <a:solidFill>
                  <a:srgbClr val="000099"/>
                </a:solidFill>
              </a:rPr>
              <a:t>resummation</a:t>
            </a:r>
            <a:r>
              <a:rPr lang="en-GB" dirty="0">
                <a:solidFill>
                  <a:srgbClr val="000099"/>
                </a:solidFill>
              </a:rPr>
              <a:t> … profile much harder &amp; inconsistent with QCD prediction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Glue: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Similarities on x </a:t>
            </a:r>
            <a:r>
              <a:rPr lang="en-GB" dirty="0">
                <a:solidFill>
                  <a:srgbClr val="009900"/>
                </a:solidFill>
              </a:rPr>
              <a:t>≥ 0.05, but marked disagreement on </a:t>
            </a:r>
            <a:r>
              <a:rPr lang="en-GB" u="sng" dirty="0">
                <a:solidFill>
                  <a:srgbClr val="009900"/>
                </a:solidFill>
              </a:rPr>
              <a:t>important</a:t>
            </a:r>
            <a:r>
              <a:rPr lang="en-GB" dirty="0">
                <a:solidFill>
                  <a:srgbClr val="009900"/>
                </a:solidFill>
              </a:rPr>
              <a:t> complementary domain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Both continuum prediction and JAM fit are very different from early phenomenology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Should be tested in new experiments that are directly sensitive to the pion’s gluon content.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9900"/>
                </a:solidFill>
              </a:rPr>
              <a:t>Perhaps, prompt photon &amp; J/Ψ production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Sea: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Prediction and fit disagree on entire x-domain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If pion’s gluon content is considered uncertain, then fair to describe sea-quark distribution as empirically unknown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Motivation for the collection and analysis of DY data with π</a:t>
            </a:r>
            <a:r>
              <a:rPr lang="en-US" baseline="30000" dirty="0">
                <a:solidFill>
                  <a:srgbClr val="C00000"/>
                </a:solidFill>
              </a:rPr>
              <a:t>± </a:t>
            </a:r>
            <a:r>
              <a:rPr lang="en-US" dirty="0">
                <a:solidFill>
                  <a:srgbClr val="C00000"/>
                </a:solidFill>
              </a:rPr>
              <a:t>beams on </a:t>
            </a:r>
            <a:r>
              <a:rPr lang="en-US" dirty="0" err="1">
                <a:solidFill>
                  <a:srgbClr val="C00000"/>
                </a:solidFill>
              </a:rPr>
              <a:t>isoscalar</a:t>
            </a:r>
            <a:r>
              <a:rPr lang="en-US" dirty="0">
                <a:solidFill>
                  <a:srgbClr val="C00000"/>
                </a:solidFill>
              </a:rPr>
              <a:t> targets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AEB1-086B-4DD6-9F7D-D75149F7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9EAF-832B-4C4E-AF8C-B6805BE0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602F-34F4-4BD8-9C5E-71FE45D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CC9EB-A161-41C3-95CA-80253705CD1E}"/>
              </a:ext>
            </a:extLst>
          </p:cNvPr>
          <p:cNvSpPr txBox="1"/>
          <p:nvPr/>
        </p:nvSpPr>
        <p:spPr>
          <a:xfrm flipH="1">
            <a:off x="10888979" y="1447800"/>
            <a:ext cx="89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JAM valence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59AB1-5F24-465D-BF28-AF2611FAE70C}"/>
              </a:ext>
            </a:extLst>
          </p:cNvPr>
          <p:cNvSpPr txBox="1"/>
          <p:nvPr/>
        </p:nvSpPr>
        <p:spPr>
          <a:xfrm flipH="1">
            <a:off x="10040619" y="45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JAM: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glue &amp; sea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86D9-4323-4129-AD73-F2C5F93FD11A}"/>
              </a:ext>
            </a:extLst>
          </p:cNvPr>
          <p:cNvSpPr txBox="1"/>
          <p:nvPr/>
        </p:nvSpPr>
        <p:spPr>
          <a:xfrm flipH="1">
            <a:off x="9526657" y="77077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4E5D27-E38F-45A8-9980-42470399D252}"/>
              </a:ext>
            </a:extLst>
          </p:cNvPr>
          <p:cNvCxnSpPr/>
          <p:nvPr/>
        </p:nvCxnSpPr>
        <p:spPr bwMode="auto">
          <a:xfrm flipH="1">
            <a:off x="9220200" y="5041338"/>
            <a:ext cx="914400" cy="457200"/>
          </a:xfrm>
          <a:prstGeom prst="straightConnector1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4F6069-56DC-492C-A464-9E9A4676FFB3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0460" y="5089558"/>
            <a:ext cx="1981201" cy="63912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3E4790-4153-4605-BF22-5CC344B8E01E}"/>
              </a:ext>
            </a:extLst>
          </p:cNvPr>
          <p:cNvSpPr txBox="1"/>
          <p:nvPr/>
        </p:nvSpPr>
        <p:spPr>
          <a:xfrm flipH="1">
            <a:off x="9088119" y="38846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DSE prediction</a:t>
            </a:r>
          </a:p>
          <a:p>
            <a:r>
              <a:rPr lang="en-GB" dirty="0">
                <a:solidFill>
                  <a:srgbClr val="009900"/>
                </a:solidFill>
              </a:rPr>
              <a:t>glue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GB" dirty="0">
                <a:solidFill>
                  <a:srgbClr val="C00000"/>
                </a:solidFill>
              </a:rPr>
              <a:t>sea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0935AA-5AA8-477F-9361-0DB864ED37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686800" y="4341244"/>
            <a:ext cx="481214" cy="9757"/>
          </a:xfrm>
          <a:prstGeom prst="straightConnector1">
            <a:avLst/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0092BD-A47E-4F82-B30A-ABF0F08F7CCA}"/>
              </a:ext>
            </a:extLst>
          </p:cNvPr>
          <p:cNvCxnSpPr>
            <a:cxnSpLocks/>
          </p:cNvCxnSpPr>
          <p:nvPr/>
        </p:nvCxnSpPr>
        <p:spPr bwMode="auto">
          <a:xfrm flipH="1">
            <a:off x="8610601" y="4473238"/>
            <a:ext cx="1319741" cy="86076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834832-31D1-4B2D-8930-56063BCE9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3124200"/>
            <a:ext cx="752475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ABDC55-1C1C-49BB-A450-D840C60B946C}"/>
              </a:ext>
            </a:extLst>
          </p:cNvPr>
          <p:cNvSpPr txBox="1"/>
          <p:nvPr/>
        </p:nvSpPr>
        <p:spPr>
          <a:xfrm>
            <a:off x="216310" y="1632769"/>
            <a:ext cx="840658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Breaking news … </a:t>
            </a:r>
          </a:p>
          <a:p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exploratory lQCD results for pion’s glue DF have been released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E9B5-5199-4339-9430-0D86256D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1" y="152400"/>
            <a:ext cx="10972800" cy="1143000"/>
          </a:xfrm>
        </p:spPr>
        <p:txBody>
          <a:bodyPr/>
          <a:lstStyle/>
          <a:p>
            <a:r>
              <a:rPr lang="en-GB" dirty="0"/>
              <a:t>Breaking news for glue in </a:t>
            </a:r>
            <a:r>
              <a:rPr lang="el-GR" i="1" dirty="0"/>
              <a:t>π</a:t>
            </a:r>
            <a:r>
              <a:rPr lang="en-GB" i="1" dirty="0"/>
              <a:t>: </a:t>
            </a:r>
            <a:r>
              <a:rPr lang="en-GB" dirty="0"/>
              <a:t>Continuum (</a:t>
            </a:r>
            <a:r>
              <a:rPr lang="fr-FR" b="0" i="0" u="none" strike="noStrike" dirty="0" err="1">
                <a:solidFill>
                  <a:srgbClr val="212121"/>
                </a:solidFill>
                <a:effectLst/>
                <a:latin typeface="Open Sans"/>
                <a:hlinkClick r:id="rId2"/>
              </a:rPr>
              <a:t>Eur</a:t>
            </a:r>
            <a:r>
              <a:rPr lang="fr-FR" b="0" i="0" u="none" strike="noStrike" dirty="0">
                <a:solidFill>
                  <a:srgbClr val="212121"/>
                </a:solidFill>
                <a:effectLst/>
                <a:latin typeface="Open Sans"/>
                <a:hlinkClick r:id="rId2"/>
              </a:rPr>
              <a:t>. Phys. J. C 80 (2020) 1064/1-20</a:t>
            </a:r>
            <a:r>
              <a:rPr lang="en-GB" dirty="0"/>
              <a:t>) &amp; Lattice Predictions (arXiv:</a:t>
            </a:r>
            <a:r>
              <a:rPr lang="en-GB" dirty="0">
                <a:hlinkClick r:id="rId3"/>
              </a:rPr>
              <a:t>2104.06372</a:t>
            </a:r>
            <a:r>
              <a:rPr lang="en-GB" dirty="0"/>
              <a:t>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22E23-0318-4EDD-9905-135D8B572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9749" y="994860"/>
            <a:ext cx="5386917" cy="6397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Two distinct methods for solving QCD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2B97DEC-133D-4BC1-9264-4C6725620017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1697566" y="1314741"/>
                <a:ext cx="5389033" cy="639762"/>
              </a:xfrm>
            </p:spPr>
            <p:txBody>
              <a:bodyPr/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Agree quantitatively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bSup>
                    <m:d>
                      <m:dPr>
                        <m:ctrlP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2B97DEC-133D-4BC1-9264-4C6725620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1697566" y="1314741"/>
                <a:ext cx="5389033" cy="639762"/>
              </a:xfr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D672F-91C8-4882-AC98-8AB762EF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4530" y="6610403"/>
            <a:ext cx="4683670" cy="212259"/>
          </a:xfrm>
        </p:spPr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28AD0-80A6-445E-8AAB-DC4195C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54745-6715-4421-AAD8-48C085F7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3D00B-2751-4621-A503-0B50482BCF4A}"/>
              </a:ext>
            </a:extLst>
          </p:cNvPr>
          <p:cNvSpPr txBox="1"/>
          <p:nvPr/>
        </p:nvSpPr>
        <p:spPr>
          <a:xfrm>
            <a:off x="435230" y="2202373"/>
            <a:ext cx="665136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Phenomenological analyses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exhibit qualitatively different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behaviour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are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disfavoured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by this comparison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Highlights need for new data and improved phenomenology in order to turn that data into a real test of QCD and our understanding of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Nambu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-Goldstone modes.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AMBER @ CERN can provide the necessary precise data.</a:t>
            </a:r>
          </a:p>
        </p:txBody>
      </p:sp>
      <p:pic>
        <p:nvPicPr>
          <p:cNvPr id="16" name="Content Placeholder 15" descr="Chart, diagram, histogram&#10;&#10;Description automatically generated">
            <a:extLst>
              <a:ext uri="{FF2B5EF4-FFF2-40B4-BE49-F238E27FC236}">
                <a16:creationId xmlns:a16="http://schemas.microsoft.com/office/drawing/2014/main" id="{EE997FEF-EB03-4396-871D-198F4AE57D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14" y="994064"/>
            <a:ext cx="4130114" cy="554167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CC181-C3FE-4B02-AB3F-B49334BFE76E}"/>
              </a:ext>
            </a:extLst>
          </p:cNvPr>
          <p:cNvSpPr txBox="1"/>
          <p:nvPr/>
        </p:nvSpPr>
        <p:spPr>
          <a:xfrm>
            <a:off x="789114" y="5401475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Regarding the distribution of glue in the pion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 Lei Chang (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常雷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) and Craig D Roberts, 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e-Print: 2106.08451 [hep-</a:t>
            </a:r>
            <a:r>
              <a:rPr lang="en-US" sz="1600" b="0" i="0" u="none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ph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]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Chin. Phys. Lett. </a:t>
            </a:r>
            <a:r>
              <a:rPr lang="en-US" sz="1600" b="1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38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 (8) (2021) 081101/1-6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Open Sans" panose="020B0606030504020204" pitchFamily="34" charset="0"/>
              </a:rPr>
              <a:t>Editors' Suggestion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499FB-F2A2-4E77-A525-8FC79A220D73}"/>
              </a:ext>
            </a:extLst>
          </p:cNvPr>
          <p:cNvSpPr txBox="1"/>
          <p:nvPr/>
        </p:nvSpPr>
        <p:spPr>
          <a:xfrm>
            <a:off x="10580493" y="1646921"/>
            <a:ext cx="1314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continuum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99A3A-D663-4768-8135-153C7F80A217}"/>
              </a:ext>
            </a:extLst>
          </p:cNvPr>
          <p:cNvSpPr txBox="1"/>
          <p:nvPr/>
        </p:nvSpPr>
        <p:spPr>
          <a:xfrm>
            <a:off x="10612484" y="2202373"/>
            <a:ext cx="1314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9900"/>
                </a:solidFill>
              </a:rPr>
              <a:t>lattice</a:t>
            </a:r>
            <a:endParaRPr lang="en-US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093-20C3-434C-A334-C4690F3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Status: Kaon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47F6-2EB9-4182-AA14-AEED9CA3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7848600" cy="5105400"/>
          </a:xfrm>
        </p:spPr>
        <p:txBody>
          <a:bodyPr/>
          <a:lstStyle/>
          <a:p>
            <a:r>
              <a:rPr lang="en-US" dirty="0"/>
              <a:t>Little empirical information available on K DFs </a:t>
            </a:r>
            <a:r>
              <a:rPr lang="en-GB" dirty="0"/>
              <a:t>⇒ </a:t>
            </a:r>
            <a:r>
              <a:rPr lang="en-US" dirty="0"/>
              <a:t>no recent phenom. inferences.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Valence-quark distributions: results from models and a single, recent </a:t>
            </a:r>
            <a:r>
              <a:rPr lang="en-US" dirty="0" err="1"/>
              <a:t>lQCD</a:t>
            </a:r>
            <a:r>
              <a:rPr lang="en-US" dirty="0"/>
              <a:t> study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Kaon’s glue and sea distributions: </a:t>
            </a:r>
            <a:r>
              <a:rPr lang="en-US" u="sng" dirty="0"/>
              <a:t>no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AA09-B9E5-4382-AEBE-685DCDE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6558-EA6C-4259-AA55-F3337BD9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FAFC-A77E-420B-A136-22383A25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024AB452-44E6-415A-A0A7-DE50C106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890837"/>
            <a:ext cx="5257800" cy="3586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8ADDCD2-7FA1-432B-842D-F3A259577E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667000"/>
                <a:ext cx="6781800" cy="3586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One piece of available experimental information:</a:t>
                </a:r>
              </a:p>
              <a:p>
                <a:pPr marL="0" indent="0">
                  <a:buNone/>
                </a:pPr>
                <a:r>
                  <a:rPr lang="en-US" kern="0" dirty="0"/>
                  <a:t>		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sub>
                        </m:sSub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  <m:d>
                          <m:dPr>
                            <m:ctrlPr>
                              <a:rPr lang="en-GB" sz="24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i="1" ker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GB" sz="2400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Continuum prediction for ratio is consistent with data. </a:t>
                </a:r>
              </a:p>
              <a:p>
                <a:pPr lvl="1"/>
                <a:r>
                  <a:rPr lang="en-US" kern="0" dirty="0"/>
                  <a:t>But, given large errors, this ratio is very forgiving of even large differences between various calculations of the individual DFs used to produce the ratio. </a:t>
                </a:r>
              </a:p>
              <a:p>
                <a:pPr lvl="2"/>
                <a:r>
                  <a:rPr lang="en-US" sz="2000" kern="0" dirty="0"/>
                  <a:t>New, precise data critical if this ratio to be used as path to understanding the Standard Model’s </a:t>
                </a:r>
                <a:r>
                  <a:rPr lang="en-US" sz="2000" kern="0" dirty="0" err="1"/>
                  <a:t>Nambu</a:t>
                </a:r>
                <a:r>
                  <a:rPr lang="en-US" sz="2000" kern="0" dirty="0"/>
                  <a:t>-Goldstone modes; </a:t>
                </a:r>
              </a:p>
              <a:p>
                <a:pPr lvl="2"/>
                <a:r>
                  <a:rPr lang="en-US" sz="2000" kern="0" dirty="0"/>
                  <a:t>Results for u</a:t>
                </a:r>
                <a:r>
                  <a:rPr lang="en-US" sz="2000" kern="0" baseline="-25000" dirty="0"/>
                  <a:t>π</a:t>
                </a:r>
                <a:r>
                  <a:rPr lang="en-US" sz="2000" kern="0" dirty="0"/>
                  <a:t>(x;ζ</a:t>
                </a:r>
                <a:r>
                  <a:rPr lang="en-US" sz="2000" kern="0" baseline="-25000" dirty="0"/>
                  <a:t>5</a:t>
                </a:r>
                <a:r>
                  <a:rPr lang="en-US" sz="2000" kern="0" dirty="0"/>
                  <a:t>), </a:t>
                </a:r>
                <a:r>
                  <a:rPr lang="en-US" sz="2000" kern="0" dirty="0" err="1"/>
                  <a:t>u</a:t>
                </a:r>
                <a:r>
                  <a:rPr lang="en-US" sz="2000" kern="0" baseline="-25000" dirty="0" err="1"/>
                  <a:t>K</a:t>
                </a:r>
                <a:r>
                  <a:rPr lang="en-US" sz="2000" kern="0" dirty="0"/>
                  <a:t>(x;ζ</a:t>
                </a:r>
                <a:r>
                  <a:rPr lang="en-US" sz="2000" kern="0" baseline="-25000" dirty="0"/>
                  <a:t>5</a:t>
                </a:r>
                <a:r>
                  <a:rPr lang="en-US" sz="2000" kern="0" dirty="0"/>
                  <a:t>) separately = better.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8ADDCD2-7FA1-432B-842D-F3A259577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667000"/>
                <a:ext cx="6781800" cy="3586163"/>
              </a:xfrm>
              <a:prstGeom prst="rect">
                <a:avLst/>
              </a:prstGeom>
              <a:blipFill>
                <a:blip r:embed="rId3"/>
                <a:stretch>
                  <a:fillRect l="-989" t="-1190" r="-1529" b="-59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14CE864-D49C-45D9-8956-2062C828585D}"/>
              </a:ext>
            </a:extLst>
          </p:cNvPr>
          <p:cNvSpPr txBox="1"/>
          <p:nvPr/>
        </p:nvSpPr>
        <p:spPr>
          <a:xfrm>
            <a:off x="7678623" y="2967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CSM</a:t>
            </a:r>
            <a:endParaRPr lang="en-US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04D14-7D82-407B-A44B-F7D3FAD5AE08}"/>
              </a:ext>
            </a:extLst>
          </p:cNvPr>
          <p:cNvSpPr txBox="1"/>
          <p:nvPr/>
        </p:nvSpPr>
        <p:spPr>
          <a:xfrm>
            <a:off x="9372600" y="422924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lQCD</a:t>
            </a:r>
            <a:r>
              <a:rPr lang="en-GB" sz="2400" baseline="-25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MSU</a:t>
            </a:r>
            <a:endParaRPr lang="en-US" sz="2400" baseline="-25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635F8-8389-432B-BDBB-E3A66DB452CE}"/>
              </a:ext>
            </a:extLst>
          </p:cNvPr>
          <p:cNvSpPr txBox="1"/>
          <p:nvPr/>
        </p:nvSpPr>
        <p:spPr>
          <a:xfrm>
            <a:off x="7848600" y="1734144"/>
            <a:ext cx="3888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Entirety of Human history </a:t>
            </a:r>
          </a:p>
          <a:p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only 8 kaon data in existence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CERN …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Phys. Lett. B</a:t>
            </a:r>
            <a:r>
              <a:rPr lang="en-US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 93 (1980) 354-356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B300F-585B-46BD-9488-EEA36BECEE9D}"/>
              </a:ext>
            </a:extLst>
          </p:cNvPr>
          <p:cNvSpPr txBox="1"/>
          <p:nvPr/>
        </p:nvSpPr>
        <p:spPr>
          <a:xfrm>
            <a:off x="7924800" y="533400"/>
            <a:ext cx="38893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Programmes at JLab, AMBER</a:t>
            </a:r>
          </a:p>
          <a:p>
            <a:r>
              <a:rPr lang="en-GB" dirty="0"/>
              <a:t>Proposals at EIC and </a:t>
            </a:r>
            <a:r>
              <a:rPr lang="en-GB" dirty="0" err="1"/>
              <a:t>EicC</a:t>
            </a:r>
            <a:r>
              <a:rPr lang="en-GB" dirty="0"/>
              <a:t> </a:t>
            </a:r>
          </a:p>
          <a:p>
            <a:r>
              <a:rPr lang="en-GB" sz="1600" i="1" dirty="0">
                <a:solidFill>
                  <a:srgbClr val="0070C0"/>
                </a:solidFill>
              </a:rPr>
              <a:t>Tackling the kaon structure function at </a:t>
            </a:r>
            <a:r>
              <a:rPr lang="en-GB" sz="1600" i="1" dirty="0" err="1">
                <a:solidFill>
                  <a:srgbClr val="0070C0"/>
                </a:solidFill>
              </a:rPr>
              <a:t>EicC</a:t>
            </a:r>
            <a:endParaRPr lang="en-GB" sz="1600" i="1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Gang </a:t>
            </a:r>
            <a:r>
              <a:rPr lang="en-GB" sz="1600" dirty="0" err="1">
                <a:solidFill>
                  <a:srgbClr val="0070C0"/>
                </a:solidFill>
              </a:rPr>
              <a:t>Xie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i="1" dirty="0">
                <a:solidFill>
                  <a:srgbClr val="0070C0"/>
                </a:solidFill>
              </a:rPr>
              <a:t>et al</a:t>
            </a:r>
            <a:r>
              <a:rPr lang="en-GB" sz="1600" dirty="0">
                <a:solidFill>
                  <a:srgbClr val="0070C0"/>
                </a:solidFill>
              </a:rPr>
              <a:t>.  e-Print: 2109.08483 [hep-</a:t>
            </a:r>
            <a:r>
              <a:rPr lang="en-GB" sz="1600" dirty="0" err="1">
                <a:solidFill>
                  <a:srgbClr val="0070C0"/>
                </a:solidFill>
              </a:rPr>
              <a:t>ph</a:t>
            </a:r>
            <a:r>
              <a:rPr lang="en-GB" sz="1600" dirty="0">
                <a:solidFill>
                  <a:srgbClr val="0070C0"/>
                </a:solidFill>
              </a:rPr>
              <a:t>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3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093-20C3-434C-A334-C4690F3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Status: Kaon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47F6-2EB9-4182-AA14-AEED9CA37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7848600" cy="5105400"/>
          </a:xfrm>
        </p:spPr>
        <p:txBody>
          <a:bodyPr/>
          <a:lstStyle/>
          <a:p>
            <a:r>
              <a:rPr lang="en-US" dirty="0"/>
              <a:t>Little empirical information available on K DFs </a:t>
            </a:r>
            <a:r>
              <a:rPr lang="en-GB" dirty="0"/>
              <a:t>⇒ </a:t>
            </a:r>
            <a:r>
              <a:rPr lang="en-US" dirty="0"/>
              <a:t>no recent phenom. inferences.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Valence-quark distributions: results from models and a single, recent </a:t>
            </a:r>
            <a:r>
              <a:rPr lang="en-US" dirty="0" err="1"/>
              <a:t>lQCD</a:t>
            </a:r>
            <a:r>
              <a:rPr lang="en-US" dirty="0"/>
              <a:t> study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Kaon’s glue and sea distributions: </a:t>
            </a:r>
            <a:r>
              <a:rPr lang="en-US" u="sng" dirty="0"/>
              <a:t>no predictions … until now</a:t>
            </a:r>
          </a:p>
          <a:p>
            <a:r>
              <a:rPr lang="en-US" dirty="0"/>
              <a:t>Glue and Sea – Predictions:</a:t>
            </a:r>
          </a:p>
          <a:p>
            <a:pPr lvl="1"/>
            <a:r>
              <a:rPr lang="en-US" dirty="0"/>
              <a:t>DFs similar to those in the pion</a:t>
            </a:r>
          </a:p>
          <a:p>
            <a:pPr lvl="1"/>
            <a:r>
              <a:rPr lang="en-US" dirty="0"/>
              <a:t>Detailed comparison requires use of mass-dependent splitting functions. </a:t>
            </a:r>
          </a:p>
          <a:p>
            <a:pPr lvl="1"/>
            <a:r>
              <a:rPr lang="en-US" dirty="0"/>
              <a:t>Development underway … Preliminary conclusions: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2000" dirty="0"/>
              <a:t>Light-front momentum fraction carried by s-quarks in the kaon increases by ∼ 5%; </a:t>
            </a:r>
          </a:p>
          <a:p>
            <a:pPr marL="1314450" lvl="2" indent="-514350">
              <a:buFont typeface="+mj-lt"/>
              <a:buAutoNum type="romanLcPeriod"/>
            </a:pPr>
            <a:r>
              <a:rPr lang="en-US" sz="2000" dirty="0"/>
              <a:t>Compensated by a commensurate decrease in fractions carried by glue (−1%) and sea (−2%).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AA09-B9E5-4382-AEBE-685DCDEF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6558-EA6C-4259-AA55-F3337BD9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FAFC-A77E-420B-A136-22383A25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C35A8C9A-F2DA-4016-9ED6-0FBA0AC88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11" y="1009650"/>
            <a:ext cx="4110038" cy="546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836C30-9B07-48F4-99A5-48FE003D978E}"/>
              </a:ext>
            </a:extLst>
          </p:cNvPr>
          <p:cNvSpPr txBox="1"/>
          <p:nvPr/>
        </p:nvSpPr>
        <p:spPr>
          <a:xfrm>
            <a:off x="9601200" y="114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900"/>
                </a:solidFill>
              </a:rPr>
              <a:t>Glue</a:t>
            </a:r>
          </a:p>
          <a:p>
            <a:r>
              <a:rPr lang="en-GB" dirty="0">
                <a:solidFill>
                  <a:srgbClr val="C00000"/>
                </a:solidFill>
              </a:rPr>
              <a:t>Sea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75A57-869E-4CFA-8808-198EA4CF7F75}"/>
              </a:ext>
            </a:extLst>
          </p:cNvPr>
          <p:cNvSpPr txBox="1"/>
          <p:nvPr/>
        </p:nvSpPr>
        <p:spPr>
          <a:xfrm>
            <a:off x="9037983" y="4648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Valence</a:t>
            </a:r>
          </a:p>
          <a:p>
            <a:r>
              <a:rPr lang="en-GB" dirty="0">
                <a:solidFill>
                  <a:srgbClr val="009900"/>
                </a:solidFill>
              </a:rPr>
              <a:t>Glue</a:t>
            </a:r>
          </a:p>
          <a:p>
            <a:r>
              <a:rPr lang="en-GB" dirty="0">
                <a:solidFill>
                  <a:srgbClr val="C00000"/>
                </a:solidFill>
              </a:rPr>
              <a:t>Sea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F4590A-C342-4996-A3E4-4E454D374AFE}"/>
              </a:ext>
            </a:extLst>
          </p:cNvPr>
          <p:cNvSpPr txBox="1"/>
          <p:nvPr/>
        </p:nvSpPr>
        <p:spPr>
          <a:xfrm>
            <a:off x="6477000" y="115669"/>
            <a:ext cx="565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Kaon parton distributions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Z.-F. Cui et al., arXiv:2006.14075 [hep-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], </a:t>
            </a:r>
            <a:r>
              <a:rPr lang="fr-FR" dirty="0" err="1">
                <a:hlinkClick r:id="rId3"/>
              </a:rPr>
              <a:t>Eur</a:t>
            </a:r>
            <a:r>
              <a:rPr lang="fr-FR" dirty="0">
                <a:hlinkClick r:id="rId3"/>
              </a:rPr>
              <a:t>. Phys. J. C 80 (2020) 1064/1-20</a:t>
            </a:r>
            <a:r>
              <a:rPr lang="fr-FR" i="1" dirty="0"/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FA16-E003-4029-B0B6-ECEA2C99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ED9B5-357D-4D8C-8538-06DA02BB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4525963"/>
          </a:xfrm>
        </p:spPr>
        <p:txBody>
          <a:bodyPr/>
          <a:lstStyle/>
          <a:p>
            <a:r>
              <a:rPr lang="en-GB" dirty="0"/>
              <a:t>Nature has two sources of mass</a:t>
            </a:r>
          </a:p>
          <a:p>
            <a:pPr lvl="1"/>
            <a:r>
              <a:rPr lang="en-GB" sz="2200" dirty="0"/>
              <a:t>Higgs mass-generating mechanism = understood</a:t>
            </a:r>
          </a:p>
          <a:p>
            <a:pPr lvl="1"/>
            <a:r>
              <a:rPr lang="en-GB" sz="2200" dirty="0"/>
              <a:t>Phenomenon of Emergent Hadron Mass = much to learn</a:t>
            </a:r>
          </a:p>
          <a:p>
            <a:r>
              <a:rPr lang="en-GB" dirty="0"/>
              <a:t>EHM (possibly/probably?) lies within the Standard Model, </a:t>
            </a:r>
          </a:p>
          <a:p>
            <a:pPr marL="0" indent="0">
              <a:buNone/>
            </a:pPr>
            <a:r>
              <a:rPr lang="en-GB" dirty="0"/>
              <a:t>	i.e., in strong QCD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A398-A632-419C-BBF0-CFEE8232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F75A-F115-47D2-862B-59ECA1C6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2764-CC97-4954-99B2-A45F0B80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7107E-7996-4EED-BC23-DBD7616F2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26" y="322262"/>
            <a:ext cx="3210973" cy="32591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A8C41D-AF8C-45F4-861C-4AA1BB42CC49}"/>
              </a:ext>
            </a:extLst>
          </p:cNvPr>
          <p:cNvSpPr txBox="1">
            <a:spLocks/>
          </p:cNvSpPr>
          <p:nvPr/>
        </p:nvSpPr>
        <p:spPr bwMode="auto">
          <a:xfrm>
            <a:off x="609600" y="3352801"/>
            <a:ext cx="1104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Basic predictions:</a:t>
            </a:r>
          </a:p>
          <a:p>
            <a:pPr lvl="1"/>
            <a:r>
              <a:rPr lang="en-GB" sz="2200" kern="0" dirty="0"/>
              <a:t>Gluons acquire mass ⇒ running coupling saturates on infrared domain, restoring approximate conformal behaviour</a:t>
            </a:r>
          </a:p>
          <a:p>
            <a:pPr lvl="1"/>
            <a:r>
              <a:rPr lang="en-GB" sz="2200" kern="0" dirty="0"/>
              <a:t>Enigmatically, the unusually light </a:t>
            </a:r>
            <a:r>
              <a:rPr lang="en-GB" sz="2200" kern="0" dirty="0" err="1"/>
              <a:t>Nambu</a:t>
            </a:r>
            <a:r>
              <a:rPr lang="en-GB" sz="2200" kern="0" dirty="0"/>
              <a:t>-Goldstone bosons provide the clearest windows onto the Emergence of Mass in Nature</a:t>
            </a:r>
          </a:p>
          <a:p>
            <a:r>
              <a:rPr lang="en-GB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 modern &amp; on-the-horizon facilities having the capacity to deliver practical pion &amp; kaon “targets”, science can finally move beyond proton, to explore &amp; explain an entirely different form of hadron matter = the mesons without which observable Universe could not exist</a:t>
            </a:r>
            <a:endParaRPr lang="en-US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2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493A8-26C3-4427-9BBA-BC3786F9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E6DA-D284-4665-A9A8-9AD13B521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418"/>
          <a:stretch/>
        </p:blipFill>
        <p:spPr>
          <a:xfrm>
            <a:off x="19" y="0"/>
            <a:ext cx="12191980" cy="6912077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8306EA1-0D21-4FA5-AB2B-9A499170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C286F46-9EE1-4AB2-AF43-A5060E67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C2437-214E-4C5A-A503-4756ECD5D69E}"/>
              </a:ext>
            </a:extLst>
          </p:cNvPr>
          <p:cNvSpPr txBox="1"/>
          <p:nvPr/>
        </p:nvSpPr>
        <p:spPr>
          <a:xfrm>
            <a:off x="38862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  <a:latin typeface="Freestyle Script" panose="030804020302050B0404" pitchFamily="66" charset="0"/>
              </a:rPr>
              <a:t>Thankyou</a:t>
            </a:r>
            <a:endParaRPr lang="en-US" sz="96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6F3EF40-27A6-426B-B783-A5CB8608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ABF75-5C12-4429-B2DC-66ABBD7B8FEF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41505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8E496-CFF2-4A09-AD6A-A96844E2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0B2A4-B6EB-4E63-8102-CFB2145F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F78D-2596-4505-A2D1-7A5A2441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91D0-CD84-41AD-896D-5FF005A8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06200" cy="1143000"/>
          </a:xfrm>
        </p:spPr>
        <p:txBody>
          <a:bodyPr/>
          <a:lstStyle/>
          <a:p>
            <a:r>
              <a:rPr 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Structure of Nature’s Most Fundamental </a:t>
            </a:r>
            <a:r>
              <a:rPr lang="en-US" sz="28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Nambu</a:t>
            </a:r>
            <a:r>
              <a:rPr lang="en-US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Goldstone Bosons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F9FB-96F7-4B30-9C85-7B84D9DB2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SM Theory</a:t>
            </a:r>
          </a:p>
          <a:p>
            <a:pPr lvl="1"/>
            <a:r>
              <a:rPr lang="en-GB" sz="2200" dirty="0" err="1">
                <a:solidFill>
                  <a:schemeClr val="accent1">
                    <a:lumMod val="75000"/>
                  </a:schemeClr>
                </a:solidFill>
              </a:rPr>
              <a:t>Pions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 and kaons: bound states of valence-quark &amp; valence-antiquark</a:t>
            </a:r>
          </a:p>
          <a:p>
            <a:pPr lvl="2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In being bound states, they are just like all other hadrons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Formulated correctly,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and K define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	the simplest bound-state problems in strong interactions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Rigorous continuum predictions are available</a:t>
            </a:r>
          </a:p>
          <a:p>
            <a:pPr lvl="2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More are being developed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Lattice-regularised QCD is beginning to deliver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Precisions tests of strong QCD are becoming possible</a:t>
            </a:r>
          </a:p>
          <a:p>
            <a:pPr lvl="1"/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No room for parameters to be varied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	</a:t>
            </a:r>
            <a:r>
              <a:rPr lang="en-GB" sz="2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theorists can’t hide from null results or disagreements with data</a:t>
            </a:r>
          </a:p>
          <a:p>
            <a:pPr>
              <a:spcBef>
                <a:spcPts val="1800"/>
              </a:spcBef>
            </a:pPr>
            <a:r>
              <a:rPr lang="en-GB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Chapters will be closed in textbooks that will be written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CD142-F502-408D-B2AE-7F9A01FF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A6A7-B468-4497-9244-FD0892E4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2F7C7-A3AA-4CEF-A64C-1343D3BF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0AFFE-19B9-42C5-A195-CE5E566E21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28" y="1981200"/>
            <a:ext cx="2243872" cy="2255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A3A1-A4C0-4DBC-9311-C757698E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Era of Meson Targets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EA12F-DCD6-4AAB-9027-1EFADCF5D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6400800" cy="4525963"/>
              </a:xfrm>
            </p:spPr>
            <p:txBody>
              <a:bodyPr/>
              <a:lstStyle/>
              <a:p>
                <a:r>
                  <a:rPr lang="en-GB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JLab</a:t>
                </a:r>
                <a:r>
                  <a:rPr lang="en-GB" dirty="0"/>
                  <a:t> &amp; </a:t>
                </a:r>
                <a:r>
                  <a:rPr lang="en-GB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EIC</a:t>
                </a:r>
                <a:r>
                  <a:rPr lang="en-GB" dirty="0"/>
                  <a:t> &amp; </a:t>
                </a:r>
                <a:r>
                  <a:rPr lang="en-GB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EicC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High luminosity electron ( + ion) beams</a:t>
                </a:r>
              </a:p>
              <a:p>
                <a:pPr lvl="1"/>
                <a:r>
                  <a:rPr lang="en-GB" dirty="0"/>
                  <a:t>Access to meson targets via the Sullivan Process, </a:t>
                </a:r>
              </a:p>
              <a:p>
                <a:pPr marL="457200" lvl="1" indent="0">
                  <a:spcAft>
                    <a:spcPts val="1200"/>
                  </a:spcAft>
                  <a:buNone/>
                </a:pPr>
                <a:r>
                  <a:rPr lang="en-GB" dirty="0"/>
                  <a:t>	i.e., a baryon’s “meson cloud”</a:t>
                </a:r>
              </a:p>
              <a:p>
                <a:r>
                  <a:rPr lang="en-GB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AMBER @ CERN SPS</a:t>
                </a:r>
                <a:endParaRPr lang="en-GB" dirty="0"/>
              </a:p>
              <a:p>
                <a:pPr lvl="1"/>
                <a:r>
                  <a:rPr lang="en-GB" dirty="0"/>
                  <a:t>High-intensity beams of </a:t>
                </a:r>
                <a:r>
                  <a:rPr lang="en-GB" dirty="0" err="1"/>
                  <a:t>pions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:r>
                  <a:rPr lang="en-GB" dirty="0"/>
                  <a:t>		(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acc>
                  </m:oMath>
                </a14:m>
                <a:r>
                  <a:rPr lang="en-GB" dirty="0"/>
                  <a:t> 10</a:t>
                </a:r>
                <a:r>
                  <a:rPr lang="en-GB" baseline="30000" dirty="0"/>
                  <a:t>7</a:t>
                </a:r>
                <a:r>
                  <a:rPr lang="en-GB" dirty="0"/>
                  <a:t> </a:t>
                </a:r>
                <a:r>
                  <a:rPr lang="en-GB" dirty="0" err="1"/>
                  <a:t>pions</a:t>
                </a:r>
                <a:r>
                  <a:rPr lang="en-GB" dirty="0"/>
                  <a:t>/sec in Phase-1 = approved) </a:t>
                </a:r>
              </a:p>
              <a:p>
                <a:pPr marL="857250" lvl="2" indent="0">
                  <a:buNone/>
                </a:pPr>
                <a:r>
                  <a:rPr lang="en-GB" sz="2000" dirty="0"/>
                  <a:t>and kaons (5</a:t>
                </a:r>
                <a:r>
                  <a:rPr lang="en-GB" sz="2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 × 10</a:t>
                </a:r>
                <a:r>
                  <a:rPr lang="en-GB" sz="2000" baseline="30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6</a:t>
                </a:r>
                <a:r>
                  <a:rPr lang="en-GB" sz="2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:r>
                  <a:rPr lang="en-GB" sz="2000" dirty="0"/>
                  <a:t>kaons/sec Phase-2 = proposal    </a:t>
                </a:r>
              </a:p>
              <a:p>
                <a:pPr marL="3600450" lvl="8" indent="0">
                  <a:spcBef>
                    <a:spcPts val="0"/>
                  </a:spcBef>
                  <a:buNone/>
                </a:pPr>
                <a:r>
                  <a:rPr lang="en-GB" sz="2000" dirty="0"/>
                  <a:t>              being prepared) </a:t>
                </a:r>
              </a:p>
              <a:p>
                <a:pPr lvl="1"/>
                <a:r>
                  <a:rPr lang="en-GB" dirty="0" err="1"/>
                  <a:t>Drell</a:t>
                </a:r>
                <a:r>
                  <a:rPr lang="en-GB" dirty="0"/>
                  <a:t>-Yan, J/</a:t>
                </a:r>
                <a:r>
                  <a:rPr lang="en-GB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ψ &amp; </a:t>
                </a:r>
                <a:r>
                  <a:rPr lang="en-GB" dirty="0"/>
                  <a:t>prompt photon production</a:t>
                </a:r>
              </a:p>
              <a:p>
                <a:pPr marL="457200" lvl="1" indent="0">
                  <a:buNone/>
                </a:pPr>
                <a:r>
                  <a:rPr lang="en-GB" dirty="0"/>
                  <a:t>     … from proton and nuclear targets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EA12F-DCD6-4AAB-9027-1EFADCF5D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6400800" cy="4525963"/>
              </a:xfrm>
              <a:blipFill>
                <a:blip r:embed="rId2"/>
                <a:stretch>
                  <a:fillRect l="-133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F1E51-CB44-4100-AE40-9800E4B1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E5FD-3EAF-40A3-AE44-4AA31DDA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BD24-F7B8-425D-B9EA-621DC44A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05CD0AE-2276-4451-90FC-9CD830367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"/>
            <a:ext cx="5348405" cy="1782802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31A1A12-7D8A-4737-9208-E9D01FB67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62200"/>
            <a:ext cx="4439264" cy="289481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1FFD941-78B9-45B3-BA16-60DCD9A63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97195"/>
            <a:ext cx="2667000" cy="15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FDE56D46-D6FE-406C-84B4-800462D3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95" y="3080544"/>
            <a:ext cx="6201470" cy="3320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A22C0-9DD9-4621-B3AB-501D5FF2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Fundamental Questions: </a:t>
            </a:r>
            <a:b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is; Wherefrom; Whereto mass?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7E6A-C588-43EC-BF95-AAF84B5B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Nature has two sources of mass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Higgs Boson – well understood at tree-level of SM Lagrangian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Proton mass budget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Only 9 MeV/939 MeV is directly from Higgs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Namely, just 1%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Plainly, there is another phenomenon in Nature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that is extremely effective in producing mass: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Emergent Hadron Mass (EHM)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Alone, it produces 94% of the proton’s mass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Remaining 5% is generated by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constructive interference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between EHM and Higgs-boson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92DAD-A527-4B11-A613-7B5D2465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D4E59-C2B4-4DFC-A75E-40156647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2576-26A6-4AFA-9AE5-81AE024A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168B91-228F-408E-9EAC-2FF9C09A97BD}"/>
              </a:ext>
            </a:extLst>
          </p:cNvPr>
          <p:cNvCxnSpPr>
            <a:cxnSpLocks/>
          </p:cNvCxnSpPr>
          <p:nvPr/>
        </p:nvCxnSpPr>
        <p:spPr bwMode="auto">
          <a:xfrm>
            <a:off x="6629400" y="3081734"/>
            <a:ext cx="2362200" cy="575866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B082C2-B780-4D24-A655-5FC493489315}"/>
              </a:ext>
            </a:extLst>
          </p:cNvPr>
          <p:cNvCxnSpPr>
            <a:cxnSpLocks/>
          </p:cNvCxnSpPr>
          <p:nvPr/>
        </p:nvCxnSpPr>
        <p:spPr bwMode="auto">
          <a:xfrm flipV="1">
            <a:off x="6166026" y="4806714"/>
            <a:ext cx="1377774" cy="29668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04A0CD-39D0-4030-9096-30CD23A42D1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5800" y="3886201"/>
            <a:ext cx="4303185" cy="1600200"/>
          </a:xfrm>
          <a:prstGeom prst="straightConnector1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211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6EC070C-11E9-4925-8E71-40EBAD2B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20" y="1295400"/>
            <a:ext cx="6224416" cy="5205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1F4E2-B5BD-4BD5-AB28-6CA2621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Emergence of Hadron Mass - Contrasts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0E5E-0B89-46CE-98E5-F04F289D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458403"/>
          </a:xfrm>
        </p:spPr>
        <p:txBody>
          <a:bodyPr/>
          <a:lstStyle/>
          <a:p>
            <a:r>
              <a:rPr lang="en-US" dirty="0"/>
              <a:t>Compare proton and pion mass budgets</a:t>
            </a:r>
          </a:p>
          <a:p>
            <a:r>
              <a:rPr lang="en-US" dirty="0"/>
              <a:t>Pion is a </a:t>
            </a:r>
            <a:r>
              <a:rPr lang="en-US" dirty="0" err="1"/>
              <a:t>Nambu</a:t>
            </a:r>
            <a:r>
              <a:rPr lang="en-US" dirty="0"/>
              <a:t>-Goldstone boson </a:t>
            </a:r>
          </a:p>
          <a:p>
            <a:pPr lvl="1"/>
            <a:r>
              <a:rPr lang="en-US" sz="2200" dirty="0"/>
              <a:t>No blue annulus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	because massless in chiral-limit</a:t>
            </a:r>
          </a:p>
          <a:p>
            <a:pPr lvl="1"/>
            <a:r>
              <a:rPr lang="en-US" sz="2200" dirty="0"/>
              <a:t>EHM+HB is 95% of the total</a:t>
            </a:r>
          </a:p>
          <a:p>
            <a:r>
              <a:rPr lang="en-US" dirty="0"/>
              <a:t>Kaon is somewhere in between </a:t>
            </a:r>
            <a:r>
              <a:rPr lang="el-GR" dirty="0"/>
              <a:t>π</a:t>
            </a:r>
            <a:r>
              <a:rPr lang="en-GB" dirty="0"/>
              <a:t> &amp; p</a:t>
            </a:r>
            <a:endParaRPr lang="en-US" dirty="0"/>
          </a:p>
          <a:p>
            <a:pPr lvl="1"/>
            <a:r>
              <a:rPr lang="en-US" sz="2200" dirty="0"/>
              <a:t>HB = 20% </a:t>
            </a:r>
          </a:p>
          <a:p>
            <a:pPr lvl="1"/>
            <a:r>
              <a:rPr lang="en-US" sz="2200" dirty="0"/>
              <a:t>EHM+HB = 80%</a:t>
            </a:r>
          </a:p>
          <a:p>
            <a:r>
              <a:rPr lang="en-US" dirty="0"/>
              <a:t>Critically, without Higgs mechanism of mass generation, </a:t>
            </a:r>
            <a:r>
              <a:rPr lang="el-GR" dirty="0"/>
              <a:t>π </a:t>
            </a:r>
            <a:r>
              <a:rPr lang="en-US" dirty="0"/>
              <a:t>and K would be indistinguishable from each other</a:t>
            </a:r>
          </a:p>
          <a:p>
            <a:r>
              <a:rPr lang="en-US" dirty="0"/>
              <a:t>Always distinguishable from proton.  </a:t>
            </a:r>
          </a:p>
          <a:p>
            <a:r>
              <a:rPr lang="en-US" dirty="0"/>
              <a:t>Yet, all states are supposed to be in QCD! 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Proof Wanted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C809-E115-47CD-AED7-951724E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908-BD9D-44D0-8688-D5EF6B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25A2-CE7D-4950-BC19-09139BD6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7DB0F8-2E10-419B-9AFE-1DFF6A2BD6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24800" y="3053288"/>
            <a:ext cx="1143000" cy="19518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181FA4-DB8D-4061-A82B-7C12F1F19043}"/>
              </a:ext>
            </a:extLst>
          </p:cNvPr>
          <p:cNvCxnSpPr>
            <a:cxnSpLocks/>
          </p:cNvCxnSpPr>
          <p:nvPr/>
        </p:nvCxnSpPr>
        <p:spPr bwMode="auto">
          <a:xfrm flipV="1">
            <a:off x="3352800" y="3176340"/>
            <a:ext cx="4191000" cy="633660"/>
          </a:xfrm>
          <a:prstGeom prst="straightConnector1">
            <a:avLst/>
          </a:prstGeom>
          <a:noFill/>
          <a:ln w="28575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A8D36C-6DFE-4639-AC1A-9E2B7AA94708}"/>
              </a:ext>
            </a:extLst>
          </p:cNvPr>
          <p:cNvSpPr txBox="1"/>
          <p:nvPr/>
        </p:nvSpPr>
        <p:spPr>
          <a:xfrm>
            <a:off x="7239000" y="0"/>
            <a:ext cx="4953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Pion definitive connection to EHM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Kaon exposes Higgs-boson modulation of EHM = constructive interference between Nature’s two known sources of mass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7066-C08A-499A-B324-5A0D54D9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Phenomenon of Emergent Mass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22F6-A286-47E9-A38C-8057B4C8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037"/>
            <a:ext cx="10972800" cy="4525963"/>
          </a:xfrm>
        </p:spPr>
        <p:txBody>
          <a:bodyPr/>
          <a:lstStyle/>
          <a:p>
            <a:r>
              <a:rPr lang="en-GB" dirty="0"/>
              <a:t>SM paradigm</a:t>
            </a:r>
          </a:p>
          <a:p>
            <a:pPr lvl="1"/>
            <a:r>
              <a:rPr lang="en-GB" sz="2200" dirty="0"/>
              <a:t>proton is described by QCD … 3 valence quarks</a:t>
            </a:r>
          </a:p>
          <a:p>
            <a:pPr lvl="1"/>
            <a:r>
              <a:rPr lang="en-GB" sz="2200" dirty="0"/>
              <a:t>pion is also described by QCD … 1 valence quark and 1 valence antiquark</a:t>
            </a:r>
          </a:p>
          <a:p>
            <a:pPr lvl="1"/>
            <a:r>
              <a:rPr lang="el-GR" sz="2200" dirty="0"/>
              <a:t>ρ</a:t>
            </a:r>
            <a:r>
              <a:rPr lang="en-GB" sz="2200" dirty="0"/>
              <a:t>-meson is also described by QCD … 1 valence quark and 1 valence antiquark </a:t>
            </a:r>
          </a:p>
          <a:p>
            <a:pPr lvl="2"/>
            <a:r>
              <a:rPr lang="en-GB" sz="2200" dirty="0"/>
              <a:t>Here </a:t>
            </a:r>
            <a:r>
              <a:rPr lang="en-GB" sz="2200" dirty="0" err="1"/>
              <a:t>m</a:t>
            </a:r>
            <a:r>
              <a:rPr lang="en-GB" sz="2200" baseline="-25000" dirty="0" err="1"/>
              <a:t>p</a:t>
            </a:r>
            <a:r>
              <a:rPr lang="en-GB" sz="2200" dirty="0"/>
              <a:t> ≈ 1.5 × m</a:t>
            </a:r>
            <a:r>
              <a:rPr lang="el-GR" sz="2200" baseline="-25000" dirty="0"/>
              <a:t>ρ</a:t>
            </a:r>
            <a:endParaRPr lang="en-GB" sz="2200" baseline="-25000" dirty="0"/>
          </a:p>
          <a:p>
            <a:pPr lvl="1"/>
            <a:r>
              <a:rPr lang="en-GB" sz="2200" dirty="0"/>
              <a:t>expect </a:t>
            </a:r>
            <a:r>
              <a:rPr lang="en-GB" sz="2200" dirty="0" err="1"/>
              <a:t>m</a:t>
            </a:r>
            <a:r>
              <a:rPr lang="en-GB" sz="2200" baseline="-25000" dirty="0" err="1"/>
              <a:t>p</a:t>
            </a:r>
            <a:r>
              <a:rPr lang="en-GB" sz="2200" dirty="0"/>
              <a:t> ≈ 1.5 × m</a:t>
            </a:r>
            <a:r>
              <a:rPr lang="el-GR" sz="2200" baseline="-25000" dirty="0"/>
              <a:t>π</a:t>
            </a:r>
            <a:r>
              <a:rPr lang="en-GB" sz="2200" dirty="0"/>
              <a:t> … but, instead </a:t>
            </a:r>
            <a:r>
              <a:rPr lang="en-GB" sz="2200" dirty="0" err="1"/>
              <a:t>m</a:t>
            </a:r>
            <a:r>
              <a:rPr lang="en-GB" sz="2200" baseline="-25000" dirty="0" err="1"/>
              <a:t>p</a:t>
            </a:r>
            <a:r>
              <a:rPr lang="en-GB" sz="2200" dirty="0"/>
              <a:t> ≈ 7 × m</a:t>
            </a:r>
            <a:r>
              <a:rPr lang="el-GR" sz="2200" baseline="-25000" dirty="0"/>
              <a:t>π</a:t>
            </a:r>
            <a:endParaRPr lang="en-GB" sz="2200" baseline="-25000" dirty="0"/>
          </a:p>
          <a:p>
            <a:r>
              <a:rPr lang="en-US" i="1" dirty="0">
                <a:solidFill>
                  <a:srgbClr val="C00000"/>
                </a:solidFill>
              </a:rPr>
              <a:t>Why is </a:t>
            </a:r>
            <a:r>
              <a:rPr lang="en-GB" sz="2200" i="1" dirty="0">
                <a:solidFill>
                  <a:srgbClr val="C00000"/>
                </a:solidFill>
              </a:rPr>
              <a:t>≈ </a:t>
            </a:r>
            <a:r>
              <a:rPr lang="en-US" i="1" dirty="0">
                <a:solidFill>
                  <a:srgbClr val="C00000"/>
                </a:solidFill>
              </a:rPr>
              <a:t>1 GeV proton mass paired with </a:t>
            </a:r>
            <a:r>
              <a:rPr lang="en-GB" i="1" dirty="0">
                <a:solidFill>
                  <a:srgbClr val="C00000"/>
                </a:solidFill>
              </a:rPr>
              <a:t>≈ </a:t>
            </a:r>
            <a:r>
              <a:rPr lang="en-US" i="1" baseline="30000" dirty="0">
                <a:solidFill>
                  <a:srgbClr val="C00000"/>
                </a:solidFill>
              </a:rPr>
              <a:t>1</a:t>
            </a:r>
            <a:r>
              <a:rPr lang="en-US" i="1" dirty="0">
                <a:solidFill>
                  <a:srgbClr val="C00000"/>
                </a:solidFill>
              </a:rPr>
              <a:t>⁄₇ GeV pion mass in the same theory of Nature?</a:t>
            </a:r>
          </a:p>
          <a:p>
            <a:pPr lvl="1"/>
            <a:r>
              <a:rPr lang="en-GB" sz="2200" dirty="0"/>
              <a:t>How is this achieved? </a:t>
            </a:r>
          </a:p>
          <a:p>
            <a:pPr lvl="1"/>
            <a:r>
              <a:rPr lang="en-GB" sz="2200" dirty="0"/>
              <a:t>Does Nature fine tune?</a:t>
            </a:r>
          </a:p>
          <a:p>
            <a:pPr lvl="1"/>
            <a:r>
              <a:rPr lang="en-GB" sz="2200" dirty="0"/>
              <a:t>Is there something peculiar about the pion (and by logical extension, the kaon)? 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Are the answers in QCD? </a:t>
            </a:r>
          </a:p>
          <a:p>
            <a:pPr lvl="1"/>
            <a:endParaRPr lang="en-US" sz="2200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B2CF-14E6-4367-BA8B-9CA21C13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01686-A6A3-42F3-9505-66F59B35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3E0C0-5942-40E5-AC85-37055B4C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5413D487-854A-43CF-875A-168F4C9B6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48603"/>
            <a:ext cx="309562" cy="356959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78C89FD7-59B1-4A19-B459-7347D6A2D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14066"/>
            <a:ext cx="457200" cy="4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5DE9F68-FAD4-437D-83C9-4BFB5B35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124200"/>
            <a:ext cx="4364752" cy="3309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0199A-AAF0-4631-8CD2-395E5D3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EHM &amp; QCD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43E0-7D22-41DD-8F87-6BF712CC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81400"/>
            <a:ext cx="6400800" cy="2544764"/>
          </a:xfrm>
        </p:spPr>
        <p:txBody>
          <a:bodyPr/>
          <a:lstStyle/>
          <a:p>
            <a:r>
              <a:rPr lang="en-GB" sz="2400" dirty="0"/>
              <a:t>Can a one-line Lagrangian produce almost all visible mass in the Universe …</a:t>
            </a:r>
          </a:p>
          <a:p>
            <a:r>
              <a:rPr lang="en-GB" sz="2400" dirty="0"/>
              <a:t>If so 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6B03F-AADC-48DA-95DC-C1B86C5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Hadron Structure at High-Energy, High-Luminosity Facilities: 2021 Oct 25-27  (37)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DCD6-022C-4D11-9E22-165645ED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cdroberts@nju.edu.cn "New Horizons for New Facilities"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8AE9-9621-4A65-92B3-83A0E58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156142-CF87-4D81-B1EA-69DD5856667B}"/>
                  </a:ext>
                </a:extLst>
              </p:cNvPr>
              <p:cNvSpPr/>
              <p:nvPr/>
            </p:nvSpPr>
            <p:spPr>
              <a:xfrm>
                <a:off x="1897864" y="914400"/>
                <a:ext cx="8049684" cy="21890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156142-CF87-4D81-B1EA-69DD58566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64" y="914400"/>
                <a:ext cx="8049684" cy="2189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</TotalTime>
  <Words>5920</Words>
  <Application>Microsoft Office PowerPoint</Application>
  <PresentationFormat>Widescreen</PresentationFormat>
  <Paragraphs>591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Adobe Hebrew</vt:lpstr>
      <vt:lpstr>Amasis MT Pro Medium</vt:lpstr>
      <vt:lpstr>-apple-system</vt:lpstr>
      <vt:lpstr>Arial</vt:lpstr>
      <vt:lpstr>Calibri</vt:lpstr>
      <vt:lpstr>Cambria Math</vt:lpstr>
      <vt:lpstr>Courier New</vt:lpstr>
      <vt:lpstr>Freestyle Script</vt:lpstr>
      <vt:lpstr>Lucida Handwriting</vt:lpstr>
      <vt:lpstr>Mistral</vt:lpstr>
      <vt:lpstr>Open Sans</vt:lpstr>
      <vt:lpstr>Times New Roman</vt:lpstr>
      <vt:lpstr>Trebuchet MS</vt:lpstr>
      <vt:lpstr>Wingdings</vt:lpstr>
      <vt:lpstr>blue_2007</vt:lpstr>
      <vt:lpstr> </vt:lpstr>
      <vt:lpstr>1st Workshop on Hadron Structure at High-Energy, High-Luminosity Facilities</vt:lpstr>
      <vt:lpstr>1st Workshop on Hadron Structure  at High-Energy, High-Luminosity Facilities</vt:lpstr>
      <vt:lpstr>QCD Structure of Nature’s Most Fundamental Nambu Goldstone Bosons</vt:lpstr>
      <vt:lpstr>Era of Meson Targets</vt:lpstr>
      <vt:lpstr>Fundamental Questions:  What is; Wherefrom; Whereto mass?</vt:lpstr>
      <vt:lpstr>Emergence of Hadron Mass - Contrasts</vt:lpstr>
      <vt:lpstr>Phenomenon of Emergent Mass</vt:lpstr>
      <vt:lpstr>EHM &amp; QCD</vt:lpstr>
      <vt:lpstr>Gluons</vt:lpstr>
      <vt:lpstr>Pure gauge QCD</vt:lpstr>
      <vt:lpstr>Prediction:  Gluon Mass Function</vt:lpstr>
      <vt:lpstr>Prediction:  Gluon Mass Function</vt:lpstr>
      <vt:lpstr>Prediction: Process-independent  effective-charge in QCD</vt:lpstr>
      <vt:lpstr>Prediction       Pion (Nambu-Goldstone modes) and mass</vt:lpstr>
      <vt:lpstr>Potential of  Existing and Future Facilities</vt:lpstr>
      <vt:lpstr>Meson Structure Worldwide Plans and Goals</vt:lpstr>
      <vt:lpstr>Hadron Radii</vt:lpstr>
      <vt:lpstr>Nambu Goldstone Bosons: How Big are They?</vt:lpstr>
      <vt:lpstr>Size of Nambu Goldstone Bosons</vt:lpstr>
      <vt:lpstr>π &amp; K DAs &amp; Form Factors</vt:lpstr>
      <vt:lpstr>Wave Functions of Nambu Goldstone Bosons</vt:lpstr>
      <vt:lpstr>Meson leading-twist DAs </vt:lpstr>
      <vt:lpstr>Wave Functions of Nambu Goldstone Bosons</vt:lpstr>
      <vt:lpstr>Wave Functions of Nambu Goldstone Bosons</vt:lpstr>
      <vt:lpstr>Parton Distribution Functions</vt:lpstr>
      <vt:lpstr>NG Boson Distribution Functions </vt:lpstr>
      <vt:lpstr>NG Boson Distribution Functions </vt:lpstr>
      <vt:lpstr>Controversy over pion valence DF</vt:lpstr>
      <vt:lpstr>π valence-quark distributions 22 Years of Theory Evolution → 2021</vt:lpstr>
      <vt:lpstr>π valence-quark distributions 22 Years of Theory Evolution → 2021</vt:lpstr>
      <vt:lpstr>π DFs … Modern Theory Predictions vs Traditional Phenomenological Fits to Data</vt:lpstr>
      <vt:lpstr>π DFs … Modern Theory Predictions vs Traditional Phenomenological Fits to Data</vt:lpstr>
      <vt:lpstr>Breaking news for glue in π: Continuum (Eur. Phys. J. C 80 (2020) 1064/1-20) &amp; Lattice Predictions (arXiv:2104.06372)</vt:lpstr>
      <vt:lpstr>Status: Kaon</vt:lpstr>
      <vt:lpstr>Status: Kaon</vt:lpstr>
      <vt:lpstr>Epilogue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Craig Roberts</dc:creator>
  <cp:lastModifiedBy>Craig Roberts</cp:lastModifiedBy>
  <cp:revision>457</cp:revision>
  <cp:lastPrinted>2020-11-23T07:46:17Z</cp:lastPrinted>
  <dcterms:created xsi:type="dcterms:W3CDTF">2020-11-23T03:31:27Z</dcterms:created>
  <dcterms:modified xsi:type="dcterms:W3CDTF">2021-10-25T23:58:52Z</dcterms:modified>
</cp:coreProperties>
</file>