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3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938FC-9BAE-45EE-9D2A-4E92F6564351}" type="datetimeFigureOut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4A7EE-4CDD-43C1-A073-4F6EFFC3167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9243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4EB4A4-5D84-45CD-8C48-821B3219D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3A05244-9E18-494C-B53B-567917930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87A324-380E-40F1-9663-5019068C2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8201C-0211-4C90-8D64-29D8F1262131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37AA034-A904-4AB4-A432-975975A99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263761-9604-42E9-A38D-F245D31F4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0972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C39A67-8E81-4B8B-A63A-F5B5BD5C4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882560-5BFC-4832-888A-6666E9507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E9FC8B-9A89-4EB8-A29F-6F80299EA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B888D-F3C0-4BE6-91E5-C50301822D0F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C2B2DF-F228-40AF-8530-C9D23AD25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A95948-2B3A-4FB0-B512-FB57E48BE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100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319ED07A-3C2C-45F7-B031-C4B92EFDE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F78AE84-C53F-4FA8-9265-992375865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966D73-8411-4FC5-9311-124613C6A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510AD-E5B9-4964-8DDE-0B8B2F0D7E12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D023D5-BDC9-4BF0-B640-3E57810F6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207F65B-1E7D-455E-BF26-A9D14D81C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304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95C05C-7F59-409A-959C-F87D84504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0751A2-EC05-4084-A371-4F1EEBDDD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75800A5-E377-496E-A44A-F870DB69E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9F51-FE70-4489-8BBC-EB31C39CE6C7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02979D9-548A-4B78-868F-A072C284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2A6AFA7-73FE-46DD-AE71-CCA5A052A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885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6727C01-D2EB-41DB-B311-59F6FAD4E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801818C-CCEC-4BDE-8137-0AB3E8694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003D2D-CA85-49B7-B3E7-ACC251A9D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29CE2-4198-448C-8562-66506C83ECA4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BFBC0DA-9BC9-48F1-AE1D-712DEFCBD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04F8E84-77C0-4324-A1FC-5FFEB3041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1417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CB220D-D09B-410C-B498-28172C39A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C01ED3-7050-478E-AA75-CBD624BF24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61A9246-401D-45DB-B430-8FE0B14EF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98FDE2A-5B74-45C6-B85B-87D5406C1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0F29D-C782-415F-B1C3-241A29DA2F1B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93AD12E-75A4-4D85-B570-772F1F9E8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8FAE787-9313-4BFE-83D4-96678B5C8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868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F0F9F9-6CB9-494F-9097-1B302F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5462B4B-A358-4793-9F10-D77733085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F11487F-C6C1-4A3D-B590-BDCA87E5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22944BA-5C05-4EA3-A31C-3F541B591D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E55A5A0-BD2B-4515-A58B-70A51A40D0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FA1F4BF-96F5-475A-86A2-A3B9B64BD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DCE74-F9FA-49D8-B87D-92E945216151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4BC9686-240A-4A12-9326-7A2F7C965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9C18EAA-9077-4FDD-A3A8-DF82CF50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609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5CDFE2-259A-46D3-8221-00ECE579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A027B86-FF32-4E28-BDC2-32699B776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6208C-1A83-4914-B103-24F4F05C2ED0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8558C5C-4F6A-44B0-9D19-E9131DBAB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55A1EAA-F6AB-41E4-935C-99BF736D2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611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D03B1BC-1E8C-4E99-85FF-0A7507428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8C66-1992-48D4-B59D-3A8B1E683859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50E0B7D-BD79-41D4-A801-0CB12990A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827F6FB-3675-43C0-B2FD-0EFA89BB0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065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B01934-A93D-4DF8-A3CA-46CDEBA6A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ED5AD1-E07A-4914-80AC-4CE921542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13D870B-188B-4808-B6E9-AAD5D9646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2C04CD4-D227-4155-AF0F-941BC3063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6AA-B51F-46DB-985E-F2B879FD0A4A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828A7D-F5E7-4987-B899-7697D6A7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9848F21-4042-4D31-9464-B395B731F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675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8F99B9-6407-483D-BDC8-F41F96901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41E79F7-CBE0-43DE-8AE7-CACB51BDAC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6718B00-D761-4A92-8FE1-AD0136606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C453600-50BC-4DC0-9487-E6D74A4AC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7FF12-DF38-4FDC-A365-C41086BAB6FD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E566F8B-0963-4959-A0E7-8394D1331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BFE507F-BCA8-45BF-BAA9-5F79424F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4781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B1080D0-4658-4757-B907-45173DD5A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828C1B1-7ADF-43F1-A694-EDFC6477E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BABE7A9-06FD-4104-AABA-86E8965193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E15E6-D114-4178-9D3F-069AFBDDF5B0}" type="datetime1">
              <a:rPr lang="zh-CN" altLang="en-US" smtClean="0"/>
              <a:t>2021/9/7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212B5C-8BAA-4686-951C-23852311D4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9DCAA4-6F39-4CE1-8BFB-368E0F043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21A31-7EBE-4F52-BE07-66885A46516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083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0F1B09-672D-412B-9DC1-4DBDA0CB8D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MS+UT simulation preliminary result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D03B7B5-CEF3-4EFD-BB3E-7FA37A0035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Zhouxk</a:t>
            </a:r>
            <a:endParaRPr lang="en-US" altLang="zh-CN" dirty="0"/>
          </a:p>
          <a:p>
            <a:r>
              <a:rPr lang="en-US" altLang="zh-CN" dirty="0"/>
              <a:t>2021.09.07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0172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330F67-FE7C-4B1F-A5D7-F1BADAF57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MS simulation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D37A5F-BE15-41F5-926D-0A1322D0F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Direct read </a:t>
            </a:r>
            <a:r>
              <a:rPr lang="en-US" altLang="zh-CN" dirty="0" err="1"/>
              <a:t>MSHits</a:t>
            </a:r>
            <a:r>
              <a:rPr lang="en-US" altLang="zh-CN" dirty="0"/>
              <a:t> from Boole </a:t>
            </a:r>
            <a:r>
              <a:rPr lang="en-US" altLang="zh-CN" dirty="0">
                <a:sym typeface="Wingdings" panose="05000000000000000000" pitchFamily="2" charset="2"/>
              </a:rPr>
              <a:t> package conflict </a:t>
            </a:r>
            <a:endParaRPr lang="en-US" altLang="zh-CN" dirty="0"/>
          </a:p>
          <a:p>
            <a:r>
              <a:rPr lang="en-US" altLang="zh-CN" dirty="0"/>
              <a:t>MS </a:t>
            </a:r>
            <a:r>
              <a:rPr lang="en-US" altLang="zh-CN" dirty="0" err="1"/>
              <a:t>MCHits</a:t>
            </a:r>
            <a:r>
              <a:rPr lang="en-US" altLang="zh-CN" dirty="0"/>
              <a:t> can not get directly from Boole</a:t>
            </a:r>
          </a:p>
          <a:p>
            <a:r>
              <a:rPr lang="en-US" altLang="zh-CN" dirty="0"/>
              <a:t>MS </a:t>
            </a:r>
            <a:r>
              <a:rPr lang="en-US" altLang="zh-CN" dirty="0" err="1"/>
              <a:t>MCHits</a:t>
            </a:r>
            <a:r>
              <a:rPr lang="en-US" altLang="zh-CN" dirty="0"/>
              <a:t> are reconstructed in Cesar’s own package</a:t>
            </a:r>
            <a:r>
              <a:rPr lang="zh-CN" altLang="en-US" dirty="0"/>
              <a:t>：</a:t>
            </a:r>
            <a:r>
              <a:rPr lang="en-US" altLang="zh-CN" dirty="0" err="1"/>
              <a:t>MSRecoAlgos</a:t>
            </a:r>
            <a:r>
              <a:rPr lang="en-US" altLang="zh-CN" dirty="0"/>
              <a:t> in Brunel</a:t>
            </a:r>
          </a:p>
          <a:p>
            <a:r>
              <a:rPr lang="en-US" altLang="zh-CN" dirty="0"/>
              <a:t>Use track to propagate to MS position </a:t>
            </a:r>
            <a:r>
              <a:rPr lang="en-US" altLang="zh-CN" dirty="0">
                <a:sym typeface="Wingdings" panose="05000000000000000000" pitchFamily="2" charset="2"/>
              </a:rPr>
              <a:t> match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469AAE2-8F93-4520-A0E4-90DA4A10E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514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D780A8-A9BE-4CE2-89C2-2289B44BD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First look at Velo/UT/FT simulation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094F7D2-7471-45F4-856E-465B2641C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877" y="1253706"/>
            <a:ext cx="4435719" cy="4351338"/>
          </a:xfrm>
        </p:spPr>
        <p:txBody>
          <a:bodyPr/>
          <a:lstStyle/>
          <a:p>
            <a:r>
              <a:rPr lang="en-US" altLang="zh-CN" dirty="0"/>
              <a:t>100 </a:t>
            </a:r>
            <a:r>
              <a:rPr lang="en-US" altLang="zh-CN" dirty="0" err="1"/>
              <a:t>evts</a:t>
            </a:r>
            <a:endParaRPr lang="en-US" altLang="zh-CN" dirty="0"/>
          </a:p>
          <a:p>
            <a:pPr lvl="1"/>
            <a:r>
              <a:rPr lang="en-US" altLang="zh-CN" dirty="0"/>
              <a:t>Normal UT:  82764 charged </a:t>
            </a:r>
            <a:r>
              <a:rPr lang="en-US" altLang="zh-CN" dirty="0" err="1"/>
              <a:t>trks</a:t>
            </a:r>
            <a:endParaRPr lang="en-US" altLang="zh-CN" dirty="0"/>
          </a:p>
          <a:p>
            <a:pPr lvl="1"/>
            <a:r>
              <a:rPr lang="en-US" altLang="zh-CN" dirty="0" err="1"/>
              <a:t>DouWidth</a:t>
            </a:r>
            <a:r>
              <a:rPr lang="en-US" altLang="zh-CN" dirty="0"/>
              <a:t> UT: 82863 charged </a:t>
            </a:r>
            <a:r>
              <a:rPr lang="en-US" altLang="zh-CN" dirty="0" err="1"/>
              <a:t>trks</a:t>
            </a:r>
            <a:r>
              <a:rPr lang="en-US" altLang="zh-CN" dirty="0"/>
              <a:t> </a:t>
            </a:r>
          </a:p>
          <a:p>
            <a:pPr lvl="1"/>
            <a:r>
              <a:rPr lang="en-US" altLang="zh-CN" dirty="0"/>
              <a:t>P&gt;200</a:t>
            </a:r>
          </a:p>
          <a:p>
            <a:pPr lvl="1"/>
            <a:r>
              <a:rPr lang="en-US" altLang="zh-CN" dirty="0"/>
              <a:t>Only charged track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14926FB-FAEC-4E4D-A41F-9B928C9DF4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804" y="3919897"/>
            <a:ext cx="4224792" cy="282278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848101B-D354-4640-8590-364C1087DF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0685" y="1412027"/>
            <a:ext cx="3767395" cy="238564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45E0A8CC-580E-41F1-A186-405F14CF9B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5596" y="4199295"/>
            <a:ext cx="3635294" cy="239119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369D5260-5E2F-4A14-BB2E-000AE04ADB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58080" y="2426478"/>
            <a:ext cx="3771206" cy="2415574"/>
          </a:xfrm>
          <a:prstGeom prst="rect">
            <a:avLst/>
          </a:prstGeom>
        </p:spPr>
      </p:pic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id="{75150A9C-8499-4D36-A2AD-9F717549C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3</a:t>
            </a:fld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900134F0-A7B2-44A8-B262-BAB0DC79DE7D}"/>
              </a:ext>
            </a:extLst>
          </p:cNvPr>
          <p:cNvSpPr txBox="1"/>
          <p:nvPr/>
        </p:nvSpPr>
        <p:spPr>
          <a:xfrm>
            <a:off x="9037468" y="2190179"/>
            <a:ext cx="1225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FT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C5D4A16-8A0D-4997-B068-18F0C99C16C9}"/>
              </a:ext>
            </a:extLst>
          </p:cNvPr>
          <p:cNvSpPr txBox="1"/>
          <p:nvPr/>
        </p:nvSpPr>
        <p:spPr>
          <a:xfrm>
            <a:off x="5283681" y="1244351"/>
            <a:ext cx="1862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DouWidth</a:t>
            </a:r>
            <a:r>
              <a:rPr lang="en-US" altLang="zh-CN" dirty="0"/>
              <a:t> UT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CB8BF48-1DF8-454F-A137-7DBB46A0F53F}"/>
              </a:ext>
            </a:extLst>
          </p:cNvPr>
          <p:cNvSpPr txBox="1"/>
          <p:nvPr/>
        </p:nvSpPr>
        <p:spPr>
          <a:xfrm>
            <a:off x="5294035" y="4006793"/>
            <a:ext cx="1862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Normal UT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97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3807533-B6D4-4E9F-814A-F46C38F21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MS hit distribution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026C7F-DE15-4812-A8B3-840564B0DF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601" cy="4351338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F2A7BBC-1FD3-4500-A656-C5074ED727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080" y="2604977"/>
            <a:ext cx="4941914" cy="3258743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16CC7FE3-140A-4629-8E1F-769BAF07E9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5740" y="2604977"/>
            <a:ext cx="4941914" cy="3132620"/>
          </a:xfrm>
          <a:prstGeom prst="rect">
            <a:avLst/>
          </a:prstGeo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558088-015D-42E0-A999-683EBA13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4</a:t>
            </a:fld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989F35D5-7D50-4586-8D97-BDF570006B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7580" y="260638"/>
            <a:ext cx="3583310" cy="2163096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D403B22B-8F0B-46C1-B5FF-7799C60187B6}"/>
              </a:ext>
            </a:extLst>
          </p:cNvPr>
          <p:cNvSpPr txBox="1"/>
          <p:nvPr/>
        </p:nvSpPr>
        <p:spPr>
          <a:xfrm>
            <a:off x="9964781" y="5449973"/>
            <a:ext cx="1242873" cy="377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      Z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9EA42A5-B3B7-4471-B54A-5A0721E669C1}"/>
              </a:ext>
            </a:extLst>
          </p:cNvPr>
          <p:cNvSpPr txBox="1"/>
          <p:nvPr/>
        </p:nvSpPr>
        <p:spPr>
          <a:xfrm>
            <a:off x="4790564" y="5566861"/>
            <a:ext cx="1242873" cy="377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X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DED2675-AE46-4CBB-A51A-1C822A8CA3DE}"/>
              </a:ext>
            </a:extLst>
          </p:cNvPr>
          <p:cNvSpPr txBox="1"/>
          <p:nvPr/>
        </p:nvSpPr>
        <p:spPr>
          <a:xfrm rot="16200000">
            <a:off x="5689856" y="2806016"/>
            <a:ext cx="1242873" cy="377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      Y</a:t>
            </a:r>
            <a:endParaRPr lang="zh-CN" altLang="en-US" dirty="0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A762425E-2B8C-4928-98CF-62837A5A7C06}"/>
              </a:ext>
            </a:extLst>
          </p:cNvPr>
          <p:cNvSpPr txBox="1"/>
          <p:nvPr/>
        </p:nvSpPr>
        <p:spPr>
          <a:xfrm rot="16200000">
            <a:off x="89510" y="2940661"/>
            <a:ext cx="1242873" cy="377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dirty="0"/>
              <a:t>      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51790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E4760F-F7A5-4CA6-A80B-F088AB24F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Count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8AB80D-EAE9-4868-A06D-D3CC734CD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pPr lvl="1"/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AC130830-49A0-4BA5-A4B2-E22D5B2E3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889907"/>
              </p:ext>
            </p:extLst>
          </p:nvPr>
        </p:nvGraphicFramePr>
        <p:xfrm>
          <a:off x="316089" y="1799872"/>
          <a:ext cx="11582403" cy="2328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4629">
                  <a:extLst>
                    <a:ext uri="{9D8B030D-6E8A-4147-A177-3AD203B41FA5}">
                      <a16:colId xmlns:a16="http://schemas.microsoft.com/office/drawing/2014/main" val="3411396239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3351153470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2048769050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3955283026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1297199327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1050133744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1323695156"/>
                    </a:ext>
                  </a:extLst>
                </a:gridCol>
              </a:tblGrid>
              <a:tr h="776111">
                <a:tc>
                  <a:txBody>
                    <a:bodyPr/>
                    <a:lstStyle/>
                    <a:p>
                      <a:r>
                        <a:rPr lang="en-US" altLang="zh-CN" dirty="0"/>
                        <a:t>Charged tracks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UT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Velo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FT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UT+FT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UT+Velo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UT+FT+Velo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81170"/>
                  </a:ext>
                </a:extLst>
              </a:tr>
              <a:tr h="776111">
                <a:tc>
                  <a:txBody>
                    <a:bodyPr/>
                    <a:lstStyle/>
                    <a:p>
                      <a:r>
                        <a:rPr lang="en-US" altLang="zh-CN" dirty="0"/>
                        <a:t>Normal UT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14644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27510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20091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9557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11037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8027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186015"/>
                  </a:ext>
                </a:extLst>
              </a:tr>
              <a:tr h="7761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err="1"/>
                        <a:t>DouWidth</a:t>
                      </a:r>
                      <a:r>
                        <a:rPr lang="en-US" altLang="zh-CN" dirty="0"/>
                        <a:t> UT</a:t>
                      </a:r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15473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27738</a:t>
                      </a:r>
                      <a:endParaRPr lang="zh-CN" altLang="en-US" dirty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20561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9561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11472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8041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41725"/>
                  </a:ext>
                </a:extLst>
              </a:tr>
            </a:tbl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A8415B89-37C0-4DEF-8A23-6050DFCA6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4460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941361-B899-45F3-9F73-C81EF134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 MS info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290FF68-E068-4AAB-949D-BACEACA7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6</a:t>
            </a:fld>
            <a:endParaRPr lang="zh-CN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E12CD07D-CC5F-4666-B75F-7BD3A5EDF5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425444"/>
              </p:ext>
            </p:extLst>
          </p:nvPr>
        </p:nvGraphicFramePr>
        <p:xfrm>
          <a:off x="146756" y="1799872"/>
          <a:ext cx="12045245" cy="2328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5849">
                  <a:extLst>
                    <a:ext uri="{9D8B030D-6E8A-4147-A177-3AD203B41FA5}">
                      <a16:colId xmlns:a16="http://schemas.microsoft.com/office/drawing/2014/main" val="3411396239"/>
                    </a:ext>
                  </a:extLst>
                </a:gridCol>
                <a:gridCol w="1515849">
                  <a:extLst>
                    <a:ext uri="{9D8B030D-6E8A-4147-A177-3AD203B41FA5}">
                      <a16:colId xmlns:a16="http://schemas.microsoft.com/office/drawing/2014/main" val="3351153470"/>
                    </a:ext>
                  </a:extLst>
                </a:gridCol>
                <a:gridCol w="1515849">
                  <a:extLst>
                    <a:ext uri="{9D8B030D-6E8A-4147-A177-3AD203B41FA5}">
                      <a16:colId xmlns:a16="http://schemas.microsoft.com/office/drawing/2014/main" val="2048769050"/>
                    </a:ext>
                  </a:extLst>
                </a:gridCol>
                <a:gridCol w="1515849">
                  <a:extLst>
                    <a:ext uri="{9D8B030D-6E8A-4147-A177-3AD203B41FA5}">
                      <a16:colId xmlns:a16="http://schemas.microsoft.com/office/drawing/2014/main" val="3955283026"/>
                    </a:ext>
                  </a:extLst>
                </a:gridCol>
                <a:gridCol w="1515849">
                  <a:extLst>
                    <a:ext uri="{9D8B030D-6E8A-4147-A177-3AD203B41FA5}">
                      <a16:colId xmlns:a16="http://schemas.microsoft.com/office/drawing/2014/main" val="1297199327"/>
                    </a:ext>
                  </a:extLst>
                </a:gridCol>
                <a:gridCol w="1515849">
                  <a:extLst>
                    <a:ext uri="{9D8B030D-6E8A-4147-A177-3AD203B41FA5}">
                      <a16:colId xmlns:a16="http://schemas.microsoft.com/office/drawing/2014/main" val="1050133744"/>
                    </a:ext>
                  </a:extLst>
                </a:gridCol>
                <a:gridCol w="1515849">
                  <a:extLst>
                    <a:ext uri="{9D8B030D-6E8A-4147-A177-3AD203B41FA5}">
                      <a16:colId xmlns:a16="http://schemas.microsoft.com/office/drawing/2014/main" val="1323695156"/>
                    </a:ext>
                  </a:extLst>
                </a:gridCol>
                <a:gridCol w="1434302">
                  <a:extLst>
                    <a:ext uri="{9D8B030D-6E8A-4147-A177-3AD203B41FA5}">
                      <a16:colId xmlns:a16="http://schemas.microsoft.com/office/drawing/2014/main" val="1014417840"/>
                    </a:ext>
                  </a:extLst>
                </a:gridCol>
              </a:tblGrid>
              <a:tr h="776111">
                <a:tc>
                  <a:txBody>
                    <a:bodyPr/>
                    <a:lstStyle/>
                    <a:p>
                      <a:r>
                        <a:rPr lang="en-US" altLang="zh-CN" dirty="0"/>
                        <a:t>Charged tracks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MS+UT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MS+Velo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MS+FT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MS+UT+FT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MS+UT+Velo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/>
                        <a:t>MS+Velo+UT+FT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481170"/>
                  </a:ext>
                </a:extLst>
              </a:tr>
              <a:tr h="776111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Normal UT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4986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2518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1616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108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1487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186015"/>
                  </a:ext>
                </a:extLst>
              </a:tr>
              <a:tr h="7761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err="1"/>
                        <a:t>DouWidth</a:t>
                      </a:r>
                      <a:r>
                        <a:rPr lang="en-US" altLang="zh-CN" sz="1600" dirty="0"/>
                        <a:t> UT</a:t>
                      </a:r>
                    </a:p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4967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2749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1671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1638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41725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42EAE074-C4F0-43B0-AE59-4435583621F4}"/>
              </a:ext>
            </a:extLst>
          </p:cNvPr>
          <p:cNvSpPr txBox="1"/>
          <p:nvPr/>
        </p:nvSpPr>
        <p:spPr>
          <a:xfrm>
            <a:off x="699911" y="4807101"/>
            <a:ext cx="10227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Conclusion: double UT width will increase &lt;5% </a:t>
            </a:r>
            <a:r>
              <a:rPr lang="en-US" altLang="zh-CN" sz="2800" dirty="0" err="1"/>
              <a:t>trks</a:t>
            </a:r>
            <a:endParaRPr lang="en-US" altLang="zh-CN" sz="2800" dirty="0"/>
          </a:p>
          <a:p>
            <a:r>
              <a:rPr lang="en-US" altLang="zh-CN" sz="2800" dirty="0"/>
              <a:t>The geometry now is enough</a:t>
            </a:r>
          </a:p>
          <a:p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885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65A6A0-20C3-45CC-82D6-1E2E8DE1B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43A4EE-ABE8-4CD1-AB5F-123624F6B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27E5D62-1D65-497C-ACB1-297187D85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21A31-7EBE-4F52-BE07-66885A46516E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7153D857-301E-4B9D-B584-807426131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133" y="1027906"/>
            <a:ext cx="5441244" cy="4659684"/>
          </a:xfrm>
          <a:prstGeom prst="rect">
            <a:avLst/>
          </a:prstGeom>
        </p:spPr>
      </p:pic>
      <p:sp>
        <p:nvSpPr>
          <p:cNvPr id="7" name="椭圆 6">
            <a:extLst>
              <a:ext uri="{FF2B5EF4-FFF2-40B4-BE49-F238E27FC236}">
                <a16:creationId xmlns:a16="http://schemas.microsoft.com/office/drawing/2014/main" id="{30056BE2-29A1-4B6D-A375-EBBE37036C0E}"/>
              </a:ext>
            </a:extLst>
          </p:cNvPr>
          <p:cNvSpPr/>
          <p:nvPr/>
        </p:nvSpPr>
        <p:spPr>
          <a:xfrm>
            <a:off x="2133600" y="2494757"/>
            <a:ext cx="1569156" cy="25146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553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196</Words>
  <Application>Microsoft Office PowerPoint</Application>
  <PresentationFormat>宽屏</PresentationFormat>
  <Paragraphs>79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MS+UT simulation preliminary result</vt:lpstr>
      <vt:lpstr>MS simulation</vt:lpstr>
      <vt:lpstr>First look at Velo/UT/FT simulation</vt:lpstr>
      <vt:lpstr>MS hit distribution</vt:lpstr>
      <vt:lpstr>Count </vt:lpstr>
      <vt:lpstr>Add MS info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MS+UT simulation result</dc:title>
  <dc:creator>sharkan</dc:creator>
  <cp:lastModifiedBy>sharkan</cp:lastModifiedBy>
  <cp:revision>40</cp:revision>
  <dcterms:created xsi:type="dcterms:W3CDTF">2021-09-06T14:18:16Z</dcterms:created>
  <dcterms:modified xsi:type="dcterms:W3CDTF">2021-09-07T01:20:55Z</dcterms:modified>
</cp:coreProperties>
</file>