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27"/>
  </p:notesMasterIdLst>
  <p:sldIdLst>
    <p:sldId id="259" r:id="rId2"/>
    <p:sldId id="306" r:id="rId3"/>
    <p:sldId id="771" r:id="rId4"/>
    <p:sldId id="283" r:id="rId5"/>
    <p:sldId id="270" r:id="rId6"/>
    <p:sldId id="265" r:id="rId7"/>
    <p:sldId id="268" r:id="rId8"/>
    <p:sldId id="298" r:id="rId9"/>
    <p:sldId id="299" r:id="rId10"/>
    <p:sldId id="300" r:id="rId11"/>
    <p:sldId id="278" r:id="rId12"/>
    <p:sldId id="279" r:id="rId13"/>
    <p:sldId id="280" r:id="rId14"/>
    <p:sldId id="770" r:id="rId15"/>
    <p:sldId id="286" r:id="rId16"/>
    <p:sldId id="301" r:id="rId17"/>
    <p:sldId id="282" r:id="rId18"/>
    <p:sldId id="290" r:id="rId19"/>
    <p:sldId id="302" r:id="rId20"/>
    <p:sldId id="291" r:id="rId21"/>
    <p:sldId id="292" r:id="rId22"/>
    <p:sldId id="304" r:id="rId23"/>
    <p:sldId id="305" r:id="rId24"/>
    <p:sldId id="295" r:id="rId25"/>
    <p:sldId id="296" r:id="rId26"/>
  </p:sldIdLst>
  <p:sldSz cx="9144000" cy="5148263"/>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50" d="100"/>
          <a:sy n="150" d="100"/>
        </p:scale>
        <p:origin x="51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39640;&#22330;&#30913;&#20307;&#30740;&#21046;\Important%20references\Jc%20Chart\Je_vs_B-0814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manualLayout>
          <c:layoutTarget val="inner"/>
          <c:xMode val="edge"/>
          <c:yMode val="edge"/>
          <c:x val="9.1608873803131777E-2"/>
          <c:y val="2.2920570691171871E-2"/>
          <c:w val="0.88468041058861113"/>
          <c:h val="0.86816911560968768"/>
        </c:manualLayout>
      </c:layout>
      <c:scatterChart>
        <c:scatterStyle val="smoothMarker"/>
        <c:varyColors val="0"/>
        <c:ser>
          <c:idx val="9"/>
          <c:order val="0"/>
          <c:tx>
            <c:v>REBCO: B ∥ Tape plane</c:v>
          </c:tx>
          <c:spPr>
            <a:ln w="34925" cap="sq">
              <a:solidFill>
                <a:srgbClr val="CEB888"/>
              </a:solidFill>
              <a:miter lim="800000"/>
            </a:ln>
          </c:spPr>
          <c:marker>
            <c:symbol val="diamond"/>
            <c:size val="9"/>
            <c:spPr>
              <a:solidFill>
                <a:srgbClr val="E3D7BB">
                  <a:alpha val="80000"/>
                </a:srgbClr>
              </a:solidFill>
              <a:ln>
                <a:solidFill>
                  <a:srgbClr val="CEB888"/>
                </a:solidFill>
              </a:ln>
            </c:spPr>
          </c:marker>
          <c:xVal>
            <c:numLit>
              <c:formatCode>General</c:formatCode>
              <c:ptCount val="4"/>
              <c:pt idx="0">
                <c:v>5</c:v>
              </c:pt>
              <c:pt idx="1">
                <c:v>10</c:v>
              </c:pt>
              <c:pt idx="2">
                <c:v>15</c:v>
              </c:pt>
              <c:pt idx="3">
                <c:v>20</c:v>
              </c:pt>
            </c:numLit>
          </c:xVal>
          <c:yVal>
            <c:numLit>
              <c:formatCode>General</c:formatCode>
              <c:ptCount val="4"/>
              <c:pt idx="0">
                <c:v>4599.7996000000003</c:v>
              </c:pt>
              <c:pt idx="1">
                <c:v>4264.0246000000016</c:v>
              </c:pt>
              <c:pt idx="2">
                <c:v>3416.6751299999996</c:v>
              </c:pt>
              <c:pt idx="3">
                <c:v>3085.9004000000004</c:v>
              </c:pt>
            </c:numLit>
          </c:yVal>
          <c:smooth val="1"/>
          <c:extLst>
            <c:ext xmlns:c16="http://schemas.microsoft.com/office/drawing/2014/chart" uri="{C3380CC4-5D6E-409C-BE32-E72D297353CC}">
              <c16:uniqueId val="{00000000-04BF-439D-BF12-00639100CAEC}"/>
            </c:ext>
          </c:extLst>
        </c:ser>
        <c:ser>
          <c:idx val="17"/>
          <c:order val="1"/>
          <c:tx>
            <c:v>REBCO: B ⊥ Tape Plane</c:v>
          </c:tx>
          <c:spPr>
            <a:ln w="31750" cap="sq">
              <a:solidFill>
                <a:srgbClr val="BB9D59">
                  <a:alpha val="70000"/>
                </a:srgbClr>
              </a:solidFill>
              <a:prstDash val="lgDashDot"/>
              <a:bevel/>
            </a:ln>
          </c:spPr>
          <c:marker>
            <c:symbol val="diamond"/>
            <c:size val="9"/>
            <c:spPr>
              <a:solidFill>
                <a:srgbClr val="BB9D59">
                  <a:alpha val="30000"/>
                </a:srgbClr>
              </a:solidFill>
              <a:ln w="12700" cap="sq">
                <a:solidFill>
                  <a:srgbClr val="BB9D59"/>
                </a:solidFill>
                <a:bevel/>
              </a:ln>
            </c:spPr>
          </c:marker>
          <c:xVal>
            <c:numLit>
              <c:formatCode>General</c:formatCode>
              <c:ptCount val="26"/>
              <c:pt idx="0">
                <c:v>1</c:v>
              </c:pt>
              <c:pt idx="1">
                <c:v>1.5</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18</c:v>
              </c:pt>
              <c:pt idx="18">
                <c:v>20</c:v>
              </c:pt>
              <c:pt idx="19">
                <c:v>22</c:v>
              </c:pt>
              <c:pt idx="20">
                <c:v>24</c:v>
              </c:pt>
              <c:pt idx="21">
                <c:v>25</c:v>
              </c:pt>
              <c:pt idx="22">
                <c:v>26</c:v>
              </c:pt>
              <c:pt idx="23">
                <c:v>28</c:v>
              </c:pt>
              <c:pt idx="24">
                <c:v>30</c:v>
              </c:pt>
              <c:pt idx="25">
                <c:v>31</c:v>
              </c:pt>
            </c:numLit>
          </c:xVal>
          <c:yVal>
            <c:numLit>
              <c:formatCode>General</c:formatCode>
              <c:ptCount val="26"/>
              <c:pt idx="0">
                <c:v>3664.9997999999996</c:v>
              </c:pt>
              <c:pt idx="1">
                <c:v>2919.9994999999999</c:v>
              </c:pt>
              <c:pt idx="2">
                <c:v>2379.9995999999996</c:v>
              </c:pt>
              <c:pt idx="3">
                <c:v>1796.1536999999998</c:v>
              </c:pt>
              <c:pt idx="4">
                <c:v>1447.6923999999997</c:v>
              </c:pt>
              <c:pt idx="5">
                <c:v>1188.462</c:v>
              </c:pt>
              <c:pt idx="6">
                <c:v>1034.3652</c:v>
              </c:pt>
              <c:pt idx="7">
                <c:v>956.92299999999977</c:v>
              </c:pt>
              <c:pt idx="8">
                <c:v>851.83009999999979</c:v>
              </c:pt>
              <c:pt idx="9">
                <c:v>780.84489999999983</c:v>
              </c:pt>
              <c:pt idx="10">
                <c:v>719.9994999999999</c:v>
              </c:pt>
              <c:pt idx="11">
                <c:v>679.43589999999983</c:v>
              </c:pt>
              <c:pt idx="12">
                <c:v>626.08699999999999</c:v>
              </c:pt>
              <c:pt idx="13">
                <c:v>593.23880000000008</c:v>
              </c:pt>
              <c:pt idx="14">
                <c:v>563.47829999999999</c:v>
              </c:pt>
              <c:pt idx="15">
                <c:v>535.38430000000005</c:v>
              </c:pt>
              <c:pt idx="16">
                <c:v>516.52149999999983</c:v>
              </c:pt>
              <c:pt idx="17">
                <c:v>469.56469999999996</c:v>
              </c:pt>
              <c:pt idx="18">
                <c:v>433.07659999999987</c:v>
              </c:pt>
              <c:pt idx="19">
                <c:v>406.9559999999999</c:v>
              </c:pt>
              <c:pt idx="20">
                <c:v>391.30410000000001</c:v>
              </c:pt>
              <c:pt idx="21">
                <c:v>367.69260000000008</c:v>
              </c:pt>
              <c:pt idx="22">
                <c:v>360.00029999999992</c:v>
              </c:pt>
              <c:pt idx="23">
                <c:v>344.34730000000002</c:v>
              </c:pt>
              <c:pt idx="24">
                <c:v>328.69540000000001</c:v>
              </c:pt>
              <c:pt idx="25">
                <c:v>322.30769999999995</c:v>
              </c:pt>
            </c:numLit>
          </c:yVal>
          <c:smooth val="0"/>
          <c:extLst>
            <c:ext xmlns:c16="http://schemas.microsoft.com/office/drawing/2014/chart" uri="{C3380CC4-5D6E-409C-BE32-E72D297353CC}">
              <c16:uniqueId val="{00000001-04BF-439D-BF12-00639100CAEC}"/>
            </c:ext>
          </c:extLst>
        </c:ser>
        <c:ser>
          <c:idx val="16"/>
          <c:order val="2"/>
          <c:tx>
            <c:v>Bi-2212: 50 bar OP</c:v>
          </c:tx>
          <c:spPr>
            <a:ln w="41275" cap="sq">
              <a:solidFill>
                <a:schemeClr val="accent1"/>
              </a:solidFill>
              <a:prstDash val="sysDot"/>
              <a:miter lim="800000"/>
            </a:ln>
            <a:effectLst>
              <a:outerShdw blurRad="25400" dist="12700" dir="2700000" algn="tl" rotWithShape="0">
                <a:prstClr val="black">
                  <a:alpha val="40000"/>
                </a:prstClr>
              </a:outerShdw>
            </a:effectLst>
          </c:spPr>
          <c:marker>
            <c:symbol val="star"/>
            <c:size val="8"/>
            <c:spPr>
              <a:solidFill>
                <a:schemeClr val="accent1">
                  <a:alpha val="20000"/>
                </a:schemeClr>
              </a:solidFill>
              <a:ln cap="sq">
                <a:solidFill>
                  <a:schemeClr val="accent1"/>
                </a:solidFill>
                <a:bevel/>
              </a:ln>
              <a:effectLst>
                <a:outerShdw blurRad="25400" dist="12700" dir="2700000" algn="tl" rotWithShape="0">
                  <a:prstClr val="black">
                    <a:alpha val="40000"/>
                  </a:prstClr>
                </a:outerShdw>
              </a:effectLst>
            </c:spPr>
          </c:marker>
          <c:xVal>
            <c:numLit>
              <c:formatCode>General</c:formatCode>
              <c:ptCount val="13"/>
              <c:pt idx="0">
                <c:v>2.999984</c:v>
              </c:pt>
              <c:pt idx="1">
                <c:v>3.9939309999999999</c:v>
              </c:pt>
              <c:pt idx="2">
                <c:v>4.9930310000000002</c:v>
              </c:pt>
              <c:pt idx="3">
                <c:v>5.9924910000000002</c:v>
              </c:pt>
              <c:pt idx="4">
                <c:v>6.9931460000000003</c:v>
              </c:pt>
              <c:pt idx="5">
                <c:v>7.9924419999999996</c:v>
              </c:pt>
              <c:pt idx="6">
                <c:v>8.9930480000000035</c:v>
              </c:pt>
              <c:pt idx="7">
                <c:v>9.9930640000000004</c:v>
              </c:pt>
              <c:pt idx="8">
                <c:v>10.992361000000001</c:v>
              </c:pt>
              <c:pt idx="9">
                <c:v>11.9938</c:v>
              </c:pt>
              <c:pt idx="10">
                <c:v>12.993457000000003</c:v>
              </c:pt>
              <c:pt idx="11">
                <c:v>13.99272</c:v>
              </c:pt>
              <c:pt idx="12">
                <c:v>14.993064</c:v>
              </c:pt>
            </c:numLit>
          </c:xVal>
          <c:yVal>
            <c:numLit>
              <c:formatCode>General</c:formatCode>
              <c:ptCount val="13"/>
              <c:pt idx="0">
                <c:v>2187.8458417432694</c:v>
              </c:pt>
              <c:pt idx="1">
                <c:v>2018.5436681638316</c:v>
              </c:pt>
              <c:pt idx="2">
                <c:v>1897.0960723641249</c:v>
              </c:pt>
              <c:pt idx="3">
                <c:v>1799.3564251411271</c:v>
              </c:pt>
              <c:pt idx="4">
                <c:v>1729.1672695549094</c:v>
              </c:pt>
              <c:pt idx="5">
                <c:v>1666.7736182076394</c:v>
              </c:pt>
              <c:pt idx="6">
                <c:v>1608.1836927050426</c:v>
              </c:pt>
              <c:pt idx="7">
                <c:v>1558.7922887145387</c:v>
              </c:pt>
              <c:pt idx="8">
                <c:v>1516.4065574582589</c:v>
              </c:pt>
              <c:pt idx="9">
                <c:v>1473.2905970615227</c:v>
              </c:pt>
              <c:pt idx="10">
                <c:v>1436.5687264809467</c:v>
              </c:pt>
              <c:pt idx="11">
                <c:v>1398.9095144094306</c:v>
              </c:pt>
              <c:pt idx="12">
                <c:v>1365.378653133321</c:v>
              </c:pt>
            </c:numLit>
          </c:yVal>
          <c:smooth val="0"/>
          <c:extLst>
            <c:ext xmlns:c16="http://schemas.microsoft.com/office/drawing/2014/chart" uri="{C3380CC4-5D6E-409C-BE32-E72D297353CC}">
              <c16:uniqueId val="{00000002-04BF-439D-BF12-00639100CAEC}"/>
            </c:ext>
          </c:extLst>
        </c:ser>
        <c:ser>
          <c:idx val="5"/>
          <c:order val="3"/>
          <c:tx>
            <c:v>Nb₃Sn: Internal Sn RRP®</c:v>
          </c:tx>
          <c:spPr>
            <a:ln w="34925" cap="sq">
              <a:solidFill>
                <a:schemeClr val="accent2"/>
              </a:solidFill>
              <a:miter lim="800000"/>
            </a:ln>
          </c:spPr>
          <c:marker>
            <c:spPr>
              <a:solidFill>
                <a:srgbClr val="C0504D">
                  <a:lumMod val="20000"/>
                  <a:lumOff val="80000"/>
                  <a:alpha val="50000"/>
                </a:srgbClr>
              </a:solidFill>
              <a:ln>
                <a:solidFill>
                  <a:schemeClr val="accent2"/>
                </a:solidFill>
              </a:ln>
            </c:spPr>
          </c:marker>
          <c:xVal>
            <c:numLit>
              <c:formatCode>General</c:formatCode>
              <c:ptCount val="12"/>
              <c:pt idx="0">
                <c:v>12</c:v>
              </c:pt>
              <c:pt idx="1">
                <c:v>13</c:v>
              </c:pt>
              <c:pt idx="2">
                <c:v>14</c:v>
              </c:pt>
              <c:pt idx="3">
                <c:v>14.5</c:v>
              </c:pt>
              <c:pt idx="4">
                <c:v>15</c:v>
              </c:pt>
              <c:pt idx="5">
                <c:v>15.5</c:v>
              </c:pt>
              <c:pt idx="6">
                <c:v>16</c:v>
              </c:pt>
              <c:pt idx="7">
                <c:v>20</c:v>
              </c:pt>
              <c:pt idx="8">
                <c:v>21</c:v>
              </c:pt>
              <c:pt idx="9">
                <c:v>22</c:v>
              </c:pt>
              <c:pt idx="10">
                <c:v>23</c:v>
              </c:pt>
              <c:pt idx="11">
                <c:v>24</c:v>
              </c:pt>
            </c:numLit>
          </c:xVal>
          <c:yVal>
            <c:numLit>
              <c:formatCode>General</c:formatCode>
              <c:ptCount val="12"/>
              <c:pt idx="0">
                <c:v>1754.8557096240302</c:v>
              </c:pt>
              <c:pt idx="1">
                <c:v>1454.9349156155595</c:v>
              </c:pt>
              <c:pt idx="2">
                <c:v>1190.981412184507</c:v>
              </c:pt>
              <c:pt idx="3">
                <c:v>1072.637423833002</c:v>
              </c:pt>
              <c:pt idx="4">
                <c:v>957.77414102124771</c:v>
              </c:pt>
              <c:pt idx="5">
                <c:v>855.09332759861832</c:v>
              </c:pt>
              <c:pt idx="6">
                <c:v>757.63357248561431</c:v>
              </c:pt>
              <c:pt idx="7">
                <c:v>268.01432656076099</c:v>
              </c:pt>
              <c:pt idx="8">
                <c:v>190.85868709629949</c:v>
              </c:pt>
              <c:pt idx="9">
                <c:v>118.9241059414632</c:v>
              </c:pt>
              <c:pt idx="10">
                <c:v>65.553287665294363</c:v>
              </c:pt>
              <c:pt idx="11">
                <c:v>28.309738389967816</c:v>
              </c:pt>
            </c:numLit>
          </c:yVal>
          <c:smooth val="0"/>
          <c:extLst>
            <c:ext xmlns:c16="http://schemas.microsoft.com/office/drawing/2014/chart" uri="{C3380CC4-5D6E-409C-BE32-E72D297353CC}">
              <c16:uniqueId val="{00000007-04BF-439D-BF12-00639100CAEC}"/>
            </c:ext>
          </c:extLst>
        </c:ser>
        <c:ser>
          <c:idx val="6"/>
          <c:order val="4"/>
          <c:tx>
            <c:v>Nb₃Sn: High Sn Bronze</c:v>
          </c:tx>
          <c:spPr>
            <a:ln w="34925" cap="sq">
              <a:solidFill>
                <a:schemeClr val="accent2">
                  <a:lumMod val="75000"/>
                </a:schemeClr>
              </a:solidFill>
              <a:prstDash val="lgDash"/>
              <a:miter lim="800000"/>
            </a:ln>
          </c:spPr>
          <c:marker>
            <c:spPr>
              <a:solidFill>
                <a:srgbClr val="C0504D">
                  <a:lumMod val="20000"/>
                  <a:lumOff val="80000"/>
                  <a:alpha val="50000"/>
                </a:srgbClr>
              </a:solidFill>
              <a:ln>
                <a:solidFill>
                  <a:srgbClr val="C0504D">
                    <a:lumMod val="75000"/>
                  </a:srgbClr>
                </a:solidFill>
              </a:ln>
            </c:spPr>
          </c:marker>
          <c:xVal>
            <c:numLit>
              <c:formatCode>General</c:formatCode>
              <c:ptCount val="8"/>
              <c:pt idx="0">
                <c:v>18</c:v>
              </c:pt>
              <c:pt idx="1">
                <c:v>19.0121</c:v>
              </c:pt>
              <c:pt idx="2">
                <c:v>20.013500000000001</c:v>
              </c:pt>
              <c:pt idx="3">
                <c:v>21.014800000000005</c:v>
              </c:pt>
              <c:pt idx="4">
                <c:v>22.016200000000001</c:v>
              </c:pt>
              <c:pt idx="5">
                <c:v>22.995999999999995</c:v>
              </c:pt>
              <c:pt idx="6">
                <c:v>23.997299999999996</c:v>
              </c:pt>
              <c:pt idx="7">
                <c:v>24.998699999999992</c:v>
              </c:pt>
            </c:numLit>
          </c:xVal>
          <c:yVal>
            <c:numLit>
              <c:formatCode>General</c:formatCode>
              <c:ptCount val="8"/>
              <c:pt idx="0">
                <c:v>166.6430769230769</c:v>
              </c:pt>
              <c:pt idx="1">
                <c:v>137.81461538461539</c:v>
              </c:pt>
              <c:pt idx="2">
                <c:v>111.09538461538462</c:v>
              </c:pt>
              <c:pt idx="3">
                <c:v>84.376153846153827</c:v>
              </c:pt>
              <c:pt idx="4">
                <c:v>60.821230769230766</c:v>
              </c:pt>
              <c:pt idx="5">
                <c:v>40.078769230769232</c:v>
              </c:pt>
              <c:pt idx="6">
                <c:v>19.336230769230774</c:v>
              </c:pt>
              <c:pt idx="7">
                <c:v>8.0860769230769236</c:v>
              </c:pt>
            </c:numLit>
          </c:yVal>
          <c:smooth val="0"/>
          <c:extLst>
            <c:ext xmlns:c16="http://schemas.microsoft.com/office/drawing/2014/chart" uri="{C3380CC4-5D6E-409C-BE32-E72D297353CC}">
              <c16:uniqueId val="{00000008-04BF-439D-BF12-00639100CAEC}"/>
            </c:ext>
          </c:extLst>
        </c:ser>
        <c:ser>
          <c:idx val="1"/>
          <c:order val="5"/>
          <c:tx>
            <c:v>Nb-Ti: LHC 4.2 K</c:v>
          </c:tx>
          <c:spPr>
            <a:ln w="34925" cap="sq">
              <a:solidFill>
                <a:schemeClr val="accent4"/>
              </a:solidFill>
              <a:prstDash val="dashDot"/>
              <a:miter lim="800000"/>
            </a:ln>
          </c:spPr>
          <c:marker>
            <c:symbol val="x"/>
            <c:size val="6"/>
            <c:spPr>
              <a:solidFill>
                <a:schemeClr val="bg1">
                  <a:alpha val="50000"/>
                </a:schemeClr>
              </a:solidFill>
              <a:ln>
                <a:solidFill>
                  <a:schemeClr val="accent4"/>
                </a:solidFill>
              </a:ln>
            </c:spPr>
          </c:marker>
          <c:xVal>
            <c:numLit>
              <c:formatCode>General</c:formatCode>
              <c:ptCount val="9"/>
              <c:pt idx="0">
                <c:v>0.61415100000000011</c:v>
              </c:pt>
              <c:pt idx="1">
                <c:v>0.95094299999999998</c:v>
              </c:pt>
              <c:pt idx="2">
                <c:v>1.34057</c:v>
              </c:pt>
              <c:pt idx="3">
                <c:v>1.67736</c:v>
              </c:pt>
              <c:pt idx="4">
                <c:v>2.2320799999999994</c:v>
              </c:pt>
              <c:pt idx="5">
                <c:v>3.1830200000000004</c:v>
              </c:pt>
              <c:pt idx="6">
                <c:v>4.1537699999999997</c:v>
              </c:pt>
              <c:pt idx="7">
                <c:v>5.1245299999999983</c:v>
              </c:pt>
              <c:pt idx="8">
                <c:v>6.0952799999999998</c:v>
              </c:pt>
            </c:numLit>
          </c:xVal>
          <c:yVal>
            <c:numLit>
              <c:formatCode>General</c:formatCode>
              <c:ptCount val="9"/>
              <c:pt idx="0">
                <c:v>5106.8846153846143</c:v>
              </c:pt>
              <c:pt idx="1">
                <c:v>4054.1538461538457</c:v>
              </c:pt>
              <c:pt idx="2">
                <c:v>3180.5961538461543</c:v>
              </c:pt>
              <c:pt idx="3">
                <c:v>2710.226923076923</c:v>
              </c:pt>
              <c:pt idx="4">
                <c:v>2217.4576923076925</c:v>
              </c:pt>
              <c:pt idx="5">
                <c:v>1724.6884615384608</c:v>
              </c:pt>
              <c:pt idx="6">
                <c:v>1411.1115384615384</c:v>
              </c:pt>
              <c:pt idx="7">
                <c:v>1187.123076923077</c:v>
              </c:pt>
              <c:pt idx="8">
                <c:v>918.3423076923076</c:v>
              </c:pt>
            </c:numLit>
          </c:yVal>
          <c:smooth val="1"/>
          <c:extLst>
            <c:ext xmlns:c16="http://schemas.microsoft.com/office/drawing/2014/chart" uri="{C3380CC4-5D6E-409C-BE32-E72D297353CC}">
              <c16:uniqueId val="{0000000A-04BF-439D-BF12-00639100CAEC}"/>
            </c:ext>
          </c:extLst>
        </c:ser>
        <c:ser>
          <c:idx val="12"/>
          <c:order val="6"/>
          <c:tx>
            <c:v>Nb-Ti: High Field MRI 4.22 K</c:v>
          </c:tx>
          <c:spPr>
            <a:ln w="34925">
              <a:solidFill>
                <a:schemeClr val="accent4"/>
              </a:solidFill>
              <a:prstDash val="sysDot"/>
            </a:ln>
          </c:spPr>
          <c:marker>
            <c:symbol val="x"/>
            <c:size val="9"/>
            <c:spPr>
              <a:solidFill>
                <a:schemeClr val="accent4">
                  <a:alpha val="20000"/>
                </a:schemeClr>
              </a:solidFill>
              <a:ln w="15875">
                <a:solidFill>
                  <a:schemeClr val="accent4"/>
                </a:solidFill>
              </a:ln>
            </c:spPr>
          </c:marker>
          <c:xVal>
            <c:numLit>
              <c:formatCode>General</c:formatCode>
              <c:ptCount val="4"/>
              <c:pt idx="0">
                <c:v>8.5</c:v>
              </c:pt>
              <c:pt idx="1">
                <c:v>9</c:v>
              </c:pt>
              <c:pt idx="2">
                <c:v>9.5</c:v>
              </c:pt>
              <c:pt idx="3">
                <c:v>10</c:v>
              </c:pt>
            </c:numLit>
          </c:xVal>
          <c:yVal>
            <c:numLit>
              <c:formatCode>General</c:formatCode>
              <c:ptCount val="4"/>
              <c:pt idx="0">
                <c:v>393.4782608695653</c:v>
              </c:pt>
              <c:pt idx="1">
                <c:v>291.304347826087</c:v>
              </c:pt>
              <c:pt idx="2">
                <c:v>194.20304347826084</c:v>
              </c:pt>
              <c:pt idx="3">
                <c:v>104.34782608695653</c:v>
              </c:pt>
            </c:numLit>
          </c:yVal>
          <c:smooth val="1"/>
          <c:extLst>
            <c:ext xmlns:c16="http://schemas.microsoft.com/office/drawing/2014/chart" uri="{C3380CC4-5D6E-409C-BE32-E72D297353CC}">
              <c16:uniqueId val="{0000000B-04BF-439D-BF12-00639100CAEC}"/>
            </c:ext>
          </c:extLst>
        </c:ser>
        <c:ser>
          <c:idx val="2"/>
          <c:order val="7"/>
          <c:tx>
            <c:v>Exponential Y-axis Labels</c:v>
          </c:tx>
          <c:spPr>
            <a:ln>
              <a:noFill/>
            </a:ln>
          </c:spPr>
          <c:marker>
            <c:symbol val="none"/>
          </c:marker>
          <c:dLbls>
            <c:dLbl>
              <c:idx val="0"/>
              <c:tx>
                <c:rich>
                  <a:bodyPr/>
                  <a:lstStyle/>
                  <a:p>
                    <a:r>
                      <a:rPr lang="en-US"/>
                      <a:t>10</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4BF-439D-BF12-00639100CAEC}"/>
                </c:ext>
              </c:extLst>
            </c:dLbl>
            <c:dLbl>
              <c:idx val="1"/>
              <c:tx>
                <c:rich>
                  <a:bodyPr/>
                  <a:lstStyle/>
                  <a:p>
                    <a:r>
                      <a:rPr lang="en-US"/>
                      <a:t>10</a:t>
                    </a:r>
                    <a:r>
                      <a:rPr lang="en-US" baseline="30000"/>
                      <a:t>2</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04BF-439D-BF12-00639100CAEC}"/>
                </c:ext>
              </c:extLst>
            </c:dLbl>
            <c:dLbl>
              <c:idx val="2"/>
              <c:tx>
                <c:rich>
                  <a:bodyPr/>
                  <a:lstStyle/>
                  <a:p>
                    <a:r>
                      <a:rPr lang="en-US"/>
                      <a:t>10</a:t>
                    </a:r>
                    <a:r>
                      <a:rPr lang="en-US" baseline="30000"/>
                      <a:t>3</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4BF-439D-BF12-00639100CAEC}"/>
                </c:ext>
              </c:extLst>
            </c:dLbl>
            <c:dLbl>
              <c:idx val="3"/>
              <c:tx>
                <c:rich>
                  <a:bodyPr/>
                  <a:lstStyle/>
                  <a:p>
                    <a:r>
                      <a:rPr lang="en-US"/>
                      <a:t>10</a:t>
                    </a:r>
                    <a:r>
                      <a:rPr lang="en-US" baseline="30000"/>
                      <a:t>4</a:t>
                    </a:r>
                  </a:p>
                </c:rich>
              </c:tx>
              <c:dLblPos val="l"/>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4BF-439D-BF12-00639100CAEC}"/>
                </c:ext>
              </c:extLst>
            </c:dLbl>
            <c:spPr>
              <a:noFill/>
              <a:ln>
                <a:noFill/>
              </a:ln>
              <a:effectLst/>
            </c:spPr>
            <c:txPr>
              <a:bodyPr wrap="square" lIns="38100" tIns="19050" rIns="38100" bIns="19050" anchor="ctr">
                <a:spAutoFit/>
              </a:bodyPr>
              <a:lstStyle/>
              <a:p>
                <a:pPr>
                  <a:defRPr sz="1200"/>
                </a:pPr>
                <a:endParaRPr lang="zh-CN"/>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Lit>
              <c:formatCode>General</c:formatCode>
              <c:ptCount val="4"/>
              <c:pt idx="0">
                <c:v>0</c:v>
              </c:pt>
              <c:pt idx="1">
                <c:v>0</c:v>
              </c:pt>
              <c:pt idx="2">
                <c:v>0</c:v>
              </c:pt>
              <c:pt idx="3">
                <c:v>0</c:v>
              </c:pt>
            </c:numLit>
          </c:xVal>
          <c:yVal>
            <c:numLit>
              <c:formatCode>General</c:formatCode>
              <c:ptCount val="4"/>
              <c:pt idx="0">
                <c:v>10</c:v>
              </c:pt>
              <c:pt idx="1">
                <c:v>100</c:v>
              </c:pt>
              <c:pt idx="2">
                <c:v>1000</c:v>
              </c:pt>
              <c:pt idx="3">
                <c:v>10000</c:v>
              </c:pt>
            </c:numLit>
          </c:yVal>
          <c:smooth val="1"/>
          <c:extLst>
            <c:ext xmlns:c16="http://schemas.microsoft.com/office/drawing/2014/chart" uri="{C3380CC4-5D6E-409C-BE32-E72D297353CC}">
              <c16:uniqueId val="{00000011-04BF-439D-BF12-00639100CAEC}"/>
            </c:ext>
          </c:extLst>
        </c:ser>
        <c:ser>
          <c:idx val="13"/>
          <c:order val="8"/>
          <c:tx>
            <c:v>Nb-Ti midrange maximal</c:v>
          </c:tx>
          <c:spPr>
            <a:ln w="34925">
              <a:solidFill>
                <a:schemeClr val="accent4"/>
              </a:solidFill>
              <a:prstDash val="sysDot"/>
            </a:ln>
          </c:spPr>
          <c:marker>
            <c:symbol val="none"/>
          </c:marker>
          <c:xVal>
            <c:numLit>
              <c:formatCode>General</c:formatCode>
              <c:ptCount val="4"/>
              <c:pt idx="0">
                <c:v>6</c:v>
              </c:pt>
              <c:pt idx="1">
                <c:v>7</c:v>
              </c:pt>
              <c:pt idx="2">
                <c:v>8</c:v>
              </c:pt>
              <c:pt idx="3">
                <c:v>8.5</c:v>
              </c:pt>
            </c:numLit>
          </c:xVal>
          <c:yVal>
            <c:numLit>
              <c:formatCode>General</c:formatCode>
              <c:ptCount val="4"/>
              <c:pt idx="0">
                <c:v>971.92307692307702</c:v>
              </c:pt>
              <c:pt idx="1">
                <c:v>687.30769230769238</c:v>
              </c:pt>
              <c:pt idx="2">
                <c:v>448.46153846153834</c:v>
              </c:pt>
              <c:pt idx="3">
                <c:v>393.4782608695653</c:v>
              </c:pt>
            </c:numLit>
          </c:yVal>
          <c:smooth val="1"/>
          <c:extLst>
            <c:ext xmlns:c16="http://schemas.microsoft.com/office/drawing/2014/chart" uri="{C3380CC4-5D6E-409C-BE32-E72D297353CC}">
              <c16:uniqueId val="{00000012-04BF-439D-BF12-00639100CAEC}"/>
            </c:ext>
          </c:extLst>
        </c:ser>
        <c:ser>
          <c:idx val="14"/>
          <c:order val="9"/>
          <c:tx>
            <c:v>2212 Fitted Line for 50bar</c:v>
          </c:tx>
          <c:spPr>
            <a:ln w="41275" cap="sq">
              <a:solidFill>
                <a:schemeClr val="accent1">
                  <a:alpha val="60000"/>
                </a:schemeClr>
              </a:solidFill>
              <a:prstDash val="sysDot"/>
              <a:miter lim="800000"/>
            </a:ln>
          </c:spPr>
          <c:marker>
            <c:symbol val="none"/>
          </c:marker>
          <c:xVal>
            <c:numLit>
              <c:formatCode>General</c:formatCode>
              <c:ptCount val="4"/>
              <c:pt idx="0">
                <c:v>15</c:v>
              </c:pt>
              <c:pt idx="1">
                <c:v>20</c:v>
              </c:pt>
              <c:pt idx="2">
                <c:v>30</c:v>
              </c:pt>
              <c:pt idx="3">
                <c:v>32</c:v>
              </c:pt>
            </c:numLit>
          </c:xVal>
          <c:yVal>
            <c:numLit>
              <c:formatCode>General</c:formatCode>
              <c:ptCount val="4"/>
              <c:pt idx="0">
                <c:v>1379.4096957930083</c:v>
              </c:pt>
              <c:pt idx="1">
                <c:v>1269.0092532039587</c:v>
              </c:pt>
              <c:pt idx="2">
                <c:v>1128.2454907451613</c:v>
              </c:pt>
              <c:pt idx="3">
                <c:v>1107.3275813486518</c:v>
              </c:pt>
            </c:numLit>
          </c:yVal>
          <c:smooth val="1"/>
          <c:extLst>
            <c:ext xmlns:c16="http://schemas.microsoft.com/office/drawing/2014/chart" uri="{C3380CC4-5D6E-409C-BE32-E72D297353CC}">
              <c16:uniqueId val="{00000013-04BF-439D-BF12-00639100CAEC}"/>
            </c:ext>
          </c:extLst>
        </c:ser>
        <c:ser>
          <c:idx val="15"/>
          <c:order val="10"/>
          <c:tx>
            <c:v>YBCO B perp ln extrap</c:v>
          </c:tx>
          <c:spPr>
            <a:ln w="34925" cap="sq">
              <a:solidFill>
                <a:srgbClr val="BB9D59">
                  <a:alpha val="60000"/>
                </a:srgbClr>
              </a:solidFill>
              <a:prstDash val="lgDashDot"/>
              <a:miter lim="800000"/>
            </a:ln>
          </c:spPr>
          <c:marker>
            <c:symbol val="none"/>
          </c:marker>
          <c:xVal>
            <c:numLit>
              <c:formatCode>General</c:formatCode>
              <c:ptCount val="5"/>
              <c:pt idx="0">
                <c:v>31</c:v>
              </c:pt>
              <c:pt idx="1">
                <c:v>32</c:v>
              </c:pt>
              <c:pt idx="2">
                <c:v>35</c:v>
              </c:pt>
              <c:pt idx="3">
                <c:v>40</c:v>
              </c:pt>
              <c:pt idx="4">
                <c:v>45</c:v>
              </c:pt>
            </c:numLit>
          </c:xVal>
          <c:yVal>
            <c:numLit>
              <c:formatCode>General</c:formatCode>
              <c:ptCount val="5"/>
              <c:pt idx="0">
                <c:v>322.23052928331833</c:v>
              </c:pt>
              <c:pt idx="1">
                <c:v>315.45853193281829</c:v>
              </c:pt>
              <c:pt idx="2">
                <c:v>296.34425848430811</c:v>
              </c:pt>
              <c:pt idx="3">
                <c:v>267.8620124374973</c:v>
              </c:pt>
              <c:pt idx="4">
                <c:v>242.7388909319908</c:v>
              </c:pt>
            </c:numLit>
          </c:yVal>
          <c:smooth val="1"/>
          <c:extLst>
            <c:ext xmlns:c16="http://schemas.microsoft.com/office/drawing/2014/chart" uri="{C3380CC4-5D6E-409C-BE32-E72D297353CC}">
              <c16:uniqueId val="{00000014-04BF-439D-BF12-00639100CAEC}"/>
            </c:ext>
          </c:extLst>
        </c:ser>
        <c:ser>
          <c:idx val="10"/>
          <c:order val="11"/>
          <c:tx>
            <c:v>YBCO par ln extrap</c:v>
          </c:tx>
          <c:spPr>
            <a:ln w="34925" cap="flat">
              <a:solidFill>
                <a:srgbClr val="CEB888">
                  <a:alpha val="70000"/>
                </a:srgbClr>
              </a:solidFill>
              <a:prstDash val="dash"/>
            </a:ln>
          </c:spPr>
          <c:marker>
            <c:symbol val="none"/>
          </c:marker>
          <c:xVal>
            <c:numLit>
              <c:formatCode>General</c:formatCode>
              <c:ptCount val="4"/>
              <c:pt idx="0">
                <c:v>20</c:v>
              </c:pt>
              <c:pt idx="1">
                <c:v>25</c:v>
              </c:pt>
              <c:pt idx="2">
                <c:v>30</c:v>
              </c:pt>
              <c:pt idx="3">
                <c:v>32</c:v>
              </c:pt>
            </c:numLit>
          </c:xVal>
          <c:yVal>
            <c:numLit>
              <c:formatCode>General</c:formatCode>
              <c:ptCount val="4"/>
              <c:pt idx="0">
                <c:v>3024.7538643577677</c:v>
              </c:pt>
              <c:pt idx="1">
                <c:v>2573.1471482065645</c:v>
              </c:pt>
              <c:pt idx="2">
                <c:v>2188.9669517719249</c:v>
              </c:pt>
              <c:pt idx="3">
                <c:v>2051.8662010538769</c:v>
              </c:pt>
            </c:numLit>
          </c:yVal>
          <c:smooth val="0"/>
          <c:extLst>
            <c:ext xmlns:c16="http://schemas.microsoft.com/office/drawing/2014/chart" uri="{C3380CC4-5D6E-409C-BE32-E72D297353CC}">
              <c16:uniqueId val="{00000015-04BF-439D-BF12-00639100CAEC}"/>
            </c:ext>
          </c:extLst>
        </c:ser>
        <c:ser>
          <c:idx val="18"/>
          <c:order val="12"/>
          <c:tx>
            <c:v>IBS 2016 - Ma IEECAS</c:v>
          </c:tx>
          <c:spPr>
            <a:ln>
              <a:solidFill>
                <a:srgbClr val="FF0000"/>
              </a:solidFill>
            </a:ln>
          </c:spPr>
          <c:marker>
            <c:spPr>
              <a:solidFill>
                <a:srgbClr val="FF0000"/>
              </a:solidFill>
            </c:spPr>
          </c:marker>
          <c:xVal>
            <c:numLit>
              <c:formatCode>General</c:formatCode>
              <c:ptCount val="2"/>
              <c:pt idx="0">
                <c:v>10</c:v>
              </c:pt>
              <c:pt idx="1">
                <c:v>28</c:v>
              </c:pt>
            </c:numLit>
          </c:xVal>
          <c:yVal>
            <c:numLit>
              <c:formatCode>General</c:formatCode>
              <c:ptCount val="2"/>
              <c:pt idx="0">
                <c:v>300</c:v>
              </c:pt>
              <c:pt idx="1">
                <c:v>150</c:v>
              </c:pt>
            </c:numLit>
          </c:yVal>
          <c:smooth val="1"/>
          <c:extLst>
            <c:ext xmlns:c16="http://schemas.microsoft.com/office/drawing/2014/chart" uri="{C3380CC4-5D6E-409C-BE32-E72D297353CC}">
              <c16:uniqueId val="{00000000-193A-46DB-9AAE-678DA17EBBC7}"/>
            </c:ext>
          </c:extLst>
        </c:ser>
        <c:ser>
          <c:idx val="19"/>
          <c:order val="13"/>
          <c:tx>
            <c:v>IBS 2025 - Ma IEECAS</c:v>
          </c:tx>
          <c:spPr>
            <a:ln>
              <a:solidFill>
                <a:srgbClr val="FF0000"/>
              </a:solidFill>
              <a:prstDash val="sysDash"/>
            </a:ln>
          </c:spPr>
          <c:marker>
            <c:spPr>
              <a:solidFill>
                <a:srgbClr val="FF0000"/>
              </a:solidFill>
            </c:spPr>
          </c:marker>
          <c:xVal>
            <c:numLit>
              <c:formatCode>General</c:formatCode>
              <c:ptCount val="2"/>
              <c:pt idx="0">
                <c:v>10</c:v>
              </c:pt>
              <c:pt idx="1">
                <c:v>28</c:v>
              </c:pt>
            </c:numLit>
          </c:xVal>
          <c:yVal>
            <c:numLit>
              <c:formatCode>General</c:formatCode>
              <c:ptCount val="2"/>
              <c:pt idx="0">
                <c:v>2000</c:v>
              </c:pt>
              <c:pt idx="1">
                <c:v>1000</c:v>
              </c:pt>
            </c:numLit>
          </c:yVal>
          <c:smooth val="1"/>
          <c:extLst>
            <c:ext xmlns:c16="http://schemas.microsoft.com/office/drawing/2014/chart" uri="{C3380CC4-5D6E-409C-BE32-E72D297353CC}">
              <c16:uniqueId val="{00000001-193A-46DB-9AAE-678DA17EBBC7}"/>
            </c:ext>
          </c:extLst>
        </c:ser>
        <c:dLbls>
          <c:showLegendKey val="0"/>
          <c:showVal val="0"/>
          <c:showCatName val="0"/>
          <c:showSerName val="0"/>
          <c:showPercent val="0"/>
          <c:showBubbleSize val="0"/>
        </c:dLbls>
        <c:axId val="174424624"/>
        <c:axId val="173533952"/>
      </c:scatterChart>
      <c:valAx>
        <c:axId val="174424624"/>
        <c:scaling>
          <c:orientation val="minMax"/>
          <c:max val="45"/>
        </c:scaling>
        <c:delete val="0"/>
        <c:axPos val="b"/>
        <c:majorGridlines/>
        <c:minorGridlines>
          <c:spPr>
            <a:ln>
              <a:solidFill>
                <a:schemeClr val="bg1">
                  <a:lumMod val="75000"/>
                  <a:alpha val="20000"/>
                </a:schemeClr>
              </a:solidFill>
            </a:ln>
          </c:spPr>
        </c:minorGridlines>
        <c:title>
          <c:tx>
            <c:rich>
              <a:bodyPr/>
              <a:lstStyle/>
              <a:p>
                <a:pPr>
                  <a:defRPr sz="1200"/>
                </a:pPr>
                <a:r>
                  <a:rPr lang="en-US" sz="1200" dirty="0"/>
                  <a:t>Applied Magnetic Field (T)</a:t>
                </a:r>
              </a:p>
            </c:rich>
          </c:tx>
          <c:layout>
            <c:manualLayout>
              <c:xMode val="edge"/>
              <c:yMode val="edge"/>
              <c:x val="0.41045547412735683"/>
              <c:y val="0.94595526017777554"/>
            </c:manualLayout>
          </c:layout>
          <c:overlay val="0"/>
        </c:title>
        <c:numFmt formatCode="General" sourceLinked="0"/>
        <c:majorTickMark val="out"/>
        <c:minorTickMark val="in"/>
        <c:tickLblPos val="nextTo"/>
        <c:txPr>
          <a:bodyPr rot="0" vert="horz"/>
          <a:lstStyle/>
          <a:p>
            <a:pPr>
              <a:defRPr sz="1200"/>
            </a:pPr>
            <a:endParaRPr lang="zh-CN"/>
          </a:p>
        </c:txPr>
        <c:crossAx val="173533952"/>
        <c:crosses val="autoZero"/>
        <c:crossBetween val="midCat"/>
        <c:majorUnit val="5"/>
        <c:minorUnit val="1"/>
      </c:valAx>
      <c:valAx>
        <c:axId val="173533952"/>
        <c:scaling>
          <c:logBase val="10"/>
          <c:orientation val="minMax"/>
          <c:min val="10"/>
        </c:scaling>
        <c:delete val="0"/>
        <c:axPos val="l"/>
        <c:majorGridlines>
          <c:spPr>
            <a:ln>
              <a:solidFill>
                <a:schemeClr val="tx1"/>
              </a:solidFill>
            </a:ln>
          </c:spPr>
        </c:majorGridlines>
        <c:minorGridlines>
          <c:spPr>
            <a:ln>
              <a:solidFill>
                <a:schemeClr val="bg1">
                  <a:lumMod val="50000"/>
                  <a:alpha val="20000"/>
                </a:schemeClr>
              </a:solidFill>
            </a:ln>
          </c:spPr>
        </c:minorGridlines>
        <c:title>
          <c:tx>
            <c:rich>
              <a:bodyPr/>
              <a:lstStyle/>
              <a:p>
                <a:pPr>
                  <a:defRPr/>
                </a:pPr>
                <a:r>
                  <a:rPr lang="en-US" sz="1200" dirty="0"/>
                  <a:t>Whole Wire Critical</a:t>
                </a:r>
                <a:r>
                  <a:rPr lang="en-US" sz="1200" baseline="0" dirty="0"/>
                  <a:t> Current Density </a:t>
                </a:r>
                <a:r>
                  <a:rPr lang="en-US" sz="1200" dirty="0"/>
                  <a:t>(A/mm², 4.2 K)</a:t>
                </a:r>
              </a:p>
            </c:rich>
          </c:tx>
          <c:layout>
            <c:manualLayout>
              <c:xMode val="edge"/>
              <c:yMode val="edge"/>
              <c:x val="8.9341810904185363E-5"/>
              <c:y val="0.11157199468651675"/>
            </c:manualLayout>
          </c:layout>
          <c:overlay val="0"/>
        </c:title>
        <c:numFmt formatCode="#,##0;[Red]#,##0" sourceLinked="0"/>
        <c:majorTickMark val="out"/>
        <c:minorTickMark val="in"/>
        <c:tickLblPos val="none"/>
        <c:txPr>
          <a:bodyPr rot="0" vert="horz"/>
          <a:lstStyle/>
          <a:p>
            <a:pPr>
              <a:defRPr/>
            </a:pPr>
            <a:endParaRPr lang="zh-CN"/>
          </a:p>
        </c:txPr>
        <c:crossAx val="174424624"/>
        <c:crosses val="autoZero"/>
        <c:crossBetween val="midCat"/>
      </c:valAx>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ayout>
        <c:manualLayout>
          <c:xMode val="edge"/>
          <c:yMode val="edge"/>
          <c:x val="0.77802799421202495"/>
          <c:y val="0.61606270368842186"/>
          <c:w val="0.18942497611498435"/>
          <c:h val="0.26902938570841817"/>
        </c:manualLayout>
      </c:layout>
      <c:overlay val="0"/>
      <c:spPr>
        <a:solidFill>
          <a:schemeClr val="bg1"/>
        </a:solidFill>
        <a:ln>
          <a:solidFill>
            <a:schemeClr val="tx1"/>
          </a:solidFill>
        </a:ln>
        <a:effectLst>
          <a:outerShdw blurRad="50800" dist="38100" dir="2700000" algn="tl" rotWithShape="0">
            <a:prstClr val="black">
              <a:alpha val="40000"/>
            </a:prstClr>
          </a:outerShdw>
        </a:effectLst>
      </c:spPr>
      <c:txPr>
        <a:bodyPr/>
        <a:lstStyle/>
        <a:p>
          <a:pPr>
            <a:defRPr sz="800"/>
          </a:pPr>
          <a:endParaRPr lang="zh-CN"/>
        </a:p>
      </c:txPr>
    </c:legend>
    <c:plotVisOnly val="1"/>
    <c:dispBlanksAs val="gap"/>
    <c:showDLblsOverMax val="0"/>
  </c:chart>
  <c:spPr>
    <a:noFill/>
    <a:ln>
      <a:noFill/>
    </a:ln>
    <a:effectLst/>
  </c:spPr>
  <c:txPr>
    <a:bodyPr/>
    <a:lstStyle/>
    <a:p>
      <a:pPr>
        <a:defRPr sz="1600"/>
      </a:pPr>
      <a:endParaRPr lang="zh-CN"/>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0.56363</cdr:x>
      <cdr:y>0.14157</cdr:y>
    </cdr:from>
    <cdr:to>
      <cdr:x>0.72961</cdr:x>
      <cdr:y>0.17777</cdr:y>
    </cdr:to>
    <cdr:sp macro="" textlink="">
      <cdr:nvSpPr>
        <cdr:cNvPr id="1024002" name="Text Box 2"/>
        <cdr:cNvSpPr txBox="1">
          <a:spLocks xmlns:a="http://schemas.openxmlformats.org/drawingml/2006/main" noChangeArrowheads="1"/>
        </cdr:cNvSpPr>
      </cdr:nvSpPr>
      <cdr:spPr bwMode="auto">
        <a:xfrm xmlns:a="http://schemas.openxmlformats.org/drawingml/2006/main">
          <a:off x="4746665" y="601811"/>
          <a:ext cx="1397819"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0.74921</cdr:x>
      <cdr:y>0.26405</cdr:y>
    </cdr:from>
    <cdr:to>
      <cdr:x>0.82841</cdr:x>
      <cdr:y>0.30346</cdr:y>
    </cdr:to>
    <cdr:sp macro="" textlink="">
      <cdr:nvSpPr>
        <cdr:cNvPr id="1024005" name="Text Box 5"/>
        <cdr:cNvSpPr txBox="1">
          <a:spLocks xmlns:a="http://schemas.openxmlformats.org/drawingml/2006/main" noChangeArrowheads="1"/>
        </cdr:cNvSpPr>
      </cdr:nvSpPr>
      <cdr:spPr bwMode="auto">
        <a:xfrm xmlns:a="http://schemas.openxmlformats.org/drawingml/2006/main">
          <a:off x="6309581" y="1122491"/>
          <a:ext cx="666955" cy="167500"/>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noAutofit/>
        </a:bodyPr>
        <a:lstStyle xmlns:a="http://schemas.openxmlformats.org/drawingml/2006/main"/>
        <a:p xmlns:a="http://schemas.openxmlformats.org/drawingml/2006/main">
          <a:pPr algn="l" rtl="0">
            <a:defRPr sz="1000"/>
          </a:pPr>
          <a:r>
            <a:rPr lang="en-US" sz="1000" b="1" dirty="0">
              <a:solidFill>
                <a:schemeClr val="accent1"/>
              </a:solidFill>
              <a:latin typeface="Arial"/>
              <a:cs typeface="Arial"/>
            </a:rPr>
            <a:t>Bi-</a:t>
          </a:r>
          <a:r>
            <a:rPr lang="en-US" sz="1000" b="1" i="0" strike="noStrike" dirty="0">
              <a:solidFill>
                <a:schemeClr val="accent1"/>
              </a:solidFill>
              <a:latin typeface="Arial"/>
              <a:cs typeface="Arial"/>
            </a:rPr>
            <a:t>2212</a:t>
          </a:r>
        </a:p>
      </cdr:txBody>
    </cdr:sp>
  </cdr:relSizeAnchor>
  <cdr:relSizeAnchor xmlns:cdr="http://schemas.openxmlformats.org/drawingml/2006/chartDrawing">
    <cdr:from>
      <cdr:x>0.57479</cdr:x>
      <cdr:y>0.75907</cdr:y>
    </cdr:from>
    <cdr:to>
      <cdr:x>0.67111</cdr:x>
      <cdr:y>0.79165</cdr:y>
    </cdr:to>
    <cdr:sp macro="" textlink="">
      <cdr:nvSpPr>
        <cdr:cNvPr id="1024006" name="Text Box 6"/>
        <cdr:cNvSpPr txBox="1">
          <a:spLocks xmlns:a="http://schemas.openxmlformats.org/drawingml/2006/main" noChangeArrowheads="1"/>
        </cdr:cNvSpPr>
      </cdr:nvSpPr>
      <cdr:spPr bwMode="auto">
        <a:xfrm xmlns:a="http://schemas.openxmlformats.org/drawingml/2006/main">
          <a:off x="4840666" y="3226774"/>
          <a:ext cx="811119" cy="1384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none" lIns="0" tIns="0" rIns="0" bIns="0" anchor="t" upright="1">
          <a:spAutoFit/>
        </a:bodyPr>
        <a:lstStyle xmlns:a="http://schemas.openxmlformats.org/drawingml/2006/main"/>
        <a:p xmlns:a="http://schemas.openxmlformats.org/drawingml/2006/main">
          <a:pPr algn="l" rtl="0">
            <a:defRPr sz="1000"/>
          </a:pPr>
          <a:r>
            <a:rPr lang="en-US" sz="900" b="1" i="0" strike="noStrike" dirty="0">
              <a:solidFill>
                <a:schemeClr val="accent2"/>
              </a:solidFill>
              <a:latin typeface="Arial"/>
              <a:cs typeface="Arial"/>
            </a:rPr>
            <a:t>Nb</a:t>
          </a:r>
          <a:r>
            <a:rPr lang="en-US" sz="900" b="1" i="0" strike="noStrike" baseline="-25000" dirty="0">
              <a:solidFill>
                <a:schemeClr val="accent2"/>
              </a:solidFill>
              <a:latin typeface="Arial"/>
              <a:cs typeface="Arial"/>
            </a:rPr>
            <a:t>3</a:t>
          </a:r>
          <a:r>
            <a:rPr lang="en-US" sz="900" b="1" i="0" strike="noStrike" dirty="0">
              <a:solidFill>
                <a:schemeClr val="accent2"/>
              </a:solidFill>
              <a:latin typeface="Arial"/>
              <a:cs typeface="Arial"/>
            </a:rPr>
            <a:t>Sn: High </a:t>
          </a:r>
          <a:r>
            <a:rPr lang="en-US" sz="900" b="1" i="1" strike="noStrike" dirty="0" err="1">
              <a:solidFill>
                <a:schemeClr val="accent2"/>
              </a:solidFill>
              <a:latin typeface="Arial"/>
              <a:cs typeface="Arial"/>
            </a:rPr>
            <a:t>J</a:t>
          </a:r>
          <a:r>
            <a:rPr lang="en-US" sz="900" b="1" i="0" strike="noStrike" baseline="-25000" dirty="0" err="1">
              <a:solidFill>
                <a:schemeClr val="accent2"/>
              </a:solidFill>
              <a:latin typeface="Arial"/>
              <a:cs typeface="Arial"/>
            </a:rPr>
            <a:t>c</a:t>
          </a:r>
          <a:endParaRPr lang="en-US" sz="900" b="1" i="0" strike="noStrike" baseline="-25000" dirty="0">
            <a:solidFill>
              <a:schemeClr val="accent2"/>
            </a:solidFill>
            <a:latin typeface="Arial"/>
            <a:cs typeface="Arial"/>
          </a:endParaRPr>
        </a:p>
      </cdr:txBody>
    </cdr:sp>
  </cdr:relSizeAnchor>
  <cdr:relSizeAnchor xmlns:cdr="http://schemas.openxmlformats.org/drawingml/2006/chartDrawing">
    <cdr:from>
      <cdr:x>0.44676</cdr:x>
      <cdr:y>0.81228</cdr:y>
    </cdr:from>
    <cdr:to>
      <cdr:x>0.56901</cdr:x>
      <cdr:y>0.87744</cdr:y>
    </cdr:to>
    <cdr:sp macro="" textlink="">
      <cdr:nvSpPr>
        <cdr:cNvPr id="1024007" name="Text Box 7"/>
        <cdr:cNvSpPr txBox="1">
          <a:spLocks xmlns:a="http://schemas.openxmlformats.org/drawingml/2006/main" noChangeArrowheads="1"/>
        </cdr:cNvSpPr>
      </cdr:nvSpPr>
      <cdr:spPr bwMode="auto">
        <a:xfrm xmlns:a="http://schemas.openxmlformats.org/drawingml/2006/main">
          <a:off x="3762396" y="3452974"/>
          <a:ext cx="1029541" cy="276999"/>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overflow" horzOverflow="overflow" wrap="square" lIns="0" tIns="0" rIns="0" bIns="0" anchor="t" upright="1">
          <a:spAutoFit/>
        </a:bodyPr>
        <a:lstStyle xmlns:a="http://schemas.openxmlformats.org/drawingml/2006/main"/>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Nb</a:t>
          </a:r>
          <a:r>
            <a:rPr lang="en-US" sz="900" b="1" i="0" strike="noStrike" baseline="-25000" dirty="0">
              <a:solidFill>
                <a:schemeClr val="accent2">
                  <a:lumMod val="75000"/>
                </a:schemeClr>
              </a:solidFill>
              <a:latin typeface="Arial"/>
              <a:ea typeface="+mn-ea"/>
              <a:cs typeface="Arial"/>
            </a:rPr>
            <a:t>3</a:t>
          </a:r>
          <a:r>
            <a:rPr lang="en-US" sz="900" b="1" i="0" strike="noStrike" dirty="0">
              <a:solidFill>
                <a:schemeClr val="accent2">
                  <a:lumMod val="75000"/>
                </a:schemeClr>
              </a:solidFill>
              <a:latin typeface="Arial"/>
              <a:ea typeface="+mn-ea"/>
              <a:cs typeface="Arial"/>
            </a:rPr>
            <a:t>Sn:</a:t>
          </a:r>
        </a:p>
        <a:p xmlns:a="http://schemas.openxmlformats.org/drawingml/2006/main">
          <a:pPr marL="0" indent="0" algn="ctr" rtl="0">
            <a:defRPr sz="1000"/>
          </a:pPr>
          <a:r>
            <a:rPr lang="en-US" sz="900" b="1" i="0" strike="noStrike" dirty="0">
              <a:solidFill>
                <a:schemeClr val="accent2">
                  <a:lumMod val="75000"/>
                </a:schemeClr>
              </a:solidFill>
              <a:latin typeface="Arial"/>
              <a:ea typeface="+mn-ea"/>
              <a:cs typeface="Arial"/>
            </a:rPr>
            <a:t>Bronze Process </a:t>
          </a:r>
        </a:p>
      </cdr:txBody>
    </cdr:sp>
  </cdr:relSizeAnchor>
  <cdr:relSizeAnchor xmlns:cdr="http://schemas.openxmlformats.org/drawingml/2006/chartDrawing">
    <cdr:from>
      <cdr:x>0.71573</cdr:x>
      <cdr:y>0.30655</cdr:y>
    </cdr:from>
    <cdr:to>
      <cdr:x>0.94025</cdr:x>
      <cdr:y>0.3489</cdr:y>
    </cdr:to>
    <cdr:sp macro="" textlink="">
      <cdr:nvSpPr>
        <cdr:cNvPr id="22" name="Text Box 567"/>
        <cdr:cNvSpPr txBox="1">
          <a:spLocks xmlns:a="http://schemas.openxmlformats.org/drawingml/2006/main" noChangeArrowheads="1"/>
        </cdr:cNvSpPr>
      </cdr:nvSpPr>
      <cdr:spPr bwMode="auto">
        <a:xfrm xmlns:a="http://schemas.openxmlformats.org/drawingml/2006/main">
          <a:off x="6027622" y="1303149"/>
          <a:ext cx="1890817" cy="180028"/>
        </a:xfrm>
        <a:prstGeom xmlns:a="http://schemas.openxmlformats.org/drawingml/2006/main" prst="rect">
          <a:avLst/>
        </a:prstGeom>
        <a:solidFill xmlns:a="http://schemas.openxmlformats.org/drawingml/2006/main">
          <a:schemeClr val="bg1">
            <a:alpha val="90000"/>
          </a:schemeClr>
        </a:solidFill>
        <a:ln xmlns:a="http://schemas.openxmlformats.org/drawingml/2006/main" w="9525">
          <a:noFill/>
          <a:miter lim="800000"/>
          <a:headEnd/>
          <a:tailEnd/>
        </a:ln>
      </cdr:spPr>
      <cdr:txBody>
        <a:bodyPr xmlns:a="http://schemas.openxmlformats.org/drawingml/2006/main" wrap="square" lIns="0" tIns="0" rIns="0" bIns="0">
          <a:spAutoFit/>
        </a:bodyPr>
        <a:lstStyle xmlns:a="http://schemas.openxmlformats.org/drawingml/2006/main">
          <a:defPPr>
            <a:defRPr lang="en-US"/>
          </a:defPPr>
          <a:lvl1pPr algn="r"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r"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r"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r"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r"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xmlns:a="http://schemas.openxmlformats.org/drawingml/2006/main">
          <a:pPr algn="ctr">
            <a:spcBef>
              <a:spcPct val="50000"/>
            </a:spcBef>
          </a:pPr>
          <a:r>
            <a:rPr lang="en-US" sz="850" b="0" i="1" dirty="0">
              <a:solidFill>
                <a:schemeClr val="accent1"/>
              </a:solidFill>
              <a:latin typeface="+mn-lt"/>
            </a:rPr>
            <a:t>55×18 filament B-OST strand with  NHMFL 50 bar Over-Pressure HT.</a:t>
          </a:r>
          <a:r>
            <a:rPr lang="en-US" sz="850" b="0" i="1" baseline="0" dirty="0">
              <a:solidFill>
                <a:schemeClr val="accent1"/>
              </a:solidFill>
              <a:latin typeface="+mn-lt"/>
            </a:rPr>
            <a:t> </a:t>
          </a:r>
          <a:r>
            <a:rPr lang="en-US" sz="850" b="0" i="1" dirty="0">
              <a:solidFill>
                <a:schemeClr val="accent1"/>
              </a:solidFill>
              <a:latin typeface="+mn-lt"/>
            </a:rPr>
            <a:t>J. Jiang et al. </a:t>
          </a:r>
        </a:p>
      </cdr:txBody>
    </cdr:sp>
  </cdr:relSizeAnchor>
  <cdr:relSizeAnchor xmlns:cdr="http://schemas.openxmlformats.org/drawingml/2006/chartDrawing">
    <cdr:from>
      <cdr:x>0.73228</cdr:x>
      <cdr:y>0.10727</cdr:y>
    </cdr:from>
    <cdr:to>
      <cdr:x>0.89241</cdr:x>
      <cdr:y>0.17587</cdr:y>
    </cdr:to>
    <cdr:sp macro="" textlink="">
      <cdr:nvSpPr>
        <cdr:cNvPr id="46" name="Text Box 564"/>
        <cdr:cNvSpPr txBox="1">
          <a:spLocks xmlns:a="http://schemas.openxmlformats.org/drawingml/2006/main" noChangeArrowheads="1"/>
        </cdr:cNvSpPr>
      </cdr:nvSpPr>
      <cdr:spPr bwMode="auto">
        <a:xfrm xmlns:a="http://schemas.openxmlformats.org/drawingml/2006/main">
          <a:off x="6167003" y="456007"/>
          <a:ext cx="1348550" cy="291617"/>
        </a:xfrm>
        <a:prstGeom xmlns:a="http://schemas.openxmlformats.org/drawingml/2006/main" prst="rect">
          <a:avLst/>
        </a:prstGeom>
        <a:solidFill xmlns:a="http://schemas.openxmlformats.org/drawingml/2006/main">
          <a:schemeClr val="bg1">
            <a:alpha val="80000"/>
          </a:schemeClr>
        </a:solidFill>
        <a:ln xmlns:a="http://schemas.openxmlformats.org/drawingml/2006/main" w="9525">
          <a:noFill/>
          <a:miter lim="800000"/>
          <a:headEnd/>
          <a:tailEnd/>
        </a:ln>
        <a:effectLst xmlns:a="http://schemas.openxmlformats.org/drawingml/2006/mai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spcBef>
              <a:spcPct val="50000"/>
            </a:spcBef>
            <a:defRPr/>
          </a:pPr>
          <a:r>
            <a:rPr lang="en-US" sz="850" b="0" i="1" dirty="0">
              <a:solidFill>
                <a:srgbClr val="BB9D59"/>
              </a:solidFill>
              <a:effectLst/>
            </a:rPr>
            <a:t>SuperPower tape, 50 </a:t>
          </a:r>
          <a:r>
            <a:rPr lang="el-GR" sz="850" b="0" i="1" dirty="0">
              <a:solidFill>
                <a:srgbClr val="BB9D59"/>
              </a:solidFill>
              <a:effectLst/>
            </a:rPr>
            <a:t>μ</a:t>
          </a:r>
          <a:r>
            <a:rPr lang="en-US" sz="850" b="0" i="1" dirty="0">
              <a:solidFill>
                <a:srgbClr val="BB9D59"/>
              </a:solidFill>
              <a:effectLst/>
            </a:rPr>
            <a:t>m substrate, 50 </a:t>
          </a:r>
          <a:r>
            <a:rPr lang="el-GR" sz="850" b="0" i="1" dirty="0">
              <a:solidFill>
                <a:srgbClr val="BB9D59"/>
              </a:solidFill>
              <a:effectLst/>
            </a:rPr>
            <a:t>μ</a:t>
          </a:r>
          <a:r>
            <a:rPr lang="en-US" sz="850" b="0" i="1" dirty="0">
              <a:solidFill>
                <a:srgbClr val="BB9D59"/>
              </a:solidFill>
              <a:effectLst/>
            </a:rPr>
            <a:t>m Cu, 7.5% Zr, measured at NHMFL</a:t>
          </a:r>
        </a:p>
      </cdr:txBody>
    </cdr:sp>
  </cdr:relSizeAnchor>
  <cdr:relSizeAnchor xmlns:cdr="http://schemas.openxmlformats.org/drawingml/2006/chartDrawing">
    <cdr:from>
      <cdr:x>0.1046</cdr:x>
      <cdr:y>0.04792</cdr:y>
    </cdr:from>
    <cdr:to>
      <cdr:x>0.14362</cdr:x>
      <cdr:y>0.08412</cdr:y>
    </cdr:to>
    <cdr:sp macro="" textlink="">
      <cdr:nvSpPr>
        <cdr:cNvPr id="33" name="Text Box 9"/>
        <cdr:cNvSpPr txBox="1">
          <a:spLocks xmlns:a="http://schemas.openxmlformats.org/drawingml/2006/main" noChangeArrowheads="1"/>
        </cdr:cNvSpPr>
      </cdr:nvSpPr>
      <cdr:spPr bwMode="auto">
        <a:xfrm xmlns:a="http://schemas.openxmlformats.org/drawingml/2006/main">
          <a:off x="880897" y="203707"/>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0.15132</cdr:x>
      <cdr:y>0.033</cdr:y>
    </cdr:from>
    <cdr:to>
      <cdr:x>0.27151</cdr:x>
      <cdr:y>0.09718</cdr:y>
    </cdr:to>
    <cdr:sp macro="" textlink="">
      <cdr:nvSpPr>
        <cdr:cNvPr id="36" name="Rectangle 35"/>
        <cdr:cNvSpPr>
          <a:spLocks xmlns:a="http://schemas.openxmlformats.org/drawingml/2006/main" noChangeArrowheads="1"/>
        </cdr:cNvSpPr>
      </cdr:nvSpPr>
      <cdr:spPr bwMode="auto">
        <a:xfrm xmlns:a="http://schemas.openxmlformats.org/drawingml/2006/main">
          <a:off x="1274356" y="140282"/>
          <a:ext cx="1012194" cy="272828"/>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 K LHC insertion quadrupole strand (</a:t>
          </a:r>
          <a:r>
            <a:rPr lang="en-US" sz="850" i="1" kern="1200" dirty="0" err="1">
              <a:solidFill>
                <a:schemeClr val="accent4">
                  <a:lumMod val="50000"/>
                </a:schemeClr>
              </a:solidFill>
              <a:latin typeface="+mn-lt"/>
              <a:ea typeface="+mn-ea"/>
              <a:cs typeface="+mn-cs"/>
            </a:rPr>
            <a:t>Boutboul</a:t>
          </a:r>
          <a:r>
            <a:rPr lang="en-US" sz="850" i="1" kern="1200" dirty="0">
              <a:solidFill>
                <a:schemeClr val="accent4">
                  <a:lumMod val="50000"/>
                </a:schemeClr>
              </a:solidFill>
              <a:latin typeface="+mn-lt"/>
              <a:ea typeface="+mn-ea"/>
              <a:cs typeface="+mn-cs"/>
            </a:rPr>
            <a:t> et al. 2006)</a:t>
          </a:r>
        </a:p>
      </cdr:txBody>
    </cdr:sp>
  </cdr:relSizeAnchor>
  <cdr:relSizeAnchor xmlns:cdr="http://schemas.openxmlformats.org/drawingml/2006/chartDrawing">
    <cdr:from>
      <cdr:x>0.11289</cdr:x>
      <cdr:y>0.08278</cdr:y>
    </cdr:from>
    <cdr:to>
      <cdr:x>0.14492</cdr:x>
      <cdr:y>0.10486</cdr:y>
    </cdr:to>
    <cdr:sp macro="" textlink="">
      <cdr:nvSpPr>
        <cdr:cNvPr id="47" name="Line 4"/>
        <cdr:cNvSpPr>
          <a:spLocks xmlns:a="http://schemas.openxmlformats.org/drawingml/2006/main" noChangeShapeType="1"/>
        </cdr:cNvSpPr>
      </cdr:nvSpPr>
      <cdr:spPr bwMode="auto">
        <a:xfrm xmlns:a="http://schemas.openxmlformats.org/drawingml/2006/main" flipH="1">
          <a:off x="976745" y="519544"/>
          <a:ext cx="277091" cy="138547"/>
        </a:xfrm>
        <a:prstGeom xmlns:a="http://schemas.openxmlformats.org/drawingml/2006/main" prst="line">
          <a:avLst/>
        </a:prstGeom>
        <a:noFill xmlns:a="http://schemas.openxmlformats.org/drawingml/2006/main"/>
        <a:ln xmlns:a="http://schemas.openxmlformats.org/drawingml/2006/main" w="25400">
          <a:solidFill>
            <a:schemeClr val="accent4"/>
          </a:solidFill>
          <a:round/>
          <a:headEnd/>
          <a:tailEnd type="triangle" w="med" len="lg"/>
        </a:ln>
        <a:effectLst xmlns:a="http://schemas.openxmlformats.org/drawingml/2006/main">
          <a:glow rad="25400">
            <a:schemeClr val="bg1">
              <a:alpha val="70000"/>
            </a:schemeClr>
          </a:glow>
          <a:outerShdw blurRad="50800" dist="38100" dir="5400000" algn="t" rotWithShape="0">
            <a:prstClr val="black">
              <a:alpha val="40000"/>
            </a:prstClr>
          </a:outerShdw>
        </a:effectLst>
      </cdr:spPr>
      <cdr:txBody>
        <a:bodyPr xmlns:a="http://schemas.openxmlformats.org/drawingml/2006/main"/>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endParaRPr lang="en-US"/>
        </a:p>
      </cdr:txBody>
    </cdr:sp>
  </cdr:relSizeAnchor>
  <cdr:relSizeAnchor xmlns:cdr="http://schemas.openxmlformats.org/drawingml/2006/chartDrawing">
    <cdr:from>
      <cdr:x>0.19167</cdr:x>
      <cdr:y>0.61245</cdr:y>
    </cdr:from>
    <cdr:to>
      <cdr:x>0.28935</cdr:x>
      <cdr:y>0.67984</cdr:y>
    </cdr:to>
    <cdr:sp macro="" textlink="">
      <cdr:nvSpPr>
        <cdr:cNvPr id="49" name="Rectangle 48"/>
        <cdr:cNvSpPr>
          <a:spLocks xmlns:a="http://schemas.openxmlformats.org/drawingml/2006/main" noChangeArrowheads="1"/>
        </cdr:cNvSpPr>
      </cdr:nvSpPr>
      <cdr:spPr bwMode="auto">
        <a:xfrm xmlns:a="http://schemas.openxmlformats.org/drawingml/2006/main">
          <a:off x="1659688" y="3850149"/>
          <a:ext cx="845820" cy="423647"/>
        </a:xfrm>
        <a:prstGeom xmlns:a="http://schemas.openxmlformats.org/drawingml/2006/main" prst="rect">
          <a:avLst/>
        </a:prstGeom>
        <a:solidFill xmlns:a="http://schemas.openxmlformats.org/drawingml/2006/main">
          <a:schemeClr val="bg1">
            <a:alpha val="80000"/>
          </a:schemeClr>
        </a:solidFill>
        <a:ln xmlns:a="http://schemas.openxmlformats.org/drawingml/2006/main" w="9525" algn="ctr">
          <a:noFill/>
          <a:miter lim="800000"/>
          <a:headEnd/>
          <a:tailEnd/>
        </a:ln>
      </cdr:spPr>
      <cdr:txBody>
        <a:bodyPr xmlns:a="http://schemas.openxmlformats.org/drawingml/2006/main" wrap="square" lIns="0" tIns="0" rIns="0" bIns="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rtl="0" eaLnBrk="0" fontAlgn="base" hangingPunct="0">
            <a:spcBef>
              <a:spcPct val="50000"/>
            </a:spcBef>
            <a:spcAft>
              <a:spcPct val="0"/>
            </a:spcAft>
          </a:pPr>
          <a:r>
            <a:rPr lang="en-US" sz="850" i="1" kern="1200" dirty="0">
              <a:solidFill>
                <a:schemeClr val="accent4">
                  <a:lumMod val="50000"/>
                </a:schemeClr>
              </a:solidFill>
              <a:latin typeface="+mn-lt"/>
              <a:ea typeface="+mn-ea"/>
              <a:cs typeface="+mn-cs"/>
            </a:rPr>
            <a:t>4.22 K High Field MRI strand</a:t>
          </a:r>
          <a:r>
            <a:rPr lang="en-US" sz="850" i="1" kern="1200" baseline="0" dirty="0">
              <a:solidFill>
                <a:schemeClr val="accent4">
                  <a:lumMod val="50000"/>
                </a:schemeClr>
              </a:solidFill>
              <a:latin typeface="+mn-lt"/>
              <a:ea typeface="+mn-ea"/>
              <a:cs typeface="+mn-cs"/>
            </a:rPr>
            <a:t> (Luvata)</a:t>
          </a:r>
          <a:endParaRPr lang="en-US" sz="850" i="1" kern="1200" dirty="0">
            <a:solidFill>
              <a:schemeClr val="accent4">
                <a:lumMod val="50000"/>
              </a:schemeClr>
            </a:solidFill>
            <a:latin typeface="+mn-lt"/>
            <a:ea typeface="+mn-ea"/>
            <a:cs typeface="+mn-cs"/>
          </a:endParaRPr>
        </a:p>
      </cdr:txBody>
    </cdr:sp>
  </cdr:relSizeAnchor>
  <cdr:relSizeAnchor xmlns:cdr="http://schemas.openxmlformats.org/drawingml/2006/chartDrawing">
    <cdr:from>
      <cdr:x>0.22497</cdr:x>
      <cdr:y>0.56225</cdr:y>
    </cdr:from>
    <cdr:to>
      <cdr:x>0.26399</cdr:x>
      <cdr:y>0.59845</cdr:y>
    </cdr:to>
    <cdr:sp macro="" textlink="">
      <cdr:nvSpPr>
        <cdr:cNvPr id="51" name="Text Box 9"/>
        <cdr:cNvSpPr txBox="1">
          <a:spLocks xmlns:a="http://schemas.openxmlformats.org/drawingml/2006/main" noChangeArrowheads="1"/>
        </cdr:cNvSpPr>
      </cdr:nvSpPr>
      <cdr:spPr bwMode="auto">
        <a:xfrm xmlns:a="http://schemas.openxmlformats.org/drawingml/2006/main">
          <a:off x="1894626" y="2390114"/>
          <a:ext cx="328615"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wrap="none" lIns="0" tIns="0" rIns="0" bIns="0" anchor="t" upright="1">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en-US" sz="1000" b="1" i="0" strike="noStrike" dirty="0" err="1">
              <a:solidFill>
                <a:schemeClr val="accent4">
                  <a:lumMod val="75000"/>
                </a:schemeClr>
              </a:solidFill>
              <a:latin typeface="Arial"/>
              <a:cs typeface="Arial"/>
            </a:rPr>
            <a:t>Nb-Ti</a:t>
          </a:r>
          <a:endParaRPr lang="en-US" sz="1000" b="1" i="0" strike="noStrike" dirty="0">
            <a:solidFill>
              <a:schemeClr val="accent4">
                <a:lumMod val="75000"/>
              </a:schemeClr>
            </a:solidFill>
            <a:latin typeface="Arial"/>
            <a:cs typeface="Arial"/>
          </a:endParaRPr>
        </a:p>
      </cdr:txBody>
    </cdr:sp>
  </cdr:relSizeAnchor>
  <cdr:relSizeAnchor xmlns:cdr="http://schemas.openxmlformats.org/drawingml/2006/chartDrawing">
    <cdr:from>
      <cdr:x>0.77859</cdr:x>
      <cdr:y>0.4207</cdr:y>
    </cdr:from>
    <cdr:to>
      <cdr:x>0.94819</cdr:x>
      <cdr:y>0.4569</cdr:y>
    </cdr:to>
    <cdr:sp macro="" textlink="">
      <cdr:nvSpPr>
        <cdr:cNvPr id="56" name="Text Box 2"/>
        <cdr:cNvSpPr txBox="1">
          <a:spLocks xmlns:a="http://schemas.openxmlformats.org/drawingml/2006/main" noChangeArrowheads="1"/>
        </cdr:cNvSpPr>
      </cdr:nvSpPr>
      <cdr:spPr bwMode="auto">
        <a:xfrm xmlns:a="http://schemas.openxmlformats.org/drawingml/2006/main">
          <a:off x="6556972" y="1788386"/>
          <a:ext cx="1428276" cy="153888"/>
        </a:xfrm>
        <a:prstGeom xmlns:a="http://schemas.openxmlformats.org/drawingml/2006/main" prst="rect">
          <a:avLst/>
        </a:prstGeom>
        <a:solidFill xmlns:a="http://schemas.openxmlformats.org/drawingml/2006/main">
          <a:schemeClr val="bg1">
            <a:alpha val="80000"/>
          </a:schemeClr>
        </a:solidFill>
        <a:ln xmlns:a="http://schemas.openxmlformats.org/drawingml/2006/main" w="1">
          <a:noFill/>
          <a:miter lim="800000"/>
          <a:headEnd/>
          <a:tailEnd/>
        </a:ln>
        <a:effectLst xmlns:a="http://schemas.openxmlformats.org/drawingml/2006/main"/>
      </cdr:spPr>
      <cdr:txBody>
        <a:bodyPr xmlns:a="http://schemas.openxmlformats.org/drawingml/2006/main" vertOverflow="clip" wrap="none" lIns="0" tIns="0" rIns="0" bIns="0" anchor="t" upright="1">
          <a:spAutoFit/>
        </a:bodyPr>
        <a:lstStyle xmlns:a="http://schemas.openxmlformats.org/drawingml/2006/main"/>
        <a:p xmlns:a="http://schemas.openxmlformats.org/drawingml/2006/main">
          <a:pPr marL="0" indent="0" algn="l" rtl="0">
            <a:defRPr sz="1000"/>
          </a:pPr>
          <a:r>
            <a:rPr lang="en-US" sz="1000" b="1" i="0" strike="noStrike" dirty="0">
              <a:solidFill>
                <a:srgbClr val="CEB888"/>
              </a:solidFill>
              <a:latin typeface="Arial"/>
              <a:ea typeface="+mn-ea"/>
              <a:cs typeface="Arial"/>
            </a:rPr>
            <a:t>REBCO B⊥</a:t>
          </a:r>
          <a:r>
            <a:rPr lang="en-US" sz="1000" b="1" i="0" strike="noStrike" baseline="0" dirty="0">
              <a:solidFill>
                <a:srgbClr val="CEB888"/>
              </a:solidFill>
              <a:latin typeface="Arial"/>
              <a:ea typeface="+mn-ea"/>
              <a:cs typeface="Arial"/>
            </a:rPr>
            <a:t> </a:t>
          </a:r>
          <a:r>
            <a:rPr lang="en-US" sz="1000" b="1" i="0" strike="noStrike" dirty="0">
              <a:solidFill>
                <a:srgbClr val="CEB888"/>
              </a:solidFill>
              <a:latin typeface="Arial"/>
              <a:ea typeface="+mn-ea"/>
              <a:cs typeface="Arial"/>
            </a:rPr>
            <a:t>Tape Plane</a:t>
          </a:r>
        </a:p>
      </cdr:txBody>
    </cdr:sp>
  </cdr:relSizeAnchor>
  <cdr:relSizeAnchor xmlns:cdr="http://schemas.openxmlformats.org/drawingml/2006/chartDrawing">
    <cdr:from>
      <cdr:x>0.83285</cdr:x>
      <cdr:y>0.03053</cdr:y>
    </cdr:from>
    <cdr:to>
      <cdr:x>0.97038</cdr:x>
      <cdr:y>0.06376</cdr:y>
    </cdr:to>
    <cdr:pic>
      <cdr:nvPicPr>
        <cdr:cNvPr id="57" name="Picture 56">
          <a:extLst xmlns:a="http://schemas.openxmlformats.org/drawingml/2006/main">
            <a:ext uri="{FF2B5EF4-FFF2-40B4-BE49-F238E27FC236}">
              <a16:creationId xmlns:a16="http://schemas.microsoft.com/office/drawing/2014/main" id="{FAE2DA21-3242-4CA9-AAAA-8904DB22A1D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211684" y="183100"/>
          <a:ext cx="1190917" cy="199283"/>
        </a:xfrm>
        <a:prstGeom xmlns:a="http://schemas.openxmlformats.org/drawingml/2006/main" prst="rect">
          <a:avLst/>
        </a:prstGeom>
      </cdr:spPr>
    </cdr:pic>
  </cdr:relSizeAnchor>
  <cdr:relSizeAnchor xmlns:cdr="http://schemas.openxmlformats.org/drawingml/2006/chartDrawing">
    <cdr:from>
      <cdr:x>0.64231</cdr:x>
      <cdr:y>0.47285</cdr:y>
    </cdr:from>
    <cdr:to>
      <cdr:x>0.84371</cdr:x>
      <cdr:y>0.50844</cdr:y>
    </cdr:to>
    <cdr:sp macro="" textlink="">
      <cdr:nvSpPr>
        <cdr:cNvPr id="71" name="文本框 1"/>
        <cdr:cNvSpPr txBox="1"/>
      </cdr:nvSpPr>
      <cdr:spPr>
        <a:xfrm xmlns:a="http://schemas.openxmlformats.org/drawingml/2006/main">
          <a:off x="5409241" y="2010058"/>
          <a:ext cx="1696110" cy="151292"/>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IBS 2019 </a:t>
          </a:r>
        </a:p>
        <a:p xmlns:a="http://schemas.openxmlformats.org/drawingml/2006/main">
          <a:pPr>
            <a:lnSpc>
              <a:spcPts val="1200"/>
            </a:lnSpc>
          </a:pPr>
          <a:r>
            <a:rPr lang="en-US" altLang="zh-CN" sz="1100" b="1" dirty="0">
              <a:solidFill>
                <a:srgbClr val="FF0000"/>
              </a:solidFill>
            </a:rPr>
            <a:t>(short sample)</a:t>
          </a:r>
          <a:endParaRPr lang="zh-CN" altLang="en-US" sz="1100" b="1" dirty="0">
            <a:solidFill>
              <a:srgbClr val="FF0000"/>
            </a:solidFill>
          </a:endParaRPr>
        </a:p>
      </cdr:txBody>
    </cdr:sp>
  </cdr:relSizeAnchor>
  <cdr:relSizeAnchor xmlns:cdr="http://schemas.openxmlformats.org/drawingml/2006/chartDrawing">
    <cdr:from>
      <cdr:x>0.47901</cdr:x>
      <cdr:y>0.21419</cdr:y>
    </cdr:from>
    <cdr:to>
      <cdr:x>0.64709</cdr:x>
      <cdr:y>0.26103</cdr:y>
    </cdr:to>
    <cdr:sp macro="" textlink="">
      <cdr:nvSpPr>
        <cdr:cNvPr id="72" name="文本框 1"/>
        <cdr:cNvSpPr txBox="1"/>
      </cdr:nvSpPr>
      <cdr:spPr>
        <a:xfrm xmlns:a="http://schemas.openxmlformats.org/drawingml/2006/main">
          <a:off x="4034065" y="910533"/>
          <a:ext cx="1415502" cy="199116"/>
        </a:xfrm>
        <a:prstGeom xmlns:a="http://schemas.openxmlformats.org/drawingml/2006/main" prst="rect">
          <a:avLst/>
        </a:prstGeom>
      </cdr:spPr>
      <cdr:txBody>
        <a:bodyPr xmlns:a="http://schemas.openxmlformats.org/drawingml/2006/main" wrap="square"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nSpc>
              <a:spcPts val="1200"/>
            </a:lnSpc>
          </a:pPr>
          <a:r>
            <a:rPr lang="en-US" altLang="zh-CN" sz="1100" b="1" dirty="0">
              <a:solidFill>
                <a:srgbClr val="FF0000"/>
              </a:solidFill>
            </a:rPr>
            <a:t>Expected IBS 2025</a:t>
          </a:r>
          <a:endParaRPr lang="zh-CN" altLang="en-US" sz="1100" b="1" dirty="0">
            <a:solidFill>
              <a:srgbClr val="FF0000"/>
            </a:solidFill>
          </a:endParaRPr>
        </a:p>
      </cdr:txBody>
    </cdr:sp>
  </cdr:relSizeAnchor>
  <cdr:relSizeAnchor xmlns:cdr="http://schemas.openxmlformats.org/drawingml/2006/chartDrawing">
    <cdr:from>
      <cdr:x>0.0935</cdr:x>
      <cdr:y>0.73077</cdr:y>
    </cdr:from>
    <cdr:to>
      <cdr:x>0.35645</cdr:x>
      <cdr:y>0.86816</cdr:y>
    </cdr:to>
    <cdr:sp macro="" textlink="">
      <cdr:nvSpPr>
        <cdr:cNvPr id="73" name="文本框 3"/>
        <cdr:cNvSpPr txBox="1"/>
      </cdr:nvSpPr>
      <cdr:spPr>
        <a:xfrm xmlns:a="http://schemas.openxmlformats.org/drawingml/2006/main">
          <a:off x="787419" y="3106487"/>
          <a:ext cx="2214428" cy="584052"/>
        </a:xfrm>
        <a:prstGeom xmlns:a="http://schemas.openxmlformats.org/drawingml/2006/main" prst="rect">
          <a:avLst/>
        </a:prstGeom>
        <a:ln xmlns:a="http://schemas.openxmlformats.org/drawingml/2006/main" w="19050">
          <a:solidFill>
            <a:srgbClr val="C00000"/>
          </a:solidFill>
        </a:ln>
      </cdr:spPr>
      <cdr:txBody>
        <a:bodyPr xmlns:a="http://schemas.openxmlformats.org/drawingml/2006/main" wrap="square" lIns="91440" tIns="0" rIns="0" bIns="0" rtlCol="0"/>
        <a:lstStyle xmlns:a="http://schemas.openxmlformats.org/drawingml/2006/main">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altLang="zh-CN" sz="1200" b="1" dirty="0">
              <a:solidFill>
                <a:srgbClr val="FF0000"/>
              </a:solidFill>
            </a:rPr>
            <a:t>IBS- Iron Based Superconductor</a:t>
          </a:r>
        </a:p>
        <a:p xmlns:a="http://schemas.openxmlformats.org/drawingml/2006/main">
          <a:r>
            <a:rPr lang="en-US" altLang="zh-CN" sz="1200" i="1" dirty="0">
              <a:solidFill>
                <a:srgbClr val="FF0000"/>
              </a:solidFill>
            </a:rPr>
            <a:t>Much lower cost and better mechanical properties expected</a:t>
          </a:r>
          <a:endParaRPr lang="zh-CN" altLang="en-US" sz="1200" i="1" dirty="0">
            <a:solidFill>
              <a:srgbClr val="FF0000"/>
            </a:solidFill>
          </a:endParaRPr>
        </a:p>
      </cdr:txBody>
    </cdr:sp>
  </cdr:relSizeAnchor>
  <cdr:relSizeAnchor xmlns:cdr="http://schemas.openxmlformats.org/drawingml/2006/chartDrawing">
    <cdr:from>
      <cdr:x>0.28894</cdr:x>
      <cdr:y>0.60053</cdr:y>
    </cdr:from>
    <cdr:to>
      <cdr:x>0.64335</cdr:x>
      <cdr:y>0.68616</cdr:y>
    </cdr:to>
    <cdr:cxnSp macro="">
      <cdr:nvCxnSpPr>
        <cdr:cNvPr id="3" name="直接连接符 2">
          <a:extLst xmlns:a="http://schemas.openxmlformats.org/drawingml/2006/main">
            <a:ext uri="{FF2B5EF4-FFF2-40B4-BE49-F238E27FC236}">
              <a16:creationId xmlns:a16="http://schemas.microsoft.com/office/drawing/2014/main" id="{75338841-DF71-4002-BE6F-BEB9F7FCF290}"/>
            </a:ext>
          </a:extLst>
        </cdr:cNvPr>
        <cdr:cNvCxnSpPr/>
      </cdr:nvCxnSpPr>
      <cdr:spPr>
        <a:xfrm xmlns:a="http://schemas.openxmlformats.org/drawingml/2006/main">
          <a:off x="2501917" y="3601444"/>
          <a:ext cx="3068877" cy="513567"/>
        </a:xfrm>
        <a:prstGeom xmlns:a="http://schemas.openxmlformats.org/drawingml/2006/main" prst="line">
          <a:avLst/>
        </a:prstGeom>
        <a:ln xmlns:a="http://schemas.openxmlformats.org/drawingml/2006/main" w="38100">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7EAE1B-D1B2-49C2-9AC3-2D6729306D8E}" type="datetimeFigureOut">
              <a:rPr lang="zh-CN" altLang="en-US" smtClean="0"/>
              <a:t>2021/10/13</a:t>
            </a:fld>
            <a:endParaRPr lang="zh-CN" altLang="en-US"/>
          </a:p>
        </p:txBody>
      </p:sp>
      <p:sp>
        <p:nvSpPr>
          <p:cNvPr id="4" name="幻灯片图像占位符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986E3-0C64-411D-900D-C9DB2D728289}" type="slidenum">
              <a:rPr lang="zh-CN" altLang="en-US" smtClean="0"/>
              <a:t>‹#›</a:t>
            </a:fld>
            <a:endParaRPr lang="zh-CN" altLang="en-US"/>
          </a:p>
        </p:txBody>
      </p:sp>
    </p:spTree>
    <p:extLst>
      <p:ext uri="{BB962C8B-B14F-4D97-AF65-F5344CB8AC3E}">
        <p14:creationId xmlns:p14="http://schemas.microsoft.com/office/powerpoint/2010/main" val="2614661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8</a:t>
            </a:fld>
            <a:endParaRPr lang="zh-CN" altLang="en-US"/>
          </a:p>
        </p:txBody>
      </p:sp>
    </p:spTree>
    <p:extLst>
      <p:ext uri="{BB962C8B-B14F-4D97-AF65-F5344CB8AC3E}">
        <p14:creationId xmlns:p14="http://schemas.microsoft.com/office/powerpoint/2010/main" val="43122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9</a:t>
            </a:fld>
            <a:endParaRPr lang="zh-CN" altLang="en-US"/>
          </a:p>
        </p:txBody>
      </p:sp>
    </p:spTree>
    <p:extLst>
      <p:ext uri="{BB962C8B-B14F-4D97-AF65-F5344CB8AC3E}">
        <p14:creationId xmlns:p14="http://schemas.microsoft.com/office/powerpoint/2010/main" val="344678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987415B-5E01-411B-9113-E7489FF054D0}" type="slidenum">
              <a:rPr lang="zh-CN" altLang="en-US" smtClean="0"/>
              <a:pPr>
                <a:defRPr/>
              </a:pPr>
              <a:t>10</a:t>
            </a:fld>
            <a:endParaRPr lang="zh-CN" altLang="en-US"/>
          </a:p>
        </p:txBody>
      </p:sp>
    </p:spTree>
    <p:extLst>
      <p:ext uri="{BB962C8B-B14F-4D97-AF65-F5344CB8AC3E}">
        <p14:creationId xmlns:p14="http://schemas.microsoft.com/office/powerpoint/2010/main" val="3808977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E58D107-578B-489A-A0E6-626447510DA3}" type="slidenum">
              <a:rPr lang="zh-CN" altLang="en-US" smtClean="0"/>
              <a:t>20</a:t>
            </a:fld>
            <a:endParaRPr lang="zh-CN" altLang="en-US"/>
          </a:p>
        </p:txBody>
      </p:sp>
    </p:spTree>
    <p:extLst>
      <p:ext uri="{BB962C8B-B14F-4D97-AF65-F5344CB8AC3E}">
        <p14:creationId xmlns:p14="http://schemas.microsoft.com/office/powerpoint/2010/main" val="170130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21</a:t>
            </a:fld>
            <a:endParaRPr lang="zh-CN" altLang="en-US"/>
          </a:p>
        </p:txBody>
      </p:sp>
    </p:spTree>
    <p:extLst>
      <p:ext uri="{BB962C8B-B14F-4D97-AF65-F5344CB8AC3E}">
        <p14:creationId xmlns:p14="http://schemas.microsoft.com/office/powerpoint/2010/main" val="58974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BA5D152-3A01-473C-BABA-47D57955C6DE}" type="slidenum">
              <a:rPr lang="zh-CN" altLang="en-US" smtClean="0"/>
              <a:t>22</a:t>
            </a:fld>
            <a:endParaRPr lang="zh-CN" altLang="en-US"/>
          </a:p>
        </p:txBody>
      </p:sp>
    </p:spTree>
    <p:extLst>
      <p:ext uri="{BB962C8B-B14F-4D97-AF65-F5344CB8AC3E}">
        <p14:creationId xmlns:p14="http://schemas.microsoft.com/office/powerpoint/2010/main" val="204558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36608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552"/>
            <a:ext cx="6858000" cy="1792358"/>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918CA50-A138-4C94-86CA-B08625FA6945}" type="datetime1">
              <a:rPr lang="en-US" altLang="zh-CN" smtClean="0"/>
              <a:t>10/13/2021</a:t>
            </a:fld>
            <a:endParaRPr lang="en-US"/>
          </a:p>
        </p:txBody>
      </p:sp>
      <p:sp>
        <p:nvSpPr>
          <p:cNvPr id="5" name="Footer Placeholder 4"/>
          <p:cNvSpPr>
            <a:spLocks noGrp="1"/>
          </p:cNvSpPr>
          <p:nvPr>
            <p:ph type="ftr" sz="quarter" idx="11"/>
          </p:nvPr>
        </p:nvSpPr>
        <p:spPr/>
        <p:txBody>
          <a:bodyPr/>
          <a:lstStyle/>
          <a:p>
            <a:r>
              <a:rPr lang="en-US"/>
              <a:t>Q. XU, CEPC IARC Meeting, Oct.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37096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289F501-7611-4648-B04D-E6F5D809B4D8}" type="datetime1">
              <a:rPr lang="en-US" altLang="zh-CN" smtClean="0"/>
              <a:t>10/13/2021</a:t>
            </a:fld>
            <a:endParaRPr lang="en-US"/>
          </a:p>
        </p:txBody>
      </p:sp>
      <p:sp>
        <p:nvSpPr>
          <p:cNvPr id="5" name="Footer Placeholder 4"/>
          <p:cNvSpPr>
            <a:spLocks noGrp="1"/>
          </p:cNvSpPr>
          <p:nvPr>
            <p:ph type="ftr" sz="quarter" idx="11"/>
          </p:nvPr>
        </p:nvSpPr>
        <p:spPr/>
        <p:txBody>
          <a:bodyPr/>
          <a:lstStyle/>
          <a:p>
            <a:r>
              <a:rPr lang="en-US"/>
              <a:t>Q. XU, CEPC IARC Meeting, Oct.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23942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097"/>
            <a:ext cx="1971675" cy="436291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4097"/>
            <a:ext cx="5800725" cy="436291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E662742-4576-4F61-A361-95BC59BA3D58}" type="datetime1">
              <a:rPr lang="en-US" altLang="zh-CN" smtClean="0"/>
              <a:t>10/13/2021</a:t>
            </a:fld>
            <a:endParaRPr lang="en-US"/>
          </a:p>
        </p:txBody>
      </p:sp>
      <p:sp>
        <p:nvSpPr>
          <p:cNvPr id="5" name="Footer Placeholder 4"/>
          <p:cNvSpPr>
            <a:spLocks noGrp="1"/>
          </p:cNvSpPr>
          <p:nvPr>
            <p:ph type="ftr" sz="quarter" idx="11"/>
          </p:nvPr>
        </p:nvSpPr>
        <p:spPr/>
        <p:txBody>
          <a:bodyPr/>
          <a:lstStyle/>
          <a:p>
            <a:r>
              <a:rPr lang="en-US"/>
              <a:t>Q. XU, CEPC IARC Meeting, Oct.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7516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8A574F3-6A65-4CD4-8DAB-DB4241A35870}" type="datetime1">
              <a:rPr lang="en-US" altLang="zh-CN" smtClean="0"/>
              <a:t>10/13/2021</a:t>
            </a:fld>
            <a:endParaRPr lang="en-US"/>
          </a:p>
        </p:txBody>
      </p:sp>
      <p:sp>
        <p:nvSpPr>
          <p:cNvPr id="5" name="Footer Placeholder 4"/>
          <p:cNvSpPr>
            <a:spLocks noGrp="1"/>
          </p:cNvSpPr>
          <p:nvPr>
            <p:ph type="ftr" sz="quarter" idx="11"/>
          </p:nvPr>
        </p:nvSpPr>
        <p:spPr/>
        <p:txBody>
          <a:bodyPr/>
          <a:lstStyle/>
          <a:p>
            <a:r>
              <a:rPr lang="en-US"/>
              <a:t>Q. XU, CEPC IARC Meeting, Oct.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80403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3491"/>
            <a:ext cx="7886700" cy="2141534"/>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5285"/>
            <a:ext cx="7886700" cy="1126182"/>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3228944-AA84-44F7-9012-3B0D0C3265D7}" type="datetime1">
              <a:rPr lang="en-US" altLang="zh-CN" smtClean="0"/>
              <a:t>10/13/2021</a:t>
            </a:fld>
            <a:endParaRPr lang="en-US"/>
          </a:p>
        </p:txBody>
      </p:sp>
      <p:sp>
        <p:nvSpPr>
          <p:cNvPr id="5" name="Footer Placeholder 4"/>
          <p:cNvSpPr>
            <a:spLocks noGrp="1"/>
          </p:cNvSpPr>
          <p:nvPr>
            <p:ph type="ftr" sz="quarter" idx="11"/>
          </p:nvPr>
        </p:nvSpPr>
        <p:spPr/>
        <p:txBody>
          <a:bodyPr/>
          <a:lstStyle/>
          <a:p>
            <a:r>
              <a:rPr lang="en-US"/>
              <a:t>Q. XU, CEPC IARC Meeting, Oct. 2021 </a:t>
            </a:r>
          </a:p>
        </p:txBody>
      </p:sp>
      <p:sp>
        <p:nvSpPr>
          <p:cNvPr id="6" name="Slide Number Placeholder 5"/>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216861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70486"/>
            <a:ext cx="3886200" cy="326652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EE4650F-26D9-4D66-9FC0-9786F9C3A2A8}" type="datetime1">
              <a:rPr lang="en-US" altLang="zh-CN" smtClean="0"/>
              <a:t>10/13/2021</a:t>
            </a:fld>
            <a:endParaRPr lang="en-US"/>
          </a:p>
        </p:txBody>
      </p:sp>
      <p:sp>
        <p:nvSpPr>
          <p:cNvPr id="6" name="Footer Placeholder 5"/>
          <p:cNvSpPr>
            <a:spLocks noGrp="1"/>
          </p:cNvSpPr>
          <p:nvPr>
            <p:ph type="ftr" sz="quarter" idx="11"/>
          </p:nvPr>
        </p:nvSpPr>
        <p:spPr/>
        <p:txBody>
          <a:bodyPr/>
          <a:lstStyle/>
          <a:p>
            <a:r>
              <a:rPr lang="en-US"/>
              <a:t>Q. XU, CEPC IARC Meeting, Oct.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1382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4098"/>
            <a:ext cx="7886700" cy="99509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2040"/>
            <a:ext cx="3868340"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80546"/>
            <a:ext cx="3868340"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2040"/>
            <a:ext cx="3887391" cy="61850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80546"/>
            <a:ext cx="3887391" cy="2766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11E0569-9917-4FEE-AD17-5B472063AC6C}" type="datetime1">
              <a:rPr lang="en-US" altLang="zh-CN" smtClean="0"/>
              <a:t>10/13/2021</a:t>
            </a:fld>
            <a:endParaRPr lang="en-US"/>
          </a:p>
        </p:txBody>
      </p:sp>
      <p:sp>
        <p:nvSpPr>
          <p:cNvPr id="8" name="Footer Placeholder 7"/>
          <p:cNvSpPr>
            <a:spLocks noGrp="1"/>
          </p:cNvSpPr>
          <p:nvPr>
            <p:ph type="ftr" sz="quarter" idx="11"/>
          </p:nvPr>
        </p:nvSpPr>
        <p:spPr/>
        <p:txBody>
          <a:bodyPr/>
          <a:lstStyle/>
          <a:p>
            <a:r>
              <a:rPr lang="en-US"/>
              <a:t>Q. XU, CEPC IARC Meeting, Oct. 2021 </a:t>
            </a:r>
          </a:p>
        </p:txBody>
      </p:sp>
      <p:sp>
        <p:nvSpPr>
          <p:cNvPr id="9" name="Slide Number Placeholder 8"/>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60989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89AB7183-2C6D-45CF-8388-294B50750D6D}" type="datetime1">
              <a:rPr lang="en-US" altLang="zh-CN" smtClean="0"/>
              <a:t>10/13/2021</a:t>
            </a:fld>
            <a:endParaRPr lang="en-US"/>
          </a:p>
        </p:txBody>
      </p:sp>
      <p:sp>
        <p:nvSpPr>
          <p:cNvPr id="4" name="Footer Placeholder 3"/>
          <p:cNvSpPr>
            <a:spLocks noGrp="1"/>
          </p:cNvSpPr>
          <p:nvPr>
            <p:ph type="ftr" sz="quarter" idx="11"/>
          </p:nvPr>
        </p:nvSpPr>
        <p:spPr/>
        <p:txBody>
          <a:bodyPr/>
          <a:lstStyle/>
          <a:p>
            <a:r>
              <a:rPr lang="en-US"/>
              <a:t>Q. XU, CEPC IARC Meeting, Oct. 2021 </a:t>
            </a:r>
          </a:p>
        </p:txBody>
      </p:sp>
      <p:sp>
        <p:nvSpPr>
          <p:cNvPr id="5" name="Slide Number Placeholder 4"/>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50790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E026B-37C3-492B-8A9B-916039674CA0}" type="datetime1">
              <a:rPr lang="en-US" altLang="zh-CN" smtClean="0"/>
              <a:t>10/13/2021</a:t>
            </a:fld>
            <a:endParaRPr lang="en-US"/>
          </a:p>
        </p:txBody>
      </p:sp>
      <p:sp>
        <p:nvSpPr>
          <p:cNvPr id="3" name="Footer Placeholder 2"/>
          <p:cNvSpPr>
            <a:spLocks noGrp="1"/>
          </p:cNvSpPr>
          <p:nvPr>
            <p:ph type="ftr" sz="quarter" idx="11"/>
          </p:nvPr>
        </p:nvSpPr>
        <p:spPr/>
        <p:txBody>
          <a:bodyPr/>
          <a:lstStyle/>
          <a:p>
            <a:r>
              <a:rPr lang="en-US"/>
              <a:t>Q. XU, CEPC IARC Meeting, Oct. 2021 </a:t>
            </a:r>
          </a:p>
        </p:txBody>
      </p:sp>
      <p:sp>
        <p:nvSpPr>
          <p:cNvPr id="4" name="Slide Number Placeholder 3"/>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4111592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1255"/>
            <a:ext cx="4629150" cy="365860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15B6BFD2-920E-4147-BEE1-98801C0E19B5}" type="datetime1">
              <a:rPr lang="en-US" altLang="zh-CN" smtClean="0"/>
              <a:t>10/13/2021</a:t>
            </a:fld>
            <a:endParaRPr lang="en-US"/>
          </a:p>
        </p:txBody>
      </p:sp>
      <p:sp>
        <p:nvSpPr>
          <p:cNvPr id="6" name="Footer Placeholder 5"/>
          <p:cNvSpPr>
            <a:spLocks noGrp="1"/>
          </p:cNvSpPr>
          <p:nvPr>
            <p:ph type="ftr" sz="quarter" idx="11"/>
          </p:nvPr>
        </p:nvSpPr>
        <p:spPr/>
        <p:txBody>
          <a:bodyPr/>
          <a:lstStyle/>
          <a:p>
            <a:r>
              <a:rPr lang="en-US"/>
              <a:t>Q. XU, CEPC IARC Meeting, Oct.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1255211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3218"/>
            <a:ext cx="2949178" cy="1201261"/>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1255"/>
            <a:ext cx="4629150" cy="365860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4479"/>
            <a:ext cx="2949178" cy="2861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2C02F63-6888-41E7-9C4D-73EAE8619EFD}" type="datetime1">
              <a:rPr lang="en-US" altLang="zh-CN" smtClean="0"/>
              <a:t>10/13/2021</a:t>
            </a:fld>
            <a:endParaRPr lang="en-US"/>
          </a:p>
        </p:txBody>
      </p:sp>
      <p:sp>
        <p:nvSpPr>
          <p:cNvPr id="6" name="Footer Placeholder 5"/>
          <p:cNvSpPr>
            <a:spLocks noGrp="1"/>
          </p:cNvSpPr>
          <p:nvPr>
            <p:ph type="ftr" sz="quarter" idx="11"/>
          </p:nvPr>
        </p:nvSpPr>
        <p:spPr/>
        <p:txBody>
          <a:bodyPr/>
          <a:lstStyle/>
          <a:p>
            <a:r>
              <a:rPr lang="en-US"/>
              <a:t>Q. XU, CEPC IARC Meeting, Oct. 2021 </a:t>
            </a:r>
          </a:p>
        </p:txBody>
      </p:sp>
      <p:sp>
        <p:nvSpPr>
          <p:cNvPr id="7" name="Slide Number Placeholder 6"/>
          <p:cNvSpPr>
            <a:spLocks noGrp="1"/>
          </p:cNvSpPr>
          <p:nvPr>
            <p:ph type="sldNum" sz="quarter" idx="12"/>
          </p:nvPr>
        </p:nvSpPr>
        <p:spPr/>
        <p:txBody>
          <a:bodyPr/>
          <a:lstStyle/>
          <a:p>
            <a:fld id="{1BC14028-2C42-48E4-958A-A39E3E99AC05}" type="slidenum">
              <a:rPr lang="en-US" smtClean="0"/>
              <a:t>‹#›</a:t>
            </a:fld>
            <a:endParaRPr lang="en-US"/>
          </a:p>
        </p:txBody>
      </p:sp>
    </p:spTree>
    <p:extLst>
      <p:ext uri="{BB962C8B-B14F-4D97-AF65-F5344CB8AC3E}">
        <p14:creationId xmlns:p14="http://schemas.microsoft.com/office/powerpoint/2010/main" val="3907514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098"/>
            <a:ext cx="7886700" cy="99509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70486"/>
            <a:ext cx="7886700" cy="3266526"/>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71678"/>
            <a:ext cx="2057400" cy="274097"/>
          </a:xfrm>
          <a:prstGeom prst="rect">
            <a:avLst/>
          </a:prstGeom>
        </p:spPr>
        <p:txBody>
          <a:bodyPr vert="horz" lIns="91440" tIns="45720" rIns="91440" bIns="45720" rtlCol="0" anchor="ctr"/>
          <a:lstStyle>
            <a:lvl1pPr algn="l">
              <a:defRPr sz="900">
                <a:solidFill>
                  <a:schemeClr val="tx1">
                    <a:tint val="75000"/>
                  </a:schemeClr>
                </a:solidFill>
              </a:defRPr>
            </a:lvl1pPr>
          </a:lstStyle>
          <a:p>
            <a:fld id="{5203A476-8D8E-4082-9E52-F12133EFA276}" type="datetime1">
              <a:rPr lang="en-US" altLang="zh-CN" smtClean="0"/>
              <a:t>10/13/2021</a:t>
            </a:fld>
            <a:endParaRPr lang="en-US"/>
          </a:p>
        </p:txBody>
      </p:sp>
      <p:sp>
        <p:nvSpPr>
          <p:cNvPr id="5" name="Footer Placeholder 4"/>
          <p:cNvSpPr>
            <a:spLocks noGrp="1"/>
          </p:cNvSpPr>
          <p:nvPr>
            <p:ph type="ftr" sz="quarter" idx="3"/>
          </p:nvPr>
        </p:nvSpPr>
        <p:spPr>
          <a:xfrm>
            <a:off x="3028950" y="4771678"/>
            <a:ext cx="3086100" cy="274097"/>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Q. XU, CEPC IARC Meeting, Oct. 2021 </a:t>
            </a:r>
          </a:p>
        </p:txBody>
      </p:sp>
      <p:sp>
        <p:nvSpPr>
          <p:cNvPr id="6" name="Slide Number Placeholder 5"/>
          <p:cNvSpPr>
            <a:spLocks noGrp="1"/>
          </p:cNvSpPr>
          <p:nvPr>
            <p:ph type="sldNum" sz="quarter" idx="4"/>
          </p:nvPr>
        </p:nvSpPr>
        <p:spPr>
          <a:xfrm>
            <a:off x="6457950" y="4771678"/>
            <a:ext cx="2057400" cy="274097"/>
          </a:xfrm>
          <a:prstGeom prst="rect">
            <a:avLst/>
          </a:prstGeom>
        </p:spPr>
        <p:txBody>
          <a:bodyPr vert="horz" lIns="91440" tIns="45720" rIns="91440" bIns="45720" rtlCol="0" anchor="ctr"/>
          <a:lstStyle>
            <a:lvl1pPr algn="r">
              <a:defRPr sz="900">
                <a:solidFill>
                  <a:schemeClr val="tx1">
                    <a:tint val="75000"/>
                  </a:schemeClr>
                </a:solidFill>
              </a:defRPr>
            </a:lvl1pPr>
          </a:lstStyle>
          <a:p>
            <a:fld id="{1BC14028-2C42-48E4-958A-A39E3E99AC05}" type="slidenum">
              <a:rPr lang="en-US" smtClean="0"/>
              <a:t>‹#›</a:t>
            </a:fld>
            <a:endParaRPr lang="en-US"/>
          </a:p>
        </p:txBody>
      </p:sp>
    </p:spTree>
    <p:extLst>
      <p:ext uri="{BB962C8B-B14F-4D97-AF65-F5344CB8AC3E}">
        <p14:creationId xmlns:p14="http://schemas.microsoft.com/office/powerpoint/2010/main" val="390634986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4.wmf"/><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38.tif"/><Relationship Id="rId2" Type="http://schemas.openxmlformats.org/officeDocument/2006/relationships/image" Target="../media/image35.emf"/><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9.jpe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4.jpe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jpe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jpe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png"/><Relationship Id="rId3" Type="http://schemas.openxmlformats.org/officeDocument/2006/relationships/image" Target="../media/image69.jpg"/><Relationship Id="rId7" Type="http://schemas.openxmlformats.org/officeDocument/2006/relationships/image" Target="../media/image73.png"/><Relationship Id="rId12" Type="http://schemas.openxmlformats.org/officeDocument/2006/relationships/image" Target="../media/image78.jpeg"/><Relationship Id="rId17" Type="http://schemas.openxmlformats.org/officeDocument/2006/relationships/image" Target="../media/image83.png"/><Relationship Id="rId2" Type="http://schemas.openxmlformats.org/officeDocument/2006/relationships/notesSlide" Target="../notesSlides/notesSlide5.xml"/><Relationship Id="rId16"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77.jpeg"/><Relationship Id="rId5" Type="http://schemas.openxmlformats.org/officeDocument/2006/relationships/image" Target="../media/image71.png"/><Relationship Id="rId15" Type="http://schemas.openxmlformats.org/officeDocument/2006/relationships/image" Target="../media/image8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87.jpeg"/><Relationship Id="rId11" Type="http://schemas.openxmlformats.org/officeDocument/2006/relationships/image" Target="../media/image83.png"/><Relationship Id="rId5" Type="http://schemas.openxmlformats.org/officeDocument/2006/relationships/image" Target="../media/image86.jpeg"/><Relationship Id="rId10" Type="http://schemas.openxmlformats.org/officeDocument/2006/relationships/image" Target="../media/image82.png"/><Relationship Id="rId4" Type="http://schemas.openxmlformats.org/officeDocument/2006/relationships/image" Target="../media/image85.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91.jpeg"/><Relationship Id="rId4" Type="http://schemas.openxmlformats.org/officeDocument/2006/relationships/image" Target="../media/image94.png"/><Relationship Id="rId9" Type="http://schemas.openxmlformats.org/officeDocument/2006/relationships/image" Target="../media/image83.png"/></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4.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wmf"/><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3"/>
          <p:cNvSpPr txBox="1">
            <a:spLocks/>
          </p:cNvSpPr>
          <p:nvPr/>
        </p:nvSpPr>
        <p:spPr>
          <a:xfrm>
            <a:off x="277467" y="1646901"/>
            <a:ext cx="8627534" cy="804452"/>
          </a:xfrm>
          <a:prstGeom prst="rect">
            <a:avLst/>
          </a:prstGeom>
        </p:spPr>
        <p:txBody>
          <a:bodyPr vert="horz" lIns="68580" tIns="34290" rIns="68580" bIns="34290" rtlCol="0" anchor="ctr">
            <a:noAutofit/>
          </a:bodyPr>
          <a:lstStyle>
            <a:lvl1pPr algn="ctr" defTabSz="914354" rtl="0" eaLnBrk="1" latinLnBrk="0" hangingPunct="1">
              <a:lnSpc>
                <a:spcPct val="90000"/>
              </a:lnSpc>
              <a:spcBef>
                <a:spcPct val="0"/>
              </a:spcBef>
              <a:buNone/>
              <a:defRPr sz="4000" b="1" kern="1200">
                <a:solidFill>
                  <a:schemeClr val="accent1"/>
                </a:solidFill>
                <a:latin typeface="+mj-lt"/>
                <a:ea typeface="+mj-ea"/>
                <a:cs typeface="+mj-cs"/>
              </a:defRPr>
            </a:lvl1pPr>
          </a:lstStyle>
          <a:p>
            <a:pPr>
              <a:lnSpc>
                <a:spcPct val="110000"/>
              </a:lnSpc>
              <a:defRPr/>
            </a:pPr>
            <a:r>
              <a:rPr lang="en-US" altLang="zh-CN" sz="2800" dirty="0">
                <a:solidFill>
                  <a:schemeClr val="tx1"/>
                </a:solidFill>
                <a:latin typeface="Times New Roman" panose="02020603050405020304" pitchFamily="18" charset="0"/>
                <a:ea typeface="微软雅黑"/>
              </a:rPr>
              <a:t>Progress of the High Field Magnet R&amp;D </a:t>
            </a:r>
          </a:p>
          <a:p>
            <a:pPr>
              <a:lnSpc>
                <a:spcPct val="110000"/>
              </a:lnSpc>
              <a:defRPr/>
            </a:pPr>
            <a:r>
              <a:rPr lang="en-US" altLang="zh-CN" sz="2800" dirty="0">
                <a:solidFill>
                  <a:schemeClr val="tx1"/>
                </a:solidFill>
                <a:latin typeface="Times New Roman" panose="02020603050405020304" pitchFamily="18" charset="0"/>
                <a:ea typeface="微软雅黑"/>
              </a:rPr>
              <a:t>for CEPC-SPPC</a:t>
            </a:r>
            <a:endParaRPr lang="zh-CN" altLang="en-US" sz="2800" dirty="0">
              <a:solidFill>
                <a:schemeClr val="tx1"/>
              </a:solidFill>
              <a:latin typeface="Times New Roman" panose="02020603050405020304" pitchFamily="18" charset="0"/>
              <a:ea typeface="微软雅黑"/>
            </a:endParaRPr>
          </a:p>
        </p:txBody>
      </p:sp>
      <p:sp>
        <p:nvSpPr>
          <p:cNvPr id="8" name="文本框 7">
            <a:extLst>
              <a:ext uri="{FF2B5EF4-FFF2-40B4-BE49-F238E27FC236}">
                <a16:creationId xmlns:a16="http://schemas.microsoft.com/office/drawing/2014/main" id="{785816F2-AEF2-4FFE-A0DA-84B4490709A4}"/>
              </a:ext>
            </a:extLst>
          </p:cNvPr>
          <p:cNvSpPr txBox="1"/>
          <p:nvPr/>
        </p:nvSpPr>
        <p:spPr>
          <a:xfrm>
            <a:off x="1256819" y="2872131"/>
            <a:ext cx="6769500" cy="584775"/>
          </a:xfrm>
          <a:prstGeom prst="rect">
            <a:avLst/>
          </a:prstGeom>
          <a:noFill/>
        </p:spPr>
        <p:txBody>
          <a:bodyPr wrap="square" rtlCol="0">
            <a:spAutoFit/>
          </a:bodyPr>
          <a:lstStyle/>
          <a:p>
            <a:pPr algn="ctr"/>
            <a:r>
              <a:rPr lang="en-US" altLang="zh-CN" sz="1600" dirty="0">
                <a:latin typeface="Times New Roman" panose="02020603050405020304" pitchFamily="18" charset="0"/>
                <a:ea typeface="微软雅黑" panose="020B0503020204020204" pitchFamily="34" charset="-122"/>
              </a:rPr>
              <a:t>Qingjin Xu</a:t>
            </a:r>
          </a:p>
          <a:p>
            <a:pPr algn="ctr"/>
            <a:r>
              <a:rPr lang="en-US" altLang="zh-CN" sz="1600" dirty="0">
                <a:latin typeface="Times New Roman" panose="02020603050405020304" pitchFamily="18" charset="0"/>
                <a:ea typeface="微软雅黑" panose="020B0503020204020204" pitchFamily="34" charset="-122"/>
              </a:rPr>
              <a:t>Oct 14, 2021</a:t>
            </a:r>
          </a:p>
        </p:txBody>
      </p:sp>
      <p:grpSp>
        <p:nvGrpSpPr>
          <p:cNvPr id="19" name="组合 18">
            <a:extLst>
              <a:ext uri="{FF2B5EF4-FFF2-40B4-BE49-F238E27FC236}">
                <a16:creationId xmlns:a16="http://schemas.microsoft.com/office/drawing/2014/main" id="{B4846D3F-641A-4A76-991B-5213B1C30DC3}"/>
              </a:ext>
            </a:extLst>
          </p:cNvPr>
          <p:cNvGrpSpPr/>
          <p:nvPr/>
        </p:nvGrpSpPr>
        <p:grpSpPr>
          <a:xfrm>
            <a:off x="3557391" y="3583770"/>
            <a:ext cx="2168357" cy="1001468"/>
            <a:chOff x="9791069" y="11100"/>
            <a:chExt cx="2400930" cy="1346086"/>
          </a:xfrm>
        </p:grpSpPr>
        <p:sp>
          <p:nvSpPr>
            <p:cNvPr id="23" name="矩形 22">
              <a:extLst>
                <a:ext uri="{FF2B5EF4-FFF2-40B4-BE49-F238E27FC236}">
                  <a16:creationId xmlns:a16="http://schemas.microsoft.com/office/drawing/2014/main" id="{9D063185-C7AC-4536-AC85-B78B726C4F78}"/>
                </a:ext>
              </a:extLst>
            </p:cNvPr>
            <p:cNvSpPr/>
            <p:nvPr/>
          </p:nvSpPr>
          <p:spPr>
            <a:xfrm>
              <a:off x="9791069" y="872932"/>
              <a:ext cx="2400930" cy="484254"/>
            </a:xfrm>
            <a:prstGeom prst="rect">
              <a:avLst/>
            </a:prstGeom>
          </p:spPr>
          <p:txBody>
            <a:bodyPr wrap="square">
              <a:spAutoFit/>
            </a:bodyPr>
            <a:lstStyle/>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中国科学院高能物理研究所</a:t>
              </a:r>
              <a:endParaRPr lang="en-US" altLang="zh-CN" sz="825" dirty="0">
                <a:solidFill>
                  <a:srgbClr val="2D2E2D"/>
                </a:solidFill>
                <a:latin typeface="Times New Roman" panose="02020603050405020304" pitchFamily="18" charset="0"/>
                <a:ea typeface="Microsoft YaHei UI" panose="020B0503020204020204" pitchFamily="34" charset="-122"/>
              </a:endParaRPr>
            </a:p>
            <a:p>
              <a:pPr algn="ctr">
                <a:lnSpc>
                  <a:spcPct val="120000"/>
                </a:lnSpc>
                <a:buClr>
                  <a:srgbClr val="D15A3E"/>
                </a:buClr>
                <a:buSzPct val="100000"/>
              </a:pPr>
              <a:r>
                <a:rPr lang="zh-CN" altLang="en-US" sz="825" dirty="0">
                  <a:solidFill>
                    <a:srgbClr val="2D2E2D"/>
                  </a:solidFill>
                  <a:latin typeface="Times New Roman" panose="02020603050405020304" pitchFamily="18" charset="0"/>
                  <a:ea typeface="Microsoft YaHei UI" panose="020B0503020204020204" pitchFamily="34" charset="-122"/>
                </a:rPr>
                <a:t> </a:t>
              </a:r>
              <a:r>
                <a:rPr lang="en-US" altLang="zh-CN" sz="825" dirty="0">
                  <a:solidFill>
                    <a:srgbClr val="2D2E2D"/>
                  </a:solidFill>
                  <a:latin typeface="Times New Roman" panose="02020603050405020304" pitchFamily="18" charset="0"/>
                  <a:ea typeface="Microsoft YaHei UI" panose="020B0503020204020204" pitchFamily="34" charset="-122"/>
                </a:rPr>
                <a:t>Institute of High Energy Physics, CAS</a:t>
              </a:r>
            </a:p>
          </p:txBody>
        </p:sp>
        <p:pic>
          <p:nvPicPr>
            <p:cNvPr id="24" name="图片 23">
              <a:extLst>
                <a:ext uri="{FF2B5EF4-FFF2-40B4-BE49-F238E27FC236}">
                  <a16:creationId xmlns:a16="http://schemas.microsoft.com/office/drawing/2014/main" id="{52805483-9D9C-4BCC-9DFC-CCF99C11E3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0556" y="11100"/>
              <a:ext cx="1341954" cy="903077"/>
            </a:xfrm>
            <a:prstGeom prst="rect">
              <a:avLst/>
            </a:prstGeom>
          </p:spPr>
        </p:pic>
      </p:grpSp>
      <p:pic>
        <p:nvPicPr>
          <p:cNvPr id="5" name="图片 4"/>
          <p:cNvPicPr>
            <a:picLocks noChangeAspect="1"/>
          </p:cNvPicPr>
          <p:nvPr/>
        </p:nvPicPr>
        <p:blipFill rotWithShape="1">
          <a:blip r:embed="rId3"/>
          <a:srcRect t="17887" b="18620"/>
          <a:stretch/>
        </p:blipFill>
        <p:spPr>
          <a:xfrm>
            <a:off x="-8814" y="4597929"/>
            <a:ext cx="9144000" cy="550334"/>
          </a:xfrm>
          <a:prstGeom prst="rect">
            <a:avLst/>
          </a:prstGeom>
        </p:spPr>
      </p:pic>
      <p:pic>
        <p:nvPicPr>
          <p:cNvPr id="13" name="图片 12"/>
          <p:cNvPicPr>
            <a:picLocks noChangeAspect="1"/>
          </p:cNvPicPr>
          <p:nvPr/>
        </p:nvPicPr>
        <p:blipFill rotWithShape="1">
          <a:blip r:embed="rId4"/>
          <a:srcRect t="26377" b="7165"/>
          <a:stretch/>
        </p:blipFill>
        <p:spPr>
          <a:xfrm>
            <a:off x="-8813" y="-1"/>
            <a:ext cx="9143999" cy="1544795"/>
          </a:xfrm>
          <a:prstGeom prst="rect">
            <a:avLst/>
          </a:prstGeom>
        </p:spPr>
      </p:pic>
      <p:sp>
        <p:nvSpPr>
          <p:cNvPr id="3" name="灯片编号占位符 2">
            <a:extLst>
              <a:ext uri="{FF2B5EF4-FFF2-40B4-BE49-F238E27FC236}">
                <a16:creationId xmlns:a16="http://schemas.microsoft.com/office/drawing/2014/main" id="{21479A5F-0C3F-4F10-9A0E-17F028348072}"/>
              </a:ext>
            </a:extLst>
          </p:cNvPr>
          <p:cNvSpPr>
            <a:spLocks noGrp="1"/>
          </p:cNvSpPr>
          <p:nvPr>
            <p:ph type="sldNum" sz="quarter" idx="12"/>
          </p:nvPr>
        </p:nvSpPr>
        <p:spPr/>
        <p:txBody>
          <a:bodyPr/>
          <a:lstStyle/>
          <a:p>
            <a:fld id="{1BC14028-2C42-48E4-958A-A39E3E99AC05}" type="slidenum">
              <a:rPr lang="en-US" smtClean="0"/>
              <a:t>1</a:t>
            </a:fld>
            <a:endParaRPr lang="en-US"/>
          </a:p>
        </p:txBody>
      </p:sp>
      <p:sp>
        <p:nvSpPr>
          <p:cNvPr id="2" name="页脚占位符 1">
            <a:extLst>
              <a:ext uri="{FF2B5EF4-FFF2-40B4-BE49-F238E27FC236}">
                <a16:creationId xmlns:a16="http://schemas.microsoft.com/office/drawing/2014/main" id="{58FE3D25-ED53-4A51-8081-C0A084C7A9CE}"/>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37739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40" y="1398575"/>
            <a:ext cx="1950136" cy="2646294"/>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528047" y="1398575"/>
            <a:ext cx="2168950" cy="2646294"/>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797" y="1398576"/>
            <a:ext cx="3959457" cy="2949306"/>
          </a:xfrm>
          <a:prstGeom prst="rect">
            <a:avLst/>
          </a:prstGeom>
        </p:spPr>
      </p:pic>
      <p:sp>
        <p:nvSpPr>
          <p:cNvPr id="4" name="文本框 3"/>
          <p:cNvSpPr txBox="1"/>
          <p:nvPr/>
        </p:nvSpPr>
        <p:spPr>
          <a:xfrm flipH="1">
            <a:off x="751370" y="833578"/>
            <a:ext cx="7506382"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double pancake IBS solenoid at </a:t>
            </a:r>
            <a:r>
              <a:rPr kumimoji="1" lang="en-US" altLang="zh-CN" sz="1800" b="1" dirty="0">
                <a:solidFill>
                  <a:srgbClr val="FF0000"/>
                </a:solidFill>
                <a:latin typeface="Times New Roman" panose="02020603050405020304" pitchFamily="18" charset="0"/>
                <a:ea typeface="Microsoft YaHei" charset="-122"/>
                <a:cs typeface="Microsoft YaHei" charset="-122"/>
              </a:rPr>
              <a:t>30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10" name="文本框 9"/>
          <p:cNvSpPr txBox="1"/>
          <p:nvPr/>
        </p:nvSpPr>
        <p:spPr>
          <a:xfrm flipH="1">
            <a:off x="1208187" y="4543548"/>
            <a:ext cx="6241484" cy="369332"/>
          </a:xfrm>
          <a:prstGeom prst="rect">
            <a:avLst/>
          </a:prstGeom>
          <a:noFill/>
        </p:spPr>
        <p:txBody>
          <a:bodyPr wrap="square" rtlCol="0">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IBS solenoid reached </a:t>
            </a:r>
            <a:r>
              <a:rPr kumimoji="1" lang="en-US" altLang="zh-CN" sz="1800" dirty="0">
                <a:solidFill>
                  <a:srgbClr val="FF0000"/>
                </a:solidFill>
                <a:latin typeface="Times New Roman" panose="02020603050405020304" pitchFamily="18" charset="0"/>
                <a:ea typeface="Microsoft YaHei" charset="-122"/>
                <a:cs typeface="Microsoft YaHei" charset="-122"/>
              </a:rPr>
              <a:t>67 A at 30 T.    </a:t>
            </a:r>
            <a:r>
              <a:rPr kumimoji="1" lang="en-US" altLang="zh-CN" sz="1800" b="1" i="1" dirty="0">
                <a:solidFill>
                  <a:srgbClr val="FF0000"/>
                </a:solidFill>
                <a:latin typeface="Times New Roman" panose="02020603050405020304" pitchFamily="18" charset="0"/>
                <a:ea typeface="Microsoft YaHei" charset="-122"/>
                <a:cs typeface="Microsoft YaHei" charset="-122"/>
              </a:rPr>
              <a:t>New world record!</a:t>
            </a:r>
            <a:endParaRPr kumimoji="1" lang="zh-CN" altLang="en-US" sz="1800" b="1" i="1" dirty="0">
              <a:solidFill>
                <a:srgbClr val="FF0000"/>
              </a:solidFill>
              <a:latin typeface="Times New Roman" panose="02020603050405020304" pitchFamily="18" charset="0"/>
              <a:ea typeface="Microsoft YaHei" charset="-122"/>
              <a:cs typeface="Microsoft YaHei" charset="-122"/>
            </a:endParaRPr>
          </a:p>
        </p:txBody>
      </p:sp>
      <p:sp>
        <p:nvSpPr>
          <p:cNvPr id="11" name="文本框 10"/>
          <p:cNvSpPr txBox="1"/>
          <p:nvPr/>
        </p:nvSpPr>
        <p:spPr>
          <a:xfrm>
            <a:off x="2421230" y="4054047"/>
            <a:ext cx="2528389"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 D20-17turn-IBS double pancake coil</a:t>
            </a:r>
            <a:endParaRPr lang="zh-CN" altLang="en-US" sz="1013" dirty="0">
              <a:solidFill>
                <a:srgbClr val="000000"/>
              </a:solidFill>
              <a:latin typeface="Times New Roman" pitchFamily="18" charset="0"/>
            </a:endParaRPr>
          </a:p>
        </p:txBody>
      </p:sp>
      <p:sp>
        <p:nvSpPr>
          <p:cNvPr id="12" name="文本框 11"/>
          <p:cNvSpPr txBox="1"/>
          <p:nvPr/>
        </p:nvSpPr>
        <p:spPr>
          <a:xfrm>
            <a:off x="254973" y="4032325"/>
            <a:ext cx="2241176" cy="369332"/>
          </a:xfrm>
          <a:prstGeom prst="rect">
            <a:avLst/>
          </a:prstGeom>
          <a:noFill/>
        </p:spPr>
        <p:txBody>
          <a:bodyPr wrap="square" rtlCol="0">
            <a:spAutoFit/>
          </a:bodyPr>
          <a:lstStyle/>
          <a:p>
            <a:pPr defTabSz="685800" fontAlgn="base">
              <a:lnSpc>
                <a:spcPct val="150000"/>
              </a:lnSpc>
              <a:spcBef>
                <a:spcPct val="0"/>
              </a:spcBef>
              <a:spcAft>
                <a:spcPct val="0"/>
              </a:spcAft>
            </a:pPr>
            <a:r>
              <a:rPr lang="en-US" altLang="zh-CN" sz="1200" dirty="0">
                <a:solidFill>
                  <a:srgbClr val="000000"/>
                </a:solidFill>
                <a:latin typeface="Times New Roman" pitchFamily="18" charset="0"/>
              </a:rPr>
              <a:t>30T</a:t>
            </a:r>
            <a:r>
              <a:rPr lang="zh-CN" altLang="en-US" sz="1200" dirty="0">
                <a:solidFill>
                  <a:srgbClr val="000000"/>
                </a:solidFill>
                <a:latin typeface="Times New Roman" pitchFamily="18" charset="0"/>
              </a:rPr>
              <a:t> </a:t>
            </a:r>
            <a:r>
              <a:rPr lang="en-US" altLang="zh-CN" sz="1200" dirty="0">
                <a:solidFill>
                  <a:srgbClr val="000000"/>
                </a:solidFill>
                <a:latin typeface="Times New Roman" pitchFamily="18" charset="0"/>
              </a:rPr>
              <a:t>background magnet @ Hefei</a:t>
            </a:r>
            <a:endParaRPr lang="zh-CN" altLang="en-US" sz="1013" dirty="0">
              <a:solidFill>
                <a:srgbClr val="000000"/>
              </a:solidFill>
              <a:latin typeface="Times New Roman" pitchFamily="18" charset="0"/>
            </a:endParaRPr>
          </a:p>
        </p:txBody>
      </p:sp>
      <p:sp>
        <p:nvSpPr>
          <p:cNvPr id="13"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A0C4769-2DEB-4916-8D83-5C8F2E0590F5}"/>
              </a:ext>
            </a:extLst>
          </p:cNvPr>
          <p:cNvSpPr>
            <a:spLocks noGrp="1"/>
          </p:cNvSpPr>
          <p:nvPr>
            <p:ph type="ftr" sz="quarter" idx="11"/>
          </p:nvPr>
        </p:nvSpPr>
        <p:spPr/>
        <p:txBody>
          <a:bodyPr/>
          <a:lstStyle/>
          <a:p>
            <a:r>
              <a:rPr lang="en-US"/>
              <a:t>Q. XU, CEPC IARC Meeting, Oct. 2021 </a:t>
            </a:r>
          </a:p>
        </p:txBody>
      </p:sp>
      <p:sp>
        <p:nvSpPr>
          <p:cNvPr id="5" name="灯片编号占位符 4">
            <a:extLst>
              <a:ext uri="{FF2B5EF4-FFF2-40B4-BE49-F238E27FC236}">
                <a16:creationId xmlns:a16="http://schemas.microsoft.com/office/drawing/2014/main" id="{652DE7DB-A3AA-4958-8643-8EEA1FD6486E}"/>
              </a:ext>
            </a:extLst>
          </p:cNvPr>
          <p:cNvSpPr>
            <a:spLocks noGrp="1"/>
          </p:cNvSpPr>
          <p:nvPr>
            <p:ph type="sldNum" sz="quarter" idx="12"/>
          </p:nvPr>
        </p:nvSpPr>
        <p:spPr/>
        <p:txBody>
          <a:bodyPr/>
          <a:lstStyle/>
          <a:p>
            <a:fld id="{1BC14028-2C42-48E4-958A-A39E3E99AC05}" type="slidenum">
              <a:rPr lang="en-US" smtClean="0"/>
              <a:t>10</a:t>
            </a:fld>
            <a:endParaRPr lang="en-US"/>
          </a:p>
        </p:txBody>
      </p:sp>
    </p:spTree>
    <p:extLst>
      <p:ext uri="{BB962C8B-B14F-4D97-AF65-F5344CB8AC3E}">
        <p14:creationId xmlns:p14="http://schemas.microsoft.com/office/powerpoint/2010/main" val="315808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11</a:t>
            </a:fld>
            <a:endParaRPr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1367684863"/>
              </p:ext>
            </p:extLst>
          </p:nvPr>
        </p:nvGraphicFramePr>
        <p:xfrm>
          <a:off x="388337" y="839139"/>
          <a:ext cx="3670560" cy="1219200"/>
        </p:xfrm>
        <a:graphic>
          <a:graphicData uri="http://schemas.openxmlformats.org/drawingml/2006/table">
            <a:tbl>
              <a:tblPr firstRow="1" bandRow="1">
                <a:tableStyleId>{2D5ABB26-0587-4C30-8999-92F81FD0307C}</a:tableStyleId>
              </a:tblPr>
              <a:tblGrid>
                <a:gridCol w="2194560">
                  <a:extLst>
                    <a:ext uri="{9D8B030D-6E8A-4147-A177-3AD203B41FA5}">
                      <a16:colId xmlns:a16="http://schemas.microsoft.com/office/drawing/2014/main" val="20000"/>
                    </a:ext>
                  </a:extLst>
                </a:gridCol>
                <a:gridCol w="1476000">
                  <a:extLst>
                    <a:ext uri="{9D8B030D-6E8A-4147-A177-3AD203B41FA5}">
                      <a16:colId xmlns:a16="http://schemas.microsoft.com/office/drawing/2014/main" val="20001"/>
                    </a:ext>
                  </a:extLst>
                </a:gridCol>
              </a:tblGrid>
              <a:tr h="292608">
                <a:tc>
                  <a:txBody>
                    <a:bodyPr/>
                    <a:lstStyle/>
                    <a:p>
                      <a:pPr algn="ctr" latinLnBrk="1"/>
                      <a:r>
                        <a:rPr lang="en-US" altLang="ko-KR" sz="1400" dirty="0"/>
                        <a:t>Pa</a:t>
                      </a:r>
                      <a:r>
                        <a:rPr lang="en-US" altLang="ko-KR" sz="1400" baseline="0" dirty="0"/>
                        <a:t>rameter</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Value</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Background field </a:t>
                      </a:r>
                      <a:endParaRPr lang="ko-KR" altLang="en-US" sz="1400" dirty="0"/>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altLang="ko-KR" sz="1400" dirty="0"/>
                        <a:t>0-</a:t>
                      </a:r>
                      <a:r>
                        <a:rPr lang="en-US" altLang="zh-CN" sz="1400" dirty="0"/>
                        <a:t>10</a:t>
                      </a:r>
                      <a:r>
                        <a:rPr lang="en-US" altLang="ko-KR" sz="1400" dirty="0"/>
                        <a:t> T</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Rate</a:t>
                      </a: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dirty="0"/>
                        <a:t>1 A/s</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0002"/>
                  </a:ext>
                </a:extLst>
              </a:tr>
              <a:tr h="2926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Maximum pressure </a:t>
                      </a:r>
                      <a:r>
                        <a:rPr lang="en-US" altLang="zh-CN" sz="1400" dirty="0"/>
                        <a:t>on IBS</a:t>
                      </a:r>
                      <a:endParaRPr lang="en-US" altLang="ko-KR" sz="1400" dirty="0"/>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400" dirty="0"/>
                        <a:t>120 </a:t>
                      </a:r>
                      <a:r>
                        <a:rPr lang="en-US" altLang="zh-CN" sz="1400" dirty="0" err="1"/>
                        <a:t>MPa</a:t>
                      </a:r>
                      <a:endParaRPr lang="ko-KR" altLang="en-US" sz="1400" dirty="0"/>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0775" y="839139"/>
            <a:ext cx="2430548" cy="1307156"/>
          </a:xfrm>
          <a:prstGeom prst="rect">
            <a:avLst/>
          </a:prstGeom>
          <a:noFill/>
          <a:ln>
            <a:noFill/>
          </a:ln>
        </p:spPr>
      </p:pic>
      <p:pic>
        <p:nvPicPr>
          <p:cNvPr id="6" name="图片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494" y="2243588"/>
            <a:ext cx="3288761" cy="2528090"/>
          </a:xfrm>
          <a:prstGeom prst="rect">
            <a:avLst/>
          </a:prstGeom>
          <a:noFill/>
          <a:ln>
            <a:noFill/>
          </a:ln>
        </p:spPr>
      </p:pic>
      <p:pic>
        <p:nvPicPr>
          <p:cNvPr id="8" name="图片 7"/>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5407" y="2285551"/>
            <a:ext cx="3187793" cy="2435451"/>
          </a:xfrm>
          <a:prstGeom prst="rect">
            <a:avLst/>
          </a:prstGeom>
          <a:solidFill>
            <a:schemeClr val="bg1"/>
          </a:solidFill>
          <a:ln>
            <a:noFill/>
          </a:ln>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Text Box 19"/>
          <p:cNvSpPr txBox="1">
            <a:spLocks noChangeArrowheads="1"/>
          </p:cNvSpPr>
          <p:nvPr/>
        </p:nvSpPr>
        <p:spPr bwMode="auto">
          <a:xfrm>
            <a:off x="259111" y="45872"/>
            <a:ext cx="8612043"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6" name="图片 15">
            <a:extLst>
              <a:ext uri="{FF2B5EF4-FFF2-40B4-BE49-F238E27FC236}">
                <a16:creationId xmlns:a16="http://schemas.microsoft.com/office/drawing/2014/main" id="{02AE0FB1-35CF-42B0-BC39-DEEAC813F3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918565" y="1570739"/>
            <a:ext cx="3800775" cy="2225454"/>
          </a:xfrm>
          <a:prstGeom prst="rect">
            <a:avLst/>
          </a:prstGeom>
        </p:spPr>
      </p:pic>
      <p:sp>
        <p:nvSpPr>
          <p:cNvPr id="2" name="页脚占位符 1">
            <a:extLst>
              <a:ext uri="{FF2B5EF4-FFF2-40B4-BE49-F238E27FC236}">
                <a16:creationId xmlns:a16="http://schemas.microsoft.com/office/drawing/2014/main" id="{B4460866-DD60-437E-8ABE-AF283C806A23}"/>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064555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12</a:t>
            </a:fld>
            <a:endParaRPr lang="zh-CN" altLang="en-US"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9861" y="829934"/>
            <a:ext cx="3453984" cy="2412123"/>
          </a:xfrm>
          <a:prstGeom prst="rect">
            <a:avLst/>
          </a:prstGeom>
          <a:solidFill>
            <a:schemeClr val="bg1"/>
          </a:solidFill>
          <a:ln>
            <a:noFill/>
          </a:ln>
        </p:spPr>
      </p:pic>
      <p:sp>
        <p:nvSpPr>
          <p:cNvPr id="6" name="矩形 5"/>
          <p:cNvSpPr/>
          <p:nvPr/>
        </p:nvSpPr>
        <p:spPr>
          <a:xfrm>
            <a:off x="5397829" y="2616093"/>
            <a:ext cx="2298047" cy="246221"/>
          </a:xfrm>
          <a:prstGeom prst="rect">
            <a:avLst/>
          </a:prstGeom>
        </p:spPr>
        <p:txBody>
          <a:bodyPr wrap="square">
            <a:spAutoFit/>
          </a:bodyPr>
          <a:lstStyle/>
          <a:p>
            <a:pPr defTabSz="685468"/>
            <a:r>
              <a:rPr lang="en-US" altLang="zh-CN" sz="1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Zhang, et al., </a:t>
            </a:r>
            <a:r>
              <a:rPr lang="en-US" altLang="zh-CN" sz="1000" i="1" dirty="0" err="1">
                <a:solidFill>
                  <a:srgbClr val="0000FF"/>
                </a:solidFill>
                <a:latin typeface="Times New Roman" pitchFamily="18" charset="0"/>
                <a:ea typeface="宋体" panose="02010600030101010101" pitchFamily="2" charset="-122"/>
                <a:cs typeface="Times New Roman" panose="02020603050405020304" pitchFamily="18" charset="0"/>
              </a:rPr>
              <a:t>SuST</a:t>
            </a:r>
            <a:r>
              <a:rPr lang="en-US" altLang="zh-CN" sz="1000" i="1" dirty="0">
                <a:solidFill>
                  <a:srgbClr val="0000FF"/>
                </a:solidFill>
                <a:latin typeface="Times New Roman" pitchFamily="18" charset="0"/>
                <a:ea typeface="宋体" panose="02010600030101010101" pitchFamily="2" charset="-122"/>
                <a:cs typeface="Times New Roman" panose="02020603050405020304" pitchFamily="18" charset="0"/>
              </a:rPr>
              <a:t>,</a:t>
            </a:r>
            <a:r>
              <a:rPr lang="fr-FR" altLang="zh-CN" sz="1000" dirty="0">
                <a:solidFill>
                  <a:srgbClr val="0000FF"/>
                </a:solidFill>
                <a:latin typeface="Times New Roman" pitchFamily="18" charset="0"/>
                <a:ea typeface="宋体" panose="02010600030101010101" pitchFamily="2" charset="-122"/>
                <a:cs typeface="Times New Roman" pitchFamily="18" charset="0"/>
              </a:rPr>
              <a:t>. 34</a:t>
            </a:r>
            <a:r>
              <a:rPr lang="fr-FR" altLang="zh-CN" sz="1000" b="1" dirty="0">
                <a:solidFill>
                  <a:srgbClr val="0000FF"/>
                </a:solidFill>
                <a:latin typeface="Times New Roman" pitchFamily="18" charset="0"/>
                <a:ea typeface="宋体" panose="02010600030101010101" pitchFamily="2" charset="-122"/>
                <a:cs typeface="Times New Roman" pitchFamily="18" charset="0"/>
              </a:rPr>
              <a:t> </a:t>
            </a:r>
            <a:r>
              <a:rPr lang="fr-FR" altLang="zh-CN" sz="1000" dirty="0">
                <a:solidFill>
                  <a:srgbClr val="0000FF"/>
                </a:solidFill>
                <a:latin typeface="Times New Roman" pitchFamily="18" charset="0"/>
                <a:ea typeface="宋体" panose="02010600030101010101" pitchFamily="2" charset="-122"/>
                <a:cs typeface="Times New Roman" pitchFamily="18" charset="0"/>
              </a:rPr>
              <a:t>(2021) 035021</a:t>
            </a:r>
            <a:endParaRPr lang="zh-CN" altLang="en-US" sz="1000" dirty="0">
              <a:solidFill>
                <a:srgbClr val="0000FF"/>
              </a:solidFill>
              <a:latin typeface="Times New Roman" pitchFamily="18" charset="0"/>
              <a:ea typeface="宋体" panose="02010600030101010101" pitchFamily="2" charset="-122"/>
              <a:cs typeface="Times New Roman" pitchFamily="18" charset="0"/>
            </a:endParaRPr>
          </a:p>
        </p:txBody>
      </p:sp>
      <p:sp>
        <p:nvSpPr>
          <p:cNvPr id="8" name="TextBox 8"/>
          <p:cNvSpPr txBox="1"/>
          <p:nvPr/>
        </p:nvSpPr>
        <p:spPr>
          <a:xfrm>
            <a:off x="425122" y="829934"/>
            <a:ext cx="4101031" cy="1246495"/>
          </a:xfrm>
          <a:prstGeom prst="rect">
            <a:avLst/>
          </a:prstGeom>
          <a:solidFill>
            <a:schemeClr val="bg1"/>
          </a:solidFill>
          <a:ln>
            <a:solidFill>
              <a:schemeClr val="tx1"/>
            </a:solidFill>
          </a:ln>
        </p:spPr>
        <p:txBody>
          <a:bodyPr wrap="square" rtlCol="0">
            <a:spAutoFit/>
          </a:bodyPr>
          <a:lstStyle/>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Two racetrack coils have been made using the 100 m length IBS tapes.</a:t>
            </a: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The coils reached </a:t>
            </a:r>
            <a:r>
              <a:rPr lang="en-US" altLang="zh-CN" sz="1500" dirty="0">
                <a:solidFill>
                  <a:srgbClr val="FF0000"/>
                </a:solidFill>
                <a:latin typeface="Times New Roman" pitchFamily="18" charset="0"/>
                <a:ea typeface="宋体" panose="02010600030101010101" pitchFamily="2" charset="-122"/>
                <a:cs typeface="Times New Roman" pitchFamily="18" charset="0"/>
              </a:rPr>
              <a:t>86.7%</a:t>
            </a:r>
            <a:r>
              <a:rPr lang="en-US" altLang="zh-CN" sz="1500" dirty="0">
                <a:solidFill>
                  <a:prstClr val="black"/>
                </a:solidFill>
                <a:latin typeface="Times New Roman" pitchFamily="18" charset="0"/>
                <a:ea typeface="宋体" panose="02010600030101010101" pitchFamily="2" charset="-122"/>
                <a:cs typeface="Times New Roman" pitchFamily="18" charset="0"/>
              </a:rPr>
              <a:t> of critical current of the short sample at </a:t>
            </a:r>
            <a:r>
              <a:rPr lang="en-US" altLang="zh-CN" sz="1500" dirty="0">
                <a:solidFill>
                  <a:srgbClr val="FF0000"/>
                </a:solidFill>
                <a:latin typeface="Times New Roman" pitchFamily="18" charset="0"/>
                <a:ea typeface="宋体" panose="02010600030101010101" pitchFamily="2" charset="-122"/>
                <a:cs typeface="Times New Roman" pitchFamily="18" charset="0"/>
              </a:rPr>
              <a:t>4.2 K and 10 T</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en-US" altLang="zh-CN" sz="1500" dirty="0">
              <a:solidFill>
                <a:prstClr val="black"/>
              </a:solidFill>
              <a:latin typeface="Times New Roman" pitchFamily="18" charset="0"/>
              <a:cs typeface="Times New Roman" pitchFamily="18" charset="0"/>
            </a:endParaRPr>
          </a:p>
          <a:p>
            <a:pPr marL="285750" indent="-285750" defTabSz="685468">
              <a:buFont typeface="Arial" panose="020B0604020202020204" pitchFamily="34" charset="0"/>
              <a:buChar char="•"/>
            </a:pPr>
            <a:r>
              <a:rPr lang="en-US" altLang="zh-CN" sz="1500" dirty="0">
                <a:solidFill>
                  <a:prstClr val="black"/>
                </a:solidFill>
                <a:latin typeface="Times New Roman" pitchFamily="18" charset="0"/>
                <a:ea typeface="宋体" panose="02010600030101010101" pitchFamily="2" charset="-122"/>
                <a:cs typeface="Times New Roman" pitchFamily="18" charset="0"/>
              </a:rPr>
              <a:t>with highest compressive stress of </a:t>
            </a:r>
            <a:r>
              <a:rPr lang="en-US" altLang="zh-CN" sz="1500" dirty="0">
                <a:solidFill>
                  <a:srgbClr val="FF0000"/>
                </a:solidFill>
                <a:latin typeface="Times New Roman" pitchFamily="18" charset="0"/>
                <a:ea typeface="宋体" panose="02010600030101010101" pitchFamily="2" charset="-122"/>
                <a:cs typeface="Times New Roman" pitchFamily="18" charset="0"/>
              </a:rPr>
              <a:t>120 MPa</a:t>
            </a:r>
            <a:r>
              <a:rPr lang="en-US" altLang="zh-CN" sz="1500" dirty="0">
                <a:solidFill>
                  <a:prstClr val="black"/>
                </a:solidFill>
                <a:latin typeface="Times New Roman" pitchFamily="18" charset="0"/>
                <a:ea typeface="宋体" panose="02010600030101010101" pitchFamily="2" charset="-122"/>
                <a:cs typeface="Times New Roman" pitchFamily="18" charset="0"/>
              </a:rPr>
              <a:t>.</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9" name="图片 8"/>
          <p:cNvPicPr/>
          <p:nvPr/>
        </p:nvPicPr>
        <p:blipFill>
          <a:blip r:embed="rId3"/>
          <a:stretch>
            <a:fillRect/>
          </a:stretch>
        </p:blipFill>
        <p:spPr>
          <a:xfrm>
            <a:off x="367728" y="2460160"/>
            <a:ext cx="4035644" cy="2532170"/>
          </a:xfrm>
          <a:prstGeom prst="rect">
            <a:avLst/>
          </a:prstGeom>
        </p:spPr>
      </p:pic>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Text Box 19"/>
          <p:cNvSpPr txBox="1">
            <a:spLocks noChangeArrowheads="1"/>
          </p:cNvSpPr>
          <p:nvPr/>
        </p:nvSpPr>
        <p:spPr bwMode="auto">
          <a:xfrm>
            <a:off x="259111" y="45872"/>
            <a:ext cx="8612043"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Racetrack Coils with 100-m Long IBS Tapes </a:t>
            </a:r>
            <a:endParaRPr lang="zh-CN" altLang="en-US" sz="2700" dirty="0">
              <a:solidFill>
                <a:srgbClr val="000000"/>
              </a:solidFill>
              <a:latin typeface="+mj-lt"/>
              <a:ea typeface="+mn-ea"/>
            </a:endParaRPr>
          </a:p>
        </p:txBody>
      </p:sp>
      <p:pic>
        <p:nvPicPr>
          <p:cNvPr id="12"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4677832" y="3222038"/>
            <a:ext cx="4000500" cy="1569660"/>
          </a:xfrm>
          <a:prstGeom prst="rect">
            <a:avLst/>
          </a:prstGeom>
        </p:spPr>
        <p:txBody>
          <a:bodyPr wrap="square">
            <a:spAutoFit/>
          </a:bodyPr>
          <a:lstStyle/>
          <a:p>
            <a:r>
              <a:rPr lang="en-US" altLang="zh-CN" sz="1200" b="1" i="1" dirty="0">
                <a:latin typeface="微软雅黑" panose="020B0503020204020204" pitchFamily="34" charset="-122"/>
                <a:ea typeface="微软雅黑" panose="020B0503020204020204" pitchFamily="34" charset="-122"/>
              </a:rPr>
              <a:t>Comments from SUST reviewers</a:t>
            </a:r>
            <a:r>
              <a:rPr lang="zh-CN" altLang="en-US" sz="1200" b="1" i="1" dirty="0">
                <a:latin typeface="微软雅黑" panose="020B0503020204020204" pitchFamily="34" charset="-122"/>
                <a:ea typeface="微软雅黑" panose="020B0503020204020204" pitchFamily="34" charset="-122"/>
              </a:rPr>
              <a:t>：</a:t>
            </a:r>
            <a:endParaRPr lang="en-US" altLang="zh-CN" sz="1200" b="1" i="1"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…the new results that can have a </a:t>
            </a:r>
            <a:r>
              <a:rPr lang="en-US" altLang="zh-CN" sz="1200" dirty="0">
                <a:solidFill>
                  <a:srgbClr val="FF0000"/>
                </a:solidFill>
                <a:latin typeface="微软雅黑" panose="020B0503020204020204" pitchFamily="34" charset="-122"/>
                <a:ea typeface="微软雅黑" panose="020B0503020204020204" pitchFamily="34" charset="-122"/>
              </a:rPr>
              <a:t>strong impact on the conductor and magnet community.</a:t>
            </a:r>
            <a:endParaRPr lang="en-US" altLang="zh-CN" sz="1200" dirty="0">
              <a:latin typeface="微软雅黑" panose="020B0503020204020204" pitchFamily="34" charset="-122"/>
              <a:ea typeface="微软雅黑" panose="020B0503020204020204" pitchFamily="34" charset="-122"/>
            </a:endParaRP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…demonstrated the </a:t>
            </a:r>
            <a:r>
              <a:rPr lang="en-US" altLang="zh-CN" sz="1200" dirty="0">
                <a:solidFill>
                  <a:srgbClr val="FF0000"/>
                </a:solidFill>
                <a:latin typeface="微软雅黑" panose="020B0503020204020204" pitchFamily="34" charset="-122"/>
                <a:ea typeface="微软雅黑" panose="020B0503020204020204" pitchFamily="34" charset="-122"/>
              </a:rPr>
              <a:t>great potential of Iron-Based Superconductor in the development of next-generation accelerators.</a:t>
            </a:r>
            <a:r>
              <a:rPr lang="en-US" altLang="zh-CN" sz="1200" dirty="0">
                <a:latin typeface="微软雅黑" panose="020B0503020204020204" pitchFamily="34" charset="-122"/>
                <a:ea typeface="微软雅黑" panose="020B0503020204020204" pitchFamily="34" charset="-122"/>
              </a:rPr>
              <a:t> </a:t>
            </a:r>
          </a:p>
          <a:p>
            <a:pPr marL="342900" indent="-342900" algn="just">
              <a:buFont typeface="+mj-lt"/>
              <a:buAutoNum type="alphaLcParenR"/>
            </a:pPr>
            <a:r>
              <a:rPr lang="en-US" altLang="zh-CN" sz="1200" dirty="0">
                <a:latin typeface="微软雅黑" panose="020B0503020204020204" pitchFamily="34" charset="-122"/>
                <a:ea typeface="微软雅黑" panose="020B0503020204020204" pitchFamily="34" charset="-122"/>
              </a:rPr>
              <a:t>It is of </a:t>
            </a:r>
            <a:r>
              <a:rPr lang="en-US" altLang="zh-CN" sz="1200" dirty="0">
                <a:solidFill>
                  <a:srgbClr val="FF0000"/>
                </a:solidFill>
                <a:latin typeface="微软雅黑" panose="020B0503020204020204" pitchFamily="34" charset="-122"/>
                <a:ea typeface="微软雅黑" panose="020B0503020204020204" pitchFamily="34" charset="-122"/>
              </a:rPr>
              <a:t>certain significance in the path of applications of Iron-Based Superconductor…</a:t>
            </a:r>
            <a:endParaRPr lang="zh-CN" altLang="en-US" sz="1200" dirty="0"/>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AACF7F69-EB5E-4507-B8A8-47746438FDE0}"/>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1667467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13</a:t>
            </a:fld>
            <a:endParaRPr lang="zh-CN" altLang="en-US" dirty="0"/>
          </a:p>
        </p:txBody>
      </p:sp>
      <p:sp>
        <p:nvSpPr>
          <p:cNvPr id="4" name="Right Arrow 30"/>
          <p:cNvSpPr/>
          <p:nvPr/>
        </p:nvSpPr>
        <p:spPr bwMode="auto">
          <a:xfrm>
            <a:off x="295447" y="1411053"/>
            <a:ext cx="3517550" cy="162845"/>
          </a:xfrm>
          <a:prstGeom prst="rightArrow">
            <a:avLst>
              <a:gd name="adj1" fmla="val 50000"/>
              <a:gd name="adj2" fmla="val 0"/>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5" name="Right Arrow 30"/>
          <p:cNvSpPr/>
          <p:nvPr/>
        </p:nvSpPr>
        <p:spPr bwMode="auto">
          <a:xfrm>
            <a:off x="4220476" y="1399289"/>
            <a:ext cx="4618651" cy="184023"/>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grpSp>
        <p:nvGrpSpPr>
          <p:cNvPr id="6" name="Group 22"/>
          <p:cNvGrpSpPr>
            <a:grpSpLocks/>
          </p:cNvGrpSpPr>
          <p:nvPr/>
        </p:nvGrpSpPr>
        <p:grpSpPr bwMode="auto">
          <a:xfrm>
            <a:off x="1899374" y="1382208"/>
            <a:ext cx="216000" cy="216000"/>
            <a:chOff x="0" y="0"/>
            <a:chExt cx="258778" cy="256382"/>
          </a:xfrm>
        </p:grpSpPr>
        <p:sp>
          <p:nvSpPr>
            <p:cNvPr id="8" name="Oval 370"/>
            <p:cNvSpPr>
              <a:spLocks noChangeArrowheads="1"/>
            </p:cNvSpPr>
            <p:nvPr/>
          </p:nvSpPr>
          <p:spPr bwMode="auto">
            <a:xfrm>
              <a:off x="0" y="0"/>
              <a:ext cx="258778" cy="256382"/>
            </a:xfrm>
            <a:prstGeom prst="ellipse">
              <a:avLst/>
            </a:prstGeom>
            <a:solidFill>
              <a:srgbClr val="0066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9" name="Oval 371"/>
            <p:cNvSpPr>
              <a:spLocks noChangeArrowheads="1"/>
            </p:cNvSpPr>
            <p:nvPr/>
          </p:nvSpPr>
          <p:spPr bwMode="auto">
            <a:xfrm>
              <a:off x="65990" y="58396"/>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grpSp>
        <p:nvGrpSpPr>
          <p:cNvPr id="10" name="Group 19"/>
          <p:cNvGrpSpPr>
            <a:grpSpLocks/>
          </p:cNvGrpSpPr>
          <p:nvPr/>
        </p:nvGrpSpPr>
        <p:grpSpPr bwMode="auto">
          <a:xfrm>
            <a:off x="3078588" y="1381885"/>
            <a:ext cx="216000" cy="216000"/>
            <a:chOff x="0" y="0"/>
            <a:chExt cx="258778" cy="256382"/>
          </a:xfrm>
        </p:grpSpPr>
        <p:sp>
          <p:nvSpPr>
            <p:cNvPr id="11" name="Oval 368"/>
            <p:cNvSpPr>
              <a:spLocks noChangeArrowheads="1"/>
            </p:cNvSpPr>
            <p:nvPr/>
          </p:nvSpPr>
          <p:spPr bwMode="auto">
            <a:xfrm>
              <a:off x="0" y="0"/>
              <a:ext cx="258778" cy="256382"/>
            </a:xfrm>
            <a:prstGeom prst="ellipse">
              <a:avLst/>
            </a:prstGeom>
            <a:solidFill>
              <a:srgbClr val="32B1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12" name="Oval 369"/>
            <p:cNvSpPr>
              <a:spLocks noChangeArrowheads="1"/>
            </p:cNvSpPr>
            <p:nvPr/>
          </p:nvSpPr>
          <p:spPr bwMode="auto">
            <a:xfrm>
              <a:off x="59901" y="59903"/>
              <a:ext cx="129389" cy="12819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13" name="矩形 12"/>
          <p:cNvSpPr/>
          <p:nvPr/>
        </p:nvSpPr>
        <p:spPr>
          <a:xfrm>
            <a:off x="462920" y="1576135"/>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2008.02</a:t>
            </a:r>
            <a:endParaRPr kumimoji="1" lang="ko-KR" altLang="en-US" sz="1200" dirty="0">
              <a:latin typeface="Britannic Bold" panose="020B0903060703020204" pitchFamily="34" charset="0"/>
              <a:ea typeface="方正粗黑宋简体" panose="02000000000000000000" pitchFamily="2" charset="-122"/>
            </a:endParaRPr>
          </a:p>
        </p:txBody>
      </p:sp>
      <p:sp>
        <p:nvSpPr>
          <p:cNvPr id="14" name="矩形 13"/>
          <p:cNvSpPr/>
          <p:nvPr/>
        </p:nvSpPr>
        <p:spPr>
          <a:xfrm>
            <a:off x="2722031" y="1552277"/>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2008.09</a:t>
            </a:r>
            <a:endParaRPr kumimoji="1" lang="ko-KR" altLang="en-US" sz="1200" dirty="0">
              <a:latin typeface="Britannic Bold" panose="020B0903060703020204" pitchFamily="34" charset="0"/>
              <a:ea typeface="方正粗黑宋简体" panose="02000000000000000000" pitchFamily="2" charset="-122"/>
            </a:endParaRPr>
          </a:p>
        </p:txBody>
      </p:sp>
      <p:sp>
        <p:nvSpPr>
          <p:cNvPr id="15" name="矩形 14"/>
          <p:cNvSpPr/>
          <p:nvPr/>
        </p:nvSpPr>
        <p:spPr>
          <a:xfrm>
            <a:off x="4373280" y="15522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2016</a:t>
            </a:r>
            <a:endParaRPr kumimoji="1" lang="ko-KR" altLang="en-US" sz="1200" dirty="0">
              <a:latin typeface="Britannic Bold" panose="020B0903060703020204" pitchFamily="34" charset="0"/>
              <a:ea typeface="方正粗黑宋简体" panose="02000000000000000000" pitchFamily="2" charset="-122"/>
            </a:endParaRPr>
          </a:p>
        </p:txBody>
      </p:sp>
      <p:sp>
        <p:nvSpPr>
          <p:cNvPr id="16" name="Oval 358"/>
          <p:cNvSpPr>
            <a:spLocks noChangeArrowheads="1"/>
          </p:cNvSpPr>
          <p:nvPr/>
        </p:nvSpPr>
        <p:spPr bwMode="auto">
          <a:xfrm>
            <a:off x="686383" y="1390399"/>
            <a:ext cx="216000" cy="216000"/>
          </a:xfrm>
          <a:prstGeom prst="ellipse">
            <a:avLst/>
          </a:prstGeom>
          <a:solidFill>
            <a:srgbClr val="DC6D07"/>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7" name="Oval 359"/>
          <p:cNvSpPr>
            <a:spLocks noChangeArrowheads="1"/>
          </p:cNvSpPr>
          <p:nvPr/>
        </p:nvSpPr>
        <p:spPr bwMode="auto">
          <a:xfrm>
            <a:off x="735497" y="1442285"/>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8" name="Oval 368"/>
          <p:cNvSpPr>
            <a:spLocks noChangeArrowheads="1"/>
          </p:cNvSpPr>
          <p:nvPr/>
        </p:nvSpPr>
        <p:spPr bwMode="auto">
          <a:xfrm>
            <a:off x="4513868" y="1362835"/>
            <a:ext cx="216000" cy="216000"/>
          </a:xfrm>
          <a:prstGeom prst="ellipse">
            <a:avLst/>
          </a:prstGeom>
          <a:solidFill>
            <a:schemeClr val="accent3">
              <a:lumMod val="60000"/>
              <a:lumOff val="4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19" name="Oval 369"/>
          <p:cNvSpPr>
            <a:spLocks noChangeArrowheads="1"/>
          </p:cNvSpPr>
          <p:nvPr/>
        </p:nvSpPr>
        <p:spPr bwMode="auto">
          <a:xfrm>
            <a:off x="4575508" y="1413972"/>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20" name="矩形 19"/>
          <p:cNvSpPr/>
          <p:nvPr/>
        </p:nvSpPr>
        <p:spPr>
          <a:xfrm>
            <a:off x="5646967" y="15909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2018</a:t>
            </a:r>
            <a:endParaRPr kumimoji="1" lang="ko-KR" altLang="en-US" sz="1200" dirty="0">
              <a:latin typeface="Britannic Bold" panose="020B0903060703020204" pitchFamily="34" charset="0"/>
              <a:ea typeface="方正粗黑宋简体" panose="02000000000000000000" pitchFamily="2" charset="-122"/>
            </a:endParaRPr>
          </a:p>
        </p:txBody>
      </p:sp>
      <p:sp>
        <p:nvSpPr>
          <p:cNvPr id="21" name="TextBox 29"/>
          <p:cNvSpPr txBox="1">
            <a:spLocks noChangeArrowheads="1"/>
          </p:cNvSpPr>
          <p:nvPr/>
        </p:nvSpPr>
        <p:spPr bwMode="auto">
          <a:xfrm>
            <a:off x="313730" y="1805793"/>
            <a:ext cx="1116224"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IBS</a:t>
            </a:r>
          </a:p>
        </p:txBody>
      </p:sp>
      <p:sp>
        <p:nvSpPr>
          <p:cNvPr id="22" name="矩形 21"/>
          <p:cNvSpPr/>
          <p:nvPr/>
        </p:nvSpPr>
        <p:spPr>
          <a:xfrm>
            <a:off x="1570607" y="1576134"/>
            <a:ext cx="768116"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2008.04</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24" name="组合 23"/>
          <p:cNvGrpSpPr/>
          <p:nvPr/>
        </p:nvGrpSpPr>
        <p:grpSpPr>
          <a:xfrm>
            <a:off x="5731242" y="1367313"/>
            <a:ext cx="216000" cy="216000"/>
            <a:chOff x="4654195" y="4152355"/>
            <a:chExt cx="258762" cy="255587"/>
          </a:xfrm>
        </p:grpSpPr>
        <p:sp>
          <p:nvSpPr>
            <p:cNvPr id="25" name="Oval 370"/>
            <p:cNvSpPr>
              <a:spLocks noChangeArrowheads="1"/>
            </p:cNvSpPr>
            <p:nvPr/>
          </p:nvSpPr>
          <p:spPr bwMode="auto">
            <a:xfrm>
              <a:off x="4654195" y="4152355"/>
              <a:ext cx="258762" cy="255587"/>
            </a:xfrm>
            <a:prstGeom prst="ellipse">
              <a:avLst/>
            </a:prstGeom>
            <a:solidFill>
              <a:schemeClr val="accent5">
                <a:lumMod val="60000"/>
                <a:lumOff val="40000"/>
              </a:schemeClr>
            </a:solidFill>
            <a:ln>
              <a:noFill/>
            </a:ln>
          </p:spPr>
          <p:txBody>
            <a:bodyPr/>
            <a:lstStyle/>
            <a:p>
              <a:endParaRPr lang="zh-CN" altLang="zh-CN">
                <a:solidFill>
                  <a:srgbClr val="000000"/>
                </a:solidFill>
                <a:latin typeface="宋体" pitchFamily="2" charset="-122"/>
                <a:sym typeface="宋体" pitchFamily="2" charset="-122"/>
              </a:endParaRPr>
            </a:p>
          </p:txBody>
        </p:sp>
        <p:sp>
          <p:nvSpPr>
            <p:cNvPr id="26" name="Oval 371"/>
            <p:cNvSpPr>
              <a:spLocks noChangeArrowheads="1"/>
            </p:cNvSpPr>
            <p:nvPr/>
          </p:nvSpPr>
          <p:spPr bwMode="auto">
            <a:xfrm>
              <a:off x="4721701" y="4212071"/>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27" name="TextBox 29"/>
          <p:cNvSpPr txBox="1">
            <a:spLocks noChangeArrowheads="1"/>
          </p:cNvSpPr>
          <p:nvPr/>
        </p:nvSpPr>
        <p:spPr bwMode="auto">
          <a:xfrm>
            <a:off x="2676783" y="1805792"/>
            <a:ext cx="1002155" cy="44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Discovery of </a:t>
            </a:r>
          </a:p>
          <a:p>
            <a:pPr algn="ctr" eaLnBrk="1" hangingPunct="1"/>
            <a:r>
              <a:rPr lang="en-US" altLang="zh-CN" sz="1200" b="1" dirty="0">
                <a:latin typeface="+mj-lt"/>
                <a:ea typeface="+mj-ea"/>
                <a:cs typeface="Times New Roman" pitchFamily="18" charset="0"/>
              </a:rPr>
              <a:t>122 phase IBS</a:t>
            </a:r>
          </a:p>
        </p:txBody>
      </p:sp>
      <p:sp>
        <p:nvSpPr>
          <p:cNvPr id="28" name="Oval 369"/>
          <p:cNvSpPr>
            <a:spLocks noChangeArrowheads="1"/>
          </p:cNvSpPr>
          <p:nvPr/>
        </p:nvSpPr>
        <p:spPr bwMode="auto">
          <a:xfrm>
            <a:off x="3947947" y="1442285"/>
            <a:ext cx="108000" cy="108000"/>
          </a:xfrm>
          <a:prstGeom prst="ellipse">
            <a:avLst/>
          </a:prstGeom>
          <a:solidFill>
            <a:schemeClr val="accent6">
              <a:lumMod val="40000"/>
              <a:lumOff val="60000"/>
            </a:schemeClr>
          </a:solidFill>
          <a:ln>
            <a:noFill/>
          </a:ln>
        </p:spPr>
        <p:txBody>
          <a:bodyPr lIns="77925" tIns="38963" rIns="77925" bIns="38963"/>
          <a:lstStyle/>
          <a:p>
            <a:endParaRPr lang="zh-CN" altLang="zh-CN">
              <a:solidFill>
                <a:srgbClr val="000000"/>
              </a:solidFill>
              <a:latin typeface="宋体" pitchFamily="2" charset="-122"/>
              <a:sym typeface="宋体" pitchFamily="2" charset="-122"/>
            </a:endParaRPr>
          </a:p>
        </p:txBody>
      </p:sp>
      <p:sp>
        <p:nvSpPr>
          <p:cNvPr id="32" name="矩形 31"/>
          <p:cNvSpPr/>
          <p:nvPr/>
        </p:nvSpPr>
        <p:spPr>
          <a:xfrm>
            <a:off x="6800996" y="1576581"/>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2020</a:t>
            </a:r>
            <a:endParaRPr kumimoji="1" lang="ko-KR" altLang="en-US" sz="1200" dirty="0">
              <a:latin typeface="Britannic Bold" panose="020B0903060703020204" pitchFamily="34" charset="0"/>
              <a:ea typeface="方正粗黑宋简体" panose="02000000000000000000" pitchFamily="2" charset="-122"/>
            </a:endParaRPr>
          </a:p>
        </p:txBody>
      </p:sp>
      <p:grpSp>
        <p:nvGrpSpPr>
          <p:cNvPr id="33" name="组合 32"/>
          <p:cNvGrpSpPr/>
          <p:nvPr/>
        </p:nvGrpSpPr>
        <p:grpSpPr>
          <a:xfrm>
            <a:off x="6998004" y="1379738"/>
            <a:ext cx="216000" cy="216000"/>
            <a:chOff x="4789249" y="4115300"/>
            <a:chExt cx="258762" cy="255587"/>
          </a:xfrm>
        </p:grpSpPr>
        <p:sp>
          <p:nvSpPr>
            <p:cNvPr id="34" name="Oval 370"/>
            <p:cNvSpPr>
              <a:spLocks noChangeArrowheads="1"/>
            </p:cNvSpPr>
            <p:nvPr/>
          </p:nvSpPr>
          <p:spPr bwMode="auto">
            <a:xfrm>
              <a:off x="4789249" y="4115300"/>
              <a:ext cx="258762" cy="255587"/>
            </a:xfrm>
            <a:prstGeom prst="ellipse">
              <a:avLst/>
            </a:prstGeom>
            <a:solidFill>
              <a:srgbClr val="FF0000"/>
            </a:solidFill>
            <a:ln>
              <a:noFill/>
            </a:ln>
          </p:spPr>
          <p:txBody>
            <a:bodyPr/>
            <a:lstStyle/>
            <a:p>
              <a:endParaRPr lang="zh-CN" altLang="zh-CN">
                <a:solidFill>
                  <a:srgbClr val="000000"/>
                </a:solidFill>
                <a:latin typeface="宋体" pitchFamily="2" charset="-122"/>
                <a:sym typeface="宋体" pitchFamily="2" charset="-122"/>
              </a:endParaRPr>
            </a:p>
          </p:txBody>
        </p:sp>
        <p:sp>
          <p:nvSpPr>
            <p:cNvPr id="35" name="Oval 371"/>
            <p:cNvSpPr>
              <a:spLocks noChangeArrowheads="1"/>
            </p:cNvSpPr>
            <p:nvPr/>
          </p:nvSpPr>
          <p:spPr bwMode="auto">
            <a:xfrm>
              <a:off x="4856754" y="4175016"/>
              <a:ext cx="129381" cy="127794"/>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grpSp>
      <p:sp>
        <p:nvSpPr>
          <p:cNvPr id="36" name="TextBox 29"/>
          <p:cNvSpPr txBox="1">
            <a:spLocks noChangeArrowheads="1"/>
          </p:cNvSpPr>
          <p:nvPr/>
        </p:nvSpPr>
        <p:spPr bwMode="auto">
          <a:xfrm>
            <a:off x="3905220" y="906507"/>
            <a:ext cx="1544663"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mj-ea"/>
                <a:cs typeface="Times New Roman" pitchFamily="18" charset="0"/>
              </a:rPr>
              <a:t>100-m 7-core IBS tape fabricated </a:t>
            </a:r>
            <a:endParaRPr lang="zh-CN" altLang="en-US" sz="1200" b="1" dirty="0">
              <a:latin typeface="+mj-lt"/>
              <a:ea typeface="+mj-ea"/>
              <a:cs typeface="Times New Roman" pitchFamily="18" charset="0"/>
            </a:endParaRPr>
          </a:p>
        </p:txBody>
      </p:sp>
      <p:cxnSp>
        <p:nvCxnSpPr>
          <p:cNvPr id="38" name="直接连接符 3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39" name="Text Box 19"/>
          <p:cNvSpPr txBox="1">
            <a:spLocks noChangeArrowheads="1"/>
          </p:cNvSpPr>
          <p:nvPr/>
        </p:nvSpPr>
        <p:spPr bwMode="auto">
          <a:xfrm>
            <a:off x="564944" y="45872"/>
            <a:ext cx="7922419"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Challenges and Outlook of the IBS Magnets</a:t>
            </a:r>
            <a:endParaRPr lang="zh-CN" altLang="en-US" sz="2700" dirty="0">
              <a:solidFill>
                <a:srgbClr val="000000"/>
              </a:solidFill>
              <a:latin typeface="+mj-lt"/>
              <a:ea typeface="+mn-ea"/>
            </a:endParaRPr>
          </a:p>
        </p:txBody>
      </p:sp>
      <p:sp>
        <p:nvSpPr>
          <p:cNvPr id="40" name="TextBox 29"/>
          <p:cNvSpPr txBox="1">
            <a:spLocks noChangeArrowheads="1"/>
          </p:cNvSpPr>
          <p:nvPr/>
        </p:nvSpPr>
        <p:spPr bwMode="auto">
          <a:xfrm>
            <a:off x="1507808" y="1089959"/>
            <a:ext cx="1071725" cy="26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US" altLang="zh-CN" sz="1200" b="1" dirty="0">
                <a:latin typeface="+mj-lt"/>
                <a:ea typeface="+mj-ea"/>
                <a:cs typeface="Times New Roman" pitchFamily="18" charset="0"/>
              </a:rPr>
              <a:t>T</a:t>
            </a:r>
            <a:r>
              <a:rPr lang="en-US" altLang="zh-CN" sz="1200" b="1" baseline="-25000" dirty="0">
                <a:latin typeface="+mj-lt"/>
                <a:ea typeface="+mj-ea"/>
                <a:cs typeface="Times New Roman" pitchFamily="18" charset="0"/>
              </a:rPr>
              <a:t>c</a:t>
            </a:r>
            <a:r>
              <a:rPr lang="en-US" altLang="zh-CN" sz="1200" b="1" dirty="0">
                <a:latin typeface="+mj-lt"/>
                <a:ea typeface="+mj-ea"/>
                <a:cs typeface="Times New Roman" pitchFamily="18" charset="0"/>
              </a:rPr>
              <a:t> reached 55K</a:t>
            </a:r>
            <a:endParaRPr lang="en-US" altLang="zh-CN" sz="1200" b="1" dirty="0">
              <a:latin typeface="+mj-lt"/>
              <a:ea typeface="楷体" pitchFamily="49" charset="-122"/>
              <a:cs typeface="Times New Roman" pitchFamily="18" charset="0"/>
            </a:endParaRPr>
          </a:p>
        </p:txBody>
      </p:sp>
      <p:sp>
        <p:nvSpPr>
          <p:cNvPr id="41" name="TextBox 29"/>
          <p:cNvSpPr txBox="1">
            <a:spLocks noChangeArrowheads="1"/>
          </p:cNvSpPr>
          <p:nvPr/>
        </p:nvSpPr>
        <p:spPr bwMode="auto">
          <a:xfrm>
            <a:off x="5172342" y="181563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24 T</a:t>
            </a:r>
          </a:p>
          <a:p>
            <a:pPr algn="ctr" eaLnBrk="1" hangingPunct="1"/>
            <a:r>
              <a:rPr lang="en-CA" altLang="zh-CN" sz="1200" b="1" dirty="0">
                <a:latin typeface="+mj-lt"/>
                <a:ea typeface="楷体" pitchFamily="49" charset="-122"/>
                <a:cs typeface="Times New Roman" pitchFamily="18" charset="0"/>
              </a:rPr>
              <a:t> Racetrack at 8 T</a:t>
            </a:r>
            <a:endParaRPr lang="zh-CN" altLang="en-US" sz="1200" b="1" dirty="0">
              <a:latin typeface="+mj-lt"/>
              <a:ea typeface="+mj-ea"/>
              <a:cs typeface="Times New Roman" pitchFamily="18" charset="0"/>
            </a:endParaRPr>
          </a:p>
        </p:txBody>
      </p:sp>
      <p:sp>
        <p:nvSpPr>
          <p:cNvPr id="3" name="矩形 2"/>
          <p:cNvSpPr/>
          <p:nvPr/>
        </p:nvSpPr>
        <p:spPr>
          <a:xfrm>
            <a:off x="254091" y="2520345"/>
            <a:ext cx="8585037" cy="2269852"/>
          </a:xfrm>
          <a:prstGeom prst="rect">
            <a:avLst/>
          </a:prstGeom>
        </p:spPr>
        <p:txBody>
          <a:bodyPr wrap="square">
            <a:spAutoFit/>
          </a:bodyPr>
          <a:lstStyle/>
          <a:p>
            <a:pPr marL="285750" indent="-285750" algn="just">
              <a:buFont typeface="Arial" panose="020B0604020202020204" pitchFamily="34" charset="0"/>
              <a:buChar char="•"/>
            </a:pPr>
            <a:r>
              <a:rPr lang="en-US" altLang="zh-CN" sz="1600" dirty="0"/>
              <a:t>The </a:t>
            </a:r>
            <a:r>
              <a:rPr lang="en-US" altLang="zh-CN" sz="1600" b="1" dirty="0"/>
              <a:t>engineering current density </a:t>
            </a:r>
            <a:r>
              <a:rPr lang="en-US" altLang="zh-CN" sz="1600" dirty="0"/>
              <a:t>of the long-length IBS still needs a significant improvement, to reach the similar level as </a:t>
            </a:r>
            <a:r>
              <a:rPr lang="en-US" altLang="zh-CN" sz="1600" dirty="0" err="1"/>
              <a:t>ReBCO</a:t>
            </a:r>
            <a:r>
              <a:rPr lang="en-US" altLang="zh-CN" sz="1600" dirty="0"/>
              <a:t> or Bi-2212 conductors.</a:t>
            </a:r>
          </a:p>
          <a:p>
            <a:pPr marL="285750" indent="-285750" algn="just">
              <a:buFont typeface="Arial" panose="020B0604020202020204" pitchFamily="34" charset="0"/>
              <a:buChar char="•"/>
            </a:pPr>
            <a:r>
              <a:rPr lang="en-US" altLang="zh-CN" sz="1600" dirty="0"/>
              <a:t>The </a:t>
            </a:r>
            <a:r>
              <a:rPr lang="en-US" altLang="zh-CN" sz="1600" b="1" dirty="0"/>
              <a:t>materials of stabilizer </a:t>
            </a:r>
            <a:r>
              <a:rPr lang="en-US" altLang="zh-CN" sz="1600" dirty="0"/>
              <a:t>should be shifted to copper or any other low-cost metals to realize the low cost of IBS.</a:t>
            </a:r>
          </a:p>
          <a:p>
            <a:pPr marL="285750" indent="-285750" algn="just">
              <a:buFont typeface="Arial" panose="020B0604020202020204" pitchFamily="34" charset="0"/>
              <a:buChar char="•"/>
            </a:pPr>
            <a:r>
              <a:rPr lang="en-US" altLang="zh-CN" sz="1600" b="1" dirty="0"/>
              <a:t>Structure and fabrication methods </a:t>
            </a:r>
            <a:r>
              <a:rPr lang="en-US" altLang="zh-CN" sz="1600" dirty="0"/>
              <a:t>of IBS and corresponding coils should be further optimized to minimize the </a:t>
            </a:r>
            <a:r>
              <a:rPr lang="en-US" altLang="zh-CN" sz="1600" dirty="0" err="1"/>
              <a:t>J</a:t>
            </a:r>
            <a:r>
              <a:rPr lang="en-US" altLang="zh-CN" sz="1600" baseline="-25000" dirty="0" err="1"/>
              <a:t>c</a:t>
            </a:r>
            <a:r>
              <a:rPr lang="en-US" altLang="zh-CN" sz="1600" dirty="0"/>
              <a:t> degradation at high field and high stress.</a:t>
            </a:r>
          </a:p>
          <a:p>
            <a:pPr marL="285750" indent="-285750" algn="just">
              <a:buFont typeface="Arial" panose="020B0604020202020204" pitchFamily="34" charset="0"/>
              <a:buChar char="•"/>
            </a:pPr>
            <a:r>
              <a:rPr lang="en-US" altLang="zh-CN" sz="1600" dirty="0"/>
              <a:t>And many other issues like detailed magnetic and mechanical properties study of IBS, quench detection and protection of the IBS coils / magnets and etc.  </a:t>
            </a:r>
            <a:endParaRPr lang="en-US" altLang="zh-CN" sz="1400" dirty="0">
              <a:latin typeface="Times New Roman" pitchFamily="18" charset="0"/>
            </a:endParaRPr>
          </a:p>
          <a:p>
            <a:endParaRPr lang="zh-CN" altLang="en-US" dirty="0"/>
          </a:p>
        </p:txBody>
      </p:sp>
      <p:pic>
        <p:nvPicPr>
          <p:cNvPr id="44"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1521" y="87811"/>
            <a:ext cx="574588" cy="482648"/>
          </a:xfrm>
          <a:prstGeom prst="rect">
            <a:avLst/>
          </a:prstGeom>
          <a:noFill/>
          <a:extLst>
            <a:ext uri="{909E8E84-426E-40DD-AFC4-6F175D3DCCD1}">
              <a14:hiddenFill xmlns:a14="http://schemas.microsoft.com/office/drawing/2010/main">
                <a:solidFill>
                  <a:srgbClr val="FFFFFF"/>
                </a:solidFill>
              </a14:hiddenFill>
            </a:ext>
          </a:extLst>
        </p:spPr>
      </p:pic>
      <p:pic>
        <p:nvPicPr>
          <p:cNvPr id="45" name="图片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43" name="TextBox 29"/>
          <p:cNvSpPr txBox="1">
            <a:spLocks noChangeArrowheads="1"/>
          </p:cNvSpPr>
          <p:nvPr/>
        </p:nvSpPr>
        <p:spPr bwMode="auto">
          <a:xfrm>
            <a:off x="6903956" y="924050"/>
            <a:ext cx="1491737" cy="448019"/>
          </a:xfrm>
          <a:prstGeom prst="rect">
            <a:avLst/>
          </a:prstGeom>
          <a:noFill/>
          <a:ln>
            <a:noFill/>
          </a:ln>
        </p:spPr>
        <p:txBody>
          <a:bodyPr wrap="square" lIns="77925" tIns="38963" rIns="77925" bIns="38963">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en-CA" altLang="zh-CN" sz="1200" b="1" dirty="0">
                <a:latin typeface="+mj-lt"/>
                <a:ea typeface="楷体" pitchFamily="49" charset="-122"/>
                <a:cs typeface="Times New Roman" pitchFamily="18" charset="0"/>
              </a:rPr>
              <a:t>IBS solenoid at 30 T</a:t>
            </a:r>
          </a:p>
          <a:p>
            <a:pPr algn="ctr" eaLnBrk="1" hangingPunct="1"/>
            <a:r>
              <a:rPr lang="en-CA" altLang="zh-CN" sz="1200" b="1" dirty="0">
                <a:latin typeface="+mj-lt"/>
                <a:ea typeface="楷体" pitchFamily="49" charset="-122"/>
                <a:cs typeface="Times New Roman" pitchFamily="18" charset="0"/>
              </a:rPr>
              <a:t> Racetrack at 10 T</a:t>
            </a:r>
            <a:endParaRPr lang="zh-CN" altLang="en-US" sz="1200" b="1" dirty="0">
              <a:latin typeface="+mj-lt"/>
              <a:ea typeface="+mj-ea"/>
              <a:cs typeface="Times New Roman" pitchFamily="18" charset="0"/>
            </a:endParaRPr>
          </a:p>
        </p:txBody>
      </p:sp>
      <p:sp>
        <p:nvSpPr>
          <p:cNvPr id="46" name="Oval 370"/>
          <p:cNvSpPr>
            <a:spLocks noChangeArrowheads="1"/>
          </p:cNvSpPr>
          <p:nvPr/>
        </p:nvSpPr>
        <p:spPr bwMode="auto">
          <a:xfrm>
            <a:off x="8152216" y="1380939"/>
            <a:ext cx="216000" cy="216000"/>
          </a:xfrm>
          <a:prstGeom prst="ellipse">
            <a:avLst/>
          </a:prstGeom>
          <a:solidFill>
            <a:srgbClr val="92D050"/>
          </a:solidFill>
          <a:ln>
            <a:noFill/>
          </a:ln>
        </p:spPr>
        <p:txBody>
          <a:bodyPr/>
          <a:lstStyle/>
          <a:p>
            <a:endParaRPr lang="zh-CN" altLang="zh-CN">
              <a:solidFill>
                <a:srgbClr val="000000"/>
              </a:solidFill>
              <a:latin typeface="宋体" pitchFamily="2" charset="-122"/>
              <a:sym typeface="宋体" pitchFamily="2" charset="-122"/>
            </a:endParaRPr>
          </a:p>
        </p:txBody>
      </p:sp>
      <p:sp>
        <p:nvSpPr>
          <p:cNvPr id="47" name="Oval 371"/>
          <p:cNvSpPr>
            <a:spLocks noChangeArrowheads="1"/>
          </p:cNvSpPr>
          <p:nvPr/>
        </p:nvSpPr>
        <p:spPr bwMode="auto">
          <a:xfrm>
            <a:off x="8208565" y="1431406"/>
            <a:ext cx="108000" cy="1080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zh-CN">
              <a:solidFill>
                <a:srgbClr val="000000"/>
              </a:solidFill>
              <a:latin typeface="宋体" pitchFamily="2" charset="-122"/>
              <a:sym typeface="宋体" pitchFamily="2" charset="-122"/>
            </a:endParaRPr>
          </a:p>
        </p:txBody>
      </p:sp>
      <p:sp>
        <p:nvSpPr>
          <p:cNvPr id="48" name="矩形 47"/>
          <p:cNvSpPr/>
          <p:nvPr/>
        </p:nvSpPr>
        <p:spPr>
          <a:xfrm>
            <a:off x="7992375" y="1585077"/>
            <a:ext cx="535681" cy="263353"/>
          </a:xfrm>
          <a:prstGeom prst="rect">
            <a:avLst/>
          </a:prstGeom>
        </p:spPr>
        <p:txBody>
          <a:bodyPr wrap="none" lIns="77925" tIns="38963" rIns="77925" bIns="38963">
            <a:spAutoFit/>
          </a:bodyPr>
          <a:lstStyle/>
          <a:p>
            <a:pPr algn="ctr" fontAlgn="base">
              <a:spcBef>
                <a:spcPct val="0"/>
              </a:spcBef>
              <a:spcAft>
                <a:spcPct val="0"/>
              </a:spcAft>
            </a:pPr>
            <a:r>
              <a:rPr kumimoji="1" lang="en-US" altLang="zh-CN" sz="1200" dirty="0">
                <a:latin typeface="Britannic Bold" panose="020B0903060703020204" pitchFamily="34" charset="0"/>
                <a:ea typeface="方正粗黑宋简体" panose="02000000000000000000" pitchFamily="2" charset="-122"/>
              </a:rPr>
              <a:t>2022</a:t>
            </a:r>
            <a:endParaRPr kumimoji="1" lang="ko-KR" altLang="en-US" sz="1200" dirty="0">
              <a:latin typeface="Britannic Bold" panose="020B0903060703020204" pitchFamily="34" charset="0"/>
              <a:ea typeface="方正粗黑宋简体" panose="02000000000000000000" pitchFamily="2" charset="-122"/>
            </a:endParaRPr>
          </a:p>
        </p:txBody>
      </p:sp>
      <p:sp>
        <p:nvSpPr>
          <p:cNvPr id="2" name="页脚占位符 1">
            <a:extLst>
              <a:ext uri="{FF2B5EF4-FFF2-40B4-BE49-F238E27FC236}">
                <a16:creationId xmlns:a16="http://schemas.microsoft.com/office/drawing/2014/main" id="{5129A2D9-68A8-40A8-9871-11B71BC751E0}"/>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3432020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a:extLst>
              <a:ext uri="{FF2B5EF4-FFF2-40B4-BE49-F238E27FC236}">
                <a16:creationId xmlns:a16="http://schemas.microsoft.com/office/drawing/2014/main" id="{9D7513AA-9480-42AF-AB02-76D4585CFF3C}"/>
              </a:ext>
            </a:extLst>
          </p:cNvPr>
          <p:cNvSpPr>
            <a:spLocks noGrp="1"/>
          </p:cNvSpPr>
          <p:nvPr>
            <p:ph type="ftr" sz="quarter" idx="11"/>
          </p:nvPr>
        </p:nvSpPr>
        <p:spPr/>
        <p:txBody>
          <a:bodyPr/>
          <a:lstStyle/>
          <a:p>
            <a:r>
              <a:rPr lang="en-US"/>
              <a:t>Q. XU, CEPC IARC Meeting, Oct. 2021 </a:t>
            </a:r>
          </a:p>
        </p:txBody>
      </p:sp>
      <p:sp>
        <p:nvSpPr>
          <p:cNvPr id="4" name="灯片编号占位符 3">
            <a:extLst>
              <a:ext uri="{FF2B5EF4-FFF2-40B4-BE49-F238E27FC236}">
                <a16:creationId xmlns:a16="http://schemas.microsoft.com/office/drawing/2014/main" id="{31E0621A-694D-414D-8EEE-0C2C2194FA57}"/>
              </a:ext>
            </a:extLst>
          </p:cNvPr>
          <p:cNvSpPr>
            <a:spLocks noGrp="1"/>
          </p:cNvSpPr>
          <p:nvPr>
            <p:ph type="sldNum" sz="quarter" idx="12"/>
          </p:nvPr>
        </p:nvSpPr>
        <p:spPr/>
        <p:txBody>
          <a:bodyPr/>
          <a:lstStyle/>
          <a:p>
            <a:fld id="{1BC14028-2C42-48E4-958A-A39E3E99AC05}" type="slidenum">
              <a:rPr lang="en-US" smtClean="0"/>
              <a:t>14</a:t>
            </a:fld>
            <a:endParaRPr lang="en-US"/>
          </a:p>
        </p:txBody>
      </p:sp>
      <p:pic>
        <p:nvPicPr>
          <p:cNvPr id="5" name="图片 4">
            <a:extLst>
              <a:ext uri="{FF2B5EF4-FFF2-40B4-BE49-F238E27FC236}">
                <a16:creationId xmlns:a16="http://schemas.microsoft.com/office/drawing/2014/main" id="{47C799AF-7522-4363-89E6-D1C86CEFE1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68345" y="1310055"/>
            <a:ext cx="1217905" cy="906587"/>
          </a:xfrm>
          <a:prstGeom prst="rect">
            <a:avLst/>
          </a:prstGeom>
        </p:spPr>
      </p:pic>
      <p:sp>
        <p:nvSpPr>
          <p:cNvPr id="6" name="文本框 5">
            <a:extLst>
              <a:ext uri="{FF2B5EF4-FFF2-40B4-BE49-F238E27FC236}">
                <a16:creationId xmlns:a16="http://schemas.microsoft.com/office/drawing/2014/main" id="{72938A93-1A3F-4F68-90A8-BD19826179FD}"/>
              </a:ext>
            </a:extLst>
          </p:cNvPr>
          <p:cNvSpPr txBox="1"/>
          <p:nvPr/>
        </p:nvSpPr>
        <p:spPr>
          <a:xfrm>
            <a:off x="246248" y="2326630"/>
            <a:ext cx="1082093" cy="338554"/>
          </a:xfrm>
          <a:prstGeom prst="rect">
            <a:avLst/>
          </a:prstGeom>
          <a:solidFill>
            <a:schemeClr val="bg1"/>
          </a:solidFill>
        </p:spPr>
        <p:txBody>
          <a:bodyPr wrap="square" rtlCol="0">
            <a:spAutoFit/>
          </a:bodyPr>
          <a:lstStyle/>
          <a:p>
            <a:pPr algn="ctr"/>
            <a:r>
              <a:rPr lang="zh-CN" altLang="en-US" sz="1600" b="1" dirty="0"/>
              <a:t>超导线材</a:t>
            </a:r>
          </a:p>
        </p:txBody>
      </p:sp>
      <p:sp>
        <p:nvSpPr>
          <p:cNvPr id="7" name="矩形 6">
            <a:extLst>
              <a:ext uri="{FF2B5EF4-FFF2-40B4-BE49-F238E27FC236}">
                <a16:creationId xmlns:a16="http://schemas.microsoft.com/office/drawing/2014/main" id="{E7AC8989-5AB9-43E0-93CC-FAE42A49DDDE}"/>
              </a:ext>
            </a:extLst>
          </p:cNvPr>
          <p:cNvSpPr/>
          <p:nvPr/>
        </p:nvSpPr>
        <p:spPr>
          <a:xfrm>
            <a:off x="3789090" y="4162237"/>
            <a:ext cx="1961917" cy="513217"/>
          </a:xfrm>
          <a:prstGeom prst="rect">
            <a:avLst/>
          </a:prstGeom>
        </p:spPr>
        <p:txBody>
          <a:bodyPr wrap="square">
            <a:spAutoFit/>
          </a:bodyPr>
          <a:lstStyle/>
          <a:p>
            <a:pPr>
              <a:lnSpc>
                <a:spcPct val="90000"/>
              </a:lnSpc>
            </a:pPr>
            <a:r>
              <a:rPr lang="en-US" altLang="zh-CN" sz="1013" i="1" dirty="0"/>
              <a:t>Impregnation quality control</a:t>
            </a:r>
          </a:p>
          <a:p>
            <a:pPr>
              <a:lnSpc>
                <a:spcPct val="90000"/>
              </a:lnSpc>
            </a:pPr>
            <a:r>
              <a:rPr lang="en-US" altLang="zh-CN" sz="1013" i="1" dirty="0"/>
              <a:t>Thermal stress control</a:t>
            </a:r>
          </a:p>
          <a:p>
            <a:pPr>
              <a:lnSpc>
                <a:spcPct val="90000"/>
              </a:lnSpc>
            </a:pPr>
            <a:r>
              <a:rPr lang="en-US" altLang="zh-CN" sz="1013" i="1" dirty="0"/>
              <a:t>Mechanical strength and stability</a:t>
            </a:r>
          </a:p>
        </p:txBody>
      </p:sp>
      <p:sp>
        <p:nvSpPr>
          <p:cNvPr id="8" name="矩形 7">
            <a:extLst>
              <a:ext uri="{FF2B5EF4-FFF2-40B4-BE49-F238E27FC236}">
                <a16:creationId xmlns:a16="http://schemas.microsoft.com/office/drawing/2014/main" id="{756D8369-C03A-4E19-9691-21420109015A}"/>
              </a:ext>
            </a:extLst>
          </p:cNvPr>
          <p:cNvSpPr/>
          <p:nvPr/>
        </p:nvSpPr>
        <p:spPr>
          <a:xfrm>
            <a:off x="7668345" y="924420"/>
            <a:ext cx="1273975" cy="372923"/>
          </a:xfrm>
          <a:prstGeom prst="rect">
            <a:avLst/>
          </a:prstGeom>
        </p:spPr>
        <p:txBody>
          <a:bodyPr wrap="square">
            <a:spAutoFit/>
          </a:bodyPr>
          <a:lstStyle/>
          <a:p>
            <a:pPr>
              <a:lnSpc>
                <a:spcPct val="90000"/>
              </a:lnSpc>
            </a:pPr>
            <a:r>
              <a:rPr lang="en-US" altLang="zh-CN" sz="1013" b="1" i="1" dirty="0"/>
              <a:t>Quench protection</a:t>
            </a:r>
          </a:p>
          <a:p>
            <a:pPr>
              <a:lnSpc>
                <a:spcPct val="90000"/>
              </a:lnSpc>
            </a:pPr>
            <a:r>
              <a:rPr lang="en-US" altLang="zh-CN" sz="1013" i="1" dirty="0"/>
              <a:t>Hot spot, voltage,…</a:t>
            </a:r>
          </a:p>
        </p:txBody>
      </p:sp>
      <p:sp>
        <p:nvSpPr>
          <p:cNvPr id="9" name="矩形 8">
            <a:extLst>
              <a:ext uri="{FF2B5EF4-FFF2-40B4-BE49-F238E27FC236}">
                <a16:creationId xmlns:a16="http://schemas.microsoft.com/office/drawing/2014/main" id="{64BD845D-27B5-4878-A5A8-EF76E5F0F611}"/>
              </a:ext>
            </a:extLst>
          </p:cNvPr>
          <p:cNvSpPr/>
          <p:nvPr/>
        </p:nvSpPr>
        <p:spPr>
          <a:xfrm>
            <a:off x="236954" y="3829987"/>
            <a:ext cx="936482" cy="513217"/>
          </a:xfrm>
          <a:prstGeom prst="rect">
            <a:avLst/>
          </a:prstGeom>
        </p:spPr>
        <p:txBody>
          <a:bodyPr wrap="square">
            <a:spAutoFit/>
          </a:bodyPr>
          <a:lstStyle/>
          <a:p>
            <a:pPr>
              <a:lnSpc>
                <a:spcPct val="90000"/>
              </a:lnSpc>
            </a:pPr>
            <a:r>
              <a:rPr lang="en-US" altLang="zh-CN" sz="1013" i="1" dirty="0"/>
              <a:t>Material, </a:t>
            </a:r>
          </a:p>
          <a:p>
            <a:pPr>
              <a:lnSpc>
                <a:spcPct val="90000"/>
              </a:lnSpc>
            </a:pPr>
            <a:r>
              <a:rPr lang="en-US" altLang="zh-CN" sz="1013" i="1" dirty="0"/>
              <a:t>Cross section, Processing,…</a:t>
            </a:r>
          </a:p>
        </p:txBody>
      </p:sp>
      <p:pic>
        <p:nvPicPr>
          <p:cNvPr id="10" name="Picture 2" descr="Z:\1---Daily Work\送样：照片及性能--Job\原始数据\20170814zhuyanmin-6460-OST-RC\m.jpg">
            <a:extLst>
              <a:ext uri="{FF2B5EF4-FFF2-40B4-BE49-F238E27FC236}">
                <a16:creationId xmlns:a16="http://schemas.microsoft.com/office/drawing/2014/main" id="{9294B3ED-DCF5-4D56-8658-F7A3F76FA7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9830" y="1368414"/>
            <a:ext cx="968318" cy="86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a:extLst>
              <a:ext uri="{FF2B5EF4-FFF2-40B4-BE49-F238E27FC236}">
                <a16:creationId xmlns:a16="http://schemas.microsoft.com/office/drawing/2014/main" id="{F2A20745-2FA3-4E04-A8AD-6B79365F33EA}"/>
              </a:ext>
            </a:extLst>
          </p:cNvPr>
          <p:cNvSpPr/>
          <p:nvPr/>
        </p:nvSpPr>
        <p:spPr>
          <a:xfrm>
            <a:off x="251520" y="925074"/>
            <a:ext cx="1076820" cy="369332"/>
          </a:xfrm>
          <a:prstGeom prst="rect">
            <a:avLst/>
          </a:prstGeom>
        </p:spPr>
        <p:txBody>
          <a:bodyPr wrap="square">
            <a:spAutoFit/>
          </a:bodyPr>
          <a:lstStyle/>
          <a:p>
            <a:pPr>
              <a:lnSpc>
                <a:spcPct val="90000"/>
              </a:lnSpc>
            </a:pPr>
            <a:r>
              <a:rPr lang="en-US" altLang="zh-CN" sz="1000" i="1" dirty="0"/>
              <a:t>J</a:t>
            </a:r>
            <a:r>
              <a:rPr lang="en-US" altLang="zh-CN" sz="1000" i="1" baseline="-25000" dirty="0"/>
              <a:t>c,</a:t>
            </a:r>
            <a:r>
              <a:rPr lang="en-US" altLang="zh-CN" sz="1000" i="1" dirty="0"/>
              <a:t> RRR, Cu ratio,</a:t>
            </a:r>
          </a:p>
          <a:p>
            <a:pPr>
              <a:lnSpc>
                <a:spcPct val="90000"/>
              </a:lnSpc>
            </a:pPr>
            <a:r>
              <a:rPr lang="en-US" altLang="zh-CN" sz="1000" i="1" dirty="0"/>
              <a:t>Filament size,</a:t>
            </a:r>
          </a:p>
        </p:txBody>
      </p:sp>
      <p:sp>
        <p:nvSpPr>
          <p:cNvPr id="12" name="矩形 11">
            <a:extLst>
              <a:ext uri="{FF2B5EF4-FFF2-40B4-BE49-F238E27FC236}">
                <a16:creationId xmlns:a16="http://schemas.microsoft.com/office/drawing/2014/main" id="{13F4E9F5-600E-45A4-9F78-3BFCFC5B2D2A}"/>
              </a:ext>
            </a:extLst>
          </p:cNvPr>
          <p:cNvSpPr/>
          <p:nvPr/>
        </p:nvSpPr>
        <p:spPr>
          <a:xfrm>
            <a:off x="3874313" y="926557"/>
            <a:ext cx="1697717"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dirty="0"/>
              <a:t> and RRR degradation</a:t>
            </a:r>
          </a:p>
          <a:p>
            <a:pPr>
              <a:lnSpc>
                <a:spcPct val="90000"/>
              </a:lnSpc>
            </a:pPr>
            <a:r>
              <a:rPr lang="en-US" altLang="zh-CN" sz="1013" i="1" dirty="0"/>
              <a:t>Stress and dimension control</a:t>
            </a:r>
          </a:p>
        </p:txBody>
      </p:sp>
      <p:sp>
        <p:nvSpPr>
          <p:cNvPr id="13" name="文本框 12">
            <a:extLst>
              <a:ext uri="{FF2B5EF4-FFF2-40B4-BE49-F238E27FC236}">
                <a16:creationId xmlns:a16="http://schemas.microsoft.com/office/drawing/2014/main" id="{6A53A67E-7BF3-42DF-83FE-F3460A761154}"/>
              </a:ext>
            </a:extLst>
          </p:cNvPr>
          <p:cNvSpPr txBox="1"/>
          <p:nvPr/>
        </p:nvSpPr>
        <p:spPr>
          <a:xfrm>
            <a:off x="3894665" y="2326630"/>
            <a:ext cx="1530170" cy="338554"/>
          </a:xfrm>
          <a:prstGeom prst="rect">
            <a:avLst/>
          </a:prstGeom>
          <a:solidFill>
            <a:schemeClr val="bg1"/>
          </a:solidFill>
        </p:spPr>
        <p:txBody>
          <a:bodyPr wrap="square" rtlCol="0">
            <a:spAutoFit/>
          </a:bodyPr>
          <a:lstStyle/>
          <a:p>
            <a:pPr algn="ctr"/>
            <a:r>
              <a:rPr lang="zh-CN" altLang="en-US" sz="1600" b="1" dirty="0"/>
              <a:t>线圈制作</a:t>
            </a:r>
          </a:p>
        </p:txBody>
      </p:sp>
      <p:sp>
        <p:nvSpPr>
          <p:cNvPr id="14" name="文本框 13">
            <a:extLst>
              <a:ext uri="{FF2B5EF4-FFF2-40B4-BE49-F238E27FC236}">
                <a16:creationId xmlns:a16="http://schemas.microsoft.com/office/drawing/2014/main" id="{A1514D45-ADED-48D8-B171-D693568D9FBF}"/>
              </a:ext>
            </a:extLst>
          </p:cNvPr>
          <p:cNvSpPr txBox="1"/>
          <p:nvPr/>
        </p:nvSpPr>
        <p:spPr>
          <a:xfrm>
            <a:off x="5868856" y="2326630"/>
            <a:ext cx="1388202" cy="338554"/>
          </a:xfrm>
          <a:prstGeom prst="rect">
            <a:avLst/>
          </a:prstGeom>
          <a:solidFill>
            <a:schemeClr val="bg1"/>
          </a:solidFill>
        </p:spPr>
        <p:txBody>
          <a:bodyPr wrap="square" rtlCol="0">
            <a:spAutoFit/>
          </a:bodyPr>
          <a:lstStyle/>
          <a:p>
            <a:pPr algn="ctr"/>
            <a:r>
              <a:rPr lang="zh-CN" altLang="en-US" sz="1600" b="1" dirty="0"/>
              <a:t>磁体组装</a:t>
            </a:r>
          </a:p>
        </p:txBody>
      </p:sp>
      <p:sp>
        <p:nvSpPr>
          <p:cNvPr id="15" name="文本框 14">
            <a:extLst>
              <a:ext uri="{FF2B5EF4-FFF2-40B4-BE49-F238E27FC236}">
                <a16:creationId xmlns:a16="http://schemas.microsoft.com/office/drawing/2014/main" id="{D05C242B-E3F4-49C4-93B3-ECDDD11D8F54}"/>
              </a:ext>
            </a:extLst>
          </p:cNvPr>
          <p:cNvSpPr txBox="1"/>
          <p:nvPr/>
        </p:nvSpPr>
        <p:spPr>
          <a:xfrm>
            <a:off x="7830398" y="2326630"/>
            <a:ext cx="1027995" cy="338554"/>
          </a:xfrm>
          <a:prstGeom prst="rect">
            <a:avLst/>
          </a:prstGeom>
          <a:solidFill>
            <a:schemeClr val="bg1"/>
          </a:solidFill>
        </p:spPr>
        <p:txBody>
          <a:bodyPr wrap="square" rtlCol="0">
            <a:spAutoFit/>
          </a:bodyPr>
          <a:lstStyle/>
          <a:p>
            <a:pPr algn="ctr"/>
            <a:r>
              <a:rPr lang="zh-CN" altLang="en-US" sz="1600" b="1" dirty="0"/>
              <a:t>性能测试</a:t>
            </a:r>
          </a:p>
        </p:txBody>
      </p:sp>
      <p:sp>
        <p:nvSpPr>
          <p:cNvPr id="16" name="Right Arrow 30">
            <a:extLst>
              <a:ext uri="{FF2B5EF4-FFF2-40B4-BE49-F238E27FC236}">
                <a16:creationId xmlns:a16="http://schemas.microsoft.com/office/drawing/2014/main" id="{3958183C-D991-475C-9C68-773CC0F061BD}"/>
              </a:ext>
            </a:extLst>
          </p:cNvPr>
          <p:cNvSpPr/>
          <p:nvPr/>
        </p:nvSpPr>
        <p:spPr bwMode="auto">
          <a:xfrm>
            <a:off x="1523000"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7" name="Right Arrow 30">
            <a:extLst>
              <a:ext uri="{FF2B5EF4-FFF2-40B4-BE49-F238E27FC236}">
                <a16:creationId xmlns:a16="http://schemas.microsoft.com/office/drawing/2014/main" id="{3F933053-97F2-46A5-B526-7D0115702F41}"/>
              </a:ext>
            </a:extLst>
          </p:cNvPr>
          <p:cNvSpPr/>
          <p:nvPr/>
        </p:nvSpPr>
        <p:spPr bwMode="auto">
          <a:xfrm>
            <a:off x="3466320"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8" name="Right Arrow 30">
            <a:extLst>
              <a:ext uri="{FF2B5EF4-FFF2-40B4-BE49-F238E27FC236}">
                <a16:creationId xmlns:a16="http://schemas.microsoft.com/office/drawing/2014/main" id="{03F7AC3B-2CA2-4368-A80B-9437C94BACF6}"/>
              </a:ext>
            </a:extLst>
          </p:cNvPr>
          <p:cNvSpPr/>
          <p:nvPr/>
        </p:nvSpPr>
        <p:spPr bwMode="auto">
          <a:xfrm>
            <a:off x="5382980" y="2424024"/>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19" name="Right Arrow 30">
            <a:extLst>
              <a:ext uri="{FF2B5EF4-FFF2-40B4-BE49-F238E27FC236}">
                <a16:creationId xmlns:a16="http://schemas.microsoft.com/office/drawing/2014/main" id="{4550AC81-1964-4488-BD2A-470568C5A863}"/>
              </a:ext>
            </a:extLst>
          </p:cNvPr>
          <p:cNvSpPr/>
          <p:nvPr/>
        </p:nvSpPr>
        <p:spPr bwMode="auto">
          <a:xfrm>
            <a:off x="7257059" y="2426780"/>
            <a:ext cx="520949" cy="145186"/>
          </a:xfrm>
          <a:prstGeom prst="rightArrow">
            <a:avLst>
              <a:gd name="adj1" fmla="val 50000"/>
              <a:gd name="adj2" fmla="val 126667"/>
            </a:avLst>
          </a:prstGeom>
          <a:solidFill>
            <a:schemeClr val="accent6">
              <a:lumMod val="40000"/>
              <a:lumOff val="60000"/>
            </a:schemeClr>
          </a:solidFill>
          <a:ln>
            <a:noFill/>
          </a:ln>
        </p:spPr>
        <p:txBody>
          <a:bodyPr lIns="77925" tIns="38963" rIns="77925" bIns="38963"/>
          <a:lstStyle/>
          <a:p>
            <a:endParaRPr lang="zh-CN" altLang="en-US">
              <a:solidFill>
                <a:srgbClr val="000000"/>
              </a:solidFill>
              <a:latin typeface="宋体" pitchFamily="2" charset="-122"/>
            </a:endParaRPr>
          </a:p>
        </p:txBody>
      </p:sp>
      <p:sp>
        <p:nvSpPr>
          <p:cNvPr id="20" name="文本框 19">
            <a:extLst>
              <a:ext uri="{FF2B5EF4-FFF2-40B4-BE49-F238E27FC236}">
                <a16:creationId xmlns:a16="http://schemas.microsoft.com/office/drawing/2014/main" id="{CA7D3BAD-03DA-472B-BBE3-6B8ADFAF1D54}"/>
              </a:ext>
            </a:extLst>
          </p:cNvPr>
          <p:cNvSpPr txBox="1"/>
          <p:nvPr/>
        </p:nvSpPr>
        <p:spPr>
          <a:xfrm>
            <a:off x="2083560" y="2327340"/>
            <a:ext cx="1268187" cy="338554"/>
          </a:xfrm>
          <a:prstGeom prst="rect">
            <a:avLst/>
          </a:prstGeom>
          <a:solidFill>
            <a:schemeClr val="bg1"/>
          </a:solidFill>
        </p:spPr>
        <p:txBody>
          <a:bodyPr wrap="square" rtlCol="0">
            <a:spAutoFit/>
          </a:bodyPr>
          <a:lstStyle/>
          <a:p>
            <a:pPr algn="ctr"/>
            <a:r>
              <a:rPr lang="zh-CN" altLang="en-US" sz="1600" b="1" dirty="0"/>
              <a:t>磁体设计</a:t>
            </a:r>
          </a:p>
        </p:txBody>
      </p:sp>
      <p:pic>
        <p:nvPicPr>
          <p:cNvPr id="21" name="图片 20">
            <a:extLst>
              <a:ext uri="{FF2B5EF4-FFF2-40B4-BE49-F238E27FC236}">
                <a16:creationId xmlns:a16="http://schemas.microsoft.com/office/drawing/2014/main" id="{1B33F9A5-00D8-41F1-9A11-0646AD5289D0}"/>
              </a:ext>
            </a:extLst>
          </p:cNvPr>
          <p:cNvPicPr/>
          <p:nvPr/>
        </p:nvPicPr>
        <p:blipFill rotWithShape="1">
          <a:blip r:embed="rId4" cstate="print">
            <a:extLst>
              <a:ext uri="{28A0092B-C50C-407E-A947-70E740481C1C}">
                <a14:useLocalDpi xmlns:a14="http://schemas.microsoft.com/office/drawing/2010/main" val="0"/>
              </a:ext>
            </a:extLst>
          </a:blip>
          <a:srcRect/>
          <a:stretch/>
        </p:blipFill>
        <p:spPr>
          <a:xfrm>
            <a:off x="1665398" y="1310054"/>
            <a:ext cx="937074" cy="918860"/>
          </a:xfrm>
          <a:prstGeom prst="rect">
            <a:avLst/>
          </a:prstGeom>
        </p:spPr>
      </p:pic>
      <p:pic>
        <p:nvPicPr>
          <p:cNvPr id="22" name="图片 21">
            <a:extLst>
              <a:ext uri="{FF2B5EF4-FFF2-40B4-BE49-F238E27FC236}">
                <a16:creationId xmlns:a16="http://schemas.microsoft.com/office/drawing/2014/main" id="{FE1EF193-9EB6-4A2A-826D-F3C427D37D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697425" y="3881792"/>
            <a:ext cx="2040454" cy="281322"/>
          </a:xfrm>
          <a:prstGeom prst="rect">
            <a:avLst/>
          </a:prstGeom>
        </p:spPr>
      </p:pic>
      <p:pic>
        <p:nvPicPr>
          <p:cNvPr id="23" name="图片 22">
            <a:extLst>
              <a:ext uri="{FF2B5EF4-FFF2-40B4-BE49-F238E27FC236}">
                <a16:creationId xmlns:a16="http://schemas.microsoft.com/office/drawing/2014/main" id="{0ED5356C-A9B6-44F7-BEA8-12439F3937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041" y="2852505"/>
            <a:ext cx="972308" cy="951290"/>
          </a:xfrm>
          <a:prstGeom prst="rect">
            <a:avLst/>
          </a:prstGeom>
        </p:spPr>
      </p:pic>
      <p:pic>
        <p:nvPicPr>
          <p:cNvPr id="24" name="图片 23">
            <a:extLst>
              <a:ext uri="{FF2B5EF4-FFF2-40B4-BE49-F238E27FC236}">
                <a16:creationId xmlns:a16="http://schemas.microsoft.com/office/drawing/2014/main" id="{26FE10CB-9A0E-4C1F-B1A4-66758235C4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4684" y="2853931"/>
            <a:ext cx="1025661" cy="898422"/>
          </a:xfrm>
          <a:prstGeom prst="rect">
            <a:avLst/>
          </a:prstGeom>
        </p:spPr>
      </p:pic>
      <p:pic>
        <p:nvPicPr>
          <p:cNvPr id="25" name="图片 24">
            <a:extLst>
              <a:ext uri="{FF2B5EF4-FFF2-40B4-BE49-F238E27FC236}">
                <a16:creationId xmlns:a16="http://schemas.microsoft.com/office/drawing/2014/main" id="{6CBA5980-BB58-4D7B-92DB-B1E7205B86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8983"/>
          <a:stretch/>
        </p:blipFill>
        <p:spPr>
          <a:xfrm>
            <a:off x="2628655" y="1322529"/>
            <a:ext cx="1207529" cy="908741"/>
          </a:xfrm>
          <a:prstGeom prst="rect">
            <a:avLst/>
          </a:prstGeom>
        </p:spPr>
      </p:pic>
      <p:sp>
        <p:nvSpPr>
          <p:cNvPr id="26" name="矩形 25">
            <a:extLst>
              <a:ext uri="{FF2B5EF4-FFF2-40B4-BE49-F238E27FC236}">
                <a16:creationId xmlns:a16="http://schemas.microsoft.com/office/drawing/2014/main" id="{24852096-FE67-4FFE-9C1A-87041713D790}"/>
              </a:ext>
            </a:extLst>
          </p:cNvPr>
          <p:cNvSpPr/>
          <p:nvPr/>
        </p:nvSpPr>
        <p:spPr>
          <a:xfrm>
            <a:off x="1921604" y="926556"/>
            <a:ext cx="1768433" cy="369332"/>
          </a:xfrm>
          <a:prstGeom prst="rect">
            <a:avLst/>
          </a:prstGeom>
        </p:spPr>
        <p:txBody>
          <a:bodyPr wrap="none">
            <a:spAutoFit/>
          </a:bodyPr>
          <a:lstStyle/>
          <a:p>
            <a:pPr>
              <a:lnSpc>
                <a:spcPct val="90000"/>
              </a:lnSpc>
            </a:pPr>
            <a:r>
              <a:rPr lang="en-US" altLang="zh-CN" sz="1000" i="1" dirty="0"/>
              <a:t>Magnetic field strength, </a:t>
            </a:r>
          </a:p>
          <a:p>
            <a:pPr>
              <a:lnSpc>
                <a:spcPct val="90000"/>
              </a:lnSpc>
            </a:pPr>
            <a:r>
              <a:rPr lang="en-US" altLang="zh-CN" sz="1000" i="1" dirty="0"/>
              <a:t>EM force, quench protection,…</a:t>
            </a:r>
          </a:p>
        </p:txBody>
      </p:sp>
      <p:sp>
        <p:nvSpPr>
          <p:cNvPr id="27" name="矩形 26">
            <a:extLst>
              <a:ext uri="{FF2B5EF4-FFF2-40B4-BE49-F238E27FC236}">
                <a16:creationId xmlns:a16="http://schemas.microsoft.com/office/drawing/2014/main" id="{FAD3A500-65E8-4FDE-8986-8F7D6EDCDD4E}"/>
              </a:ext>
            </a:extLst>
          </p:cNvPr>
          <p:cNvSpPr/>
          <p:nvPr/>
        </p:nvSpPr>
        <p:spPr>
          <a:xfrm>
            <a:off x="1966197" y="4170412"/>
            <a:ext cx="1455848" cy="507831"/>
          </a:xfrm>
          <a:prstGeom prst="rect">
            <a:avLst/>
          </a:prstGeom>
        </p:spPr>
        <p:txBody>
          <a:bodyPr wrap="none">
            <a:spAutoFit/>
          </a:bodyPr>
          <a:lstStyle/>
          <a:p>
            <a:pPr>
              <a:lnSpc>
                <a:spcPct val="90000"/>
              </a:lnSpc>
            </a:pPr>
            <a:r>
              <a:rPr lang="en-US" altLang="zh-CN" sz="1000" i="1" dirty="0"/>
              <a:t>Magnetic field quality, </a:t>
            </a:r>
          </a:p>
          <a:p>
            <a:pPr>
              <a:lnSpc>
                <a:spcPct val="90000"/>
              </a:lnSpc>
            </a:pPr>
            <a:r>
              <a:rPr lang="en-US" altLang="zh-CN" sz="1000" i="1" dirty="0"/>
              <a:t>Persistent current effect,</a:t>
            </a:r>
          </a:p>
          <a:p>
            <a:pPr>
              <a:lnSpc>
                <a:spcPct val="90000"/>
              </a:lnSpc>
            </a:pPr>
            <a:r>
              <a:rPr lang="en-US" altLang="zh-CN" sz="1000" i="1" dirty="0"/>
              <a:t>Coil stress,…</a:t>
            </a:r>
          </a:p>
        </p:txBody>
      </p:sp>
      <p:pic>
        <p:nvPicPr>
          <p:cNvPr id="28" name="Picture 2" descr="C:\Users\Jiang Weiwei\Desktop\_DSC2418.jpg">
            <a:extLst>
              <a:ext uri="{FF2B5EF4-FFF2-40B4-BE49-F238E27FC236}">
                <a16:creationId xmlns:a16="http://schemas.microsoft.com/office/drawing/2014/main" id="{6B93B362-5213-49A2-B3AF-38059030311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987269" y="1408635"/>
            <a:ext cx="1334843" cy="82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a:extLst>
              <a:ext uri="{FF2B5EF4-FFF2-40B4-BE49-F238E27FC236}">
                <a16:creationId xmlns:a16="http://schemas.microsoft.com/office/drawing/2014/main" id="{B1FF536C-897B-4E44-8F3C-8FDE8A621726}"/>
              </a:ext>
            </a:extLst>
          </p:cNvPr>
          <p:cNvGrpSpPr/>
          <p:nvPr/>
        </p:nvGrpSpPr>
        <p:grpSpPr>
          <a:xfrm>
            <a:off x="3919151" y="2751442"/>
            <a:ext cx="1505684" cy="1366580"/>
            <a:chOff x="3867673" y="3025677"/>
            <a:chExt cx="1505684" cy="1366580"/>
          </a:xfrm>
        </p:grpSpPr>
        <p:pic>
          <p:nvPicPr>
            <p:cNvPr id="30" name="图片 29">
              <a:extLst>
                <a:ext uri="{FF2B5EF4-FFF2-40B4-BE49-F238E27FC236}">
                  <a16:creationId xmlns:a16="http://schemas.microsoft.com/office/drawing/2014/main" id="{926F8949-8723-4AFA-A77A-4C2886E8750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3867673" y="3033327"/>
              <a:ext cx="986812" cy="583676"/>
            </a:xfrm>
            <a:prstGeom prst="rect">
              <a:avLst/>
            </a:prstGeom>
          </p:spPr>
        </p:pic>
        <p:pic>
          <p:nvPicPr>
            <p:cNvPr id="31" name="Picture 4">
              <a:extLst>
                <a:ext uri="{FF2B5EF4-FFF2-40B4-BE49-F238E27FC236}">
                  <a16:creationId xmlns:a16="http://schemas.microsoft.com/office/drawing/2014/main" id="{F6110E1E-ADF2-40B8-94B1-3A15E0639D75}"/>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4878358" y="3025677"/>
              <a:ext cx="494999" cy="1366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图片 31">
              <a:extLst>
                <a:ext uri="{FF2B5EF4-FFF2-40B4-BE49-F238E27FC236}">
                  <a16:creationId xmlns:a16="http://schemas.microsoft.com/office/drawing/2014/main" id="{00568467-BF9C-4022-840B-FD9BEE708CE0}"/>
                </a:ext>
              </a:extLst>
            </p:cNvPr>
            <p:cNvPicPr>
              <a:picLocks noChangeAspect="1"/>
            </p:cNvPicPr>
            <p:nvPr/>
          </p:nvPicPr>
          <p:blipFill rotWithShape="1">
            <a:blip r:embed="rId12" cstate="screen">
              <a:extLst>
                <a:ext uri="{28A0092B-C50C-407E-A947-70E740481C1C}">
                  <a14:useLocalDpi xmlns:a14="http://schemas.microsoft.com/office/drawing/2010/main" val="0"/>
                </a:ext>
              </a:extLst>
            </a:blip>
            <a:srcRect/>
            <a:stretch/>
          </p:blipFill>
          <p:spPr>
            <a:xfrm>
              <a:off x="3867673" y="3628526"/>
              <a:ext cx="984630" cy="751898"/>
            </a:xfrm>
            <a:prstGeom prst="rect">
              <a:avLst/>
            </a:prstGeom>
          </p:spPr>
        </p:pic>
      </p:grpSp>
      <p:pic>
        <p:nvPicPr>
          <p:cNvPr id="33" name="图片 32">
            <a:extLst>
              <a:ext uri="{FF2B5EF4-FFF2-40B4-BE49-F238E27FC236}">
                <a16:creationId xmlns:a16="http://schemas.microsoft.com/office/drawing/2014/main" id="{DBCF5495-79B1-4B05-8345-7E30515A6BA0}"/>
              </a:ext>
            </a:extLst>
          </p:cNvPr>
          <p:cNvPicPr>
            <a:picLocks noChangeAspect="1"/>
          </p:cNvPicPr>
          <p:nvPr/>
        </p:nvPicPr>
        <p:blipFill rotWithShape="1">
          <a:blip r:embed="rId13" cstate="screen">
            <a:extLst>
              <a:ext uri="{28A0092B-C50C-407E-A947-70E740481C1C}">
                <a14:useLocalDpi xmlns:a14="http://schemas.microsoft.com/office/drawing/2010/main" val="0"/>
              </a:ext>
            </a:extLst>
          </a:blip>
          <a:srcRect/>
          <a:stretch/>
        </p:blipFill>
        <p:spPr>
          <a:xfrm>
            <a:off x="6166472" y="2774507"/>
            <a:ext cx="845288" cy="1320451"/>
          </a:xfrm>
          <a:prstGeom prst="rect">
            <a:avLst/>
          </a:prstGeom>
        </p:spPr>
      </p:pic>
      <p:sp>
        <p:nvSpPr>
          <p:cNvPr id="34" name="矩形 33">
            <a:extLst>
              <a:ext uri="{FF2B5EF4-FFF2-40B4-BE49-F238E27FC236}">
                <a16:creationId xmlns:a16="http://schemas.microsoft.com/office/drawing/2014/main" id="{42CB71BA-E6B0-41B9-BE5E-A94234639B47}"/>
              </a:ext>
            </a:extLst>
          </p:cNvPr>
          <p:cNvSpPr/>
          <p:nvPr/>
        </p:nvSpPr>
        <p:spPr>
          <a:xfrm>
            <a:off x="6022032" y="929507"/>
            <a:ext cx="1235026" cy="372923"/>
          </a:xfrm>
          <a:prstGeom prst="rect">
            <a:avLst/>
          </a:prstGeom>
        </p:spPr>
        <p:txBody>
          <a:bodyPr wrap="square">
            <a:spAutoFit/>
          </a:bodyPr>
          <a:lstStyle/>
          <a:p>
            <a:pPr>
              <a:lnSpc>
                <a:spcPct val="90000"/>
              </a:lnSpc>
            </a:pPr>
            <a:r>
              <a:rPr lang="en-US" altLang="zh-CN" sz="1013" i="1" dirty="0" err="1"/>
              <a:t>J</a:t>
            </a:r>
            <a:r>
              <a:rPr lang="en-US" altLang="zh-CN" sz="1013" i="1" baseline="-25000" dirty="0" err="1"/>
              <a:t>c</a:t>
            </a:r>
            <a:r>
              <a:rPr lang="en-US" altLang="zh-CN" sz="1013" i="1" baseline="-25000" dirty="0"/>
              <a:t> </a:t>
            </a:r>
            <a:r>
              <a:rPr lang="en-US" altLang="zh-CN" sz="1013" i="1" dirty="0"/>
              <a:t>&amp; strain curve of the superconductor</a:t>
            </a:r>
          </a:p>
        </p:txBody>
      </p:sp>
      <p:pic>
        <p:nvPicPr>
          <p:cNvPr id="35" name="图片 34">
            <a:extLst>
              <a:ext uri="{FF2B5EF4-FFF2-40B4-BE49-F238E27FC236}">
                <a16:creationId xmlns:a16="http://schemas.microsoft.com/office/drawing/2014/main" id="{AB6B99F6-DF25-4D5A-B392-7FB1CF0EEDF2}"/>
              </a:ext>
            </a:extLst>
          </p:cNvPr>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7905704" y="2759092"/>
            <a:ext cx="889857" cy="1375718"/>
          </a:xfrm>
          <a:prstGeom prst="rect">
            <a:avLst/>
          </a:prstGeom>
        </p:spPr>
      </p:pic>
      <p:pic>
        <p:nvPicPr>
          <p:cNvPr id="36" name="图片 35">
            <a:extLst>
              <a:ext uri="{FF2B5EF4-FFF2-40B4-BE49-F238E27FC236}">
                <a16:creationId xmlns:a16="http://schemas.microsoft.com/office/drawing/2014/main" id="{C00A6F41-F2A9-4C8B-B918-2035444B239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2498" y="1322298"/>
            <a:ext cx="1239524" cy="897897"/>
          </a:xfrm>
          <a:prstGeom prst="rect">
            <a:avLst/>
          </a:prstGeom>
        </p:spPr>
      </p:pic>
      <p:sp>
        <p:nvSpPr>
          <p:cNvPr id="37" name="矩形 36">
            <a:extLst>
              <a:ext uri="{FF2B5EF4-FFF2-40B4-BE49-F238E27FC236}">
                <a16:creationId xmlns:a16="http://schemas.microsoft.com/office/drawing/2014/main" id="{AA55060D-5F0D-4F31-8FE8-7FDFD1A5C0EB}"/>
              </a:ext>
            </a:extLst>
          </p:cNvPr>
          <p:cNvSpPr/>
          <p:nvPr/>
        </p:nvSpPr>
        <p:spPr>
          <a:xfrm>
            <a:off x="6022032" y="4141512"/>
            <a:ext cx="1309144" cy="513217"/>
          </a:xfrm>
          <a:prstGeom prst="rect">
            <a:avLst/>
          </a:prstGeom>
        </p:spPr>
        <p:txBody>
          <a:bodyPr wrap="square">
            <a:spAutoFit/>
          </a:bodyPr>
          <a:lstStyle/>
          <a:p>
            <a:pPr>
              <a:lnSpc>
                <a:spcPct val="90000"/>
              </a:lnSpc>
            </a:pPr>
            <a:r>
              <a:rPr lang="en-US" altLang="zh-CN" sz="1013" b="1" i="1" dirty="0"/>
              <a:t>Pre-stress control</a:t>
            </a:r>
          </a:p>
          <a:p>
            <a:pPr>
              <a:lnSpc>
                <a:spcPct val="90000"/>
              </a:lnSpc>
            </a:pPr>
            <a:r>
              <a:rPr lang="en-US" altLang="zh-CN" sz="1013" i="1" dirty="0"/>
              <a:t>Dimension control,</a:t>
            </a:r>
          </a:p>
          <a:p>
            <a:pPr>
              <a:lnSpc>
                <a:spcPct val="90000"/>
              </a:lnSpc>
            </a:pPr>
            <a:r>
              <a:rPr lang="en-US" altLang="zh-CN" sz="1013" i="1" dirty="0"/>
              <a:t>Mechanical Stability</a:t>
            </a:r>
          </a:p>
        </p:txBody>
      </p:sp>
      <p:sp>
        <p:nvSpPr>
          <p:cNvPr id="38" name="矩形 37">
            <a:extLst>
              <a:ext uri="{FF2B5EF4-FFF2-40B4-BE49-F238E27FC236}">
                <a16:creationId xmlns:a16="http://schemas.microsoft.com/office/drawing/2014/main" id="{72FE8FEB-C097-4C54-89FA-A3291792E4DA}"/>
              </a:ext>
            </a:extLst>
          </p:cNvPr>
          <p:cNvSpPr/>
          <p:nvPr/>
        </p:nvSpPr>
        <p:spPr>
          <a:xfrm>
            <a:off x="7729672" y="4235110"/>
            <a:ext cx="1273975" cy="528606"/>
          </a:xfrm>
          <a:prstGeom prst="rect">
            <a:avLst/>
          </a:prstGeom>
        </p:spPr>
        <p:txBody>
          <a:bodyPr wrap="square">
            <a:spAutoFit/>
          </a:bodyPr>
          <a:lstStyle/>
          <a:p>
            <a:pPr>
              <a:lnSpc>
                <a:spcPct val="90000"/>
              </a:lnSpc>
            </a:pPr>
            <a:r>
              <a:rPr lang="en-US" altLang="zh-CN" sz="1013" i="1" dirty="0"/>
              <a:t>Training, </a:t>
            </a:r>
            <a:r>
              <a:rPr lang="en-US" altLang="zh-CN" sz="1050" i="1" dirty="0"/>
              <a:t>Thermal-magnetic instability,</a:t>
            </a:r>
          </a:p>
          <a:p>
            <a:pPr>
              <a:lnSpc>
                <a:spcPct val="90000"/>
              </a:lnSpc>
            </a:pPr>
            <a:r>
              <a:rPr lang="en-US" altLang="zh-CN" sz="1050" i="1" dirty="0"/>
              <a:t>Thermal cycle,…</a:t>
            </a:r>
            <a:endParaRPr lang="en-US" altLang="zh-CN" sz="1013" i="1" dirty="0"/>
          </a:p>
        </p:txBody>
      </p:sp>
      <p:grpSp>
        <p:nvGrpSpPr>
          <p:cNvPr id="39" name="组合 38">
            <a:extLst>
              <a:ext uri="{FF2B5EF4-FFF2-40B4-BE49-F238E27FC236}">
                <a16:creationId xmlns:a16="http://schemas.microsoft.com/office/drawing/2014/main" id="{2AB1B83E-10B6-42AA-8854-9865B2BB0D49}"/>
              </a:ext>
            </a:extLst>
          </p:cNvPr>
          <p:cNvGrpSpPr/>
          <p:nvPr/>
        </p:nvGrpSpPr>
        <p:grpSpPr>
          <a:xfrm>
            <a:off x="1801207" y="2775414"/>
            <a:ext cx="850449" cy="1106378"/>
            <a:chOff x="4519117" y="830870"/>
            <a:chExt cx="2952328" cy="4032448"/>
          </a:xfrm>
        </p:grpSpPr>
        <p:pic>
          <p:nvPicPr>
            <p:cNvPr id="40" name="图片 39">
              <a:extLst>
                <a:ext uri="{FF2B5EF4-FFF2-40B4-BE49-F238E27FC236}">
                  <a16:creationId xmlns:a16="http://schemas.microsoft.com/office/drawing/2014/main" id="{CE970678-2FB2-4CFE-91AE-4B84868FE27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4519117" y="830870"/>
              <a:ext cx="2952328" cy="4032448"/>
            </a:xfrm>
            <a:prstGeom prst="rect">
              <a:avLst/>
            </a:prstGeom>
          </p:spPr>
        </p:pic>
        <p:sp>
          <p:nvSpPr>
            <p:cNvPr id="41" name="下箭头 140">
              <a:extLst>
                <a:ext uri="{FF2B5EF4-FFF2-40B4-BE49-F238E27FC236}">
                  <a16:creationId xmlns:a16="http://schemas.microsoft.com/office/drawing/2014/main" id="{50173BC5-3385-4720-A714-58F69352E2DD}"/>
                </a:ext>
              </a:extLst>
            </p:cNvPr>
            <p:cNvSpPr/>
            <p:nvPr/>
          </p:nvSpPr>
          <p:spPr>
            <a:xfrm>
              <a:off x="5918475" y="4011910"/>
              <a:ext cx="93685" cy="222807"/>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上箭头 141">
              <a:extLst>
                <a:ext uri="{FF2B5EF4-FFF2-40B4-BE49-F238E27FC236}">
                  <a16:creationId xmlns:a16="http://schemas.microsoft.com/office/drawing/2014/main" id="{E0B5BEBC-38F2-4151-AAC2-9FEFF91F70D4}"/>
                </a:ext>
              </a:extLst>
            </p:cNvPr>
            <p:cNvSpPr/>
            <p:nvPr/>
          </p:nvSpPr>
          <p:spPr>
            <a:xfrm>
              <a:off x="5909420" y="1440490"/>
              <a:ext cx="93687" cy="220751"/>
            </a:xfrm>
            <a:prstGeom prst="up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43" name="直接连接符 42">
            <a:extLst>
              <a:ext uri="{FF2B5EF4-FFF2-40B4-BE49-F238E27FC236}">
                <a16:creationId xmlns:a16="http://schemas.microsoft.com/office/drawing/2014/main" id="{26557BBA-4543-43A6-991D-FBC1A1E7D642}"/>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4" name="Text Box 19">
            <a:extLst>
              <a:ext uri="{FF2B5EF4-FFF2-40B4-BE49-F238E27FC236}">
                <a16:creationId xmlns:a16="http://schemas.microsoft.com/office/drawing/2014/main" id="{9ECF832A-A8A0-4A41-B34A-BC1C790F0644}"/>
              </a:ext>
            </a:extLst>
          </p:cNvPr>
          <p:cNvSpPr txBox="1">
            <a:spLocks noChangeArrowheads="1"/>
          </p:cNvSpPr>
          <p:nvPr/>
        </p:nvSpPr>
        <p:spPr bwMode="auto">
          <a:xfrm>
            <a:off x="564944" y="45872"/>
            <a:ext cx="7922419" cy="52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R&amp;D Route for High-field Accelerator Magnets</a:t>
            </a:r>
            <a:endParaRPr lang="zh-CN" altLang="en-US" sz="2700" dirty="0">
              <a:solidFill>
                <a:srgbClr val="000000"/>
              </a:solidFill>
              <a:latin typeface="+mj-lt"/>
              <a:ea typeface="+mn-ea"/>
            </a:endParaRPr>
          </a:p>
        </p:txBody>
      </p:sp>
      <p:pic>
        <p:nvPicPr>
          <p:cNvPr id="45" name="图片 44">
            <a:extLst>
              <a:ext uri="{FF2B5EF4-FFF2-40B4-BE49-F238E27FC236}">
                <a16:creationId xmlns:a16="http://schemas.microsoft.com/office/drawing/2014/main" id="{BBBFFB0C-7BAF-4E13-ACB8-32B1ABE6F93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Tree>
    <p:extLst>
      <p:ext uri="{BB962C8B-B14F-4D97-AF65-F5344CB8AC3E}">
        <p14:creationId xmlns:p14="http://schemas.microsoft.com/office/powerpoint/2010/main" val="86902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灯片编号占位符 6"/>
          <p:cNvSpPr>
            <a:spLocks noGrp="1"/>
          </p:cNvSpPr>
          <p:nvPr>
            <p:ph type="sldNum" sz="quarter" idx="12"/>
          </p:nvPr>
        </p:nvSpPr>
        <p:spPr/>
        <p:txBody>
          <a:bodyPr/>
          <a:lstStyle/>
          <a:p>
            <a:fld id="{3490A58D-5233-412E-BEDA-3EA526845FF2}" type="slidenum">
              <a:rPr lang="zh-CN" altLang="en-US" smtClean="0"/>
              <a:t>15</a:t>
            </a:fld>
            <a:endParaRPr lang="zh-CN" altLang="en-US"/>
          </a:p>
        </p:txBody>
      </p:sp>
      <p:sp>
        <p:nvSpPr>
          <p:cNvPr id="12" name="矩形 11"/>
          <p:cNvSpPr/>
          <p:nvPr/>
        </p:nvSpPr>
        <p:spPr>
          <a:xfrm>
            <a:off x="1112406" y="75116"/>
            <a:ext cx="6928820" cy="549381"/>
          </a:xfrm>
          <a:prstGeom prst="rect">
            <a:avLst/>
          </a:prstGeom>
        </p:spPr>
        <p:txBody>
          <a:bodyPr wrap="none">
            <a:spAutoFit/>
          </a:bodyPr>
          <a:lstStyle/>
          <a:p>
            <a:pPr algn="ctr" defTabSz="685468">
              <a:lnSpc>
                <a:spcPct val="110000"/>
              </a:lnSpc>
              <a:tabLst>
                <a:tab pos="6727825" algn="l"/>
              </a:tabLst>
            </a:pPr>
            <a:r>
              <a:rPr lang="en-US" altLang="zh-CN" sz="2700" b="1" dirty="0">
                <a:solidFill>
                  <a:srgbClr val="000000"/>
                </a:solidFill>
                <a:latin typeface="+mj-lt"/>
              </a:rPr>
              <a:t>R&amp;D of the 1</a:t>
            </a:r>
            <a:r>
              <a:rPr lang="en-US" altLang="zh-CN" sz="2700" b="1" baseline="30000" dirty="0">
                <a:solidFill>
                  <a:srgbClr val="000000"/>
                </a:solidFill>
                <a:latin typeface="+mj-lt"/>
              </a:rPr>
              <a:t>st</a:t>
            </a:r>
            <a:r>
              <a:rPr lang="en-US" altLang="zh-CN" sz="2700" b="1" dirty="0">
                <a:solidFill>
                  <a:srgbClr val="000000"/>
                </a:solidFill>
                <a:latin typeface="+mj-lt"/>
              </a:rPr>
              <a:t> NbTi+Nb</a:t>
            </a:r>
            <a:r>
              <a:rPr lang="en-US" altLang="zh-CN" sz="2700" b="1" baseline="-25000" dirty="0">
                <a:solidFill>
                  <a:srgbClr val="000000"/>
                </a:solidFill>
                <a:latin typeface="+mj-lt"/>
              </a:rPr>
              <a:t>3</a:t>
            </a:r>
            <a:r>
              <a:rPr lang="en-US" altLang="zh-CN" sz="2700" b="1" dirty="0">
                <a:solidFill>
                  <a:srgbClr val="000000"/>
                </a:solidFill>
                <a:latin typeface="+mj-lt"/>
              </a:rPr>
              <a:t>Sn Model Dipole Magnet</a:t>
            </a:r>
            <a:endParaRPr lang="ko-KR" altLang="en-US" sz="2700" b="1" dirty="0">
              <a:solidFill>
                <a:srgbClr val="000000"/>
              </a:solidFill>
              <a:latin typeface="+mj-lt"/>
            </a:endParaRPr>
          </a:p>
        </p:txBody>
      </p:sp>
      <p:pic>
        <p:nvPicPr>
          <p:cNvPr id="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7070"/>
          <a:stretch/>
        </p:blipFill>
        <p:spPr bwMode="auto">
          <a:xfrm>
            <a:off x="6274537" y="882533"/>
            <a:ext cx="964463" cy="194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a:ext>
            </a:extLst>
          </a:blip>
          <a:srcRect l="7406"/>
          <a:stretch/>
        </p:blipFill>
        <p:spPr>
          <a:xfrm>
            <a:off x="4660377" y="2825749"/>
            <a:ext cx="2578623" cy="2032108"/>
          </a:xfrm>
          <a:prstGeom prst="rect">
            <a:avLst/>
          </a:prstGeom>
        </p:spPr>
      </p:pic>
      <p:pic>
        <p:nvPicPr>
          <p:cNvPr id="2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37" r="31698"/>
          <a:stretch/>
        </p:blipFill>
        <p:spPr bwMode="auto">
          <a:xfrm>
            <a:off x="4660377" y="882533"/>
            <a:ext cx="1597548" cy="1946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图片 26"/>
          <p:cNvPicPr>
            <a:picLocks noChangeAspect="1"/>
          </p:cNvPicPr>
          <p:nvPr/>
        </p:nvPicPr>
        <p:blipFill rotWithShape="1">
          <a:blip r:embed="rId5"/>
          <a:srcRect r="38452"/>
          <a:stretch/>
        </p:blipFill>
        <p:spPr>
          <a:xfrm>
            <a:off x="7255612" y="882533"/>
            <a:ext cx="1288313" cy="3975324"/>
          </a:xfrm>
          <a:prstGeom prst="rect">
            <a:avLst/>
          </a:prstGeom>
        </p:spPr>
      </p:pic>
      <p:cxnSp>
        <p:nvCxnSpPr>
          <p:cNvPr id="41" name="直接连接符 4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43" name="图片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3" name="矩形 2"/>
          <p:cNvSpPr/>
          <p:nvPr/>
        </p:nvSpPr>
        <p:spPr>
          <a:xfrm>
            <a:off x="273898" y="816500"/>
            <a:ext cx="4248757" cy="1046440"/>
          </a:xfrm>
          <a:prstGeom prst="rect">
            <a:avLst/>
          </a:prstGeom>
          <a:ln>
            <a:solidFill>
              <a:schemeClr val="tx1"/>
            </a:solidFill>
          </a:ln>
        </p:spPr>
        <p:txBody>
          <a:bodyPr wrap="square">
            <a:spAutoFit/>
          </a:bodyPr>
          <a:lstStyle/>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Development of the LPF1 </a:t>
            </a:r>
            <a:r>
              <a:rPr lang="en-US" altLang="zh-CN" sz="1600" b="1" dirty="0">
                <a:solidFill>
                  <a:srgbClr val="000000"/>
                </a:solidFill>
              </a:rPr>
              <a:t>NbTi+Nb</a:t>
            </a:r>
            <a:r>
              <a:rPr lang="en-US" altLang="zh-CN" sz="1600" b="1" baseline="-25000" dirty="0">
                <a:solidFill>
                  <a:srgbClr val="000000"/>
                </a:solidFill>
              </a:rPr>
              <a:t>3</a:t>
            </a:r>
            <a:r>
              <a:rPr lang="en-US" altLang="zh-CN" sz="1600" b="1" dirty="0">
                <a:solidFill>
                  <a:srgbClr val="000000"/>
                </a:solidFill>
              </a:rPr>
              <a:t>Sn dual-aperture </a:t>
            </a:r>
            <a:r>
              <a:rPr lang="en-US" altLang="zh-CN" sz="1500" dirty="0">
                <a:solidFill>
                  <a:prstClr val="black"/>
                </a:solidFill>
                <a:latin typeface="Times New Roman" pitchFamily="18" charset="0"/>
                <a:ea typeface="宋体" panose="02010600030101010101" pitchFamily="2" charset="-122"/>
                <a:cs typeface="Times New Roman" pitchFamily="18" charset="0"/>
              </a:rPr>
              <a:t>model dipole magnet from 2017.</a:t>
            </a:r>
          </a:p>
          <a:p>
            <a:pPr algn="just"/>
            <a:r>
              <a:rPr lang="en-US" altLang="zh-CN" sz="1500" dirty="0">
                <a:solidFill>
                  <a:prstClr val="black"/>
                </a:solidFill>
                <a:latin typeface="Times New Roman" pitchFamily="18" charset="0"/>
                <a:ea typeface="宋体" panose="02010600030101010101" pitchFamily="2" charset="-122"/>
                <a:cs typeface="Times New Roman" pitchFamily="18" charset="0"/>
              </a:rPr>
              <a:t>Dipole field reached </a:t>
            </a:r>
            <a:r>
              <a:rPr lang="en-US" altLang="zh-CN" sz="1500" b="1" dirty="0">
                <a:solidFill>
                  <a:srgbClr val="FF0000"/>
                </a:solidFill>
                <a:latin typeface="Times New Roman" pitchFamily="18" charset="0"/>
                <a:ea typeface="宋体" panose="02010600030101010101" pitchFamily="2" charset="-122"/>
                <a:cs typeface="Times New Roman" pitchFamily="18" charset="0"/>
              </a:rPr>
              <a:t>12 T</a:t>
            </a:r>
            <a:r>
              <a:rPr lang="en-US" altLang="zh-CN" sz="1500" dirty="0">
                <a:solidFill>
                  <a:prstClr val="black"/>
                </a:solidFill>
                <a:latin typeface="Times New Roman" pitchFamily="18" charset="0"/>
                <a:cs typeface="Times New Roman" pitchFamily="18" charset="0"/>
              </a:rPr>
              <a:t> in 2*</a:t>
            </a:r>
            <a:r>
              <a:rPr lang="el-GR" altLang="zh-CN" sz="1500" dirty="0">
                <a:solidFill>
                  <a:prstClr val="black"/>
                </a:solidFill>
                <a:latin typeface="Times New Roman" pitchFamily="18" charset="0"/>
                <a:cs typeface="Times New Roman" pitchFamily="18" charset="0"/>
              </a:rPr>
              <a:t>Φ</a:t>
            </a:r>
            <a:r>
              <a:rPr lang="en-US" altLang="zh-CN" sz="1500" dirty="0">
                <a:solidFill>
                  <a:prstClr val="black"/>
                </a:solidFill>
                <a:latin typeface="Times New Roman" pitchFamily="18" charset="0"/>
                <a:cs typeface="Times New Roman" pitchFamily="18" charset="0"/>
              </a:rPr>
              <a:t>14 mm apertures in </a:t>
            </a:r>
            <a:r>
              <a:rPr lang="en-US" altLang="zh-CN" sz="1500" dirty="0">
                <a:solidFill>
                  <a:prstClr val="black"/>
                </a:solidFill>
                <a:latin typeface="Times New Roman" pitchFamily="18" charset="0"/>
                <a:ea typeface="宋体" panose="02010600030101010101" pitchFamily="2" charset="-122"/>
                <a:cs typeface="Times New Roman" pitchFamily="18" charset="0"/>
              </a:rPr>
              <a:t>May 2021 and </a:t>
            </a:r>
            <a:r>
              <a:rPr lang="en-US" altLang="zh-CN" sz="1500" b="1" dirty="0">
                <a:solidFill>
                  <a:srgbClr val="FF0000"/>
                </a:solidFill>
                <a:latin typeface="Times New Roman" pitchFamily="18" charset="0"/>
                <a:ea typeface="宋体" panose="02010600030101010101" pitchFamily="2" charset="-122"/>
                <a:cs typeface="Times New Roman" pitchFamily="18" charset="0"/>
              </a:rPr>
              <a:t>12.47 T  </a:t>
            </a:r>
            <a:r>
              <a:rPr lang="en-US" altLang="zh-CN" sz="1500" dirty="0">
                <a:solidFill>
                  <a:prstClr val="black"/>
                </a:solidFill>
                <a:latin typeface="Times New Roman" pitchFamily="18" charset="0"/>
                <a:ea typeface="宋体" panose="02010600030101010101" pitchFamily="2" charset="-122"/>
                <a:cs typeface="Times New Roman" pitchFamily="18" charset="0"/>
              </a:rPr>
              <a:t>in July after a thermal cycle.</a:t>
            </a:r>
            <a:endParaRPr lang="zh-CN" altLang="en-US" sz="1500" dirty="0">
              <a:solidFill>
                <a:prstClr val="black"/>
              </a:solidFill>
              <a:latin typeface="Times New Roman" pitchFamily="18" charset="0"/>
              <a:ea typeface="宋体" panose="02010600030101010101" pitchFamily="2" charset="-122"/>
              <a:cs typeface="Times New Roman" pitchFamily="18" charset="0"/>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898" y="1939540"/>
            <a:ext cx="1677016" cy="1628569"/>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t="4775"/>
          <a:stretch/>
        </p:blipFill>
        <p:spPr>
          <a:xfrm>
            <a:off x="2021817" y="1902029"/>
            <a:ext cx="2500838" cy="1703592"/>
          </a:xfrm>
          <a:prstGeom prst="rect">
            <a:avLst/>
          </a:prstGeom>
        </p:spPr>
      </p:pic>
      <p:pic>
        <p:nvPicPr>
          <p:cNvPr id="4" name="图片 3"/>
          <p:cNvPicPr>
            <a:picLocks noChangeAspect="1"/>
          </p:cNvPicPr>
          <p:nvPr/>
        </p:nvPicPr>
        <p:blipFill>
          <a:blip r:embed="rId9"/>
          <a:stretch>
            <a:fillRect/>
          </a:stretch>
        </p:blipFill>
        <p:spPr>
          <a:xfrm>
            <a:off x="160884" y="3446534"/>
            <a:ext cx="4248757" cy="1701729"/>
          </a:xfrm>
          <a:prstGeom prst="rect">
            <a:avLst/>
          </a:prstGeom>
        </p:spPr>
      </p:pic>
      <p:sp>
        <p:nvSpPr>
          <p:cNvPr id="2" name="页脚占位符 1">
            <a:extLst>
              <a:ext uri="{FF2B5EF4-FFF2-40B4-BE49-F238E27FC236}">
                <a16:creationId xmlns:a16="http://schemas.microsoft.com/office/drawing/2014/main" id="{77818C83-B80E-4121-8207-4941C783F98C}"/>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08391208"/>
      </p:ext>
    </p:extLst>
  </p:cSld>
  <p:clrMapOvr>
    <a:masterClrMapping/>
  </p:clrMapOvr>
  <p:transition advTm="41964"/>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rotWithShape="1">
          <a:blip r:embed="rId2"/>
          <a:srcRect b="2200"/>
          <a:stretch/>
        </p:blipFill>
        <p:spPr>
          <a:xfrm>
            <a:off x="92403" y="0"/>
            <a:ext cx="8959193" cy="5034988"/>
          </a:xfrm>
          <a:prstGeom prst="rect">
            <a:avLst/>
          </a:prstGeom>
        </p:spPr>
      </p:pic>
      <p:pic>
        <p:nvPicPr>
          <p:cNvPr id="23" name="图片 22"/>
          <p:cNvPicPr>
            <a:picLocks noChangeAspect="1"/>
          </p:cNvPicPr>
          <p:nvPr/>
        </p:nvPicPr>
        <p:blipFill>
          <a:blip r:embed="rId3"/>
          <a:stretch>
            <a:fillRect/>
          </a:stretch>
        </p:blipFill>
        <p:spPr>
          <a:xfrm>
            <a:off x="0" y="621061"/>
            <a:ext cx="5819107" cy="4400618"/>
          </a:xfrm>
          <a:prstGeom prst="rect">
            <a:avLst/>
          </a:prstGeom>
        </p:spPr>
      </p:pic>
      <p:sp>
        <p:nvSpPr>
          <p:cNvPr id="2" name="页脚占位符 1">
            <a:extLst>
              <a:ext uri="{FF2B5EF4-FFF2-40B4-BE49-F238E27FC236}">
                <a16:creationId xmlns:a16="http://schemas.microsoft.com/office/drawing/2014/main" id="{403EB4C9-C666-473E-BED1-A87DC9845260}"/>
              </a:ext>
            </a:extLst>
          </p:cNvPr>
          <p:cNvSpPr>
            <a:spLocks noGrp="1"/>
          </p:cNvSpPr>
          <p:nvPr>
            <p:ph type="ftr" sz="quarter" idx="11"/>
          </p:nvPr>
        </p:nvSpPr>
        <p:spPr/>
        <p:txBody>
          <a:bodyPr/>
          <a:lstStyle/>
          <a:p>
            <a:r>
              <a:rPr lang="en-US"/>
              <a:t>Q. XU, CEPC IARC Meeting, Oct. 2021 </a:t>
            </a:r>
          </a:p>
        </p:txBody>
      </p:sp>
      <p:sp>
        <p:nvSpPr>
          <p:cNvPr id="3" name="灯片编号占位符 2">
            <a:extLst>
              <a:ext uri="{FF2B5EF4-FFF2-40B4-BE49-F238E27FC236}">
                <a16:creationId xmlns:a16="http://schemas.microsoft.com/office/drawing/2014/main" id="{DAB4D9BA-252D-47BD-989D-597518BF4F9F}"/>
              </a:ext>
            </a:extLst>
          </p:cNvPr>
          <p:cNvSpPr>
            <a:spLocks noGrp="1"/>
          </p:cNvSpPr>
          <p:nvPr>
            <p:ph type="sldNum" sz="quarter" idx="12"/>
          </p:nvPr>
        </p:nvSpPr>
        <p:spPr/>
        <p:txBody>
          <a:bodyPr/>
          <a:lstStyle/>
          <a:p>
            <a:fld id="{1BC14028-2C42-48E4-958A-A39E3E99AC05}" type="slidenum">
              <a:rPr lang="en-US" smtClean="0"/>
              <a:t>16</a:t>
            </a:fld>
            <a:endParaRPr lang="en-US"/>
          </a:p>
        </p:txBody>
      </p:sp>
    </p:spTree>
    <p:extLst>
      <p:ext uri="{BB962C8B-B14F-4D97-AF65-F5344CB8AC3E}">
        <p14:creationId xmlns:p14="http://schemas.microsoft.com/office/powerpoint/2010/main" val="3076184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sp>
        <p:nvSpPr>
          <p:cNvPr id="16" name="文本框 15"/>
          <p:cNvSpPr txBox="1"/>
          <p:nvPr/>
        </p:nvSpPr>
        <p:spPr>
          <a:xfrm>
            <a:off x="2866042" y="635213"/>
            <a:ext cx="3320219" cy="400110"/>
          </a:xfrm>
          <a:prstGeom prst="rect">
            <a:avLst/>
          </a:prstGeom>
          <a:noFill/>
        </p:spPr>
        <p:txBody>
          <a:bodyPr wrap="square" rtlCol="0">
            <a:spAutoFit/>
          </a:bodyPr>
          <a:lstStyle/>
          <a:p>
            <a:pPr algn="ctr"/>
            <a:r>
              <a:rPr lang="en-US" altLang="zh-CN" sz="2000" dirty="0"/>
              <a:t>Nb</a:t>
            </a:r>
            <a:r>
              <a:rPr lang="en-US" altLang="zh-CN" sz="2000" baseline="-25000" dirty="0"/>
              <a:t>3</a:t>
            </a:r>
            <a:r>
              <a:rPr lang="en-US" altLang="zh-CN" sz="2000" dirty="0"/>
              <a:t>Sn 12~13 T + HTS 3~4 T</a:t>
            </a:r>
            <a:endParaRPr lang="zh-CN" altLang="en-US" sz="2000" dirty="0"/>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rotWithShape="1">
          <a:blip r:embed="rId3"/>
          <a:srcRect b="5037"/>
          <a:stretch/>
        </p:blipFill>
        <p:spPr>
          <a:xfrm>
            <a:off x="236624" y="989571"/>
            <a:ext cx="8579056" cy="4158692"/>
          </a:xfrm>
          <a:prstGeom prst="rect">
            <a:avLst/>
          </a:prstGeom>
        </p:spPr>
      </p:pic>
      <p:sp>
        <p:nvSpPr>
          <p:cNvPr id="3" name="页脚占位符 2">
            <a:extLst>
              <a:ext uri="{FF2B5EF4-FFF2-40B4-BE49-F238E27FC236}">
                <a16:creationId xmlns:a16="http://schemas.microsoft.com/office/drawing/2014/main" id="{EF843164-83F9-4BC7-B3E5-AF4F7F49E948}"/>
              </a:ext>
            </a:extLst>
          </p:cNvPr>
          <p:cNvSpPr>
            <a:spLocks noGrp="1"/>
          </p:cNvSpPr>
          <p:nvPr>
            <p:ph type="ftr" sz="quarter" idx="11"/>
          </p:nvPr>
        </p:nvSpPr>
        <p:spPr/>
        <p:txBody>
          <a:bodyPr/>
          <a:lstStyle/>
          <a:p>
            <a:r>
              <a:rPr lang="en-US"/>
              <a:t>Q. XU, CEPC IARC Meeting, Oct. 2021 </a:t>
            </a:r>
          </a:p>
        </p:txBody>
      </p:sp>
      <p:sp>
        <p:nvSpPr>
          <p:cNvPr id="4" name="灯片编号占位符 3">
            <a:extLst>
              <a:ext uri="{FF2B5EF4-FFF2-40B4-BE49-F238E27FC236}">
                <a16:creationId xmlns:a16="http://schemas.microsoft.com/office/drawing/2014/main" id="{CBB61128-A4A8-4461-8B0E-3B883C752504}"/>
              </a:ext>
            </a:extLst>
          </p:cNvPr>
          <p:cNvSpPr>
            <a:spLocks noGrp="1"/>
          </p:cNvSpPr>
          <p:nvPr>
            <p:ph type="sldNum" sz="quarter" idx="12"/>
          </p:nvPr>
        </p:nvSpPr>
        <p:spPr/>
        <p:txBody>
          <a:bodyPr/>
          <a:lstStyle/>
          <a:p>
            <a:fld id="{1BC14028-2C42-48E4-958A-A39E3E99AC05}" type="slidenum">
              <a:rPr lang="en-US" smtClean="0"/>
              <a:t>17</a:t>
            </a:fld>
            <a:endParaRPr lang="en-US"/>
          </a:p>
        </p:txBody>
      </p:sp>
    </p:spTree>
    <p:extLst>
      <p:ext uri="{BB962C8B-B14F-4D97-AF65-F5344CB8AC3E}">
        <p14:creationId xmlns:p14="http://schemas.microsoft.com/office/powerpoint/2010/main" val="299125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E042987-6E2C-7E47-B081-56B64287DEB5}" type="slidenum">
              <a:rPr lang="en-US" smtClean="0"/>
              <a:t>18</a:t>
            </a:fld>
            <a:endParaRPr lang="en-US"/>
          </a:p>
        </p:txBody>
      </p:sp>
      <p:sp>
        <p:nvSpPr>
          <p:cNvPr id="30"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5" name="图片 14"/>
          <p:cNvPicPr>
            <a:picLocks noChangeAspect="1"/>
          </p:cNvPicPr>
          <p:nvPr/>
        </p:nvPicPr>
        <p:blipFill>
          <a:blip r:embed="rId3"/>
          <a:stretch>
            <a:fillRect/>
          </a:stretch>
        </p:blipFill>
        <p:spPr>
          <a:xfrm>
            <a:off x="205193" y="1051824"/>
            <a:ext cx="8641920" cy="3993951"/>
          </a:xfrm>
          <a:prstGeom prst="rect">
            <a:avLst/>
          </a:prstGeom>
        </p:spPr>
      </p:pic>
      <p:sp>
        <p:nvSpPr>
          <p:cNvPr id="2" name="矩形 1"/>
          <p:cNvSpPr/>
          <p:nvPr/>
        </p:nvSpPr>
        <p:spPr>
          <a:xfrm>
            <a:off x="5747321" y="2894012"/>
            <a:ext cx="1191224" cy="523220"/>
          </a:xfrm>
          <a:prstGeom prst="rect">
            <a:avLst/>
          </a:prstGeom>
          <a:solidFill>
            <a:srgbClr val="92D050"/>
          </a:solidFill>
        </p:spPr>
        <p:txBody>
          <a:bodyPr wrap="none">
            <a:spAutoFit/>
          </a:bodyPr>
          <a:lstStyle/>
          <a:p>
            <a:pPr algn="ctr"/>
            <a:r>
              <a:rPr lang="en-US" altLang="zh-CN" sz="1400" b="1" dirty="0" err="1">
                <a:latin typeface="Times New Roman" panose="02020603050405020304" pitchFamily="18" charset="0"/>
                <a:cs typeface="Times New Roman" panose="02020603050405020304" pitchFamily="18" charset="0"/>
              </a:rPr>
              <a:t>SuST</a:t>
            </a:r>
            <a:r>
              <a:rPr lang="en-US" altLang="zh-CN" sz="1400" b="1" dirty="0">
                <a:latin typeface="Times New Roman" panose="02020603050405020304" pitchFamily="18" charset="0"/>
                <a:cs typeface="Times New Roman" panose="02020603050405020304" pitchFamily="18" charset="0"/>
              </a:rPr>
              <a:t> letter </a:t>
            </a:r>
          </a:p>
          <a:p>
            <a:pPr algn="ctr"/>
            <a:r>
              <a:rPr lang="en-US" altLang="zh-CN" sz="1400" b="1" dirty="0">
                <a:latin typeface="Times New Roman" panose="02020603050405020304" pitchFamily="18" charset="0"/>
                <a:cs typeface="Times New Roman" panose="02020603050405020304" pitchFamily="18" charset="0"/>
              </a:rPr>
              <a:t>under review</a:t>
            </a:r>
            <a:endParaRPr lang="zh-CN" altLang="en-US" sz="1400" b="1" dirty="0">
              <a:latin typeface="Times New Roman" panose="02020603050405020304" pitchFamily="18" charset="0"/>
              <a:cs typeface="Times New Roman" panose="02020603050405020304" pitchFamily="18" charset="0"/>
            </a:endParaRPr>
          </a:p>
        </p:txBody>
      </p:sp>
      <p:sp>
        <p:nvSpPr>
          <p:cNvPr id="3" name="页脚占位符 2">
            <a:extLst>
              <a:ext uri="{FF2B5EF4-FFF2-40B4-BE49-F238E27FC236}">
                <a16:creationId xmlns:a16="http://schemas.microsoft.com/office/drawing/2014/main" id="{F7B5245B-96BF-4298-92A0-8A79302C783B}"/>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3235891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BE042987-6E2C-7E47-B081-56B64287DEB5}" type="slidenum">
              <a:rPr lang="en-US" smtClean="0"/>
              <a:t>19</a:t>
            </a:fld>
            <a:endParaRPr lang="en-US"/>
          </a:p>
        </p:txBody>
      </p:sp>
      <p:cxnSp>
        <p:nvCxnSpPr>
          <p:cNvPr id="11" name="直接连接符 1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380794" y="81760"/>
            <a:ext cx="7922419" cy="507831"/>
          </a:xfrm>
          <a:prstGeom prst="rect">
            <a:avLst/>
          </a:prstGeom>
        </p:spPr>
        <p:txBody>
          <a:bodyPr wrap="square">
            <a:spAutoFit/>
          </a:bodyPr>
          <a:lstStyle/>
          <a:p>
            <a:pPr algn="ctr"/>
            <a:r>
              <a:rPr lang="en-US" altLang="zh-CN" sz="2700" b="1" dirty="0">
                <a:solidFill>
                  <a:srgbClr val="000000"/>
                </a:solidFill>
                <a:latin typeface="+mj-lt"/>
              </a:rPr>
              <a:t>Ongoing: Development of the 16-T Hybrid Dipole Magnet </a:t>
            </a:r>
            <a:endParaRPr lang="zh-CN" altLang="en-US" sz="2700" b="1" dirty="0">
              <a:solidFill>
                <a:srgbClr val="000000"/>
              </a:solidFill>
              <a:latin typeface="+mj-lt"/>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a:blip r:embed="rId3"/>
          <a:stretch>
            <a:fillRect/>
          </a:stretch>
        </p:blipFill>
        <p:spPr>
          <a:xfrm>
            <a:off x="369219" y="1119074"/>
            <a:ext cx="8691847" cy="3915126"/>
          </a:xfrm>
          <a:prstGeom prst="rect">
            <a:avLst/>
          </a:prstGeom>
        </p:spPr>
      </p:pic>
      <p:sp>
        <p:nvSpPr>
          <p:cNvPr id="27" name="标题 1">
            <a:extLst>
              <a:ext uri="{FF2B5EF4-FFF2-40B4-BE49-F238E27FC236}">
                <a16:creationId xmlns:a16="http://schemas.microsoft.com/office/drawing/2014/main" id="{B06438FE-6C89-4374-99F5-B3CA48D55FEB}"/>
              </a:ext>
            </a:extLst>
          </p:cNvPr>
          <p:cNvSpPr txBox="1">
            <a:spLocks/>
          </p:cNvSpPr>
          <p:nvPr/>
        </p:nvSpPr>
        <p:spPr>
          <a:xfrm>
            <a:off x="564944" y="713129"/>
            <a:ext cx="7922419" cy="350320"/>
          </a:xfrm>
          <a:prstGeom prst="rect">
            <a:avLst/>
          </a:prstGeom>
        </p:spPr>
        <p:txBody>
          <a:bodyPr/>
          <a:lstStyle>
            <a:lvl1pPr algn="l" defTabSz="914400" rtl="0" eaLnBrk="1" latinLnBrk="0" hangingPunct="1">
              <a:lnSpc>
                <a:spcPct val="90000"/>
              </a:lnSpc>
              <a:spcBef>
                <a:spcPct val="0"/>
              </a:spcBef>
              <a:buNone/>
              <a:defRPr lang="zh-CN" sz="3200" b="1" kern="1200">
                <a:solidFill>
                  <a:schemeClr val="accent1"/>
                </a:solidFill>
                <a:latin typeface="+mj-lt"/>
                <a:ea typeface="Microsoft YaHei UI" panose="020B0503020204020204" pitchFamily="34" charset="-122"/>
                <a:cs typeface="+mj-cs"/>
              </a:defRPr>
            </a:lvl1pPr>
          </a:lstStyle>
          <a:p>
            <a:pPr algn="ctr"/>
            <a:r>
              <a:rPr lang="en-US" altLang="zh-CN"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Development of a NOVEL HTS Transposed Cable</a:t>
            </a:r>
            <a:endParaRPr lang="zh-CN" altLang="en-US" sz="180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 name="页脚占位符 2">
            <a:extLst>
              <a:ext uri="{FF2B5EF4-FFF2-40B4-BE49-F238E27FC236}">
                <a16:creationId xmlns:a16="http://schemas.microsoft.com/office/drawing/2014/main" id="{805B2C04-BF68-4059-AF30-68F40033C8C6}"/>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125967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48025" y="-173674"/>
            <a:ext cx="1781175" cy="995093"/>
          </a:xfrm>
        </p:spPr>
        <p:txBody>
          <a:bodyPr/>
          <a:lstStyle/>
          <a:p>
            <a:pPr algn="ctr" defTabSz="685983" eaLnBrk="0" fontAlgn="base" hangingPunct="0">
              <a:spcAft>
                <a:spcPct val="0"/>
              </a:spcAft>
            </a:pPr>
            <a:r>
              <a:rPr lang="en-US" altLang="zh-CN" sz="2700" b="1" dirty="0">
                <a:solidFill>
                  <a:srgbClr val="000000"/>
                </a:solidFill>
                <a:ea typeface="+mn-ea"/>
                <a:cs typeface="+mn-cs"/>
              </a:rPr>
              <a:t>Outline</a:t>
            </a:r>
            <a:endParaRPr lang="zh-CN" altLang="en-US" sz="2700" b="1" dirty="0">
              <a:solidFill>
                <a:srgbClr val="000000"/>
              </a:solidFill>
              <a:ea typeface="+mn-ea"/>
              <a:cs typeface="+mn-cs"/>
            </a:endParaRPr>
          </a:p>
        </p:txBody>
      </p:sp>
      <p:sp>
        <p:nvSpPr>
          <p:cNvPr id="3" name="内容占位符 2"/>
          <p:cNvSpPr>
            <a:spLocks noGrp="1"/>
          </p:cNvSpPr>
          <p:nvPr>
            <p:ph idx="1"/>
          </p:nvPr>
        </p:nvSpPr>
        <p:spPr>
          <a:xfrm>
            <a:off x="1254316" y="880039"/>
            <a:ext cx="6543674" cy="2961004"/>
          </a:xfrm>
        </p:spPr>
        <p:txBody>
          <a:bodyPr/>
          <a:lstStyle/>
          <a:p>
            <a:pPr>
              <a:lnSpc>
                <a:spcPct val="100000"/>
              </a:lnSpc>
            </a:pPr>
            <a:r>
              <a:rPr lang="en-US" altLang="zh-CN" sz="2400" dirty="0"/>
              <a:t>SPPC high field magnet design scope</a:t>
            </a:r>
          </a:p>
          <a:p>
            <a:pPr>
              <a:lnSpc>
                <a:spcPct val="100000"/>
              </a:lnSpc>
            </a:pPr>
            <a:r>
              <a:rPr lang="en-US" altLang="zh-CN" sz="2400" dirty="0"/>
              <a:t>Status of the high field IBS coils by IHEP &amp; IEE</a:t>
            </a:r>
          </a:p>
          <a:p>
            <a:pPr>
              <a:lnSpc>
                <a:spcPct val="100000"/>
              </a:lnSpc>
            </a:pPr>
            <a:r>
              <a:rPr lang="en-US" altLang="zh-CN" sz="2400" dirty="0"/>
              <a:t>Status of the high field model dipole magnets</a:t>
            </a:r>
          </a:p>
          <a:p>
            <a:pPr>
              <a:lnSpc>
                <a:spcPct val="100000"/>
              </a:lnSpc>
            </a:pPr>
            <a:r>
              <a:rPr lang="en-US" altLang="zh-CN" sz="2400" dirty="0"/>
              <a:t>Development of a novel HTS transposed cable</a:t>
            </a:r>
          </a:p>
          <a:p>
            <a:pPr>
              <a:lnSpc>
                <a:spcPct val="100000"/>
              </a:lnSpc>
            </a:pPr>
            <a:r>
              <a:rPr lang="en-US" altLang="zh-CN" sz="2400" dirty="0"/>
              <a:t>Status of the China-CERN HL-LHC CCT project</a:t>
            </a:r>
          </a:p>
          <a:p>
            <a:pPr>
              <a:lnSpc>
                <a:spcPct val="100000"/>
              </a:lnSpc>
            </a:pPr>
            <a:r>
              <a:rPr lang="en-US" altLang="zh-CN" sz="2400" dirty="0"/>
              <a:t>Summary</a:t>
            </a:r>
          </a:p>
          <a:p>
            <a:endParaRPr lang="en-US" altLang="zh-CN" dirty="0"/>
          </a:p>
          <a:p>
            <a:endParaRPr lang="zh-CN" altLang="en-US" dirty="0"/>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6" name="页脚占位符 5">
            <a:extLst>
              <a:ext uri="{FF2B5EF4-FFF2-40B4-BE49-F238E27FC236}">
                <a16:creationId xmlns:a16="http://schemas.microsoft.com/office/drawing/2014/main" id="{F23577AF-1D1E-4CC4-B951-81E49BC28263}"/>
              </a:ext>
            </a:extLst>
          </p:cNvPr>
          <p:cNvSpPr>
            <a:spLocks noGrp="1"/>
          </p:cNvSpPr>
          <p:nvPr>
            <p:ph type="ftr" sz="quarter" idx="11"/>
          </p:nvPr>
        </p:nvSpPr>
        <p:spPr/>
        <p:txBody>
          <a:bodyPr/>
          <a:lstStyle/>
          <a:p>
            <a:r>
              <a:rPr lang="en-US"/>
              <a:t>Q. XU, CEPC IARC Meeting, Oct. 2021 </a:t>
            </a:r>
          </a:p>
        </p:txBody>
      </p:sp>
      <p:sp>
        <p:nvSpPr>
          <p:cNvPr id="7" name="灯片编号占位符 6">
            <a:extLst>
              <a:ext uri="{FF2B5EF4-FFF2-40B4-BE49-F238E27FC236}">
                <a16:creationId xmlns:a16="http://schemas.microsoft.com/office/drawing/2014/main" id="{75E1F5EC-53C3-4719-821B-2089C20D5C08}"/>
              </a:ext>
            </a:extLst>
          </p:cNvPr>
          <p:cNvSpPr>
            <a:spLocks noGrp="1"/>
          </p:cNvSpPr>
          <p:nvPr>
            <p:ph type="sldNum" sz="quarter" idx="12"/>
          </p:nvPr>
        </p:nvSpPr>
        <p:spPr/>
        <p:txBody>
          <a:bodyPr/>
          <a:lstStyle/>
          <a:p>
            <a:fld id="{1BC14028-2C42-48E4-958A-A39E3E99AC05}" type="slidenum">
              <a:rPr lang="en-US" smtClean="0"/>
              <a:t>2</a:t>
            </a:fld>
            <a:endParaRPr lang="en-US"/>
          </a:p>
        </p:txBody>
      </p:sp>
    </p:spTree>
    <p:extLst>
      <p:ext uri="{BB962C8B-B14F-4D97-AF65-F5344CB8AC3E}">
        <p14:creationId xmlns:p14="http://schemas.microsoft.com/office/powerpoint/2010/main" val="972017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2"/>
          <p:cNvSpPr txBox="1">
            <a:spLocks/>
          </p:cNvSpPr>
          <p:nvPr/>
        </p:nvSpPr>
        <p:spPr>
          <a:xfrm>
            <a:off x="1161032" y="26651"/>
            <a:ext cx="6864349" cy="46397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5000"/>
              </a:lnSpc>
            </a:pPr>
            <a:r>
              <a:rPr lang="en-US" altLang="zh-CN" sz="2700" b="1" dirty="0">
                <a:solidFill>
                  <a:srgbClr val="000000"/>
                </a:solidFill>
                <a:ea typeface="+mn-ea"/>
                <a:cs typeface="+mn-cs"/>
              </a:rPr>
              <a:t>R&amp;D Roadmap for next years</a:t>
            </a:r>
          </a:p>
        </p:txBody>
      </p:sp>
      <p:sp>
        <p:nvSpPr>
          <p:cNvPr id="3" name="灯片编号占位符 2"/>
          <p:cNvSpPr>
            <a:spLocks noGrp="1"/>
          </p:cNvSpPr>
          <p:nvPr>
            <p:ph type="sldNum" sz="quarter" idx="12"/>
          </p:nvPr>
        </p:nvSpPr>
        <p:spPr/>
        <p:txBody>
          <a:bodyPr/>
          <a:lstStyle/>
          <a:p>
            <a:fld id="{3490A58D-5233-412E-BEDA-3EA526845FF2}" type="slidenum">
              <a:rPr lang="zh-CN" altLang="en-US" smtClean="0"/>
              <a:t>20</a:t>
            </a:fld>
            <a:endParaRPr lang="zh-CN" altLang="en-US"/>
          </a:p>
        </p:txBody>
      </p:sp>
      <p:cxnSp>
        <p:nvCxnSpPr>
          <p:cNvPr id="21" name="直接连接符 20"/>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 name="图片 1"/>
          <p:cNvPicPr>
            <a:picLocks noChangeAspect="1"/>
          </p:cNvPicPr>
          <p:nvPr/>
        </p:nvPicPr>
        <p:blipFill>
          <a:blip r:embed="rId4"/>
          <a:stretch>
            <a:fillRect/>
          </a:stretch>
        </p:blipFill>
        <p:spPr>
          <a:xfrm>
            <a:off x="655981" y="704549"/>
            <a:ext cx="7648827" cy="4341226"/>
          </a:xfrm>
          <a:prstGeom prst="rect">
            <a:avLst/>
          </a:prstGeom>
        </p:spPr>
      </p:pic>
      <p:sp>
        <p:nvSpPr>
          <p:cNvPr id="4" name="页脚占位符 3">
            <a:extLst>
              <a:ext uri="{FF2B5EF4-FFF2-40B4-BE49-F238E27FC236}">
                <a16:creationId xmlns:a16="http://schemas.microsoft.com/office/drawing/2014/main" id="{AA9EF278-B3B7-4748-8A84-C26403E59E58}"/>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1922024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521754" y="-32409"/>
            <a:ext cx="6594300"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sp>
        <p:nvSpPr>
          <p:cNvPr id="25" name="Title 1"/>
          <p:cNvSpPr txBox="1">
            <a:spLocks/>
          </p:cNvSpPr>
          <p:nvPr/>
        </p:nvSpPr>
        <p:spPr>
          <a:xfrm>
            <a:off x="366563" y="1993554"/>
            <a:ext cx="5920502" cy="272450"/>
          </a:xfrm>
          <a:prstGeom prst="rect">
            <a:avLst/>
          </a:prstGeom>
        </p:spPr>
        <p:txBody>
          <a:bodyPr vert="horz" lIns="68644" tIns="34322" rIns="68644" bIns="3432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H" sz="1201" b="1" dirty="0">
                <a:latin typeface="+mn-lt"/>
                <a:ea typeface="黑体" panose="02010609060101010101" pitchFamily="49" charset="-122"/>
                <a:cs typeface="+mn-cs"/>
              </a:rPr>
              <a:t>Layout of the HL-LHC Magnets and Contributors</a:t>
            </a:r>
            <a:endParaRPr lang="en-GB" sz="1201" b="1" dirty="0">
              <a:latin typeface="+mn-lt"/>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fld id="{3490A58D-5233-412E-BEDA-3EA526845FF2}" type="slidenum">
              <a:rPr lang="zh-CN" altLang="en-US" smtClean="0"/>
              <a:t>21</a:t>
            </a:fld>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2747" y="2654644"/>
            <a:ext cx="3259886" cy="2030102"/>
          </a:xfrm>
          <a:prstGeom prst="rect">
            <a:avLst/>
          </a:prstGeom>
        </p:spPr>
      </p:pic>
      <p:sp>
        <p:nvSpPr>
          <p:cNvPr id="14" name="矩形 13"/>
          <p:cNvSpPr/>
          <p:nvPr/>
        </p:nvSpPr>
        <p:spPr>
          <a:xfrm>
            <a:off x="169332" y="4756241"/>
            <a:ext cx="6287097" cy="248209"/>
          </a:xfrm>
          <a:prstGeom prst="rect">
            <a:avLst/>
          </a:prstGeom>
        </p:spPr>
        <p:txBody>
          <a:bodyPr wrap="square">
            <a:spAutoFit/>
          </a:bodyPr>
          <a:lstStyle/>
          <a:p>
            <a:pPr marL="0" lvl="1" algn="ctr">
              <a:spcBef>
                <a:spcPct val="20000"/>
              </a:spcBef>
              <a:buClr>
                <a:schemeClr val="accent6"/>
              </a:buClr>
            </a:pPr>
            <a:r>
              <a:rPr lang="en-US" altLang="zh-CN" sz="1013" b="1" u="sng" dirty="0">
                <a:latin typeface="Times New Roman" pitchFamily="18" charset="0"/>
                <a:cs typeface="Times New Roman" pitchFamily="18" charset="0"/>
              </a:rPr>
              <a:t>The prototype has been delivered to CERN, and the series magnets are being developed by 2023.</a:t>
            </a:r>
          </a:p>
        </p:txBody>
      </p:sp>
      <p:sp>
        <p:nvSpPr>
          <p:cNvPr id="15" name="矩形 14"/>
          <p:cNvSpPr/>
          <p:nvPr/>
        </p:nvSpPr>
        <p:spPr>
          <a:xfrm>
            <a:off x="301669" y="2179065"/>
            <a:ext cx="6011822" cy="404085"/>
          </a:xfrm>
          <a:prstGeom prst="rect">
            <a:avLst/>
          </a:prstGeom>
        </p:spPr>
        <p:txBody>
          <a:bodyPr wrap="square">
            <a:spAutoFit/>
          </a:bodyPr>
          <a:lstStyle/>
          <a:p>
            <a:pPr marL="0" lvl="1" algn="just">
              <a:spcBef>
                <a:spcPct val="20000"/>
              </a:spcBef>
              <a:buClr>
                <a:schemeClr val="accent6"/>
              </a:buClr>
            </a:pPr>
            <a:r>
              <a:rPr lang="en-US" altLang="zh-TW" sz="1013" b="1" dirty="0">
                <a:ea typeface="黑体" panose="02010609060101010101" pitchFamily="49" charset="-122"/>
              </a:rPr>
              <a:t>Performance of the 1</a:t>
            </a:r>
            <a:r>
              <a:rPr lang="en-US" altLang="zh-TW" sz="1013" b="1" baseline="30000" dirty="0">
                <a:ea typeface="黑体" panose="02010609060101010101" pitchFamily="49" charset="-122"/>
              </a:rPr>
              <a:t>st</a:t>
            </a:r>
            <a:r>
              <a:rPr lang="en-US" altLang="zh-TW" sz="1013" b="1" dirty="0">
                <a:ea typeface="黑体" panose="02010609060101010101" pitchFamily="49" charset="-122"/>
              </a:rPr>
              <a:t> full-length prototype magnet from China</a:t>
            </a:r>
            <a:r>
              <a:rPr lang="en-US" altLang="zh-TW" sz="1013" dirty="0">
                <a:ea typeface="黑体" panose="02010609060101010101" pitchFamily="49" charset="-122"/>
              </a:rPr>
              <a:t>: Fabrication completed in May 2020, and the performance test at 4.2K completed in August 2020. both apertures reached the ultimate current.</a:t>
            </a:r>
          </a:p>
        </p:txBody>
      </p:sp>
      <p:pic>
        <p:nvPicPr>
          <p:cNvPr id="16" name="图片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44782" y="2654644"/>
            <a:ext cx="2542283" cy="2020816"/>
          </a:xfrm>
          <a:prstGeom prst="rect">
            <a:avLst/>
          </a:prstGeom>
        </p:spPr>
      </p:pic>
      <p:pic>
        <p:nvPicPr>
          <p:cNvPr id="12" name="Picture 3">
            <a:extLst>
              <a:ext uri="{FF2B5EF4-FFF2-40B4-BE49-F238E27FC236}">
                <a16:creationId xmlns:a16="http://schemas.microsoft.com/office/drawing/2014/main" id="{C815E98A-4D63-4DC4-AD5F-B64EF806F5A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82575" y="2654644"/>
            <a:ext cx="820058" cy="8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6"/>
          <a:stretch>
            <a:fillRect/>
          </a:stretch>
        </p:blipFill>
        <p:spPr>
          <a:xfrm>
            <a:off x="3310397" y="763170"/>
            <a:ext cx="3003094" cy="1214393"/>
          </a:xfrm>
          <a:prstGeom prst="rect">
            <a:avLst/>
          </a:prstGeom>
        </p:spPr>
      </p:pic>
      <p:pic>
        <p:nvPicPr>
          <p:cNvPr id="3" name="图片 2"/>
          <p:cNvPicPr>
            <a:picLocks noChangeAspect="1"/>
          </p:cNvPicPr>
          <p:nvPr/>
        </p:nvPicPr>
        <p:blipFill>
          <a:blip r:embed="rId7"/>
          <a:stretch>
            <a:fillRect/>
          </a:stretch>
        </p:blipFill>
        <p:spPr>
          <a:xfrm>
            <a:off x="342747" y="763169"/>
            <a:ext cx="2937298" cy="1214393"/>
          </a:xfrm>
          <a:prstGeom prst="rect">
            <a:avLst/>
          </a:prstGeom>
        </p:spPr>
      </p:pic>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8" name="图片 17"/>
          <p:cNvPicPr>
            <a:picLocks noChangeAspect="1"/>
          </p:cNvPicPr>
          <p:nvPr/>
        </p:nvPicPr>
        <p:blipFill rotWithShape="1">
          <a:blip r:embed="rId8" cstate="print">
            <a:extLst>
              <a:ext uri="{28A0092B-C50C-407E-A947-70E740481C1C}">
                <a14:useLocalDpi xmlns:a14="http://schemas.microsoft.com/office/drawing/2010/main" val="0"/>
              </a:ext>
            </a:extLst>
          </a:blip>
          <a:srcRect l="8275" t="6428" r="6925" b="5330"/>
          <a:stretch/>
        </p:blipFill>
        <p:spPr>
          <a:xfrm>
            <a:off x="7793294" y="763169"/>
            <a:ext cx="989933" cy="1373055"/>
          </a:xfrm>
          <a:prstGeom prst="rect">
            <a:avLst/>
          </a:prstGeom>
        </p:spPr>
      </p:pic>
      <p:pic>
        <p:nvPicPr>
          <p:cNvPr id="19" name="图片 18"/>
          <p:cNvPicPr>
            <a:picLocks noChangeAspect="1"/>
          </p:cNvPicPr>
          <p:nvPr/>
        </p:nvPicPr>
        <p:blipFill rotWithShape="1">
          <a:blip r:embed="rId9">
            <a:extLst>
              <a:ext uri="{28A0092B-C50C-407E-A947-70E740481C1C}">
                <a14:useLocalDpi xmlns:a14="http://schemas.microsoft.com/office/drawing/2010/main" val="0"/>
              </a:ext>
            </a:extLst>
          </a:blip>
          <a:srcRect l="31440" t="10685" r="31665" b="11935"/>
          <a:stretch/>
        </p:blipFill>
        <p:spPr>
          <a:xfrm>
            <a:off x="6457950" y="1665142"/>
            <a:ext cx="1320582" cy="1280565"/>
          </a:xfrm>
          <a:prstGeom prst="rect">
            <a:avLst/>
          </a:prstGeom>
        </p:spPr>
      </p:pic>
      <p:pic>
        <p:nvPicPr>
          <p:cNvPr id="20"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16927"/>
          <a:stretch/>
        </p:blipFill>
        <p:spPr>
          <a:xfrm>
            <a:off x="6456429" y="2965909"/>
            <a:ext cx="1322103" cy="823732"/>
          </a:xfrm>
          <a:prstGeom prst="rect">
            <a:avLst/>
          </a:prstGeom>
        </p:spPr>
      </p:pic>
      <p:pic>
        <p:nvPicPr>
          <p:cNvPr id="21"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t="9222" b="9673"/>
          <a:stretch/>
        </p:blipFill>
        <p:spPr>
          <a:xfrm rot="5400000">
            <a:off x="7473674" y="2470048"/>
            <a:ext cx="1628506" cy="990600"/>
          </a:xfrm>
          <a:prstGeom prst="rect">
            <a:avLst/>
          </a:prstGeom>
        </p:spPr>
      </p:pic>
      <p:pic>
        <p:nvPicPr>
          <p:cNvPr id="22" name="图片 21"/>
          <p:cNvPicPr>
            <a:picLocks noChangeAspect="1"/>
          </p:cNvPicPr>
          <p:nvPr/>
        </p:nvPicPr>
        <p:blipFill rotWithShape="1">
          <a:blip r:embed="rId12" cstate="print">
            <a:extLst>
              <a:ext uri="{28A0092B-C50C-407E-A947-70E740481C1C}">
                <a14:useLocalDpi xmlns:a14="http://schemas.microsoft.com/office/drawing/2010/main" val="0"/>
              </a:ext>
            </a:extLst>
          </a:blip>
          <a:srcRect l="10543" t="26633" r="14254" b="2310"/>
          <a:stretch/>
        </p:blipFill>
        <p:spPr>
          <a:xfrm>
            <a:off x="6456429" y="763169"/>
            <a:ext cx="1322103" cy="883275"/>
          </a:xfrm>
          <a:prstGeom prst="rect">
            <a:avLst/>
          </a:prstGeom>
        </p:spPr>
      </p:pic>
      <p:pic>
        <p:nvPicPr>
          <p:cNvPr id="23" name="Content Placeholder 5"/>
          <p:cNvPicPr>
            <a:picLocks noChangeAspect="1"/>
          </p:cNvPicPr>
          <p:nvPr/>
        </p:nvPicPr>
        <p:blipFill>
          <a:blip r:embed="rId13"/>
          <a:stretch>
            <a:fillRect/>
          </a:stretch>
        </p:blipFill>
        <p:spPr>
          <a:xfrm>
            <a:off x="6313491" y="3873782"/>
            <a:ext cx="1591271" cy="1048973"/>
          </a:xfrm>
          <a:prstGeom prst="rect">
            <a:avLst/>
          </a:prstGeom>
        </p:spPr>
      </p:pic>
      <p:pic>
        <p:nvPicPr>
          <p:cNvPr id="24" name="Picture 7"/>
          <p:cNvPicPr>
            <a:picLocks noChangeAspect="1"/>
          </p:cNvPicPr>
          <p:nvPr/>
        </p:nvPicPr>
        <p:blipFill>
          <a:blip r:embed="rId14"/>
          <a:stretch>
            <a:fillRect/>
          </a:stretch>
        </p:blipFill>
        <p:spPr>
          <a:xfrm>
            <a:off x="7904761" y="3861289"/>
            <a:ext cx="1061465" cy="1061465"/>
          </a:xfrm>
          <a:prstGeom prst="rect">
            <a:avLst/>
          </a:prstGeom>
        </p:spPr>
      </p:pic>
      <p:sp>
        <p:nvSpPr>
          <p:cNvPr id="5" name="页脚占位符 4">
            <a:extLst>
              <a:ext uri="{FF2B5EF4-FFF2-40B4-BE49-F238E27FC236}">
                <a16:creationId xmlns:a16="http://schemas.microsoft.com/office/drawing/2014/main" id="{CBB7957F-E2FE-4F76-97B8-611EEA5F897E}"/>
              </a:ext>
            </a:extLst>
          </p:cNvPr>
          <p:cNvSpPr>
            <a:spLocks noGrp="1"/>
          </p:cNvSpPr>
          <p:nvPr>
            <p:ph type="ftr" sz="quarter" idx="11"/>
          </p:nvPr>
        </p:nvSpPr>
        <p:spPr/>
        <p:txBody>
          <a:bodyPr/>
          <a:lstStyle/>
          <a:p>
            <a:r>
              <a:rPr lang="en-US"/>
              <a:t>Q. XU, CEPC IARC Meeting, Oct. 2021 </a:t>
            </a:r>
          </a:p>
        </p:txBody>
      </p:sp>
      <p:pic>
        <p:nvPicPr>
          <p:cNvPr id="43" name="Picture 2">
            <a:extLst>
              <a:ext uri="{FF2B5EF4-FFF2-40B4-BE49-F238E27FC236}">
                <a16:creationId xmlns:a16="http://schemas.microsoft.com/office/drawing/2014/main" id="{66F229DD-9FAA-440A-A634-0B3C4AB6B5C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76574" y="105546"/>
            <a:ext cx="547778" cy="438221"/>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
            <a:extLst>
              <a:ext uri="{FF2B5EF4-FFF2-40B4-BE49-F238E27FC236}">
                <a16:creationId xmlns:a16="http://schemas.microsoft.com/office/drawing/2014/main" id="{997E54CA-4F58-435A-9599-759ED1D960DC}"/>
              </a:ext>
            </a:extLst>
          </p:cNvPr>
          <p:cNvGrpSpPr>
            <a:grpSpLocks noChangeAspect="1"/>
          </p:cNvGrpSpPr>
          <p:nvPr/>
        </p:nvGrpSpPr>
        <p:grpSpPr bwMode="auto">
          <a:xfrm>
            <a:off x="69281" y="50432"/>
            <a:ext cx="495663" cy="490896"/>
            <a:chOff x="-1" y="147"/>
            <a:chExt cx="728" cy="721"/>
          </a:xfrm>
        </p:grpSpPr>
        <p:sp>
          <p:nvSpPr>
            <p:cNvPr id="45" name="AutoShape 3">
              <a:extLst>
                <a:ext uri="{FF2B5EF4-FFF2-40B4-BE49-F238E27FC236}">
                  <a16:creationId xmlns:a16="http://schemas.microsoft.com/office/drawing/2014/main" id="{D6FF672D-1203-436D-ADFE-87A24C60D7E4}"/>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5">
              <a:extLst>
                <a:ext uri="{FF2B5EF4-FFF2-40B4-BE49-F238E27FC236}">
                  <a16:creationId xmlns:a16="http://schemas.microsoft.com/office/drawing/2014/main" id="{E7C2DB33-2498-4B89-B0AA-66675E9B48A8}"/>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7" name="Freeform 6">
              <a:extLst>
                <a:ext uri="{FF2B5EF4-FFF2-40B4-BE49-F238E27FC236}">
                  <a16:creationId xmlns:a16="http://schemas.microsoft.com/office/drawing/2014/main" id="{CD0C5F8E-F06E-41D8-BC7B-9C04270D069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8" name="Freeform 7">
              <a:extLst>
                <a:ext uri="{FF2B5EF4-FFF2-40B4-BE49-F238E27FC236}">
                  <a16:creationId xmlns:a16="http://schemas.microsoft.com/office/drawing/2014/main" id="{7CAE9DCF-8052-4430-830F-514389A5323B}"/>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9" name="Freeform 8">
              <a:extLst>
                <a:ext uri="{FF2B5EF4-FFF2-40B4-BE49-F238E27FC236}">
                  <a16:creationId xmlns:a16="http://schemas.microsoft.com/office/drawing/2014/main" id="{5BB621A6-2CED-4FEF-B037-416EBAC7744D}"/>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9">
              <a:extLst>
                <a:ext uri="{FF2B5EF4-FFF2-40B4-BE49-F238E27FC236}">
                  <a16:creationId xmlns:a16="http://schemas.microsoft.com/office/drawing/2014/main" id="{0BDE3289-36DA-491D-907C-4947F6DCB69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1" name="Freeform 10">
              <a:extLst>
                <a:ext uri="{FF2B5EF4-FFF2-40B4-BE49-F238E27FC236}">
                  <a16:creationId xmlns:a16="http://schemas.microsoft.com/office/drawing/2014/main" id="{FE5A5CF8-5762-4F73-9421-F79775DC5CBE}"/>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2" name="Freeform 11">
              <a:extLst>
                <a:ext uri="{FF2B5EF4-FFF2-40B4-BE49-F238E27FC236}">
                  <a16:creationId xmlns:a16="http://schemas.microsoft.com/office/drawing/2014/main" id="{7CC932E4-F49F-4C26-B7E5-D82966FC420F}"/>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3" name="Freeform 12">
              <a:extLst>
                <a:ext uri="{FF2B5EF4-FFF2-40B4-BE49-F238E27FC236}">
                  <a16:creationId xmlns:a16="http://schemas.microsoft.com/office/drawing/2014/main" id="{4AFF0C9D-CA5A-4ACC-9A82-A1C028CCF437}"/>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13">
              <a:extLst>
                <a:ext uri="{FF2B5EF4-FFF2-40B4-BE49-F238E27FC236}">
                  <a16:creationId xmlns:a16="http://schemas.microsoft.com/office/drawing/2014/main" id="{7EAE50A8-3684-47F3-9779-4D7689082535}"/>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55" name="Picture 7">
            <a:extLst>
              <a:ext uri="{FF2B5EF4-FFF2-40B4-BE49-F238E27FC236}">
                <a16:creationId xmlns:a16="http://schemas.microsoft.com/office/drawing/2014/main" id="{738700DC-60E7-4865-A907-3E08ACB07834}"/>
              </a:ext>
            </a:extLst>
          </p:cNvPr>
          <p:cNvPicPr>
            <a:picLocks noChangeAspect="1"/>
          </p:cNvPicPr>
          <p:nvPr/>
        </p:nvPicPr>
        <p:blipFill rotWithShape="1">
          <a:blip r:embed="rId16">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56" name="Picture 11">
            <a:extLst>
              <a:ext uri="{FF2B5EF4-FFF2-40B4-BE49-F238E27FC236}">
                <a16:creationId xmlns:a16="http://schemas.microsoft.com/office/drawing/2014/main" id="{F3CED25B-1649-490F-8165-CE0A440B5EFE}"/>
              </a:ext>
            </a:extLst>
          </p:cNvPr>
          <p:cNvPicPr>
            <a:picLocks noChangeAspect="1"/>
          </p:cNvPicPr>
          <p:nvPr/>
        </p:nvPicPr>
        <p:blipFill rotWithShape="1">
          <a:blip r:embed="rId17">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spTree>
    <p:extLst>
      <p:ext uri="{BB962C8B-B14F-4D97-AF65-F5344CB8AC3E}">
        <p14:creationId xmlns:p14="http://schemas.microsoft.com/office/powerpoint/2010/main" val="517361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a:extLst>
              <a:ext uri="{FF2B5EF4-FFF2-40B4-BE49-F238E27FC236}">
                <a16:creationId xmlns:a16="http://schemas.microsoft.com/office/drawing/2014/main" id="{71F6B131-F66F-4D0D-842E-3BBEC3F65907}"/>
              </a:ext>
            </a:extLst>
          </p:cNvPr>
          <p:cNvPicPr>
            <a:picLocks noChangeAspect="1"/>
          </p:cNvPicPr>
          <p:nvPr/>
        </p:nvPicPr>
        <p:blipFill>
          <a:blip r:embed="rId3"/>
          <a:stretch>
            <a:fillRect/>
          </a:stretch>
        </p:blipFill>
        <p:spPr>
          <a:xfrm>
            <a:off x="110839" y="3365773"/>
            <a:ext cx="3046106" cy="1791474"/>
          </a:xfrm>
          <a:prstGeom prst="rect">
            <a:avLst/>
          </a:prstGeom>
        </p:spPr>
      </p:pic>
      <p:pic>
        <p:nvPicPr>
          <p:cNvPr id="58" name="图片 57">
            <a:extLst>
              <a:ext uri="{FF2B5EF4-FFF2-40B4-BE49-F238E27FC236}">
                <a16:creationId xmlns:a16="http://schemas.microsoft.com/office/drawing/2014/main" id="{9774D102-D0FE-4A4A-AE0D-EA9B6E1E4B35}"/>
              </a:ext>
            </a:extLst>
          </p:cNvPr>
          <p:cNvPicPr>
            <a:picLocks noChangeAspect="1"/>
          </p:cNvPicPr>
          <p:nvPr/>
        </p:nvPicPr>
        <p:blipFill>
          <a:blip r:embed="rId4"/>
          <a:stretch>
            <a:fillRect/>
          </a:stretch>
        </p:blipFill>
        <p:spPr>
          <a:xfrm>
            <a:off x="94323" y="1501483"/>
            <a:ext cx="3062622" cy="1845885"/>
          </a:xfrm>
          <a:prstGeom prst="rect">
            <a:avLst/>
          </a:prstGeom>
        </p:spPr>
      </p:pic>
      <p:sp>
        <p:nvSpPr>
          <p:cNvPr id="11" name="矩形 10"/>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17" name="直接连接符 16"/>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6448082" y="1484060"/>
            <a:ext cx="1337063" cy="248209"/>
          </a:xfrm>
          <a:prstGeom prst="rect">
            <a:avLst/>
          </a:prstGeom>
          <a:noFill/>
        </p:spPr>
        <p:txBody>
          <a:bodyPr wrap="square" rtlCol="0">
            <a:spAutoFit/>
          </a:bodyPr>
          <a:lstStyle/>
          <a:p>
            <a:r>
              <a:rPr lang="en-US" altLang="zh-CN" sz="1013" dirty="0">
                <a:solidFill>
                  <a:schemeClr val="bg1"/>
                </a:solidFill>
              </a:rPr>
              <a:t>02-Aperture-1</a:t>
            </a:r>
            <a:endParaRPr lang="zh-CN" altLang="en-US" sz="1013" dirty="0">
              <a:solidFill>
                <a:schemeClr val="bg1"/>
              </a:solidFill>
            </a:endParaRPr>
          </a:p>
        </p:txBody>
      </p:sp>
      <p:sp>
        <p:nvSpPr>
          <p:cNvPr id="42" name="文本框 41"/>
          <p:cNvSpPr txBox="1"/>
          <p:nvPr/>
        </p:nvSpPr>
        <p:spPr>
          <a:xfrm>
            <a:off x="6457950" y="2446976"/>
            <a:ext cx="1337063" cy="248209"/>
          </a:xfrm>
          <a:prstGeom prst="rect">
            <a:avLst/>
          </a:prstGeom>
          <a:noFill/>
        </p:spPr>
        <p:txBody>
          <a:bodyPr wrap="square" rtlCol="0">
            <a:spAutoFit/>
          </a:bodyPr>
          <a:lstStyle/>
          <a:p>
            <a:r>
              <a:rPr lang="en-US" altLang="zh-CN" sz="1013" dirty="0">
                <a:solidFill>
                  <a:schemeClr val="bg1"/>
                </a:solidFill>
              </a:rPr>
              <a:t>02-Aperture-2</a:t>
            </a:r>
            <a:endParaRPr lang="zh-CN" altLang="en-US" sz="1013" dirty="0">
              <a:solidFill>
                <a:schemeClr val="bg1"/>
              </a:solidFill>
            </a:endParaRPr>
          </a:p>
        </p:txBody>
      </p:sp>
      <p:pic>
        <p:nvPicPr>
          <p:cNvPr id="43" name="图片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875" y="1002098"/>
            <a:ext cx="1311005" cy="2703682"/>
          </a:xfrm>
          <a:prstGeom prst="rect">
            <a:avLst/>
          </a:prstGeom>
        </p:spPr>
      </p:pic>
      <p:pic>
        <p:nvPicPr>
          <p:cNvPr id="44" name="图片 4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84069" y="1001556"/>
            <a:ext cx="1543050" cy="2726510"/>
          </a:xfrm>
          <a:prstGeom prst="rect">
            <a:avLst/>
          </a:prstGeom>
        </p:spPr>
      </p:pic>
      <p:sp>
        <p:nvSpPr>
          <p:cNvPr id="45" name="矩形 44"/>
          <p:cNvSpPr/>
          <p:nvPr/>
        </p:nvSpPr>
        <p:spPr>
          <a:xfrm>
            <a:off x="6159550" y="760766"/>
            <a:ext cx="966931" cy="253916"/>
          </a:xfrm>
          <a:prstGeom prst="rect">
            <a:avLst/>
          </a:prstGeom>
        </p:spPr>
        <p:txBody>
          <a:bodyPr wrap="none">
            <a:spAutoFit/>
          </a:bodyPr>
          <a:lstStyle/>
          <a:p>
            <a:r>
              <a:rPr lang="en-US" altLang="zh-CN" sz="1050" b="1" dirty="0"/>
              <a:t>02-Aperture 1</a:t>
            </a:r>
            <a:endParaRPr lang="zh-CN" altLang="en-US" sz="1050" b="1" dirty="0"/>
          </a:p>
        </p:txBody>
      </p:sp>
      <p:sp>
        <p:nvSpPr>
          <p:cNvPr id="46" name="矩形 45"/>
          <p:cNvSpPr/>
          <p:nvPr/>
        </p:nvSpPr>
        <p:spPr>
          <a:xfrm>
            <a:off x="7672128" y="763202"/>
            <a:ext cx="966931" cy="253916"/>
          </a:xfrm>
          <a:prstGeom prst="rect">
            <a:avLst/>
          </a:prstGeom>
        </p:spPr>
        <p:txBody>
          <a:bodyPr wrap="none">
            <a:spAutoFit/>
          </a:bodyPr>
          <a:lstStyle/>
          <a:p>
            <a:r>
              <a:rPr lang="en-US" altLang="zh-CN" sz="1050" b="1" dirty="0"/>
              <a:t>02-Aperture 2</a:t>
            </a:r>
            <a:endParaRPr lang="zh-CN" altLang="en-US" sz="1050" b="1" dirty="0"/>
          </a:p>
        </p:txBody>
      </p:sp>
      <p:sp>
        <p:nvSpPr>
          <p:cNvPr id="49" name="矩形 48"/>
          <p:cNvSpPr/>
          <p:nvPr/>
        </p:nvSpPr>
        <p:spPr>
          <a:xfrm>
            <a:off x="156160" y="892250"/>
            <a:ext cx="2938947" cy="584775"/>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solidFill>
                  <a:srgbClr val="FF0000"/>
                </a:solidFill>
              </a:rPr>
              <a:t>The 1</a:t>
            </a:r>
            <a:r>
              <a:rPr lang="en-US" altLang="zh-CN" sz="1600" b="1" baseline="30000" dirty="0">
                <a:solidFill>
                  <a:srgbClr val="FF0000"/>
                </a:solidFill>
              </a:rPr>
              <a:t>st</a:t>
            </a:r>
            <a:r>
              <a:rPr lang="en-US" altLang="zh-CN" sz="1600" b="1" dirty="0">
                <a:solidFill>
                  <a:srgbClr val="FF0000"/>
                </a:solidFill>
              </a:rPr>
              <a:t> series magnet passed all the performance test at 4.2K!</a:t>
            </a:r>
            <a:endParaRPr lang="zh-CN" altLang="en-US" sz="1600" b="1" dirty="0">
              <a:solidFill>
                <a:srgbClr val="FF0000"/>
              </a:solidFill>
            </a:endParaRPr>
          </a:p>
        </p:txBody>
      </p:sp>
      <p:sp>
        <p:nvSpPr>
          <p:cNvPr id="51" name="矩形 50"/>
          <p:cNvSpPr/>
          <p:nvPr/>
        </p:nvSpPr>
        <p:spPr>
          <a:xfrm>
            <a:off x="4040634" y="760766"/>
            <a:ext cx="1398140" cy="253916"/>
          </a:xfrm>
          <a:prstGeom prst="rect">
            <a:avLst/>
          </a:prstGeom>
        </p:spPr>
        <p:txBody>
          <a:bodyPr wrap="none">
            <a:spAutoFit/>
          </a:bodyPr>
          <a:lstStyle/>
          <a:p>
            <a:r>
              <a:rPr lang="en-US" altLang="zh-CN" sz="1050" b="1" dirty="0"/>
              <a:t>The 1</a:t>
            </a:r>
            <a:r>
              <a:rPr lang="en-US" altLang="zh-CN" sz="1050" b="1" baseline="30000" dirty="0"/>
              <a:t>st</a:t>
            </a:r>
            <a:r>
              <a:rPr lang="en-US" altLang="zh-CN" sz="1050" b="1" dirty="0"/>
              <a:t> series magnet </a:t>
            </a:r>
            <a:endParaRPr lang="zh-CN" altLang="en-US" sz="1050" b="1" dirty="0"/>
          </a:p>
        </p:txBody>
      </p:sp>
      <p:sp>
        <p:nvSpPr>
          <p:cNvPr id="52" name="矩形 51"/>
          <p:cNvSpPr/>
          <p:nvPr/>
        </p:nvSpPr>
        <p:spPr>
          <a:xfrm>
            <a:off x="459813" y="2788353"/>
            <a:ext cx="978153" cy="415498"/>
          </a:xfrm>
          <a:prstGeom prst="rect">
            <a:avLst/>
          </a:prstGeom>
        </p:spPr>
        <p:txBody>
          <a:bodyPr wrap="none">
            <a:spAutoFit/>
          </a:bodyPr>
          <a:lstStyle/>
          <a:p>
            <a:pPr algn="ctr"/>
            <a:r>
              <a:rPr lang="en-US" altLang="zh-CN" sz="1050" b="1" dirty="0"/>
              <a:t>Practice coil</a:t>
            </a:r>
          </a:p>
          <a:p>
            <a:pPr algn="ctr"/>
            <a:r>
              <a:rPr lang="en-US" altLang="zh-CN" sz="1050" b="1" dirty="0"/>
              <a:t>1-Aperture-02</a:t>
            </a:r>
            <a:endParaRPr lang="en-US" altLang="en-US" sz="1050" b="1" dirty="0">
              <a:solidFill>
                <a:srgbClr val="000000"/>
              </a:solidFill>
              <a:latin typeface="SimSun" panose="02010600030101010101" pitchFamily="2" charset="-122"/>
              <a:ea typeface="SimSun" panose="02010600030101010101" pitchFamily="2" charset="-122"/>
            </a:endParaRPr>
          </a:p>
        </p:txBody>
      </p:sp>
      <p:sp>
        <p:nvSpPr>
          <p:cNvPr id="53" name="矩形 52"/>
          <p:cNvSpPr/>
          <p:nvPr/>
        </p:nvSpPr>
        <p:spPr>
          <a:xfrm>
            <a:off x="455701" y="4775886"/>
            <a:ext cx="978153" cy="253916"/>
          </a:xfrm>
          <a:prstGeom prst="rect">
            <a:avLst/>
          </a:prstGeom>
        </p:spPr>
        <p:txBody>
          <a:bodyPr wrap="none">
            <a:spAutoFit/>
          </a:bodyPr>
          <a:lstStyle/>
          <a:p>
            <a:pPr algn="ctr"/>
            <a:r>
              <a:rPr lang="en-US" altLang="zh-CN" sz="1050" b="1" dirty="0"/>
              <a:t>1-Aperture-01</a:t>
            </a:r>
            <a:endParaRPr lang="en-US" altLang="en-US" sz="1050" b="1" dirty="0">
              <a:solidFill>
                <a:srgbClr val="000000"/>
              </a:solidFill>
              <a:latin typeface="SimSun" panose="02010600030101010101" pitchFamily="2" charset="-122"/>
              <a:ea typeface="SimSun" panose="02010600030101010101" pitchFamily="2" charset="-122"/>
            </a:endParaRPr>
          </a:p>
        </p:txBody>
      </p:sp>
      <p:pic>
        <p:nvPicPr>
          <p:cNvPr id="57" name="图片 56">
            <a:extLst>
              <a:ext uri="{FF2B5EF4-FFF2-40B4-BE49-F238E27FC236}">
                <a16:creationId xmlns:a16="http://schemas.microsoft.com/office/drawing/2014/main" id="{02DA06C9-01AF-4E7A-825F-28AE083EFB75}"/>
              </a:ext>
            </a:extLst>
          </p:cNvPr>
          <p:cNvPicPr>
            <a:picLocks noChangeAspect="1"/>
          </p:cNvPicPr>
          <p:nvPr/>
        </p:nvPicPr>
        <p:blipFill>
          <a:blip r:embed="rId7"/>
          <a:stretch>
            <a:fillRect/>
          </a:stretch>
        </p:blipFill>
        <p:spPr>
          <a:xfrm>
            <a:off x="3259892" y="1001556"/>
            <a:ext cx="2673036" cy="2702365"/>
          </a:xfrm>
          <a:prstGeom prst="rect">
            <a:avLst/>
          </a:prstGeom>
        </p:spPr>
      </p:pic>
      <p:pic>
        <p:nvPicPr>
          <p:cNvPr id="60" name="图片 59">
            <a:extLst>
              <a:ext uri="{FF2B5EF4-FFF2-40B4-BE49-F238E27FC236}">
                <a16:creationId xmlns:a16="http://schemas.microsoft.com/office/drawing/2014/main" id="{54DBE59A-72A3-4358-8516-92357F5E1D28}"/>
              </a:ext>
            </a:extLst>
          </p:cNvPr>
          <p:cNvPicPr>
            <a:picLocks noChangeAspect="1"/>
          </p:cNvPicPr>
          <p:nvPr/>
        </p:nvPicPr>
        <p:blipFill>
          <a:blip r:embed="rId8"/>
          <a:stretch>
            <a:fillRect/>
          </a:stretch>
        </p:blipFill>
        <p:spPr>
          <a:xfrm>
            <a:off x="3274381" y="3276397"/>
            <a:ext cx="2775982" cy="1872712"/>
          </a:xfrm>
          <a:prstGeom prst="rect">
            <a:avLst/>
          </a:prstGeom>
        </p:spPr>
      </p:pic>
      <p:pic>
        <p:nvPicPr>
          <p:cNvPr id="61" name="图片 60">
            <a:extLst>
              <a:ext uri="{FF2B5EF4-FFF2-40B4-BE49-F238E27FC236}">
                <a16:creationId xmlns:a16="http://schemas.microsoft.com/office/drawing/2014/main" id="{CA582496-16C2-463A-90E7-843CC694685D}"/>
              </a:ext>
            </a:extLst>
          </p:cNvPr>
          <p:cNvPicPr>
            <a:picLocks noChangeAspect="1"/>
          </p:cNvPicPr>
          <p:nvPr/>
        </p:nvPicPr>
        <p:blipFill>
          <a:blip r:embed="rId9"/>
          <a:stretch>
            <a:fillRect/>
          </a:stretch>
        </p:blipFill>
        <p:spPr>
          <a:xfrm>
            <a:off x="6050363" y="3276884"/>
            <a:ext cx="2876756" cy="1872224"/>
          </a:xfrm>
          <a:prstGeom prst="rect">
            <a:avLst/>
          </a:prstGeom>
        </p:spPr>
      </p:pic>
      <p:sp>
        <p:nvSpPr>
          <p:cNvPr id="2" name="页脚占位符 1">
            <a:extLst>
              <a:ext uri="{FF2B5EF4-FFF2-40B4-BE49-F238E27FC236}">
                <a16:creationId xmlns:a16="http://schemas.microsoft.com/office/drawing/2014/main" id="{7141B0E3-2283-414F-A609-6BE52B83DB62}"/>
              </a:ext>
            </a:extLst>
          </p:cNvPr>
          <p:cNvSpPr>
            <a:spLocks noGrp="1"/>
          </p:cNvSpPr>
          <p:nvPr>
            <p:ph type="ftr" sz="quarter" idx="11"/>
          </p:nvPr>
        </p:nvSpPr>
        <p:spPr/>
        <p:txBody>
          <a:bodyPr/>
          <a:lstStyle/>
          <a:p>
            <a:r>
              <a:rPr lang="en-US"/>
              <a:t>Q. XU, CEPC IARC Meeting, Oct. 2021 </a:t>
            </a:r>
          </a:p>
        </p:txBody>
      </p:sp>
      <p:sp>
        <p:nvSpPr>
          <p:cNvPr id="3" name="灯片编号占位符 2">
            <a:extLst>
              <a:ext uri="{FF2B5EF4-FFF2-40B4-BE49-F238E27FC236}">
                <a16:creationId xmlns:a16="http://schemas.microsoft.com/office/drawing/2014/main" id="{A5789B47-EEAD-4FFA-B25F-F9C8D595968E}"/>
              </a:ext>
            </a:extLst>
          </p:cNvPr>
          <p:cNvSpPr>
            <a:spLocks noGrp="1"/>
          </p:cNvSpPr>
          <p:nvPr>
            <p:ph type="sldNum" sz="quarter" idx="12"/>
          </p:nvPr>
        </p:nvSpPr>
        <p:spPr/>
        <p:txBody>
          <a:bodyPr/>
          <a:lstStyle/>
          <a:p>
            <a:fld id="{1BC14028-2C42-48E4-958A-A39E3E99AC05}" type="slidenum">
              <a:rPr lang="en-US" smtClean="0"/>
              <a:t>22</a:t>
            </a:fld>
            <a:endParaRPr lang="en-US"/>
          </a:p>
        </p:txBody>
      </p:sp>
      <p:grpSp>
        <p:nvGrpSpPr>
          <p:cNvPr id="40" name="Group 4">
            <a:extLst>
              <a:ext uri="{FF2B5EF4-FFF2-40B4-BE49-F238E27FC236}">
                <a16:creationId xmlns:a16="http://schemas.microsoft.com/office/drawing/2014/main" id="{1C85F683-BE1F-4C7E-828D-F65CD45D2A61}"/>
              </a:ext>
            </a:extLst>
          </p:cNvPr>
          <p:cNvGrpSpPr>
            <a:grpSpLocks noChangeAspect="1"/>
          </p:cNvGrpSpPr>
          <p:nvPr/>
        </p:nvGrpSpPr>
        <p:grpSpPr bwMode="auto">
          <a:xfrm>
            <a:off x="69281" y="50432"/>
            <a:ext cx="495663" cy="490896"/>
            <a:chOff x="-1" y="147"/>
            <a:chExt cx="728" cy="721"/>
          </a:xfrm>
        </p:grpSpPr>
        <p:sp>
          <p:nvSpPr>
            <p:cNvPr id="47" name="AutoShape 3">
              <a:extLst>
                <a:ext uri="{FF2B5EF4-FFF2-40B4-BE49-F238E27FC236}">
                  <a16:creationId xmlns:a16="http://schemas.microsoft.com/office/drawing/2014/main" id="{C3409BF6-F16A-436B-91DE-CC7BA0DED998}"/>
                </a:ext>
              </a:extLst>
            </p:cNvPr>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5">
              <a:extLst>
                <a:ext uri="{FF2B5EF4-FFF2-40B4-BE49-F238E27FC236}">
                  <a16:creationId xmlns:a16="http://schemas.microsoft.com/office/drawing/2014/main" id="{949F4242-3DA9-4F49-9442-A410A376E13B}"/>
                </a:ext>
              </a:extLst>
            </p:cNvPr>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0" name="Freeform 6">
              <a:extLst>
                <a:ext uri="{FF2B5EF4-FFF2-40B4-BE49-F238E27FC236}">
                  <a16:creationId xmlns:a16="http://schemas.microsoft.com/office/drawing/2014/main" id="{DF159559-42C9-4203-802E-70B331B7E129}"/>
                </a:ext>
              </a:extLst>
            </p:cNvPr>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7">
              <a:extLst>
                <a:ext uri="{FF2B5EF4-FFF2-40B4-BE49-F238E27FC236}">
                  <a16:creationId xmlns:a16="http://schemas.microsoft.com/office/drawing/2014/main" id="{D811093A-D57E-42F9-BF19-C385DA1B92E6}"/>
                </a:ext>
              </a:extLst>
            </p:cNvPr>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8">
              <a:extLst>
                <a:ext uri="{FF2B5EF4-FFF2-40B4-BE49-F238E27FC236}">
                  <a16:creationId xmlns:a16="http://schemas.microsoft.com/office/drawing/2014/main" id="{4AF049C1-9D84-449C-8B4E-75624DF4AFA5}"/>
                </a:ext>
              </a:extLst>
            </p:cNvPr>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9">
              <a:extLst>
                <a:ext uri="{FF2B5EF4-FFF2-40B4-BE49-F238E27FC236}">
                  <a16:creationId xmlns:a16="http://schemas.microsoft.com/office/drawing/2014/main" id="{F3D8254B-A56F-4EF0-B9C4-787DF41A0C73}"/>
                </a:ext>
              </a:extLst>
            </p:cNvPr>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2" name="Freeform 10">
              <a:extLst>
                <a:ext uri="{FF2B5EF4-FFF2-40B4-BE49-F238E27FC236}">
                  <a16:creationId xmlns:a16="http://schemas.microsoft.com/office/drawing/2014/main" id="{86750CEF-CA40-47B1-916F-5E4410BA29B1}"/>
                </a:ext>
              </a:extLst>
            </p:cNvPr>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3" name="Freeform 11">
              <a:extLst>
                <a:ext uri="{FF2B5EF4-FFF2-40B4-BE49-F238E27FC236}">
                  <a16:creationId xmlns:a16="http://schemas.microsoft.com/office/drawing/2014/main" id="{C01608EC-8473-4724-A4E5-298CACC6EA43}"/>
                </a:ext>
              </a:extLst>
            </p:cNvPr>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4" name="Freeform 12">
              <a:extLst>
                <a:ext uri="{FF2B5EF4-FFF2-40B4-BE49-F238E27FC236}">
                  <a16:creationId xmlns:a16="http://schemas.microsoft.com/office/drawing/2014/main" id="{037ACEED-D182-4DEE-B843-1F16F99F677E}"/>
                </a:ext>
              </a:extLst>
            </p:cNvPr>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65" name="Freeform 13">
              <a:extLst>
                <a:ext uri="{FF2B5EF4-FFF2-40B4-BE49-F238E27FC236}">
                  <a16:creationId xmlns:a16="http://schemas.microsoft.com/office/drawing/2014/main" id="{DF1C4ABC-BCE7-4204-A269-69B8B3237E29}"/>
                </a:ext>
              </a:extLst>
            </p:cNvPr>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66" name="Picture 7">
            <a:extLst>
              <a:ext uri="{FF2B5EF4-FFF2-40B4-BE49-F238E27FC236}">
                <a16:creationId xmlns:a16="http://schemas.microsoft.com/office/drawing/2014/main" id="{32477ACF-07AB-4917-B976-0738CDAD230D}"/>
              </a:ext>
            </a:extLst>
          </p:cNvPr>
          <p:cNvPicPr>
            <a:picLocks noChangeAspect="1"/>
          </p:cNvPicPr>
          <p:nvPr/>
        </p:nvPicPr>
        <p:blipFill rotWithShape="1">
          <a:blip r:embed="rId10">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67" name="Picture 11">
            <a:extLst>
              <a:ext uri="{FF2B5EF4-FFF2-40B4-BE49-F238E27FC236}">
                <a16:creationId xmlns:a16="http://schemas.microsoft.com/office/drawing/2014/main" id="{2C9DDC43-99B5-4721-AF5B-51756D791439}"/>
              </a:ext>
            </a:extLst>
          </p:cNvPr>
          <p:cNvPicPr>
            <a:picLocks noChangeAspect="1"/>
          </p:cNvPicPr>
          <p:nvPr/>
        </p:nvPicPr>
        <p:blipFill rotWithShape="1">
          <a:blip r:embed="rId11">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68" name="图片 67">
            <a:extLst>
              <a:ext uri="{FF2B5EF4-FFF2-40B4-BE49-F238E27FC236}">
                <a16:creationId xmlns:a16="http://schemas.microsoft.com/office/drawing/2014/main" id="{CA8BCB6E-8F20-43A9-A319-4DEF4BBB96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247498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521754" y="-32409"/>
            <a:ext cx="6533408" cy="616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ts val="4504"/>
              </a:lnSpc>
              <a:spcBef>
                <a:spcPct val="0"/>
              </a:spcBef>
            </a:pPr>
            <a:r>
              <a:rPr lang="en-US" altLang="zh-CN" sz="2700" b="1" dirty="0">
                <a:solidFill>
                  <a:srgbClr val="000000"/>
                </a:solidFill>
                <a:latin typeface="+mj-lt"/>
              </a:rPr>
              <a:t>Status of the China-CERN HL-LHC CCT Project</a:t>
            </a:r>
            <a:endParaRPr lang="zh-CN" altLang="en-US" sz="2700" b="1" dirty="0">
              <a:solidFill>
                <a:srgbClr val="000000"/>
              </a:solidFill>
              <a:latin typeface="+mj-lt"/>
            </a:endParaRPr>
          </a:p>
        </p:txBody>
      </p:sp>
      <p:cxnSp>
        <p:nvCxnSpPr>
          <p:cNvPr id="4" name="直接连接符 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p:nvGrpSpPr>
        <p:grpSpPr bwMode="auto">
          <a:xfrm>
            <a:off x="69281" y="50432"/>
            <a:ext cx="495663" cy="490896"/>
            <a:chOff x="-1" y="147"/>
            <a:chExt cx="728" cy="721"/>
          </a:xfrm>
        </p:grpSpPr>
        <p:sp>
          <p:nvSpPr>
            <p:cNvPr id="9" name="AutoShape 3"/>
            <p:cNvSpPr>
              <a:spLocks noChangeAspect="1" noChangeArrowheads="1" noTextEdit="1"/>
            </p:cNvSpPr>
            <p:nvPr/>
          </p:nvSpPr>
          <p:spPr bwMode="auto">
            <a:xfrm>
              <a:off x="-1" y="147"/>
              <a:ext cx="728"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5"/>
            <p:cNvSpPr>
              <a:spLocks/>
            </p:cNvSpPr>
            <p:nvPr/>
          </p:nvSpPr>
          <p:spPr bwMode="auto">
            <a:xfrm>
              <a:off x="58" y="348"/>
              <a:ext cx="96" cy="110"/>
            </a:xfrm>
            <a:custGeom>
              <a:avLst/>
              <a:gdLst>
                <a:gd name="T0" fmla="*/ 339 w 347"/>
                <a:gd name="T1" fmla="*/ 359 h 398"/>
                <a:gd name="T2" fmla="*/ 339 w 347"/>
                <a:gd name="T3" fmla="*/ 359 h 398"/>
                <a:gd name="T4" fmla="*/ 211 w 347"/>
                <a:gd name="T5" fmla="*/ 398 h 398"/>
                <a:gd name="T6" fmla="*/ 0 w 347"/>
                <a:gd name="T7" fmla="*/ 199 h 398"/>
                <a:gd name="T8" fmla="*/ 214 w 347"/>
                <a:gd name="T9" fmla="*/ 0 h 398"/>
                <a:gd name="T10" fmla="*/ 347 w 347"/>
                <a:gd name="T11" fmla="*/ 27 h 398"/>
                <a:gd name="T12" fmla="*/ 333 w 347"/>
                <a:gd name="T13" fmla="*/ 72 h 398"/>
                <a:gd name="T14" fmla="*/ 329 w 347"/>
                <a:gd name="T15" fmla="*/ 73 h 398"/>
                <a:gd name="T16" fmla="*/ 212 w 347"/>
                <a:gd name="T17" fmla="*/ 24 h 398"/>
                <a:gd name="T18" fmla="*/ 58 w 347"/>
                <a:gd name="T19" fmla="*/ 197 h 398"/>
                <a:gd name="T20" fmla="*/ 217 w 347"/>
                <a:gd name="T21" fmla="*/ 369 h 398"/>
                <a:gd name="T22" fmla="*/ 345 w 347"/>
                <a:gd name="T23" fmla="*/ 313 h 398"/>
                <a:gd name="T24" fmla="*/ 347 w 347"/>
                <a:gd name="T25" fmla="*/ 316 h 398"/>
                <a:gd name="T26" fmla="*/ 339 w 347"/>
                <a:gd name="T27" fmla="*/ 359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7" h="398">
                  <a:moveTo>
                    <a:pt x="339" y="359"/>
                  </a:moveTo>
                  <a:lnTo>
                    <a:pt x="339" y="359"/>
                  </a:lnTo>
                  <a:cubicBezTo>
                    <a:pt x="326" y="369"/>
                    <a:pt x="280" y="398"/>
                    <a:pt x="211" y="398"/>
                  </a:cubicBezTo>
                  <a:cubicBezTo>
                    <a:pt x="85" y="398"/>
                    <a:pt x="0" y="319"/>
                    <a:pt x="0" y="199"/>
                  </a:cubicBezTo>
                  <a:cubicBezTo>
                    <a:pt x="0" y="79"/>
                    <a:pt x="91" y="0"/>
                    <a:pt x="214" y="0"/>
                  </a:cubicBezTo>
                  <a:cubicBezTo>
                    <a:pt x="261" y="0"/>
                    <a:pt x="316" y="14"/>
                    <a:pt x="347" y="27"/>
                  </a:cubicBezTo>
                  <a:cubicBezTo>
                    <a:pt x="340" y="42"/>
                    <a:pt x="335" y="60"/>
                    <a:pt x="333" y="72"/>
                  </a:cubicBezTo>
                  <a:lnTo>
                    <a:pt x="329" y="73"/>
                  </a:lnTo>
                  <a:cubicBezTo>
                    <a:pt x="306" y="47"/>
                    <a:pt x="268" y="24"/>
                    <a:pt x="212" y="24"/>
                  </a:cubicBezTo>
                  <a:cubicBezTo>
                    <a:pt x="140" y="24"/>
                    <a:pt x="58" y="82"/>
                    <a:pt x="58" y="197"/>
                  </a:cubicBezTo>
                  <a:cubicBezTo>
                    <a:pt x="58" y="310"/>
                    <a:pt x="142" y="369"/>
                    <a:pt x="217" y="369"/>
                  </a:cubicBezTo>
                  <a:cubicBezTo>
                    <a:pt x="284" y="369"/>
                    <a:pt x="316" y="338"/>
                    <a:pt x="345" y="313"/>
                  </a:cubicBezTo>
                  <a:lnTo>
                    <a:pt x="347" y="316"/>
                  </a:lnTo>
                  <a:lnTo>
                    <a:pt x="339" y="359"/>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71" y="350"/>
              <a:ext cx="66" cy="106"/>
            </a:xfrm>
            <a:custGeom>
              <a:avLst/>
              <a:gdLst>
                <a:gd name="T0" fmla="*/ 239 w 240"/>
                <a:gd name="T1" fmla="*/ 363 h 384"/>
                <a:gd name="T2" fmla="*/ 239 w 240"/>
                <a:gd name="T3" fmla="*/ 363 h 384"/>
                <a:gd name="T4" fmla="*/ 240 w 240"/>
                <a:gd name="T5" fmla="*/ 342 h 384"/>
                <a:gd name="T6" fmla="*/ 57 w 240"/>
                <a:gd name="T7" fmla="*/ 349 h 384"/>
                <a:gd name="T8" fmla="*/ 57 w 240"/>
                <a:gd name="T9" fmla="*/ 200 h 384"/>
                <a:gd name="T10" fmla="*/ 197 w 240"/>
                <a:gd name="T11" fmla="*/ 205 h 384"/>
                <a:gd name="T12" fmla="*/ 196 w 240"/>
                <a:gd name="T13" fmla="*/ 186 h 384"/>
                <a:gd name="T14" fmla="*/ 197 w 240"/>
                <a:gd name="T15" fmla="*/ 165 h 384"/>
                <a:gd name="T16" fmla="*/ 57 w 240"/>
                <a:gd name="T17" fmla="*/ 170 h 384"/>
                <a:gd name="T18" fmla="*/ 59 w 240"/>
                <a:gd name="T19" fmla="*/ 31 h 384"/>
                <a:gd name="T20" fmla="*/ 233 w 240"/>
                <a:gd name="T21" fmla="*/ 38 h 384"/>
                <a:gd name="T22" fmla="*/ 232 w 240"/>
                <a:gd name="T23" fmla="*/ 19 h 384"/>
                <a:gd name="T24" fmla="*/ 233 w 240"/>
                <a:gd name="T25" fmla="*/ 0 h 384"/>
                <a:gd name="T26" fmla="*/ 118 w 240"/>
                <a:gd name="T27" fmla="*/ 3 h 384"/>
                <a:gd name="T28" fmla="*/ 0 w 240"/>
                <a:gd name="T29" fmla="*/ 0 h 384"/>
                <a:gd name="T30" fmla="*/ 4 w 240"/>
                <a:gd name="T31" fmla="*/ 143 h 384"/>
                <a:gd name="T32" fmla="*/ 4 w 240"/>
                <a:gd name="T33" fmla="*/ 239 h 384"/>
                <a:gd name="T34" fmla="*/ 0 w 240"/>
                <a:gd name="T35" fmla="*/ 384 h 384"/>
                <a:gd name="T36" fmla="*/ 120 w 240"/>
                <a:gd name="T37" fmla="*/ 381 h 384"/>
                <a:gd name="T38" fmla="*/ 125 w 240"/>
                <a:gd name="T39" fmla="*/ 381 h 384"/>
                <a:gd name="T40" fmla="*/ 166 w 240"/>
                <a:gd name="T41" fmla="*/ 382 h 384"/>
                <a:gd name="T42" fmla="*/ 240 w 240"/>
                <a:gd name="T43" fmla="*/ 384 h 384"/>
                <a:gd name="T44" fmla="*/ 239 w 240"/>
                <a:gd name="T45" fmla="*/ 36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0" h="384">
                  <a:moveTo>
                    <a:pt x="239" y="363"/>
                  </a:moveTo>
                  <a:lnTo>
                    <a:pt x="239" y="363"/>
                  </a:lnTo>
                  <a:cubicBezTo>
                    <a:pt x="239" y="355"/>
                    <a:pt x="240" y="346"/>
                    <a:pt x="240" y="342"/>
                  </a:cubicBezTo>
                  <a:cubicBezTo>
                    <a:pt x="202" y="345"/>
                    <a:pt x="98" y="349"/>
                    <a:pt x="57" y="349"/>
                  </a:cubicBezTo>
                  <a:cubicBezTo>
                    <a:pt x="57" y="339"/>
                    <a:pt x="56" y="219"/>
                    <a:pt x="57" y="200"/>
                  </a:cubicBezTo>
                  <a:cubicBezTo>
                    <a:pt x="73" y="200"/>
                    <a:pt x="159" y="201"/>
                    <a:pt x="197" y="205"/>
                  </a:cubicBezTo>
                  <a:cubicBezTo>
                    <a:pt x="196" y="200"/>
                    <a:pt x="196" y="191"/>
                    <a:pt x="196" y="186"/>
                  </a:cubicBezTo>
                  <a:cubicBezTo>
                    <a:pt x="196" y="180"/>
                    <a:pt x="196" y="170"/>
                    <a:pt x="197" y="165"/>
                  </a:cubicBezTo>
                  <a:cubicBezTo>
                    <a:pt x="165" y="167"/>
                    <a:pt x="123" y="170"/>
                    <a:pt x="57" y="170"/>
                  </a:cubicBezTo>
                  <a:cubicBezTo>
                    <a:pt x="57" y="156"/>
                    <a:pt x="58" y="55"/>
                    <a:pt x="59" y="31"/>
                  </a:cubicBezTo>
                  <a:cubicBezTo>
                    <a:pt x="131" y="31"/>
                    <a:pt x="196" y="35"/>
                    <a:pt x="233" y="38"/>
                  </a:cubicBezTo>
                  <a:cubicBezTo>
                    <a:pt x="232" y="34"/>
                    <a:pt x="232" y="27"/>
                    <a:pt x="232" y="19"/>
                  </a:cubicBezTo>
                  <a:cubicBezTo>
                    <a:pt x="232" y="11"/>
                    <a:pt x="232" y="5"/>
                    <a:pt x="233" y="0"/>
                  </a:cubicBezTo>
                  <a:cubicBezTo>
                    <a:pt x="214" y="1"/>
                    <a:pt x="152" y="3"/>
                    <a:pt x="118" y="3"/>
                  </a:cubicBezTo>
                  <a:cubicBezTo>
                    <a:pt x="85" y="3"/>
                    <a:pt x="33" y="2"/>
                    <a:pt x="0" y="0"/>
                  </a:cubicBezTo>
                  <a:cubicBezTo>
                    <a:pt x="2" y="47"/>
                    <a:pt x="4" y="96"/>
                    <a:pt x="4" y="143"/>
                  </a:cubicBezTo>
                  <a:lnTo>
                    <a:pt x="4" y="239"/>
                  </a:lnTo>
                  <a:cubicBezTo>
                    <a:pt x="4" y="287"/>
                    <a:pt x="2" y="335"/>
                    <a:pt x="0" y="384"/>
                  </a:cubicBezTo>
                  <a:cubicBezTo>
                    <a:pt x="34" y="382"/>
                    <a:pt x="86" y="381"/>
                    <a:pt x="120" y="381"/>
                  </a:cubicBezTo>
                  <a:cubicBezTo>
                    <a:pt x="121" y="381"/>
                    <a:pt x="123" y="381"/>
                    <a:pt x="125" y="381"/>
                  </a:cubicBezTo>
                  <a:cubicBezTo>
                    <a:pt x="136" y="381"/>
                    <a:pt x="151" y="381"/>
                    <a:pt x="166" y="382"/>
                  </a:cubicBezTo>
                  <a:cubicBezTo>
                    <a:pt x="193" y="382"/>
                    <a:pt x="220" y="383"/>
                    <a:pt x="240" y="384"/>
                  </a:cubicBezTo>
                  <a:cubicBezTo>
                    <a:pt x="240" y="378"/>
                    <a:pt x="239" y="372"/>
                    <a:pt x="239" y="363"/>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7"/>
            <p:cNvSpPr>
              <a:spLocks noEditPoints="1"/>
            </p:cNvSpPr>
            <p:nvPr/>
          </p:nvSpPr>
          <p:spPr bwMode="auto">
            <a:xfrm>
              <a:off x="256" y="350"/>
              <a:ext cx="81" cy="106"/>
            </a:xfrm>
            <a:custGeom>
              <a:avLst/>
              <a:gdLst>
                <a:gd name="T0" fmla="*/ 93 w 294"/>
                <a:gd name="T1" fmla="*/ 175 h 384"/>
                <a:gd name="T2" fmla="*/ 93 w 294"/>
                <a:gd name="T3" fmla="*/ 175 h 384"/>
                <a:gd name="T4" fmla="*/ 199 w 294"/>
                <a:gd name="T5" fmla="*/ 96 h 384"/>
                <a:gd name="T6" fmla="*/ 113 w 294"/>
                <a:gd name="T7" fmla="*/ 23 h 384"/>
                <a:gd name="T8" fmla="*/ 59 w 294"/>
                <a:gd name="T9" fmla="*/ 26 h 384"/>
                <a:gd name="T10" fmla="*/ 56 w 294"/>
                <a:gd name="T11" fmla="*/ 144 h 384"/>
                <a:gd name="T12" fmla="*/ 56 w 294"/>
                <a:gd name="T13" fmla="*/ 175 h 384"/>
                <a:gd name="T14" fmla="*/ 93 w 294"/>
                <a:gd name="T15" fmla="*/ 175 h 384"/>
                <a:gd name="T16" fmla="*/ 93 w 294"/>
                <a:gd name="T17" fmla="*/ 175 h 384"/>
                <a:gd name="T18" fmla="*/ 56 w 294"/>
                <a:gd name="T19" fmla="*/ 195 h 384"/>
                <a:gd name="T20" fmla="*/ 56 w 294"/>
                <a:gd name="T21" fmla="*/ 195 h 384"/>
                <a:gd name="T22" fmla="*/ 56 w 294"/>
                <a:gd name="T23" fmla="*/ 240 h 384"/>
                <a:gd name="T24" fmla="*/ 60 w 294"/>
                <a:gd name="T25" fmla="*/ 384 h 384"/>
                <a:gd name="T26" fmla="*/ 30 w 294"/>
                <a:gd name="T27" fmla="*/ 382 h 384"/>
                <a:gd name="T28" fmla="*/ 0 w 294"/>
                <a:gd name="T29" fmla="*/ 384 h 384"/>
                <a:gd name="T30" fmla="*/ 4 w 294"/>
                <a:gd name="T31" fmla="*/ 240 h 384"/>
                <a:gd name="T32" fmla="*/ 4 w 294"/>
                <a:gd name="T33" fmla="*/ 144 h 384"/>
                <a:gd name="T34" fmla="*/ 0 w 294"/>
                <a:gd name="T35" fmla="*/ 0 h 384"/>
                <a:gd name="T36" fmla="*/ 69 w 294"/>
                <a:gd name="T37" fmla="*/ 3 h 384"/>
                <a:gd name="T38" fmla="*/ 132 w 294"/>
                <a:gd name="T39" fmla="*/ 0 h 384"/>
                <a:gd name="T40" fmla="*/ 253 w 294"/>
                <a:gd name="T41" fmla="*/ 89 h 384"/>
                <a:gd name="T42" fmla="*/ 137 w 294"/>
                <a:gd name="T43" fmla="*/ 195 h 384"/>
                <a:gd name="T44" fmla="*/ 294 w 294"/>
                <a:gd name="T45" fmla="*/ 384 h 384"/>
                <a:gd name="T46" fmla="*/ 259 w 294"/>
                <a:gd name="T47" fmla="*/ 382 h 384"/>
                <a:gd name="T48" fmla="*/ 224 w 294"/>
                <a:gd name="T49" fmla="*/ 384 h 384"/>
                <a:gd name="T50" fmla="*/ 84 w 294"/>
                <a:gd name="T51" fmla="*/ 195 h 384"/>
                <a:gd name="T52" fmla="*/ 56 w 294"/>
                <a:gd name="T53" fmla="*/ 19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384">
                  <a:moveTo>
                    <a:pt x="93" y="175"/>
                  </a:moveTo>
                  <a:lnTo>
                    <a:pt x="93" y="175"/>
                  </a:lnTo>
                  <a:cubicBezTo>
                    <a:pt x="139" y="174"/>
                    <a:pt x="199" y="160"/>
                    <a:pt x="199" y="96"/>
                  </a:cubicBezTo>
                  <a:cubicBezTo>
                    <a:pt x="199" y="41"/>
                    <a:pt x="151" y="23"/>
                    <a:pt x="113" y="23"/>
                  </a:cubicBezTo>
                  <a:cubicBezTo>
                    <a:pt x="87" y="23"/>
                    <a:pt x="71" y="25"/>
                    <a:pt x="59" y="26"/>
                  </a:cubicBezTo>
                  <a:cubicBezTo>
                    <a:pt x="57" y="67"/>
                    <a:pt x="56" y="104"/>
                    <a:pt x="56" y="144"/>
                  </a:cubicBezTo>
                  <a:cubicBezTo>
                    <a:pt x="56" y="144"/>
                    <a:pt x="56" y="171"/>
                    <a:pt x="56" y="175"/>
                  </a:cubicBezTo>
                  <a:cubicBezTo>
                    <a:pt x="61" y="175"/>
                    <a:pt x="87" y="175"/>
                    <a:pt x="93" y="175"/>
                  </a:cubicBezTo>
                  <a:lnTo>
                    <a:pt x="93" y="175"/>
                  </a:lnTo>
                  <a:close/>
                  <a:moveTo>
                    <a:pt x="56" y="195"/>
                  </a:moveTo>
                  <a:lnTo>
                    <a:pt x="56" y="195"/>
                  </a:lnTo>
                  <a:lnTo>
                    <a:pt x="56" y="240"/>
                  </a:lnTo>
                  <a:cubicBezTo>
                    <a:pt x="56" y="288"/>
                    <a:pt x="58" y="336"/>
                    <a:pt x="60" y="384"/>
                  </a:cubicBezTo>
                  <a:cubicBezTo>
                    <a:pt x="51" y="382"/>
                    <a:pt x="33" y="382"/>
                    <a:pt x="30" y="382"/>
                  </a:cubicBezTo>
                  <a:cubicBezTo>
                    <a:pt x="26" y="382"/>
                    <a:pt x="9" y="382"/>
                    <a:pt x="0" y="384"/>
                  </a:cubicBezTo>
                  <a:cubicBezTo>
                    <a:pt x="2" y="336"/>
                    <a:pt x="4" y="288"/>
                    <a:pt x="4" y="240"/>
                  </a:cubicBezTo>
                  <a:lnTo>
                    <a:pt x="4" y="144"/>
                  </a:lnTo>
                  <a:cubicBezTo>
                    <a:pt x="4" y="96"/>
                    <a:pt x="2" y="48"/>
                    <a:pt x="0" y="0"/>
                  </a:cubicBezTo>
                  <a:cubicBezTo>
                    <a:pt x="21" y="2"/>
                    <a:pt x="48" y="3"/>
                    <a:pt x="69" y="3"/>
                  </a:cubicBezTo>
                  <a:cubicBezTo>
                    <a:pt x="90" y="3"/>
                    <a:pt x="111" y="0"/>
                    <a:pt x="132" y="0"/>
                  </a:cubicBezTo>
                  <a:cubicBezTo>
                    <a:pt x="195" y="0"/>
                    <a:pt x="253" y="19"/>
                    <a:pt x="253" y="89"/>
                  </a:cubicBezTo>
                  <a:cubicBezTo>
                    <a:pt x="253" y="163"/>
                    <a:pt x="179" y="189"/>
                    <a:pt x="137" y="195"/>
                  </a:cubicBezTo>
                  <a:cubicBezTo>
                    <a:pt x="164" y="229"/>
                    <a:pt x="262" y="348"/>
                    <a:pt x="294" y="384"/>
                  </a:cubicBezTo>
                  <a:cubicBezTo>
                    <a:pt x="283" y="382"/>
                    <a:pt x="264" y="382"/>
                    <a:pt x="259" y="382"/>
                  </a:cubicBezTo>
                  <a:cubicBezTo>
                    <a:pt x="254" y="382"/>
                    <a:pt x="235" y="382"/>
                    <a:pt x="224" y="384"/>
                  </a:cubicBezTo>
                  <a:cubicBezTo>
                    <a:pt x="202" y="350"/>
                    <a:pt x="132" y="245"/>
                    <a:pt x="84" y="195"/>
                  </a:cubicBezTo>
                  <a:cubicBezTo>
                    <a:pt x="83" y="195"/>
                    <a:pt x="56" y="195"/>
                    <a:pt x="56" y="195"/>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8"/>
            <p:cNvSpPr>
              <a:spLocks/>
            </p:cNvSpPr>
            <p:nvPr/>
          </p:nvSpPr>
          <p:spPr bwMode="auto">
            <a:xfrm>
              <a:off x="351" y="349"/>
              <a:ext cx="94" cy="109"/>
            </a:xfrm>
            <a:custGeom>
              <a:avLst/>
              <a:gdLst>
                <a:gd name="T0" fmla="*/ 340 w 340"/>
                <a:gd name="T1" fmla="*/ 4 h 393"/>
                <a:gd name="T2" fmla="*/ 340 w 340"/>
                <a:gd name="T3" fmla="*/ 4 h 393"/>
                <a:gd name="T4" fmla="*/ 316 w 340"/>
                <a:gd name="T5" fmla="*/ 6 h 393"/>
                <a:gd name="T6" fmla="*/ 292 w 340"/>
                <a:gd name="T7" fmla="*/ 4 h 393"/>
                <a:gd name="T8" fmla="*/ 299 w 340"/>
                <a:gd name="T9" fmla="*/ 189 h 393"/>
                <a:gd name="T10" fmla="*/ 298 w 340"/>
                <a:gd name="T11" fmla="*/ 287 h 393"/>
                <a:gd name="T12" fmla="*/ 22 w 340"/>
                <a:gd name="T13" fmla="*/ 0 h 393"/>
                <a:gd name="T14" fmla="*/ 4 w 340"/>
                <a:gd name="T15" fmla="*/ 0 h 393"/>
                <a:gd name="T16" fmla="*/ 6 w 340"/>
                <a:gd name="T17" fmla="*/ 144 h 393"/>
                <a:gd name="T18" fmla="*/ 0 w 340"/>
                <a:gd name="T19" fmla="*/ 388 h 393"/>
                <a:gd name="T20" fmla="*/ 24 w 340"/>
                <a:gd name="T21" fmla="*/ 386 h 393"/>
                <a:gd name="T22" fmla="*/ 48 w 340"/>
                <a:gd name="T23" fmla="*/ 388 h 393"/>
                <a:gd name="T24" fmla="*/ 41 w 340"/>
                <a:gd name="T25" fmla="*/ 203 h 393"/>
                <a:gd name="T26" fmla="*/ 42 w 340"/>
                <a:gd name="T27" fmla="*/ 98 h 393"/>
                <a:gd name="T28" fmla="*/ 318 w 340"/>
                <a:gd name="T29" fmla="*/ 393 h 393"/>
                <a:gd name="T30" fmla="*/ 336 w 340"/>
                <a:gd name="T31" fmla="*/ 393 h 393"/>
                <a:gd name="T32" fmla="*/ 334 w 340"/>
                <a:gd name="T33" fmla="*/ 248 h 393"/>
                <a:gd name="T34" fmla="*/ 340 w 340"/>
                <a:gd name="T35"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0" h="393">
                  <a:moveTo>
                    <a:pt x="340" y="4"/>
                  </a:moveTo>
                  <a:lnTo>
                    <a:pt x="340" y="4"/>
                  </a:lnTo>
                  <a:cubicBezTo>
                    <a:pt x="334" y="5"/>
                    <a:pt x="326" y="6"/>
                    <a:pt x="316" y="6"/>
                  </a:cubicBezTo>
                  <a:cubicBezTo>
                    <a:pt x="306" y="6"/>
                    <a:pt x="298" y="5"/>
                    <a:pt x="292" y="4"/>
                  </a:cubicBezTo>
                  <a:cubicBezTo>
                    <a:pt x="295" y="49"/>
                    <a:pt x="299" y="134"/>
                    <a:pt x="299" y="189"/>
                  </a:cubicBezTo>
                  <a:cubicBezTo>
                    <a:pt x="299" y="231"/>
                    <a:pt x="299" y="267"/>
                    <a:pt x="298" y="287"/>
                  </a:cubicBezTo>
                  <a:cubicBezTo>
                    <a:pt x="278" y="266"/>
                    <a:pt x="46" y="26"/>
                    <a:pt x="22" y="0"/>
                  </a:cubicBezTo>
                  <a:lnTo>
                    <a:pt x="4" y="0"/>
                  </a:lnTo>
                  <a:cubicBezTo>
                    <a:pt x="5" y="35"/>
                    <a:pt x="6" y="74"/>
                    <a:pt x="6" y="144"/>
                  </a:cubicBezTo>
                  <a:cubicBezTo>
                    <a:pt x="6" y="234"/>
                    <a:pt x="5" y="329"/>
                    <a:pt x="0" y="388"/>
                  </a:cubicBezTo>
                  <a:cubicBezTo>
                    <a:pt x="7" y="387"/>
                    <a:pt x="15" y="386"/>
                    <a:pt x="24" y="386"/>
                  </a:cubicBezTo>
                  <a:cubicBezTo>
                    <a:pt x="34" y="386"/>
                    <a:pt x="42" y="387"/>
                    <a:pt x="48" y="388"/>
                  </a:cubicBezTo>
                  <a:cubicBezTo>
                    <a:pt x="46" y="342"/>
                    <a:pt x="41" y="258"/>
                    <a:pt x="41" y="203"/>
                  </a:cubicBezTo>
                  <a:cubicBezTo>
                    <a:pt x="41" y="161"/>
                    <a:pt x="42" y="118"/>
                    <a:pt x="42" y="98"/>
                  </a:cubicBezTo>
                  <a:cubicBezTo>
                    <a:pt x="62" y="119"/>
                    <a:pt x="296" y="363"/>
                    <a:pt x="318" y="393"/>
                  </a:cubicBezTo>
                  <a:lnTo>
                    <a:pt x="336" y="393"/>
                  </a:lnTo>
                  <a:cubicBezTo>
                    <a:pt x="335" y="358"/>
                    <a:pt x="334" y="318"/>
                    <a:pt x="334" y="248"/>
                  </a:cubicBezTo>
                  <a:cubicBezTo>
                    <a:pt x="334" y="158"/>
                    <a:pt x="336" y="63"/>
                    <a:pt x="340" y="4"/>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4" name="Freeform 9"/>
            <p:cNvSpPr>
              <a:spLocks/>
            </p:cNvSpPr>
            <p:nvPr/>
          </p:nvSpPr>
          <p:spPr bwMode="auto">
            <a:xfrm>
              <a:off x="112" y="498"/>
              <a:ext cx="54" cy="129"/>
            </a:xfrm>
            <a:custGeom>
              <a:avLst/>
              <a:gdLst>
                <a:gd name="T0" fmla="*/ 196 w 196"/>
                <a:gd name="T1" fmla="*/ 468 h 468"/>
                <a:gd name="T2" fmla="*/ 196 w 196"/>
                <a:gd name="T3" fmla="*/ 468 h 468"/>
                <a:gd name="T4" fmla="*/ 51 w 196"/>
                <a:gd name="T5" fmla="*/ 0 h 468"/>
                <a:gd name="T6" fmla="*/ 0 w 196"/>
                <a:gd name="T7" fmla="*/ 0 h 468"/>
                <a:gd name="T8" fmla="*/ 114 w 196"/>
                <a:gd name="T9" fmla="*/ 429 h 468"/>
                <a:gd name="T10" fmla="*/ 196 w 196"/>
                <a:gd name="T11" fmla="*/ 468 h 468"/>
              </a:gdLst>
              <a:ahLst/>
              <a:cxnLst>
                <a:cxn ang="0">
                  <a:pos x="T0" y="T1"/>
                </a:cxn>
                <a:cxn ang="0">
                  <a:pos x="T2" y="T3"/>
                </a:cxn>
                <a:cxn ang="0">
                  <a:pos x="T4" y="T5"/>
                </a:cxn>
                <a:cxn ang="0">
                  <a:pos x="T6" y="T7"/>
                </a:cxn>
                <a:cxn ang="0">
                  <a:pos x="T8" y="T9"/>
                </a:cxn>
                <a:cxn ang="0">
                  <a:pos x="T10" y="T11"/>
                </a:cxn>
              </a:cxnLst>
              <a:rect l="0" t="0" r="r" b="b"/>
              <a:pathLst>
                <a:path w="196" h="468">
                  <a:moveTo>
                    <a:pt x="196" y="468"/>
                  </a:moveTo>
                  <a:lnTo>
                    <a:pt x="196" y="468"/>
                  </a:lnTo>
                  <a:cubicBezTo>
                    <a:pt x="86" y="295"/>
                    <a:pt x="55" y="128"/>
                    <a:pt x="51" y="0"/>
                  </a:cubicBezTo>
                  <a:cubicBezTo>
                    <a:pt x="34" y="0"/>
                    <a:pt x="17" y="0"/>
                    <a:pt x="0" y="0"/>
                  </a:cubicBezTo>
                  <a:cubicBezTo>
                    <a:pt x="4" y="140"/>
                    <a:pt x="38" y="286"/>
                    <a:pt x="114" y="429"/>
                  </a:cubicBezTo>
                  <a:cubicBezTo>
                    <a:pt x="132" y="444"/>
                    <a:pt x="174" y="462"/>
                    <a:pt x="196" y="468"/>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Freeform 10"/>
            <p:cNvSpPr>
              <a:spLocks/>
            </p:cNvSpPr>
            <p:nvPr/>
          </p:nvSpPr>
          <p:spPr bwMode="auto">
            <a:xfrm>
              <a:off x="-1" y="148"/>
              <a:ext cx="730" cy="723"/>
            </a:xfrm>
            <a:custGeom>
              <a:avLst/>
              <a:gdLst>
                <a:gd name="T0" fmla="*/ 2645 w 2645"/>
                <a:gd name="T1" fmla="*/ 10 h 2617"/>
                <a:gd name="T2" fmla="*/ 2645 w 2645"/>
                <a:gd name="T3" fmla="*/ 10 h 2617"/>
                <a:gd name="T4" fmla="*/ 987 w 2645"/>
                <a:gd name="T5" fmla="*/ 1 h 2617"/>
                <a:gd name="T6" fmla="*/ 869 w 2645"/>
                <a:gd name="T7" fmla="*/ 6 h 2617"/>
                <a:gd name="T8" fmla="*/ 0 w 2645"/>
                <a:gd name="T9" fmla="*/ 946 h 2617"/>
                <a:gd name="T10" fmla="*/ 95 w 2645"/>
                <a:gd name="T11" fmla="*/ 1448 h 2617"/>
                <a:gd name="T12" fmla="*/ 266 w 2645"/>
                <a:gd name="T13" fmla="*/ 2042 h 2617"/>
                <a:gd name="T14" fmla="*/ 316 w 2645"/>
                <a:gd name="T15" fmla="*/ 2042 h 2617"/>
                <a:gd name="T16" fmla="*/ 131 w 2645"/>
                <a:gd name="T17" fmla="*/ 1416 h 2617"/>
                <a:gd name="T18" fmla="*/ 132 w 2645"/>
                <a:gd name="T19" fmla="*/ 1415 h 2617"/>
                <a:gd name="T20" fmla="*/ 939 w 2645"/>
                <a:gd name="T21" fmla="*/ 1890 h 2617"/>
                <a:gd name="T22" fmla="*/ 1451 w 2645"/>
                <a:gd name="T23" fmla="*/ 1737 h 2617"/>
                <a:gd name="T24" fmla="*/ 1452 w 2645"/>
                <a:gd name="T25" fmla="*/ 1738 h 2617"/>
                <a:gd name="T26" fmla="*/ 627 w 2645"/>
                <a:gd name="T27" fmla="*/ 2617 h 2617"/>
                <a:gd name="T28" fmla="*/ 691 w 2645"/>
                <a:gd name="T29" fmla="*/ 2617 h 2617"/>
                <a:gd name="T30" fmla="*/ 1468 w 2645"/>
                <a:gd name="T31" fmla="*/ 1790 h 2617"/>
                <a:gd name="T32" fmla="*/ 1731 w 2645"/>
                <a:gd name="T33" fmla="*/ 1472 h 2617"/>
                <a:gd name="T34" fmla="*/ 1884 w 2645"/>
                <a:gd name="T35" fmla="*/ 972 h 2617"/>
                <a:gd name="T36" fmla="*/ 1885 w 2645"/>
                <a:gd name="T37" fmla="*/ 972 h 2617"/>
                <a:gd name="T38" fmla="*/ 2247 w 2645"/>
                <a:gd name="T39" fmla="*/ 2616 h 2617"/>
                <a:gd name="T40" fmla="*/ 2299 w 2645"/>
                <a:gd name="T41" fmla="*/ 2616 h 2617"/>
                <a:gd name="T42" fmla="*/ 1937 w 2645"/>
                <a:gd name="T43" fmla="*/ 989 h 2617"/>
                <a:gd name="T44" fmla="*/ 1736 w 2645"/>
                <a:gd name="T45" fmla="*/ 442 h 2617"/>
                <a:gd name="T46" fmla="*/ 1653 w 2645"/>
                <a:gd name="T47" fmla="*/ 407 h 2617"/>
                <a:gd name="T48" fmla="*/ 1840 w 2645"/>
                <a:gd name="T49" fmla="*/ 946 h 2617"/>
                <a:gd name="T50" fmla="*/ 945 w 2645"/>
                <a:gd name="T51" fmla="*/ 1840 h 2617"/>
                <a:gd name="T52" fmla="*/ 51 w 2645"/>
                <a:gd name="T53" fmla="*/ 946 h 2617"/>
                <a:gd name="T54" fmla="*/ 946 w 2645"/>
                <a:gd name="T55" fmla="*/ 51 h 2617"/>
                <a:gd name="T56" fmla="*/ 1523 w 2645"/>
                <a:gd name="T57" fmla="*/ 263 h 2617"/>
                <a:gd name="T58" fmla="*/ 1618 w 2645"/>
                <a:gd name="T59" fmla="*/ 286 h 2617"/>
                <a:gd name="T60" fmla="*/ 1618 w 2645"/>
                <a:gd name="T61" fmla="*/ 285 h 2617"/>
                <a:gd name="T62" fmla="*/ 1210 w 2645"/>
                <a:gd name="T63" fmla="*/ 47 h 2617"/>
                <a:gd name="T64" fmla="*/ 1210 w 2645"/>
                <a:gd name="T65" fmla="*/ 46 h 2617"/>
                <a:gd name="T66" fmla="*/ 2645 w 2645"/>
                <a:gd name="T67" fmla="*/ 55 h 2617"/>
                <a:gd name="T68" fmla="*/ 2645 w 2645"/>
                <a:gd name="T69" fmla="*/ 10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45" h="2617">
                  <a:moveTo>
                    <a:pt x="2645" y="10"/>
                  </a:moveTo>
                  <a:lnTo>
                    <a:pt x="2645" y="10"/>
                  </a:lnTo>
                  <a:cubicBezTo>
                    <a:pt x="2645" y="10"/>
                    <a:pt x="1388" y="0"/>
                    <a:pt x="987" y="1"/>
                  </a:cubicBezTo>
                  <a:cubicBezTo>
                    <a:pt x="924" y="1"/>
                    <a:pt x="882" y="5"/>
                    <a:pt x="869" y="6"/>
                  </a:cubicBezTo>
                  <a:cubicBezTo>
                    <a:pt x="374" y="38"/>
                    <a:pt x="1" y="472"/>
                    <a:pt x="0" y="946"/>
                  </a:cubicBezTo>
                  <a:cubicBezTo>
                    <a:pt x="0" y="1083"/>
                    <a:pt x="36" y="1238"/>
                    <a:pt x="95" y="1448"/>
                  </a:cubicBezTo>
                  <a:cubicBezTo>
                    <a:pt x="174" y="1724"/>
                    <a:pt x="266" y="2042"/>
                    <a:pt x="266" y="2042"/>
                  </a:cubicBezTo>
                  <a:lnTo>
                    <a:pt x="316" y="2042"/>
                  </a:lnTo>
                  <a:lnTo>
                    <a:pt x="131" y="1416"/>
                  </a:lnTo>
                  <a:lnTo>
                    <a:pt x="132" y="1415"/>
                  </a:lnTo>
                  <a:cubicBezTo>
                    <a:pt x="268" y="1678"/>
                    <a:pt x="583" y="1890"/>
                    <a:pt x="939" y="1890"/>
                  </a:cubicBezTo>
                  <a:cubicBezTo>
                    <a:pt x="1132" y="1890"/>
                    <a:pt x="1311" y="1836"/>
                    <a:pt x="1451" y="1737"/>
                  </a:cubicBezTo>
                  <a:lnTo>
                    <a:pt x="1452" y="1738"/>
                  </a:lnTo>
                  <a:lnTo>
                    <a:pt x="627" y="2617"/>
                  </a:lnTo>
                  <a:lnTo>
                    <a:pt x="691" y="2617"/>
                  </a:lnTo>
                  <a:cubicBezTo>
                    <a:pt x="691" y="2617"/>
                    <a:pt x="1271" y="2000"/>
                    <a:pt x="1468" y="1790"/>
                  </a:cubicBezTo>
                  <a:cubicBezTo>
                    <a:pt x="1619" y="1630"/>
                    <a:pt x="1698" y="1526"/>
                    <a:pt x="1731" y="1472"/>
                  </a:cubicBezTo>
                  <a:cubicBezTo>
                    <a:pt x="1768" y="1411"/>
                    <a:pt x="1888" y="1233"/>
                    <a:pt x="1884" y="972"/>
                  </a:cubicBezTo>
                  <a:lnTo>
                    <a:pt x="1885" y="972"/>
                  </a:lnTo>
                  <a:lnTo>
                    <a:pt x="2247" y="2616"/>
                  </a:lnTo>
                  <a:lnTo>
                    <a:pt x="2299" y="2616"/>
                  </a:lnTo>
                  <a:cubicBezTo>
                    <a:pt x="2299" y="2616"/>
                    <a:pt x="1996" y="1270"/>
                    <a:pt x="1937" y="989"/>
                  </a:cubicBezTo>
                  <a:cubicBezTo>
                    <a:pt x="1879" y="712"/>
                    <a:pt x="1810" y="540"/>
                    <a:pt x="1736" y="442"/>
                  </a:cubicBezTo>
                  <a:cubicBezTo>
                    <a:pt x="1711" y="428"/>
                    <a:pt x="1671" y="412"/>
                    <a:pt x="1653" y="407"/>
                  </a:cubicBezTo>
                  <a:cubicBezTo>
                    <a:pt x="1760" y="543"/>
                    <a:pt x="1840" y="744"/>
                    <a:pt x="1840" y="946"/>
                  </a:cubicBezTo>
                  <a:cubicBezTo>
                    <a:pt x="1840" y="1439"/>
                    <a:pt x="1439" y="1840"/>
                    <a:pt x="945" y="1840"/>
                  </a:cubicBezTo>
                  <a:cubicBezTo>
                    <a:pt x="452" y="1840"/>
                    <a:pt x="51" y="1439"/>
                    <a:pt x="51" y="946"/>
                  </a:cubicBezTo>
                  <a:cubicBezTo>
                    <a:pt x="51" y="452"/>
                    <a:pt x="453" y="51"/>
                    <a:pt x="946" y="51"/>
                  </a:cubicBezTo>
                  <a:cubicBezTo>
                    <a:pt x="1164" y="51"/>
                    <a:pt x="1367" y="131"/>
                    <a:pt x="1523" y="263"/>
                  </a:cubicBezTo>
                  <a:cubicBezTo>
                    <a:pt x="1553" y="268"/>
                    <a:pt x="1593" y="277"/>
                    <a:pt x="1618" y="286"/>
                  </a:cubicBezTo>
                  <a:lnTo>
                    <a:pt x="1618" y="285"/>
                  </a:lnTo>
                  <a:cubicBezTo>
                    <a:pt x="1506" y="174"/>
                    <a:pt x="1366" y="91"/>
                    <a:pt x="1210" y="47"/>
                  </a:cubicBezTo>
                  <a:cubicBezTo>
                    <a:pt x="1210" y="46"/>
                    <a:pt x="1210" y="46"/>
                    <a:pt x="1210" y="46"/>
                  </a:cubicBezTo>
                  <a:lnTo>
                    <a:pt x="2645" y="55"/>
                  </a:lnTo>
                  <a:lnTo>
                    <a:pt x="2645" y="1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6" name="Freeform 11"/>
            <p:cNvSpPr>
              <a:spLocks/>
            </p:cNvSpPr>
            <p:nvPr/>
          </p:nvSpPr>
          <p:spPr bwMode="auto">
            <a:xfrm>
              <a:off x="174" y="664"/>
              <a:ext cx="121" cy="76"/>
            </a:xfrm>
            <a:custGeom>
              <a:avLst/>
              <a:gdLst>
                <a:gd name="T0" fmla="*/ 96 w 440"/>
                <a:gd name="T1" fmla="*/ 26 h 275"/>
                <a:gd name="T2" fmla="*/ 96 w 440"/>
                <a:gd name="T3" fmla="*/ 26 h 275"/>
                <a:gd name="T4" fmla="*/ 0 w 440"/>
                <a:gd name="T5" fmla="*/ 0 h 275"/>
                <a:gd name="T6" fmla="*/ 401 w 440"/>
                <a:gd name="T7" fmla="*/ 275 h 275"/>
                <a:gd name="T8" fmla="*/ 440 w 440"/>
                <a:gd name="T9" fmla="*/ 235 h 275"/>
                <a:gd name="T10" fmla="*/ 96 w 440"/>
                <a:gd name="T11" fmla="*/ 26 h 275"/>
              </a:gdLst>
              <a:ahLst/>
              <a:cxnLst>
                <a:cxn ang="0">
                  <a:pos x="T0" y="T1"/>
                </a:cxn>
                <a:cxn ang="0">
                  <a:pos x="T2" y="T3"/>
                </a:cxn>
                <a:cxn ang="0">
                  <a:pos x="T4" y="T5"/>
                </a:cxn>
                <a:cxn ang="0">
                  <a:pos x="T6" y="T7"/>
                </a:cxn>
                <a:cxn ang="0">
                  <a:pos x="T8" y="T9"/>
                </a:cxn>
                <a:cxn ang="0">
                  <a:pos x="T10" y="T11"/>
                </a:cxn>
              </a:cxnLst>
              <a:rect l="0" t="0" r="r" b="b"/>
              <a:pathLst>
                <a:path w="440" h="275">
                  <a:moveTo>
                    <a:pt x="96" y="26"/>
                  </a:moveTo>
                  <a:lnTo>
                    <a:pt x="96" y="26"/>
                  </a:lnTo>
                  <a:cubicBezTo>
                    <a:pt x="64" y="21"/>
                    <a:pt x="24" y="10"/>
                    <a:pt x="0" y="0"/>
                  </a:cubicBezTo>
                  <a:cubicBezTo>
                    <a:pt x="108" y="122"/>
                    <a:pt x="256" y="220"/>
                    <a:pt x="401" y="275"/>
                  </a:cubicBezTo>
                  <a:lnTo>
                    <a:pt x="440" y="235"/>
                  </a:lnTo>
                  <a:cubicBezTo>
                    <a:pt x="282" y="182"/>
                    <a:pt x="167" y="96"/>
                    <a:pt x="96" y="26"/>
                  </a:cubicBez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314" y="651"/>
              <a:ext cx="253" cy="105"/>
            </a:xfrm>
            <a:custGeom>
              <a:avLst/>
              <a:gdLst>
                <a:gd name="T0" fmla="*/ 903 w 917"/>
                <a:gd name="T1" fmla="*/ 0 h 378"/>
                <a:gd name="T2" fmla="*/ 903 w 917"/>
                <a:gd name="T3" fmla="*/ 0 h 378"/>
                <a:gd name="T4" fmla="*/ 211 w 917"/>
                <a:gd name="T5" fmla="*/ 326 h 378"/>
                <a:gd name="T6" fmla="*/ 41 w 917"/>
                <a:gd name="T7" fmla="*/ 310 h 378"/>
                <a:gd name="T8" fmla="*/ 0 w 917"/>
                <a:gd name="T9" fmla="*/ 353 h 378"/>
                <a:gd name="T10" fmla="*/ 214 w 917"/>
                <a:gd name="T11" fmla="*/ 378 h 378"/>
                <a:gd name="T12" fmla="*/ 917 w 917"/>
                <a:gd name="T13" fmla="*/ 61 h 378"/>
                <a:gd name="T14" fmla="*/ 903 w 917"/>
                <a:gd name="T15" fmla="*/ 0 h 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7" h="378">
                  <a:moveTo>
                    <a:pt x="903" y="0"/>
                  </a:moveTo>
                  <a:lnTo>
                    <a:pt x="903" y="0"/>
                  </a:lnTo>
                  <a:cubicBezTo>
                    <a:pt x="744" y="195"/>
                    <a:pt x="496" y="327"/>
                    <a:pt x="211" y="326"/>
                  </a:cubicBezTo>
                  <a:cubicBezTo>
                    <a:pt x="150" y="326"/>
                    <a:pt x="90" y="320"/>
                    <a:pt x="41" y="310"/>
                  </a:cubicBezTo>
                  <a:lnTo>
                    <a:pt x="0" y="353"/>
                  </a:lnTo>
                  <a:cubicBezTo>
                    <a:pt x="78" y="371"/>
                    <a:pt x="147" y="378"/>
                    <a:pt x="214" y="378"/>
                  </a:cubicBezTo>
                  <a:cubicBezTo>
                    <a:pt x="507" y="378"/>
                    <a:pt x="757" y="241"/>
                    <a:pt x="917" y="61"/>
                  </a:cubicBezTo>
                  <a:lnTo>
                    <a:pt x="903"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13"/>
            <p:cNvSpPr>
              <a:spLocks/>
            </p:cNvSpPr>
            <p:nvPr/>
          </p:nvSpPr>
          <p:spPr bwMode="auto">
            <a:xfrm>
              <a:off x="177" y="213"/>
              <a:ext cx="491" cy="426"/>
            </a:xfrm>
            <a:custGeom>
              <a:avLst/>
              <a:gdLst>
                <a:gd name="T0" fmla="*/ 1732 w 1781"/>
                <a:gd name="T1" fmla="*/ 0 h 1543"/>
                <a:gd name="T2" fmla="*/ 1732 w 1781"/>
                <a:gd name="T3" fmla="*/ 0 h 1543"/>
                <a:gd name="T4" fmla="*/ 1646 w 1781"/>
                <a:gd name="T5" fmla="*/ 889 h 1543"/>
                <a:gd name="T6" fmla="*/ 1644 w 1781"/>
                <a:gd name="T7" fmla="*/ 889 h 1543"/>
                <a:gd name="T8" fmla="*/ 1445 w 1781"/>
                <a:gd name="T9" fmla="*/ 394 h 1543"/>
                <a:gd name="T10" fmla="*/ 706 w 1781"/>
                <a:gd name="T11" fmla="*/ 41 h 1543"/>
                <a:gd name="T12" fmla="*/ 0 w 1781"/>
                <a:gd name="T13" fmla="*/ 362 h 1543"/>
                <a:gd name="T14" fmla="*/ 39 w 1781"/>
                <a:gd name="T15" fmla="*/ 394 h 1543"/>
                <a:gd name="T16" fmla="*/ 706 w 1781"/>
                <a:gd name="T17" fmla="*/ 91 h 1543"/>
                <a:gd name="T18" fmla="*/ 1451 w 1781"/>
                <a:gd name="T19" fmla="*/ 487 h 1543"/>
                <a:gd name="T20" fmla="*/ 1597 w 1781"/>
                <a:gd name="T21" fmla="*/ 1144 h 1543"/>
                <a:gd name="T22" fmla="*/ 1477 w 1781"/>
                <a:gd name="T23" fmla="*/ 1477 h 1543"/>
                <a:gd name="T24" fmla="*/ 1492 w 1781"/>
                <a:gd name="T25" fmla="*/ 1543 h 1543"/>
                <a:gd name="T26" fmla="*/ 1693 w 1781"/>
                <a:gd name="T27" fmla="*/ 861 h 1543"/>
                <a:gd name="T28" fmla="*/ 1781 w 1781"/>
                <a:gd name="T29" fmla="*/ 0 h 1543"/>
                <a:gd name="T30" fmla="*/ 1732 w 1781"/>
                <a:gd name="T31" fmla="*/ 0 h 1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1" h="1543">
                  <a:moveTo>
                    <a:pt x="1732" y="0"/>
                  </a:moveTo>
                  <a:lnTo>
                    <a:pt x="1732" y="0"/>
                  </a:lnTo>
                  <a:lnTo>
                    <a:pt x="1646" y="889"/>
                  </a:lnTo>
                  <a:lnTo>
                    <a:pt x="1644" y="889"/>
                  </a:lnTo>
                  <a:cubicBezTo>
                    <a:pt x="1632" y="722"/>
                    <a:pt x="1548" y="521"/>
                    <a:pt x="1445" y="394"/>
                  </a:cubicBezTo>
                  <a:cubicBezTo>
                    <a:pt x="1265" y="174"/>
                    <a:pt x="1002" y="41"/>
                    <a:pt x="706" y="41"/>
                  </a:cubicBezTo>
                  <a:cubicBezTo>
                    <a:pt x="424" y="41"/>
                    <a:pt x="173" y="166"/>
                    <a:pt x="0" y="362"/>
                  </a:cubicBezTo>
                  <a:lnTo>
                    <a:pt x="39" y="394"/>
                  </a:lnTo>
                  <a:cubicBezTo>
                    <a:pt x="203" y="209"/>
                    <a:pt x="437" y="91"/>
                    <a:pt x="706" y="91"/>
                  </a:cubicBezTo>
                  <a:cubicBezTo>
                    <a:pt x="1034" y="91"/>
                    <a:pt x="1301" y="259"/>
                    <a:pt x="1451" y="487"/>
                  </a:cubicBezTo>
                  <a:cubicBezTo>
                    <a:pt x="1584" y="691"/>
                    <a:pt x="1628" y="952"/>
                    <a:pt x="1597" y="1144"/>
                  </a:cubicBezTo>
                  <a:cubicBezTo>
                    <a:pt x="1587" y="1208"/>
                    <a:pt x="1563" y="1334"/>
                    <a:pt x="1477" y="1477"/>
                  </a:cubicBezTo>
                  <a:lnTo>
                    <a:pt x="1492" y="1543"/>
                  </a:lnTo>
                  <a:cubicBezTo>
                    <a:pt x="1598" y="1379"/>
                    <a:pt x="1652" y="1233"/>
                    <a:pt x="1693" y="861"/>
                  </a:cubicBezTo>
                  <a:cubicBezTo>
                    <a:pt x="1725" y="575"/>
                    <a:pt x="1781" y="0"/>
                    <a:pt x="1781" y="0"/>
                  </a:cubicBezTo>
                  <a:lnTo>
                    <a:pt x="1732" y="0"/>
                  </a:lnTo>
                  <a:close/>
                </a:path>
              </a:pathLst>
            </a:custGeom>
            <a:solidFill>
              <a:srgbClr val="FEFEF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grpSp>
      <p:pic>
        <p:nvPicPr>
          <p:cNvPr id="20" name="图片 19">
            <a:extLst>
              <a:ext uri="{FF2B5EF4-FFF2-40B4-BE49-F238E27FC236}">
                <a16:creationId xmlns:a16="http://schemas.microsoft.com/office/drawing/2014/main" id="{D433520C-6227-4464-8DB6-1ED0A08BCC3A}"/>
              </a:ext>
            </a:extLst>
          </p:cNvPr>
          <p:cNvPicPr>
            <a:picLocks noChangeAspect="1"/>
          </p:cNvPicPr>
          <p:nvPr/>
        </p:nvPicPr>
        <p:blipFill>
          <a:blip r:embed="rId2"/>
          <a:stretch>
            <a:fillRect/>
          </a:stretch>
        </p:blipFill>
        <p:spPr>
          <a:xfrm>
            <a:off x="3260041" y="803717"/>
            <a:ext cx="2767719" cy="2110579"/>
          </a:xfrm>
          <a:prstGeom prst="rect">
            <a:avLst/>
          </a:prstGeom>
        </p:spPr>
      </p:pic>
      <p:pic>
        <p:nvPicPr>
          <p:cNvPr id="21" name="图片 20">
            <a:extLst>
              <a:ext uri="{FF2B5EF4-FFF2-40B4-BE49-F238E27FC236}">
                <a16:creationId xmlns:a16="http://schemas.microsoft.com/office/drawing/2014/main" id="{C86786FA-65B0-49A4-90BD-B4E355CCBE98}"/>
              </a:ext>
            </a:extLst>
          </p:cNvPr>
          <p:cNvPicPr>
            <a:picLocks noChangeAspect="1"/>
          </p:cNvPicPr>
          <p:nvPr/>
        </p:nvPicPr>
        <p:blipFill>
          <a:blip r:embed="rId3"/>
          <a:stretch>
            <a:fillRect/>
          </a:stretch>
        </p:blipFill>
        <p:spPr>
          <a:xfrm>
            <a:off x="6067075" y="803717"/>
            <a:ext cx="2687878" cy="2110579"/>
          </a:xfrm>
          <a:prstGeom prst="rect">
            <a:avLst/>
          </a:prstGeom>
        </p:spPr>
      </p:pic>
      <p:grpSp>
        <p:nvGrpSpPr>
          <p:cNvPr id="22" name="组合 21">
            <a:extLst>
              <a:ext uri="{FF2B5EF4-FFF2-40B4-BE49-F238E27FC236}">
                <a16:creationId xmlns:a16="http://schemas.microsoft.com/office/drawing/2014/main" id="{DB22C215-456E-4503-AFDC-B8B01E7ABB0D}"/>
              </a:ext>
            </a:extLst>
          </p:cNvPr>
          <p:cNvGrpSpPr/>
          <p:nvPr/>
        </p:nvGrpSpPr>
        <p:grpSpPr>
          <a:xfrm>
            <a:off x="190474" y="3064637"/>
            <a:ext cx="4395650" cy="1876918"/>
            <a:chOff x="0" y="4288863"/>
            <a:chExt cx="4674757" cy="2034526"/>
          </a:xfrm>
        </p:grpSpPr>
        <p:pic>
          <p:nvPicPr>
            <p:cNvPr id="23" name="图片 22">
              <a:extLst>
                <a:ext uri="{FF2B5EF4-FFF2-40B4-BE49-F238E27FC236}">
                  <a16:creationId xmlns:a16="http://schemas.microsoft.com/office/drawing/2014/main" id="{CF01124D-AAE5-4014-8A74-56A1D199D931}"/>
                </a:ext>
              </a:extLst>
            </p:cNvPr>
            <p:cNvPicPr>
              <a:picLocks noChangeAspect="1"/>
            </p:cNvPicPr>
            <p:nvPr/>
          </p:nvPicPr>
          <p:blipFill rotWithShape="1">
            <a:blip r:embed="rId4"/>
            <a:srcRect l="9941" t="4907" r="10102" b="4532"/>
            <a:stretch/>
          </p:blipFill>
          <p:spPr>
            <a:xfrm>
              <a:off x="0" y="4321337"/>
              <a:ext cx="2306384" cy="1998851"/>
            </a:xfrm>
            <a:prstGeom prst="rect">
              <a:avLst/>
            </a:prstGeom>
          </p:spPr>
        </p:pic>
        <p:pic>
          <p:nvPicPr>
            <p:cNvPr id="24" name="图片 23">
              <a:extLst>
                <a:ext uri="{FF2B5EF4-FFF2-40B4-BE49-F238E27FC236}">
                  <a16:creationId xmlns:a16="http://schemas.microsoft.com/office/drawing/2014/main" id="{7517030E-4945-4D9D-9C98-003A9412AAAA}"/>
                </a:ext>
              </a:extLst>
            </p:cNvPr>
            <p:cNvPicPr>
              <a:picLocks noChangeAspect="1"/>
            </p:cNvPicPr>
            <p:nvPr/>
          </p:nvPicPr>
          <p:blipFill rotWithShape="1">
            <a:blip r:embed="rId5"/>
            <a:srcRect l="9232" t="5605" r="10103" b="3836"/>
            <a:stretch/>
          </p:blipFill>
          <p:spPr>
            <a:xfrm>
              <a:off x="2306384" y="4288863"/>
              <a:ext cx="2368373" cy="2034526"/>
            </a:xfrm>
            <a:prstGeom prst="rect">
              <a:avLst/>
            </a:prstGeom>
          </p:spPr>
        </p:pic>
      </p:grpSp>
      <p:grpSp>
        <p:nvGrpSpPr>
          <p:cNvPr id="25" name="组合 24">
            <a:extLst>
              <a:ext uri="{FF2B5EF4-FFF2-40B4-BE49-F238E27FC236}">
                <a16:creationId xmlns:a16="http://schemas.microsoft.com/office/drawing/2014/main" id="{3DF4947B-363F-45D0-B344-4876DB03616E}"/>
              </a:ext>
            </a:extLst>
          </p:cNvPr>
          <p:cNvGrpSpPr/>
          <p:nvPr/>
        </p:nvGrpSpPr>
        <p:grpSpPr>
          <a:xfrm>
            <a:off x="4699503" y="3091983"/>
            <a:ext cx="4292097" cy="1851492"/>
            <a:chOff x="5221791" y="4192107"/>
            <a:chExt cx="5010803" cy="2130089"/>
          </a:xfrm>
        </p:grpSpPr>
        <p:pic>
          <p:nvPicPr>
            <p:cNvPr id="26" name="图片 25">
              <a:extLst>
                <a:ext uri="{FF2B5EF4-FFF2-40B4-BE49-F238E27FC236}">
                  <a16:creationId xmlns:a16="http://schemas.microsoft.com/office/drawing/2014/main" id="{F2569119-EC8B-45A4-BCED-C588189EC3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907" t="5250" r="10063" b="3874"/>
            <a:stretch/>
          </p:blipFill>
          <p:spPr>
            <a:xfrm>
              <a:off x="5221791" y="4192107"/>
              <a:ext cx="2451336" cy="2130089"/>
            </a:xfrm>
            <a:prstGeom prst="rect">
              <a:avLst/>
            </a:prstGeom>
          </p:spPr>
        </p:pic>
        <p:pic>
          <p:nvPicPr>
            <p:cNvPr id="27" name="图片 26">
              <a:extLst>
                <a:ext uri="{FF2B5EF4-FFF2-40B4-BE49-F238E27FC236}">
                  <a16:creationId xmlns:a16="http://schemas.microsoft.com/office/drawing/2014/main" id="{3310E6EC-10A2-4C1B-A68E-A760F288ACA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978" r="8664" b="5709"/>
            <a:stretch/>
          </p:blipFill>
          <p:spPr>
            <a:xfrm>
              <a:off x="7356737" y="4192107"/>
              <a:ext cx="2875857" cy="2127880"/>
            </a:xfrm>
            <a:prstGeom prst="rect">
              <a:avLst/>
            </a:prstGeom>
          </p:spPr>
        </p:pic>
      </p:grpSp>
      <p:sp>
        <p:nvSpPr>
          <p:cNvPr id="28" name="矩形 27"/>
          <p:cNvSpPr/>
          <p:nvPr/>
        </p:nvSpPr>
        <p:spPr>
          <a:xfrm>
            <a:off x="69281" y="983350"/>
            <a:ext cx="3062622" cy="1569660"/>
          </a:xfrm>
          <a:prstGeom prst="rect">
            <a:avLst/>
          </a:prstGeom>
          <a:solidFill>
            <a:schemeClr val="accent6">
              <a:lumMod val="40000"/>
              <a:lumOff val="60000"/>
            </a:schemeClr>
          </a:solidFill>
          <a:ln>
            <a:solidFill>
              <a:schemeClr val="tx1"/>
            </a:solidFill>
          </a:ln>
        </p:spPr>
        <p:txBody>
          <a:bodyPr wrap="square">
            <a:spAutoFit/>
          </a:bodyPr>
          <a:lstStyle/>
          <a:p>
            <a:r>
              <a:rPr lang="en-US" altLang="zh-CN" sz="1600" b="1" dirty="0"/>
              <a:t>Field quality measurement results of the  1</a:t>
            </a:r>
            <a:r>
              <a:rPr lang="en-US" altLang="zh-CN" sz="1600" b="1" baseline="30000" dirty="0"/>
              <a:t>st</a:t>
            </a:r>
            <a:r>
              <a:rPr lang="en-US" altLang="zh-CN" sz="1600" b="1" dirty="0"/>
              <a:t> series magnet</a:t>
            </a:r>
          </a:p>
          <a:p>
            <a:pPr algn="just"/>
            <a:endParaRPr lang="en-US" altLang="zh-CN" sz="1600" b="1" i="1" dirty="0"/>
          </a:p>
          <a:p>
            <a:pPr algn="just"/>
            <a:r>
              <a:rPr lang="en-US" altLang="zh-CN" sz="1600" i="1" dirty="0"/>
              <a:t>All field errors are within the requirement, less than 5 units for most cases.</a:t>
            </a:r>
            <a:endParaRPr lang="zh-CN" altLang="en-US" sz="1600" i="1" dirty="0"/>
          </a:p>
        </p:txBody>
      </p:sp>
      <p:sp>
        <p:nvSpPr>
          <p:cNvPr id="2" name="页脚占位符 1">
            <a:extLst>
              <a:ext uri="{FF2B5EF4-FFF2-40B4-BE49-F238E27FC236}">
                <a16:creationId xmlns:a16="http://schemas.microsoft.com/office/drawing/2014/main" id="{758589FA-CB7B-4747-AF26-904F81675D91}"/>
              </a:ext>
            </a:extLst>
          </p:cNvPr>
          <p:cNvSpPr>
            <a:spLocks noGrp="1"/>
          </p:cNvSpPr>
          <p:nvPr>
            <p:ph type="ftr" sz="quarter" idx="11"/>
          </p:nvPr>
        </p:nvSpPr>
        <p:spPr/>
        <p:txBody>
          <a:bodyPr/>
          <a:lstStyle/>
          <a:p>
            <a:r>
              <a:rPr lang="en-US"/>
              <a:t>Q. XU, CEPC IARC Meeting, Oct. 2021 </a:t>
            </a:r>
          </a:p>
        </p:txBody>
      </p:sp>
      <p:sp>
        <p:nvSpPr>
          <p:cNvPr id="19" name="灯片编号占位符 18">
            <a:extLst>
              <a:ext uri="{FF2B5EF4-FFF2-40B4-BE49-F238E27FC236}">
                <a16:creationId xmlns:a16="http://schemas.microsoft.com/office/drawing/2014/main" id="{5ECF7044-0381-4AAF-8CA1-5E5A4B1A8F70}"/>
              </a:ext>
            </a:extLst>
          </p:cNvPr>
          <p:cNvSpPr>
            <a:spLocks noGrp="1"/>
          </p:cNvSpPr>
          <p:nvPr>
            <p:ph type="sldNum" sz="quarter" idx="12"/>
          </p:nvPr>
        </p:nvSpPr>
        <p:spPr/>
        <p:txBody>
          <a:bodyPr/>
          <a:lstStyle/>
          <a:p>
            <a:fld id="{1BC14028-2C42-48E4-958A-A39E3E99AC05}" type="slidenum">
              <a:rPr lang="en-US" smtClean="0"/>
              <a:t>23</a:t>
            </a:fld>
            <a:endParaRPr lang="en-US"/>
          </a:p>
        </p:txBody>
      </p:sp>
      <p:pic>
        <p:nvPicPr>
          <p:cNvPr id="29" name="Picture 7">
            <a:extLst>
              <a:ext uri="{FF2B5EF4-FFF2-40B4-BE49-F238E27FC236}">
                <a16:creationId xmlns:a16="http://schemas.microsoft.com/office/drawing/2014/main" id="{5DA606F0-3DFB-46C1-9290-CC1C971D9EEA}"/>
              </a:ext>
            </a:extLst>
          </p:cNvPr>
          <p:cNvPicPr>
            <a:picLocks noChangeAspect="1"/>
          </p:cNvPicPr>
          <p:nvPr/>
        </p:nvPicPr>
        <p:blipFill rotWithShape="1">
          <a:blip r:embed="rId8">
            <a:extLst>
              <a:ext uri="{28A0092B-C50C-407E-A947-70E740481C1C}">
                <a14:useLocalDpi xmlns:a14="http://schemas.microsoft.com/office/drawing/2010/main" val="0"/>
              </a:ext>
            </a:extLst>
          </a:blip>
          <a:srcRect t="8278" b="-1"/>
          <a:stretch/>
        </p:blipFill>
        <p:spPr>
          <a:xfrm>
            <a:off x="7056523" y="27072"/>
            <a:ext cx="607308" cy="557034"/>
          </a:xfrm>
          <a:prstGeom prst="rect">
            <a:avLst/>
          </a:prstGeom>
        </p:spPr>
      </p:pic>
      <p:pic>
        <p:nvPicPr>
          <p:cNvPr id="30" name="Picture 11">
            <a:extLst>
              <a:ext uri="{FF2B5EF4-FFF2-40B4-BE49-F238E27FC236}">
                <a16:creationId xmlns:a16="http://schemas.microsoft.com/office/drawing/2014/main" id="{28AA85A0-41B6-4900-9C79-F4509876C271}"/>
              </a:ext>
            </a:extLst>
          </p:cNvPr>
          <p:cNvPicPr>
            <a:picLocks noChangeAspect="1"/>
          </p:cNvPicPr>
          <p:nvPr/>
        </p:nvPicPr>
        <p:blipFill rotWithShape="1">
          <a:blip r:embed="rId9">
            <a:extLst>
              <a:ext uri="{28A0092B-C50C-407E-A947-70E740481C1C}">
                <a14:useLocalDpi xmlns:a14="http://schemas.microsoft.com/office/drawing/2010/main" val="0"/>
              </a:ext>
            </a:extLst>
          </a:blip>
          <a:srcRect l="9274" r="4948"/>
          <a:stretch/>
        </p:blipFill>
        <p:spPr>
          <a:xfrm>
            <a:off x="7607365" y="34276"/>
            <a:ext cx="547778" cy="570026"/>
          </a:xfrm>
          <a:prstGeom prst="rect">
            <a:avLst/>
          </a:prstGeom>
        </p:spPr>
      </p:pic>
      <p:pic>
        <p:nvPicPr>
          <p:cNvPr id="31" name="图片 30">
            <a:extLst>
              <a:ext uri="{FF2B5EF4-FFF2-40B4-BE49-F238E27FC236}">
                <a16:creationId xmlns:a16="http://schemas.microsoft.com/office/drawing/2014/main" id="{2F1ABB33-F7BF-472E-A23B-E1DD021A34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022" t="34860" r="18022" b="35424"/>
          <a:stretch/>
        </p:blipFill>
        <p:spPr>
          <a:xfrm>
            <a:off x="8142352" y="109472"/>
            <a:ext cx="963548" cy="447709"/>
          </a:xfrm>
          <a:prstGeom prst="rect">
            <a:avLst/>
          </a:prstGeom>
        </p:spPr>
      </p:pic>
    </p:spTree>
    <p:extLst>
      <p:ext uri="{BB962C8B-B14F-4D97-AF65-F5344CB8AC3E}">
        <p14:creationId xmlns:p14="http://schemas.microsoft.com/office/powerpoint/2010/main" val="761990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62152" y="838194"/>
            <a:ext cx="8319897" cy="3874604"/>
          </a:xfrm>
        </p:spPr>
        <p:txBody>
          <a:bodyPr>
            <a:noAutofit/>
          </a:bodyPr>
          <a:lstStyle/>
          <a:p>
            <a:pPr algn="just">
              <a:lnSpc>
                <a:spcPct val="110000"/>
              </a:lnSpc>
            </a:pPr>
            <a:r>
              <a:rPr lang="en-US" altLang="zh-CN" sz="1727" i="1" dirty="0"/>
              <a:t>Strong domestic collaboration in China for the </a:t>
            </a:r>
            <a:r>
              <a:rPr lang="en-US" altLang="zh-CN" sz="1727" i="1" dirty="0">
                <a:solidFill>
                  <a:srgbClr val="FF0000"/>
                </a:solidFill>
              </a:rPr>
              <a:t>advanced superconductor R&amp;D </a:t>
            </a:r>
            <a:r>
              <a:rPr lang="en-US" altLang="zh-CN" sz="1727" i="1" dirty="0"/>
              <a:t>(HTS &amp; Nb</a:t>
            </a:r>
            <a:r>
              <a:rPr lang="en-US" altLang="zh-CN" sz="1727" i="1" baseline="-25000" dirty="0"/>
              <a:t>3</a:t>
            </a:r>
            <a:r>
              <a:rPr lang="en-US" altLang="zh-CN" sz="1727" i="1" dirty="0"/>
              <a:t>Sn): to significantly raise their performance and lower their cost.</a:t>
            </a:r>
          </a:p>
          <a:p>
            <a:pPr algn="just">
              <a:lnSpc>
                <a:spcPct val="110000"/>
              </a:lnSpc>
            </a:pPr>
            <a:r>
              <a:rPr lang="en-US" altLang="zh-CN" sz="1730" i="1" dirty="0" err="1"/>
              <a:t>J</a:t>
            </a:r>
            <a:r>
              <a:rPr lang="en-US" altLang="zh-CN" sz="1730" i="1" baseline="-25000" dirty="0" err="1"/>
              <a:t>c</a:t>
            </a:r>
            <a:r>
              <a:rPr lang="en-US" altLang="zh-CN" sz="1730" i="1" dirty="0"/>
              <a:t> of 100-m long </a:t>
            </a:r>
            <a:r>
              <a:rPr lang="en-US" altLang="zh-CN" sz="1730" i="1" dirty="0">
                <a:cs typeface="Times New Roman" pitchFamily="18" charset="0"/>
              </a:rPr>
              <a:t>7-core </a:t>
            </a:r>
            <a:r>
              <a:rPr lang="en-US" altLang="zh-CN" sz="1730" i="1" dirty="0">
                <a:solidFill>
                  <a:srgbClr val="FF0000"/>
                </a:solidFill>
                <a:cs typeface="Times New Roman" pitchFamily="18" charset="0"/>
              </a:rPr>
              <a:t>Iron-Based Superconducting </a:t>
            </a:r>
            <a:r>
              <a:rPr lang="en-US" altLang="zh-CN" sz="1730" i="1" dirty="0"/>
              <a:t>tape has reached </a:t>
            </a:r>
            <a:r>
              <a:rPr lang="en-US" altLang="zh-CN" sz="1730" i="1" dirty="0">
                <a:solidFill>
                  <a:srgbClr val="FF0000"/>
                </a:solidFill>
              </a:rPr>
              <a:t>500 A/mm</a:t>
            </a:r>
            <a:r>
              <a:rPr lang="en-US" altLang="zh-CN" sz="1730" i="1" baseline="30000" dirty="0">
                <a:solidFill>
                  <a:srgbClr val="FF0000"/>
                </a:solidFill>
              </a:rPr>
              <a:t>2</a:t>
            </a:r>
            <a:r>
              <a:rPr lang="en-US" altLang="zh-CN" sz="1730" i="1" dirty="0">
                <a:solidFill>
                  <a:srgbClr val="FF0000"/>
                </a:solidFill>
              </a:rPr>
              <a:t> </a:t>
            </a:r>
            <a:r>
              <a:rPr lang="en-US" altLang="zh-CN" sz="1730" i="1" dirty="0">
                <a:solidFill>
                  <a:srgbClr val="FF0000"/>
                </a:solidFill>
                <a:cs typeface="Times New Roman" panose="02020603050405020304" pitchFamily="18" charset="0"/>
              </a:rPr>
              <a:t>@</a:t>
            </a:r>
            <a:r>
              <a:rPr lang="en-US" altLang="zh-CN" sz="1730" i="1" baseline="30000" dirty="0">
                <a:solidFill>
                  <a:srgbClr val="FF0000"/>
                </a:solidFill>
                <a:cs typeface="Times New Roman" panose="02020603050405020304" pitchFamily="18" charset="0"/>
              </a:rPr>
              <a:t> </a:t>
            </a:r>
            <a:r>
              <a:rPr lang="en-US" altLang="zh-CN" sz="1730" i="1" dirty="0">
                <a:solidFill>
                  <a:srgbClr val="FF0000"/>
                </a:solidFill>
              </a:rPr>
              <a:t>4.2 K, 10 T, </a:t>
            </a:r>
            <a:r>
              <a:rPr lang="en-US" altLang="zh-CN" sz="1730" i="1" dirty="0"/>
              <a:t>corresponding to </a:t>
            </a:r>
            <a:r>
              <a:rPr lang="en-US" altLang="zh-CN" sz="1730" i="1" dirty="0" err="1">
                <a:solidFill>
                  <a:srgbClr val="FF0000"/>
                </a:solidFill>
              </a:rPr>
              <a:t>I</a:t>
            </a:r>
            <a:r>
              <a:rPr lang="en-US" altLang="zh-CN" sz="1730" i="1" baseline="-25000" dirty="0" err="1">
                <a:solidFill>
                  <a:srgbClr val="FF0000"/>
                </a:solidFill>
              </a:rPr>
              <a:t>c</a:t>
            </a:r>
            <a:r>
              <a:rPr lang="en-US" altLang="zh-CN" sz="1730" i="1" dirty="0">
                <a:solidFill>
                  <a:srgbClr val="FF0000"/>
                </a:solidFill>
              </a:rPr>
              <a:t> &gt;200 A, J</a:t>
            </a:r>
            <a:r>
              <a:rPr lang="en-US" altLang="zh-CN" sz="1730" i="1" baseline="-25000" dirty="0">
                <a:solidFill>
                  <a:srgbClr val="FF0000"/>
                </a:solidFill>
              </a:rPr>
              <a:t>e</a:t>
            </a:r>
            <a:r>
              <a:rPr lang="en-US" altLang="zh-CN" sz="1730" i="1" dirty="0">
                <a:solidFill>
                  <a:srgbClr val="FF0000"/>
                </a:solidFill>
              </a:rPr>
              <a:t>&gt;140 A/mm</a:t>
            </a:r>
            <a:r>
              <a:rPr lang="en-US" altLang="zh-CN" sz="1730" i="1" baseline="30000" dirty="0">
                <a:solidFill>
                  <a:srgbClr val="FF0000"/>
                </a:solidFill>
              </a:rPr>
              <a:t>2</a:t>
            </a:r>
            <a:r>
              <a:rPr lang="en-US" altLang="zh-CN" sz="1730" i="1" dirty="0">
                <a:solidFill>
                  <a:srgbClr val="FF0000"/>
                </a:solidFill>
              </a:rPr>
              <a:t>.</a:t>
            </a:r>
            <a:endParaRPr lang="en-US" altLang="zh-CN" sz="1730" i="1" dirty="0"/>
          </a:p>
          <a:p>
            <a:pPr algn="just">
              <a:lnSpc>
                <a:spcPct val="110000"/>
              </a:lnSpc>
            </a:pPr>
            <a:r>
              <a:rPr lang="en-US" altLang="zh-CN" sz="1727" i="1" dirty="0"/>
              <a:t>Quench current of the </a:t>
            </a:r>
            <a:r>
              <a:rPr lang="en-US" altLang="zh-CN" sz="1727" i="1" dirty="0">
                <a:solidFill>
                  <a:srgbClr val="FF0000"/>
                </a:solidFill>
              </a:rPr>
              <a:t>Iron-Based Superconducting </a:t>
            </a:r>
            <a:r>
              <a:rPr lang="en-US" altLang="zh-CN" sz="1727" i="1" dirty="0"/>
              <a:t>double pancake solenoid coil reached </a:t>
            </a:r>
            <a:r>
              <a:rPr lang="en-US" altLang="zh-CN" sz="1727" i="1" dirty="0">
                <a:solidFill>
                  <a:srgbClr val="FF0000"/>
                </a:solidFill>
              </a:rPr>
              <a:t>67 A at 30 T, </a:t>
            </a:r>
            <a:r>
              <a:rPr lang="en-US" altLang="zh-CN" sz="1727" i="1" dirty="0"/>
              <a:t>new world record!</a:t>
            </a:r>
          </a:p>
          <a:p>
            <a:pPr algn="just">
              <a:lnSpc>
                <a:spcPct val="110000"/>
              </a:lnSpc>
            </a:pPr>
            <a:r>
              <a:rPr lang="en-US" altLang="zh-CN" sz="1727" i="1" dirty="0">
                <a:solidFill>
                  <a:srgbClr val="FF0000"/>
                </a:solidFill>
              </a:rPr>
              <a:t>10+ T dual-aperture </a:t>
            </a:r>
            <a:r>
              <a:rPr lang="en-US" altLang="zh-CN" sz="1727" i="1" dirty="0"/>
              <a:t>model dipoles being developed at IHEP, </a:t>
            </a:r>
            <a:r>
              <a:rPr lang="en-US" altLang="zh-CN" sz="1727" i="1" dirty="0">
                <a:solidFill>
                  <a:srgbClr val="FF0000"/>
                </a:solidFill>
              </a:rPr>
              <a:t>reached 12.47 T at 4.2 K </a:t>
            </a:r>
            <a:r>
              <a:rPr lang="en-US" altLang="zh-CN" sz="1727" i="1" dirty="0"/>
              <a:t>in July 2021, aiming to reach 16 T (Nb</a:t>
            </a:r>
            <a:r>
              <a:rPr lang="en-US" altLang="zh-CN" sz="1727" i="1" baseline="-25000" dirty="0"/>
              <a:t>3</a:t>
            </a:r>
            <a:r>
              <a:rPr lang="en-US" altLang="zh-CN" sz="1727" i="1" dirty="0"/>
              <a:t>Sn+HTS) in 3 years, and 20 T in 10 years. </a:t>
            </a:r>
          </a:p>
          <a:p>
            <a:pPr algn="just">
              <a:lnSpc>
                <a:spcPct val="110000"/>
              </a:lnSpc>
            </a:pPr>
            <a:r>
              <a:rPr lang="en-US" altLang="zh-CN" sz="1727" b="1" i="1" dirty="0"/>
              <a:t>HL-LHC CCT magnet project: </a:t>
            </a:r>
            <a:r>
              <a:rPr lang="en-US" altLang="zh-CN" sz="1727" i="1" dirty="0"/>
              <a:t>the 1</a:t>
            </a:r>
            <a:r>
              <a:rPr lang="en-US" altLang="zh-CN" sz="1727" i="1" baseline="30000" dirty="0"/>
              <a:t>st</a:t>
            </a:r>
            <a:r>
              <a:rPr lang="en-US" altLang="zh-CN" sz="1727" i="1" dirty="0"/>
              <a:t> series CCT magnet has passed all the performance test at 4.2 K, to be shipped to EU in October 2021. China &amp; CERN Collaboration on accelerator technology started with HL-LHC CCT magnets,</a:t>
            </a:r>
            <a:r>
              <a:rPr lang="en-US" altLang="zh-CN" sz="1727" i="1" dirty="0">
                <a:solidFill>
                  <a:srgbClr val="FF0000"/>
                </a:solidFill>
              </a:rPr>
              <a:t> </a:t>
            </a:r>
            <a:r>
              <a:rPr lang="en-US" altLang="zh-CN" sz="1727" i="1" dirty="0"/>
              <a:t>to be expanded in future.</a:t>
            </a:r>
          </a:p>
        </p:txBody>
      </p:sp>
      <p:sp>
        <p:nvSpPr>
          <p:cNvPr id="3" name="灯片编号占位符 2"/>
          <p:cNvSpPr>
            <a:spLocks noGrp="1"/>
          </p:cNvSpPr>
          <p:nvPr>
            <p:ph type="sldNum" sz="quarter" idx="12"/>
          </p:nvPr>
        </p:nvSpPr>
        <p:spPr/>
        <p:txBody>
          <a:bodyPr/>
          <a:lstStyle/>
          <a:p>
            <a:fld id="{3490A58D-5233-412E-BEDA-3EA526845FF2}" type="slidenum">
              <a:rPr lang="zh-CN" altLang="en-US" smtClean="0"/>
              <a:t>24</a:t>
            </a:fld>
            <a:endParaRPr lang="zh-CN" altLang="en-US" dirty="0"/>
          </a:p>
        </p:txBody>
      </p:sp>
      <p:sp>
        <p:nvSpPr>
          <p:cNvPr id="7" name="矩形 6"/>
          <p:cNvSpPr/>
          <p:nvPr/>
        </p:nvSpPr>
        <p:spPr>
          <a:xfrm>
            <a:off x="1093978" y="2279"/>
            <a:ext cx="6864350" cy="626838"/>
          </a:xfrm>
          <a:prstGeom prst="rect">
            <a:avLst/>
          </a:prstGeom>
        </p:spPr>
        <p:txBody>
          <a:bodyPr wrap="square">
            <a:spAutoFit/>
          </a:bodyPr>
          <a:lstStyle/>
          <a:p>
            <a:pPr algn="ctr">
              <a:lnSpc>
                <a:spcPts val="4504"/>
              </a:lnSpc>
              <a:spcBef>
                <a:spcPct val="0"/>
              </a:spcBef>
            </a:pPr>
            <a:r>
              <a:rPr lang="en-US" altLang="zh-CN" sz="2700" b="1" dirty="0">
                <a:solidFill>
                  <a:srgbClr val="000000"/>
                </a:solidFill>
                <a:latin typeface="+mj-lt"/>
              </a:rPr>
              <a:t>Summary</a:t>
            </a:r>
            <a:endParaRPr lang="zh-CN" altLang="en-US" sz="2700" b="1" dirty="0">
              <a:solidFill>
                <a:srgbClr val="000000"/>
              </a:solidFill>
              <a:latin typeface="+mj-lt"/>
            </a:endParaRPr>
          </a:p>
        </p:txBody>
      </p:sp>
      <p:cxnSp>
        <p:nvCxnSpPr>
          <p:cNvPr id="5" name="直接连接符 4"/>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1CAFDCF1-9A95-46CA-8EBD-40AFEA6F779F}"/>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3128409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9845" y="2089084"/>
            <a:ext cx="8115505" cy="2682594"/>
          </a:xfrm>
          <a:prstGeom prst="rect">
            <a:avLst/>
          </a:prstGeom>
        </p:spPr>
        <p:txBody>
          <a:bodyPr wrap="square">
            <a:spAutoFit/>
          </a:bodyPr>
          <a:lstStyle/>
          <a:p>
            <a:pPr algn="just">
              <a:lnSpc>
                <a:spcPct val="120000"/>
              </a:lnSpc>
            </a:pPr>
            <a:r>
              <a:rPr lang="en-US" altLang="zh-CN" sz="1200" b="1" i="1" dirty="0"/>
              <a:t>IHEP-CAS: </a:t>
            </a:r>
            <a:r>
              <a:rPr lang="en-US" altLang="zh-CN" sz="1200" i="1" dirty="0" err="1"/>
              <a:t>Chengtao</a:t>
            </a:r>
            <a:r>
              <a:rPr lang="en-US" altLang="zh-CN" sz="1200" i="1" dirty="0"/>
              <a:t> Wang, </a:t>
            </a:r>
            <a:r>
              <a:rPr lang="en-US" altLang="zh-CN" sz="1200" i="1" dirty="0" err="1"/>
              <a:t>Yingzhe</a:t>
            </a:r>
            <a:r>
              <a:rPr lang="en-US" altLang="zh-CN" sz="1200" i="1" dirty="0"/>
              <a:t> Wang, Juan Wang, </a:t>
            </a:r>
            <a:r>
              <a:rPr lang="en-US" altLang="zh-CN" sz="1200" i="1" dirty="0" err="1"/>
              <a:t>Chunyan</a:t>
            </a:r>
            <a:r>
              <a:rPr lang="en-US" altLang="zh-CN" sz="1200" i="1" dirty="0"/>
              <a:t> Li, </a:t>
            </a:r>
            <a:r>
              <a:rPr lang="en-US" altLang="zh-CN" sz="1200" i="1" dirty="0" err="1"/>
              <a:t>Rui</a:t>
            </a:r>
            <a:r>
              <a:rPr lang="en-US" altLang="zh-CN" sz="1200" i="1" dirty="0"/>
              <a:t> Kang, </a:t>
            </a:r>
            <a:r>
              <a:rPr lang="en-US" altLang="zh-CN" sz="1200" i="1" dirty="0" err="1"/>
              <a:t>Huanli</a:t>
            </a:r>
            <a:r>
              <a:rPr lang="en-US" altLang="zh-CN" sz="1200" i="1" dirty="0"/>
              <a:t> Yao, Zhen Zhang, </a:t>
            </a:r>
            <a:r>
              <a:rPr lang="en-US" altLang="zh-CN" sz="1200" i="1" dirty="0" err="1"/>
              <a:t>Jinrui</a:t>
            </a:r>
            <a:r>
              <a:rPr lang="en-US" altLang="zh-CN" sz="1200" i="1" dirty="0"/>
              <a:t> Shi, </a:t>
            </a:r>
            <a:r>
              <a:rPr lang="en-US" altLang="zh-CN" sz="1200" i="1" dirty="0" err="1"/>
              <a:t>Ze</a:t>
            </a:r>
            <a:r>
              <a:rPr lang="en-US" altLang="zh-CN" sz="1200" i="1" dirty="0"/>
              <a:t> Feng, Wei Li, </a:t>
            </a:r>
            <a:r>
              <a:rPr lang="en-US" altLang="zh-CN" sz="1200" i="1" dirty="0" err="1"/>
              <a:t>Ao</a:t>
            </a:r>
            <a:r>
              <a:rPr lang="en-US" altLang="zh-CN" sz="1200" i="1" dirty="0"/>
              <a:t> Feng, Ling Zhao, </a:t>
            </a:r>
            <a:r>
              <a:rPr lang="en-US" altLang="zh-CN" sz="1200" i="1" dirty="0" err="1"/>
              <a:t>Zhilong</a:t>
            </a:r>
            <a:r>
              <a:rPr lang="en-US" altLang="zh-CN" sz="1200" i="1" dirty="0"/>
              <a:t> </a:t>
            </a:r>
            <a:r>
              <a:rPr lang="en-US" altLang="zh-CN" sz="1200" i="1" dirty="0" err="1"/>
              <a:t>Hou</a:t>
            </a:r>
            <a:r>
              <a:rPr lang="en-US" altLang="zh-CN" sz="1200" i="1" dirty="0"/>
              <a:t>, </a:t>
            </a:r>
            <a:r>
              <a:rPr lang="en-US" altLang="zh-CN" sz="1200" i="1" dirty="0" err="1"/>
              <a:t>Huan</a:t>
            </a:r>
            <a:r>
              <a:rPr lang="en-US" altLang="zh-CN" sz="1200" i="1" dirty="0"/>
              <a:t> Yang, </a:t>
            </a:r>
            <a:r>
              <a:rPr lang="en-US" altLang="zh-CN" sz="1200" i="1" dirty="0" err="1"/>
              <a:t>Zhongxiu</a:t>
            </a:r>
            <a:r>
              <a:rPr lang="en-US" altLang="zh-CN" sz="1200" i="1" dirty="0"/>
              <a:t> Liu, </a:t>
            </a:r>
            <a:r>
              <a:rPr lang="en-US" altLang="zh-CN" sz="1200" i="1" dirty="0" err="1"/>
              <a:t>Quanling</a:t>
            </a:r>
            <a:r>
              <a:rPr lang="en-US" altLang="zh-CN" sz="1200" i="1" dirty="0"/>
              <a:t> Peng,…</a:t>
            </a:r>
          </a:p>
          <a:p>
            <a:pPr algn="just">
              <a:lnSpc>
                <a:spcPct val="120000"/>
              </a:lnSpc>
            </a:pPr>
            <a:r>
              <a:rPr lang="en-US" altLang="zh-CN" sz="1200" b="1" i="1" dirty="0"/>
              <a:t>IEE-CAS: </a:t>
            </a:r>
            <a:r>
              <a:rPr lang="en-US" altLang="zh-CN" sz="1200" i="1" dirty="0" err="1"/>
              <a:t>Dongliang</a:t>
            </a:r>
            <a:r>
              <a:rPr lang="en-US" altLang="zh-CN" sz="1200" i="1" dirty="0"/>
              <a:t> Wang, </a:t>
            </a:r>
            <a:r>
              <a:rPr lang="en-US" altLang="zh-CN" sz="1200" i="1" dirty="0" err="1"/>
              <a:t>Xianping</a:t>
            </a:r>
            <a:r>
              <a:rPr lang="en-US" altLang="zh-CN" sz="1200" i="1" dirty="0"/>
              <a:t> Zhang, </a:t>
            </a:r>
            <a:r>
              <a:rPr lang="en-US" altLang="zh-CN" sz="1200" i="1" dirty="0" err="1"/>
              <a:t>Yanwei</a:t>
            </a:r>
            <a:r>
              <a:rPr lang="en-US" altLang="zh-CN" sz="1200" i="1" dirty="0"/>
              <a:t> Ma,…</a:t>
            </a:r>
          </a:p>
          <a:p>
            <a:pPr algn="just">
              <a:lnSpc>
                <a:spcPct val="120000"/>
              </a:lnSpc>
            </a:pPr>
            <a:r>
              <a:rPr lang="en-US" altLang="zh-CN" sz="1200" b="1" i="1" dirty="0"/>
              <a:t>HIPS-CAS: </a:t>
            </a:r>
            <a:r>
              <a:rPr lang="en-US" altLang="zh-CN" sz="1200" i="1" dirty="0" err="1"/>
              <a:t>Huajun</a:t>
            </a:r>
            <a:r>
              <a:rPr lang="en-US" altLang="zh-CN" sz="1200" i="1" dirty="0"/>
              <a:t> Liu, Tao Zhao, </a:t>
            </a:r>
            <a:r>
              <a:rPr lang="en-US" altLang="zh-CN" sz="1200" i="1" dirty="0" err="1"/>
              <a:t>Yanlan</a:t>
            </a:r>
            <a:r>
              <a:rPr lang="en-US" altLang="zh-CN" sz="1200" i="1" dirty="0"/>
              <a:t> Hu,…</a:t>
            </a:r>
          </a:p>
          <a:p>
            <a:pPr algn="just">
              <a:lnSpc>
                <a:spcPct val="120000"/>
              </a:lnSpc>
            </a:pPr>
            <a:r>
              <a:rPr lang="en-US" altLang="zh-CN" sz="1200" b="1" i="1" dirty="0"/>
              <a:t>IMP-CAS: </a:t>
            </a:r>
            <a:r>
              <a:rPr lang="en-US" altLang="zh-CN" sz="1200" i="1" dirty="0"/>
              <a:t>Wei Wu, Yu Liang, </a:t>
            </a:r>
            <a:r>
              <a:rPr lang="en-US" altLang="zh-CN" sz="1200" i="1" dirty="0" err="1"/>
              <a:t>Wenjie</a:t>
            </a:r>
            <a:r>
              <a:rPr lang="en-US" altLang="zh-CN" sz="1200" i="1" dirty="0"/>
              <a:t> Liang, </a:t>
            </a:r>
            <a:r>
              <a:rPr lang="en-US" altLang="zh-CN" sz="1200" i="1" dirty="0" err="1"/>
              <a:t>Dongsheng</a:t>
            </a:r>
            <a:r>
              <a:rPr lang="en-US" altLang="zh-CN" sz="1200" i="1" dirty="0"/>
              <a:t> Ni,…</a:t>
            </a:r>
          </a:p>
          <a:p>
            <a:pPr algn="just">
              <a:lnSpc>
                <a:spcPct val="120000"/>
              </a:lnSpc>
            </a:pPr>
            <a:r>
              <a:rPr lang="en-US" altLang="zh-CN" sz="1200" b="1" i="1" dirty="0"/>
              <a:t>WST: </a:t>
            </a:r>
            <a:r>
              <a:rPr lang="en-US" altLang="zh-CN" sz="1200" i="1" dirty="0"/>
              <a:t>Bo Wu, </a:t>
            </a:r>
            <a:r>
              <a:rPr lang="en-US" altLang="zh-CN" sz="1200" i="1" dirty="0" err="1"/>
              <a:t>Yanmin</a:t>
            </a:r>
            <a:r>
              <a:rPr lang="en-US" altLang="zh-CN" sz="1200" i="1" dirty="0"/>
              <a:t> Zhu, Xiang </a:t>
            </a:r>
            <a:r>
              <a:rPr lang="en-US" altLang="zh-CN" sz="1200" i="1" dirty="0" err="1"/>
              <a:t>Guo</a:t>
            </a:r>
            <a:r>
              <a:rPr lang="en-US" altLang="zh-CN" sz="1200" i="1" dirty="0"/>
              <a:t>, </a:t>
            </a:r>
            <a:r>
              <a:rPr lang="en-US" altLang="zh-CN" sz="1200" i="1" dirty="0" err="1"/>
              <a:t>Jianwei</a:t>
            </a:r>
            <a:r>
              <a:rPr lang="en-US" altLang="zh-CN" sz="1200" i="1" dirty="0"/>
              <a:t> Liu, </a:t>
            </a:r>
            <a:r>
              <a:rPr lang="en-US" altLang="zh-CN" sz="1200" i="1" dirty="0" err="1"/>
              <a:t>Jianfeng</a:t>
            </a:r>
            <a:r>
              <a:rPr lang="en-US" altLang="zh-CN" sz="1200" i="1" dirty="0"/>
              <a:t> Li, </a:t>
            </a:r>
            <a:r>
              <a:rPr lang="en-US" altLang="zh-CN" sz="1200" i="1" dirty="0" err="1"/>
              <a:t>Meng</a:t>
            </a:r>
            <a:r>
              <a:rPr lang="en-US" altLang="zh-CN" sz="1200" i="1" dirty="0"/>
              <a:t> Li, Chao Li, …</a:t>
            </a:r>
          </a:p>
          <a:p>
            <a:pPr algn="just">
              <a:lnSpc>
                <a:spcPct val="120000"/>
              </a:lnSpc>
            </a:pPr>
            <a:r>
              <a:rPr lang="en-US" altLang="zh-CN" sz="1200" b="1" i="1" dirty="0" err="1"/>
              <a:t>Toly</a:t>
            </a:r>
            <a:r>
              <a:rPr lang="en-US" altLang="zh-CN" sz="1200" b="1" i="1" dirty="0"/>
              <a:t> Electric: </a:t>
            </a:r>
            <a:r>
              <a:rPr lang="en-US" altLang="zh-CN" sz="1200" i="1" dirty="0"/>
              <a:t>Yu Zhao, </a:t>
            </a:r>
            <a:r>
              <a:rPr lang="en-US" altLang="zh-CN" sz="1200" i="1" dirty="0" err="1"/>
              <a:t>Hean</a:t>
            </a:r>
            <a:r>
              <a:rPr lang="en-US" altLang="zh-CN" sz="1200" i="1" dirty="0"/>
              <a:t> Liao, </a:t>
            </a:r>
            <a:r>
              <a:rPr lang="en-US" altLang="zh-CN" sz="1200" i="1" dirty="0" err="1"/>
              <a:t>Bingxing</a:t>
            </a:r>
            <a:r>
              <a:rPr lang="en-US" altLang="zh-CN" sz="1200" i="1" dirty="0"/>
              <a:t> Lu,…</a:t>
            </a:r>
          </a:p>
          <a:p>
            <a:pPr algn="just">
              <a:lnSpc>
                <a:spcPct val="120000"/>
              </a:lnSpc>
            </a:pPr>
            <a:r>
              <a:rPr lang="en-US" altLang="zh-CN" sz="1200" b="1" i="1" dirty="0"/>
              <a:t>Baoding </a:t>
            </a:r>
            <a:r>
              <a:rPr lang="en-US" altLang="zh-CN" sz="1200" b="1" i="1" dirty="0" err="1"/>
              <a:t>Tianwei</a:t>
            </a:r>
            <a:r>
              <a:rPr lang="en-US" altLang="zh-CN" sz="1200" b="1" i="1" dirty="0"/>
              <a:t> Electric</a:t>
            </a:r>
            <a:r>
              <a:rPr lang="en-US" altLang="zh-CN" sz="1200" i="1" dirty="0"/>
              <a:t>: Tao Xing, </a:t>
            </a:r>
            <a:r>
              <a:rPr lang="en-US" altLang="zh-CN" sz="1200" i="1" dirty="0" err="1"/>
              <a:t>Xiongzhuang</a:t>
            </a:r>
            <a:r>
              <a:rPr lang="en-US" altLang="zh-CN" sz="1200" i="1" dirty="0"/>
              <a:t> Li, Jun Jiao,… </a:t>
            </a:r>
          </a:p>
          <a:p>
            <a:pPr algn="just">
              <a:lnSpc>
                <a:spcPct val="120000"/>
              </a:lnSpc>
            </a:pPr>
            <a:r>
              <a:rPr lang="en-US" altLang="zh-CN" sz="1200" b="1" i="1" dirty="0"/>
              <a:t>CERN</a:t>
            </a:r>
            <a:r>
              <a:rPr lang="zh-CN" altLang="en-US" sz="1200" i="1" dirty="0"/>
              <a:t>：</a:t>
            </a:r>
            <a:r>
              <a:rPr lang="en-US" altLang="zh-CN" sz="1200" i="1" dirty="0"/>
              <a:t>Ezio </a:t>
            </a:r>
            <a:r>
              <a:rPr lang="en-US" altLang="zh-CN" sz="1200" i="1" dirty="0" err="1"/>
              <a:t>Todesco</a:t>
            </a:r>
            <a:r>
              <a:rPr lang="en-US" altLang="zh-CN" sz="1200" i="1" dirty="0"/>
              <a:t>, Glyn Kirby, Andrea </a:t>
            </a:r>
            <a:r>
              <a:rPr lang="en-US" altLang="zh-CN" sz="1200" i="1" dirty="0" err="1"/>
              <a:t>Musso</a:t>
            </a:r>
            <a:r>
              <a:rPr lang="en-US" altLang="zh-CN" sz="1200" i="1" dirty="0"/>
              <a:t>, Arnaud </a:t>
            </a:r>
            <a:r>
              <a:rPr lang="en-US" altLang="zh-CN" sz="1200" i="1" dirty="0" err="1"/>
              <a:t>Devred</a:t>
            </a:r>
            <a:r>
              <a:rPr lang="en-US" altLang="zh-CN" sz="1200" i="1" dirty="0"/>
              <a:t>,…</a:t>
            </a:r>
            <a:endParaRPr lang="en-US" altLang="zh-CN" sz="1000" i="1" dirty="0"/>
          </a:p>
          <a:p>
            <a:pPr algn="just">
              <a:lnSpc>
                <a:spcPct val="120000"/>
              </a:lnSpc>
            </a:pPr>
            <a:r>
              <a:rPr lang="en-US" altLang="zh-CN" sz="1100" i="1" dirty="0"/>
              <a:t>*Work supported by the Strategic Priority Research Program of the Chinese Academy of Sciences (CAS) Grant No. XDB25000000, the National Key Research and Development Program of China  No. 2018YFA0704200, and National natural Science Foundation of China Grant No. 11675193, 11575214, 11604335. </a:t>
            </a:r>
          </a:p>
        </p:txBody>
      </p:sp>
      <p:sp>
        <p:nvSpPr>
          <p:cNvPr id="3" name="矩形 2"/>
          <p:cNvSpPr/>
          <p:nvPr/>
        </p:nvSpPr>
        <p:spPr>
          <a:xfrm>
            <a:off x="323645" y="1542581"/>
            <a:ext cx="3389197" cy="592855"/>
          </a:xfrm>
          <a:prstGeom prst="rect">
            <a:avLst/>
          </a:prstGeom>
        </p:spPr>
        <p:txBody>
          <a:bodyPr wrap="none">
            <a:spAutoFit/>
          </a:bodyPr>
          <a:lstStyle/>
          <a:p>
            <a:pPr algn="ctr">
              <a:lnSpc>
                <a:spcPts val="4504"/>
              </a:lnSpc>
              <a:spcBef>
                <a:spcPct val="0"/>
              </a:spcBef>
            </a:pPr>
            <a:r>
              <a:rPr lang="en-US" altLang="zh-CN" sz="2000" b="1" dirty="0">
                <a:solidFill>
                  <a:srgbClr val="000000"/>
                </a:solidFill>
                <a:latin typeface="+mj-lt"/>
              </a:rPr>
              <a:t>Team Members &amp; Collaborators</a:t>
            </a:r>
          </a:p>
        </p:txBody>
      </p:sp>
      <p:sp>
        <p:nvSpPr>
          <p:cNvPr id="7" name="灯片编号占位符 6"/>
          <p:cNvSpPr>
            <a:spLocks noGrp="1"/>
          </p:cNvSpPr>
          <p:nvPr>
            <p:ph type="sldNum" sz="quarter" idx="12"/>
          </p:nvPr>
        </p:nvSpPr>
        <p:spPr/>
        <p:txBody>
          <a:bodyPr/>
          <a:lstStyle/>
          <a:p>
            <a:fld id="{BE042987-6E2C-7E47-B081-56B64287DEB5}" type="slidenum">
              <a:rPr lang="en-US" smtClean="0"/>
              <a:t>25</a:t>
            </a:fld>
            <a:endParaRPr lang="en-US"/>
          </a:p>
        </p:txBody>
      </p:sp>
      <p:sp>
        <p:nvSpPr>
          <p:cNvPr id="8" name="内容占位符 4">
            <a:extLst>
              <a:ext uri="{FF2B5EF4-FFF2-40B4-BE49-F238E27FC236}">
                <a16:creationId xmlns:a16="http://schemas.microsoft.com/office/drawing/2014/main" id="{EBA25D06-6FFC-4DFD-AF97-4DBB7A8868E6}"/>
              </a:ext>
            </a:extLst>
          </p:cNvPr>
          <p:cNvSpPr>
            <a:spLocks noGrp="1"/>
          </p:cNvSpPr>
          <p:nvPr>
            <p:ph idx="1"/>
          </p:nvPr>
        </p:nvSpPr>
        <p:spPr>
          <a:xfrm>
            <a:off x="2010389" y="720739"/>
            <a:ext cx="5123221" cy="635295"/>
          </a:xfrm>
        </p:spPr>
        <p:txBody>
          <a:bodyPr>
            <a:normAutofit/>
          </a:bodyPr>
          <a:lstStyle/>
          <a:p>
            <a:pPr marL="0" indent="0">
              <a:buNone/>
            </a:pPr>
            <a:r>
              <a:rPr lang="en-US" altLang="zh-CN" sz="3600" i="1" dirty="0">
                <a:solidFill>
                  <a:schemeClr val="accent1">
                    <a:lumMod val="75000"/>
                  </a:schemeClr>
                </a:solidFill>
              </a:rPr>
              <a:t>Thanks for your attention</a:t>
            </a:r>
            <a:endParaRPr lang="zh-CN" altLang="en-US" sz="3600" i="1" dirty="0">
              <a:solidFill>
                <a:schemeClr val="accent1">
                  <a:lumMod val="75000"/>
                </a:schemeClr>
              </a:solidFill>
            </a:endParaRPr>
          </a:p>
        </p:txBody>
      </p:sp>
      <p:sp>
        <p:nvSpPr>
          <p:cNvPr id="4" name="页脚占位符 3">
            <a:extLst>
              <a:ext uri="{FF2B5EF4-FFF2-40B4-BE49-F238E27FC236}">
                <a16:creationId xmlns:a16="http://schemas.microsoft.com/office/drawing/2014/main" id="{0BC7B656-6859-4B1E-A818-4ABF18D9D08F}"/>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444259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DCEDD3D0-10E0-477B-8404-0F92DC64ED4A}"/>
              </a:ext>
            </a:extLst>
          </p:cNvPr>
          <p:cNvSpPr>
            <a:spLocks noGrp="1"/>
          </p:cNvSpPr>
          <p:nvPr>
            <p:ph type="ftr" sz="quarter" idx="11"/>
          </p:nvPr>
        </p:nvSpPr>
        <p:spPr/>
        <p:txBody>
          <a:bodyPr/>
          <a:lstStyle/>
          <a:p>
            <a:r>
              <a:rPr lang="en-US"/>
              <a:t>Q. XU, CEPC IARC Meeting, Oct. 2021 </a:t>
            </a:r>
          </a:p>
        </p:txBody>
      </p:sp>
      <p:sp>
        <p:nvSpPr>
          <p:cNvPr id="5" name="灯片编号占位符 4">
            <a:extLst>
              <a:ext uri="{FF2B5EF4-FFF2-40B4-BE49-F238E27FC236}">
                <a16:creationId xmlns:a16="http://schemas.microsoft.com/office/drawing/2014/main" id="{CC3A556A-F204-4CAB-AD0F-F86DA21F0D06}"/>
              </a:ext>
            </a:extLst>
          </p:cNvPr>
          <p:cNvSpPr>
            <a:spLocks noGrp="1"/>
          </p:cNvSpPr>
          <p:nvPr>
            <p:ph type="sldNum" sz="quarter" idx="12"/>
          </p:nvPr>
        </p:nvSpPr>
        <p:spPr/>
        <p:txBody>
          <a:bodyPr/>
          <a:lstStyle/>
          <a:p>
            <a:fld id="{1BC14028-2C42-48E4-958A-A39E3E99AC05}" type="slidenum">
              <a:rPr lang="en-US" smtClean="0"/>
              <a:t>3</a:t>
            </a:fld>
            <a:endParaRPr lang="en-US"/>
          </a:p>
        </p:txBody>
      </p:sp>
      <p:cxnSp>
        <p:nvCxnSpPr>
          <p:cNvPr id="6" name="直接连接符 5">
            <a:extLst>
              <a:ext uri="{FF2B5EF4-FFF2-40B4-BE49-F238E27FC236}">
                <a16:creationId xmlns:a16="http://schemas.microsoft.com/office/drawing/2014/main" id="{59ED8D19-ACB0-4237-A34E-B9EA94D5729E}"/>
              </a:ext>
            </a:extLst>
          </p:cNvPr>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950D7065-E570-49B2-8B2D-ACA0E736AC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0" name="标题 1">
            <a:extLst>
              <a:ext uri="{FF2B5EF4-FFF2-40B4-BE49-F238E27FC236}">
                <a16:creationId xmlns:a16="http://schemas.microsoft.com/office/drawing/2014/main" id="{A95D7942-AA20-4B14-8798-E5CE761C0A47}"/>
              </a:ext>
            </a:extLst>
          </p:cNvPr>
          <p:cNvSpPr txBox="1">
            <a:spLocks/>
          </p:cNvSpPr>
          <p:nvPr/>
        </p:nvSpPr>
        <p:spPr>
          <a:xfrm>
            <a:off x="2388259" y="87148"/>
            <a:ext cx="4584042" cy="53031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ltLang="zh-CN" sz="2700" b="1" dirty="0">
                <a:solidFill>
                  <a:srgbClr val="000000"/>
                </a:solidFill>
                <a:ea typeface="+mn-ea"/>
                <a:cs typeface="+mn-cs"/>
              </a:rPr>
              <a:t>Magnet Design Scope for SPPC</a:t>
            </a:r>
            <a:endParaRPr lang="zh-CN" altLang="en-US" sz="2700" b="1" dirty="0">
              <a:solidFill>
                <a:srgbClr val="000000"/>
              </a:solidFill>
              <a:ea typeface="+mn-ea"/>
              <a:cs typeface="+mn-cs"/>
            </a:endParaRPr>
          </a:p>
        </p:txBody>
      </p:sp>
      <p:graphicFrame>
        <p:nvGraphicFramePr>
          <p:cNvPr id="11" name="表格 10">
            <a:extLst>
              <a:ext uri="{FF2B5EF4-FFF2-40B4-BE49-F238E27FC236}">
                <a16:creationId xmlns:a16="http://schemas.microsoft.com/office/drawing/2014/main" id="{94C024A1-6339-4B02-8D13-1C4D07EBA5D1}"/>
              </a:ext>
            </a:extLst>
          </p:cNvPr>
          <p:cNvGraphicFramePr>
            <a:graphicFrameLocks noGrp="1"/>
          </p:cNvGraphicFramePr>
          <p:nvPr>
            <p:extLst>
              <p:ext uri="{D42A27DB-BD31-4B8C-83A1-F6EECF244321}">
                <p14:modId xmlns:p14="http://schemas.microsoft.com/office/powerpoint/2010/main" val="4064080769"/>
              </p:ext>
            </p:extLst>
          </p:nvPr>
        </p:nvGraphicFramePr>
        <p:xfrm>
          <a:off x="564944" y="743049"/>
          <a:ext cx="7922419" cy="4371337"/>
        </p:xfrm>
        <a:graphic>
          <a:graphicData uri="http://schemas.openxmlformats.org/drawingml/2006/table">
            <a:tbl>
              <a:tblPr/>
              <a:tblGrid>
                <a:gridCol w="2145976">
                  <a:extLst>
                    <a:ext uri="{9D8B030D-6E8A-4147-A177-3AD203B41FA5}">
                      <a16:colId xmlns:a16="http://schemas.microsoft.com/office/drawing/2014/main" val="20000"/>
                    </a:ext>
                  </a:extLst>
                </a:gridCol>
                <a:gridCol w="2946383">
                  <a:extLst>
                    <a:ext uri="{9D8B030D-6E8A-4147-A177-3AD203B41FA5}">
                      <a16:colId xmlns:a16="http://schemas.microsoft.com/office/drawing/2014/main" val="20001"/>
                    </a:ext>
                  </a:extLst>
                </a:gridCol>
                <a:gridCol w="2830060">
                  <a:extLst>
                    <a:ext uri="{9D8B030D-6E8A-4147-A177-3AD203B41FA5}">
                      <a16:colId xmlns:a16="http://schemas.microsoft.com/office/drawing/2014/main" val="20002"/>
                    </a:ext>
                  </a:extLst>
                </a:gridCol>
              </a:tblGrid>
              <a:tr h="1234538">
                <a:tc>
                  <a:txBody>
                    <a:bodyPr/>
                    <a:lstStyle/>
                    <a:p>
                      <a:r>
                        <a:rPr lang="en-US" altLang="zh-CN" sz="1800" b="1" dirty="0"/>
                        <a:t>High</a:t>
                      </a:r>
                      <a:r>
                        <a:rPr lang="en-US" altLang="zh-CN" sz="1800" b="1" baseline="0" dirty="0"/>
                        <a:t> Energy Circular Colliders for next decades</a:t>
                      </a:r>
                      <a:endParaRPr lang="zh-CN" altLang="en-US" sz="1800" b="1" dirty="0"/>
                    </a:p>
                  </a:txBody>
                  <a:tcPr marL="68644" marR="68644" marT="34322" marB="34322">
                    <a:lnL w="12700" cmpd="sng">
                      <a:solidFill>
                        <a:schemeClr val="tx1"/>
                      </a:solidFill>
                      <a:prstDash val="soli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2100" b="1" dirty="0">
                          <a:solidFill>
                            <a:srgbClr val="FF0000"/>
                          </a:solidFill>
                        </a:rPr>
                        <a:t>    SPPC</a:t>
                      </a:r>
                      <a:endParaRPr lang="zh-CN" altLang="en-US" sz="21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r>
                        <a:rPr lang="en-US" altLang="zh-CN" sz="2100" b="1" kern="1200" dirty="0">
                          <a:solidFill>
                            <a:srgbClr val="FF0000"/>
                          </a:solidFill>
                          <a:latin typeface="+mn-lt"/>
                          <a:ea typeface="+mn-ea"/>
                          <a:cs typeface="+mn-cs"/>
                        </a:rPr>
                        <a:t>FCC</a:t>
                      </a:r>
                      <a:endParaRPr lang="zh-CN" altLang="en-US" sz="2100" b="1" kern="1200" dirty="0">
                        <a:solidFill>
                          <a:srgbClr val="FF0000"/>
                        </a:solidFill>
                        <a:latin typeface="+mn-lt"/>
                        <a:ea typeface="+mn-ea"/>
                        <a:cs typeface="+mn-cs"/>
                      </a:endParaRPr>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6267">
                <a:tc>
                  <a:txBody>
                    <a:bodyPr/>
                    <a:lstStyle/>
                    <a:p>
                      <a:r>
                        <a:rPr lang="en-US" altLang="zh-CN" sz="1600" b="1" dirty="0"/>
                        <a:t>Proposed institution </a:t>
                      </a:r>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IHEP-CAS, 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CERN, 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26267">
                <a:tc>
                  <a:txBody>
                    <a:bodyPr/>
                    <a:lstStyle/>
                    <a:p>
                      <a:r>
                        <a:rPr lang="en-US" altLang="zh-CN" sz="1600" b="1" dirty="0"/>
                        <a:t>Proposed dates</a:t>
                      </a:r>
                    </a:p>
                    <a:p>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2012</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2014</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26267">
                <a:tc>
                  <a:txBody>
                    <a:bodyPr/>
                    <a:lstStyle/>
                    <a:p>
                      <a:r>
                        <a:rPr lang="en-US" altLang="zh-CN" sz="1600" b="1" dirty="0"/>
                        <a:t>Site of the project</a:t>
                      </a:r>
                    </a:p>
                    <a:p>
                      <a:endParaRPr lang="zh-CN" altLang="en-US" sz="1600" b="1" dirty="0"/>
                    </a:p>
                  </a:txBody>
                  <a:tcPr marL="68644" marR="68644" marT="34322" marB="34322">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China</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r>
                        <a:rPr lang="en-US" altLang="zh-CN" sz="1600" b="1" dirty="0"/>
                        <a:t>Europe</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26267">
                <a:tc>
                  <a:txBody>
                    <a:bodyPr/>
                    <a:lstStyle/>
                    <a:p>
                      <a:r>
                        <a:rPr lang="en-US" altLang="zh-CN" sz="1600" b="1" dirty="0"/>
                        <a:t>Baseline technology</a:t>
                      </a:r>
                    </a:p>
                    <a:p>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IBS </a:t>
                      </a:r>
                      <a:r>
                        <a:rPr lang="en-US" altLang="zh-CN" sz="1600" b="1" dirty="0">
                          <a:solidFill>
                            <a:srgbClr val="FF0000"/>
                          </a:solidFill>
                        </a:rPr>
                        <a:t>12~24 T</a:t>
                      </a:r>
                      <a:r>
                        <a:rPr lang="en-US" altLang="zh-CN" sz="1600" b="1" dirty="0"/>
                        <a:t> to reach </a:t>
                      </a:r>
                      <a:r>
                        <a:rPr lang="en-US" altLang="zh-CN" sz="1600" b="1" dirty="0">
                          <a:solidFill>
                            <a:srgbClr val="FF0000"/>
                          </a:solidFill>
                        </a:rPr>
                        <a:t>75-150</a:t>
                      </a:r>
                      <a:r>
                        <a:rPr lang="en-US" altLang="zh-CN" sz="1600" b="1" dirty="0"/>
                        <a:t> </a:t>
                      </a:r>
                      <a:r>
                        <a:rPr lang="en-US" altLang="zh-CN" sz="1600" b="1" dirty="0" err="1"/>
                        <a:t>TeV</a:t>
                      </a:r>
                      <a:r>
                        <a:rPr lang="en-US" altLang="zh-CN" sz="1600" b="1" dirty="0"/>
                        <a:t>, Nb</a:t>
                      </a:r>
                      <a:r>
                        <a:rPr lang="en-US" altLang="zh-CN" sz="1600" b="1" baseline="-25000" dirty="0"/>
                        <a:t>3</a:t>
                      </a:r>
                      <a:r>
                        <a:rPr lang="en-US" altLang="zh-CN" sz="1600" b="1" dirty="0"/>
                        <a:t>Sn</a:t>
                      </a:r>
                      <a:r>
                        <a:rPr lang="en-US" altLang="zh-CN" sz="1600" b="1" baseline="0" dirty="0"/>
                        <a:t> </a:t>
                      </a:r>
                      <a:r>
                        <a:rPr lang="en-US" altLang="zh-CN" sz="1600" b="1" dirty="0" err="1"/>
                        <a:t>etc</a:t>
                      </a:r>
                      <a:r>
                        <a:rPr lang="en-US" altLang="zh-CN" sz="1600" b="1" dirty="0"/>
                        <a:t> as options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Nb</a:t>
                      </a:r>
                      <a:r>
                        <a:rPr lang="en-US" altLang="zh-CN" sz="1600" b="1" baseline="-25000" dirty="0"/>
                        <a:t>3</a:t>
                      </a:r>
                      <a:r>
                        <a:rPr lang="en-US" altLang="zh-CN" sz="1600" b="1" dirty="0"/>
                        <a:t>Sn </a:t>
                      </a:r>
                      <a:r>
                        <a:rPr lang="en-US" altLang="zh-CN" sz="1600" b="1" dirty="0">
                          <a:solidFill>
                            <a:srgbClr val="FF0000"/>
                          </a:solidFill>
                        </a:rPr>
                        <a:t>16 T</a:t>
                      </a:r>
                      <a:r>
                        <a:rPr lang="en-US" altLang="zh-CN" sz="1600" b="1" dirty="0"/>
                        <a:t> to reach </a:t>
                      </a:r>
                      <a:r>
                        <a:rPr lang="en-US" altLang="zh-CN" sz="1600" b="1" dirty="0">
                          <a:solidFill>
                            <a:srgbClr val="FF0000"/>
                          </a:solidFill>
                        </a:rPr>
                        <a:t>100 </a:t>
                      </a:r>
                      <a:r>
                        <a:rPr lang="en-US" altLang="zh-CN" sz="1600" b="1" dirty="0" err="1"/>
                        <a:t>TeV</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26267">
                <a:tc>
                  <a:txBody>
                    <a:bodyPr/>
                    <a:lstStyle/>
                    <a:p>
                      <a:r>
                        <a:rPr lang="en-US" altLang="zh-CN" sz="1600" b="1" dirty="0"/>
                        <a:t>Timeline</a:t>
                      </a:r>
                    </a:p>
                    <a:p>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2040s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600" b="1" dirty="0"/>
                        <a:t>Construction at 2050-60s</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852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600" b="1" dirty="0"/>
                        <a:t>Cost</a:t>
                      </a:r>
                      <a:endParaRPr lang="zh-CN" altLang="en-US" sz="1600" b="1"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en-US" altLang="zh-CN" sz="1600" dirty="0"/>
                        <a:t>**</a:t>
                      </a:r>
                      <a:endParaRPr lang="zh-CN" altLang="en-US" sz="1600" dirty="0"/>
                    </a:p>
                  </a:txBody>
                  <a:tcPr marL="68644" marR="68644" marT="34322" marB="343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0006"/>
                  </a:ext>
                </a:extLst>
              </a:tr>
            </a:tbl>
          </a:graphicData>
        </a:graphic>
      </p:graphicFrame>
      <p:pic>
        <p:nvPicPr>
          <p:cNvPr id="12" name="Picture 148" descr="Several sites in China are currently under study for a possible 100âkm-circumference collider. Image credit: IHEP">
            <a:extLst>
              <a:ext uri="{FF2B5EF4-FFF2-40B4-BE49-F238E27FC236}">
                <a16:creationId xmlns:a16="http://schemas.microsoft.com/office/drawing/2014/main" id="{790A8553-C2F7-4D11-B900-FABDF2CB579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75307" y="764840"/>
            <a:ext cx="1578093" cy="1181704"/>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25227DF7-DD3C-41C0-9C95-19EFF8E77C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4685" y="764840"/>
            <a:ext cx="1590148" cy="1181704"/>
          </a:xfrm>
          <a:prstGeom prst="rect">
            <a:avLst/>
          </a:prstGeom>
        </p:spPr>
      </p:pic>
      <p:pic>
        <p:nvPicPr>
          <p:cNvPr id="14" name="图片 13">
            <a:extLst>
              <a:ext uri="{FF2B5EF4-FFF2-40B4-BE49-F238E27FC236}">
                <a16:creationId xmlns:a16="http://schemas.microsoft.com/office/drawing/2014/main" id="{24A40A1C-7D81-4B81-B6A2-394D1AA7DF6B}"/>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718765" y="1071314"/>
            <a:ext cx="1362892" cy="875230"/>
          </a:xfrm>
          <a:prstGeom prst="rect">
            <a:avLst/>
          </a:prstGeom>
        </p:spPr>
      </p:pic>
    </p:spTree>
    <p:extLst>
      <p:ext uri="{BB962C8B-B14F-4D97-AF65-F5344CB8AC3E}">
        <p14:creationId xmlns:p14="http://schemas.microsoft.com/office/powerpoint/2010/main" val="3427059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2"/>
          <p:cNvSpPr txBox="1"/>
          <p:nvPr/>
        </p:nvSpPr>
        <p:spPr>
          <a:xfrm>
            <a:off x="0" y="131512"/>
            <a:ext cx="9144000" cy="466281"/>
          </a:xfrm>
          <a:prstGeom prst="rect">
            <a:avLst/>
          </a:prstGeom>
          <a:noFill/>
        </p:spPr>
        <p:txBody>
          <a:bodyPr wrap="square" rtlCol="0">
            <a:spAutoFit/>
          </a:bodyPr>
          <a:lstStyle/>
          <a:p>
            <a:pPr algn="ctr" defTabSz="914400">
              <a:lnSpc>
                <a:spcPct val="90000"/>
              </a:lnSpc>
              <a:spcBef>
                <a:spcPts val="1000"/>
              </a:spcBef>
            </a:pPr>
            <a:r>
              <a:rPr lang="en-US" altLang="zh-CN" sz="2700" b="1" dirty="0">
                <a:solidFill>
                  <a:srgbClr val="000000"/>
                </a:solidFill>
                <a:latin typeface="+mj-lt"/>
              </a:rPr>
              <a:t>J</a:t>
            </a:r>
            <a:r>
              <a:rPr lang="en-US" altLang="zh-CN" sz="2700" b="1" baseline="-25000" dirty="0">
                <a:solidFill>
                  <a:srgbClr val="000000"/>
                </a:solidFill>
                <a:latin typeface="+mj-lt"/>
              </a:rPr>
              <a:t>e</a:t>
            </a:r>
            <a:r>
              <a:rPr lang="en-US" altLang="zh-CN" sz="2700" b="1" dirty="0">
                <a:solidFill>
                  <a:srgbClr val="000000"/>
                </a:solidFill>
                <a:latin typeface="+mj-lt"/>
              </a:rPr>
              <a:t> of Practical Superconductors Presently</a:t>
            </a:r>
            <a:endParaRPr lang="zh-CN" altLang="en-US" sz="2700" b="1" dirty="0">
              <a:solidFill>
                <a:srgbClr val="000000"/>
              </a:solidFill>
              <a:latin typeface="+mj-lt"/>
            </a:endParaRPr>
          </a:p>
        </p:txBody>
      </p:sp>
      <p:graphicFrame>
        <p:nvGraphicFramePr>
          <p:cNvPr id="6" name="Chart 1"/>
          <p:cNvGraphicFramePr>
            <a:graphicFrameLocks noGrp="1"/>
          </p:cNvGraphicFramePr>
          <p:nvPr>
            <p:extLst>
              <p:ext uri="{D42A27DB-BD31-4B8C-83A1-F6EECF244321}">
                <p14:modId xmlns:p14="http://schemas.microsoft.com/office/powerpoint/2010/main" val="1105054106"/>
              </p:ext>
            </p:extLst>
          </p:nvPr>
        </p:nvGraphicFramePr>
        <p:xfrm>
          <a:off x="191179" y="646103"/>
          <a:ext cx="8421598" cy="4250978"/>
        </p:xfrm>
        <a:graphic>
          <a:graphicData uri="http://schemas.openxmlformats.org/drawingml/2006/chart">
            <c:chart xmlns:c="http://schemas.openxmlformats.org/drawingml/2006/chart" xmlns:r="http://schemas.openxmlformats.org/officeDocument/2006/relationships" r:id="rId2"/>
          </a:graphicData>
        </a:graphic>
      </p:graphicFrame>
      <p:sp>
        <p:nvSpPr>
          <p:cNvPr id="8" name="文本框 1"/>
          <p:cNvSpPr txBox="1"/>
          <p:nvPr/>
        </p:nvSpPr>
        <p:spPr>
          <a:xfrm>
            <a:off x="5525629" y="3455531"/>
            <a:ext cx="1127942" cy="30579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b="1" dirty="0">
                <a:solidFill>
                  <a:srgbClr val="FF0000"/>
                </a:solidFill>
              </a:rPr>
              <a:t>IBS 2016</a:t>
            </a:r>
          </a:p>
          <a:p>
            <a:pPr>
              <a:lnSpc>
                <a:spcPts val="1200"/>
              </a:lnSpc>
            </a:pPr>
            <a:r>
              <a:rPr lang="en-US" altLang="zh-CN" b="1" dirty="0">
                <a:solidFill>
                  <a:srgbClr val="FF0000"/>
                </a:solidFill>
              </a:rPr>
              <a:t>(short sample)</a:t>
            </a:r>
            <a:endParaRPr lang="zh-CN" altLang="en-US" b="1" dirty="0">
              <a:solidFill>
                <a:srgbClr val="FF0000"/>
              </a:solidFill>
            </a:endParaRPr>
          </a:p>
          <a:p>
            <a:pPr>
              <a:lnSpc>
                <a:spcPts val="1200"/>
              </a:lnSpc>
            </a:pPr>
            <a:endParaRPr lang="zh-CN" altLang="en-US" b="1" dirty="0">
              <a:solidFill>
                <a:srgbClr val="FF0000"/>
              </a:solidFill>
            </a:endParaRPr>
          </a:p>
        </p:txBody>
      </p:sp>
      <p:pic>
        <p:nvPicPr>
          <p:cNvPr id="10"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58578" y="3117301"/>
            <a:ext cx="494993" cy="44965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直接连接符 10"/>
          <p:cNvCxnSpPr/>
          <p:nvPr/>
        </p:nvCxnSpPr>
        <p:spPr>
          <a:xfrm flipV="1">
            <a:off x="981750" y="2440858"/>
            <a:ext cx="7446953" cy="1087"/>
          </a:xfrm>
          <a:prstGeom prst="line">
            <a:avLst/>
          </a:prstGeom>
        </p:spPr>
        <p:style>
          <a:lnRef idx="2">
            <a:schemeClr val="accent1"/>
          </a:lnRef>
          <a:fillRef idx="0">
            <a:schemeClr val="accent1"/>
          </a:fillRef>
          <a:effectRef idx="1">
            <a:schemeClr val="accent1"/>
          </a:effectRef>
          <a:fontRef idx="minor">
            <a:schemeClr val="tx1"/>
          </a:fontRef>
        </p:style>
      </p:cxnSp>
      <p:sp>
        <p:nvSpPr>
          <p:cNvPr id="12" name="文本框 1"/>
          <p:cNvSpPr txBox="1"/>
          <p:nvPr/>
        </p:nvSpPr>
        <p:spPr>
          <a:xfrm>
            <a:off x="8391498" y="2257370"/>
            <a:ext cx="922566" cy="2104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r>
              <a:rPr lang="en-US" altLang="zh-CN" sz="1050" b="1" dirty="0"/>
              <a:t>500A/mm</a:t>
            </a:r>
            <a:r>
              <a:rPr lang="en-US" altLang="zh-CN" sz="1050" b="1" baseline="30000" dirty="0"/>
              <a:t>2</a:t>
            </a:r>
            <a:endParaRPr lang="zh-CN" altLang="en-US" sz="1050" b="1" baseline="30000" dirty="0"/>
          </a:p>
        </p:txBody>
      </p:sp>
      <p:sp>
        <p:nvSpPr>
          <p:cNvPr id="18" name="十字星 17"/>
          <p:cNvSpPr/>
          <p:nvPr/>
        </p:nvSpPr>
        <p:spPr>
          <a:xfrm>
            <a:off x="2558845" y="2934930"/>
            <a:ext cx="132736" cy="182371"/>
          </a:xfrm>
          <a:prstGeom prst="star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2639135" y="2837346"/>
            <a:ext cx="870154" cy="400110"/>
          </a:xfrm>
          <a:prstGeom prst="rect">
            <a:avLst/>
          </a:prstGeom>
        </p:spPr>
        <p:txBody>
          <a:bodyPr wrap="square">
            <a:spAutoFit/>
          </a:bodyPr>
          <a:lstStyle/>
          <a:p>
            <a:pPr defTabSz="914400">
              <a:lnSpc>
                <a:spcPts val="1200"/>
              </a:lnSpc>
            </a:pPr>
            <a:r>
              <a:rPr lang="en-US" altLang="zh-CN" sz="1100" b="1" dirty="0">
                <a:solidFill>
                  <a:srgbClr val="FF0000"/>
                </a:solidFill>
              </a:rPr>
              <a:t>IBS </a:t>
            </a:r>
          </a:p>
          <a:p>
            <a:pPr defTabSz="914400">
              <a:lnSpc>
                <a:spcPts val="1200"/>
              </a:lnSpc>
            </a:pPr>
            <a:r>
              <a:rPr lang="en-US" altLang="zh-CN" sz="1100" b="1" dirty="0">
                <a:solidFill>
                  <a:srgbClr val="FF0000"/>
                </a:solidFill>
              </a:rPr>
              <a:t>100-m tape</a:t>
            </a:r>
            <a:endParaRPr lang="zh-CN" altLang="en-US" sz="1100" b="1" dirty="0">
              <a:solidFill>
                <a:srgbClr val="FF0000"/>
              </a:solidFill>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540DC323-F0CC-45F4-B304-3AC662996100}"/>
              </a:ext>
            </a:extLst>
          </p:cNvPr>
          <p:cNvSpPr>
            <a:spLocks noGrp="1"/>
          </p:cNvSpPr>
          <p:nvPr>
            <p:ph type="ftr" sz="quarter" idx="11"/>
          </p:nvPr>
        </p:nvSpPr>
        <p:spPr/>
        <p:txBody>
          <a:bodyPr/>
          <a:lstStyle/>
          <a:p>
            <a:r>
              <a:rPr lang="en-US"/>
              <a:t>Q. XU, CEPC IARC Meeting, Oct. 2021 </a:t>
            </a:r>
          </a:p>
        </p:txBody>
      </p:sp>
      <p:sp>
        <p:nvSpPr>
          <p:cNvPr id="3" name="灯片编号占位符 2">
            <a:extLst>
              <a:ext uri="{FF2B5EF4-FFF2-40B4-BE49-F238E27FC236}">
                <a16:creationId xmlns:a16="http://schemas.microsoft.com/office/drawing/2014/main" id="{DB975677-AF37-4CCF-AFF2-B1F1AE6F2C95}"/>
              </a:ext>
            </a:extLst>
          </p:cNvPr>
          <p:cNvSpPr>
            <a:spLocks noGrp="1"/>
          </p:cNvSpPr>
          <p:nvPr>
            <p:ph type="sldNum" sz="quarter" idx="12"/>
          </p:nvPr>
        </p:nvSpPr>
        <p:spPr/>
        <p:txBody>
          <a:bodyPr/>
          <a:lstStyle/>
          <a:p>
            <a:fld id="{1BC14028-2C42-48E4-958A-A39E3E99AC05}" type="slidenum">
              <a:rPr lang="en-US" smtClean="0"/>
              <a:t>4</a:t>
            </a:fld>
            <a:endParaRPr lang="en-US"/>
          </a:p>
        </p:txBody>
      </p:sp>
    </p:spTree>
    <p:extLst>
      <p:ext uri="{BB962C8B-B14F-4D97-AF65-F5344CB8AC3E}">
        <p14:creationId xmlns:p14="http://schemas.microsoft.com/office/powerpoint/2010/main" val="154942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5</a:t>
            </a:fld>
            <a:endParaRPr lang="zh-CN" altLang="en-US" dirty="0"/>
          </a:p>
        </p:txBody>
      </p:sp>
      <p:sp>
        <p:nvSpPr>
          <p:cNvPr id="6" name="标题 1"/>
          <p:cNvSpPr txBox="1">
            <a:spLocks/>
          </p:cNvSpPr>
          <p:nvPr/>
        </p:nvSpPr>
        <p:spPr>
          <a:xfrm>
            <a:off x="1095344" y="92648"/>
            <a:ext cx="6768020" cy="636772"/>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ea typeface="宋体" pitchFamily="2" charset="-122"/>
              </a:defRPr>
            </a:lvl2pPr>
            <a:lvl3pPr algn="l" rtl="0" eaLnBrk="0" fontAlgn="base" hangingPunct="0">
              <a:spcBef>
                <a:spcPct val="0"/>
              </a:spcBef>
              <a:spcAft>
                <a:spcPct val="0"/>
              </a:spcAft>
              <a:defRPr sz="4400">
                <a:solidFill>
                  <a:schemeClr val="tx2"/>
                </a:solidFill>
                <a:latin typeface="Tahoma" pitchFamily="34" charset="0"/>
                <a:ea typeface="宋体" pitchFamily="2" charset="-122"/>
              </a:defRPr>
            </a:lvl3pPr>
            <a:lvl4pPr algn="l" rtl="0" eaLnBrk="0" fontAlgn="base" hangingPunct="0">
              <a:spcBef>
                <a:spcPct val="0"/>
              </a:spcBef>
              <a:spcAft>
                <a:spcPct val="0"/>
              </a:spcAft>
              <a:defRPr sz="4400">
                <a:solidFill>
                  <a:schemeClr val="tx2"/>
                </a:solidFill>
                <a:latin typeface="Tahoma" pitchFamily="34" charset="0"/>
                <a:ea typeface="宋体" pitchFamily="2" charset="-122"/>
              </a:defRPr>
            </a:lvl4pPr>
            <a:lvl5pPr algn="l" rtl="0" eaLnBrk="0" fontAlgn="base" hangingPunct="0">
              <a:spcBef>
                <a:spcPct val="0"/>
              </a:spcBef>
              <a:spcAft>
                <a:spcPct val="0"/>
              </a:spcAft>
              <a:defRPr sz="4400">
                <a:solidFill>
                  <a:schemeClr val="tx2"/>
                </a:solidFill>
                <a:latin typeface="Tahoma" pitchFamily="34" charset="0"/>
                <a:ea typeface="宋体" pitchFamily="2" charset="-122"/>
              </a:defRPr>
            </a:lvl5pPr>
            <a:lvl6pPr marL="456988" algn="l" rtl="0" fontAlgn="base">
              <a:spcBef>
                <a:spcPct val="0"/>
              </a:spcBef>
              <a:spcAft>
                <a:spcPct val="0"/>
              </a:spcAft>
              <a:defRPr sz="4400">
                <a:solidFill>
                  <a:schemeClr val="tx2"/>
                </a:solidFill>
                <a:latin typeface="Tahoma" pitchFamily="34" charset="0"/>
                <a:ea typeface="宋体" pitchFamily="2" charset="-122"/>
              </a:defRPr>
            </a:lvl6pPr>
            <a:lvl7pPr marL="913980" algn="l" rtl="0" fontAlgn="base">
              <a:spcBef>
                <a:spcPct val="0"/>
              </a:spcBef>
              <a:spcAft>
                <a:spcPct val="0"/>
              </a:spcAft>
              <a:defRPr sz="4400">
                <a:solidFill>
                  <a:schemeClr val="tx2"/>
                </a:solidFill>
                <a:latin typeface="Tahoma" pitchFamily="34" charset="0"/>
                <a:ea typeface="宋体" pitchFamily="2" charset="-122"/>
              </a:defRPr>
            </a:lvl7pPr>
            <a:lvl8pPr marL="1370966" algn="l" rtl="0" fontAlgn="base">
              <a:spcBef>
                <a:spcPct val="0"/>
              </a:spcBef>
              <a:spcAft>
                <a:spcPct val="0"/>
              </a:spcAft>
              <a:defRPr sz="4400">
                <a:solidFill>
                  <a:schemeClr val="tx2"/>
                </a:solidFill>
                <a:latin typeface="Tahoma" pitchFamily="34" charset="0"/>
                <a:ea typeface="宋体" pitchFamily="2" charset="-122"/>
              </a:defRPr>
            </a:lvl8pPr>
            <a:lvl9pPr marL="1827959" algn="l" rtl="0" fontAlgn="base">
              <a:spcBef>
                <a:spcPct val="0"/>
              </a:spcBef>
              <a:spcAft>
                <a:spcPct val="0"/>
              </a:spcAft>
              <a:defRPr sz="4400">
                <a:solidFill>
                  <a:schemeClr val="tx2"/>
                </a:solidFill>
                <a:latin typeface="Tahoma" pitchFamily="34" charset="0"/>
                <a:ea typeface="宋体" pitchFamily="2" charset="-122"/>
              </a:defRPr>
            </a:lvl9pPr>
          </a:lstStyle>
          <a:p>
            <a:pPr algn="ctr">
              <a:defRPr/>
            </a:pPr>
            <a:r>
              <a:rPr lang="en-US" altLang="zh-CN" sz="2700" b="1" dirty="0">
                <a:solidFill>
                  <a:srgbClr val="000000"/>
                </a:solidFill>
                <a:ea typeface="+mn-ea"/>
                <a:cs typeface="+mn-cs"/>
              </a:rPr>
              <a:t>100-m Long Ba122 Tapes by Rolling Process</a:t>
            </a:r>
            <a:endParaRPr lang="zh-CN" altLang="en-US" sz="2700" b="1" dirty="0">
              <a:solidFill>
                <a:srgbClr val="000000"/>
              </a:solidFill>
              <a:ea typeface="+mn-ea"/>
              <a:cs typeface="+mn-cs"/>
            </a:endParaRPr>
          </a:p>
        </p:txBody>
      </p:sp>
      <p:sp>
        <p:nvSpPr>
          <p:cNvPr id="9" name="矩形 8">
            <a:extLst>
              <a:ext uri="{FF2B5EF4-FFF2-40B4-BE49-F238E27FC236}">
                <a16:creationId xmlns:a16="http://schemas.microsoft.com/office/drawing/2014/main" id="{0B83FD0F-3C17-424E-9D3E-C69683DB2F2E}"/>
              </a:ext>
            </a:extLst>
          </p:cNvPr>
          <p:cNvSpPr/>
          <p:nvPr/>
        </p:nvSpPr>
        <p:spPr>
          <a:xfrm>
            <a:off x="715297" y="726418"/>
            <a:ext cx="7148067" cy="1477328"/>
          </a:xfrm>
          <a:prstGeom prst="rect">
            <a:avLst/>
          </a:prstGeom>
        </p:spPr>
        <p:txBody>
          <a:bodyPr wrap="square">
            <a:spAutoFit/>
          </a:bodyPr>
          <a:ls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marL="285750" indent="-285750" algn="just" defTabSz="685468">
              <a:buFont typeface="Arial" panose="020B0604020202020204" pitchFamily="34" charset="0"/>
              <a:buChar char="•"/>
            </a:pPr>
            <a:r>
              <a:rPr lang="en-US" altLang="zh-CN" sz="1800" dirty="0">
                <a:latin typeface="Times New Roman" pitchFamily="18" charset="0"/>
              </a:rPr>
              <a:t>In 2020, </a:t>
            </a:r>
            <a:r>
              <a:rPr lang="en-US" altLang="zh-CN" sz="1800" dirty="0" err="1">
                <a:solidFill>
                  <a:srgbClr val="FF0000"/>
                </a:solidFill>
                <a:latin typeface="Times New Roman" pitchFamily="18" charset="0"/>
              </a:rPr>
              <a:t>J</a:t>
            </a:r>
            <a:r>
              <a:rPr lang="en-US" altLang="zh-CN" sz="1800" baseline="-25000" dirty="0" err="1">
                <a:solidFill>
                  <a:srgbClr val="FF0000"/>
                </a:solidFill>
                <a:latin typeface="Times New Roman" pitchFamily="18" charset="0"/>
              </a:rPr>
              <a:t>c</a:t>
            </a:r>
            <a:r>
              <a:rPr lang="en-US" altLang="zh-CN" sz="1800" dirty="0">
                <a:solidFill>
                  <a:srgbClr val="FF0000"/>
                </a:solidFill>
                <a:latin typeface="Times New Roman" pitchFamily="18" charset="0"/>
              </a:rPr>
              <a:t> of a 100-m </a:t>
            </a:r>
            <a:r>
              <a:rPr lang="en-US" altLang="zh-CN" sz="1800" dirty="0">
                <a:solidFill>
                  <a:srgbClr val="FF0000"/>
                </a:solidFill>
                <a:latin typeface="Times New Roman" pitchFamily="18" charset="0"/>
                <a:cs typeface="Times New Roman" pitchFamily="18" charset="0"/>
              </a:rPr>
              <a:t>7-core </a:t>
            </a:r>
            <a:r>
              <a:rPr lang="en-US" altLang="zh-CN" sz="1800" dirty="0">
                <a:solidFill>
                  <a:srgbClr val="FF0000"/>
                </a:solidFill>
                <a:latin typeface="Times New Roman" pitchFamily="18" charset="0"/>
              </a:rPr>
              <a:t>tape</a:t>
            </a:r>
            <a:r>
              <a:rPr lang="en-US" altLang="zh-CN" sz="1800" dirty="0">
                <a:latin typeface="Times New Roman" pitchFamily="18" charset="0"/>
              </a:rPr>
              <a:t> using the new fabrication technique reached </a:t>
            </a:r>
            <a:r>
              <a:rPr lang="en-US" altLang="zh-CN" sz="1800" dirty="0">
                <a:solidFill>
                  <a:srgbClr val="FF0000"/>
                </a:solidFill>
                <a:latin typeface="Times New Roman" pitchFamily="18" charset="0"/>
              </a:rPr>
              <a:t>500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 </a:t>
            </a:r>
            <a:r>
              <a:rPr lang="en-US" altLang="zh-CN" sz="1800" dirty="0">
                <a:solidFill>
                  <a:srgbClr val="FF0000"/>
                </a:solidFill>
                <a:latin typeface="Times New Roman" panose="02020603050405020304" pitchFamily="18" charset="0"/>
                <a:cs typeface="Times New Roman" panose="02020603050405020304" pitchFamily="18" charset="0"/>
              </a:rPr>
              <a:t>@</a:t>
            </a:r>
            <a:r>
              <a:rPr lang="en-US" altLang="zh-CN" sz="1800" baseline="30000" dirty="0">
                <a:solidFill>
                  <a:srgbClr val="FF0000"/>
                </a:solidFill>
                <a:latin typeface="Times New Roman" panose="02020603050405020304" pitchFamily="18" charset="0"/>
                <a:cs typeface="Times New Roman" panose="02020603050405020304" pitchFamily="18" charset="0"/>
              </a:rPr>
              <a:t> </a:t>
            </a:r>
            <a:r>
              <a:rPr lang="en-US" altLang="zh-CN" sz="1800" dirty="0">
                <a:solidFill>
                  <a:srgbClr val="FF0000"/>
                </a:solidFill>
                <a:latin typeface="Times New Roman" pitchFamily="18" charset="0"/>
              </a:rPr>
              <a:t>4.2 K, 10 T. </a:t>
            </a:r>
          </a:p>
          <a:p>
            <a:pPr algn="just" defTabSz="685468"/>
            <a:r>
              <a:rPr lang="en-US" altLang="zh-CN" sz="1800" b="1" dirty="0">
                <a:latin typeface="Times New Roman" pitchFamily="18" charset="0"/>
              </a:rPr>
              <a:t>     </a:t>
            </a:r>
            <a:r>
              <a:rPr lang="en-US" altLang="zh-CN" sz="1800" i="1" dirty="0">
                <a:latin typeface="Times New Roman" pitchFamily="18" charset="0"/>
              </a:rPr>
              <a:t>Tape width 4.8 mm, tape thickness 0.3 mm</a:t>
            </a:r>
            <a:r>
              <a:rPr lang="en-US" altLang="zh-CN" sz="1800" dirty="0">
                <a:latin typeface="Times New Roman" pitchFamily="18" charset="0"/>
              </a:rPr>
              <a:t>.</a:t>
            </a:r>
            <a:r>
              <a:rPr lang="en-US" altLang="zh-CN" sz="1800" dirty="0">
                <a:solidFill>
                  <a:srgbClr val="FF0000"/>
                </a:solidFill>
                <a:latin typeface="Times New Roman" pitchFamily="18" charset="0"/>
              </a:rPr>
              <a:t> I</a:t>
            </a:r>
            <a:r>
              <a:rPr lang="en-US" altLang="zh-CN" sz="1800" baseline="-25000" dirty="0">
                <a:solidFill>
                  <a:srgbClr val="FF0000"/>
                </a:solidFill>
                <a:latin typeface="Times New Roman" pitchFamily="18" charset="0"/>
              </a:rPr>
              <a:t>c</a:t>
            </a:r>
            <a:r>
              <a:rPr lang="en-US" altLang="zh-CN" sz="1800" dirty="0">
                <a:solidFill>
                  <a:srgbClr val="FF0000"/>
                </a:solidFill>
                <a:latin typeface="Times New Roman" pitchFamily="18" charset="0"/>
              </a:rPr>
              <a:t> &gt; 200 A, J</a:t>
            </a:r>
            <a:r>
              <a:rPr lang="en-US" altLang="zh-CN" sz="1800" baseline="-25000" dirty="0">
                <a:solidFill>
                  <a:srgbClr val="FF0000"/>
                </a:solidFill>
                <a:latin typeface="Times New Roman" pitchFamily="18" charset="0"/>
              </a:rPr>
              <a:t>e</a:t>
            </a:r>
            <a:r>
              <a:rPr lang="en-US" altLang="zh-CN" sz="1800" dirty="0">
                <a:solidFill>
                  <a:srgbClr val="FF0000"/>
                </a:solidFill>
                <a:latin typeface="Times New Roman" pitchFamily="18" charset="0"/>
              </a:rPr>
              <a:t>&gt;140 A/mm</a:t>
            </a:r>
            <a:r>
              <a:rPr lang="en-US" altLang="zh-CN" sz="1800" baseline="30000" dirty="0">
                <a:solidFill>
                  <a:srgbClr val="FF0000"/>
                </a:solidFill>
                <a:latin typeface="Times New Roman" pitchFamily="18" charset="0"/>
              </a:rPr>
              <a:t>2</a:t>
            </a:r>
            <a:r>
              <a:rPr lang="en-US" altLang="zh-CN" sz="1800" dirty="0">
                <a:solidFill>
                  <a:srgbClr val="FF0000"/>
                </a:solidFill>
                <a:latin typeface="Times New Roman" pitchFamily="18" charset="0"/>
              </a:rPr>
              <a:t>.</a:t>
            </a:r>
          </a:p>
          <a:p>
            <a:pPr marL="285750" indent="-285750" algn="just" defTabSz="685468">
              <a:buFont typeface="Arial" panose="020B0604020202020204" pitchFamily="34" charset="0"/>
              <a:buChar char="•"/>
            </a:pPr>
            <a:endParaRPr lang="en-US" altLang="zh-CN" sz="1800" b="1" dirty="0">
              <a:latin typeface="Times New Roman" pitchFamily="18" charset="0"/>
            </a:endParaRPr>
          </a:p>
          <a:p>
            <a:pPr marL="285750" indent="-285750" algn="just" defTabSz="685468">
              <a:buFont typeface="Arial" panose="020B0604020202020204" pitchFamily="34" charset="0"/>
              <a:buChar char="•"/>
            </a:pPr>
            <a:r>
              <a:rPr lang="en-US" altLang="zh-CN" sz="1800" dirty="0">
                <a:latin typeface="Times New Roman" pitchFamily="18" charset="0"/>
              </a:rPr>
              <a:t>In 2018, </a:t>
            </a:r>
            <a:r>
              <a:rPr lang="en-US" altLang="zh-CN" sz="1800" dirty="0" err="1">
                <a:latin typeface="Times New Roman" pitchFamily="18" charset="0"/>
              </a:rPr>
              <a:t>J</a:t>
            </a:r>
            <a:r>
              <a:rPr lang="en-US" altLang="zh-CN" sz="1800" baseline="-25000" dirty="0" err="1">
                <a:latin typeface="Times New Roman" pitchFamily="18" charset="0"/>
              </a:rPr>
              <a:t>c</a:t>
            </a:r>
            <a:r>
              <a:rPr lang="en-US" altLang="zh-CN" sz="1800" dirty="0">
                <a:latin typeface="Times New Roman" pitchFamily="18" charset="0"/>
              </a:rPr>
              <a:t> of </a:t>
            </a:r>
            <a:r>
              <a:rPr lang="en-US" altLang="zh-CN" sz="1800" dirty="0">
                <a:latin typeface="Times New Roman" pitchFamily="18" charset="0"/>
                <a:cs typeface="Times New Roman" pitchFamily="18" charset="0"/>
              </a:rPr>
              <a:t> such tape is 300 </a:t>
            </a:r>
            <a:r>
              <a:rPr lang="en-US" altLang="zh-CN" sz="1800" dirty="0">
                <a:latin typeface="Times New Roman" pitchFamily="18" charset="0"/>
              </a:rPr>
              <a:t>A/mm</a:t>
            </a:r>
            <a:r>
              <a:rPr lang="en-US" altLang="zh-CN" sz="1800" baseline="30000" dirty="0">
                <a:latin typeface="Times New Roman" pitchFamily="18" charset="0"/>
              </a:rPr>
              <a:t>2</a:t>
            </a:r>
            <a:r>
              <a:rPr lang="en-US" altLang="zh-CN" sz="1800" dirty="0">
                <a:latin typeface="Times New Roman" pitchFamily="18" charset="0"/>
              </a:rPr>
              <a:t> </a:t>
            </a:r>
            <a:r>
              <a:rPr lang="en-US" altLang="zh-CN" sz="1800" dirty="0">
                <a:latin typeface="Times New Roman" panose="02020603050405020304" pitchFamily="18" charset="0"/>
                <a:cs typeface="Times New Roman" panose="02020603050405020304" pitchFamily="18" charset="0"/>
              </a:rPr>
              <a:t>@</a:t>
            </a:r>
            <a:r>
              <a:rPr lang="en-US" altLang="zh-CN" sz="1800" baseline="30000" dirty="0">
                <a:latin typeface="Times New Roman" panose="02020603050405020304" pitchFamily="18" charset="0"/>
                <a:cs typeface="Times New Roman" panose="02020603050405020304" pitchFamily="18" charset="0"/>
              </a:rPr>
              <a:t> </a:t>
            </a:r>
            <a:r>
              <a:rPr lang="en-US" altLang="zh-CN" sz="1800" dirty="0">
                <a:latin typeface="Times New Roman" pitchFamily="18" charset="0"/>
              </a:rPr>
              <a:t>4.2 K, 10 T. </a:t>
            </a:r>
          </a:p>
        </p:txBody>
      </p:sp>
      <p:cxnSp>
        <p:nvCxnSpPr>
          <p:cNvPr id="13" name="直接连接符 12"/>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354" y="2203746"/>
            <a:ext cx="4365843" cy="2673054"/>
          </a:xfrm>
          <a:prstGeom prst="rect">
            <a:avLst/>
          </a:prstGeom>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934" y="2295779"/>
            <a:ext cx="3928377" cy="261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3" name="页脚占位符 2">
            <a:extLst>
              <a:ext uri="{FF2B5EF4-FFF2-40B4-BE49-F238E27FC236}">
                <a16:creationId xmlns:a16="http://schemas.microsoft.com/office/drawing/2014/main" id="{A241A814-7088-4EA1-BA26-3994B5B6E478}"/>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347385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6</a:t>
            </a:fld>
            <a:endParaRPr lang="zh-CN" altLang="en-US" dirty="0"/>
          </a:p>
        </p:txBody>
      </p: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137" y="1157918"/>
            <a:ext cx="3230513" cy="273825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19" y="720259"/>
            <a:ext cx="3371110" cy="2808000"/>
          </a:xfrm>
          <a:prstGeom prst="rect">
            <a:avLst/>
          </a:prstGeom>
        </p:spPr>
      </p:pic>
      <p:sp>
        <p:nvSpPr>
          <p:cNvPr id="9" name="TextBox 6"/>
          <p:cNvSpPr txBox="1"/>
          <p:nvPr/>
        </p:nvSpPr>
        <p:spPr>
          <a:xfrm>
            <a:off x="4164828" y="718226"/>
            <a:ext cx="3571713" cy="461665"/>
          </a:xfrm>
          <a:prstGeom prst="rect">
            <a:avLst/>
          </a:prstGeom>
          <a:solidFill>
            <a:srgbClr val="FFFF99"/>
          </a:solidFill>
        </p:spPr>
        <p:txBody>
          <a:bodyPr wrap="square" rtlCol="0">
            <a:spAutoFit/>
          </a:bodyPr>
          <a:lstStyle/>
          <a:p>
            <a:pPr algn="ctr" defTabSz="685468">
              <a:lnSpc>
                <a:spcPct val="150000"/>
              </a:lnSpc>
            </a:pP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4.2 K, 10 T </a:t>
            </a:r>
            <a:r>
              <a:rPr lang="en-US" altLang="zh-CN" sz="105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(short sample)</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i="1"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J</a:t>
            </a:r>
            <a:r>
              <a:rPr lang="en-US" altLang="zh-CN" sz="1600" b="1" baseline="-25000" dirty="0" err="1">
                <a:solidFill>
                  <a:srgbClr val="0000FF"/>
                </a:solidFill>
                <a:latin typeface="Times New Roman" panose="02020603050405020304" pitchFamily="18" charset="0"/>
                <a:ea typeface="宋体" panose="02010600030101010101" pitchFamily="2" charset="-122"/>
                <a:cs typeface="Times New Roman" panose="02020603050405020304" pitchFamily="18" charset="0"/>
              </a:rPr>
              <a:t>c</a:t>
            </a:r>
            <a:r>
              <a:rPr lang="en-US" altLang="zh-CN" sz="1600" b="1"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=1100 A/mm</a:t>
            </a:r>
            <a:r>
              <a:rPr lang="en-US" altLang="zh-CN"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rPr>
              <a:t>2</a:t>
            </a:r>
            <a:endParaRPr lang="zh-CN" altLang="en-US" sz="1600" b="1" baseline="30000" dirty="0">
              <a:solidFill>
                <a:srgbClr val="0000FF"/>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矩形 9"/>
          <p:cNvSpPr/>
          <p:nvPr/>
        </p:nvSpPr>
        <p:spPr>
          <a:xfrm>
            <a:off x="564944" y="73332"/>
            <a:ext cx="7922419" cy="507831"/>
          </a:xfrm>
          <a:prstGeom prst="rect">
            <a:avLst/>
          </a:prstGeom>
        </p:spPr>
        <p:txBody>
          <a:bodyPr wrap="square">
            <a:spAutoFit/>
          </a:bodyPr>
          <a:lstStyle/>
          <a:p>
            <a:pPr algn="ctr" defTabSz="685468"/>
            <a:r>
              <a:rPr lang="en-US" altLang="zh-CN" sz="2700" b="1" dirty="0">
                <a:solidFill>
                  <a:srgbClr val="000000"/>
                </a:solidFill>
                <a:latin typeface="+mj-lt"/>
              </a:rPr>
              <a:t>Performance of </a:t>
            </a:r>
            <a:r>
              <a:rPr lang="en-US" altLang="zh-CN" sz="2700" b="1" dirty="0">
                <a:solidFill>
                  <a:srgbClr val="FF0000"/>
                </a:solidFill>
                <a:latin typeface="+mj-lt"/>
              </a:rPr>
              <a:t>HIP</a:t>
            </a:r>
            <a:r>
              <a:rPr lang="en-US" altLang="zh-CN" sz="2700" b="1" dirty="0">
                <a:solidFill>
                  <a:srgbClr val="000000"/>
                </a:solidFill>
                <a:latin typeface="+mj-lt"/>
              </a:rPr>
              <a:t> Ba122 Tapes with </a:t>
            </a:r>
            <a:r>
              <a:rPr lang="en-US" altLang="zh-CN" sz="2700" b="1" dirty="0">
                <a:solidFill>
                  <a:srgbClr val="FF0000"/>
                </a:solidFill>
                <a:latin typeface="+mj-lt"/>
              </a:rPr>
              <a:t>Cu/Ag </a:t>
            </a:r>
            <a:r>
              <a:rPr lang="en-US" altLang="zh-CN" sz="2700" b="1" dirty="0">
                <a:latin typeface="+mj-lt"/>
              </a:rPr>
              <a:t>Sheath</a:t>
            </a:r>
            <a:endParaRPr lang="zh-CN" altLang="en-US" sz="2700" b="1" dirty="0">
              <a:latin typeface="+mj-lt"/>
            </a:endParaRPr>
          </a:p>
        </p:txBody>
      </p:sp>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147" y="3588050"/>
            <a:ext cx="2160000" cy="1442813"/>
          </a:xfrm>
          <a:prstGeom prst="rect">
            <a:avLst/>
          </a:prstGeom>
        </p:spPr>
      </p:pic>
      <p:sp>
        <p:nvSpPr>
          <p:cNvPr id="13" name="TextBox 1"/>
          <p:cNvSpPr txBox="1"/>
          <p:nvPr/>
        </p:nvSpPr>
        <p:spPr>
          <a:xfrm>
            <a:off x="3443748" y="3915565"/>
            <a:ext cx="5161023" cy="854080"/>
          </a:xfrm>
          <a:prstGeom prst="rect">
            <a:avLst/>
          </a:prstGeom>
          <a:solidFill>
            <a:schemeClr val="bg1"/>
          </a:solidFill>
          <a:ln>
            <a:solidFill>
              <a:schemeClr val="tx1"/>
            </a:solidFill>
          </a:ln>
        </p:spPr>
        <p:txBody>
          <a:bodyPr wrap="square" rtlCol="0">
            <a:spAutoFit/>
          </a:bodyPr>
          <a:lstStyle/>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Size of the grains was around 0.5 um, smaller than that in the Hot-pressed samples.</a:t>
            </a:r>
          </a:p>
          <a:p>
            <a:pPr marL="257168" indent="-257168" defTabSz="685468">
              <a:buFont typeface="Arial" panose="020B0604020202020204" pitchFamily="34" charset="0"/>
              <a:buChar char="•"/>
            </a:pPr>
            <a:r>
              <a:rPr lang="en-US" altLang="zh-CN" sz="1600" dirty="0">
                <a:solidFill>
                  <a:prstClr val="black"/>
                </a:solidFill>
                <a:latin typeface="Times New Roman" pitchFamily="18" charset="0"/>
                <a:ea typeface="宋体" panose="02010600030101010101" pitchFamily="2" charset="-122"/>
                <a:cs typeface="Times New Roman" pitchFamily="18" charset="0"/>
              </a:rPr>
              <a:t>The </a:t>
            </a:r>
            <a:r>
              <a:rPr lang="en-US" altLang="zh-CN" sz="1600" i="1" dirty="0">
                <a:solidFill>
                  <a:prstClr val="black"/>
                </a:solidFill>
                <a:latin typeface="Times New Roman" pitchFamily="18" charset="0"/>
                <a:ea typeface="宋体" panose="02010600030101010101" pitchFamily="2" charset="-122"/>
                <a:cs typeface="Times New Roman" pitchFamily="18" charset="0"/>
              </a:rPr>
              <a:t>J</a:t>
            </a:r>
            <a:r>
              <a:rPr lang="en-US" altLang="zh-CN" sz="160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00" dirty="0">
                <a:solidFill>
                  <a:prstClr val="black"/>
                </a:solidFill>
                <a:latin typeface="Times New Roman" pitchFamily="18" charset="0"/>
                <a:ea typeface="宋体" panose="02010600030101010101" pitchFamily="2" charset="-122"/>
                <a:cs typeface="Times New Roman" pitchFamily="18" charset="0"/>
              </a:rPr>
              <a:t> may be improved with the increase the grain size. </a:t>
            </a:r>
            <a:endParaRPr lang="zh-CN" altLang="en-US" sz="1600" dirty="0">
              <a:solidFill>
                <a:prstClr val="black"/>
              </a:solidFill>
              <a:latin typeface="Times New Roman" pitchFamily="18" charset="0"/>
              <a:ea typeface="宋体" panose="02010600030101010101" pitchFamily="2" charset="-122"/>
              <a:cs typeface="Times New Roman" pitchFamily="18" charset="0"/>
            </a:endParaRPr>
          </a:p>
        </p:txBody>
      </p:sp>
      <p:cxnSp>
        <p:nvCxnSpPr>
          <p:cNvPr id="18" name="直接连接符 17"/>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5" name="Text Box 11">
            <a:extLst>
              <a:ext uri="{FF2B5EF4-FFF2-40B4-BE49-F238E27FC236}">
                <a16:creationId xmlns:a16="http://schemas.microsoft.com/office/drawing/2014/main" id="{B5B79B16-BCD3-4226-BCF5-51FC79285C44}"/>
              </a:ext>
            </a:extLst>
          </p:cNvPr>
          <p:cNvSpPr txBox="1">
            <a:spLocks noChangeArrowheads="1"/>
          </p:cNvSpPr>
          <p:nvPr/>
        </p:nvSpPr>
        <p:spPr bwMode="auto">
          <a:xfrm>
            <a:off x="5641028" y="2630005"/>
            <a:ext cx="2014831" cy="415498"/>
          </a:xfrm>
          <a:prstGeom prst="rect">
            <a:avLst/>
          </a:prstGeom>
          <a:noFill/>
          <a:ln w="12700">
            <a:noFill/>
            <a:miter lim="800000"/>
            <a:headEnd/>
            <a:tailEnd/>
          </a:ln>
        </p:spPr>
        <p:txBody>
          <a:bodyPr wrap="square">
            <a:spAutoFit/>
          </a:bodyPr>
          <a:lstStyle/>
          <a:p>
            <a:r>
              <a:rPr lang="en-US" altLang="zh-CN" sz="1050" b="1" dirty="0"/>
              <a:t>Liu </a:t>
            </a:r>
            <a:r>
              <a:rPr lang="sv-SE" altLang="zh-CN" sz="1050" b="1" dirty="0"/>
              <a:t>2021 </a:t>
            </a:r>
            <a:r>
              <a:rPr lang="sv-SE" altLang="zh-CN" sz="1050" b="1" i="1" dirty="0"/>
              <a:t> Sci. China Mater. </a:t>
            </a:r>
          </a:p>
          <a:p>
            <a:r>
              <a:rPr lang="sv-SE" altLang="zh-CN" sz="1050" b="1" dirty="0"/>
              <a:t>Doi:10.1007/s40843-020-1643-1</a:t>
            </a:r>
            <a:endParaRPr lang="zh-CN" altLang="en-US" sz="1000" b="1" dirty="0"/>
          </a:p>
        </p:txBody>
      </p:sp>
      <p:pic>
        <p:nvPicPr>
          <p:cNvPr id="19" name="Picture 2" descr="https://gss1.bdstatic.com/-vo3dSag_xI4khGkpoWK1HF6hhy/baike/w%3D268%3Bg%3D0/sign=9baf3e864ded2e73fce9812abf3ac6b6/f11f3a292df5e0fe34f058035b6034a85fdf72cc.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811559" y="1157918"/>
            <a:ext cx="703791" cy="591178"/>
          </a:xfrm>
          <a:prstGeom prst="rect">
            <a:avLst/>
          </a:prstGeom>
          <a:noFill/>
          <a:extLst>
            <a:ext uri="{909E8E84-426E-40DD-AFC4-6F175D3DCCD1}">
              <a14:hiddenFill xmlns:a14="http://schemas.microsoft.com/office/drawing/2010/main">
                <a:solidFill>
                  <a:srgbClr val="FFFFFF"/>
                </a:solidFill>
              </a14:hiddenFill>
            </a:ext>
          </a:extLst>
        </p:spPr>
      </p:pic>
      <p:sp>
        <p:nvSpPr>
          <p:cNvPr id="20" name="矩形 19"/>
          <p:cNvSpPr/>
          <p:nvPr/>
        </p:nvSpPr>
        <p:spPr>
          <a:xfrm>
            <a:off x="7442890" y="1789091"/>
            <a:ext cx="1418978" cy="523220"/>
          </a:xfrm>
          <a:prstGeom prst="rect">
            <a:avLst/>
          </a:prstGeom>
          <a:solidFill>
            <a:srgbClr val="FFFF00"/>
          </a:solidFill>
        </p:spPr>
        <p:txBody>
          <a:bodyPr wrap="none">
            <a:spAutoFit/>
          </a:bodyPr>
          <a:lstStyle/>
          <a:p>
            <a:pPr algn="ctr" defTabSz="685468"/>
            <a:r>
              <a:rPr lang="en-US" altLang="zh-CN" sz="1400" dirty="0">
                <a:latin typeface="Times New Roman" pitchFamily="18" charset="0"/>
              </a:rPr>
              <a:t>Prof. Y. Ma’s </a:t>
            </a:r>
          </a:p>
          <a:p>
            <a:pPr algn="ctr" defTabSz="685468"/>
            <a:r>
              <a:rPr lang="en-US" altLang="zh-CN" sz="1400" dirty="0">
                <a:latin typeface="Times New Roman" pitchFamily="18" charset="0"/>
              </a:rPr>
              <a:t>Group, IEE-CAS</a:t>
            </a:r>
          </a:p>
        </p:txBody>
      </p:sp>
      <p:sp>
        <p:nvSpPr>
          <p:cNvPr id="2" name="页脚占位符 1">
            <a:extLst>
              <a:ext uri="{FF2B5EF4-FFF2-40B4-BE49-F238E27FC236}">
                <a16:creationId xmlns:a16="http://schemas.microsoft.com/office/drawing/2014/main" id="{5A82C5ED-D1A9-44A5-8BE9-CE79F01E5584}"/>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726814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2"/>
          <a:stretch>
            <a:fillRect/>
          </a:stretch>
        </p:blipFill>
        <p:spPr>
          <a:xfrm>
            <a:off x="5129918" y="2722122"/>
            <a:ext cx="3051329" cy="1937227"/>
          </a:xfrm>
          <a:prstGeom prst="rect">
            <a:avLst/>
          </a:prstGeom>
        </p:spPr>
      </p:pic>
      <p:sp>
        <p:nvSpPr>
          <p:cNvPr id="23" name="灯片编号占位符 22">
            <a:extLst>
              <a:ext uri="{FF2B5EF4-FFF2-40B4-BE49-F238E27FC236}">
                <a16:creationId xmlns:a16="http://schemas.microsoft.com/office/drawing/2014/main" id="{40927E68-B43A-4C44-8581-847A003E4580}"/>
              </a:ext>
            </a:extLst>
          </p:cNvPr>
          <p:cNvSpPr>
            <a:spLocks noGrp="1"/>
          </p:cNvSpPr>
          <p:nvPr>
            <p:ph type="sldNum" sz="quarter" idx="12"/>
          </p:nvPr>
        </p:nvSpPr>
        <p:spPr/>
        <p:txBody>
          <a:bodyPr/>
          <a:lstStyle/>
          <a:p>
            <a:fld id="{5DD3DB80-B894-403A-B48E-6FDC1A72010E}" type="slidenum">
              <a:rPr lang="zh-CN" altLang="en-US" smtClean="0"/>
              <a:pPr/>
              <a:t>7</a:t>
            </a:fld>
            <a:endParaRPr lang="zh-CN" altLang="en-US" dirty="0"/>
          </a:p>
        </p:txBody>
      </p:sp>
      <p:grpSp>
        <p:nvGrpSpPr>
          <p:cNvPr id="9" name="组合 8"/>
          <p:cNvGrpSpPr/>
          <p:nvPr/>
        </p:nvGrpSpPr>
        <p:grpSpPr>
          <a:xfrm>
            <a:off x="783742" y="820503"/>
            <a:ext cx="2503505" cy="1828375"/>
            <a:chOff x="963437" y="1213996"/>
            <a:chExt cx="3338007" cy="2437834"/>
          </a:xfrm>
        </p:grpSpPr>
        <p:sp>
          <p:nvSpPr>
            <p:cNvPr id="10" name="矩形 9"/>
            <p:cNvSpPr/>
            <p:nvPr/>
          </p:nvSpPr>
          <p:spPr>
            <a:xfrm>
              <a:off x="1316194" y="3313275"/>
              <a:ext cx="2318011" cy="338555"/>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Preparition</a:t>
              </a:r>
              <a:r>
                <a:rPr lang="en-US"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of </a:t>
              </a: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bent IBS tape</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图片 10"/>
            <p:cNvPicPr>
              <a:picLocks noChangeAspect="1"/>
            </p:cNvPicPr>
            <p:nvPr/>
          </p:nvPicPr>
          <p:blipFill>
            <a:blip r:embed="rId3"/>
            <a:stretch>
              <a:fillRect/>
            </a:stretch>
          </p:blipFill>
          <p:spPr>
            <a:xfrm>
              <a:off x="963437" y="2250273"/>
              <a:ext cx="3300713" cy="965435"/>
            </a:xfrm>
            <a:prstGeom prst="rect">
              <a:avLst/>
            </a:prstGeom>
          </p:spPr>
        </p:pic>
        <p:pic>
          <p:nvPicPr>
            <p:cNvPr id="13" name="图片 12"/>
            <p:cNvPicPr>
              <a:picLocks noChangeAspect="1"/>
            </p:cNvPicPr>
            <p:nvPr/>
          </p:nvPicPr>
          <p:blipFill>
            <a:blip r:embed="rId4"/>
            <a:stretch>
              <a:fillRect/>
            </a:stretch>
          </p:blipFill>
          <p:spPr>
            <a:xfrm>
              <a:off x="963437" y="1213996"/>
              <a:ext cx="3338007" cy="987493"/>
            </a:xfrm>
            <a:prstGeom prst="rect">
              <a:avLst/>
            </a:prstGeom>
          </p:spPr>
        </p:pic>
      </p:grpSp>
      <p:sp>
        <p:nvSpPr>
          <p:cNvPr id="24"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err="1">
                <a:solidFill>
                  <a:srgbClr val="000000"/>
                </a:solidFill>
                <a:latin typeface="+mj-lt"/>
                <a:ea typeface="+mn-ea"/>
              </a:rPr>
              <a:t>J</a:t>
            </a:r>
            <a:r>
              <a:rPr lang="en-US" altLang="zh-CN" sz="2700" baseline="-25000" dirty="0" err="1">
                <a:solidFill>
                  <a:srgbClr val="000000"/>
                </a:solidFill>
                <a:latin typeface="+mj-lt"/>
                <a:ea typeface="+mn-ea"/>
              </a:rPr>
              <a:t>c</a:t>
            </a:r>
            <a:r>
              <a:rPr lang="en-US" altLang="zh-CN" sz="2700" dirty="0">
                <a:solidFill>
                  <a:srgbClr val="000000"/>
                </a:solidFill>
                <a:latin typeface="+mj-lt"/>
                <a:ea typeface="+mn-ea"/>
              </a:rPr>
              <a:t> of Bent IBS Tapes </a:t>
            </a:r>
            <a:endParaRPr lang="zh-CN" altLang="en-US" sz="2700" dirty="0">
              <a:solidFill>
                <a:srgbClr val="000000"/>
              </a:solidFill>
              <a:latin typeface="+mj-lt"/>
              <a:ea typeface="+mn-ea"/>
            </a:endParaRPr>
          </a:p>
        </p:txBody>
      </p:sp>
      <p:pic>
        <p:nvPicPr>
          <p:cNvPr id="25" name="图片 24"/>
          <p:cNvPicPr>
            <a:picLocks noChangeAspect="1"/>
          </p:cNvPicPr>
          <p:nvPr/>
        </p:nvPicPr>
        <p:blipFill rotWithShape="1">
          <a:blip r:embed="rId5" cstate="print">
            <a:extLst>
              <a:ext uri="{28A0092B-C50C-407E-A947-70E740481C1C}">
                <a14:useLocalDpi xmlns:a14="http://schemas.microsoft.com/office/drawing/2010/main" val="0"/>
              </a:ext>
            </a:extLst>
          </a:blip>
          <a:srcRect l="4872"/>
          <a:stretch/>
        </p:blipFill>
        <p:spPr>
          <a:xfrm>
            <a:off x="850680" y="2722122"/>
            <a:ext cx="2457138" cy="1937227"/>
          </a:xfrm>
          <a:prstGeom prst="rect">
            <a:avLst/>
          </a:prstGeom>
        </p:spPr>
      </p:pic>
      <p:sp>
        <p:nvSpPr>
          <p:cNvPr id="41" name="矩形 40"/>
          <p:cNvSpPr/>
          <p:nvPr/>
        </p:nvSpPr>
        <p:spPr>
          <a:xfrm>
            <a:off x="5211754" y="2744554"/>
            <a:ext cx="2892485" cy="461665"/>
          </a:xfrm>
          <a:prstGeom prst="rect">
            <a:avLst/>
          </a:prstGeom>
        </p:spPr>
        <p:txBody>
          <a:bodyPr wrap="square">
            <a:spAutoFit/>
          </a:bodyPr>
          <a:lstStyle/>
          <a:p>
            <a:r>
              <a:rPr lang="en-US" altLang="zh-CN" sz="12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Cracks appear regularly in part of the superconducting cores under tensile stress !</a:t>
            </a:r>
            <a:endParaRPr lang="zh-CN" altLang="zh-CN" sz="900" kern="1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2" name="图片 41"/>
          <p:cNvPicPr>
            <a:picLocks noChangeAspect="1"/>
          </p:cNvPicPr>
          <p:nvPr/>
        </p:nvPicPr>
        <p:blipFill>
          <a:blip r:embed="rId6"/>
          <a:stretch>
            <a:fillRect/>
          </a:stretch>
        </p:blipFill>
        <p:spPr>
          <a:xfrm>
            <a:off x="3427552" y="2722122"/>
            <a:ext cx="1582634" cy="1937227"/>
          </a:xfrm>
          <a:prstGeom prst="rect">
            <a:avLst/>
          </a:prstGeom>
        </p:spPr>
      </p:pic>
      <p:sp>
        <p:nvSpPr>
          <p:cNvPr id="44" name="TextBox 4"/>
          <p:cNvSpPr txBox="1"/>
          <p:nvPr/>
        </p:nvSpPr>
        <p:spPr>
          <a:xfrm>
            <a:off x="850683" y="4714161"/>
            <a:ext cx="6874079" cy="346249"/>
          </a:xfrm>
          <a:prstGeom prst="rect">
            <a:avLst/>
          </a:prstGeom>
          <a:solidFill>
            <a:schemeClr val="bg1">
              <a:lumMod val="95000"/>
            </a:schemeClr>
          </a:solidFill>
        </p:spPr>
        <p:txBody>
          <a:bodyPr wrap="square" rtlCol="0">
            <a:spAutoFit/>
          </a:bodyPr>
          <a:lstStyle/>
          <a:p>
            <a:pPr defTabSz="685468"/>
            <a:r>
              <a:rPr lang="en-US" altLang="zh-CN" sz="1650" i="1" dirty="0">
                <a:solidFill>
                  <a:prstClr val="black"/>
                </a:solidFill>
                <a:latin typeface="Times New Roman" pitchFamily="18" charset="0"/>
                <a:ea typeface="宋体" panose="02010600030101010101" pitchFamily="2" charset="-122"/>
                <a:cs typeface="Times New Roman" pitchFamily="18" charset="0"/>
              </a:rPr>
              <a:t>I</a:t>
            </a:r>
            <a:r>
              <a:rPr lang="en-US" altLang="zh-CN" sz="1650" baseline="-25000" dirty="0">
                <a:solidFill>
                  <a:prstClr val="black"/>
                </a:solidFill>
                <a:latin typeface="Times New Roman" pitchFamily="18" charset="0"/>
                <a:ea typeface="宋体" panose="02010600030101010101" pitchFamily="2" charset="-122"/>
                <a:cs typeface="Times New Roman" pitchFamily="18" charset="0"/>
              </a:rPr>
              <a:t>c</a:t>
            </a:r>
            <a:r>
              <a:rPr lang="en-US" altLang="zh-CN" sz="1650" dirty="0">
                <a:solidFill>
                  <a:prstClr val="black"/>
                </a:solidFill>
                <a:latin typeface="Times New Roman" pitchFamily="18" charset="0"/>
                <a:ea typeface="宋体" panose="02010600030101010101" pitchFamily="2" charset="-122"/>
                <a:cs typeface="Times New Roman" pitchFamily="18" charset="0"/>
              </a:rPr>
              <a:t> of bent IBS tapes decreases with smaller bending diameters.</a:t>
            </a:r>
            <a:endParaRPr lang="zh-CN" altLang="en-US" sz="1650" dirty="0">
              <a:solidFill>
                <a:prstClr val="black"/>
              </a:solidFill>
              <a:latin typeface="Times New Roman" pitchFamily="18" charset="0"/>
              <a:ea typeface="宋体" panose="02010600030101010101" pitchFamily="2" charset="-122"/>
              <a:cs typeface="Times New Roman" pitchFamily="18" charset="0"/>
            </a:endParaRPr>
          </a:p>
        </p:txBody>
      </p:sp>
      <p:sp>
        <p:nvSpPr>
          <p:cNvPr id="45" name="文本框 44"/>
          <p:cNvSpPr txBox="1"/>
          <p:nvPr/>
        </p:nvSpPr>
        <p:spPr>
          <a:xfrm>
            <a:off x="1205673" y="2825340"/>
            <a:ext cx="1659636" cy="248209"/>
          </a:xfrm>
          <a:prstGeom prst="rect">
            <a:avLst/>
          </a:prstGeom>
          <a:noFill/>
        </p:spPr>
        <p:txBody>
          <a:bodyPr wrap="square" rtlCol="0">
            <a:spAutoFit/>
          </a:bodyPr>
          <a:lstStyle/>
          <a:p>
            <a:r>
              <a:rPr lang="en-US" altLang="zh-CN" sz="1013" dirty="0">
                <a:solidFill>
                  <a:schemeClr val="bg1"/>
                </a:solidFill>
              </a:rPr>
              <a:t>OMI of D10 bent tape</a:t>
            </a:r>
            <a:endParaRPr lang="zh-CN" altLang="en-US" sz="1013" dirty="0">
              <a:solidFill>
                <a:schemeClr val="bg1"/>
              </a:solidFill>
            </a:endParaRPr>
          </a:p>
        </p:txBody>
      </p:sp>
      <p:cxnSp>
        <p:nvCxnSpPr>
          <p:cNvPr id="26" name="直接连接符 25"/>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7" name="图片 26" descr="C:\Users\PeterZ\AppData\Local\Temp\WeChat Files\692199463024021435.jpg"/>
          <p:cNvPicPr>
            <a:picLocks noChangeAspect="1"/>
          </p:cNvPicPr>
          <p:nvPr/>
        </p:nvPicPr>
        <p:blipFill rotWithShape="1">
          <a:blip r:embed="rId7" cstate="print">
            <a:extLst>
              <a:ext uri="{28A0092B-C50C-407E-A947-70E740481C1C}">
                <a14:useLocalDpi xmlns:a14="http://schemas.microsoft.com/office/drawing/2010/main" val="0"/>
              </a:ext>
            </a:extLst>
          </a:blip>
          <a:srcRect l="10786" r="11951"/>
          <a:stretch/>
        </p:blipFill>
        <p:spPr bwMode="auto">
          <a:xfrm>
            <a:off x="3460157" y="752871"/>
            <a:ext cx="2277414" cy="1658020"/>
          </a:xfrm>
          <a:prstGeom prst="rect">
            <a:avLst/>
          </a:prstGeom>
          <a:noFill/>
          <a:ln>
            <a:noFill/>
          </a:ln>
          <a:extLst>
            <a:ext uri="{53640926-AAD7-44D8-BBD7-CCE9431645EC}">
              <a14:shadowObscured xmlns:a14="http://schemas.microsoft.com/office/drawing/2010/main"/>
            </a:ext>
          </a:extLst>
        </p:spPr>
      </p:pic>
      <p:sp>
        <p:nvSpPr>
          <p:cNvPr id="28" name="矩形 27"/>
          <p:cNvSpPr/>
          <p:nvPr/>
        </p:nvSpPr>
        <p:spPr bwMode="auto">
          <a:xfrm>
            <a:off x="4883166" y="1098755"/>
            <a:ext cx="360040" cy="951271"/>
          </a:xfrm>
          <a:prstGeom prst="rect">
            <a:avLst/>
          </a:prstGeom>
          <a:noFill/>
          <a:ln>
            <a:solidFill>
              <a:srgbClr val="FF0000"/>
            </a:solidFill>
          </a:ln>
          <a:effectLst/>
          <a:scene3d>
            <a:camera prst="orthographicFront"/>
            <a:lightRig rig="threePt" dir="t"/>
          </a:scene3d>
          <a:sp3d>
            <a:bevelT w="139700" prst="cross"/>
          </a:sp3d>
        </p:spPr>
        <p:txBody>
          <a:bodyPr wrap="none" lIns="144000" tIns="46800" rIns="90000" bIns="46800" rtlCol="0" anchor="ctr"/>
          <a:lstStyle/>
          <a:p>
            <a:pPr algn="ctr" eaLnBrk="1" latinLnBrk="1" hangingPunct="1">
              <a:spcBef>
                <a:spcPct val="0"/>
              </a:spcBef>
            </a:pPr>
            <a:endParaRPr kumimoji="1" lang="en-US" sz="600" b="0">
              <a:latin typeface="굴림" pitchFamily="34" charset="-127"/>
              <a:ea typeface="굴림" pitchFamily="34" charset="-127"/>
            </a:endParaRPr>
          </a:p>
        </p:txBody>
      </p:sp>
      <p:sp>
        <p:nvSpPr>
          <p:cNvPr id="29" name="矩形 28"/>
          <p:cNvSpPr/>
          <p:nvPr/>
        </p:nvSpPr>
        <p:spPr>
          <a:xfrm>
            <a:off x="3367341" y="2413394"/>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ASIPP in 2018</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0" name="矩形 29"/>
          <p:cNvSpPr/>
          <p:nvPr/>
        </p:nvSpPr>
        <p:spPr>
          <a:xfrm>
            <a:off x="5899714" y="2426129"/>
            <a:ext cx="2456685" cy="253916"/>
          </a:xfrm>
          <a:prstGeom prst="rect">
            <a:avLst/>
          </a:prstGeom>
        </p:spPr>
        <p:txBody>
          <a:bodyPr wrap="square">
            <a:spAutoFit/>
          </a:bodyPr>
          <a:lstStyle/>
          <a:p>
            <a:pPr algn="ctr"/>
            <a:r>
              <a:rPr lang="en-US" altLang="zh-CN" sz="1050"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Sample results by IHEP in 2021</a:t>
            </a:r>
            <a:endParaRPr lang="zh-CN" altLang="zh-CN" sz="825" kern="10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2" name="图片 31"/>
          <p:cNvPicPr>
            <a:picLocks noChangeAspect="1"/>
          </p:cNvPicPr>
          <p:nvPr/>
        </p:nvPicPr>
        <p:blipFill>
          <a:blip r:embed="rId8"/>
          <a:stretch>
            <a:fillRect/>
          </a:stretch>
        </p:blipFill>
        <p:spPr>
          <a:xfrm>
            <a:off x="5938649" y="697119"/>
            <a:ext cx="2242598" cy="1754542"/>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2" name="页脚占位符 1">
            <a:extLst>
              <a:ext uri="{FF2B5EF4-FFF2-40B4-BE49-F238E27FC236}">
                <a16:creationId xmlns:a16="http://schemas.microsoft.com/office/drawing/2014/main" id="{FBD2824F-8FBD-4067-A67F-A5BF15B42778}"/>
              </a:ext>
            </a:extLst>
          </p:cNvPr>
          <p:cNvSpPr>
            <a:spLocks noGrp="1"/>
          </p:cNvSpPr>
          <p:nvPr>
            <p:ph type="ftr" sz="quarter" idx="11"/>
          </p:nvPr>
        </p:nvSpPr>
        <p:spPr/>
        <p:txBody>
          <a:bodyPr/>
          <a:lstStyle/>
          <a:p>
            <a:r>
              <a:rPr lang="en-US"/>
              <a:t>Q. XU, CEPC IARC Meeting, Oct. 2021 </a:t>
            </a:r>
          </a:p>
        </p:txBody>
      </p:sp>
    </p:spTree>
    <p:extLst>
      <p:ext uri="{BB962C8B-B14F-4D97-AF65-F5344CB8AC3E}">
        <p14:creationId xmlns:p14="http://schemas.microsoft.com/office/powerpoint/2010/main" val="2828632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2741" y="955430"/>
            <a:ext cx="4260063" cy="3240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dirty="0">
                <a:solidFill>
                  <a:srgbClr val="002060"/>
                </a:solidFill>
              </a:rPr>
              <a:t>Fabrication of D20-17 turn-double pancake coils with IBS tapes</a:t>
            </a:r>
            <a:endParaRPr lang="zh-CN" altLang="en-US" sz="1200" b="1" dirty="0">
              <a:solidFill>
                <a:srgbClr val="002060"/>
              </a:solidFill>
            </a:endParaRPr>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35622" y="1348001"/>
            <a:ext cx="1976597" cy="129714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57544" y="2877138"/>
            <a:ext cx="1978792" cy="1743631"/>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2452463" y="2561012"/>
            <a:ext cx="1743630" cy="2375883"/>
          </a:xfrm>
          <a:prstGeom prst="rect">
            <a:avLst/>
          </a:prstGeom>
        </p:spPr>
      </p:pic>
      <p:pic>
        <p:nvPicPr>
          <p:cNvPr id="25" name="图片 24"/>
          <p:cNvPicPr>
            <a:picLocks noChangeAspect="1"/>
          </p:cNvPicPr>
          <p:nvPr/>
        </p:nvPicPr>
        <p:blipFill rotWithShape="1">
          <a:blip r:embed="rId6" cstate="print">
            <a:extLst>
              <a:ext uri="{28A0092B-C50C-407E-A947-70E740481C1C}">
                <a14:useLocalDpi xmlns:a14="http://schemas.microsoft.com/office/drawing/2010/main" val="0"/>
              </a:ext>
            </a:extLst>
          </a:blip>
          <a:srcRect l="-854" t="-448"/>
          <a:stretch/>
        </p:blipFill>
        <p:spPr>
          <a:xfrm>
            <a:off x="4551460" y="955430"/>
            <a:ext cx="2162496" cy="3665339"/>
          </a:xfrm>
          <a:prstGeom prst="rect">
            <a:avLst/>
          </a:prstGeom>
        </p:spPr>
      </p:pic>
      <p:sp>
        <p:nvSpPr>
          <p:cNvPr id="27" name="文本框 26"/>
          <p:cNvSpPr txBox="1"/>
          <p:nvPr/>
        </p:nvSpPr>
        <p:spPr>
          <a:xfrm>
            <a:off x="4587320" y="4652784"/>
            <a:ext cx="2162496"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Series IBS double pancake solenoids</a:t>
            </a:r>
            <a:endParaRPr kumimoji="1" lang="zh-CN" altLang="en-US" sz="1013" dirty="0">
              <a:latin typeface="Times New Roman" panose="02020603050405020304" pitchFamily="18" charset="0"/>
              <a:ea typeface="Microsoft YaHei" charset="-122"/>
              <a:cs typeface="Microsoft YaHei" charset="-122"/>
            </a:endParaRPr>
          </a:p>
        </p:txBody>
      </p:sp>
      <p:pic>
        <p:nvPicPr>
          <p:cNvPr id="28" name="图片 27"/>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832612" y="964709"/>
            <a:ext cx="2126122" cy="3656060"/>
          </a:xfrm>
          <a:prstGeom prst="rect">
            <a:avLst/>
          </a:prstGeom>
        </p:spPr>
      </p:pic>
      <p:sp>
        <p:nvSpPr>
          <p:cNvPr id="18"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20" name="直接连接符 19"/>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740" y="1345446"/>
            <a:ext cx="2310573" cy="1299698"/>
          </a:xfrm>
          <a:prstGeom prst="rect">
            <a:avLst/>
          </a:prstGeom>
        </p:spPr>
      </p:pic>
      <p:sp>
        <p:nvSpPr>
          <p:cNvPr id="23" name="文本框 22"/>
          <p:cNvSpPr txBox="1"/>
          <p:nvPr/>
        </p:nvSpPr>
        <p:spPr>
          <a:xfrm>
            <a:off x="172740" y="2620518"/>
            <a:ext cx="4260063"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Coil winding of the IBS double pancake solenoids with 20-mm inner diameter   </a:t>
            </a:r>
            <a:endParaRPr kumimoji="1" lang="zh-CN" altLang="en-US" sz="1013" dirty="0">
              <a:latin typeface="Times New Roman" panose="02020603050405020304" pitchFamily="18" charset="0"/>
              <a:ea typeface="Microsoft YaHei" charset="-122"/>
              <a:cs typeface="Microsoft YaHei" charset="-122"/>
            </a:endParaRPr>
          </a:p>
        </p:txBody>
      </p:sp>
      <p:sp>
        <p:nvSpPr>
          <p:cNvPr id="26" name="文本框 25"/>
          <p:cNvSpPr txBox="1"/>
          <p:nvPr/>
        </p:nvSpPr>
        <p:spPr>
          <a:xfrm>
            <a:off x="762000" y="4628143"/>
            <a:ext cx="2752165"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IBS double pancake solenoids after heat reaction</a:t>
            </a:r>
            <a:endParaRPr kumimoji="1" lang="zh-CN" altLang="en-US" sz="1013" dirty="0">
              <a:latin typeface="Times New Roman" panose="02020603050405020304" pitchFamily="18" charset="0"/>
              <a:ea typeface="Microsoft YaHei" charset="-122"/>
              <a:cs typeface="Microsoft YaHei" charset="-122"/>
            </a:endParaRPr>
          </a:p>
        </p:txBody>
      </p:sp>
      <p:sp>
        <p:nvSpPr>
          <p:cNvPr id="29" name="文本框 28"/>
          <p:cNvSpPr txBox="1"/>
          <p:nvPr/>
        </p:nvSpPr>
        <p:spPr>
          <a:xfrm>
            <a:off x="6938682" y="4652784"/>
            <a:ext cx="1973020" cy="248209"/>
          </a:xfrm>
          <a:prstGeom prst="rect">
            <a:avLst/>
          </a:prstGeom>
          <a:noFill/>
        </p:spPr>
        <p:txBody>
          <a:bodyPr wrap="square" rtlCol="0">
            <a:spAutoFit/>
          </a:bodyPr>
          <a:lstStyle/>
          <a:p>
            <a:r>
              <a:rPr kumimoji="1" lang="en-US" altLang="zh-CN" sz="1013" dirty="0">
                <a:latin typeface="Times New Roman" panose="02020603050405020304" pitchFamily="18" charset="0"/>
                <a:ea typeface="Microsoft YaHei" charset="-122"/>
                <a:cs typeface="Microsoft YaHei" charset="-122"/>
              </a:rPr>
              <a:t>Impregnated Series IBS solenoids</a:t>
            </a:r>
            <a:endParaRPr kumimoji="1" lang="zh-CN" altLang="en-US" sz="1013" dirty="0">
              <a:latin typeface="Times New Roman" panose="02020603050405020304" pitchFamily="18" charset="0"/>
              <a:ea typeface="Microsoft YaHei" charset="-122"/>
              <a:cs typeface="Microsoft YaHei" charset="-122"/>
            </a:endParaRPr>
          </a:p>
        </p:txBody>
      </p:sp>
      <p:sp>
        <p:nvSpPr>
          <p:cNvPr id="2" name="页脚占位符 1">
            <a:extLst>
              <a:ext uri="{FF2B5EF4-FFF2-40B4-BE49-F238E27FC236}">
                <a16:creationId xmlns:a16="http://schemas.microsoft.com/office/drawing/2014/main" id="{3D9A497B-C756-4858-B894-13E345E60143}"/>
              </a:ext>
            </a:extLst>
          </p:cNvPr>
          <p:cNvSpPr>
            <a:spLocks noGrp="1"/>
          </p:cNvSpPr>
          <p:nvPr>
            <p:ph type="ftr" sz="quarter" idx="11"/>
          </p:nvPr>
        </p:nvSpPr>
        <p:spPr/>
        <p:txBody>
          <a:bodyPr/>
          <a:lstStyle/>
          <a:p>
            <a:r>
              <a:rPr lang="en-US"/>
              <a:t>Q. XU, CEPC IARC Meeting, Oct. 2021 </a:t>
            </a:r>
          </a:p>
        </p:txBody>
      </p:sp>
      <p:sp>
        <p:nvSpPr>
          <p:cNvPr id="3" name="灯片编号占位符 2">
            <a:extLst>
              <a:ext uri="{FF2B5EF4-FFF2-40B4-BE49-F238E27FC236}">
                <a16:creationId xmlns:a16="http://schemas.microsoft.com/office/drawing/2014/main" id="{0BD03E5E-D2DE-43F7-AA4E-563BE96C5B0B}"/>
              </a:ext>
            </a:extLst>
          </p:cNvPr>
          <p:cNvSpPr>
            <a:spLocks noGrp="1"/>
          </p:cNvSpPr>
          <p:nvPr>
            <p:ph type="sldNum" sz="quarter" idx="12"/>
          </p:nvPr>
        </p:nvSpPr>
        <p:spPr/>
        <p:txBody>
          <a:bodyPr/>
          <a:lstStyle/>
          <a:p>
            <a:fld id="{1BC14028-2C42-48E4-958A-A39E3E99AC05}" type="slidenum">
              <a:rPr lang="en-US" smtClean="0"/>
              <a:t>8</a:t>
            </a:fld>
            <a:endParaRPr lang="en-US"/>
          </a:p>
        </p:txBody>
      </p:sp>
    </p:spTree>
    <p:extLst>
      <p:ext uri="{BB962C8B-B14F-4D97-AF65-F5344CB8AC3E}">
        <p14:creationId xmlns:p14="http://schemas.microsoft.com/office/powerpoint/2010/main" val="3127143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4936" y="1274013"/>
            <a:ext cx="4466539" cy="3288531"/>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0" y="1274013"/>
            <a:ext cx="4468243" cy="3298747"/>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30466" y="1690499"/>
            <a:ext cx="764953" cy="1238182"/>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598709" y="1690499"/>
            <a:ext cx="570188" cy="922929"/>
          </a:xfrm>
          <a:prstGeom prst="rect">
            <a:avLst/>
          </a:prstGeom>
        </p:spPr>
      </p:pic>
      <p:sp>
        <p:nvSpPr>
          <p:cNvPr id="10" name="Text Box 19"/>
          <p:cNvSpPr txBox="1">
            <a:spLocks noChangeArrowheads="1"/>
          </p:cNvSpPr>
          <p:nvPr/>
        </p:nvSpPr>
        <p:spPr bwMode="auto">
          <a:xfrm>
            <a:off x="1840225" y="45872"/>
            <a:ext cx="5328672"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1pPr>
            <a:lvl2pPr marL="742950" indent="-28575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2pPr>
            <a:lvl3pPr marL="11430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3pPr>
            <a:lvl4pPr marL="16002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4pPr>
            <a:lvl5pPr marL="2057400" indent="-228600" eaLnBrk="0" hangingPunct="0">
              <a:tabLst>
                <a:tab pos="6727825" algn="l"/>
              </a:tabLst>
              <a:defRPr sz="1600" b="1">
                <a:solidFill>
                  <a:schemeClr val="tx1"/>
                </a:solidFill>
                <a:latin typeface="Times New Roman" panose="02020603050405020304" pitchFamily="18" charset="0"/>
                <a:ea typeface="隶书" panose="02010509060101010101" pitchFamily="49" charset="-122"/>
              </a:defRPr>
            </a:lvl5pPr>
            <a:lvl6pPr marL="25146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6pPr>
            <a:lvl7pPr marL="29718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7pPr>
            <a:lvl8pPr marL="34290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8pPr>
            <a:lvl9pPr marL="3886200" indent="-228600" eaLnBrk="0" fontAlgn="base" hangingPunct="0">
              <a:spcBef>
                <a:spcPct val="50000"/>
              </a:spcBef>
              <a:spcAft>
                <a:spcPct val="0"/>
              </a:spcAft>
              <a:tabLst>
                <a:tab pos="6727825" algn="l"/>
              </a:tabLst>
              <a:defRPr sz="1600" b="1">
                <a:solidFill>
                  <a:schemeClr val="tx1"/>
                </a:solidFill>
                <a:latin typeface="Times New Roman" panose="02020603050405020304" pitchFamily="18" charset="0"/>
                <a:ea typeface="隶书" panose="02010509060101010101" pitchFamily="49" charset="-122"/>
              </a:defRPr>
            </a:lvl9pPr>
          </a:lstStyle>
          <a:p>
            <a:pPr algn="ctr" defTabSz="685468" eaLnBrk="1" hangingPunct="1">
              <a:lnSpc>
                <a:spcPct val="110000"/>
              </a:lnSpc>
            </a:pPr>
            <a:r>
              <a:rPr lang="en-US" altLang="zh-CN" sz="2700" dirty="0">
                <a:solidFill>
                  <a:srgbClr val="000000"/>
                </a:solidFill>
                <a:latin typeface="+mj-lt"/>
                <a:ea typeface="+mn-ea"/>
              </a:rPr>
              <a:t>High Field IBS Insert Solenoids </a:t>
            </a:r>
            <a:endParaRPr lang="zh-CN" altLang="en-US" sz="2700" dirty="0">
              <a:solidFill>
                <a:srgbClr val="000000"/>
              </a:solidFill>
              <a:latin typeface="+mj-lt"/>
              <a:ea typeface="+mn-ea"/>
            </a:endParaRPr>
          </a:p>
        </p:txBody>
      </p:sp>
      <p:cxnSp>
        <p:nvCxnSpPr>
          <p:cNvPr id="14" name="直接连接符 13"/>
          <p:cNvCxnSpPr/>
          <p:nvPr/>
        </p:nvCxnSpPr>
        <p:spPr>
          <a:xfrm flipV="1">
            <a:off x="564944" y="624497"/>
            <a:ext cx="7922419" cy="214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87927" y="81870"/>
            <a:ext cx="729097" cy="484007"/>
          </a:xfrm>
          <a:prstGeom prst="rect">
            <a:avLst/>
          </a:prstGeom>
        </p:spPr>
      </p:pic>
      <p:sp>
        <p:nvSpPr>
          <p:cNvPr id="16" name="文本框 15"/>
          <p:cNvSpPr txBox="1"/>
          <p:nvPr/>
        </p:nvSpPr>
        <p:spPr>
          <a:xfrm flipH="1">
            <a:off x="1201270" y="797718"/>
            <a:ext cx="6678705" cy="369332"/>
          </a:xfrm>
          <a:prstGeom prst="rect">
            <a:avLst/>
          </a:prstGeom>
          <a:noFill/>
        </p:spPr>
        <p:txBody>
          <a:bodyPr wrap="square" rtlCol="0">
            <a:spAutoFit/>
          </a:bodyPr>
          <a:lstStyle/>
          <a:p>
            <a:r>
              <a:rPr kumimoji="1" lang="en-US" altLang="zh-CN" sz="1800" dirty="0">
                <a:latin typeface="Times New Roman" panose="02020603050405020304" pitchFamily="18" charset="0"/>
                <a:ea typeface="Microsoft YaHei" charset="-122"/>
                <a:cs typeface="Microsoft YaHei" charset="-122"/>
              </a:rPr>
              <a:t>Performance test of the series IBS solenoids at </a:t>
            </a:r>
            <a:r>
              <a:rPr kumimoji="1" lang="en-US" altLang="zh-CN" sz="1800" b="1" dirty="0">
                <a:solidFill>
                  <a:srgbClr val="FF0000"/>
                </a:solidFill>
                <a:latin typeface="Times New Roman" panose="02020603050405020304" pitchFamily="18" charset="0"/>
                <a:ea typeface="Microsoft YaHei" charset="-122"/>
                <a:cs typeface="Microsoft YaHei" charset="-122"/>
              </a:rPr>
              <a:t>20 T background field</a:t>
            </a:r>
            <a:endParaRPr kumimoji="1" lang="zh-CN" altLang="en-US" sz="1800" dirty="0">
              <a:latin typeface="Times New Roman" panose="02020603050405020304" pitchFamily="18" charset="0"/>
              <a:ea typeface="Microsoft YaHei" charset="-122"/>
              <a:cs typeface="Microsoft YaHei" charset="-122"/>
            </a:endParaRPr>
          </a:p>
        </p:txBody>
      </p:sp>
      <p:sp>
        <p:nvSpPr>
          <p:cNvPr id="2" name="矩形 1"/>
          <p:cNvSpPr/>
          <p:nvPr/>
        </p:nvSpPr>
        <p:spPr>
          <a:xfrm>
            <a:off x="744071" y="4616968"/>
            <a:ext cx="7844117" cy="369332"/>
          </a:xfrm>
          <a:prstGeom prst="rect">
            <a:avLst/>
          </a:prstGeom>
        </p:spPr>
        <p:txBody>
          <a:bodyPr wrap="square">
            <a:spAutoFit/>
          </a:bodyPr>
          <a:lstStyle/>
          <a:p>
            <a:r>
              <a:rPr kumimoji="1" lang="en-US" altLang="zh-CN" sz="1800" dirty="0" err="1">
                <a:latin typeface="Times New Roman" panose="02020603050405020304" pitchFamily="18" charset="0"/>
                <a:ea typeface="Microsoft YaHei" charset="-122"/>
                <a:cs typeface="Microsoft YaHei" charset="-122"/>
              </a:rPr>
              <a:t>I</a:t>
            </a:r>
            <a:r>
              <a:rPr kumimoji="1" lang="en-US" altLang="zh-CN" sz="1800" baseline="-25000" dirty="0" err="1">
                <a:latin typeface="Times New Roman" panose="02020603050405020304" pitchFamily="18" charset="0"/>
                <a:ea typeface="Microsoft YaHei" charset="-122"/>
                <a:cs typeface="Microsoft YaHei" charset="-122"/>
              </a:rPr>
              <a:t>c</a:t>
            </a:r>
            <a:r>
              <a:rPr kumimoji="1" lang="en-US" altLang="zh-CN" sz="1800" dirty="0">
                <a:latin typeface="Times New Roman" panose="02020603050405020304" pitchFamily="18" charset="0"/>
                <a:ea typeface="Microsoft YaHei" charset="-122"/>
                <a:cs typeface="Microsoft YaHei" charset="-122"/>
              </a:rPr>
              <a:t> of the series IBS solenoids reached </a:t>
            </a:r>
            <a:r>
              <a:rPr kumimoji="1" lang="en-US" altLang="zh-CN" sz="1800" dirty="0">
                <a:solidFill>
                  <a:srgbClr val="FF0000"/>
                </a:solidFill>
                <a:latin typeface="Times New Roman" panose="02020603050405020304" pitchFamily="18" charset="0"/>
                <a:ea typeface="Microsoft YaHei" charset="-122"/>
                <a:cs typeface="Microsoft YaHei" charset="-122"/>
              </a:rPr>
              <a:t>75 A at 20 T, and stable operation with 100 A. </a:t>
            </a:r>
            <a:endParaRPr lang="zh-CN" altLang="en-US" sz="1600" dirty="0"/>
          </a:p>
        </p:txBody>
      </p:sp>
      <p:sp>
        <p:nvSpPr>
          <p:cNvPr id="5" name="页脚占位符 4">
            <a:extLst>
              <a:ext uri="{FF2B5EF4-FFF2-40B4-BE49-F238E27FC236}">
                <a16:creationId xmlns:a16="http://schemas.microsoft.com/office/drawing/2014/main" id="{41CDCC58-FB1B-4B79-96DF-028E6E84D80C}"/>
              </a:ext>
            </a:extLst>
          </p:cNvPr>
          <p:cNvSpPr>
            <a:spLocks noGrp="1"/>
          </p:cNvSpPr>
          <p:nvPr>
            <p:ph type="ftr" sz="quarter" idx="11"/>
          </p:nvPr>
        </p:nvSpPr>
        <p:spPr/>
        <p:txBody>
          <a:bodyPr/>
          <a:lstStyle/>
          <a:p>
            <a:r>
              <a:rPr lang="en-US"/>
              <a:t>Q. XU, CEPC IARC Meeting, Oct. 2021 </a:t>
            </a:r>
          </a:p>
        </p:txBody>
      </p:sp>
      <p:sp>
        <p:nvSpPr>
          <p:cNvPr id="6" name="灯片编号占位符 5">
            <a:extLst>
              <a:ext uri="{FF2B5EF4-FFF2-40B4-BE49-F238E27FC236}">
                <a16:creationId xmlns:a16="http://schemas.microsoft.com/office/drawing/2014/main" id="{A668DAB2-D73E-496B-A2C0-812732992AF1}"/>
              </a:ext>
            </a:extLst>
          </p:cNvPr>
          <p:cNvSpPr>
            <a:spLocks noGrp="1"/>
          </p:cNvSpPr>
          <p:nvPr>
            <p:ph type="sldNum" sz="quarter" idx="12"/>
          </p:nvPr>
        </p:nvSpPr>
        <p:spPr/>
        <p:txBody>
          <a:bodyPr/>
          <a:lstStyle/>
          <a:p>
            <a:fld id="{1BC14028-2C42-48E4-958A-A39E3E99AC05}" type="slidenum">
              <a:rPr lang="en-US" smtClean="0"/>
              <a:t>9</a:t>
            </a:fld>
            <a:endParaRPr lang="en-US"/>
          </a:p>
        </p:txBody>
      </p:sp>
    </p:spTree>
    <p:extLst>
      <p:ext uri="{BB962C8B-B14F-4D97-AF65-F5344CB8AC3E}">
        <p14:creationId xmlns:p14="http://schemas.microsoft.com/office/powerpoint/2010/main" val="1325715330"/>
      </p:ext>
    </p:extLst>
  </p:cSld>
  <p:clrMapOvr>
    <a:masterClrMapping/>
  </p:clrMapOvr>
</p:sld>
</file>

<file path=ppt/theme/theme1.xml><?xml version="1.0" encoding="utf-8"?>
<a:theme xmlns:a="http://schemas.openxmlformats.org/drawingml/2006/main" name="Thème Office">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2390</TotalTime>
  <Words>1921</Words>
  <Application>Microsoft Office PowerPoint</Application>
  <PresentationFormat>自定义</PresentationFormat>
  <Paragraphs>270</Paragraphs>
  <Slides>25</Slides>
  <Notes>7</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굴림</vt:lpstr>
      <vt:lpstr>宋体</vt:lpstr>
      <vt:lpstr>宋体</vt:lpstr>
      <vt:lpstr>微软雅黑</vt:lpstr>
      <vt:lpstr>Arial</vt:lpstr>
      <vt:lpstr>Britannic Bold</vt:lpstr>
      <vt:lpstr>Calibri</vt:lpstr>
      <vt:lpstr>Calibri Light</vt:lpstr>
      <vt:lpstr>Times New Roman</vt:lpstr>
      <vt:lpstr>Thème Office</vt:lpstr>
      <vt:lpstr>PowerPoint 演示文稿</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dc:title>
  <dc:creator>VEDRINE Pierre</dc:creator>
  <cp:lastModifiedBy>XU Qingjin</cp:lastModifiedBy>
  <cp:revision>145</cp:revision>
  <dcterms:created xsi:type="dcterms:W3CDTF">2021-03-22T16:16:06Z</dcterms:created>
  <dcterms:modified xsi:type="dcterms:W3CDTF">2021-10-13T04:17:34Z</dcterms:modified>
</cp:coreProperties>
</file>