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38" r:id="rId2"/>
    <p:sldId id="372" r:id="rId3"/>
    <p:sldId id="651" r:id="rId4"/>
    <p:sldId id="657" r:id="rId5"/>
    <p:sldId id="619" r:id="rId6"/>
    <p:sldId id="868" r:id="rId7"/>
    <p:sldId id="889" r:id="rId8"/>
    <p:sldId id="890" r:id="rId9"/>
    <p:sldId id="658" r:id="rId10"/>
    <p:sldId id="659" r:id="rId11"/>
    <p:sldId id="660" r:id="rId12"/>
    <p:sldId id="869" r:id="rId13"/>
    <p:sldId id="871" r:id="rId14"/>
    <p:sldId id="870" r:id="rId15"/>
    <p:sldId id="872" r:id="rId16"/>
    <p:sldId id="874" r:id="rId17"/>
    <p:sldId id="876" r:id="rId18"/>
    <p:sldId id="877" r:id="rId19"/>
    <p:sldId id="878" r:id="rId20"/>
    <p:sldId id="880" r:id="rId21"/>
    <p:sldId id="881" r:id="rId22"/>
    <p:sldId id="883" r:id="rId23"/>
    <p:sldId id="882" r:id="rId24"/>
    <p:sldId id="884" r:id="rId25"/>
    <p:sldId id="886" r:id="rId26"/>
    <p:sldId id="885" r:id="rId27"/>
    <p:sldId id="888" r:id="rId28"/>
    <p:sldId id="887" r:id="rId29"/>
    <p:sldId id="891" r:id="rId30"/>
    <p:sldId id="892" r:id="rId31"/>
    <p:sldId id="893" r:id="rId32"/>
    <p:sldId id="894" r:id="rId33"/>
    <p:sldId id="895" r:id="rId34"/>
    <p:sldId id="600" r:id="rId35"/>
    <p:sldId id="896" r:id="rId36"/>
    <p:sldId id="290" r:id="rId3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5" autoAdjust="0"/>
    <p:restoredTop sz="94660"/>
  </p:normalViewPr>
  <p:slideViewPr>
    <p:cSldViewPr>
      <p:cViewPr varScale="1">
        <p:scale>
          <a:sx n="88" d="100"/>
          <a:sy n="88" d="100"/>
        </p:scale>
        <p:origin x="10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DBFB-ACE0-4E79-8808-385FCEFCB5B7}" type="datetimeFigureOut">
              <a:rPr lang="zh-CN" altLang="en-US" smtClean="0"/>
              <a:pPr/>
              <a:t>2021-10-13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393D-F701-47C2-9EFF-2C365D8DDB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927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26C558D-B080-46CB-A37C-768934525088}" type="datetimeFigureOut">
              <a:rPr lang="zh-CN" altLang="en-US"/>
              <a:pPr>
                <a:defRPr/>
              </a:pPr>
              <a:t>2021-10-13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E3ED4EB-D48F-4AD8-9AAC-BC93CF80A6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401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53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19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46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81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8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909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61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746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91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60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96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536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605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386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239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24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260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9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6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80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874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25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51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8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66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99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13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47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3ED4EB-D48F-4AD8-9AAC-BC93CF80A6A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3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F3BFE-E1F0-4974-BC72-4E8292B592DB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D90F-8D20-4013-A7B5-546066B036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4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A40C0-29A5-46F5-8556-9526E22B5EF2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2241-F8B1-49C5-AD48-4205DFFF0D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9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536A-65F7-42F0-8B75-D2BE858722A7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2A648-6BBF-4411-9A4F-CE96B9DD18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8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758FC-B07D-4B4A-934E-8EE0E8793D41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EEA27-C98A-4D6E-B88E-6F0045E4FB5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4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B5395-F19A-4E3A-82F3-8B3E9AB15F76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E8A5-05D8-4769-8E3F-EEA84A8199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7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59B3D-0C26-4321-96BD-D9A10FF300FD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DD9CA-8383-469B-9581-0D9B14342F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7C079-5C9D-4CB5-87E5-10B4DC785593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588BE-B011-41E5-9F1F-3575DA4BE4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0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4169-6923-4FC6-BCCF-DAD8FAC60D1A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683DF-D507-43F4-81CB-95BA739AB1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5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440F-C4FA-4197-A1C5-56D99434DD8E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7F39C-DA07-4146-9BE6-BD889279E4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5479E-42A6-4E83-9BD5-181940D4AD53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654C-B73D-4C9B-A229-34ACFB827E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54C67-9CB6-47B9-84C8-56A3E08289F3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01335-BBCB-4139-A816-7BD1F02F4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0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6A6FDF-A16F-4D95-90DC-EA7A8D89635E}" type="datetime1">
              <a:rPr lang="zh-CN" altLang="en-US" smtClean="0"/>
              <a:t>2021-10-13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5536B3-966F-41F4-9BC4-AD498C85DB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w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5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wmf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9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.wmf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21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.wmf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25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0.bin"/><Relationship Id="rId9" Type="http://schemas.openxmlformats.org/officeDocument/2006/relationships/oleObject" Target="../embeddings/oleObject5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w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27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image" Target="../media/image3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wmf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29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.wmf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33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6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wmf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36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wmf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39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79.bin"/><Relationship Id="rId4" Type="http://schemas.openxmlformats.org/officeDocument/2006/relationships/oleObject" Target="../embeddings/oleObject75.bin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.wmf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43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84.bin"/><Relationship Id="rId4" Type="http://schemas.openxmlformats.org/officeDocument/2006/relationships/oleObject" Target="../embeddings/oleObject80.bin"/><Relationship Id="rId9" Type="http://schemas.openxmlformats.org/officeDocument/2006/relationships/oleObject" Target="../embeddings/oleObject8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wmf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45.png"/><Relationship Id="rId5" Type="http://schemas.openxmlformats.org/officeDocument/2006/relationships/image" Target="../media/image1.wmf"/><Relationship Id="rId15" Type="http://schemas.openxmlformats.org/officeDocument/2006/relationships/image" Target="../media/image49.png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5.bin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.wm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51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0.bin"/><Relationship Id="rId9" Type="http://schemas.openxmlformats.org/officeDocument/2006/relationships/oleObject" Target="../embeddings/oleObject9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.wmf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53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99.bin"/><Relationship Id="rId4" Type="http://schemas.openxmlformats.org/officeDocument/2006/relationships/oleObject" Target="../embeddings/oleObject95.bin"/><Relationship Id="rId9" Type="http://schemas.openxmlformats.org/officeDocument/2006/relationships/oleObject" Target="../embeddings/oleObject9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.wmf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1.bin"/><Relationship Id="rId11" Type="http://schemas.openxmlformats.org/officeDocument/2006/relationships/image" Target="../media/image55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04.bin"/><Relationship Id="rId4" Type="http://schemas.openxmlformats.org/officeDocument/2006/relationships/oleObject" Target="../embeddings/oleObject100.bin"/><Relationship Id="rId9" Type="http://schemas.openxmlformats.org/officeDocument/2006/relationships/oleObject" Target="../embeddings/oleObject10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5.bin"/><Relationship Id="rId9" Type="http://schemas.openxmlformats.org/officeDocument/2006/relationships/oleObject" Target="../embeddings/oleObject10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.wmf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11.bin"/><Relationship Id="rId11" Type="http://schemas.openxmlformats.org/officeDocument/2006/relationships/image" Target="../media/image57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14.bin"/><Relationship Id="rId4" Type="http://schemas.openxmlformats.org/officeDocument/2006/relationships/oleObject" Target="../embeddings/oleObject110.bin"/><Relationship Id="rId9" Type="http://schemas.openxmlformats.org/officeDocument/2006/relationships/oleObject" Target="../embeddings/oleObject1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59.jpe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5.bin"/><Relationship Id="rId9" Type="http://schemas.openxmlformats.org/officeDocument/2006/relationships/oleObject" Target="../embeddings/oleObject11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21.bin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24.bin"/><Relationship Id="rId4" Type="http://schemas.openxmlformats.org/officeDocument/2006/relationships/oleObject" Target="../embeddings/oleObject120.bin"/><Relationship Id="rId9" Type="http://schemas.openxmlformats.org/officeDocument/2006/relationships/oleObject" Target="../embeddings/oleObject12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7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.wmf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26.bin"/><Relationship Id="rId11" Type="http://schemas.openxmlformats.org/officeDocument/2006/relationships/image" Target="../media/image61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29.bin"/><Relationship Id="rId4" Type="http://schemas.openxmlformats.org/officeDocument/2006/relationships/oleObject" Target="../embeddings/oleObject125.bin"/><Relationship Id="rId9" Type="http://schemas.openxmlformats.org/officeDocument/2006/relationships/oleObject" Target="../embeddings/oleObject12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31.bin"/><Relationship Id="rId11" Type="http://schemas.openxmlformats.org/officeDocument/2006/relationships/image" Target="../media/image63.pn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34.bin"/><Relationship Id="rId4" Type="http://schemas.openxmlformats.org/officeDocument/2006/relationships/oleObject" Target="../embeddings/oleObject130.bin"/><Relationship Id="rId9" Type="http://schemas.openxmlformats.org/officeDocument/2006/relationships/oleObject" Target="../embeddings/oleObject13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3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5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8.png"/><Relationship Id="rId5" Type="http://schemas.openxmlformats.org/officeDocument/2006/relationships/image" Target="../media/image1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wmf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.emf"/><Relationship Id="rId5" Type="http://schemas.openxmlformats.org/officeDocument/2006/relationships/image" Target="../media/image1.wmf"/><Relationship Id="rId10" Type="http://schemas.openxmlformats.org/officeDocument/2006/relationships/image" Target="../media/image9.jpeg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4.jpeg"/><Relationship Id="rId5" Type="http://schemas.openxmlformats.org/officeDocument/2006/relationships/image" Target="../media/image1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360000" y="1080000"/>
            <a:ext cx="8280000" cy="4680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Calibri Light" panose="020F0302020204030204" pitchFamily="34" charset="0"/>
                <a:cs typeface="Times New Roman" pitchFamily="18" charset="0"/>
              </a:rPr>
              <a:t>CEPC alignment technology R&amp;D in TDR</a:t>
            </a:r>
            <a:r>
              <a:rPr lang="en-US" altLang="zh-CN" sz="4000" b="1" dirty="0">
                <a:solidFill>
                  <a:srgbClr val="FF0000"/>
                </a:solidFill>
                <a:latin typeface="Calibri Light" panose="020F0302020204030204" pitchFamily="34" charset="0"/>
                <a:cs typeface="Times New Roman" pitchFamily="18" charset="0"/>
              </a:rPr>
              <a:t/>
            </a:r>
            <a:br>
              <a:rPr lang="en-US" altLang="zh-CN" sz="4000" b="1" dirty="0">
                <a:solidFill>
                  <a:srgbClr val="FF0000"/>
                </a:solidFill>
                <a:latin typeface="Calibri Light" panose="020F0302020204030204" pitchFamily="34" charset="0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Wang </a:t>
            </a:r>
            <a:r>
              <a:rPr lang="en-US" altLang="zh-CN" sz="2400" b="1" dirty="0" err="1">
                <a:latin typeface="Times New Roman" pitchFamily="18" charset="0"/>
                <a:cs typeface="Times New Roman" pitchFamily="18" charset="0"/>
              </a:rPr>
              <a:t>xiaolong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On behalf of Installation and Alignment team</a:t>
            </a:r>
            <a:b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en-US" altLang="zh-CN" sz="2800" dirty="0">
                <a:solidFill>
                  <a:srgbClr val="3399FF"/>
                </a:solidFill>
                <a:latin typeface="Adobe 黑体 Std R" pitchFamily="34" charset="-122"/>
                <a:ea typeface="Adobe 黑体 Std R" pitchFamily="34" charset="-122"/>
              </a:rPr>
              <a:t/>
            </a:r>
            <a:br>
              <a:rPr lang="en-US" altLang="zh-CN" sz="2800" dirty="0">
                <a:solidFill>
                  <a:srgbClr val="3399FF"/>
                </a:solidFill>
                <a:latin typeface="Adobe 黑体 Std R" pitchFamily="34" charset="-122"/>
                <a:ea typeface="Adobe 黑体 Std R" pitchFamily="34" charset="-122"/>
              </a:rPr>
            </a:br>
            <a: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The 2nd CEPC IARC Meeting in 2021</a:t>
            </a:r>
            <a:b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en-US" altLang="zh-CN" sz="2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Oct. 11-14, 2021, On line</a:t>
            </a:r>
            <a:endParaRPr lang="zh-CN" altLang="en-US" sz="2000" b="1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358B0B7B-B43B-4116-B4BC-648AFB85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683DF-D507-43F4-81CB-95BA739AB1E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64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Application scene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Improve tunnel measurement efficiency, realize multiple points high-accuracy coordinate measurement.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Component fiducialization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large component assembly measurement, such as the detector.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Remote non-contact measurement in high radiation area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Challenges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Control point recognition in the tunnel complex environment.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How to carry out accelerator measurement by photogrammetry 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How to improve measurement accuracy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How to add angle and distance information as constraints to photogrammetry to improve the adjustment accuracy.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4914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400" dirty="0">
                <a:latin typeface="Times New Roman" pitchFamily="18" charset="0"/>
              </a:rPr>
              <a:t>R&amp;D </a:t>
            </a:r>
            <a:r>
              <a:rPr lang="en-US" altLang="zh-CN" sz="2400" dirty="0" smtClean="0">
                <a:latin typeface="Times New Roman" pitchFamily="18" charset="0"/>
              </a:rPr>
              <a:t>contents</a:t>
            </a:r>
            <a:endParaRPr lang="en-US" altLang="zh-CN" sz="24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Photogrammetry camera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/>
              <a:t>Million capacity coded target</a:t>
            </a:r>
            <a:endParaRPr lang="en-US" altLang="zh-CN" sz="22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Five-face target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Photogrammetry application method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Two-dimensional turntable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Vision instrument calibration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</a:rPr>
              <a:t>Adjustment software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3328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Cooperation partners</a:t>
            </a:r>
          </a:p>
          <a:p>
            <a:pPr marL="742950" lvl="2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Beijing </a:t>
            </a:r>
            <a:r>
              <a:rPr lang="en-US" altLang="zh-CN" sz="2000" dirty="0" err="1">
                <a:latin typeface="Times New Roman" pitchFamily="18" charset="0"/>
              </a:rPr>
              <a:t>Prodetec</a:t>
            </a:r>
            <a:r>
              <a:rPr lang="en-US" altLang="zh-CN" sz="2000" dirty="0">
                <a:latin typeface="Times New Roman" pitchFamily="18" charset="0"/>
              </a:rPr>
              <a:t> Technology CO.,</a:t>
            </a:r>
            <a:r>
              <a:rPr lang="en-US" altLang="zh-CN" sz="2000" dirty="0" smtClean="0">
                <a:latin typeface="Times New Roman" pitchFamily="18" charset="0"/>
              </a:rPr>
              <a:t>LTD:  </a:t>
            </a:r>
            <a:r>
              <a:rPr lang="en-US" altLang="zh-CN" sz="2000" dirty="0">
                <a:latin typeface="Times New Roman" pitchFamily="18" charset="0"/>
              </a:rPr>
              <a:t>photogrammetry camera , coded target </a:t>
            </a:r>
          </a:p>
          <a:p>
            <a:pPr marL="742950" lvl="2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China Academy of Space </a:t>
            </a:r>
            <a:r>
              <a:rPr lang="en-US" altLang="zh-CN" sz="2000" dirty="0" smtClean="0">
                <a:latin typeface="Times New Roman" pitchFamily="18" charset="0"/>
              </a:rPr>
              <a:t>Technology:  </a:t>
            </a:r>
            <a:r>
              <a:rPr lang="en-US" altLang="zh-CN" sz="2000" dirty="0">
                <a:latin typeface="Times New Roman" pitchFamily="18" charset="0"/>
              </a:rPr>
              <a:t>Two-dimensional turntable </a:t>
            </a:r>
          </a:p>
          <a:p>
            <a:pPr marL="742950" lvl="2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err="1">
                <a:latin typeface="Times New Roman" pitchFamily="18" charset="0"/>
              </a:rPr>
              <a:t>Hanzhong</a:t>
            </a:r>
            <a:r>
              <a:rPr lang="en-US" altLang="zh-CN" sz="2000" dirty="0">
                <a:latin typeface="Times New Roman" pitchFamily="18" charset="0"/>
              </a:rPr>
              <a:t> </a:t>
            </a:r>
            <a:r>
              <a:rPr lang="en-US" altLang="zh-CN" sz="2000" dirty="0" err="1">
                <a:latin typeface="Times New Roman" pitchFamily="18" charset="0"/>
              </a:rPr>
              <a:t>Yuanhang</a:t>
            </a:r>
            <a:r>
              <a:rPr lang="en-US" altLang="zh-CN" sz="2000" dirty="0">
                <a:latin typeface="Times New Roman" pitchFamily="18" charset="0"/>
              </a:rPr>
              <a:t> Precision Machinery Manufacturing Co., </a:t>
            </a:r>
            <a:r>
              <a:rPr lang="en-US" altLang="zh-CN" sz="2000" dirty="0" smtClean="0">
                <a:latin typeface="Times New Roman" pitchFamily="18" charset="0"/>
              </a:rPr>
              <a:t>LTD</a:t>
            </a:r>
            <a:r>
              <a:rPr lang="en-US" altLang="zh-CN" sz="2000" dirty="0">
                <a:latin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</a:rPr>
              <a:t>: Five-face </a:t>
            </a:r>
            <a:r>
              <a:rPr lang="en-US" altLang="zh-CN" sz="2000" dirty="0">
                <a:latin typeface="Times New Roman" pitchFamily="18" charset="0"/>
              </a:rPr>
              <a:t>target </a:t>
            </a:r>
            <a:endParaRPr lang="en-US" altLang="zh-CN" sz="2000" dirty="0" smtClean="0">
              <a:latin typeface="Times New Roman" pitchFamily="18" charset="0"/>
            </a:endParaRPr>
          </a:p>
          <a:p>
            <a:pPr marL="742950" lvl="2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err="1" smtClean="0">
                <a:latin typeface="Times New Roman" pitchFamily="18" charset="0"/>
              </a:rPr>
              <a:t>Changan</a:t>
            </a:r>
            <a:r>
              <a:rPr lang="en-US" altLang="zh-CN" sz="2000" dirty="0" smtClean="0">
                <a:latin typeface="Times New Roman" pitchFamily="18" charset="0"/>
              </a:rPr>
              <a:t> university : </a:t>
            </a:r>
            <a:r>
              <a:rPr lang="en-US" altLang="zh-CN" sz="2000" dirty="0">
                <a:latin typeface="Times New Roman" pitchFamily="18" charset="0"/>
              </a:rPr>
              <a:t>retro-reflection coating layer research</a:t>
            </a:r>
          </a:p>
          <a:p>
            <a:pPr marL="742950" lvl="2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</p:spTree>
    <p:extLst>
      <p:ext uri="{BB962C8B-B14F-4D97-AF65-F5344CB8AC3E}">
        <p14:creationId xmlns:p14="http://schemas.microsoft.com/office/powerpoint/2010/main" val="43925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1AAEB068-D213-410A-9F75-52F65E9A39CB}"/>
              </a:ext>
            </a:extLst>
          </p:cNvPr>
          <p:cNvSpPr txBox="1"/>
          <p:nvPr/>
        </p:nvSpPr>
        <p:spPr>
          <a:xfrm>
            <a:off x="1835696" y="2708920"/>
            <a:ext cx="568863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itchFamily="18" charset="0"/>
              </a:rPr>
              <a:t>Vision instrument R&amp;D status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E8A85B65-6397-457B-8D22-FD0F987A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83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4996055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sz="2200" dirty="0">
                <a:latin typeface="Times New Roman" pitchFamily="18" charset="0"/>
              </a:rPr>
              <a:t>Photogrammetry camera R&amp;D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Structural design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Circuit development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Optical system R&amp;D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Completed the photo pre-processing function R&amp;D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Completed camera test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9C0B6B3-8551-4FFC-B528-DD06A930A4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200" y="3842418"/>
            <a:ext cx="2730847" cy="21269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F75F97F-114E-458C-BE0D-F91F958D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5896" y="3839065"/>
            <a:ext cx="2663798" cy="21269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0C52A8-2812-4C60-B065-474A4F0C29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5126" y="1117917"/>
            <a:ext cx="3315686" cy="18872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F29813C-93CC-41F6-BBA2-C63E7F0BE6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528" y="3839065"/>
            <a:ext cx="3244960" cy="21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517270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+mj-lt"/>
              <a:buAutoNum type="arabicPeriod" startAt="2"/>
              <a:defRPr/>
            </a:pPr>
            <a:r>
              <a:rPr lang="en-US" altLang="zh-CN" sz="2200" dirty="0">
                <a:latin typeface="Times New Roman" pitchFamily="18" charset="0"/>
              </a:rPr>
              <a:t>Million capacity coded target R&amp;D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latin typeface="Times New Roman" pitchFamily="18" charset="0"/>
              </a:rPr>
              <a:t>Function: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Overlapping measurement , image matching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Control point identification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latin typeface="Times New Roman" pitchFamily="18" charset="0"/>
              </a:rPr>
              <a:t>Technology index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Coded capacity: more than 1 Million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  <a:cs typeface="Times New Roman" panose="02020603050405020304" pitchFamily="18" charset="0"/>
              </a:rPr>
              <a:t>Recognition rate better than 95%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latin typeface="Times New Roman" pitchFamily="18" charset="0"/>
                <a:cs typeface="Times New Roman" panose="02020603050405020304" pitchFamily="18" charset="0"/>
              </a:rPr>
              <a:t>Status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Completed </a:t>
            </a:r>
            <a:r>
              <a:rPr lang="en-US" altLang="zh-CN" sz="2000" dirty="0">
                <a:latin typeface="Times New Roman" pitchFamily="18" charset="0"/>
              </a:rPr>
              <a:t>coded target design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Completed </a:t>
            </a:r>
            <a:r>
              <a:rPr lang="en-US" altLang="zh-CN" sz="2000" dirty="0">
                <a:latin typeface="Times New Roman" pitchFamily="18" charset="0"/>
              </a:rPr>
              <a:t>recognition algorithm development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Completed </a:t>
            </a:r>
            <a:r>
              <a:rPr lang="en-US" altLang="zh-CN" sz="2000" dirty="0">
                <a:latin typeface="Times New Roman" pitchFamily="18" charset="0"/>
              </a:rPr>
              <a:t>application test</a:t>
            </a: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371686D-F98A-442E-8412-254AFF722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9506" y="675525"/>
            <a:ext cx="2366358" cy="33821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48CA6A9-DD15-4A40-9AB1-486201A2F9C4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5782292" y="4225876"/>
            <a:ext cx="3214836" cy="2011311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="" xmlns:a16="http://schemas.microsoft.com/office/drawing/2014/main" id="{E2373EC9-DC4A-4300-A175-49A17433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46089"/>
              </p:ext>
            </p:extLst>
          </p:nvPr>
        </p:nvGraphicFramePr>
        <p:xfrm>
          <a:off x="1672486" y="5866347"/>
          <a:ext cx="30249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958">
                  <a:extLst>
                    <a:ext uri="{9D8B030D-6E8A-4147-A177-3AD203B41FA5}">
                      <a16:colId xmlns="" xmlns:a16="http://schemas.microsoft.com/office/drawing/2014/main" val="3647946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Recognition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97045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97%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627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22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539552" y="690973"/>
            <a:ext cx="6336704" cy="59043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 startAt="3"/>
              <a:defRPr/>
            </a:pPr>
            <a:r>
              <a:rPr lang="en-US" altLang="zh-CN" sz="2200" dirty="0">
                <a:latin typeface="Times New Roman" pitchFamily="18" charset="0"/>
              </a:rPr>
              <a:t>Five-face target R&amp;D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Conventional photogrammetric target are plane target can not meet the requirement of shooting from different angles in tunnel circumstance.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Five-face target, ball center coordinate can be calculated by shooting from different directions.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Can use laser tracker target seat, Good interchangeability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</a:rPr>
              <a:t>Completed </a:t>
            </a:r>
            <a:r>
              <a:rPr lang="en-US" altLang="zh-CN" sz="2000" dirty="0">
                <a:latin typeface="Times New Roman" pitchFamily="18" charset="0"/>
              </a:rPr>
              <a:t>target processing technology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Carry out retro-reflection coating layer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Produced 90 targets for</a:t>
            </a: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2000" dirty="0">
                <a:latin typeface="Times New Roman" pitchFamily="18" charset="0"/>
              </a:rPr>
              <a:t>      measurement experiment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 Completed the target center </a:t>
            </a:r>
          </a:p>
          <a:p>
            <a:pPr marL="400050" lvl="2" indent="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None/>
              <a:defRPr/>
            </a:pPr>
            <a:r>
              <a:rPr lang="en-US" altLang="zh-CN" sz="2000" dirty="0">
                <a:latin typeface="Times New Roman" pitchFamily="18" charset="0"/>
              </a:rPr>
              <a:t>      calculation program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4248B3D-4D42-45B1-94AA-B9E1131603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192" y="690973"/>
            <a:ext cx="2066723" cy="20728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D3EE415-674C-4086-96D2-333B40C193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9454" y="4514312"/>
            <a:ext cx="2133785" cy="18106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5BE260C-784B-40B0-A072-C4AAA2310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747" y="4717609"/>
            <a:ext cx="2042337" cy="1877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F253DB7-4EDC-4ED3-8738-828B62A5CE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5386" y="2672609"/>
            <a:ext cx="1801923" cy="18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4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8030412" cy="16969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 startAt="4"/>
              <a:defRPr/>
            </a:pPr>
            <a:r>
              <a:rPr lang="en-US" altLang="zh-CN" sz="2200" dirty="0">
                <a:latin typeface="Times New Roman" pitchFamily="18" charset="0"/>
              </a:rPr>
              <a:t>Photogrammetry application method research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Purpose: research how to carry out measurement by photogrammetry method in tunnel environment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Carried out 4 times experiment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917C446-DC72-4ABA-932C-B6D27BB6BA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609" y="2423973"/>
            <a:ext cx="3865302" cy="26632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C2DE1BD-5575-4F65-90D7-90AAF13638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2400" y="2396016"/>
            <a:ext cx="3584460" cy="2691245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="" xmlns:a16="http://schemas.microsoft.com/office/drawing/2014/main" id="{E5CF3F77-A423-4726-8ACE-7820B325AF18}"/>
              </a:ext>
            </a:extLst>
          </p:cNvPr>
          <p:cNvSpPr txBox="1">
            <a:spLocks/>
          </p:cNvSpPr>
          <p:nvPr/>
        </p:nvSpPr>
        <p:spPr>
          <a:xfrm>
            <a:off x="609588" y="5277582"/>
            <a:ext cx="8030412" cy="1202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Control point measurement method had been researched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Verified the million capacity coded target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Verified the Five-face target and its calculation program</a:t>
            </a:r>
            <a:endParaRPr lang="zh-CN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72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777028"/>
            <a:ext cx="7416824" cy="6156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Successfully completed the RCS ring measurement, efficiency can be increased by four times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E42E293-FECB-494C-BE09-9733DF1C9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676" y="1706901"/>
            <a:ext cx="3677699" cy="23354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C4C7347-A254-429C-B2F9-9A8DB81253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6093" y="1698146"/>
            <a:ext cx="3332912" cy="2335471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="" xmlns:a16="http://schemas.microsoft.com/office/drawing/2014/main" id="{36FDC8D0-4A63-42AE-B4CD-375CB0949B60}"/>
              </a:ext>
            </a:extLst>
          </p:cNvPr>
          <p:cNvSpPr txBox="1">
            <a:spLocks/>
          </p:cNvSpPr>
          <p:nvPr/>
        </p:nvSpPr>
        <p:spPr>
          <a:xfrm>
            <a:off x="360000" y="4069808"/>
            <a:ext cx="8197646" cy="235142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Problems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In small range photogrammetry can get high accuracy, but in large range its accuracy is very instable, targets are too far apart, images overlap strength is too weak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000" dirty="0">
                <a:latin typeface="Times New Roman" pitchFamily="18" charset="0"/>
              </a:rPr>
              <a:t>In order to improve the measurement accuracy, distance and angle observations should be added into photogrammetry, which is the function that the vision instrument will implement.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77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731965"/>
            <a:ext cx="7416824" cy="11695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Completed the Quadrupole fiducialization experiment by photogrammetry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Accuracy is comparable with laser tracker</a:t>
            </a: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sp>
        <p:nvSpPr>
          <p:cNvPr id="11" name="灯片编号占位符 3">
            <a:extLst>
              <a:ext uri="{FF2B5EF4-FFF2-40B4-BE49-F238E27FC236}">
                <a16:creationId xmlns="" xmlns:a16="http://schemas.microsoft.com/office/drawing/2014/main" id="{9C996637-5A8F-4A03-B6B1-BA0F594480A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04BEEA27-C98A-4D6E-B88E-6F0045E4FB59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A3621D1-7672-4B61-A8C0-B5D80079D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10424" r="8115"/>
          <a:stretch/>
        </p:blipFill>
        <p:spPr>
          <a:xfrm>
            <a:off x="5988498" y="2348880"/>
            <a:ext cx="2873874" cy="23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5B3331-63F2-408A-AE78-8E66A1C5C89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2201" r="11413"/>
          <a:stretch/>
        </p:blipFill>
        <p:spPr>
          <a:xfrm>
            <a:off x="293348" y="2348880"/>
            <a:ext cx="2798384" cy="234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E817B4C-8369-45AA-9A29-2647C2170A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6901" r="35038" b="32150"/>
          <a:stretch/>
        </p:blipFill>
        <p:spPr>
          <a:xfrm>
            <a:off x="3220115" y="2348880"/>
            <a:ext cx="2640000" cy="234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9188C87-C52C-432D-A4AE-49FDB1631C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l="46160" t="24107" r="45573" b="61128"/>
          <a:stretch/>
        </p:blipFill>
        <p:spPr>
          <a:xfrm>
            <a:off x="7096778" y="1124744"/>
            <a:ext cx="1075622" cy="1080121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="" xmlns:a16="http://schemas.microsoft.com/office/drawing/2014/main" id="{CAC55F17-35AD-460D-A631-61CC606C6FD8}"/>
              </a:ext>
            </a:extLst>
          </p:cNvPr>
          <p:cNvCxnSpPr/>
          <p:nvPr/>
        </p:nvCxnSpPr>
        <p:spPr>
          <a:xfrm flipH="1">
            <a:off x="3995936" y="2204864"/>
            <a:ext cx="3312368" cy="1224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B677018A-1701-4D27-AEA6-4E71F64A3F54}"/>
              </a:ext>
            </a:extLst>
          </p:cNvPr>
          <p:cNvCxnSpPr/>
          <p:nvPr/>
        </p:nvCxnSpPr>
        <p:spPr>
          <a:xfrm flipH="1">
            <a:off x="6876256" y="2204864"/>
            <a:ext cx="432048" cy="93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表格 18">
            <a:extLst>
              <a:ext uri="{FF2B5EF4-FFF2-40B4-BE49-F238E27FC236}">
                <a16:creationId xmlns="" xmlns:a16="http://schemas.microsoft.com/office/drawing/2014/main" id="{AFBD2682-43B5-45B9-94D5-ABEE2B399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88141"/>
              </p:ext>
            </p:extLst>
          </p:nvPr>
        </p:nvGraphicFramePr>
        <p:xfrm>
          <a:off x="683568" y="4913856"/>
          <a:ext cx="7916380" cy="184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38">
                  <a:extLst>
                    <a:ext uri="{9D8B030D-6E8A-4147-A177-3AD203B41FA5}">
                      <a16:colId xmlns="" xmlns:a16="http://schemas.microsoft.com/office/drawing/2014/main" val="1782108749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996492688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1570870371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1259841569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2954270948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2216381339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345889212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2653796875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3804196115"/>
                    </a:ext>
                  </a:extLst>
                </a:gridCol>
                <a:gridCol w="791638">
                  <a:extLst>
                    <a:ext uri="{9D8B030D-6E8A-4147-A177-3AD203B41FA5}">
                      <a16:colId xmlns="" xmlns:a16="http://schemas.microsoft.com/office/drawing/2014/main" val="4291352707"/>
                    </a:ext>
                  </a:extLst>
                </a:gridCol>
              </a:tblGrid>
              <a:tr h="368860">
                <a:tc>
                  <a:txBody>
                    <a:bodyPr/>
                    <a:lstStyle/>
                    <a:p>
                      <a:pPr algn="ctr" fontAlgn="b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激光跟踪仪结果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摄影测量结果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偏差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7876375"/>
                  </a:ext>
                </a:extLst>
              </a:tr>
              <a:tr h="36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272QCF1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-398.86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349.68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-398.89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349.68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80252241"/>
                  </a:ext>
                </a:extLst>
              </a:tr>
              <a:tr h="36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272QCF2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-596.63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-350.19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-596.63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-350.16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04060137"/>
                  </a:ext>
                </a:extLst>
              </a:tr>
              <a:tr h="36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272QCF3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597.94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-350.67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598.00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-350.61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76358002"/>
                  </a:ext>
                </a:extLst>
              </a:tr>
              <a:tr h="36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272QCF4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397.38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349.69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397.44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753.09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349.75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3002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22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60000" y="0"/>
            <a:ext cx="8280000" cy="6120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latin typeface="Times New Roman" panose="02020603050405020304" pitchFamily="18" charset="0"/>
                <a:cs typeface="Times New Roman" pitchFamily="18" charset="0"/>
              </a:rPr>
              <a:t>Contents</a:t>
            </a:r>
          </a:p>
        </p:txBody>
      </p:sp>
      <p:sp>
        <p:nvSpPr>
          <p:cNvPr id="1029" name="内容占位符 2"/>
          <p:cNvSpPr>
            <a:spLocks noGrp="1"/>
          </p:cNvSpPr>
          <p:nvPr>
            <p:ph idx="1"/>
          </p:nvPr>
        </p:nvSpPr>
        <p:spPr>
          <a:xfrm>
            <a:off x="899592" y="1124744"/>
            <a:ext cx="7740408" cy="4824536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TDR work review</a:t>
            </a:r>
          </a:p>
          <a:p>
            <a:pPr marL="457200" lvl="1" indent="-4572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  <a:p>
            <a:pPr marL="457200" lvl="1" indent="-4572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  <a:p>
            <a:pPr marL="457200" lvl="1" indent="-4572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Summary</a:t>
            </a:r>
          </a:p>
          <a:p>
            <a:pPr marL="0" indent="0" eaLnBrk="1" hangingPunct="1">
              <a:buClr>
                <a:srgbClr val="FF0000"/>
              </a:buClr>
              <a:buSzPct val="80000"/>
              <a:buNone/>
              <a:defRPr/>
            </a:pPr>
            <a:endParaRPr lang="en-GB" altLang="zh-CN" sz="1800" dirty="0">
              <a:latin typeface="Times New Roman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0A0EC93-7C1A-419B-87E6-FD91FF58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EEA27-C98A-4D6E-B88E-6F0045E4FB59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487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533056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 startAt="5"/>
              <a:defRPr/>
            </a:pPr>
            <a:r>
              <a:rPr lang="en-US" altLang="zh-CN" sz="2200" dirty="0">
                <a:latin typeface="Times New Roman" pitchFamily="18" charset="0"/>
              </a:rPr>
              <a:t>Two-dimensional turntable R&amp;D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alt-azimuth shafting structure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Camera and rangefinder are mounted on the pitching axis, easy to add counterweights, reduce the driving torque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Azimuth axis can do 360° unlimited rotation, pitching axis rotation range is       -60 ~ 90°</a:t>
            </a: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E2E417B-E043-4C2B-9666-08454A9131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679" y="1772816"/>
            <a:ext cx="2298391" cy="29933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11A2776-84AD-45DB-9745-55B99CAF4C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680" y="3976259"/>
            <a:ext cx="1541502" cy="24334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A1BA549-5570-4737-A5C1-6B10937EEC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7254" y="3976059"/>
            <a:ext cx="1927700" cy="24336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11733" y="126876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camera</a:t>
            </a:r>
            <a:endParaRPr lang="zh-CN" altLang="en-US" dirty="0"/>
          </a:p>
        </p:txBody>
      </p:sp>
      <p:cxnSp>
        <p:nvCxnSpPr>
          <p:cNvPr id="6" name="直接箭头连接符 5"/>
          <p:cNvCxnSpPr>
            <a:stCxn id="3" idx="2"/>
          </p:cNvCxnSpPr>
          <p:nvPr/>
        </p:nvCxnSpPr>
        <p:spPr>
          <a:xfrm flipH="1">
            <a:off x="7911733" y="1638092"/>
            <a:ext cx="477054" cy="998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447388" y="115145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rangefinder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7368767" y="1453426"/>
            <a:ext cx="301107" cy="463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4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420869" y="690974"/>
            <a:ext cx="5015227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System composition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Mechanical shell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Piezoelectric ceramic motor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Incremental grating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Absolute photoelectric Angle sensor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motion control system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Completed the shafting design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load calculation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Mechanical design</a:t>
            </a:r>
          </a:p>
          <a:p>
            <a:pPr marL="1200150" lvl="3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itchFamily="18" charset="0"/>
              </a:rPr>
              <a:t>Encoders and motors installation design</a:t>
            </a:r>
            <a:endParaRPr lang="zh-CN" altLang="en-US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12D6ADA-11F9-47B5-A449-B7097EE6B2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3269" y="690974"/>
            <a:ext cx="2859272" cy="21642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B235AD7-D788-4FB1-B22B-EFBFB05C13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8563" y="4811571"/>
            <a:ext cx="2653705" cy="182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813EDC5-DAF9-45A6-B7EF-7F98AF72E7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8564" y="2971071"/>
            <a:ext cx="2653705" cy="17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778836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3D modeling and finite element method to do stiffness analysis and  structure optimization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Tried the 3D printing and machining center fabrication process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Meet the high precision, large load, light weight requirements</a:t>
            </a: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5B86956-6137-41BF-A446-0B73490FF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8089" y="2347666"/>
            <a:ext cx="2123784" cy="18684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4FA3BF-E9C0-4D07-89B4-FF8082D521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645" y="4367631"/>
            <a:ext cx="1935179" cy="19459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53CA40A0-6FE8-4374-BB70-0B848608C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9700" y="2278611"/>
            <a:ext cx="2564628" cy="19629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E7367-AF00-497B-993B-ABF4449277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8953" y="4363386"/>
            <a:ext cx="2114219" cy="19256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B812A80E-97EC-487A-AB79-FC0008C74BD5}"/>
              </a:ext>
            </a:extLst>
          </p:cNvPr>
          <p:cNvSpPr txBox="1"/>
          <p:nvPr/>
        </p:nvSpPr>
        <p:spPr>
          <a:xfrm>
            <a:off x="2242334" y="4126112"/>
            <a:ext cx="72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V1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2F6F128-BD75-4302-B7B6-1287DBAA76C9}"/>
              </a:ext>
            </a:extLst>
          </p:cNvPr>
          <p:cNvSpPr txBox="1"/>
          <p:nvPr/>
        </p:nvSpPr>
        <p:spPr>
          <a:xfrm>
            <a:off x="2138733" y="6370410"/>
            <a:ext cx="72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V2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7C64CF53-5C3B-4D96-873C-86E159BC1923}"/>
              </a:ext>
            </a:extLst>
          </p:cNvPr>
          <p:cNvSpPr txBox="1"/>
          <p:nvPr/>
        </p:nvSpPr>
        <p:spPr>
          <a:xfrm>
            <a:off x="5315183" y="6353930"/>
            <a:ext cx="193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finished product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3625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16894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Turntable control system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Completed the hardware system integration</a:t>
            </a:r>
            <a:endParaRPr lang="en-US" altLang="zh-CN" sz="16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 Completed the control software development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C0265CB0-302A-4A48-A0E6-4B38D71C7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1681" y="2926005"/>
            <a:ext cx="3481118" cy="29751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B9CEDE5-2B05-4E63-96C6-A4ECD91C44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601" y="3054032"/>
            <a:ext cx="3511600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99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7416824" cy="8138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Completed the parts processing and assembly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721" y="1435588"/>
            <a:ext cx="3646236" cy="16853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2090" y="1210996"/>
            <a:ext cx="1491618" cy="22236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4248" y="1201180"/>
            <a:ext cx="1572635" cy="2223616"/>
          </a:xfrm>
          <a:prstGeom prst="rect">
            <a:avLst/>
          </a:prstGeom>
        </p:spPr>
      </p:pic>
      <p:sp>
        <p:nvSpPr>
          <p:cNvPr id="17" name="内容占位符 2"/>
          <p:cNvSpPr txBox="1">
            <a:spLocks/>
          </p:cNvSpPr>
          <p:nvPr/>
        </p:nvSpPr>
        <p:spPr>
          <a:xfrm>
            <a:off x="619730" y="3428605"/>
            <a:ext cx="7200800" cy="7863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Completed the motion test after installing the camera and rangefinder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592" y="4236529"/>
            <a:ext cx="1908213" cy="2554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6170" y="4185316"/>
            <a:ext cx="1632219" cy="26056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221" y="4283629"/>
            <a:ext cx="2801047" cy="25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2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871740"/>
            <a:ext cx="7416824" cy="1693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Using incremental grating solved the running away problem caused by signal delay</a:t>
            </a: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Using 10 group angle values tested the motion control system</a:t>
            </a: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Test result can meet the design  indexes</a:t>
            </a: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999" y="3007965"/>
            <a:ext cx="3355401" cy="31573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5200" y="3007965"/>
            <a:ext cx="3421428" cy="31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51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6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9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16894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Completed the measurement functions test</a:t>
            </a:r>
            <a:endParaRPr lang="en-US" altLang="zh-CN" sz="16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 photogrammetry, horizontal angle, vertical angle, distance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Each image can be recorded with angles and distances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350" y="2852936"/>
            <a:ext cx="4848225" cy="320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2413" y="2918776"/>
            <a:ext cx="3457587" cy="31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8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850844" cy="55032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 startAt="6"/>
              <a:defRPr/>
            </a:pPr>
            <a:r>
              <a:rPr lang="en-US" altLang="zh-CN" sz="2200" dirty="0">
                <a:latin typeface="Times New Roman" pitchFamily="18" charset="0"/>
              </a:rPr>
              <a:t>Vision instrument calibration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To calculate the control point coordinate in global coordinate system by its projection point’s pixel coordinates in the image coordinate system, it needs to establish the equations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These equations will include a series of parameters, some of the parameters reflect the position relationship between the measuring modules, so the position relationship between the measuring modules will influence the measurement result.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Vision instrument calibration is to adjust the measuring modules to their design position, calibrate the position error and compensate the measurement result.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022" y="2332587"/>
            <a:ext cx="4590476" cy="12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527" y="2133600"/>
            <a:ext cx="1722513" cy="15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74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55392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Calibration works</a:t>
            </a:r>
            <a:endParaRPr lang="en-US" altLang="zh-CN" sz="2000" dirty="0">
              <a:latin typeface="Times New Roman" pitchFamily="18" charset="0"/>
            </a:endParaRP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ea"/>
              <a:buAutoNum type="circleNumDbPlain"/>
              <a:defRPr/>
            </a:pPr>
            <a:r>
              <a:rPr lang="en-US" altLang="zh-CN" sz="2000" dirty="0">
                <a:latin typeface="Times New Roman" pitchFamily="18" charset="0"/>
              </a:rPr>
              <a:t>Datum fiducialiaztion</a:t>
            </a: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ea"/>
              <a:buAutoNum type="circleNumDbPlain"/>
              <a:defRPr/>
            </a:pPr>
            <a:r>
              <a:rPr lang="en-US" altLang="zh-CN" sz="2000" dirty="0">
                <a:latin typeface="Times New Roman" pitchFamily="18" charset="0"/>
              </a:rPr>
              <a:t>Individual calibration</a:t>
            </a:r>
          </a:p>
          <a:p>
            <a:pPr marL="857250" lvl="2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ea"/>
              <a:buAutoNum type="circleNumDbPlain"/>
              <a:defRPr/>
            </a:pPr>
            <a:r>
              <a:rPr lang="en-US" altLang="zh-CN" sz="2000" dirty="0">
                <a:latin typeface="Times New Roman" pitchFamily="18" charset="0"/>
              </a:rPr>
              <a:t>Integral calibration</a:t>
            </a:r>
          </a:p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Datum fiducialiaztion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Turntable shafting datum </a:t>
            </a:r>
            <a:r>
              <a:rPr lang="en-US" altLang="zh-CN" sz="2000" dirty="0" err="1">
                <a:latin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</a:rPr>
              <a:t>: shafting datum and the fiducials.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Camera datum </a:t>
            </a:r>
            <a:r>
              <a:rPr lang="en-US" altLang="zh-CN" sz="2000" dirty="0" err="1">
                <a:latin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</a:rPr>
              <a:t>: optical axis, principal point and fiducials.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Rangefinder datum </a:t>
            </a:r>
            <a:r>
              <a:rPr lang="en-US" altLang="zh-CN" sz="2000" dirty="0" err="1">
                <a:latin typeface="Times New Roman" pitchFamily="18" charset="0"/>
              </a:rPr>
              <a:t>fiducialization</a:t>
            </a:r>
            <a:r>
              <a:rPr lang="en-US" altLang="zh-CN" sz="2000" dirty="0">
                <a:latin typeface="Times New Roman" pitchFamily="18" charset="0"/>
              </a:rPr>
              <a:t>: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Use CMM measure the fiducials, adjust the camera and rangefinder according to the turntable.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2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</p:spTree>
    <p:extLst>
      <p:ext uri="{BB962C8B-B14F-4D97-AF65-F5344CB8AC3E}">
        <p14:creationId xmlns:p14="http://schemas.microsoft.com/office/powerpoint/2010/main" val="326877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1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1393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Individual calibration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Encoder eccentric error: misalignment between encoder center and rotation center</a:t>
            </a:r>
            <a:endParaRPr lang="zh-CN" altLang="en-US" sz="22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5D4FA772-F5FD-447B-B900-35E67D80E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5511" r="3149"/>
          <a:stretch>
            <a:fillRect/>
          </a:stretch>
        </p:blipFill>
        <p:spPr bwMode="auto">
          <a:xfrm>
            <a:off x="2198404" y="2010142"/>
            <a:ext cx="1594604" cy="151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2459856"/>
            <a:ext cx="1910456" cy="5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609588" y="3648073"/>
            <a:ext cx="7416824" cy="25821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Collimation error: camera optical axis not orthogonal with turntable pitching axis 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 turntable pitching axis tilt error: pitching axis not orthogonal with azimuth axis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Offset between pitching axis and azimuth axis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Offset between camera optical axis and pitching axis </a:t>
            </a:r>
            <a:endParaRPr lang="zh-CN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70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Review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609341" y="908720"/>
            <a:ext cx="8028440" cy="56166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TDR work</a:t>
            </a:r>
          </a:p>
          <a:p>
            <a:pPr marL="758825" lvl="2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An overall component installation and alignment scheme has been made based on 8 years construction period.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Control network construction and measurement plan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Collider ring, Booster,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installation  schedule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Installation efficiency estimation for per day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Manpower requirement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Component installation strategy in tunnel.</a:t>
            </a:r>
          </a:p>
          <a:p>
            <a:pPr marL="758825" lvl="2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Alignment observation data process method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research.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CEPC measurement reference datum analysis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CEPC coordinate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systems</a:t>
            </a: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Geoid refine method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Quaci-Geoid and Vertical model</a:t>
            </a:r>
          </a:p>
          <a:p>
            <a:pPr marL="1216025" lvl="3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Elevation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coordinate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and horizontal coordinate calculation method.</a:t>
            </a:r>
          </a:p>
          <a:p>
            <a:pPr marL="400050" lvl="2" indent="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None/>
              <a:defRPr/>
            </a:pPr>
            <a:endParaRPr lang="en-US" altLang="zh-C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ED4F1F5E-1918-4E7E-A912-F9478677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00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7416824" cy="4337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Purchased  a multi-tooth dividing table for angle calibration</a:t>
            </a:r>
            <a:endParaRPr lang="zh-CN" altLang="en-US" sz="22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15" name="Picture 3" descr="http://www.csscjingda.com/ueditor/php/upload/image/20200529/1590706406127163.jpg">
            <a:extLst>
              <a:ext uri="{FF2B5EF4-FFF2-40B4-BE49-F238E27FC236}">
                <a16:creationId xmlns="" xmlns:a16="http://schemas.microsoft.com/office/drawing/2014/main" id="{B6F5E7DB-2DAC-4A3B-BCC9-94BE27B4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t="4854" r="45625" b="12621"/>
          <a:stretch>
            <a:fillRect/>
          </a:stretch>
        </p:blipFill>
        <p:spPr bwMode="auto">
          <a:xfrm>
            <a:off x="2490027" y="1197821"/>
            <a:ext cx="3655945" cy="2143140"/>
          </a:xfrm>
          <a:prstGeom prst="rect">
            <a:avLst/>
          </a:prstGeom>
          <a:noFill/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604424" y="3396824"/>
            <a:ext cx="7416824" cy="4337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Customized  </a:t>
            </a:r>
            <a:r>
              <a:rPr lang="en-US" altLang="zh-CN" sz="2000" dirty="0">
                <a:latin typeface="Times New Roman" pitchFamily="18" charset="0"/>
              </a:rPr>
              <a:t>a calibration field for integral calibration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2200" dirty="0">
              <a:latin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2724" y="4008985"/>
            <a:ext cx="2552054" cy="25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79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850844" cy="86581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+mj-lt"/>
              <a:buAutoNum type="arabicPeriod" startAt="7"/>
              <a:defRPr/>
            </a:pPr>
            <a:r>
              <a:rPr lang="en-US" altLang="zh-CN" sz="2200" dirty="0">
                <a:latin typeface="Times New Roman" pitchFamily="18" charset="0"/>
              </a:rPr>
              <a:t>Adjustment software R&amp;D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Software R&amp;D analysis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39551" y="1700808"/>
            <a:ext cx="1401745" cy="7692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R&amp;D process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635897" y="1721747"/>
            <a:ext cx="1636976" cy="7692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problems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7092280" y="1721747"/>
            <a:ext cx="1664251" cy="76921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solutions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60001" y="2876653"/>
            <a:ext cx="1853013" cy="3642191"/>
            <a:chOff x="622359" y="2331244"/>
            <a:chExt cx="2318486" cy="3960019"/>
          </a:xfrm>
        </p:grpSpPr>
        <p:sp>
          <p:nvSpPr>
            <p:cNvPr id="19" name="圆角矩形 18"/>
            <p:cNvSpPr/>
            <p:nvPr/>
          </p:nvSpPr>
          <p:spPr>
            <a:xfrm>
              <a:off x="622359" y="2331244"/>
              <a:ext cx="2318485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Observations</a:t>
              </a:r>
              <a:r>
                <a: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management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816768" y="3371851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Constructing observation equations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16767" y="4412458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Normal</a:t>
              </a:r>
              <a:r>
                <a:rPr kumimoji="0" lang="en-US" altLang="zh-CN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equation solution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816767" y="5453065"/>
              <a:ext cx="2124077" cy="838198"/>
            </a:xfrm>
            <a:prstGeom prst="roundRect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000000"/>
                  </a:solidFill>
                  <a:latin typeface="Arial"/>
                  <a:ea typeface="微软雅黑"/>
                </a:rPr>
                <a:t>accuracy assessment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23" name="直接箭头连接符 22"/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781601" y="3169442"/>
              <a:ext cx="97206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stCxn id="20" idx="2"/>
              <a:endCxn id="21" idx="0"/>
            </p:cNvCxnSpPr>
            <p:nvPr/>
          </p:nvCxnSpPr>
          <p:spPr>
            <a:xfrm flipH="1">
              <a:off x="1878806" y="4210049"/>
              <a:ext cx="1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21" idx="2"/>
              <a:endCxn id="22" idx="0"/>
            </p:cNvCxnSpPr>
            <p:nvPr/>
          </p:nvCxnSpPr>
          <p:spPr>
            <a:xfrm>
              <a:off x="1878806" y="5250656"/>
              <a:ext cx="0" cy="202409"/>
            </a:xfrm>
            <a:prstGeom prst="straightConnector1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>
            <a:off x="117810" y="2745749"/>
            <a:ext cx="2195858" cy="394454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429298" y="2745749"/>
            <a:ext cx="2195858" cy="394454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686193" y="3448280"/>
            <a:ext cx="1697634" cy="770924"/>
          </a:xfrm>
          <a:prstGeom prst="roundRect">
            <a:avLst/>
          </a:prstGeom>
          <a:ln w="38100">
            <a:solidFill>
              <a:srgbClr val="E3686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Multi observations adjustment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右箭头 31"/>
          <p:cNvSpPr/>
          <p:nvPr/>
        </p:nvSpPr>
        <p:spPr>
          <a:xfrm>
            <a:off x="2763569" y="4278393"/>
            <a:ext cx="392047" cy="61127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6222120" y="4278393"/>
            <a:ext cx="392047" cy="61127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33045" y="2735631"/>
            <a:ext cx="2195858" cy="394454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7197644" y="3163160"/>
            <a:ext cx="1697634" cy="770924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Integrated adjustment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7197644" y="4376135"/>
            <a:ext cx="1697634" cy="770924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微软雅黑"/>
              </a:rPr>
              <a:t>Posterior variance estimation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177355" y="5538642"/>
            <a:ext cx="1697634" cy="770924"/>
          </a:xfrm>
          <a:prstGeom prst="round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微软雅黑"/>
              </a:rPr>
              <a:t>Optimize algorithm</a:t>
            </a:r>
            <a:endParaRPr lang="zh-CN" altLang="en-US" b="1" dirty="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3686193" y="5384554"/>
            <a:ext cx="1697634" cy="770924"/>
          </a:xfrm>
          <a:prstGeom prst="roundRect">
            <a:avLst/>
          </a:prstGeom>
          <a:ln w="38100">
            <a:solidFill>
              <a:srgbClr val="E3686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微软雅黑"/>
              </a:rPr>
              <a:t>massive observation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微软雅黑"/>
              </a:rPr>
              <a:t>adjustment</a:t>
            </a:r>
            <a:endParaRPr lang="zh-CN" altLang="en-US" sz="1600" b="1" dirty="0">
              <a:solidFill>
                <a:srgbClr val="000000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81429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067604"/>
              </p:ext>
            </p:extLst>
          </p:nvPr>
        </p:nvGraphicFramePr>
        <p:xfrm>
          <a:off x="4318000" y="2168556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68556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433462"/>
              </p:ext>
            </p:extLst>
          </p:nvPr>
        </p:nvGraphicFramePr>
        <p:xfrm>
          <a:off x="4067175" y="2181256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81256"/>
                        <a:ext cx="914400" cy="179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85181"/>
              </p:ext>
            </p:extLst>
          </p:nvPr>
        </p:nvGraphicFramePr>
        <p:xfrm>
          <a:off x="4168000" y="3788556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2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88556"/>
                        <a:ext cx="914400" cy="179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498151"/>
              </p:ext>
            </p:extLst>
          </p:nvPr>
        </p:nvGraphicFramePr>
        <p:xfrm>
          <a:off x="4318000" y="2168556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68556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727098"/>
              </p:ext>
            </p:extLst>
          </p:nvPr>
        </p:nvGraphicFramePr>
        <p:xfrm>
          <a:off x="4067175" y="2181256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81256"/>
                        <a:ext cx="914400" cy="179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7416824" cy="4337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Photogrammetry adjustment program has been developed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Vision instrument </a:t>
            </a:r>
            <a:r>
              <a:rPr lang="en-US" altLang="zh-CN" sz="2000" dirty="0">
                <a:latin typeface="Times New Roman" pitchFamily="18" charset="0"/>
              </a:rPr>
              <a:t>a</a:t>
            </a:r>
            <a:r>
              <a:rPr lang="en-US" altLang="zh-CN" sz="2000" dirty="0" smtClean="0">
                <a:latin typeface="Times New Roman" pitchFamily="18" charset="0"/>
              </a:rPr>
              <a:t>djustment </a:t>
            </a:r>
            <a:r>
              <a:rPr lang="en-US" altLang="zh-CN" sz="2000" dirty="0">
                <a:latin typeface="Times New Roman" pitchFamily="18" charset="0"/>
              </a:rPr>
              <a:t>model has been constructed</a:t>
            </a:r>
            <a:endParaRPr lang="zh-CN" altLang="en-US" sz="22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B82F88BE-7977-4727-9698-0E06C8BE5155}"/>
              </a:ext>
            </a:extLst>
          </p:cNvPr>
          <p:cNvSpPr/>
          <p:nvPr/>
        </p:nvSpPr>
        <p:spPr>
          <a:xfrm>
            <a:off x="352789" y="2419327"/>
            <a:ext cx="1710725" cy="553998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Global</a:t>
            </a:r>
            <a:r>
              <a:rPr kumimoji="1" lang="en-US" altLang="zh-CN" sz="1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 coordinate</a:t>
            </a:r>
            <a:endParaRPr kumimoji="1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690E534-B37B-4163-95F6-2DBF5CBD1D41}"/>
              </a:ext>
            </a:extLst>
          </p:cNvPr>
          <p:cNvSpPr/>
          <p:nvPr/>
        </p:nvSpPr>
        <p:spPr>
          <a:xfrm>
            <a:off x="510682" y="3490890"/>
            <a:ext cx="1394933" cy="892552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</a:rPr>
              <a:t>Instrument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kern="0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</a:rPr>
              <a:t>coordinate</a:t>
            </a:r>
            <a:endParaRPr kumimoji="1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itchFamily="2" charset="-122"/>
              <a:ea typeface="黑体" pitchFamily="2" charset="-122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（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T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-X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Y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Z</a:t>
            </a:r>
            <a:r>
              <a:rPr kumimoji="1" lang="en-US" altLang="zh-CN" sz="16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I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20" name="上箭头 19">
            <a:extLst>
              <a:ext uri="{FF2B5EF4-FFF2-40B4-BE49-F238E27FC236}">
                <a16:creationId xmlns="" xmlns:a16="http://schemas.microsoft.com/office/drawing/2014/main" id="{934A93BA-B081-44FD-BDF9-C36C03646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848" y="3181327"/>
            <a:ext cx="179388" cy="244475"/>
          </a:xfrm>
          <a:prstGeom prst="upArrow">
            <a:avLst>
              <a:gd name="adj1" fmla="val 50000"/>
              <a:gd name="adj2" fmla="val 50153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86994202-0EBF-44EA-A4BA-AA0FD6F1029C}"/>
              </a:ext>
            </a:extLst>
          </p:cNvPr>
          <p:cNvGrpSpPr>
            <a:grpSpLocks/>
          </p:cNvGrpSpPr>
          <p:nvPr/>
        </p:nvGrpSpPr>
        <p:grpSpPr bwMode="auto">
          <a:xfrm>
            <a:off x="2930338" y="3548663"/>
            <a:ext cx="5942197" cy="960457"/>
            <a:chOff x="3001574" y="4494950"/>
            <a:chExt cx="5942194" cy="960632"/>
          </a:xfrm>
        </p:grpSpPr>
        <p:sp>
          <p:nvSpPr>
            <p:cNvPr id="38" name="矩形 37">
              <a:extLst>
                <a:ext uri="{FF2B5EF4-FFF2-40B4-BE49-F238E27FC236}">
                  <a16:creationId xmlns="" xmlns:a16="http://schemas.microsoft.com/office/drawing/2014/main" id="{55FD8BF2-67E9-4863-99D7-156DEAF0F0CF}"/>
                </a:ext>
              </a:extLst>
            </p:cNvPr>
            <p:cNvSpPr/>
            <p:nvPr/>
          </p:nvSpPr>
          <p:spPr>
            <a:xfrm>
              <a:off x="5000421" y="4494950"/>
              <a:ext cx="1800224" cy="95428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Image coordinate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(O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f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</a:t>
              </a:r>
              <a:r>
                <a:rPr kumimoji="1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xy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)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="" xmlns:a16="http://schemas.microsoft.com/office/drawing/2014/main" id="{E4775803-DED4-40DD-A10F-21DA7B04115A}"/>
                </a:ext>
              </a:extLst>
            </p:cNvPr>
            <p:cNvSpPr/>
            <p:nvPr/>
          </p:nvSpPr>
          <p:spPr>
            <a:xfrm>
              <a:off x="7143544" y="4501301"/>
              <a:ext cx="1800224" cy="95428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Pixel coordinate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（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O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p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</a:t>
              </a:r>
              <a:r>
                <a:rPr kumimoji="1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uv</a:t>
              </a: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）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="" xmlns:a16="http://schemas.microsoft.com/office/drawing/2014/main" id="{2D4CDD55-AB63-44C5-8002-1F9F12CF2C05}"/>
                </a:ext>
              </a:extLst>
            </p:cNvPr>
            <p:cNvSpPr/>
            <p:nvPr/>
          </p:nvSpPr>
          <p:spPr>
            <a:xfrm>
              <a:off x="3001574" y="4501301"/>
              <a:ext cx="1483097" cy="95428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Camera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kern="0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coordinate</a:t>
              </a:r>
              <a:endPara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（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O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-X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Y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Z</a:t>
              </a:r>
              <a:r>
                <a:rPr kumimoji="1" lang="en-US" altLang="zh-CN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C</a:t>
              </a:r>
              <a:r>
                <a:rPr kumimoji="1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）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endParaRPr>
            </a:p>
          </p:txBody>
        </p:sp>
        <p:sp>
          <p:nvSpPr>
            <p:cNvPr id="41" name="上箭头 40">
              <a:extLst>
                <a:ext uri="{FF2B5EF4-FFF2-40B4-BE49-F238E27FC236}">
                  <a16:creationId xmlns="" xmlns:a16="http://schemas.microsoft.com/office/drawing/2014/main" id="{C12900DD-2853-46A1-89F4-66EBEB8793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747153" y="4716921"/>
              <a:ext cx="180000" cy="244554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上箭头 41">
              <a:extLst>
                <a:ext uri="{FF2B5EF4-FFF2-40B4-BE49-F238E27FC236}">
                  <a16:creationId xmlns="" xmlns:a16="http://schemas.microsoft.com/office/drawing/2014/main" id="{300BE5FD-3645-4DFF-9973-2B913CCB2A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890293" y="4716921"/>
              <a:ext cx="180000" cy="244554"/>
            </a:xfrm>
            <a:prstGeom prst="upArrow">
              <a:avLst>
                <a:gd name="adj1" fmla="val 50000"/>
                <a:gd name="adj2" fmla="val 49999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3" name="上箭头 22">
            <a:extLst>
              <a:ext uri="{FF2B5EF4-FFF2-40B4-BE49-F238E27FC236}">
                <a16:creationId xmlns="" xmlns:a16="http://schemas.microsoft.com/office/drawing/2014/main" id="{7D13F4F4-6E25-4C56-9D74-F2F26927FB1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18532" y="3829081"/>
            <a:ext cx="360362" cy="488950"/>
          </a:xfrm>
          <a:prstGeom prst="upArrow">
            <a:avLst>
              <a:gd name="adj1" fmla="val 50000"/>
              <a:gd name="adj2" fmla="val 499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zh-CN" altLang="en-US" sz="2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1787" y="1358288"/>
            <a:ext cx="4481202" cy="2007239"/>
          </a:xfrm>
          <a:prstGeom prst="rect">
            <a:avLst/>
          </a:prstGeom>
        </p:spPr>
      </p:pic>
      <p:sp>
        <p:nvSpPr>
          <p:cNvPr id="43" name="内容占位符 2"/>
          <p:cNvSpPr txBox="1">
            <a:spLocks/>
          </p:cNvSpPr>
          <p:nvPr/>
        </p:nvSpPr>
        <p:spPr>
          <a:xfrm>
            <a:off x="596748" y="4602298"/>
            <a:ext cx="7791676" cy="10251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Function relationship of image observation, angle observation distance observation and control point coordinate has been constructed</a:t>
            </a:r>
            <a:endParaRPr lang="zh-CN" altLang="en-US" sz="2000" dirty="0">
              <a:latin typeface="Times New Roman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38B9794-5150-4926-BB63-B2C32878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14" y="5695776"/>
            <a:ext cx="3840572" cy="96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62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0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1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2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4"/>
            <a:ext cx="7416824" cy="1393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Algorithm optimization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Researched sparse matrix storage to improve image process speed 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Tested the LLT decomposition method for normal equation calculation, calculation speed was significantly improved</a:t>
            </a:r>
            <a:endParaRPr lang="zh-CN" altLang="en-US" sz="2000" dirty="0">
              <a:latin typeface="Times New Roman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R&amp;D status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9672" y="2740551"/>
            <a:ext cx="5554577" cy="2016765"/>
          </a:xfrm>
          <a:prstGeom prst="rect">
            <a:avLst/>
          </a:prstGeom>
        </p:spPr>
      </p:pic>
      <p:sp>
        <p:nvSpPr>
          <p:cNvPr id="17" name="内容占位符 2"/>
          <p:cNvSpPr txBox="1">
            <a:spLocks/>
          </p:cNvSpPr>
          <p:nvPr/>
        </p:nvSpPr>
        <p:spPr>
          <a:xfrm>
            <a:off x="459588" y="4836290"/>
            <a:ext cx="7416824" cy="19050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Next research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Parallel computing.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Multi observations adjustment weighted method </a:t>
            </a:r>
          </a:p>
        </p:txBody>
      </p:sp>
    </p:spTree>
    <p:extLst>
      <p:ext uri="{BB962C8B-B14F-4D97-AF65-F5344CB8AC3E}">
        <p14:creationId xmlns:p14="http://schemas.microsoft.com/office/powerpoint/2010/main" val="215568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Picture 7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Picture 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611560" y="792778"/>
            <a:ext cx="8028440" cy="57325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To improve measurement efficiency, the vision instrument R&amp;D is carried out.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Apply photogrammetry to accelerator measurement is studied.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The prototype of vision instrument has been made.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Vision instrument calibration technique is under studying.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Observation value processing model has been constructed.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Photogrammetry adjustment program has been developed, algorithm optimization achieved remarkable result.</a:t>
            </a:r>
          </a:p>
          <a:p>
            <a:pPr marL="358775" lvl="1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n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NEXT</a:t>
            </a:r>
          </a:p>
          <a:p>
            <a:pPr marL="758825" lvl="2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Push forward the calibration work</a:t>
            </a:r>
          </a:p>
          <a:p>
            <a:pPr marL="758825" lvl="2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Data processing software development</a:t>
            </a:r>
          </a:p>
          <a:p>
            <a:pPr marL="758825" lvl="2" indent="-358775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Carry out vision instrument measure experiment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3F6FC220-8C4C-4C7E-B9F9-6B2D25F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9619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51520" y="29209"/>
            <a:ext cx="7416824" cy="19050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2200" dirty="0" smtClean="0">
                <a:latin typeface="Times New Roman" pitchFamily="18" charset="0"/>
              </a:rPr>
              <a:t>Dual aperture magnet alignment</a:t>
            </a:r>
            <a:endParaRPr lang="en-US" altLang="zh-CN" sz="22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Magnet </a:t>
            </a:r>
            <a:r>
              <a:rPr lang="en-US" altLang="zh-CN" sz="2000" dirty="0" err="1" smtClean="0">
                <a:latin typeface="Times New Roman" pitchFamily="18" charset="0"/>
              </a:rPr>
              <a:t>fiducialization</a:t>
            </a:r>
            <a:r>
              <a:rPr lang="en-US" altLang="zh-CN" sz="2000" dirty="0" smtClean="0">
                <a:latin typeface="Times New Roman" pitchFamily="18" charset="0"/>
              </a:rPr>
              <a:t>.</a:t>
            </a:r>
            <a:endParaRPr lang="en-US" altLang="zh-CN" sz="2000" dirty="0">
              <a:latin typeface="Times New Roman" pitchFamily="18" charset="0"/>
            </a:endParaRP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latin typeface="Times New Roman" pitchFamily="18" charset="0"/>
              </a:rPr>
              <a:t>Calculate the coordinates of fiducials in CEPC coordinate system</a:t>
            </a:r>
            <a:endParaRPr lang="en-US" altLang="zh-CN" sz="2000" dirty="0">
              <a:latin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3648" y="2908255"/>
            <a:ext cx="1728192" cy="10801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475656" y="2980263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475656" y="3844359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987824" y="3844359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987824" y="2980263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115616" y="3196287"/>
            <a:ext cx="237626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15616" y="3689457"/>
            <a:ext cx="237626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1115616" y="3154435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347864" y="3650107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15616" y="3650107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326092" y="3165317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216660" y="2762644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2216660" y="3194692"/>
            <a:ext cx="4680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908819" y="267045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Y</a:t>
            </a:r>
            <a:endParaRPr lang="zh-CN" altLang="en-US" sz="1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2451828" y="290666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X</a:t>
            </a:r>
            <a:endParaRPr lang="zh-CN" altLang="en-US" sz="1400" dirty="0"/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2215545" y="3259436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2215545" y="3691484"/>
            <a:ext cx="4680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907704" y="3167251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Y</a:t>
            </a:r>
            <a:endParaRPr lang="zh-CN" altLang="en-US" sz="1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2450713" y="340345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X</a:t>
            </a:r>
            <a:endParaRPr lang="zh-CN" altLang="en-US" sz="1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397577" y="324574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EN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491880" y="325542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EX</a:t>
            </a:r>
            <a:endParaRPr lang="zh-CN" altLang="en-US" dirty="0"/>
          </a:p>
        </p:txBody>
      </p:sp>
      <p:cxnSp>
        <p:nvCxnSpPr>
          <p:cNvPr id="29" name="直接连接符 28"/>
          <p:cNvCxnSpPr>
            <a:endCxn id="26" idx="3"/>
          </p:cNvCxnSpPr>
          <p:nvPr/>
        </p:nvCxnSpPr>
        <p:spPr>
          <a:xfrm flipH="1">
            <a:off x="902844" y="3245747"/>
            <a:ext cx="212772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4" idx="1"/>
            <a:endCxn id="26" idx="3"/>
          </p:cNvCxnSpPr>
          <p:nvPr/>
        </p:nvCxnSpPr>
        <p:spPr>
          <a:xfrm flipH="1" flipV="1">
            <a:off x="902844" y="3430413"/>
            <a:ext cx="223317" cy="230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15" idx="5"/>
            <a:endCxn id="27" idx="1"/>
          </p:cNvCxnSpPr>
          <p:nvPr/>
        </p:nvCxnSpPr>
        <p:spPr>
          <a:xfrm>
            <a:off x="3387555" y="3226780"/>
            <a:ext cx="104325" cy="213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27" idx="1"/>
            <a:endCxn id="13" idx="7"/>
          </p:cNvCxnSpPr>
          <p:nvPr/>
        </p:nvCxnSpPr>
        <p:spPr>
          <a:xfrm flipH="1">
            <a:off x="3409327" y="3440087"/>
            <a:ext cx="82553" cy="220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737378" y="41913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fiducials</a:t>
            </a:r>
            <a:endParaRPr lang="zh-CN" altLang="en-US" dirty="0"/>
          </a:p>
        </p:txBody>
      </p:sp>
      <p:cxnSp>
        <p:nvCxnSpPr>
          <p:cNvPr id="40" name="直接连接符 39"/>
          <p:cNvCxnSpPr>
            <a:endCxn id="38" idx="0"/>
          </p:cNvCxnSpPr>
          <p:nvPr/>
        </p:nvCxnSpPr>
        <p:spPr>
          <a:xfrm>
            <a:off x="1547664" y="3060548"/>
            <a:ext cx="698828" cy="1130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6" idx="5"/>
            <a:endCxn id="38" idx="0"/>
          </p:cNvCxnSpPr>
          <p:nvPr/>
        </p:nvCxnSpPr>
        <p:spPr>
          <a:xfrm>
            <a:off x="1537119" y="3905822"/>
            <a:ext cx="709373" cy="28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stCxn id="7" idx="3"/>
            <a:endCxn id="38" idx="0"/>
          </p:cNvCxnSpPr>
          <p:nvPr/>
        </p:nvCxnSpPr>
        <p:spPr>
          <a:xfrm flipH="1">
            <a:off x="2246492" y="3905822"/>
            <a:ext cx="751877" cy="28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8" idx="3"/>
            <a:endCxn id="38" idx="0"/>
          </p:cNvCxnSpPr>
          <p:nvPr/>
        </p:nvCxnSpPr>
        <p:spPr>
          <a:xfrm flipH="1">
            <a:off x="2246492" y="3041726"/>
            <a:ext cx="751877" cy="1149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445646" y="240118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Beam line</a:t>
            </a:r>
            <a:endParaRPr lang="zh-CN" altLang="en-US" dirty="0"/>
          </a:p>
        </p:txBody>
      </p:sp>
      <p:cxnSp>
        <p:nvCxnSpPr>
          <p:cNvPr id="52" name="直接连接符 51"/>
          <p:cNvCxnSpPr>
            <a:stCxn id="50" idx="2"/>
          </p:cNvCxnSpPr>
          <p:nvPr/>
        </p:nvCxnSpPr>
        <p:spPr>
          <a:xfrm>
            <a:off x="1050940" y="2770513"/>
            <a:ext cx="208692" cy="383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50" idx="2"/>
          </p:cNvCxnSpPr>
          <p:nvPr/>
        </p:nvCxnSpPr>
        <p:spPr>
          <a:xfrm>
            <a:off x="1050940" y="2770513"/>
            <a:ext cx="201360" cy="885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V="1">
            <a:off x="6264188" y="3464574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6264188" y="3896622"/>
            <a:ext cx="4680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5956347" y="337238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Y</a:t>
            </a:r>
            <a:endParaRPr lang="zh-CN" altLang="en-US" sz="1400" dirty="0"/>
          </a:p>
        </p:txBody>
      </p:sp>
      <p:sp>
        <p:nvSpPr>
          <p:cNvPr id="60" name="文本框 59"/>
          <p:cNvSpPr txBox="1"/>
          <p:nvPr/>
        </p:nvSpPr>
        <p:spPr>
          <a:xfrm>
            <a:off x="6499356" y="360859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X</a:t>
            </a:r>
            <a:endParaRPr lang="zh-CN" altLang="en-US" sz="1400" dirty="0"/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222506" y="2456160"/>
            <a:ext cx="736275" cy="51868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5526438" y="2814746"/>
            <a:ext cx="736275" cy="518687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/>
          <p:nvPr/>
        </p:nvSpPr>
        <p:spPr>
          <a:xfrm>
            <a:off x="6289306" y="2735775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5158950" y="2962685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5508104" y="3279181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5940152" y="2404199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 rot="19488897">
            <a:off x="4858821" y="31242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EN</a:t>
            </a:r>
            <a:endParaRPr lang="zh-CN" altLang="en-US" dirty="0"/>
          </a:p>
        </p:txBody>
      </p:sp>
      <p:sp>
        <p:nvSpPr>
          <p:cNvPr id="69" name="文本框 68"/>
          <p:cNvSpPr txBox="1"/>
          <p:nvPr/>
        </p:nvSpPr>
        <p:spPr>
          <a:xfrm rot="19383949">
            <a:off x="6159359" y="225378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EX</a:t>
            </a:r>
            <a:endParaRPr lang="zh-CN" altLang="en-US" dirty="0"/>
          </a:p>
        </p:txBody>
      </p:sp>
      <p:sp>
        <p:nvSpPr>
          <p:cNvPr id="70" name="文本框 69"/>
          <p:cNvSpPr txBox="1"/>
          <p:nvPr/>
        </p:nvSpPr>
        <p:spPr>
          <a:xfrm>
            <a:off x="6036205" y="3097323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CEPC coordinate system</a:t>
            </a:r>
            <a:endParaRPr lang="zh-CN" altLang="en-US" dirty="0"/>
          </a:p>
        </p:txBody>
      </p:sp>
      <p:sp>
        <p:nvSpPr>
          <p:cNvPr id="71" name="椭圆 70"/>
          <p:cNvSpPr/>
          <p:nvPr/>
        </p:nvSpPr>
        <p:spPr>
          <a:xfrm>
            <a:off x="6228184" y="2980263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292080" y="2692231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5796136" y="3268295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5652120" y="2404199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4447055" y="206084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fiducials</a:t>
            </a:r>
            <a:endParaRPr lang="zh-CN" altLang="en-US" dirty="0"/>
          </a:p>
        </p:txBody>
      </p:sp>
      <p:cxnSp>
        <p:nvCxnSpPr>
          <p:cNvPr id="76" name="直接连接符 75"/>
          <p:cNvCxnSpPr>
            <a:stCxn id="75" idx="2"/>
            <a:endCxn id="72" idx="1"/>
          </p:cNvCxnSpPr>
          <p:nvPr/>
        </p:nvCxnSpPr>
        <p:spPr>
          <a:xfrm>
            <a:off x="4956169" y="2430180"/>
            <a:ext cx="346456" cy="272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75" idx="2"/>
          </p:cNvCxnSpPr>
          <p:nvPr/>
        </p:nvCxnSpPr>
        <p:spPr>
          <a:xfrm>
            <a:off x="4956169" y="2430180"/>
            <a:ext cx="706522" cy="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75" idx="2"/>
            <a:endCxn id="73" idx="1"/>
          </p:cNvCxnSpPr>
          <p:nvPr/>
        </p:nvCxnSpPr>
        <p:spPr>
          <a:xfrm>
            <a:off x="4956169" y="2430180"/>
            <a:ext cx="850512" cy="84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75" idx="2"/>
            <a:endCxn id="71" idx="1"/>
          </p:cNvCxnSpPr>
          <p:nvPr/>
        </p:nvCxnSpPr>
        <p:spPr>
          <a:xfrm>
            <a:off x="4956169" y="2430180"/>
            <a:ext cx="1282560" cy="560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2455220" y="24753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516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5"/>
          <p:cNvSpPr>
            <a:spLocks noChangeArrowheads="1" noChangeShapeType="1" noTextEdit="1"/>
          </p:cNvSpPr>
          <p:nvPr/>
        </p:nvSpPr>
        <p:spPr bwMode="auto">
          <a:xfrm>
            <a:off x="2520000" y="2160000"/>
            <a:ext cx="3600000" cy="180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54667" y="2644501"/>
            <a:ext cx="3130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Thank  You !</a:t>
            </a:r>
            <a:endParaRPr lang="zh-CN" altLang="en-US" sz="48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EF52F691-2192-49E1-86EC-3D52AB25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EEA27-C98A-4D6E-B88E-6F0045E4FB59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1AAEB068-D213-410A-9F75-52F65E9A39CB}"/>
              </a:ext>
            </a:extLst>
          </p:cNvPr>
          <p:cNvSpPr txBox="1"/>
          <p:nvPr/>
        </p:nvSpPr>
        <p:spPr>
          <a:xfrm>
            <a:off x="2483768" y="2708920"/>
            <a:ext cx="453650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itchFamily="18" charset="0"/>
              </a:rPr>
              <a:t>Vision instrument R&amp;D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E8A85B65-6397-457B-8D22-FD0F987A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095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0D8D11-C2BE-4D59-BC49-7CCF5C3C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121" y="3496669"/>
            <a:ext cx="3687725" cy="3224764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5" imgW="428207" imgH="666100" progId="Equation.DSMT4">
                  <p:embed/>
                </p:oleObj>
              </mc:Choice>
              <mc:Fallback>
                <p:oleObj name="Equation" r:id="rId5" imgW="428207" imgH="666100" progId="Equation.DSMT4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7" imgW="428207" imgH="666100" progId="Equation.DSMT4">
                  <p:embed/>
                </p:oleObj>
              </mc:Choice>
              <mc:Fallback>
                <p:oleObj name="Equation" r:id="rId7" imgW="428207" imgH="666100" progId="Equation.DSMT4">
                  <p:embed/>
                  <p:pic>
                    <p:nvPicPr>
                      <p:cNvPr id="0" name="Picture 1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471137" y="704986"/>
            <a:ext cx="4944797" cy="56513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Workload of CEPC alignment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/>
              <a:t>Tunnel length 109.55km：100.034km main ring + 6.64kmIR booster tunnel + 1.21km </a:t>
            </a:r>
            <a:r>
              <a:rPr lang="en-US" sz="2000" dirty="0" err="1"/>
              <a:t>Linac</a:t>
            </a:r>
            <a:r>
              <a:rPr lang="en-US" sz="2000" dirty="0"/>
              <a:t> + 0.06km DR+ 1.07km BT + 2X0.268km BT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/>
              <a:t>Component quantities</a:t>
            </a:r>
            <a:r>
              <a:rPr lang="zh-CN" altLang="en-US" sz="2000" dirty="0"/>
              <a:t>：</a:t>
            </a:r>
            <a:r>
              <a:rPr lang="en-US" altLang="zh-CN" sz="2000" dirty="0"/>
              <a:t>41563</a:t>
            </a:r>
            <a:r>
              <a:rPr lang="zh-CN" altLang="en-US" sz="2000" dirty="0"/>
              <a:t>～</a:t>
            </a:r>
            <a:r>
              <a:rPr lang="en-US" altLang="zh-CN" sz="2000" dirty="0"/>
              <a:t>52155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/>
              <a:t>Use laser tracker  18259 X2=36518 stations.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/>
              <a:t>1 group 10 stations / day.      12 groups, 1 year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2000" dirty="0"/>
              <a:t>Measurement </a:t>
            </a:r>
            <a:r>
              <a:rPr lang="en-US" sz="2000" dirty="0" smtClean="0"/>
              <a:t>workload </a:t>
            </a:r>
            <a:r>
              <a:rPr lang="en-US" sz="2000" dirty="0"/>
              <a:t>is very heavy, need to improve </a:t>
            </a:r>
            <a:r>
              <a:rPr lang="en-US" sz="2000" dirty="0" smtClean="0"/>
              <a:t>measurement </a:t>
            </a:r>
            <a:r>
              <a:rPr lang="en-US" sz="2000" dirty="0"/>
              <a:t>efficiency.</a:t>
            </a:r>
          </a:p>
          <a:p>
            <a:pPr marL="742950" lvl="2" indent="-342900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defRPr/>
            </a:pPr>
            <a:endParaRPr lang="en-US" sz="2000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7702" y="1013095"/>
            <a:ext cx="3477241" cy="229390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00EF8950-A6DA-414D-B602-7E23ACDE17CF}"/>
              </a:ext>
            </a:extLst>
          </p:cNvPr>
          <p:cNvSpPr txBox="1"/>
          <p:nvPr/>
        </p:nvSpPr>
        <p:spPr>
          <a:xfrm>
            <a:off x="6596515" y="6040989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Ring tunnel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77F1539-D2E6-4AC6-872D-BD557CD5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39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27584" y="684001"/>
            <a:ext cx="46805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9644"/>
                </a:solidFill>
                <a:ea typeface="微软雅黑" pitchFamily="34" charset="-122"/>
                <a:cs typeface="Times New Roman" panose="02020603050405020304" pitchFamily="18" charset="0"/>
              </a:rPr>
              <a:t>Photogrammetry</a:t>
            </a:r>
            <a:r>
              <a:rPr lang="zh-CN" altLang="en-US" sz="2800" b="1" dirty="0">
                <a:solidFill>
                  <a:srgbClr val="009644"/>
                </a:solidFill>
                <a:ea typeface="微软雅黑" pitchFamily="34" charset="-122"/>
                <a:cs typeface="Times New Roman" panose="02020603050405020304" pitchFamily="18" charset="0"/>
              </a:rPr>
              <a:t>：</a:t>
            </a:r>
            <a:endParaRPr lang="en-US" altLang="zh-CN" sz="2800" b="1" dirty="0">
              <a:solidFill>
                <a:srgbClr val="009644"/>
              </a:solidFill>
              <a:ea typeface="微软雅黑" pitchFamily="34" charset="-122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itchFamily="18" charset="0"/>
                <a:ea typeface="+mn-ea"/>
              </a:rPr>
              <a:t>Advantages: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High Efficiency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Promising Precision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Noncontact Flexible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Cheaper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8C0368D0-8B3D-472E-B33A-F3BEFFE4E31E}"/>
              </a:ext>
            </a:extLst>
          </p:cNvPr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064E33E-573A-4D92-AC86-2758A4FE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992208"/>
            <a:ext cx="2725148" cy="22861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91DEE4E-4603-447E-9FD9-E102921C7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879" y="3893819"/>
            <a:ext cx="2554445" cy="2286198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="" xmlns:a16="http://schemas.microsoft.com/office/drawing/2014/main" id="{AD2BFF53-9431-45F9-A753-C78CF6DA8112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B880AC3-2E41-4551-ACD1-D0B8643BFA39}"/>
              </a:ext>
            </a:extLst>
          </p:cNvPr>
          <p:cNvSpPr/>
          <p:nvPr/>
        </p:nvSpPr>
        <p:spPr>
          <a:xfrm>
            <a:off x="778236" y="2890023"/>
            <a:ext cx="508990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itchFamily="18" charset="0"/>
                <a:ea typeface="+mn-ea"/>
              </a:rPr>
              <a:t>Disadvantages: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Tunnel space: long and narrow, not conventional photogrammetric </a:t>
            </a:r>
            <a:r>
              <a:rPr lang="en-US" altLang="zh-CN" sz="2000" dirty="0" smtClean="0">
                <a:latin typeface="Times New Roman" pitchFamily="18" charset="0"/>
                <a:ea typeface="+mn-ea"/>
              </a:rPr>
              <a:t>application circumstance</a:t>
            </a:r>
            <a:endParaRPr lang="en-US" altLang="zh-CN" sz="2000" dirty="0">
              <a:latin typeface="Times New Roman" pitchFamily="18" charset="0"/>
              <a:ea typeface="+mn-ea"/>
            </a:endParaRP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Plane target can not </a:t>
            </a:r>
            <a:r>
              <a:rPr lang="en-US" altLang="zh-CN" sz="2000" dirty="0" smtClean="0">
                <a:latin typeface="Times New Roman" pitchFamily="18" charset="0"/>
                <a:ea typeface="+mn-ea"/>
              </a:rPr>
              <a:t>meat measurement requirement</a:t>
            </a:r>
            <a:endParaRPr lang="en-US" altLang="zh-CN" sz="2000" dirty="0">
              <a:latin typeface="Times New Roman" pitchFamily="18" charset="0"/>
              <a:ea typeface="+mn-ea"/>
            </a:endParaRP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Complicated tunnel environment, difficult for control point identification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ea typeface="+mn-ea"/>
              </a:rPr>
              <a:t>……</a:t>
            </a:r>
          </a:p>
          <a:p>
            <a:pPr marL="800100" lvl="1" indent="-342900"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82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"/>
    </mc:Choice>
    <mc:Fallback xmlns="">
      <p:transition spd="slow" advTm="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8354900" cy="17724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Application of photogrammetry in accelerator measurement</a:t>
            </a:r>
            <a:r>
              <a:rPr lang="en-US" altLang="zh-CN" sz="2000" dirty="0">
                <a:latin typeface="Times New Roman" pitchFamily="18" charset="0"/>
              </a:rPr>
              <a:t> 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CERN CMS detector end cap assembly measurement, accuracy 0.18mm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D18F2561-1895-4874-AA34-9378E056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71" y="1577201"/>
            <a:ext cx="5165055" cy="189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E1E1235-2083-4564-99AA-E69D9BAA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6" y="3607665"/>
            <a:ext cx="653256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9BBAAB69-EA3E-4CE3-BCF1-B180BF4A7A41}"/>
              </a:ext>
            </a:extLst>
          </p:cNvPr>
          <p:cNvSpPr/>
          <p:nvPr/>
        </p:nvSpPr>
        <p:spPr>
          <a:xfrm>
            <a:off x="319881" y="6466979"/>
            <a:ext cx="8910637" cy="4000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  <a:cs typeface="宋体" charset="0"/>
              </a:rPr>
              <a:t>[1</a:t>
            </a: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</a:rPr>
              <a:t>] Antje Behrens, Christian </a:t>
            </a:r>
            <a:r>
              <a:rPr kumimoji="1" lang="en-US" altLang="zh-CN" sz="1000" kern="0" dirty="0" err="1">
                <a:solidFill>
                  <a:srgbClr val="000000"/>
                </a:solidFill>
                <a:latin typeface="Times New Roman"/>
                <a:ea typeface="宋体"/>
              </a:rPr>
              <a:t>Lasseur</a:t>
            </a: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</a:rPr>
              <a:t>, Dirk </a:t>
            </a:r>
            <a:r>
              <a:rPr kumimoji="1" lang="en-US" altLang="zh-CN" sz="1000" kern="0" dirty="0" err="1">
                <a:solidFill>
                  <a:srgbClr val="000000"/>
                </a:solidFill>
                <a:latin typeface="Times New Roman"/>
                <a:ea typeface="宋体"/>
              </a:rPr>
              <a:t>Mergelkuhl.NEW</a:t>
            </a: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</a:rPr>
              <a:t> DEVELOPMENTS IN CLOSE RANGE PHOTOGRAMMETRY APPLIED TO LARGE PHYSICS DETECTORS[C]. IWAA2004, CERN, Geneva, 4-7 October 2004.</a:t>
            </a:r>
            <a:endParaRPr kumimoji="1" lang="zh-CN" altLang="en-US" sz="1000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442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7850844" cy="17724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Germany GSI  Facility for Antiproton and Ion Research (FAIR) , inaccessible, high radiation areas measurement, </a:t>
            </a:r>
          </a:p>
          <a:p>
            <a:pPr marL="742950" lvl="2" indent="-342900" eaLnBrk="1" hangingPunct="1">
              <a:spcBef>
                <a:spcPts val="400"/>
              </a:spcBef>
              <a:spcAft>
                <a:spcPts val="4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20m X 3.2m X 4.2m ,accuracy 0.15mm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387CDE21-FA9D-48EE-9E02-0A4198E2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315"/>
          <a:stretch>
            <a:fillRect/>
          </a:stretch>
        </p:blipFill>
        <p:spPr bwMode="auto">
          <a:xfrm>
            <a:off x="3682598" y="4585183"/>
            <a:ext cx="13625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277EA5CB-7278-4C9C-80AA-5F5955BE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3" y="2238858"/>
            <a:ext cx="5305593" cy="2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D4FFD55-6C4E-43EF-A8F1-4882B5B8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67" y="2173594"/>
            <a:ext cx="2697162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10F281D-69AB-4126-B8E8-AD2E4E0D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3" y="4293971"/>
            <a:ext cx="32210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966C0E6-83E6-4874-95A2-A4775F2A6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37" y="4585183"/>
            <a:ext cx="128480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9BBAAB69-EA3E-4CE3-BCF1-B180BF4A7A41}"/>
              </a:ext>
            </a:extLst>
          </p:cNvPr>
          <p:cNvSpPr/>
          <p:nvPr/>
        </p:nvSpPr>
        <p:spPr>
          <a:xfrm>
            <a:off x="79691" y="6187223"/>
            <a:ext cx="8910637" cy="58477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  <a:cs typeface="宋体" charset="0"/>
              </a:rPr>
              <a:t>[1</a:t>
            </a:r>
            <a:r>
              <a:rPr kumimoji="1" lang="en-US" altLang="zh-CN" sz="1000" kern="0" dirty="0">
                <a:solidFill>
                  <a:srgbClr val="000000"/>
                </a:solidFill>
                <a:latin typeface="Times New Roman"/>
                <a:ea typeface="宋体"/>
              </a:rPr>
              <a:t>] </a:t>
            </a:r>
            <a:r>
              <a:rPr lang="en-US" altLang="zh-CN" sz="1000" dirty="0"/>
              <a:t>A. </a:t>
            </a:r>
            <a:r>
              <a:rPr lang="en-US" altLang="zh-CN" sz="1000" dirty="0" err="1"/>
              <a:t>Marbs,F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Boochs,I</a:t>
            </a:r>
            <a:r>
              <a:rPr lang="en-US" altLang="zh-CN" sz="1000" dirty="0"/>
              <a:t>. </a:t>
            </a:r>
            <a:r>
              <a:rPr lang="en-US" altLang="zh-CN" sz="1000" dirty="0" err="1"/>
              <a:t>Pschorn.FINAL</a:t>
            </a:r>
            <a:r>
              <a:rPr lang="en-US" altLang="zh-CN" sz="1000" dirty="0"/>
              <a:t> CONCEPT OF THE PHOTOGRAMMETRIC ALIGNMENT SYSTEM RALF FOR HIGH-RADIATION AREAS OF FAIR[C]. IWAA 2008, KEK, Tsukuba, 11-15 February 2008.</a:t>
            </a:r>
            <a:endParaRPr lang="zh-CN" altLang="en-US" sz="100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kumimoji="1" lang="zh-CN" altLang="en-US" sz="1000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1031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648000"/>
            <a:ext cx="9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" name="Equation" r:id="rId4" imgW="428207" imgH="666100" progId="Equation.DSMT4">
                  <p:embed/>
                </p:oleObj>
              </mc:Choice>
              <mc:Fallback>
                <p:oleObj name="Equation" r:id="rId4" imgW="428207" imgH="666100" progId="Equation.DSMT4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" name="Equation" r:id="rId6" imgW="428207" imgH="666100" progId="Equation.DSMT4">
                  <p:embed/>
                </p:oleObj>
              </mc:Choice>
              <mc:Fallback>
                <p:oleObj name="Equation" r:id="rId6" imgW="428207" imgH="666100" progId="Equation.DSMT4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168000" y="374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Equation" r:id="rId8" imgW="428207" imgH="666100" progId="Equation.DSMT4">
                  <p:embed/>
                </p:oleObj>
              </mc:Choice>
              <mc:Fallback>
                <p:oleObj name="Equation" r:id="rId8" imgW="428207" imgH="666100" progId="Equation.DSMT4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000" y="374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4318000" y="21209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" name="Equation" r:id="rId9" imgW="428207" imgH="666100" progId="Equation.DSMT4">
                  <p:embed/>
                </p:oleObj>
              </mc:Choice>
              <mc:Fallback>
                <p:oleObj name="Equation" r:id="rId9" imgW="428207" imgH="666100" progId="Equation.DSMT4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0" y="21209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067175" y="21336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Equation" r:id="rId10" imgW="428207" imgH="666100" progId="Equation.DSMT4">
                  <p:embed/>
                </p:oleObj>
              </mc:Choice>
              <mc:Fallback>
                <p:oleObj name="Equation" r:id="rId10" imgW="428207" imgH="666100" progId="Equation.DSMT4">
                  <p:embed/>
                  <p:pic>
                    <p:nvPicPr>
                      <p:cNvPr id="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133600"/>
                        <a:ext cx="914400" cy="17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内容占位符 2"/>
          <p:cNvSpPr txBox="1">
            <a:spLocks/>
          </p:cNvSpPr>
          <p:nvPr/>
        </p:nvSpPr>
        <p:spPr>
          <a:xfrm>
            <a:off x="609588" y="690975"/>
            <a:ext cx="7416824" cy="17724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l"/>
              <a:defRPr/>
            </a:pPr>
            <a:r>
              <a:rPr lang="en-US" altLang="zh-CN" sz="2200" dirty="0">
                <a:latin typeface="Times New Roman" pitchFamily="18" charset="0"/>
              </a:rPr>
              <a:t>Vision instrument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A  new kind measurement instrument:</a:t>
            </a:r>
            <a:r>
              <a:rPr lang="en-US" altLang="zh-CN" sz="2000" dirty="0"/>
              <a:t> photogrammetry, distance, angle measurement functions</a:t>
            </a:r>
            <a:r>
              <a:rPr lang="en-US" altLang="zh-CN" sz="2000" dirty="0">
                <a:latin typeface="Times New Roman" pitchFamily="18" charset="0"/>
              </a:rPr>
              <a:t> </a:t>
            </a:r>
          </a:p>
          <a:p>
            <a:pPr marL="742950" lvl="2" indent="-342900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Times New Roman" pitchFamily="18" charset="0"/>
              </a:rPr>
              <a:t>Objective: high precision, high efficiency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3CFAB77-48D6-499C-B085-40B88DF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230215"/>
            <a:ext cx="2133600" cy="365125"/>
          </a:xfrm>
        </p:spPr>
        <p:txBody>
          <a:bodyPr/>
          <a:lstStyle/>
          <a:p>
            <a:pPr>
              <a:defRPr/>
            </a:pPr>
            <a:fld id="{8087F39C-DA07-4146-9BE6-BD889279E46C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F5B9DC3B-95C9-4682-B7F1-3FFE59EC3047}"/>
              </a:ext>
            </a:extLst>
          </p:cNvPr>
          <p:cNvGrpSpPr/>
          <p:nvPr/>
        </p:nvGrpSpPr>
        <p:grpSpPr>
          <a:xfrm>
            <a:off x="1715151" y="2737851"/>
            <a:ext cx="5618448" cy="3492364"/>
            <a:chOff x="2661931" y="1196752"/>
            <a:chExt cx="6791939" cy="4248472"/>
          </a:xfrm>
        </p:grpSpPr>
        <p:pic>
          <p:nvPicPr>
            <p:cNvPr id="18" name="Picture 2">
              <a:extLst>
                <a:ext uri="{FF2B5EF4-FFF2-40B4-BE49-F238E27FC236}">
                  <a16:creationId xmlns="" xmlns:a16="http://schemas.microsoft.com/office/drawing/2014/main" id="{78FBB283-4695-42F6-88A9-7EEC1C294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095" y="1376139"/>
              <a:ext cx="2962606" cy="406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5">
              <a:extLst>
                <a:ext uri="{FF2B5EF4-FFF2-40B4-BE49-F238E27FC236}">
                  <a16:creationId xmlns="" xmlns:a16="http://schemas.microsoft.com/office/drawing/2014/main" id="{2DAF160F-D239-4B44-90C2-B807812E1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1931" y="1196752"/>
              <a:ext cx="6791939" cy="3591750"/>
              <a:chOff x="998" y="5174"/>
              <a:chExt cx="11041" cy="5738"/>
            </a:xfrm>
          </p:grpSpPr>
          <p:sp>
            <p:nvSpPr>
              <p:cNvPr id="20" name="Text Box 7">
                <a:extLst>
                  <a:ext uri="{FF2B5EF4-FFF2-40B4-BE49-F238E27FC236}">
                    <a16:creationId xmlns="" xmlns:a16="http://schemas.microsoft.com/office/drawing/2014/main" id="{B4E21579-72D4-4CEF-A9C9-17E6F2615B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94" y="5174"/>
                <a:ext cx="3145" cy="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just" eaLnBrk="1" hangingPunct="1">
                  <a:spcBef>
                    <a:spcPts val="0"/>
                  </a:spcBef>
                  <a:buFontTx/>
                  <a:buNone/>
                </a:pPr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rangefinder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1" name="Text Box 13">
                <a:extLst>
                  <a:ext uri="{FF2B5EF4-FFF2-40B4-BE49-F238E27FC236}">
                    <a16:creationId xmlns="" xmlns:a16="http://schemas.microsoft.com/office/drawing/2014/main" id="{E040F795-B710-4A32-8AE5-143F2174B2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7" y="6490"/>
                <a:ext cx="2647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buFontTx/>
                  <a:buNone/>
                </a:pPr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camera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2" name="Text Box 15">
                <a:extLst>
                  <a:ext uri="{FF2B5EF4-FFF2-40B4-BE49-F238E27FC236}">
                    <a16:creationId xmlns="" xmlns:a16="http://schemas.microsoft.com/office/drawing/2014/main" id="{12FB744B-12D6-4B3D-BF56-6C961389E4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4" y="9674"/>
                <a:ext cx="2935" cy="1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horizontal dial plate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="" xmlns:a16="http://schemas.microsoft.com/office/drawing/2014/main" id="{F3B34D00-E7EC-4121-8AF3-0091A9BF6B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7786"/>
                <a:ext cx="3083" cy="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zh-CN" sz="20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vertical dial plate</a:t>
                </a:r>
                <a:endPara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4" name="AutoShape 18">
                <a:extLst>
                  <a:ext uri="{FF2B5EF4-FFF2-40B4-BE49-F238E27FC236}">
                    <a16:creationId xmlns="" xmlns:a16="http://schemas.microsoft.com/office/drawing/2014/main" id="{EB6096AC-9D33-40A4-A845-3C872DF1836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07" y="8196"/>
                <a:ext cx="1478" cy="23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AutoShape 12">
                <a:extLst>
                  <a:ext uri="{FF2B5EF4-FFF2-40B4-BE49-F238E27FC236}">
                    <a16:creationId xmlns="" xmlns:a16="http://schemas.microsoft.com/office/drawing/2014/main" id="{52EAA1A9-FAB9-4163-B0AC-347F4C4E6C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57" y="6862"/>
                <a:ext cx="1238" cy="75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AutoShape 6">
                <a:extLst>
                  <a:ext uri="{FF2B5EF4-FFF2-40B4-BE49-F238E27FC236}">
                    <a16:creationId xmlns="" xmlns:a16="http://schemas.microsoft.com/office/drawing/2014/main" id="{6184C0BC-8AB8-405F-A82D-58947D712E9F}"/>
                  </a:ext>
                </a:extLst>
              </p:cNvPr>
              <p:cNvCxnSpPr>
                <a:cxnSpLocks noChangeShapeType="1"/>
                <a:stCxn id="20" idx="1"/>
              </p:cNvCxnSpPr>
              <p:nvPr/>
            </p:nvCxnSpPr>
            <p:spPr bwMode="auto">
              <a:xfrm flipH="1">
                <a:off x="6937" y="5552"/>
                <a:ext cx="1957" cy="75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AutoShape 14">
                <a:extLst>
                  <a:ext uri="{FF2B5EF4-FFF2-40B4-BE49-F238E27FC236}">
                    <a16:creationId xmlns="" xmlns:a16="http://schemas.microsoft.com/office/drawing/2014/main" id="{162D49F8-FBE6-49B4-A7D6-74B271FD9065}"/>
                  </a:ext>
                </a:extLst>
              </p:cNvPr>
              <p:cNvCxnSpPr>
                <a:cxnSpLocks noChangeShapeType="1"/>
                <a:stCxn id="22" idx="1"/>
              </p:cNvCxnSpPr>
              <p:nvPr/>
            </p:nvCxnSpPr>
            <p:spPr bwMode="auto">
              <a:xfrm flipH="1">
                <a:off x="6532" y="10194"/>
                <a:ext cx="2572" cy="71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5" name="标题 1">
            <a:extLst>
              <a:ext uri="{FF2B5EF4-FFF2-40B4-BE49-F238E27FC236}">
                <a16:creationId xmlns="" xmlns:a16="http://schemas.microsoft.com/office/drawing/2014/main" id="{07BA1DB2-7137-4F69-B161-6378D664133A}"/>
              </a:ext>
            </a:extLst>
          </p:cNvPr>
          <p:cNvSpPr txBox="1">
            <a:spLocks/>
          </p:cNvSpPr>
          <p:nvPr/>
        </p:nvSpPr>
        <p:spPr bwMode="auto">
          <a:xfrm>
            <a:off x="360000" y="0"/>
            <a:ext cx="8280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Vision instrument introduction</a:t>
            </a:r>
          </a:p>
        </p:txBody>
      </p:sp>
    </p:spTree>
    <p:extLst>
      <p:ext uri="{BB962C8B-B14F-4D97-AF65-F5344CB8AC3E}">
        <p14:creationId xmlns:p14="http://schemas.microsoft.com/office/powerpoint/2010/main" val="1722660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20364</TotalTime>
  <Words>1629</Words>
  <Application>Microsoft Office PowerPoint</Application>
  <PresentationFormat>全屏显示(4:3)</PresentationFormat>
  <Paragraphs>377</Paragraphs>
  <Slides>36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8" baseType="lpstr">
      <vt:lpstr>Adobe 黑体 Std R</vt:lpstr>
      <vt:lpstr>等线</vt:lpstr>
      <vt:lpstr>黑体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Equation</vt:lpstr>
      <vt:lpstr>CEPC alignment technology R&amp;D in TDR    Wang xiaolong  On behalf of Installation and Alignment team  The 2nd CEPC IARC Meeting in 2021 Oct. 11-14, 2021, On line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Lattice Layout (tentative as of April 30, 2014)</dc:title>
  <dc:creator>chengj</dc:creator>
  <cp:lastModifiedBy>wxl</cp:lastModifiedBy>
  <cp:revision>1513</cp:revision>
  <cp:lastPrinted>2018-06-26T00:45:21Z</cp:lastPrinted>
  <dcterms:created xsi:type="dcterms:W3CDTF">2014-08-05T02:42:36Z</dcterms:created>
  <dcterms:modified xsi:type="dcterms:W3CDTF">2021-10-13T03:24:19Z</dcterms:modified>
</cp:coreProperties>
</file>