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8" r:id="rId2"/>
    <p:sldId id="355" r:id="rId3"/>
    <p:sldId id="708" r:id="rId4"/>
    <p:sldId id="611" r:id="rId5"/>
    <p:sldId id="710" r:id="rId6"/>
    <p:sldId id="709" r:id="rId7"/>
    <p:sldId id="711" r:id="rId8"/>
    <p:sldId id="712" r:id="rId9"/>
    <p:sldId id="714" r:id="rId10"/>
    <p:sldId id="715" r:id="rId11"/>
    <p:sldId id="716" r:id="rId12"/>
    <p:sldId id="682" r:id="rId13"/>
    <p:sldId id="683" r:id="rId14"/>
    <p:sldId id="523" r:id="rId15"/>
    <p:sldId id="685" r:id="rId16"/>
    <p:sldId id="531" r:id="rId17"/>
    <p:sldId id="603" r:id="rId18"/>
    <p:sldId id="532" r:id="rId19"/>
    <p:sldId id="684" r:id="rId20"/>
    <p:sldId id="579" r:id="rId21"/>
    <p:sldId id="681" r:id="rId22"/>
    <p:sldId id="676" r:id="rId23"/>
    <p:sldId id="717" r:id="rId24"/>
    <p:sldId id="677" r:id="rId25"/>
    <p:sldId id="678" r:id="rId26"/>
    <p:sldId id="679" r:id="rId27"/>
    <p:sldId id="707" r:id="rId28"/>
    <p:sldId id="624" r:id="rId29"/>
    <p:sldId id="637" r:id="rId30"/>
    <p:sldId id="626" r:id="rId31"/>
    <p:sldId id="629" r:id="rId32"/>
    <p:sldId id="631" r:id="rId33"/>
    <p:sldId id="580" r:id="rId34"/>
    <p:sldId id="586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孟 才" initials="孟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B050"/>
    <a:srgbClr val="1D77C9"/>
    <a:srgbClr val="F8D7CD"/>
    <a:srgbClr val="2020A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6301" autoAdjust="0"/>
  </p:normalViewPr>
  <p:slideViewPr>
    <p:cSldViewPr snapToGrid="0">
      <p:cViewPr varScale="1">
        <p:scale>
          <a:sx n="74" d="100"/>
          <a:sy n="74" d="100"/>
        </p:scale>
        <p:origin x="12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EPC\6&#12289;&#31185;&#25216;&#37096;&#39033;&#30446;&#21152;&#36895;&#32467;&#26500;&#30340;&#35774;&#35745;\&#25972;&#31649;&#27979;&#35797;&#32467;&#26524;\CEPC%20test%20ACC\&#33108;&#38388;&#30456;&#31227;&#25968;&#25454;&#22788;&#2970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phase shift error</c:f>
              <c:strCache>
                <c:ptCount val="1"/>
                <c:pt idx="0">
                  <c:v>phase shift error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Sheet1!$A$6:$A$91</c:f>
              <c:numCache>
                <c:formatCode>General</c:formatCode>
                <c:ptCount val="8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</c:numCache>
            </c:numRef>
          </c:xVal>
          <c:yVal>
            <c:numRef>
              <c:f>Sheet1!$F$6:$F$91</c:f>
              <c:numCache>
                <c:formatCode>General</c:formatCode>
                <c:ptCount val="86"/>
                <c:pt idx="0">
                  <c:v>0</c:v>
                </c:pt>
                <c:pt idx="1">
                  <c:v>8.1955E-2</c:v>
                </c:pt>
                <c:pt idx="2">
                  <c:v>4.1428E-2</c:v>
                </c:pt>
                <c:pt idx="3">
                  <c:v>8.8820999999999997E-2</c:v>
                </c:pt>
                <c:pt idx="4">
                  <c:v>-0.289551</c:v>
                </c:pt>
                <c:pt idx="5">
                  <c:v>0.21376800000000001</c:v>
                </c:pt>
                <c:pt idx="6">
                  <c:v>-2.9274000000000001E-2</c:v>
                </c:pt>
                <c:pt idx="7">
                  <c:v>1.8051000000000001E-2</c:v>
                </c:pt>
                <c:pt idx="8">
                  <c:v>7.2333999999999996E-2</c:v>
                </c:pt>
                <c:pt idx="9">
                  <c:v>5.722E-2</c:v>
                </c:pt>
                <c:pt idx="10">
                  <c:v>-0.18995699999999999</c:v>
                </c:pt>
                <c:pt idx="11">
                  <c:v>0.26731100000000002</c:v>
                </c:pt>
                <c:pt idx="12">
                  <c:v>-0.14601900000000001</c:v>
                </c:pt>
                <c:pt idx="13">
                  <c:v>-7.5995999999999994E-2</c:v>
                </c:pt>
                <c:pt idx="14">
                  <c:v>3.1815000000000003E-2</c:v>
                </c:pt>
                <c:pt idx="15">
                  <c:v>-1.0765E-2</c:v>
                </c:pt>
                <c:pt idx="16">
                  <c:v>-0.154251</c:v>
                </c:pt>
                <c:pt idx="17">
                  <c:v>0.101845</c:v>
                </c:pt>
                <c:pt idx="18">
                  <c:v>-0.12199400000000001</c:v>
                </c:pt>
                <c:pt idx="19">
                  <c:v>4.5546999999999997E-2</c:v>
                </c:pt>
                <c:pt idx="20">
                  <c:v>0.15609700000000001</c:v>
                </c:pt>
                <c:pt idx="21">
                  <c:v>5.7907E-2</c:v>
                </c:pt>
                <c:pt idx="22">
                  <c:v>-0.25795000000000001</c:v>
                </c:pt>
                <c:pt idx="23">
                  <c:v>8.7432999999999997E-2</c:v>
                </c:pt>
                <c:pt idx="24">
                  <c:v>-7.0487999999999995E-2</c:v>
                </c:pt>
                <c:pt idx="25">
                  <c:v>-1.2146000000000001E-2</c:v>
                </c:pt>
                <c:pt idx="26">
                  <c:v>1.8089000000000001E-2</c:v>
                </c:pt>
                <c:pt idx="27">
                  <c:v>0.101158</c:v>
                </c:pt>
                <c:pt idx="28">
                  <c:v>-0.20164499999999999</c:v>
                </c:pt>
                <c:pt idx="29">
                  <c:v>0.13963300000000001</c:v>
                </c:pt>
                <c:pt idx="30">
                  <c:v>-0.15287800000000001</c:v>
                </c:pt>
                <c:pt idx="31">
                  <c:v>-9.7305000000000003E-2</c:v>
                </c:pt>
                <c:pt idx="32">
                  <c:v>6.0669000000000001E-2</c:v>
                </c:pt>
                <c:pt idx="33">
                  <c:v>5.7883999999999998E-2</c:v>
                </c:pt>
                <c:pt idx="34">
                  <c:v>-8.6944999999999995E-2</c:v>
                </c:pt>
                <c:pt idx="35">
                  <c:v>0.149918</c:v>
                </c:pt>
                <c:pt idx="36">
                  <c:v>-0.104111</c:v>
                </c:pt>
                <c:pt idx="37">
                  <c:v>5.0346000000000002E-2</c:v>
                </c:pt>
                <c:pt idx="38">
                  <c:v>5.5138E-2</c:v>
                </c:pt>
                <c:pt idx="39">
                  <c:v>5.4466000000000001E-2</c:v>
                </c:pt>
                <c:pt idx="40">
                  <c:v>-0.126801</c:v>
                </c:pt>
                <c:pt idx="41">
                  <c:v>9.9807999999999994E-2</c:v>
                </c:pt>
                <c:pt idx="42">
                  <c:v>-5.7449E-2</c:v>
                </c:pt>
                <c:pt idx="43">
                  <c:v>8.4460000000000004E-3</c:v>
                </c:pt>
                <c:pt idx="44">
                  <c:v>6.6170000000000007E-2</c:v>
                </c:pt>
                <c:pt idx="45">
                  <c:v>0.17053199999999999</c:v>
                </c:pt>
                <c:pt idx="46">
                  <c:v>-2.9999000000000001E-2</c:v>
                </c:pt>
                <c:pt idx="47">
                  <c:v>-3.4782E-2</c:v>
                </c:pt>
                <c:pt idx="48">
                  <c:v>8.5388000000000006E-2</c:v>
                </c:pt>
                <c:pt idx="49">
                  <c:v>8.2596000000000003E-2</c:v>
                </c:pt>
                <c:pt idx="50">
                  <c:v>-0.128159</c:v>
                </c:pt>
                <c:pt idx="51">
                  <c:v>-8.2138000000000003E-2</c:v>
                </c:pt>
                <c:pt idx="52">
                  <c:v>-6.2302000000000003E-2</c:v>
                </c:pt>
                <c:pt idx="53">
                  <c:v>6.6849000000000006E-2</c:v>
                </c:pt>
                <c:pt idx="54">
                  <c:v>-7.6645000000000005E-2</c:v>
                </c:pt>
                <c:pt idx="55">
                  <c:v>0.1492</c:v>
                </c:pt>
                <c:pt idx="56">
                  <c:v>-9.2461000000000002E-2</c:v>
                </c:pt>
                <c:pt idx="57">
                  <c:v>-3.1809999999999998E-3</c:v>
                </c:pt>
                <c:pt idx="58">
                  <c:v>0.16365099999999999</c:v>
                </c:pt>
                <c:pt idx="59">
                  <c:v>-0.113083</c:v>
                </c:pt>
                <c:pt idx="60">
                  <c:v>-4.5761000000000003E-2</c:v>
                </c:pt>
                <c:pt idx="61">
                  <c:v>0.112152</c:v>
                </c:pt>
                <c:pt idx="62">
                  <c:v>-9.3856999999999996E-2</c:v>
                </c:pt>
                <c:pt idx="63">
                  <c:v>0.13000500000000001</c:v>
                </c:pt>
                <c:pt idx="64">
                  <c:v>-3.2752999999999997E-2</c:v>
                </c:pt>
                <c:pt idx="65">
                  <c:v>-1.5540999999999999E-2</c:v>
                </c:pt>
                <c:pt idx="66">
                  <c:v>-0.163857</c:v>
                </c:pt>
                <c:pt idx="67">
                  <c:v>0.13275100000000001</c:v>
                </c:pt>
                <c:pt idx="68">
                  <c:v>-0.10347000000000001</c:v>
                </c:pt>
                <c:pt idx="69">
                  <c:v>4.6920999999999997E-2</c:v>
                </c:pt>
                <c:pt idx="70">
                  <c:v>-0.224297</c:v>
                </c:pt>
                <c:pt idx="71">
                  <c:v>-0.10140200000000001</c:v>
                </c:pt>
                <c:pt idx="72">
                  <c:v>-0.24354600000000001</c:v>
                </c:pt>
                <c:pt idx="73">
                  <c:v>4.0749E-2</c:v>
                </c:pt>
                <c:pt idx="74">
                  <c:v>-0.16455800000000001</c:v>
                </c:pt>
                <c:pt idx="75">
                  <c:v>0.161606</c:v>
                </c:pt>
                <c:pt idx="76">
                  <c:v>7.0953000000000002E-2</c:v>
                </c:pt>
                <c:pt idx="77">
                  <c:v>0.23916599999999999</c:v>
                </c:pt>
                <c:pt idx="78">
                  <c:v>-0.264816</c:v>
                </c:pt>
                <c:pt idx="79">
                  <c:v>0.49185200000000001</c:v>
                </c:pt>
                <c:pt idx="80">
                  <c:v>-0.37191800000000003</c:v>
                </c:pt>
                <c:pt idx="81">
                  <c:v>0.11901100000000001</c:v>
                </c:pt>
                <c:pt idx="82">
                  <c:v>2.2903E-2</c:v>
                </c:pt>
                <c:pt idx="83">
                  <c:v>-0.14397399999999999</c:v>
                </c:pt>
                <c:pt idx="84">
                  <c:v>0.116272</c:v>
                </c:pt>
                <c:pt idx="85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065-4711-9880-75BDA77339FC}"/>
            </c:ext>
          </c:extLst>
        </c:ser>
        <c:ser>
          <c:idx val="1"/>
          <c:order val="1"/>
          <c:tx>
            <c:strRef>
              <c:f>cumulative phase error</c:f>
              <c:strCache>
                <c:ptCount val="1"/>
                <c:pt idx="0">
                  <c:v>cumulative phase error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Sheet1!$A$6:$A$90</c:f>
              <c:numCache>
                <c:formatCode>General</c:formatCode>
                <c:ptCount val="8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</c:numCache>
            </c:numRef>
          </c:xVal>
          <c:yVal>
            <c:numRef>
              <c:f>Sheet1!$G$6:$G$90</c:f>
              <c:numCache>
                <c:formatCode>General</c:formatCode>
                <c:ptCount val="85"/>
                <c:pt idx="0">
                  <c:v>-7.0199999998976604E-4</c:v>
                </c:pt>
                <c:pt idx="1">
                  <c:v>8.1237999999999005E-2</c:v>
                </c:pt>
                <c:pt idx="2">
                  <c:v>0.122681</c:v>
                </c:pt>
                <c:pt idx="3">
                  <c:v>0.211486999999977</c:v>
                </c:pt>
                <c:pt idx="4">
                  <c:v>-7.8063999999997705E-2</c:v>
                </c:pt>
                <c:pt idx="5">
                  <c:v>0.13571200000001199</c:v>
                </c:pt>
                <c:pt idx="6">
                  <c:v>0.10644500000000801</c:v>
                </c:pt>
                <c:pt idx="7">
                  <c:v>0.124511999999996</c:v>
                </c:pt>
                <c:pt idx="8">
                  <c:v>0.196838000000014</c:v>
                </c:pt>
                <c:pt idx="9">
                  <c:v>0.25405899999998399</c:v>
                </c:pt>
                <c:pt idx="10">
                  <c:v>6.4087000000000699E-2</c:v>
                </c:pt>
                <c:pt idx="11">
                  <c:v>0.33140599999998699</c:v>
                </c:pt>
                <c:pt idx="12">
                  <c:v>0.185393999999974</c:v>
                </c:pt>
                <c:pt idx="13">
                  <c:v>0.109406000000007</c:v>
                </c:pt>
                <c:pt idx="14">
                  <c:v>0.14120500000001401</c:v>
                </c:pt>
                <c:pt idx="15">
                  <c:v>0.130431999999985</c:v>
                </c:pt>
                <c:pt idx="16">
                  <c:v>-2.3803999999998399E-2</c:v>
                </c:pt>
                <c:pt idx="17">
                  <c:v>7.8048999999992902E-2</c:v>
                </c:pt>
                <c:pt idx="18">
                  <c:v>-4.3945000000007901E-2</c:v>
                </c:pt>
                <c:pt idx="19">
                  <c:v>1.5870000000006699E-3</c:v>
                </c:pt>
                <c:pt idx="20">
                  <c:v>0.157700000000006</c:v>
                </c:pt>
                <c:pt idx="21">
                  <c:v>0.21560699999997701</c:v>
                </c:pt>
                <c:pt idx="22">
                  <c:v>-4.2357999999992998E-2</c:v>
                </c:pt>
                <c:pt idx="23">
                  <c:v>4.5089999999987598E-2</c:v>
                </c:pt>
                <c:pt idx="24">
                  <c:v>-2.5391000000013299E-2</c:v>
                </c:pt>
                <c:pt idx="25">
                  <c:v>-3.7537000000000403E-2</c:v>
                </c:pt>
                <c:pt idx="26">
                  <c:v>-1.9470000000012502E-2</c:v>
                </c:pt>
                <c:pt idx="27">
                  <c:v>8.1696000000022195E-2</c:v>
                </c:pt>
                <c:pt idx="28">
                  <c:v>-0.11996499999999299</c:v>
                </c:pt>
                <c:pt idx="29">
                  <c:v>1.9684000000012199E-2</c:v>
                </c:pt>
                <c:pt idx="30">
                  <c:v>-0.133209000000022</c:v>
                </c:pt>
                <c:pt idx="31">
                  <c:v>-0.23049899999999501</c:v>
                </c:pt>
                <c:pt idx="32">
                  <c:v>-0.16982999999998999</c:v>
                </c:pt>
                <c:pt idx="33">
                  <c:v>-0.111938000000009</c:v>
                </c:pt>
                <c:pt idx="34">
                  <c:v>-0.19891400000000201</c:v>
                </c:pt>
                <c:pt idx="35">
                  <c:v>-4.89809999999977E-2</c:v>
                </c:pt>
                <c:pt idx="36">
                  <c:v>-0.15310699999997701</c:v>
                </c:pt>
                <c:pt idx="37">
                  <c:v>-0.10275300000000701</c:v>
                </c:pt>
                <c:pt idx="38">
                  <c:v>-4.76229999999873E-2</c:v>
                </c:pt>
                <c:pt idx="39">
                  <c:v>6.8360000000211602E-3</c:v>
                </c:pt>
                <c:pt idx="40">
                  <c:v>-0.11996499999999299</c:v>
                </c:pt>
                <c:pt idx="41">
                  <c:v>-2.0141999999992801E-2</c:v>
                </c:pt>
                <c:pt idx="42">
                  <c:v>-7.7606000000003006E-2</c:v>
                </c:pt>
                <c:pt idx="43">
                  <c:v>-6.9153000000000006E-2</c:v>
                </c:pt>
                <c:pt idx="44">
                  <c:v>-2.9749999999921801E-3</c:v>
                </c:pt>
                <c:pt idx="45">
                  <c:v>0.167542000000026</c:v>
                </c:pt>
                <c:pt idx="46">
                  <c:v>0.137542999999994</c:v>
                </c:pt>
                <c:pt idx="47">
                  <c:v>0.102767999999998</c:v>
                </c:pt>
                <c:pt idx="48">
                  <c:v>0.188140999999973</c:v>
                </c:pt>
                <c:pt idx="49">
                  <c:v>0.27075200000000199</c:v>
                </c:pt>
                <c:pt idx="50">
                  <c:v>0.14259300000000499</c:v>
                </c:pt>
                <c:pt idx="51">
                  <c:v>6.0454999999990398E-2</c:v>
                </c:pt>
                <c:pt idx="52">
                  <c:v>-1.8620000000026901E-3</c:v>
                </c:pt>
                <c:pt idx="53">
                  <c:v>6.4987000000002099E-2</c:v>
                </c:pt>
                <c:pt idx="54">
                  <c:v>-1.16580000000113E-2</c:v>
                </c:pt>
                <c:pt idx="55">
                  <c:v>0.137542999999994</c:v>
                </c:pt>
                <c:pt idx="56">
                  <c:v>4.5089999999987598E-2</c:v>
                </c:pt>
                <c:pt idx="57">
                  <c:v>4.1900999999995699E-2</c:v>
                </c:pt>
                <c:pt idx="58">
                  <c:v>0.205535999999995</c:v>
                </c:pt>
                <c:pt idx="59">
                  <c:v>9.2467999999996706E-2</c:v>
                </c:pt>
                <c:pt idx="60">
                  <c:v>4.6692000000007297E-2</c:v>
                </c:pt>
                <c:pt idx="61">
                  <c:v>0.15884400000000201</c:v>
                </c:pt>
                <c:pt idx="62">
                  <c:v>6.4987000000002099E-2</c:v>
                </c:pt>
                <c:pt idx="63">
                  <c:v>0.19500699999997601</c:v>
                </c:pt>
                <c:pt idx="64">
                  <c:v>0.16223100000000601</c:v>
                </c:pt>
                <c:pt idx="65">
                  <c:v>0.14671300000000501</c:v>
                </c:pt>
                <c:pt idx="66">
                  <c:v>-1.7151000000012601E-2</c:v>
                </c:pt>
                <c:pt idx="67">
                  <c:v>0.115600999999998</c:v>
                </c:pt>
                <c:pt idx="68">
                  <c:v>1.21149999999943E-2</c:v>
                </c:pt>
                <c:pt idx="69">
                  <c:v>5.9052000000008299E-2</c:v>
                </c:pt>
                <c:pt idx="70">
                  <c:v>-0.16525300000000701</c:v>
                </c:pt>
                <c:pt idx="71">
                  <c:v>-0.26666299999999399</c:v>
                </c:pt>
                <c:pt idx="72">
                  <c:v>-0.510193000000015</c:v>
                </c:pt>
                <c:pt idx="73">
                  <c:v>-0.46945200000000398</c:v>
                </c:pt>
                <c:pt idx="74">
                  <c:v>-0.63401799999999797</c:v>
                </c:pt>
                <c:pt idx="75">
                  <c:v>-0.47241200000001998</c:v>
                </c:pt>
                <c:pt idx="76">
                  <c:v>-0.40145900000000301</c:v>
                </c:pt>
                <c:pt idx="77">
                  <c:v>-0.16229200000000801</c:v>
                </c:pt>
                <c:pt idx="78">
                  <c:v>-0.42709400000001102</c:v>
                </c:pt>
                <c:pt idx="79">
                  <c:v>6.4757999999997706E-2</c:v>
                </c:pt>
                <c:pt idx="80">
                  <c:v>-0.307159000000013</c:v>
                </c:pt>
                <c:pt idx="81">
                  <c:v>-0.188171000000011</c:v>
                </c:pt>
                <c:pt idx="82">
                  <c:v>-0.16525300000000701</c:v>
                </c:pt>
                <c:pt idx="83">
                  <c:v>-0.30923500000000098</c:v>
                </c:pt>
                <c:pt idx="84">
                  <c:v>-0.19296300000002001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065-4711-9880-75BDA7733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5045728"/>
        <c:axId val="2045052256"/>
      </c:scatterChart>
      <c:valAx>
        <c:axId val="2045045728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Cell number</a:t>
                </a:r>
                <a:endParaRPr lang="zh-CN" alt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45052256"/>
        <c:crossesAt val="-2"/>
        <c:crossBetween val="midCat"/>
      </c:valAx>
      <c:valAx>
        <c:axId val="2045052256"/>
        <c:scaling>
          <c:orientation val="minMax"/>
          <c:max val="1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Phase</a:t>
                </a:r>
                <a:r>
                  <a:rPr lang="en-US" altLang="zh-CN" baseline="0"/>
                  <a:t> error</a:t>
                </a:r>
                <a:r>
                  <a:rPr lang="zh-CN" altLang="en-US"/>
                  <a:t>（</a:t>
                </a:r>
                <a:r>
                  <a:rPr lang="en-US" altLang="zh-CN"/>
                  <a:t>deg</a:t>
                </a:r>
                <a:r>
                  <a:rPr lang="zh-CN" altLang="en-US"/>
                  <a:t>）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45045728"/>
        <c:crossesAt val="0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8T12:56:34.228" idx="3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8T12:56:34.228" idx="3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C1C-00CD-4544-8439-D28ACB30056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2F15-0E6A-48E9-9390-75A72C820D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479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BF886-FFDC-4DDB-B5C2-A632D0101D45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B543E-D8CE-40B3-B8ED-E4090BE97E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5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6EE03-0A88-4680-904D-DAEB55ADA7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13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0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09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51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74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071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584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B543E-D8CE-40B3-B8ED-E4090BE97E7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00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-33963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grpSp>
        <p:nvGrpSpPr>
          <p:cNvPr id="11" name="组合 2"/>
          <p:cNvGrpSpPr/>
          <p:nvPr userDrawn="1"/>
        </p:nvGrpSpPr>
        <p:grpSpPr bwMode="auto">
          <a:xfrm>
            <a:off x="0" y="2068195"/>
            <a:ext cx="9144000" cy="1608455"/>
            <a:chOff x="0" y="1643074"/>
            <a:chExt cx="9144000" cy="2500282"/>
          </a:xfrm>
        </p:grpSpPr>
        <p:sp>
          <p:nvSpPr>
            <p:cNvPr id="12" name="矩形 11"/>
            <p:cNvSpPr/>
            <p:nvPr/>
          </p:nvSpPr>
          <p:spPr>
            <a:xfrm>
              <a:off x="0" y="4071942"/>
              <a:ext cx="9144000" cy="71414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35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3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643074"/>
              <a:ext cx="9144000" cy="2285992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35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13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9310" y="2317750"/>
            <a:ext cx="7772400" cy="1130300"/>
          </a:xfrm>
          <a:prstGeom prst="rect">
            <a:avLst/>
          </a:prstGeom>
        </p:spPr>
        <p:txBody>
          <a:bodyPr/>
          <a:lstStyle>
            <a:lvl1pPr>
              <a:lnSpc>
                <a:spcPct val="200000"/>
              </a:lnSpc>
              <a:defRPr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286252"/>
            <a:ext cx="6400800" cy="7269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  <p:sp>
        <p:nvSpPr>
          <p:cNvPr id="26" name="内容占位符 25"/>
          <p:cNvSpPr>
            <a:spLocks noGrp="1"/>
          </p:cNvSpPr>
          <p:nvPr>
            <p:ph sz="quarter" idx="12"/>
          </p:nvPr>
        </p:nvSpPr>
        <p:spPr>
          <a:xfrm>
            <a:off x="1997387" y="5227563"/>
            <a:ext cx="514922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9"/>
            <a:ext cx="9144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5366" y="4013939"/>
            <a:ext cx="3421075" cy="3408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124394" y="233277"/>
            <a:ext cx="1148457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42"/>
            <a:ext cx="9144000" cy="110847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直角三角形 38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5" name="直接连接符 34"/>
            <p:cNvCxnSpPr>
              <a:stCxn id="39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509600" y="6472201"/>
            <a:ext cx="1634407" cy="400110"/>
            <a:chOff x="3891916" y="6461760"/>
            <a:chExt cx="5252086" cy="515109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0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3" name="直接连接符 2"/>
          <p:cNvCxnSpPr>
            <a:endCxn id="42" idx="0"/>
          </p:cNvCxnSpPr>
          <p:nvPr/>
        </p:nvCxnSpPr>
        <p:spPr>
          <a:xfrm>
            <a:off x="6" y="6721455"/>
            <a:ext cx="7509664" cy="14636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975366" y="4417136"/>
            <a:ext cx="3416801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975366" y="4853269"/>
            <a:ext cx="3416801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6"/>
            <a:ext cx="6635822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29529" y="2046726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2452543" y="2046725"/>
            <a:ext cx="4738688" cy="56197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829529" y="2864145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52543" y="2864143"/>
            <a:ext cx="4738688" cy="56197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29529" y="3681561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2452543" y="3681556"/>
            <a:ext cx="4738688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1829529" y="4498977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2452543" y="4498977"/>
            <a:ext cx="4738688" cy="56197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5216" y="1123441"/>
            <a:ext cx="8039240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zh-CN" altLang="en-US" sz="2800" smtClean="0">
                <a:solidFill>
                  <a:srgbClr val="000099"/>
                </a:solidFill>
              </a:defRPr>
            </a:lvl1pPr>
            <a:lvl2pPr marL="53975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 marL="1007745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 marL="1367790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4pPr>
            <a:lvl5pPr marL="1727835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defRPr lang="en-US" sz="20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81556"/>
            <a:ext cx="6635822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7230" y="2702560"/>
            <a:ext cx="7749540" cy="882015"/>
          </a:xfrm>
        </p:spPr>
        <p:txBody>
          <a:bodyPr/>
          <a:lstStyle>
            <a:lvl1pPr algn="ctr">
              <a:defRPr sz="4800">
                <a:solidFill>
                  <a:srgbClr val="000099"/>
                </a:solidFill>
              </a:defRPr>
            </a:lvl1pPr>
          </a:lstStyle>
          <a:p>
            <a:r>
              <a:rPr lang="zh-CN" altLang="en-US"/>
              <a:t>单击此处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4696" y="1240525"/>
            <a:ext cx="3738857" cy="5120640"/>
          </a:xfrm>
        </p:spPr>
        <p:txBody>
          <a:bodyPr anchor="t"/>
          <a:lstStyle>
            <a:lvl1pPr marL="137160" indent="-137160">
              <a:buClrTx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</a:defRPr>
            </a:lvl1pPr>
            <a:lvl2pPr marL="514350" indent="-137160">
              <a:buClrTx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</a:defRPr>
            </a:lvl2pPr>
            <a:lvl3pPr marL="857250" indent="-137160">
              <a:buClrTx/>
              <a:buFont typeface="Wingdings" panose="05000000000000000000" pitchFamily="2" charset="2"/>
              <a:buChar char="u"/>
              <a:defRPr sz="1500">
                <a:solidFill>
                  <a:schemeClr val="tx1"/>
                </a:solidFill>
              </a:defRPr>
            </a:lvl3pPr>
            <a:lvl4pPr marL="1200150" indent="-137160">
              <a:buClrTx/>
              <a:buFont typeface="Wingdings" panose="05000000000000000000" pitchFamily="2" charset="2"/>
              <a:buChar char="Ø"/>
              <a:defRPr sz="1350">
                <a:solidFill>
                  <a:schemeClr val="tx1"/>
                </a:solidFill>
              </a:defRPr>
            </a:lvl4pPr>
            <a:lvl5pPr marL="1543050" indent="-137160">
              <a:buClrTx/>
              <a:buFont typeface="Wingdings" panose="05000000000000000000" pitchFamily="2" charset="2"/>
              <a:buChar char="ü"/>
              <a:defRPr sz="1350">
                <a:solidFill>
                  <a:schemeClr val="tx1"/>
                </a:solidFill>
              </a:defRPr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80909" y="1240525"/>
            <a:ext cx="376878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2400" smtClean="0"/>
            </a:lvl1pPr>
            <a:lvl2pPr>
              <a:defRPr lang="zh-CN" altLang="en-US" smtClean="0"/>
            </a:lvl2pPr>
            <a:lvl3pPr>
              <a:defRPr lang="zh-CN" altLang="en-US" sz="15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4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3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tif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846" y="1087643"/>
            <a:ext cx="8364682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821645"/>
            <a:ext cx="9144000" cy="135427"/>
            <a:chOff x="0" y="821645"/>
            <a:chExt cx="9144000" cy="135426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" name="直角三角形 14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" y="108729"/>
            <a:ext cx="954117" cy="6333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" y="6432194"/>
            <a:ext cx="8185707" cy="42306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82113" y="6432192"/>
            <a:ext cx="958291" cy="42134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/>
          <p:nvPr/>
        </p:nvSpPr>
        <p:spPr>
          <a:xfrm>
            <a:off x="7733656" y="6433916"/>
            <a:ext cx="1347387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sz="1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直角三角形 20"/>
          <p:cNvSpPr/>
          <p:nvPr/>
        </p:nvSpPr>
        <p:spPr>
          <a:xfrm flipV="1">
            <a:off x="8182113" y="6433916"/>
            <a:ext cx="395207" cy="421341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8583829" y="6433916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image" Target="../media/image20.e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4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3.png"/><Relationship Id="rId5" Type="http://schemas.openxmlformats.org/officeDocument/2006/relationships/image" Target="../media/image92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7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231592"/>
            <a:ext cx="9144000" cy="113828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200" dirty="0"/>
              <a:t> Start to end simulations for the l</a:t>
            </a:r>
            <a:r>
              <a:rPr lang="en-US" altLang="zh-CN" sz="3200" dirty="0" err="1"/>
              <a:t>inac</a:t>
            </a:r>
            <a:r>
              <a:rPr lang="en-US" altLang="zh-CN" sz="3200" dirty="0"/>
              <a:t> new baseline and progress on the crucial components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37953" y="4009799"/>
            <a:ext cx="5525114" cy="1336902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Jingru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Zhang</a:t>
            </a: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</a:t>
            </a:r>
            <a:endParaRPr lang="en-US" altLang="zh-CN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Physics, CAS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40149" y="5586511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2021.10.13</a:t>
            </a:r>
            <a:endParaRPr lang="zh-CN" altLang="en-US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4">
            <a:extLst>
              <a:ext uri="{FF2B5EF4-FFF2-40B4-BE49-F238E27FC236}">
                <a16:creationId xmlns:a16="http://schemas.microsoft.com/office/drawing/2014/main" xmlns="" id="{0FCF7835-3FF3-4632-82BE-5A2630280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702561"/>
              </p:ext>
            </p:extLst>
          </p:nvPr>
        </p:nvGraphicFramePr>
        <p:xfrm>
          <a:off x="3274357" y="1122336"/>
          <a:ext cx="5794828" cy="193786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2613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5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4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2657">
                  <a:extLst>
                    <a:ext uri="{9D8B030D-6E8A-4147-A177-3AD203B41FA5}">
                      <a16:colId xmlns:a16="http://schemas.microsoft.com/office/drawing/2014/main" xmlns="" val="2469819627"/>
                    </a:ext>
                  </a:extLst>
                </a:gridCol>
                <a:gridCol w="897775">
                  <a:extLst>
                    <a:ext uri="{9D8B030D-6E8A-4147-A177-3AD203B41FA5}">
                      <a16:colId xmlns:a16="http://schemas.microsoft.com/office/drawing/2014/main" xmlns="" val="852312506"/>
                    </a:ext>
                  </a:extLst>
                </a:gridCol>
              </a:tblGrid>
              <a:tr h="3002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Unit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Positron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beam energy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20.38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20.37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Hz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21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 bunch population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0.94(1.88)</a:t>
                      </a:r>
                      <a:endParaRPr 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1.88</a:t>
                      </a:r>
                      <a:endParaRPr lang="zh-CN" sz="160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1.88</a:t>
                      </a:r>
                      <a:endParaRPr lang="zh-CN" sz="160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021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(3)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0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Energy spread (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)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160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160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65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Emittance (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)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10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B7A0ED1-DDF6-46A0-B406-EA2261B45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42" y="1156692"/>
            <a:ext cx="3554522" cy="4804867"/>
          </a:xfrm>
        </p:spPr>
        <p:txBody>
          <a:bodyPr/>
          <a:lstStyle/>
          <a:p>
            <a:r>
              <a:rPr lang="en-US" dirty="0"/>
              <a:t>Positron</a:t>
            </a:r>
            <a:r>
              <a:rPr lang="en-US" altLang="zh-CN" dirty="0"/>
              <a:t> Linac</a:t>
            </a:r>
          </a:p>
          <a:p>
            <a:pPr lvl="1"/>
            <a:r>
              <a:rPr lang="en-US" dirty="0"/>
              <a:t>Wakefield &amp; CSR</a:t>
            </a:r>
          </a:p>
          <a:p>
            <a:pPr lvl="1"/>
            <a:r>
              <a:rPr lang="en-US" dirty="0"/>
              <a:t>Emittance(</a:t>
            </a:r>
            <a:r>
              <a:rPr lang="en-US" altLang="zh-CN" dirty="0"/>
              <a:t>w/o error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Growth: 5%</a:t>
            </a:r>
          </a:p>
          <a:p>
            <a:pPr lvl="2"/>
            <a:r>
              <a:rPr lang="en-US" dirty="0"/>
              <a:t>5.2nm@20GeV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5AF64A-195D-42ED-80D2-EFB30AD2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4" y="3067395"/>
            <a:ext cx="4353859" cy="3354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388490-4C91-45C6-979B-EDB245248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 b="7102"/>
          <a:stretch/>
        </p:blipFill>
        <p:spPr>
          <a:xfrm>
            <a:off x="4618694" y="3277772"/>
            <a:ext cx="4429628" cy="30149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AC8B6478-0BE0-4DD8-9A11-079366F1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physics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3BEB4D-30C3-499B-8762-6C58328696E9}"/>
              </a:ext>
            </a:extLst>
          </p:cNvPr>
          <p:cNvSpPr txBox="1"/>
          <p:nvPr/>
        </p:nvSpPr>
        <p:spPr>
          <a:xfrm>
            <a:off x="2460567" y="4513811"/>
            <a:ext cx="161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CE63F8-F0C9-4020-8A5E-711A0DD51BDF}"/>
              </a:ext>
            </a:extLst>
          </p:cNvPr>
          <p:cNvSpPr txBox="1"/>
          <p:nvPr/>
        </p:nvSpPr>
        <p:spPr>
          <a:xfrm>
            <a:off x="592973" y="6145876"/>
            <a:ext cx="356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Energy/bunch</a:t>
            </a:r>
            <a:r>
              <a:rPr lang="zh-CN" altLang="en-US" dirty="0"/>
              <a:t> </a:t>
            </a:r>
            <a:r>
              <a:rPr lang="en-US" altLang="zh-CN" dirty="0"/>
              <a:t>length/energy</a:t>
            </a:r>
            <a:r>
              <a:rPr lang="zh-CN" altLang="en-US" dirty="0"/>
              <a:t> </a:t>
            </a:r>
            <a:r>
              <a:rPr lang="en-US" altLang="zh-CN" dirty="0"/>
              <a:t>spread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DC2854-B509-404C-B8E5-81808F116E31}"/>
              </a:ext>
            </a:extLst>
          </p:cNvPr>
          <p:cNvSpPr txBox="1"/>
          <p:nvPr/>
        </p:nvSpPr>
        <p:spPr>
          <a:xfrm>
            <a:off x="7038108" y="5425440"/>
            <a:ext cx="112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Emittance</a:t>
            </a:r>
          </a:p>
        </p:txBody>
      </p:sp>
    </p:spTree>
    <p:extLst>
      <p:ext uri="{BB962C8B-B14F-4D97-AF65-F5344CB8AC3E}">
        <p14:creationId xmlns:p14="http://schemas.microsoft.com/office/powerpoint/2010/main" val="250462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FAD2A26-5412-4906-8910-9B748EE2B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DA1590E-EB3A-420F-B232-B3FD4511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physics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0498D4-C362-4A2C-9EBD-A726E46C1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4" b="3054"/>
          <a:stretch/>
        </p:blipFill>
        <p:spPr>
          <a:xfrm>
            <a:off x="1386843" y="3306586"/>
            <a:ext cx="3690255" cy="3120340"/>
          </a:xfrm>
          <a:prstGeom prst="rect">
            <a:avLst/>
          </a:prstGeom>
        </p:spPr>
      </p:pic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xmlns="" id="{7E2207BC-D33F-4F5B-8392-10A5E9597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07428"/>
              </p:ext>
            </p:extLst>
          </p:nvPr>
        </p:nvGraphicFramePr>
        <p:xfrm>
          <a:off x="4980476" y="1067130"/>
          <a:ext cx="4163524" cy="148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269">
                  <a:extLst>
                    <a:ext uri="{9D8B030D-6E8A-4147-A177-3AD203B41FA5}">
                      <a16:colId xmlns:a16="http://schemas.microsoft.com/office/drawing/2014/main" xmlns="" val="401050793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xmlns="" val="2463993266"/>
                    </a:ext>
                  </a:extLst>
                </a:gridCol>
                <a:gridCol w="632398">
                  <a:extLst>
                    <a:ext uri="{9D8B030D-6E8A-4147-A177-3AD203B41FA5}">
                      <a16:colId xmlns:a16="http://schemas.microsoft.com/office/drawing/2014/main" xmlns="" val="4008314574"/>
                    </a:ext>
                  </a:extLst>
                </a:gridCol>
              </a:tblGrid>
              <a:tr h="29689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Error description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</a:rPr>
                        <a:t>Unit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</a:rPr>
                        <a:t>Value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67273601"/>
                  </a:ext>
                </a:extLst>
              </a:tr>
              <a:tr h="29689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Misalignment</a:t>
                      </a:r>
                      <a:r>
                        <a:rPr lang="en-GB" sz="1600" kern="100" dirty="0">
                          <a:effectLst/>
                        </a:rPr>
                        <a:t> error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</a:rPr>
                        <a:t>mm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</a:rPr>
                        <a:t>0.1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38605720"/>
                  </a:ext>
                </a:extLst>
              </a:tr>
              <a:tr h="29689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</a:rPr>
                        <a:t>Rotation error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</a:rPr>
                        <a:t>mrad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</a:rPr>
                        <a:t>0.2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80993842"/>
                  </a:ext>
                </a:extLst>
              </a:tr>
              <a:tr h="29689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Magnetic element field error 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</a:rPr>
                        <a:t>%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>
                          <a:effectLst/>
                        </a:rPr>
                        <a:t>0.1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63200366"/>
                  </a:ext>
                </a:extLst>
              </a:tr>
              <a:tr h="29689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</a:rPr>
                        <a:t>BPM uncertainty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</a:rPr>
                        <a:t>µm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03712625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F10560F0-8845-4534-BAD4-2DB87AD629BD}"/>
              </a:ext>
            </a:extLst>
          </p:cNvPr>
          <p:cNvSpPr txBox="1">
            <a:spLocks/>
          </p:cNvSpPr>
          <p:nvPr/>
        </p:nvSpPr>
        <p:spPr>
          <a:xfrm>
            <a:off x="144640" y="1052190"/>
            <a:ext cx="8537805" cy="2648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28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3975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74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779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83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Positron</a:t>
            </a:r>
            <a:r>
              <a:rPr lang="en-US" altLang="zh-CN" dirty="0"/>
              <a:t> Linac</a:t>
            </a:r>
          </a:p>
          <a:p>
            <a:pPr lvl="1"/>
            <a:r>
              <a:rPr lang="en-US" altLang="zh-CN" sz="2000" dirty="0"/>
              <a:t>errors: Magnets/Accelerating structure/BPM</a:t>
            </a:r>
          </a:p>
          <a:p>
            <a:pPr lvl="1"/>
            <a:r>
              <a:rPr lang="en-US" altLang="zh-CN" sz="2000" dirty="0"/>
              <a:t>Trajectory correction: beam center</a:t>
            </a:r>
            <a:r>
              <a:rPr lang="en-US" altLang="zh-CN" sz="1800" dirty="0"/>
              <a:t>&lt;0.5mm</a:t>
            </a:r>
          </a:p>
          <a:p>
            <a:pPr lvl="1"/>
            <a:r>
              <a:rPr lang="en-US" altLang="zh-CN" sz="2000" dirty="0"/>
              <a:t>Emittance growth: meet the requirement</a:t>
            </a:r>
          </a:p>
          <a:p>
            <a:pPr lvl="2"/>
            <a:r>
              <a:rPr lang="en-US" altLang="zh-CN" sz="1600" dirty="0"/>
              <a:t>X: 18%(mean)+18%(std)</a:t>
            </a:r>
          </a:p>
          <a:p>
            <a:pPr lvl="2"/>
            <a:r>
              <a:rPr lang="en-US" altLang="zh-CN" sz="1600" dirty="0"/>
              <a:t>Y: 10%(mean)+12%(std)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104459-B0D6-4C9F-8EC0-F3FD8242D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11302" r="7658" b="3522"/>
          <a:stretch/>
        </p:blipFill>
        <p:spPr>
          <a:xfrm>
            <a:off x="5406718" y="2778034"/>
            <a:ext cx="3624071" cy="35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9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Positron Source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740" y="1123315"/>
            <a:ext cx="8695055" cy="202819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000" dirty="0"/>
              <a:t>The FLUX concentrator is the important part of the positron source</a:t>
            </a:r>
          </a:p>
          <a:p>
            <a:pPr algn="l">
              <a:lnSpc>
                <a:spcPct val="100000"/>
              </a:lnSpc>
            </a:pPr>
            <a:r>
              <a:rPr lang="en-US" altLang="zh-CN" sz="2000" dirty="0"/>
              <a:t>It produces a pulsed magnetic field of 6 T to 0.5 T</a:t>
            </a:r>
          </a:p>
          <a:p>
            <a:pPr algn="l">
              <a:lnSpc>
                <a:spcPct val="100000"/>
              </a:lnSpc>
            </a:pPr>
            <a:r>
              <a:rPr lang="en-US" altLang="zh-CN" sz="2000" dirty="0"/>
              <a:t>Finished 15kA/15kV/50Hz solid state pulse source 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FLUX concentrator has made and finished high power test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When cunrrent is </a:t>
            </a:r>
            <a:r>
              <a:rPr lang="en-US" altLang="zh-CN" sz="2000" dirty="0">
                <a:sym typeface="+mn-ea"/>
              </a:rPr>
              <a:t>15kA ,  the center peak pulse magnetic field is 6.2T</a:t>
            </a:r>
            <a:endParaRPr lang="en-US" altLang="zh-CN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30" y="3057525"/>
            <a:ext cx="1720215" cy="1290320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45" y="4546600"/>
            <a:ext cx="1758315" cy="1179195"/>
          </a:xfrm>
          <a:prstGeom prst="rect">
            <a:avLst/>
          </a:prstGeom>
        </p:spPr>
      </p:pic>
      <p:pic>
        <p:nvPicPr>
          <p:cNvPr id="12" name="图片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546600"/>
            <a:ext cx="2275840" cy="165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65" y="3028315"/>
            <a:ext cx="2252980" cy="3004185"/>
          </a:xfrm>
          <a:prstGeom prst="rect">
            <a:avLst/>
          </a:prstGeom>
        </p:spPr>
      </p:pic>
      <p:pic>
        <p:nvPicPr>
          <p:cNvPr id="7" name="图片 6" descr="D:\IHEPBOX\My_work\CEPC&amp;SPPC\Linac_dynamic\Positron_linac\Positron_source\Mode of positron source\Version5-2018910\2P\AM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021330"/>
            <a:ext cx="2072640" cy="130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10" y="3028315"/>
            <a:ext cx="1922780" cy="1442085"/>
          </a:xfrm>
          <a:prstGeom prst="rect">
            <a:avLst/>
          </a:prstGeom>
        </p:spPr>
      </p:pic>
      <p:graphicFrame>
        <p:nvGraphicFramePr>
          <p:cNvPr id="20" name="对象 19"/>
          <p:cNvGraphicFramePr>
            <a:graphicFrameLocks noChangeAspect="1"/>
          </p:cNvGraphicFramePr>
          <p:nvPr/>
        </p:nvGraphicFramePr>
        <p:xfrm>
          <a:off x="6753860" y="4594225"/>
          <a:ext cx="2332990" cy="143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r:id="rId9" imgW="6735445" imgH="4133850" progId="Visio.Drawing.15">
                  <p:embed/>
                </p:oleObj>
              </mc:Choice>
              <mc:Fallback>
                <p:oleObj r:id="rId9" imgW="6735445" imgH="4133850" progId="Visio.Drawing.15">
                  <p:embed/>
                  <p:pic>
                    <p:nvPicPr>
                      <p:cNvPr id="0" name="对象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860" y="4594225"/>
                        <a:ext cx="2332990" cy="14376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17"/>
          <p:cNvSpPr txBox="1"/>
          <p:nvPr/>
        </p:nvSpPr>
        <p:spPr>
          <a:xfrm>
            <a:off x="6901815" y="5862320"/>
            <a:ext cx="2185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600" dirty="0"/>
              <a:t>Test result of the peak pulse magnetic field </a:t>
            </a:r>
          </a:p>
        </p:txBody>
      </p:sp>
      <p:sp>
        <p:nvSpPr>
          <p:cNvPr id="9" name="文本框 17"/>
          <p:cNvSpPr txBox="1"/>
          <p:nvPr/>
        </p:nvSpPr>
        <p:spPr>
          <a:xfrm>
            <a:off x="575945" y="6007100"/>
            <a:ext cx="42418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600" dirty="0"/>
              <a:t>The design of the FLUX conentrator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7"/>
          <p:cNvSpPr txBox="1"/>
          <p:nvPr/>
        </p:nvSpPr>
        <p:spPr>
          <a:xfrm>
            <a:off x="4900930" y="5882005"/>
            <a:ext cx="2098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altLang="zh-CN" sz="1600" dirty="0">
                <a:sym typeface="+mn-ea"/>
              </a:rPr>
              <a:t>R&amp;D of the solid state pulse source </a:t>
            </a:r>
            <a:endParaRPr lang="en-US" altLang="zh-CN" sz="1600" b="1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内容占位符 10" descr="D:\IHEPBOX\My_work\CEPC&amp;SPPC\Lattice structure\visio\PSPAS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1400175"/>
            <a:ext cx="2830195" cy="10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FCDF24-70E6-4BED-9DA2-EB6A91D63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72" y="2137024"/>
            <a:ext cx="8124190" cy="22613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4472305"/>
            <a:ext cx="2461260" cy="150177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RF distribution of the </a:t>
            </a:r>
            <a:r>
              <a:rPr lang="en-US" altLang="zh-CN" dirty="0" err="1">
                <a:sym typeface="+mn-ea"/>
              </a:rPr>
              <a:t>linac</a:t>
            </a:r>
            <a:endParaRPr lang="zh-CN" altLang="en-US" dirty="0"/>
          </a:p>
        </p:txBody>
      </p:sp>
      <p:pic>
        <p:nvPicPr>
          <p:cNvPr id="6" name="内容占位符 5" descr="H:\CEPC\5、CDR-Injector\Visio graph\zhangjingru\design\design1-4.pn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45" y="4516120"/>
            <a:ext cx="2095500" cy="150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345" y="4471670"/>
            <a:ext cx="2153285" cy="1591945"/>
          </a:xfrm>
          <a:prstGeom prst="rect">
            <a:avLst/>
          </a:prstGeom>
        </p:spPr>
      </p:pic>
      <p:sp>
        <p:nvSpPr>
          <p:cNvPr id="14" name="内容占位符 1"/>
          <p:cNvSpPr txBox="1"/>
          <p:nvPr/>
        </p:nvSpPr>
        <p:spPr>
          <a:xfrm>
            <a:off x="395605" y="1005840"/>
            <a:ext cx="8039100" cy="12820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5000"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3975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74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779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83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RF distribution of the </a:t>
            </a:r>
            <a:r>
              <a:rPr lang="en-US" altLang="zh-CN" dirty="0" err="1"/>
              <a:t>linac</a:t>
            </a:r>
            <a:r>
              <a:rPr lang="en-US" altLang="zh-CN" dirty="0"/>
              <a:t> </a:t>
            </a:r>
          </a:p>
          <a:p>
            <a:pPr lvl="1"/>
            <a:r>
              <a:rPr lang="en-US" altLang="zh-CN" dirty="0"/>
              <a:t>S-band accelerating structures, 80 MW klystron</a:t>
            </a:r>
          </a:p>
          <a:p>
            <a:pPr lvl="1"/>
            <a:r>
              <a:rPr lang="en-US" altLang="zh-CN" dirty="0">
                <a:sym typeface="+mn-ea"/>
              </a:rPr>
              <a:t>C-band accelerating structures, 50 MW klystron</a:t>
            </a:r>
            <a:endParaRPr lang="zh-CN" altLang="en-US" dirty="0"/>
          </a:p>
          <a:p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635" y="4472305"/>
            <a:ext cx="2153285" cy="15919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27290" y="6064250"/>
            <a:ext cx="8166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C-band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46450" y="6064250"/>
            <a:ext cx="8013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S-band </a:t>
            </a:r>
          </a:p>
        </p:txBody>
      </p:sp>
      <p:cxnSp>
        <p:nvCxnSpPr>
          <p:cNvPr id="11" name="直接箭头连接符 10"/>
          <p:cNvCxnSpPr>
            <a:endCxn id="15" idx="0"/>
          </p:cNvCxnSpPr>
          <p:nvPr/>
        </p:nvCxnSpPr>
        <p:spPr>
          <a:xfrm flipH="1">
            <a:off x="1337945" y="3852545"/>
            <a:ext cx="55245" cy="619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cxnSpLocks/>
          </p:cNvCxnSpPr>
          <p:nvPr/>
        </p:nvCxnSpPr>
        <p:spPr>
          <a:xfrm>
            <a:off x="3736340" y="3572933"/>
            <a:ext cx="1081405" cy="10911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2560955" y="3451225"/>
            <a:ext cx="606425" cy="1025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3221355" y="3432810"/>
            <a:ext cx="1016635" cy="10439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6734810" y="3442335"/>
            <a:ext cx="811530" cy="10344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S-band a</a:t>
            </a:r>
            <a:r>
              <a:rPr lang="en-US" altLang="zh-CN" dirty="0">
                <a:sym typeface="+mn-ea"/>
              </a:rPr>
              <a:t>ccelerating structure</a:t>
            </a:r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890645" y="2509520"/>
            <a:ext cx="3291840" cy="1421542"/>
            <a:chOff x="1123" y="5632"/>
            <a:chExt cx="5941" cy="2774"/>
          </a:xfrm>
        </p:grpSpPr>
        <p:grpSp>
          <p:nvGrpSpPr>
            <p:cNvPr id="5" name="组合 4"/>
            <p:cNvGrpSpPr/>
            <p:nvPr/>
          </p:nvGrpSpPr>
          <p:grpSpPr>
            <a:xfrm>
              <a:off x="1234" y="5632"/>
              <a:ext cx="5688" cy="1983"/>
              <a:chOff x="690826" y="4085316"/>
              <a:chExt cx="6696564" cy="2114958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8184" y="4190967"/>
                <a:ext cx="2674594" cy="2009307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826" y="4190967"/>
                <a:ext cx="2655517" cy="2009307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1410" y="5297739"/>
                <a:ext cx="795980" cy="849677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75307" y="4085316"/>
                <a:ext cx="772951" cy="889752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085475" y="4975068"/>
                <a:ext cx="721894" cy="3226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4333587" y="4995943"/>
                <a:ext cx="721894" cy="32267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906335" y="5638800"/>
                <a:ext cx="307349" cy="28875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" name="直接箭头连接符 12"/>
              <p:cNvCxnSpPr>
                <a:stCxn id="12" idx="6"/>
              </p:cNvCxnSpPr>
              <p:nvPr/>
            </p:nvCxnSpPr>
            <p:spPr>
              <a:xfrm flipV="1">
                <a:off x="5213684" y="5083446"/>
                <a:ext cx="1267327" cy="69973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/>
              <p:cNvCxnSpPr/>
              <p:nvPr/>
            </p:nvCxnSpPr>
            <p:spPr>
              <a:xfrm>
                <a:off x="6961782" y="4708358"/>
                <a:ext cx="0" cy="93044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/>
              <p:cNvCxnSpPr>
                <a:stCxn id="10" idx="6"/>
                <a:endCxn id="11" idx="2"/>
              </p:cNvCxnSpPr>
              <p:nvPr/>
            </p:nvCxnSpPr>
            <p:spPr>
              <a:xfrm>
                <a:off x="2807369" y="5136404"/>
                <a:ext cx="1526218" cy="2087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矩形 3"/>
            <p:cNvSpPr/>
            <p:nvPr/>
          </p:nvSpPr>
          <p:spPr>
            <a:xfrm>
              <a:off x="1123" y="7868"/>
              <a:ext cx="5941" cy="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fontAlgn="auto"/>
              <a:r>
                <a:rPr lang="en-US" altLang="zh-CN" sz="1200" dirty="0" err="1">
                  <a:sym typeface="+mn-ea"/>
                </a:rPr>
                <a:t>Superfish</a:t>
              </a:r>
              <a:r>
                <a:rPr lang="en-US" altLang="zh-CN" sz="1200" dirty="0">
                  <a:sym typeface="+mn-ea"/>
                </a:rPr>
                <a:t> is used to optimize the single cell</a:t>
              </a:r>
              <a:endParaRPr lang="en-US" altLang="zh-CN" sz="12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421880" y="2614295"/>
            <a:ext cx="1272540" cy="1227455"/>
            <a:chOff x="3241568" y="2707854"/>
            <a:chExt cx="2815401" cy="3635439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568" y="2707854"/>
              <a:ext cx="2660863" cy="3052415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>
              <a:off x="4513557" y="3207428"/>
              <a:ext cx="0" cy="7309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左弧形箭头 25"/>
            <p:cNvSpPr/>
            <p:nvPr/>
          </p:nvSpPr>
          <p:spPr>
            <a:xfrm>
              <a:off x="3724283" y="4001294"/>
              <a:ext cx="362366" cy="809089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7" name="右弧形箭头 26"/>
            <p:cNvSpPr/>
            <p:nvPr/>
          </p:nvSpPr>
          <p:spPr>
            <a:xfrm>
              <a:off x="4926936" y="4118602"/>
              <a:ext cx="372431" cy="880062"/>
            </a:xfrm>
            <a:prstGeom prst="curved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tx1"/>
                </a:solidFill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V="1">
              <a:off x="3917659" y="4962759"/>
              <a:ext cx="404453" cy="5023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flipH="1" flipV="1">
              <a:off x="4756031" y="5018609"/>
              <a:ext cx="308028" cy="51670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3761378" y="5617334"/>
              <a:ext cx="2295591" cy="72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Windows</a:t>
              </a:r>
              <a:endParaRPr lang="zh-CN" altLang="en-US" sz="1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内容占位符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>
                <a:sym typeface="+mn-ea"/>
              </a:rPr>
              <a:t>R&amp;D of 3 meters long S band accelerating structure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>
                <a:sym typeface="+mn-ea"/>
              </a:rPr>
              <a:t>RF design of the cavity and coupler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>
                <a:sym typeface="+mn-ea"/>
              </a:rPr>
              <a:t>The phase shift and the cumulative phase shift are less than 1 </a:t>
            </a:r>
            <a:r>
              <a:rPr lang="en-US" altLang="zh-CN" sz="1800" dirty="0" err="1">
                <a:sym typeface="+mn-ea"/>
              </a:rPr>
              <a:t>deg</a:t>
            </a:r>
            <a:endParaRPr lang="en-US" altLang="zh-CN" sz="1800" dirty="0"/>
          </a:p>
          <a:p>
            <a:pPr lvl="1"/>
            <a:r>
              <a:rPr lang="en-US" altLang="zh-CN" sz="1800" dirty="0">
                <a:sym typeface="+mn-ea"/>
              </a:rPr>
              <a:t>The VSWR is 1.02 at working  frequency</a:t>
            </a:r>
            <a:endParaRPr lang="en-US" altLang="zh-CN" sz="1800" dirty="0"/>
          </a:p>
          <a:p>
            <a:pPr lvl="1"/>
            <a:r>
              <a:rPr lang="en-US" altLang="zh-CN" sz="1800" dirty="0">
                <a:sym typeface="+mn-ea"/>
              </a:rPr>
              <a:t>Filling time is 780 </a:t>
            </a:r>
            <a:r>
              <a:rPr lang="en-US" altLang="zh-CN" sz="1800" dirty="0" err="1">
                <a:sym typeface="+mn-ea"/>
              </a:rPr>
              <a:t>nS</a:t>
            </a:r>
            <a:r>
              <a:rPr lang="en-US" altLang="zh-CN" sz="1800" dirty="0">
                <a:sym typeface="+mn-ea"/>
              </a:rPr>
              <a:t> </a:t>
            </a:r>
            <a:endParaRPr lang="en-US" altLang="zh-CN" sz="1800" dirty="0"/>
          </a:p>
          <a:p>
            <a:pPr lvl="1"/>
            <a:r>
              <a:rPr lang="en-US" altLang="zh-CN" sz="1800" dirty="0">
                <a:sym typeface="+mn-ea"/>
              </a:rPr>
              <a:t>The total attenuation is 4.2 dB</a:t>
            </a:r>
            <a:endParaRPr lang="en-US" altLang="zh-CN" sz="1800" dirty="0"/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endParaRPr lang="en-US" altLang="zh-CN" sz="1800" dirty="0">
              <a:sym typeface="+mn-ea"/>
            </a:endParaRP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endParaRPr lang="en-US" altLang="zh-CN" sz="2400" dirty="0">
              <a:sym typeface="+mn-ea"/>
            </a:endParaRPr>
          </a:p>
          <a:p>
            <a:pPr marL="532130" lvl="1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zh-CN" sz="2800" dirty="0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70" y="3841750"/>
            <a:ext cx="2444750" cy="2423795"/>
          </a:xfrm>
          <a:prstGeom prst="rect">
            <a:avLst/>
          </a:prstGeom>
        </p:spPr>
      </p:pic>
      <p:graphicFrame>
        <p:nvGraphicFramePr>
          <p:cNvPr id="23" name="图表 22"/>
          <p:cNvGraphicFramePr/>
          <p:nvPr/>
        </p:nvGraphicFramePr>
        <p:xfrm>
          <a:off x="3030047" y="4030895"/>
          <a:ext cx="4073966" cy="2262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85" y="4493895"/>
            <a:ext cx="1978025" cy="11798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S-band a</a:t>
            </a:r>
            <a:r>
              <a:rPr lang="en-US" altLang="zh-CN" dirty="0">
                <a:sym typeface="+mn-ea"/>
              </a:rPr>
              <a:t>ccelerating structure</a:t>
            </a:r>
            <a:endParaRPr lang="zh-CN" altLang="en-US"/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802130" y="1703705"/>
          <a:ext cx="5504180" cy="447294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01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7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4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03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</a:rPr>
                        <a:t>Parameters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Values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Unit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No. of Cells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84+2*0.5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Phase advance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effectLst/>
                        </a:rPr>
                        <a:t>2π/3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9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Total length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3.1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Length of cell  (</a:t>
                      </a:r>
                      <a:r>
                        <a:rPr lang="en-US" altLang="zh-CN" sz="1600" u="none" strike="noStrike" dirty="0">
                          <a:effectLst/>
                        </a:rPr>
                        <a:t>d</a:t>
                      </a:r>
                      <a:r>
                        <a:rPr lang="en-US" sz="1600" u="none" strike="noStrike" dirty="0">
                          <a:effectLst/>
                        </a:rPr>
                        <a:t>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>
                          <a:effectLst/>
                        </a:rPr>
                        <a:t>34.988</a:t>
                      </a:r>
                      <a:endParaRPr lang="en-US" altLang="zh-CN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mm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Disk thickness (</a:t>
                      </a:r>
                      <a:r>
                        <a:rPr lang="en-US" altLang="zh-CN" sz="1600" u="none" strike="noStrike" dirty="0">
                          <a:effectLst/>
                        </a:rPr>
                        <a:t>t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>
                          <a:effectLst/>
                        </a:rPr>
                        <a:t>5.5</a:t>
                      </a:r>
                      <a:endParaRPr lang="en-US" altLang="zh-CN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mm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99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Shunt impedance  (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Rs</a:t>
                      </a:r>
                      <a:r>
                        <a:rPr lang="en-US" sz="1600" u="none" strike="noStrike" dirty="0">
                          <a:effectLst/>
                        </a:rPr>
                        <a:t>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60.3~67.8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</a:t>
                      </a:r>
                      <a:r>
                        <a:rPr lang="el-GR" altLang="zh-CN" sz="1600" u="none" strike="noStrike" dirty="0">
                          <a:effectLst/>
                        </a:rPr>
                        <a:t>Ω/</a:t>
                      </a:r>
                      <a:r>
                        <a:rPr lang="en-US" altLang="zh-CN" sz="1600" u="none" strike="noStrike" dirty="0">
                          <a:effectLst/>
                        </a:rPr>
                        <a:t>m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Quality factor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>
                          <a:effectLst/>
                        </a:rPr>
                        <a:t>15465~15373</a:t>
                      </a:r>
                      <a:endParaRPr lang="en-US" altLang="zh-CN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Group velocity: Vg/c (%)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2% ~ 0.94%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Filling time  (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t</a:t>
                      </a:r>
                      <a:r>
                        <a:rPr lang="en-US" altLang="zh-CN" sz="1600" u="none" strike="noStrike" baseline="-25000" dirty="0" err="1">
                          <a:effectLst/>
                        </a:rPr>
                        <a:t>f</a:t>
                      </a:r>
                      <a:r>
                        <a:rPr lang="en-US" altLang="zh-CN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</a:rPr>
                        <a:t>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784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ns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8991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Attenuation factor  (</a:t>
                      </a:r>
                      <a:r>
                        <a:rPr lang="el-GR" altLang="zh-CN" sz="1600" u="none" strike="noStrike" dirty="0">
                          <a:effectLst/>
                        </a:rPr>
                        <a:t>τ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0.46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 err="1">
                          <a:effectLst/>
                        </a:rPr>
                        <a:t>Np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(@30MV/m)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MW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1" name="内容占位符 20"/>
          <p:cNvSpPr>
            <a:spLocks noGrp="1"/>
          </p:cNvSpPr>
          <p:nvPr>
            <p:ph idx="1"/>
          </p:nvPr>
        </p:nvSpPr>
        <p:spPr>
          <a:xfrm>
            <a:off x="585470" y="1123315"/>
            <a:ext cx="8039100" cy="581025"/>
          </a:xfrm>
        </p:spPr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dirty="0">
                <a:sym typeface="+mn-ea"/>
              </a:rPr>
              <a:t>The main parameters of the structure</a:t>
            </a:r>
            <a:endParaRPr lang="en-US" altLang="zh-CN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altLang="zh-CN" sz="2800" dirty="0">
              <a:sym typeface="+mn-ea"/>
            </a:endParaRP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endParaRPr lang="en-US" altLang="zh-CN" sz="2400" dirty="0">
              <a:sym typeface="+mn-ea"/>
            </a:endParaRPr>
          </a:p>
          <a:p>
            <a:pPr marL="532130" lvl="1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zh-CN" sz="2800" dirty="0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6152" y="1019059"/>
            <a:ext cx="5742326" cy="4992309"/>
          </a:xfrm>
        </p:spPr>
        <p:txBody>
          <a:bodyPr/>
          <a:lstStyle/>
          <a:p>
            <a:pPr algn="just"/>
            <a:r>
              <a:rPr lang="en-US" altLang="zh-CN" dirty="0"/>
              <a:t>High power test result (with SLED)</a:t>
            </a:r>
          </a:p>
          <a:p>
            <a:pPr lvl="1"/>
            <a:r>
              <a:rPr lang="en-US" altLang="zh-CN" sz="2000" dirty="0"/>
              <a:t>The modulator voltage is 37.5 kV</a:t>
            </a:r>
          </a:p>
          <a:p>
            <a:pPr lvl="1"/>
            <a:r>
              <a:rPr lang="en-US" altLang="zh-CN" sz="2000" dirty="0"/>
              <a:t>the SLED energy multiplication factor</a:t>
            </a:r>
            <a:r>
              <a:rPr lang="zh-CN" altLang="en-US" sz="2000" dirty="0"/>
              <a:t>：</a:t>
            </a:r>
            <a:r>
              <a:rPr lang="en-US" altLang="zh-CN" sz="2000" dirty="0"/>
              <a:t>1.8</a:t>
            </a:r>
          </a:p>
          <a:p>
            <a:pPr lvl="1"/>
            <a:r>
              <a:rPr lang="en-US" altLang="zh-CN" sz="2000" dirty="0"/>
              <a:t>The tested gradient has reached 33 MV/m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85099" y="3457277"/>
            <a:ext cx="2550354" cy="2949091"/>
            <a:chOff x="6366180" y="1071817"/>
            <a:chExt cx="2550354" cy="294909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6180" y="1071817"/>
              <a:ext cx="2550354" cy="255035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490947" y="3651576"/>
              <a:ext cx="2388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Modulator and klystron</a:t>
              </a:r>
              <a:endParaRPr lang="zh-CN" altLang="en-US" dirty="0"/>
            </a:p>
          </p:txBody>
        </p:sp>
      </p:grpSp>
      <p:sp>
        <p:nvSpPr>
          <p:cNvPr id="14" name="标题 2"/>
          <p:cNvSpPr>
            <a:spLocks noGrp="1"/>
          </p:cNvSpPr>
          <p:nvPr>
            <p:ph type="title"/>
          </p:nvPr>
        </p:nvSpPr>
        <p:spPr>
          <a:xfrm>
            <a:off x="1168977" y="105356"/>
            <a:ext cx="7735872" cy="663575"/>
          </a:xfrm>
        </p:spPr>
        <p:txBody>
          <a:bodyPr/>
          <a:lstStyle/>
          <a:p>
            <a:r>
              <a:rPr lang="en-US" altLang="zh-CN">
                <a:sym typeface="+mn-ea"/>
              </a:rPr>
              <a:t>S-band a</a:t>
            </a:r>
            <a:r>
              <a:rPr lang="en-US" altLang="zh-CN" dirty="0"/>
              <a:t>ccelerating structure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3005125" y="3994481"/>
            <a:ext cx="2680855" cy="2411887"/>
            <a:chOff x="509153" y="3684696"/>
            <a:chExt cx="2680855" cy="2411887"/>
          </a:xfrm>
        </p:grpSpPr>
        <p:pic>
          <p:nvPicPr>
            <p:cNvPr id="13" name="内容占位符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53" y="3684696"/>
              <a:ext cx="2680855" cy="202827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34794" y="5727251"/>
              <a:ext cx="2305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High power test bench</a:t>
              </a:r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56673" y="4027597"/>
            <a:ext cx="3205467" cy="2308655"/>
            <a:chOff x="5513646" y="4182691"/>
            <a:chExt cx="3205467" cy="2308655"/>
          </a:xfrm>
        </p:grpSpPr>
        <p:sp>
          <p:nvSpPr>
            <p:cNvPr id="2" name="文本框 1"/>
            <p:cNvSpPr txBox="1"/>
            <p:nvPr/>
          </p:nvSpPr>
          <p:spPr>
            <a:xfrm>
              <a:off x="5900052" y="4182691"/>
              <a:ext cx="2432654" cy="3385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The input power with SLED</a:t>
              </a:r>
              <a:endParaRPr lang="zh-CN" altLang="en-US" sz="1600" dirty="0"/>
            </a:p>
          </p:txBody>
        </p:sp>
        <p:pic>
          <p:nvPicPr>
            <p:cNvPr id="15" name="图片 14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513646" y="4560497"/>
              <a:ext cx="3205467" cy="1930849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5897664" y="1472375"/>
            <a:ext cx="3041013" cy="2229583"/>
            <a:chOff x="5623513" y="1849204"/>
            <a:chExt cx="2985731" cy="2074117"/>
          </a:xfrm>
        </p:grpSpPr>
        <p:pic>
          <p:nvPicPr>
            <p:cNvPr id="19" name="图片 18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623513" y="1849204"/>
              <a:ext cx="2985731" cy="172415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758220" y="3553989"/>
              <a:ext cx="2825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The waveform without SLED</a:t>
              </a:r>
              <a:endParaRPr lang="zh-CN" altLang="en-US" dirty="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984" y="2668645"/>
            <a:ext cx="2588924" cy="9274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en-US" altLang="zh-CN">
                <a:sym typeface="+mn-ea"/>
              </a:rPr>
              <a:t>S-band a</a:t>
            </a:r>
            <a:r>
              <a:rPr lang="en-US" altLang="zh-CN" sz="4000" dirty="0">
                <a:sym typeface="+mn-ea"/>
              </a:rPr>
              <a:t>ccelerating structure</a:t>
            </a:r>
            <a:endParaRPr lang="en-US" altLang="zh-CN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0185" y="1087120"/>
            <a:ext cx="7912100" cy="4805045"/>
          </a:xfrm>
        </p:spPr>
        <p:txBody>
          <a:bodyPr/>
          <a:lstStyle/>
          <a:p>
            <a:r>
              <a:rPr lang="en-US" altLang="zh-CN" dirty="0"/>
              <a:t>The coupler design</a:t>
            </a:r>
            <a:r>
              <a:rPr lang="zh-CN" altLang="en-US" dirty="0"/>
              <a:t>（</a:t>
            </a:r>
            <a:r>
              <a:rPr lang="en-US" altLang="zh-CN" dirty="0" err="1"/>
              <a:t>λg</a:t>
            </a:r>
            <a:r>
              <a:rPr lang="en-US" altLang="zh-CN" dirty="0"/>
              <a:t>/4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en-US" altLang="zh-CN" sz="1800" dirty="0"/>
              <a:t>The coupler is asymmetry. The cavities in the  hydrogen furnace is not at the center place. That will make the welding temperature control difficult</a:t>
            </a:r>
          </a:p>
          <a:p>
            <a:pPr lvl="1"/>
            <a:r>
              <a:rPr lang="en-US" altLang="zh-CN" sz="1800" dirty="0" err="1"/>
              <a:t>λg</a:t>
            </a:r>
            <a:r>
              <a:rPr lang="en-US" altLang="zh-CN" sz="1800" dirty="0"/>
              <a:t>/4  short plane opposite the input port will be used</a:t>
            </a:r>
          </a:p>
          <a:p>
            <a:pPr lvl="1"/>
            <a:r>
              <a:rPr lang="en-US" altLang="zh-CN" sz="1800" dirty="0"/>
              <a:t>The coupler cavity shape is racetrack shape</a:t>
            </a:r>
          </a:p>
          <a:p>
            <a:pPr lvl="1"/>
            <a:endParaRPr lang="zh-CN" altLang="en-US" sz="18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5146902" y="3535197"/>
            <a:ext cx="1611326" cy="2088155"/>
            <a:chOff x="5178696" y="3501008"/>
            <a:chExt cx="1080120" cy="169733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8696" y="3501008"/>
              <a:ext cx="1080120" cy="1697332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>
              <a:off x="5508104" y="4724000"/>
              <a:ext cx="0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5595057" y="3548939"/>
              <a:ext cx="0" cy="36004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V="1">
              <a:off x="5724128" y="4716000"/>
              <a:ext cx="0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2004232" y="3643231"/>
            <a:ext cx="1951047" cy="1844217"/>
            <a:chOff x="3241568" y="2707854"/>
            <a:chExt cx="2660863" cy="305241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568" y="2707854"/>
              <a:ext cx="2660863" cy="3052415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>
              <a:off x="4513557" y="3207428"/>
              <a:ext cx="0" cy="7309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左弧形箭头 25"/>
            <p:cNvSpPr/>
            <p:nvPr/>
          </p:nvSpPr>
          <p:spPr>
            <a:xfrm>
              <a:off x="3724283" y="4001294"/>
              <a:ext cx="362366" cy="809089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27" name="右弧形箭头 26"/>
            <p:cNvSpPr/>
            <p:nvPr/>
          </p:nvSpPr>
          <p:spPr>
            <a:xfrm>
              <a:off x="4926936" y="4118602"/>
              <a:ext cx="372431" cy="880062"/>
            </a:xfrm>
            <a:prstGeom prst="curved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chemeClr val="tx1"/>
                </a:solidFill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V="1">
              <a:off x="3917659" y="4962759"/>
              <a:ext cx="404453" cy="5023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flipH="1" flipV="1">
              <a:off x="4756031" y="5018609"/>
              <a:ext cx="308028" cy="51670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3975517" y="5408507"/>
              <a:ext cx="1328230" cy="177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微软雅黑" panose="020B0503020204020204" charset="-122"/>
                  <a:ea typeface="微软雅黑" panose="020B0503020204020204" charset="-122"/>
                </a:rPr>
                <a:t>Windows</a:t>
              </a:r>
              <a:endParaRPr lang="zh-CN" altLang="en-US" sz="10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右箭头 4"/>
          <p:cNvSpPr/>
          <p:nvPr/>
        </p:nvSpPr>
        <p:spPr>
          <a:xfrm>
            <a:off x="4226623" y="4313880"/>
            <a:ext cx="935990" cy="251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85470" y="1033780"/>
            <a:ext cx="5195570" cy="4894580"/>
          </a:xfrm>
        </p:spPr>
        <p:txBody>
          <a:bodyPr/>
          <a:lstStyle/>
          <a:p>
            <a:r>
              <a:rPr lang="en-US" altLang="zh-CN" dirty="0"/>
              <a:t>I</a:t>
            </a:r>
            <a:r>
              <a:rPr lang="en-GB" altLang="zh-CN" dirty="0">
                <a:sym typeface="+mn-ea"/>
              </a:rPr>
              <a:t>mprove the peak power from the klystron and saving cost</a:t>
            </a:r>
          </a:p>
          <a:p>
            <a:pPr lvl="1"/>
            <a:r>
              <a:rPr lang="en-US" altLang="zh-CN" sz="2000" dirty="0">
                <a:sym typeface="+mn-ea"/>
              </a:rPr>
              <a:t>Input power: 80 MW</a:t>
            </a:r>
            <a:endParaRPr lang="en-US" altLang="zh-CN" sz="2000" dirty="0"/>
          </a:p>
          <a:p>
            <a:pPr lvl="1" algn="l"/>
            <a:r>
              <a:rPr lang="en-US" altLang="zh-CN" sz="2000" dirty="0">
                <a:sym typeface="+mn-ea"/>
              </a:rPr>
              <a:t>Pulse width: be compressed from 4uS→0.8uS</a:t>
            </a:r>
            <a:endParaRPr lang="en-US" altLang="zh-CN" sz="2000" dirty="0"/>
          </a:p>
          <a:p>
            <a:pPr lvl="1"/>
            <a:r>
              <a:rPr lang="en-US" altLang="zh-CN" sz="2000" dirty="0">
                <a:sym typeface="+mn-ea"/>
              </a:rPr>
              <a:t>Mode converter &amp; spherical cavity</a:t>
            </a:r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S-band pulse compressor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3745865" y="4408170"/>
            <a:ext cx="3113405" cy="1731010"/>
            <a:chOff x="5309984" y="2608119"/>
            <a:chExt cx="3333537" cy="1548245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9984" y="2608119"/>
              <a:ext cx="1439028" cy="1533613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3508" y="2649684"/>
              <a:ext cx="1340013" cy="1506680"/>
            </a:xfrm>
            <a:prstGeom prst="rect">
              <a:avLst/>
            </a:prstGeom>
          </p:spPr>
        </p:pic>
        <p:sp>
          <p:nvSpPr>
            <p:cNvPr id="49" name="右箭头 48"/>
            <p:cNvSpPr/>
            <p:nvPr/>
          </p:nvSpPr>
          <p:spPr>
            <a:xfrm>
              <a:off x="6733308" y="3335482"/>
              <a:ext cx="513134" cy="130125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内容占位符 5" descr="H:\CEPC\5、CDR-Injector\Visio graph\zhangjingru\design\design1-4.png"/>
          <p:cNvPicPr>
            <a:picLocks noGr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96" y="3892043"/>
            <a:ext cx="3223077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1571222" y="4834794"/>
            <a:ext cx="734096" cy="4541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090" y="4408170"/>
            <a:ext cx="1948815" cy="1718945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5829490" y="1123441"/>
          <a:ext cx="3203242" cy="261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6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16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Parameter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Value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2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SLED water temperature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℃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02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Room temperature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℃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2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Filling time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780 ns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2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Klystron output power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MW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2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Pulse width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US" altLang="zh-CN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μs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02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Pulse repetition rate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 Hz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S-band pulse compressor</a:t>
            </a:r>
            <a:r>
              <a:rPr lang="en-US" altLang="zh-CN" dirty="0">
                <a:sym typeface="+mn-ea"/>
              </a:rPr>
              <a:t> </a:t>
            </a:r>
            <a:endParaRPr lang="en-US" altLang="zh-CN" dirty="0"/>
          </a:p>
        </p:txBody>
      </p:sp>
      <p:sp>
        <p:nvSpPr>
          <p:cNvPr id="33" name="内容占位符 1"/>
          <p:cNvSpPr txBox="1"/>
          <p:nvPr/>
        </p:nvSpPr>
        <p:spPr>
          <a:xfrm>
            <a:off x="137160" y="1007898"/>
            <a:ext cx="8643158" cy="3335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3975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74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779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83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Pulse compressor</a:t>
            </a:r>
          </a:p>
          <a:p>
            <a:pPr lvl="1"/>
            <a:r>
              <a:rPr lang="en-US" altLang="zh-CN" sz="2000" dirty="0"/>
              <a:t>Finished RF simulation (TE</a:t>
            </a:r>
            <a:r>
              <a:rPr lang="en-US" altLang="zh-CN" sz="2000" baseline="-25000" dirty="0"/>
              <a:t> 113</a:t>
            </a:r>
            <a:r>
              <a:rPr lang="en-US" altLang="zh-CN" sz="2000" dirty="0"/>
              <a:t>)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2"/>
            <a:r>
              <a:rPr lang="en-US" altLang="zh-CN" sz="1600" dirty="0"/>
              <a:t>Mode converter</a:t>
            </a:r>
          </a:p>
          <a:p>
            <a:pPr lvl="2"/>
            <a:r>
              <a:rPr lang="en-US" altLang="zh-CN" sz="1600" dirty="0"/>
              <a:t>Cavity diameter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364.58mm</a:t>
            </a:r>
          </a:p>
          <a:p>
            <a:pPr lvl="1"/>
            <a:r>
              <a:rPr lang="en-US" altLang="zh-CN" sz="2000" dirty="0"/>
              <a:t>Finished the thermal stress analysis</a:t>
            </a:r>
          </a:p>
          <a:p>
            <a:pPr lvl="1"/>
            <a:r>
              <a:rPr lang="en-US" altLang="zh-CN" sz="2000" dirty="0"/>
              <a:t>Vacuum pumping speed and vacuum level</a:t>
            </a:r>
          </a:p>
          <a:p>
            <a:pPr lvl="2"/>
            <a:r>
              <a:rPr lang="en-US" altLang="zh-CN" sz="1600" dirty="0"/>
              <a:t>The pumping speed of the ion pump is 100 L/s</a:t>
            </a:r>
          </a:p>
          <a:p>
            <a:pPr lvl="1"/>
            <a:r>
              <a:rPr lang="en-US" altLang="zh-CN" sz="2000" dirty="0"/>
              <a:t>Finished the mechanical design</a:t>
            </a:r>
          </a:p>
          <a:p>
            <a:pPr lvl="1"/>
            <a:endParaRPr lang="en-US" altLang="zh-CN" sz="2000" dirty="0"/>
          </a:p>
          <a:p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1"/>
            <a:endParaRPr lang="zh-CN" altLang="en-US" sz="2400" dirty="0"/>
          </a:p>
          <a:p>
            <a:endParaRPr lang="en-US" altLang="zh-CN" sz="2400" dirty="0"/>
          </a:p>
        </p:txBody>
      </p:sp>
      <p:grpSp>
        <p:nvGrpSpPr>
          <p:cNvPr id="16" name="组合 15"/>
          <p:cNvGrpSpPr/>
          <p:nvPr/>
        </p:nvGrpSpPr>
        <p:grpSpPr>
          <a:xfrm>
            <a:off x="5532120" y="2885866"/>
            <a:ext cx="3405505" cy="1559232"/>
            <a:chOff x="4264592" y="3995771"/>
            <a:chExt cx="7080377" cy="2745534"/>
          </a:xfrm>
        </p:grpSpPr>
        <p:grpSp>
          <p:nvGrpSpPr>
            <p:cNvPr id="17" name="组合 16"/>
            <p:cNvGrpSpPr/>
            <p:nvPr/>
          </p:nvGrpSpPr>
          <p:grpSpPr>
            <a:xfrm>
              <a:off x="4264592" y="4009728"/>
              <a:ext cx="2414695" cy="2731577"/>
              <a:chOff x="4264592" y="4009728"/>
              <a:chExt cx="2414695" cy="2731577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65912" y="4009728"/>
                <a:ext cx="2188919" cy="2266266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4264592" y="6256039"/>
                <a:ext cx="2414695" cy="48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i="1" dirty="0">
                    <a:latin typeface="微软雅黑" panose="020B0503020204020204" charset="-122"/>
                    <a:ea typeface="微软雅黑" panose="020B0503020204020204" charset="-122"/>
                  </a:rPr>
                  <a:t>Temperature</a:t>
                </a:r>
                <a:endParaRPr lang="zh-CN" altLang="en-US" sz="1200" i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678790" y="3995771"/>
              <a:ext cx="2344723" cy="2745308"/>
              <a:chOff x="6678790" y="3995771"/>
              <a:chExt cx="2344723" cy="2745308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99268" y="3995771"/>
                <a:ext cx="2008768" cy="2280223"/>
              </a:xfrm>
              <a:prstGeom prst="rect">
                <a:avLst/>
              </a:prstGeom>
            </p:spPr>
          </p:pic>
          <p:sp>
            <p:nvSpPr>
              <p:cNvPr id="23" name="文本框 22"/>
              <p:cNvSpPr txBox="1"/>
              <p:nvPr/>
            </p:nvSpPr>
            <p:spPr>
              <a:xfrm>
                <a:off x="6678790" y="6255813"/>
                <a:ext cx="2344723" cy="48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i="1" dirty="0">
                    <a:latin typeface="微软雅黑" panose="020B0503020204020204" charset="-122"/>
                    <a:ea typeface="微软雅黑" panose="020B0503020204020204" charset="-122"/>
                  </a:rPr>
                  <a:t>Deformation</a:t>
                </a:r>
                <a:endParaRPr lang="zh-CN" altLang="en-US" sz="1200" i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9591676" y="4009728"/>
              <a:ext cx="1753293" cy="2699151"/>
              <a:chOff x="9591676" y="4009728"/>
              <a:chExt cx="1753293" cy="2699151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1676" y="4009728"/>
                <a:ext cx="1753293" cy="2266266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/>
            </p:nvSpPr>
            <p:spPr>
              <a:xfrm>
                <a:off x="9591676" y="6223613"/>
                <a:ext cx="1641042" cy="48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i="1" dirty="0">
                    <a:latin typeface="微软雅黑" panose="020B0503020204020204" charset="-122"/>
                    <a:ea typeface="微软雅黑" panose="020B0503020204020204" charset="-122"/>
                  </a:rPr>
                  <a:t>Stress</a:t>
                </a:r>
                <a:endParaRPr lang="zh-CN" altLang="en-US" sz="1200" i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3808818" y="4554309"/>
            <a:ext cx="2456425" cy="1529298"/>
            <a:chOff x="4353738" y="827744"/>
            <a:chExt cx="7224501" cy="4087704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738" y="827744"/>
              <a:ext cx="3574779" cy="407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166" y="827744"/>
              <a:ext cx="2508073" cy="407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本框 29"/>
            <p:cNvSpPr txBox="1"/>
            <p:nvPr/>
          </p:nvSpPr>
          <p:spPr>
            <a:xfrm>
              <a:off x="7683200" y="4275337"/>
              <a:ext cx="2508071" cy="64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微软雅黑" panose="020B0503020204020204" charset="-122"/>
                  <a:ea typeface="微软雅黑" panose="020B0503020204020204" charset="-122"/>
                </a:rPr>
                <a:t>Simulation result</a:t>
              </a:r>
              <a:endParaRPr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017872" y="1020632"/>
              <a:ext cx="1708133" cy="1005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微软雅黑" panose="020B0503020204020204" charset="-122"/>
                  <a:ea typeface="微软雅黑" panose="020B0503020204020204" charset="-122"/>
                </a:rPr>
                <a:t>Vacuum distribution</a:t>
              </a:r>
              <a:endParaRPr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265" y="4557395"/>
            <a:ext cx="1834515" cy="18351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4260" y="4299585"/>
            <a:ext cx="2377440" cy="2092960"/>
            <a:chOff x="4416919" y="727323"/>
            <a:chExt cx="5750172" cy="5904515"/>
          </a:xfrm>
        </p:grpSpPr>
        <p:grpSp>
          <p:nvGrpSpPr>
            <p:cNvPr id="6" name="组合 5"/>
            <p:cNvGrpSpPr/>
            <p:nvPr/>
          </p:nvGrpSpPr>
          <p:grpSpPr>
            <a:xfrm>
              <a:off x="4667260" y="727323"/>
              <a:ext cx="5355462" cy="4321355"/>
              <a:chOff x="4667260" y="727323"/>
              <a:chExt cx="5355462" cy="432135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67260" y="727323"/>
                <a:ext cx="1488468" cy="2089692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7260" y="2879252"/>
                <a:ext cx="1488468" cy="2169426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50724" y="727324"/>
                <a:ext cx="2082750" cy="2089692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50725" y="2879252"/>
                <a:ext cx="2082750" cy="216942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39622" y="727324"/>
                <a:ext cx="1583100" cy="208969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39622" y="2879253"/>
                <a:ext cx="1583100" cy="2169425"/>
              </a:xfrm>
              <a:prstGeom prst="rect">
                <a:avLst/>
              </a:prstGeom>
            </p:spPr>
          </p:pic>
        </p:grpSp>
        <p:sp>
          <p:nvSpPr>
            <p:cNvPr id="13" name="文本框 12"/>
            <p:cNvSpPr txBox="1"/>
            <p:nvPr/>
          </p:nvSpPr>
          <p:spPr>
            <a:xfrm>
              <a:off x="4416919" y="4811757"/>
              <a:ext cx="5750172" cy="1820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</a:rPr>
                <a:t>Electric field distribution of the twoTE</a:t>
              </a:r>
              <a:r>
                <a:rPr lang="en-US" altLang="zh-CN" sz="1200" baseline="-25000" dirty="0">
                  <a:latin typeface="微软雅黑" panose="020B0503020204020204" charset="-122"/>
                  <a:ea typeface="微软雅黑" panose="020B0503020204020204" charset="-122"/>
                </a:rPr>
                <a:t>113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</a:rPr>
                <a:t>polarized degenerate mode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1690" y="1109980"/>
            <a:ext cx="2617470" cy="12452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265545" y="2355215"/>
            <a:ext cx="209232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600" dirty="0">
                <a:sym typeface="+mn-ea"/>
              </a:rPr>
              <a:t>Mode converter design</a:t>
            </a:r>
            <a:endParaRPr lang="zh-CN" altLang="en-US" sz="160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 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2047008" y="2046726"/>
            <a:ext cx="612775" cy="56197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2670175" y="2046605"/>
            <a:ext cx="5445760" cy="561975"/>
          </a:xfrm>
        </p:spPr>
        <p:txBody>
          <a:bodyPr>
            <a:normAutofit/>
          </a:bodyPr>
          <a:lstStyle/>
          <a:p>
            <a:r>
              <a:rPr lang="en-US" altLang="zh-CN" dirty="0">
                <a:sym typeface="+mn-ea"/>
              </a:rPr>
              <a:t>LINAC new baseline design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2047008" y="2864145"/>
            <a:ext cx="612775" cy="56197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2670175" y="2863850"/>
            <a:ext cx="5446395" cy="561975"/>
          </a:xfrm>
        </p:spPr>
        <p:txBody>
          <a:bodyPr>
            <a:normAutofit/>
          </a:bodyPr>
          <a:lstStyle/>
          <a:p>
            <a:r>
              <a:rPr lang="en-US" altLang="zh-CN" dirty="0">
                <a:sym typeface="+mn-ea"/>
              </a:rPr>
              <a:t>LINAC physics design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047008" y="3681561"/>
            <a:ext cx="612775" cy="56197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2670175" y="3681730"/>
            <a:ext cx="5445125" cy="561975"/>
          </a:xfrm>
        </p:spPr>
        <p:txBody>
          <a:bodyPr>
            <a:noAutofit/>
          </a:bodyPr>
          <a:lstStyle/>
          <a:p>
            <a:r>
              <a:rPr lang="en-US" altLang="zh-CN" sz="2700" dirty="0">
                <a:sym typeface="+mn-ea"/>
              </a:rPr>
              <a:t>Progress on the crucial components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057532" y="4498977"/>
            <a:ext cx="612775" cy="56197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2680970" y="4498975"/>
            <a:ext cx="5434330" cy="561975"/>
          </a:xfrm>
        </p:spPr>
        <p:txBody>
          <a:bodyPr>
            <a:normAutofit/>
          </a:bodyPr>
          <a:lstStyle/>
          <a:p>
            <a:pPr algn="l"/>
            <a:r>
              <a:rPr lang="en-US" altLang="zh-CN" sz="2800" dirty="0">
                <a:sym typeface="+mn-ea"/>
              </a:rPr>
              <a:t>Summary </a:t>
            </a:r>
            <a:endParaRPr lang="en-US" altLang="zh-CN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1"/>
          <p:cNvSpPr txBox="1"/>
          <p:nvPr/>
        </p:nvSpPr>
        <p:spPr>
          <a:xfrm>
            <a:off x="585470" y="962660"/>
            <a:ext cx="8039100" cy="49657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99"/>
                </a:solidFill>
              </a:rPr>
              <a:t>Machining in progress</a:t>
            </a:r>
          </a:p>
          <a:p>
            <a:pPr lvl="1"/>
            <a:r>
              <a:rPr lang="en-US" altLang="zh-CN" dirty="0"/>
              <a:t>For the diameter (365 mm) is large, in order to reduce cost, Sheet Forming process has used</a:t>
            </a:r>
          </a:p>
          <a:p>
            <a:pPr lvl="1"/>
            <a:r>
              <a:rPr lang="en-US" altLang="zh-CN" dirty="0"/>
              <a:t>Then fine machining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5" name="标题 2"/>
          <p:cNvSpPr txBox="1"/>
          <p:nvPr/>
        </p:nvSpPr>
        <p:spPr>
          <a:xfrm>
            <a:off x="1168978" y="181556"/>
            <a:ext cx="6635822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en-US" altLang="zh-CN" sz="4000" b="1">
                <a:solidFill>
                  <a:srgbClr val="C00000"/>
                </a:solidFill>
                <a:sym typeface="+mn-ea"/>
              </a:rPr>
              <a:t>S-band pulse compressor</a:t>
            </a:r>
            <a:endParaRPr lang="en-US" altLang="zh-CN" sz="4000" b="1">
              <a:solidFill>
                <a:srgbClr val="C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47839" y="5720674"/>
            <a:ext cx="2097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After fine machining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805" y="3168015"/>
            <a:ext cx="2363470" cy="2274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5350" r="14563"/>
          <a:stretch>
            <a:fillRect/>
          </a:stretch>
        </p:blipFill>
        <p:spPr>
          <a:xfrm>
            <a:off x="4794885" y="3168015"/>
            <a:ext cx="2715895" cy="21901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1"/>
          <p:cNvSpPr txBox="1"/>
          <p:nvPr/>
        </p:nvSpPr>
        <p:spPr>
          <a:xfrm>
            <a:off x="585216" y="1123441"/>
            <a:ext cx="8039240" cy="4804867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99"/>
                </a:solidFill>
              </a:rPr>
              <a:t>Cold test </a:t>
            </a:r>
            <a:r>
              <a:rPr lang="en-US" altLang="zh-CN" sz="2800" dirty="0">
                <a:solidFill>
                  <a:srgbClr val="000099"/>
                </a:solidFill>
                <a:sym typeface="+mn-ea"/>
              </a:rPr>
              <a:t>result before brazing </a:t>
            </a:r>
            <a:r>
              <a:rPr lang="en-US" altLang="zh-CN" dirty="0">
                <a:solidFill>
                  <a:srgbClr val="000099"/>
                </a:solidFill>
              </a:rPr>
              <a:t>of the prototype</a:t>
            </a:r>
          </a:p>
          <a:p>
            <a:pPr lvl="1"/>
            <a:r>
              <a:rPr lang="en-US" altLang="zh-CN" dirty="0">
                <a:solidFill>
                  <a:srgbClr val="000099"/>
                </a:solidFill>
              </a:rPr>
              <a:t>Q</a:t>
            </a:r>
            <a:r>
              <a:rPr lang="en-US" altLang="zh-CN" baseline="-25000" dirty="0">
                <a:solidFill>
                  <a:srgbClr val="000099"/>
                </a:solidFill>
              </a:rPr>
              <a:t>0</a:t>
            </a:r>
            <a:r>
              <a:rPr lang="en-US" altLang="zh-CN" dirty="0">
                <a:solidFill>
                  <a:srgbClr val="000099"/>
                </a:solidFill>
              </a:rPr>
              <a:t> =127934 (87% of the theoretical Value)</a:t>
            </a:r>
          </a:p>
          <a:p>
            <a:pPr lvl="1" algn="l"/>
            <a:r>
              <a:rPr lang="en-US" altLang="zh-CN" dirty="0">
                <a:solidFill>
                  <a:srgbClr val="000099"/>
                </a:solidFill>
              </a:rPr>
              <a:t>β=6.5（83% </a:t>
            </a:r>
            <a:r>
              <a:rPr lang="en-US" altLang="zh-CN" dirty="0">
                <a:solidFill>
                  <a:srgbClr val="000099"/>
                </a:solidFill>
                <a:sym typeface="+mn-ea"/>
              </a:rPr>
              <a:t>of the theoretical Value</a:t>
            </a:r>
            <a:r>
              <a:rPr lang="en-US" altLang="zh-CN" dirty="0">
                <a:solidFill>
                  <a:srgbClr val="000099"/>
                </a:solidFill>
              </a:rPr>
              <a:t>）</a:t>
            </a:r>
          </a:p>
          <a:p>
            <a:pPr lvl="1" algn="l"/>
            <a:endParaRPr lang="en-US" altLang="zh-CN" dirty="0">
              <a:solidFill>
                <a:srgbClr val="000099"/>
              </a:solidFill>
            </a:endParaRPr>
          </a:p>
        </p:txBody>
      </p:sp>
      <p:sp>
        <p:nvSpPr>
          <p:cNvPr id="5" name="标题 2"/>
          <p:cNvSpPr txBox="1"/>
          <p:nvPr/>
        </p:nvSpPr>
        <p:spPr>
          <a:xfrm>
            <a:off x="1168978" y="181556"/>
            <a:ext cx="6635822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S-band pulse compressor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90" y="3816350"/>
            <a:ext cx="2870200" cy="2378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" y="3917315"/>
            <a:ext cx="2750185" cy="189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325" y="2901315"/>
            <a:ext cx="2740025" cy="20713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BC92286-D722-4514-80DB-14621BB93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02" y="3666936"/>
            <a:ext cx="8124190" cy="22613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304695"/>
            <a:ext cx="3033395" cy="2301414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85216" y="1123441"/>
            <a:ext cx="8039240" cy="4804867"/>
          </a:xfrm>
        </p:spPr>
        <p:txBody>
          <a:bodyPr/>
          <a:lstStyle/>
          <a:p>
            <a:r>
              <a:rPr lang="en-US" altLang="zh-CN" dirty="0">
                <a:sym typeface="+mn-ea"/>
              </a:rPr>
              <a:t>C band RF system </a:t>
            </a:r>
            <a:endParaRPr lang="en-US" altLang="zh-CN" dirty="0"/>
          </a:p>
          <a:p>
            <a:pPr lvl="1" algn="l"/>
            <a:r>
              <a:rPr lang="en-US" altLang="zh-CN" sz="2000" dirty="0" smtClean="0"/>
              <a:t>1.1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GeV→20GeV</a:t>
            </a:r>
          </a:p>
          <a:p>
            <a:pPr lvl="1" algn="l"/>
            <a:r>
              <a:rPr lang="en-US" altLang="zh-CN" sz="2000" dirty="0"/>
              <a:t>1 klystron to 2 accelerating structures</a:t>
            </a:r>
          </a:p>
          <a:p>
            <a:pPr lvl="1"/>
            <a:r>
              <a:rPr lang="en-US" altLang="zh-CN" sz="2000" dirty="0"/>
              <a:t>50 MW Klystron (mature products)</a:t>
            </a:r>
          </a:p>
          <a:p>
            <a:pPr lvl="1"/>
            <a:r>
              <a:rPr lang="en-US" altLang="zh-CN" sz="2000" dirty="0"/>
              <a:t> pulse compressor </a:t>
            </a:r>
          </a:p>
          <a:p>
            <a:pPr lvl="1"/>
            <a:r>
              <a:rPr lang="en-US" altLang="zh-CN" sz="2000" dirty="0"/>
              <a:t>RF elements (Loads, power divider, </a:t>
            </a:r>
            <a:r>
              <a:rPr lang="en-US" altLang="zh-CN" sz="2000" dirty="0" err="1"/>
              <a:t>waveguids</a:t>
            </a:r>
            <a:r>
              <a:rPr lang="en-US" altLang="zh-CN" sz="2000" dirty="0"/>
              <a:t>)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 band RF system</a:t>
            </a: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6729942" y="3666936"/>
            <a:ext cx="517525" cy="11423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xmlns="" id="{D68F21AF-2B58-4DD8-AA03-24DA579F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 band RF system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xmlns="" id="{D1D2447A-AE06-409E-9C5F-5C099FB76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123441"/>
            <a:ext cx="8039240" cy="2750009"/>
          </a:xfrm>
        </p:spPr>
        <p:txBody>
          <a:bodyPr/>
          <a:lstStyle/>
          <a:p>
            <a:r>
              <a:rPr lang="en-US" altLang="zh-CN" dirty="0"/>
              <a:t>C band RF structures at SARI (SXFEL)</a:t>
            </a:r>
            <a:endParaRPr lang="zh-CN" alt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B9716BBD-F176-416B-A0BF-79A0B0181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60" y="1724810"/>
            <a:ext cx="3816424" cy="1704190"/>
          </a:xfrm>
          <a:prstGeom prst="rect">
            <a:avLst/>
          </a:prstGeom>
          <a:ln w="10795" cap="flat" cmpd="sng" algn="ctr">
            <a:solidFill>
              <a:schemeClr val="accent1"/>
            </a:solidFill>
            <a:prstDash val="solid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28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3975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74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779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83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6 RF units at SXFEL</a:t>
            </a:r>
          </a:p>
          <a:p>
            <a:pPr algn="just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Mode</a:t>
            </a:r>
            <a:r>
              <a:rPr lang="zh-CN" altLang="en-US" sz="1800" dirty="0">
                <a:solidFill>
                  <a:schemeClr val="tx1"/>
                </a:solidFill>
              </a:rPr>
              <a:t>：</a:t>
            </a:r>
            <a:r>
              <a:rPr lang="en-US" altLang="zh-CN" sz="1800" dirty="0">
                <a:solidFill>
                  <a:schemeClr val="tx1"/>
                </a:solidFill>
              </a:rPr>
              <a:t>4π/5</a:t>
            </a:r>
          </a:p>
          <a:p>
            <a:pPr algn="just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Average gradient 37.1 MV/m.</a:t>
            </a:r>
          </a:p>
          <a:p>
            <a:pPr algn="just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</a:rPr>
              <a:t>Maximum gradient 41.7 MV/m</a:t>
            </a:r>
          </a:p>
        </p:txBody>
      </p:sp>
      <p:pic>
        <p:nvPicPr>
          <p:cNvPr id="12" name="Picture 12" descr="D:\01-Subjects\1-SoftXFEL\Pic\SXFEL优质照片\手机\C波段加速结构.JPG">
            <a:extLst>
              <a:ext uri="{FF2B5EF4-FFF2-40B4-BE49-F238E27FC236}">
                <a16:creationId xmlns:a16="http://schemas.microsoft.com/office/drawing/2014/main" xmlns="" id="{C5E9739A-1729-4066-A125-144628D7F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/>
          <a:stretch/>
        </p:blipFill>
        <p:spPr bwMode="auto">
          <a:xfrm>
            <a:off x="3427094" y="4805804"/>
            <a:ext cx="1224136" cy="148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D:\01-Subjects\1-SoftXFEL\Pic\SXFEL优质照片\手机\C波段SLED.jpg">
            <a:extLst>
              <a:ext uri="{FF2B5EF4-FFF2-40B4-BE49-F238E27FC236}">
                <a16:creationId xmlns:a16="http://schemas.microsoft.com/office/drawing/2014/main" xmlns="" id="{37C74BB0-249C-4D76-BCC2-BEC25C40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14577" y="3546009"/>
            <a:ext cx="1154147" cy="131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01-Subjects\1-SoftXFEL\实验装置\C-band\ACC\Drawing\C-bandunit\C波段11.jpg">
            <a:extLst>
              <a:ext uri="{FF2B5EF4-FFF2-40B4-BE49-F238E27FC236}">
                <a16:creationId xmlns:a16="http://schemas.microsoft.com/office/drawing/2014/main" xmlns="" id="{70B35532-08E7-4ADB-81AE-A73B5403D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3236" r="30173" b="4478"/>
          <a:stretch/>
        </p:blipFill>
        <p:spPr bwMode="auto">
          <a:xfrm>
            <a:off x="862885" y="3664452"/>
            <a:ext cx="2026315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8873A24B-E395-4879-BA97-603E647BAD8C}"/>
              </a:ext>
            </a:extLst>
          </p:cNvPr>
          <p:cNvGrpSpPr/>
          <p:nvPr/>
        </p:nvGrpSpPr>
        <p:grpSpPr>
          <a:xfrm>
            <a:off x="5284149" y="3873450"/>
            <a:ext cx="3274635" cy="2584747"/>
            <a:chOff x="5524994" y="2499742"/>
            <a:chExt cx="3274635" cy="1938560"/>
          </a:xfrm>
        </p:grpSpPr>
        <p:pic>
          <p:nvPicPr>
            <p:cNvPr id="16" name="Picture 10" descr="D:\01-Subjects\1-SoftXFEL\Pic\SXFEL优质照片\手机\IMG_20190909_103221.jpg">
              <a:extLst>
                <a:ext uri="{FF2B5EF4-FFF2-40B4-BE49-F238E27FC236}">
                  <a16:creationId xmlns:a16="http://schemas.microsoft.com/office/drawing/2014/main" xmlns="" id="{5F8E1276-4461-441C-BA78-CF74879FAF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"/>
                      </a14:imgEffect>
                      <a14:imgEffect>
                        <a14:brightnessContrast bright="20000" contras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0" b="13296"/>
            <a:stretch/>
          </p:blipFill>
          <p:spPr bwMode="auto">
            <a:xfrm>
              <a:off x="5524994" y="2499742"/>
              <a:ext cx="3274635" cy="1938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3" descr="D:\06-Papers\MyPapers\C-bandlinac\梯度测试\test\Screenshot at 2019-03-19 12-12-40.png">
              <a:extLst>
                <a:ext uri="{FF2B5EF4-FFF2-40B4-BE49-F238E27FC236}">
                  <a16:creationId xmlns:a16="http://schemas.microsoft.com/office/drawing/2014/main" xmlns="" id="{B8991495-77D9-479F-80B3-2A30E30A3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85"/>
            <a:stretch/>
          </p:blipFill>
          <p:spPr bwMode="auto">
            <a:xfrm>
              <a:off x="7812360" y="3795886"/>
              <a:ext cx="939202" cy="58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图片 17" descr="C:\Users\Fang Wencheng\Desktop\图片2.png">
            <a:extLst>
              <a:ext uri="{FF2B5EF4-FFF2-40B4-BE49-F238E27FC236}">
                <a16:creationId xmlns:a16="http://schemas.microsoft.com/office/drawing/2014/main" xmlns="" id="{39283E2F-F5C7-4215-8998-4006FEE1AE2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04" y="1569194"/>
            <a:ext cx="4248472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B9D52DD5-F1F1-4F3A-8DF5-861CEE32E46E}"/>
              </a:ext>
            </a:extLst>
          </p:cNvPr>
          <p:cNvSpPr txBox="1"/>
          <p:nvPr/>
        </p:nvSpPr>
        <p:spPr>
          <a:xfrm>
            <a:off x="7571515" y="508842"/>
            <a:ext cx="114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W.C. Fang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706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4304030"/>
            <a:ext cx="2663825" cy="126555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85470" y="1061085"/>
            <a:ext cx="8169275" cy="3440430"/>
          </a:xfrm>
        </p:spPr>
        <p:txBody>
          <a:bodyPr>
            <a:normAutofit/>
          </a:bodyPr>
          <a:lstStyle/>
          <a:p>
            <a:r>
              <a:rPr lang="en-US" altLang="zh-CN" dirty="0"/>
              <a:t>The preliminary design of the C-band accelerating </a:t>
            </a:r>
            <a:r>
              <a:rPr lang="en-US" altLang="zh-CN" dirty="0" err="1"/>
              <a:t>struture</a:t>
            </a:r>
            <a:r>
              <a:rPr lang="en-US" altLang="zh-CN" dirty="0"/>
              <a:t> at IHEP</a:t>
            </a:r>
          </a:p>
          <a:p>
            <a:pPr lvl="1"/>
            <a:r>
              <a:rPr lang="en-US" altLang="zh-CN" sz="2000" dirty="0">
                <a:sym typeface="+mn-ea"/>
              </a:rPr>
              <a:t>Design goal 40 MV /m</a:t>
            </a:r>
            <a:endParaRPr lang="en-US" sz="2000" kern="100" dirty="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+mn-ea"/>
            </a:endParaRPr>
          </a:p>
          <a:p>
            <a:pPr lvl="1"/>
            <a:r>
              <a:rPr lang="en-US" sz="2000" kern="100" dirty="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+mn-ea"/>
              </a:rPr>
              <a:t>Constant gradient </a:t>
            </a:r>
          </a:p>
          <a:p>
            <a:pPr lvl="1"/>
            <a:r>
              <a:rPr lang="en-US" sz="2000" kern="100" dirty="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+mn-ea"/>
              </a:rPr>
              <a:t>3π/4 mode, 1.8 meters long</a:t>
            </a:r>
            <a:endParaRPr lang="en-US" altLang="zh-CN" sz="2000" dirty="0"/>
          </a:p>
          <a:p>
            <a:pPr lvl="1"/>
            <a:r>
              <a:rPr lang="en-US" altLang="zh-CN" sz="2000" dirty="0"/>
              <a:t>Finished cavity shape design and coupler design </a:t>
            </a:r>
          </a:p>
          <a:p>
            <a:pPr lvl="2"/>
            <a:r>
              <a:rPr lang="en-US" altLang="zh-CN" sz="1665" dirty="0"/>
              <a:t>Round cavity</a:t>
            </a:r>
          </a:p>
          <a:p>
            <a:pPr lvl="2"/>
            <a:r>
              <a:rPr lang="en-US" altLang="zh-CN" sz="1665" dirty="0"/>
              <a:t>Racetrack </a:t>
            </a:r>
            <a:r>
              <a:rPr lang="en-US" altLang="zh-CN" sz="1665" dirty="0" err="1"/>
              <a:t>megnetic</a:t>
            </a:r>
            <a:r>
              <a:rPr lang="en-US" altLang="zh-CN" sz="1665" dirty="0"/>
              <a:t> coupling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 band RF system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4686935"/>
            <a:ext cx="2092960" cy="1487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120" y="4304030"/>
            <a:ext cx="2160905" cy="15690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905" y="4679950"/>
            <a:ext cx="2207260" cy="1522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510" y="1663700"/>
            <a:ext cx="2529840" cy="18218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59905" y="3897630"/>
            <a:ext cx="21570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The deformation caused by temperature variation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78155" y="5569585"/>
            <a:ext cx="1905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/>
              <a:t> Emax/E0 as a function of the iris ellipticity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The preliminary design of the C-band accelerating struture </a:t>
            </a:r>
          </a:p>
          <a:p>
            <a:pPr lvl="1"/>
            <a:endParaRPr lang="en-US" altLang="zh-CN" sz="20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 band RF system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69035" y="1830705"/>
          <a:ext cx="6680835" cy="4594860"/>
        </p:xfrm>
        <a:graphic>
          <a:graphicData uri="http://schemas.openxmlformats.org/drawingml/2006/table">
            <a:tbl>
              <a:tblPr/>
              <a:tblGrid>
                <a:gridCol w="4161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90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Frequency: f</a:t>
                      </a:r>
                      <a:r>
                        <a:rPr 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（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MHz</a:t>
                      </a:r>
                      <a:r>
                        <a:rPr 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） </a:t>
                      </a: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5712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No.</a:t>
                      </a:r>
                      <a:r>
                        <a:rPr lang="en-US" altLang="zh-CN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of Cells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85+2*0.5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Phase</a:t>
                      </a:r>
                      <a:r>
                        <a:rPr lang="en-US" altLang="zh-CN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advance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3π/4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Total</a:t>
                      </a:r>
                      <a:r>
                        <a:rPr lang="en-US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length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1.8m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Length</a:t>
                      </a:r>
                      <a:r>
                        <a:rPr lang="en-US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of cell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d </a:t>
                      </a:r>
                      <a:r>
                        <a:rPr lang="en-US" altLang="zh-CN" sz="18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(@20°C) </a:t>
                      </a:r>
                      <a:endParaRPr lang="zh-CN" altLang="zh-CN" sz="1800" kern="100" dirty="0">
                        <a:latin typeface="Times New Roman" panose="02020603050405020304"/>
                        <a:ea typeface="+mn-ea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19.675mm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Disk</a:t>
                      </a:r>
                      <a:r>
                        <a:rPr lang="en-US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thickness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: t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4.5mm</a:t>
                      </a: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Average a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perture: 2a (@20</a:t>
                      </a: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°C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)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14.8mm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Average diameter : 2b </a:t>
                      </a:r>
                      <a:r>
                        <a:rPr lang="en-US" altLang="zh-CN" sz="1800" kern="100" dirty="0">
                          <a:latin typeface="Times New Roman" panose="02020603050405020304"/>
                          <a:ea typeface="+mn-ea"/>
                          <a:cs typeface="Times New Roman" panose="02020603050405020304"/>
                        </a:rPr>
                        <a:t>(@20°C)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45.7mm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Shunt</a:t>
                      </a:r>
                      <a:r>
                        <a:rPr lang="en-US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impedance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Rs (MΩ/m)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CN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66.0 ~ 75.7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Quality</a:t>
                      </a:r>
                      <a:r>
                        <a:rPr lang="en-US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factor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Q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11232~11359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Group</a:t>
                      </a:r>
                      <a:r>
                        <a:rPr lang="en-US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velocity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: Vg/c (%)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2.8% ~ 1.4%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Filling</a:t>
                      </a:r>
                      <a:r>
                        <a:rPr lang="en-US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time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</a:t>
                      </a:r>
                      <a:r>
                        <a:rPr lang="en-US" sz="1800" kern="1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t</a:t>
                      </a:r>
                      <a:r>
                        <a:rPr lang="en-US" sz="1800" kern="100" baseline="-25000" dirty="0" err="1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f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(ns)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271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30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Attenuation</a:t>
                      </a:r>
                      <a:r>
                        <a:rPr lang="en-US" altLang="zh-CN" sz="1800" kern="100" baseline="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factor</a:t>
                      </a:r>
                      <a:r>
                        <a:rPr lang="en-US" sz="1800" kern="100" dirty="0">
                          <a:latin typeface="Times New Roman" panose="02020603050405020304"/>
                          <a:ea typeface="宋体" panose="02010600030101010101" pitchFamily="2" charset="-122"/>
                          <a:cs typeface="Times New Roman" panose="02020603050405020304"/>
                        </a:rPr>
                        <a:t> : τ </a:t>
                      </a:r>
                      <a:endParaRPr lang="zh-CN" sz="1800" kern="100" dirty="0"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0.432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78154" marR="78154" marT="39077" marB="390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The preliminary design of the C-band accelerating struture </a:t>
            </a:r>
          </a:p>
          <a:p>
            <a:pPr lvl="1"/>
            <a:r>
              <a:rPr lang="en-US" altLang="zh-CN"/>
              <a:t>No klystron and high power test facility of C-band in IHEP</a:t>
            </a:r>
          </a:p>
          <a:p>
            <a:pPr lvl="1"/>
            <a:r>
              <a:rPr lang="en-US" altLang="zh-CN"/>
              <a:t>In the lab</a:t>
            </a:r>
          </a:p>
          <a:p>
            <a:pPr lvl="1"/>
            <a:endParaRPr lang="en-US" altLang="zh-CN" sz="20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 band RF system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51" y="3060188"/>
            <a:ext cx="3118624" cy="12041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32141" y="4264382"/>
            <a:ext cx="8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Cavity 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040" y="3060184"/>
            <a:ext cx="1911438" cy="136815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355" y="4750435"/>
            <a:ext cx="4832350" cy="1252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92805" y="6153150"/>
            <a:ext cx="2914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C-band accelerating structure</a:t>
            </a:r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85470" y="1123315"/>
            <a:ext cx="8288655" cy="4805045"/>
          </a:xfrm>
        </p:spPr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>
                <a:sym typeface="+mn-ea"/>
              </a:rPr>
              <a:t>model selection</a:t>
            </a:r>
            <a:r>
              <a:rPr lang="en-US" altLang="zh-CN" dirty="0"/>
              <a:t> of the pulse compressor</a:t>
            </a:r>
          </a:p>
          <a:p>
            <a:pPr lvl="1"/>
            <a:r>
              <a:rPr lang="en-US" altLang="zh-CN" sz="2000" dirty="0"/>
              <a:t>SLAC type (Two cavities) </a:t>
            </a:r>
          </a:p>
          <a:p>
            <a:pPr lvl="1"/>
            <a:r>
              <a:rPr lang="en-US" altLang="zh-CN" sz="2000" dirty="0"/>
              <a:t>BOC type</a:t>
            </a:r>
          </a:p>
          <a:p>
            <a:pPr lvl="1"/>
            <a:r>
              <a:rPr lang="en-US" altLang="zh-CN" sz="2000" dirty="0">
                <a:solidFill>
                  <a:srgbClr val="FF0000"/>
                </a:solidFill>
              </a:rPr>
              <a:t>Spherical type</a:t>
            </a:r>
            <a:endParaRPr lang="en-US" altLang="zh-CN" sz="2000" dirty="0"/>
          </a:p>
          <a:p>
            <a:pPr lvl="1"/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 band RF system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1075399B-8D68-4B81-8EF6-068CCB301CAE}"/>
              </a:ext>
            </a:extLst>
          </p:cNvPr>
          <p:cNvGrpSpPr/>
          <p:nvPr/>
        </p:nvGrpSpPr>
        <p:grpSpPr>
          <a:xfrm>
            <a:off x="564951" y="4628608"/>
            <a:ext cx="5650001" cy="1850872"/>
            <a:chOff x="447001" y="4426994"/>
            <a:chExt cx="5650001" cy="185087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8E36E08-EE2E-4E25-90EB-0576B23C2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77" y="4426994"/>
              <a:ext cx="1482725" cy="147666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8EDFA1ED-3686-446C-B2E5-E4C57D1D90D3}"/>
                </a:ext>
              </a:extLst>
            </p:cNvPr>
            <p:cNvSpPr/>
            <p:nvPr/>
          </p:nvSpPr>
          <p:spPr>
            <a:xfrm>
              <a:off x="5077154" y="5903655"/>
              <a:ext cx="9875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PSI BOC</a:t>
              </a:r>
              <a:endParaRPr lang="zh-CN" altLang="en-US" dirty="0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628A704F-E79F-4E3B-AFC9-FC429FCAA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01" y="4426994"/>
              <a:ext cx="2230260" cy="1503465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4C85553F-A647-435B-99CA-6EC5BCD0895B}"/>
                </a:ext>
              </a:extLst>
            </p:cNvPr>
            <p:cNvSpPr/>
            <p:nvPr/>
          </p:nvSpPr>
          <p:spPr>
            <a:xfrm>
              <a:off x="564157" y="5903655"/>
              <a:ext cx="19911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SACLA C band SLED</a:t>
              </a:r>
              <a:endParaRPr lang="zh-CN" altLang="en-US" dirty="0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AAEE442-6332-4495-8F40-CFB161E6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719" y="4432823"/>
              <a:ext cx="1722603" cy="1497636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629529AA-3D64-418B-9A6D-292B7C36A401}"/>
                </a:ext>
              </a:extLst>
            </p:cNvPr>
            <p:cNvSpPr/>
            <p:nvPr/>
          </p:nvSpPr>
          <p:spPr>
            <a:xfrm>
              <a:off x="2759796" y="5908534"/>
              <a:ext cx="17764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IHEP C band BOC</a:t>
              </a:r>
              <a:endParaRPr lang="zh-CN" altLang="en-US" dirty="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5374EE4-3994-4D99-A75F-B9B255028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61" y="3138391"/>
            <a:ext cx="1676545" cy="230906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A2C9EA08-EE70-4FE0-AAFE-4173BA9601F5}"/>
              </a:ext>
            </a:extLst>
          </p:cNvPr>
          <p:cNvSpPr/>
          <p:nvPr/>
        </p:nvSpPr>
        <p:spPr>
          <a:xfrm>
            <a:off x="6740151" y="5554044"/>
            <a:ext cx="2123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X band </a:t>
            </a:r>
            <a:r>
              <a:rPr lang="en-US" altLang="zh-CN" dirty="0" err="1"/>
              <a:t>sphrical</a:t>
            </a:r>
            <a:r>
              <a:rPr lang="en-US" altLang="zh-CN" dirty="0"/>
              <a:t> SLED</a:t>
            </a:r>
            <a:endParaRPr lang="zh-CN" altLang="en-US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3840AFA0-5C5D-44D8-BF6F-29485DB22C3D}"/>
              </a:ext>
            </a:extLst>
          </p:cNvPr>
          <p:cNvGrpSpPr/>
          <p:nvPr/>
        </p:nvGrpSpPr>
        <p:grpSpPr>
          <a:xfrm>
            <a:off x="389445" y="2826136"/>
            <a:ext cx="6001014" cy="1760195"/>
            <a:chOff x="372328" y="2724536"/>
            <a:chExt cx="6001014" cy="1760195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xmlns="" id="{CD2653D9-9BA7-4C00-AD82-9A060C066478}"/>
                </a:ext>
              </a:extLst>
            </p:cNvPr>
            <p:cNvGrpSpPr/>
            <p:nvPr/>
          </p:nvGrpSpPr>
          <p:grpSpPr>
            <a:xfrm>
              <a:off x="372328" y="2724536"/>
              <a:ext cx="6001014" cy="1708456"/>
              <a:chOff x="295303" y="2716439"/>
              <a:chExt cx="6001014" cy="1708456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xmlns="" id="{0FB13918-4A88-447B-BCA8-0B0DF9671CFD}"/>
                  </a:ext>
                </a:extLst>
              </p:cNvPr>
              <p:cNvSpPr txBox="1"/>
              <p:nvPr/>
            </p:nvSpPr>
            <p:spPr>
              <a:xfrm>
                <a:off x="295303" y="2716439"/>
                <a:ext cx="6001014" cy="1708456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xmlns="" id="{81F960CB-325F-4373-AA2C-8E63A042BCE8}"/>
                  </a:ext>
                </a:extLst>
              </p:cNvPr>
              <p:cNvGrpSpPr/>
              <p:nvPr/>
            </p:nvGrpSpPr>
            <p:grpSpPr>
              <a:xfrm>
                <a:off x="380918" y="2776275"/>
                <a:ext cx="5831270" cy="1425063"/>
                <a:chOff x="2823561" y="4695829"/>
                <a:chExt cx="5831270" cy="1425063"/>
              </a:xfrm>
            </p:grpSpPr>
            <p:pic>
              <p:nvPicPr>
                <p:cNvPr id="11" name="图片 10">
                  <a:extLst>
                    <a:ext uri="{FF2B5EF4-FFF2-40B4-BE49-F238E27FC236}">
                      <a16:creationId xmlns:a16="http://schemas.microsoft.com/office/drawing/2014/main" xmlns="" id="{D872A11A-1DF9-4763-A823-42A046F71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23561" y="4695829"/>
                  <a:ext cx="2453853" cy="1425063"/>
                </a:xfrm>
                <a:prstGeom prst="rect">
                  <a:avLst/>
                </a:prstGeom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xmlns="" id="{4A8A0EFD-86CD-47FC-979C-D788B98968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9424" y="4695829"/>
                  <a:ext cx="1626699" cy="1213728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xmlns="" id="{02EDF6AB-6743-4BD1-A6BC-B39B3F6453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8133" y="4700480"/>
                  <a:ext cx="1626698" cy="1221909"/>
                </a:xfrm>
                <a:prstGeom prst="rect">
                  <a:avLst/>
                </a:prstGeom>
              </p:spPr>
            </p:pic>
          </p:grp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FC65FC5D-BB5F-40EE-9835-975D000B20DC}"/>
                </a:ext>
              </a:extLst>
            </p:cNvPr>
            <p:cNvSpPr txBox="1"/>
            <p:nvPr/>
          </p:nvSpPr>
          <p:spPr>
            <a:xfrm>
              <a:off x="2995754" y="4035867"/>
              <a:ext cx="3231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Test results</a:t>
              </a:r>
              <a:r>
                <a:rPr lang="zh-CN" altLang="en-US" dirty="0"/>
                <a:t> </a:t>
              </a:r>
              <a:r>
                <a:rPr lang="en-US" altLang="zh-CN" dirty="0"/>
                <a:t>of IHEP C band SLED</a:t>
              </a:r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60B14B0F-C01F-458A-BF00-53354BF38FAA}"/>
                </a:ext>
              </a:extLst>
            </p:cNvPr>
            <p:cNvSpPr/>
            <p:nvPr/>
          </p:nvSpPr>
          <p:spPr>
            <a:xfrm>
              <a:off x="744300" y="4115399"/>
              <a:ext cx="18341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IHEP C band SLED</a:t>
              </a:r>
              <a:endParaRPr lang="zh-CN" altLang="en-US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84150" y="999490"/>
            <a:ext cx="3390323" cy="493014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dirty="0"/>
              <a:t>Damping ring V3.0</a:t>
            </a:r>
          </a:p>
          <a:p>
            <a:pPr marL="36195" lvl="1" indent="0" fontAlgn="auto">
              <a:lnSpc>
                <a:spcPct val="100000"/>
              </a:lnSpc>
            </a:pPr>
            <a:r>
              <a:rPr lang="en-GB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Emittance: 2500</a:t>
            </a:r>
            <a:r>
              <a:rPr lang="en-GB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/>
              </a:rPr>
              <a:t> 166 (123) </a:t>
            </a:r>
            <a:r>
              <a:rPr lang="en-GB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/>
              </a:rPr>
              <a:t>mm.mrad</a:t>
            </a:r>
            <a:endParaRPr lang="en-GB" altLang="zh-CN" sz="1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Symbol" panose="05050102010706020507"/>
            </a:endParaRPr>
          </a:p>
          <a:p>
            <a:pPr marL="36195" lvl="1" algn="l" fontAlgn="auto">
              <a:lnSpc>
                <a:spcPct val="10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RF cavity parameters no change</a:t>
            </a:r>
          </a:p>
          <a:p>
            <a:pPr marL="0" lvl="1" indent="0" algn="l" fontAlgn="auto">
              <a:lnSpc>
                <a:spcPct val="100000"/>
              </a:lnSpc>
              <a:buNone/>
            </a:pPr>
            <a:endPara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Damping Ring RF cavity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579402" y="368313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D, Wang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3881755"/>
            <a:ext cx="2872740" cy="250253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555365" y="1433195"/>
          <a:ext cx="5588635" cy="48615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4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 V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</a:t>
                      </a:r>
                      <a:r>
                        <a:rPr lang="en-GB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(m)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trains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bunches/</a:t>
                      </a: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trian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 current (mA)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12.4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radius (m)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2.87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B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2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94.6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GB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Phase/cell (degree)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60/60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75/75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compaction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0.013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0.007485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Storage time (</a:t>
                      </a:r>
                      <a:r>
                        <a:rPr lang="en-US" altLang="zh-CN" sz="12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94.4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56.7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 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4.2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 x/y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 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 /0.05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 /0.05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acceptance by RF(%)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(MHz)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GB" sz="12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12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Longitudinal tune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loss factor and power(</a:t>
            </a:r>
            <a:r>
              <a:rPr lang="el-GR" altLang="zh-CN" dirty="0"/>
              <a:t>σ</a:t>
            </a:r>
            <a:r>
              <a:rPr lang="en-US" altLang="zh-CN" baseline="-25000" dirty="0"/>
              <a:t>Z</a:t>
            </a:r>
            <a:r>
              <a:rPr lang="en-US" altLang="zh-CN" dirty="0"/>
              <a:t> &amp;5mm)</a:t>
            </a:r>
          </a:p>
          <a:p>
            <a:pPr lvl="1"/>
            <a:r>
              <a:rPr lang="en-US" altLang="zh-CN" sz="1900" dirty="0"/>
              <a:t>RF cavity model and longitudinal impedance</a:t>
            </a:r>
          </a:p>
          <a:p>
            <a:pPr lvl="1"/>
            <a:r>
              <a:rPr lang="en-US" altLang="zh-CN" sz="1900" dirty="0"/>
              <a:t>The cavity diameter is 90 mm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Damping Ring RF cavity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7985"/>
          <a:stretch>
            <a:fillRect/>
          </a:stretch>
        </p:blipFill>
        <p:spPr>
          <a:xfrm>
            <a:off x="4493180" y="4196369"/>
            <a:ext cx="4069910" cy="21020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2551" r="16157" b="11198"/>
          <a:stretch>
            <a:fillRect/>
          </a:stretch>
        </p:blipFill>
        <p:spPr>
          <a:xfrm>
            <a:off x="433351" y="2328671"/>
            <a:ext cx="3926729" cy="240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12958" y="353249"/>
            <a:ext cx="950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Y.D. Liu</a:t>
            </a:r>
            <a:endParaRPr lang="zh-CN" altLang="en-US" sz="2000" b="1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31401" y="2286590"/>
          <a:ext cx="3429868" cy="1720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7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2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83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Beta tune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3.84/4.81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3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</a:rPr>
                        <a:t>Bunch length</a:t>
                      </a:r>
                      <a:endParaRPr lang="zh-CN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</a:rPr>
                        <a:t>5mm</a:t>
                      </a:r>
                      <a:endParaRPr lang="zh-CN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3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</a:rPr>
                        <a:t>Bunch number</a:t>
                      </a:r>
                      <a:endParaRPr lang="zh-CN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65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Synchtron</a:t>
                      </a:r>
                      <a:r>
                        <a:rPr lang="en-US" altLang="zh-CN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tune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0.062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3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en-US" altLang="zh-CN" sz="1500" baseline="0" dirty="0">
                          <a:solidFill>
                            <a:schemeClr val="tx1"/>
                          </a:solidFill>
                        </a:rPr>
                        <a:t> current</a:t>
                      </a:r>
                      <a:endParaRPr lang="zh-CN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chemeClr val="tx1"/>
                          </a:solidFill>
                        </a:rPr>
                        <a:t>10mA</a:t>
                      </a:r>
                      <a:endParaRPr lang="zh-CN" alt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1352974" y="5019381"/>
            <a:ext cx="1954381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100" i="1" dirty="0"/>
              <a:t>k</a:t>
            </a:r>
            <a:r>
              <a:rPr lang="en-US" altLang="zh-CN" sz="2100" dirty="0"/>
              <a:t>=4.12V/</a:t>
            </a:r>
            <a:r>
              <a:rPr lang="en-US" altLang="zh-CN" sz="2100" dirty="0" err="1"/>
              <a:t>pC</a:t>
            </a:r>
            <a:endParaRPr lang="zh-CN" altLang="en-US" sz="2100" dirty="0"/>
          </a:p>
          <a:p>
            <a:r>
              <a:rPr lang="en-US" altLang="zh-CN" sz="2100" i="1" dirty="0"/>
              <a:t>P</a:t>
            </a:r>
            <a:r>
              <a:rPr lang="en-US" altLang="zh-CN" sz="2100" dirty="0"/>
              <a:t>=51.8w&amp;10mA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09FC33B-AE0B-4EA9-A980-2F883740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xmlns="" id="{8D99AED7-B6E2-4B56-A3FF-313CE2932229}"/>
              </a:ext>
            </a:extLst>
          </p:cNvPr>
          <p:cNvSpPr txBox="1"/>
          <p:nvPr/>
        </p:nvSpPr>
        <p:spPr>
          <a:xfrm>
            <a:off x="362865" y="1228014"/>
            <a:ext cx="7736288" cy="70885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950" dirty="0"/>
              <a:t>Linac version evolution </a:t>
            </a:r>
          </a:p>
          <a:p>
            <a:r>
              <a:rPr lang="en-US" altLang="zh-CN" sz="1950" dirty="0"/>
              <a:t>Meet the design requirements of Booster: Energy/Emittance</a:t>
            </a:r>
          </a:p>
          <a:p>
            <a:pPr marL="1371600" lvl="3" indent="0">
              <a:buNone/>
            </a:pPr>
            <a:endParaRPr lang="en-US" altLang="zh-CN" sz="135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C427C80-2B9F-4E62-822E-0F672A757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1" y="1907712"/>
            <a:ext cx="8919557" cy="43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4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52450" y="1049655"/>
            <a:ext cx="4712335" cy="4805045"/>
          </a:xfrm>
        </p:spPr>
        <p:txBody>
          <a:bodyPr/>
          <a:lstStyle/>
          <a:p>
            <a:r>
              <a:rPr lang="en-US" altLang="zh-CN" sz="2400" dirty="0"/>
              <a:t>RF design of the 5 cell cavity</a:t>
            </a:r>
          </a:p>
          <a:p>
            <a:pPr lvl="1"/>
            <a:r>
              <a:rPr lang="en-US" altLang="zh-CN" sz="2055" dirty="0"/>
              <a:t>RF cavity design</a:t>
            </a:r>
          </a:p>
          <a:p>
            <a:pPr lvl="1"/>
            <a:r>
              <a:rPr lang="en-US" altLang="zh-CN" sz="2055" dirty="0"/>
              <a:t>Input coupler and doorknob design</a:t>
            </a:r>
          </a:p>
          <a:p>
            <a:pPr lvl="1"/>
            <a:r>
              <a:rPr lang="en-US" altLang="zh-CN" sz="2050" dirty="0">
                <a:sym typeface="+mn-ea"/>
              </a:rPr>
              <a:t>Coupling factor simulation</a:t>
            </a:r>
          </a:p>
          <a:p>
            <a:pPr lvl="2"/>
            <a:r>
              <a:rPr sz="1705" dirty="0">
                <a:sym typeface="+mn-ea"/>
              </a:rPr>
              <a:t>The coupling ring is perpendicular to the direction of the magnetic field, and the coupling degree is 6.4 </a:t>
            </a:r>
            <a:endParaRPr sz="1705" dirty="0"/>
          </a:p>
          <a:p>
            <a:pPr lvl="2"/>
            <a:r>
              <a:rPr sz="1705" dirty="0">
                <a:sym typeface="+mn-ea"/>
              </a:rPr>
              <a:t>Coupling degree ~ 5 at rotation angle ~ 28 degrees</a:t>
            </a:r>
            <a:endParaRPr sz="1705" dirty="0"/>
          </a:p>
          <a:p>
            <a:pPr lvl="1"/>
            <a:endParaRPr lang="en-US" altLang="zh-CN" sz="2050" dirty="0"/>
          </a:p>
          <a:p>
            <a:pPr lvl="1"/>
            <a:endParaRPr lang="en-US" altLang="zh-CN" sz="2055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Damping Ring RF cavity</a:t>
            </a:r>
            <a:endParaRPr lang="en-US" altLang="zh-CN"/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r:id="rId4" imgW="914400" imgH="215900" progId="Equation.KSEE3">
                  <p:embed/>
                </p:oleObj>
              </mc:Choice>
              <mc:Fallback>
                <p:oleObj r:id="rId4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505" y="4594225"/>
            <a:ext cx="1955165" cy="1456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495" y="4594225"/>
            <a:ext cx="1664335" cy="13188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15029" y="6012870"/>
            <a:ext cx="331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Electromagnetic field distribution</a:t>
            </a:r>
            <a:endParaRPr lang="zh-CN" altLang="en-US"/>
          </a:p>
        </p:txBody>
      </p:sp>
      <p:graphicFrame>
        <p:nvGraphicFramePr>
          <p:cNvPr id="9" name="内容占位符 4"/>
          <p:cNvGraphicFramePr/>
          <p:nvPr>
            <p:custDataLst>
              <p:tags r:id="rId2"/>
            </p:custDataLst>
          </p:nvPr>
        </p:nvGraphicFramePr>
        <p:xfrm>
          <a:off x="5198745" y="1221740"/>
          <a:ext cx="3881120" cy="2684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51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Unit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Value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748" marR="5174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Beam tube aperture</a:t>
                      </a:r>
                      <a:endParaRPr lang="en-US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mm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45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Total length</a:t>
                      </a:r>
                      <a:endParaRPr lang="en-US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mm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1383.66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Cell length</a:t>
                      </a:r>
                      <a:endParaRPr lang="en-US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mm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5*230.61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748" marR="5174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Outside diameter</a:t>
                      </a:r>
                      <a:endParaRPr lang="en-US" alt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mm</a:t>
                      </a:r>
                      <a:endParaRPr lang="en-US" alt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748" marR="5174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345</a:t>
                      </a:r>
                      <a:endParaRPr lang="en-US" alt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748" marR="51748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en-US" sz="1200" kern="100" dirty="0">
                          <a:effectLst/>
                        </a:rPr>
                        <a:t>-mode frequency</a:t>
                      </a:r>
                      <a:endParaRPr lang="en-US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MHz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</a:rPr>
                        <a:t>649.993</a:t>
                      </a:r>
                      <a:endParaRPr lang="en-US" sz="120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Q0</a:t>
                      </a:r>
                      <a:endParaRPr lang="en-US" altLang="zh-CN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31665</a:t>
                      </a:r>
                      <a:endParaRPr lang="en-US" sz="120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R/Q</a:t>
                      </a:r>
                      <a:endParaRPr lang="en-US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Ω</a:t>
                      </a:r>
                      <a:endParaRPr lang="zh-CN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1316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Shunt impedance</a:t>
                      </a:r>
                      <a:endParaRPr lang="en-US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M</a:t>
                      </a:r>
                      <a:r>
                        <a:rPr lang="zh-CN" sz="1200" kern="100" dirty="0">
                          <a:effectLst/>
                        </a:rPr>
                        <a:t>Ω</a:t>
                      </a:r>
                      <a:endParaRPr lang="zh-CN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</a:rPr>
                        <a:t>20.8</a:t>
                      </a:r>
                      <a:endParaRPr lang="en-US" sz="120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Accelerating voltage</a:t>
                      </a:r>
                      <a:endParaRPr lang="en-US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MV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1.2</a:t>
                      </a:r>
                      <a:r>
                        <a:rPr lang="en-US" sz="1200" kern="100" baseline="0" dirty="0">
                          <a:effectLst/>
                        </a:rPr>
                        <a:t> (2.0)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Accelerating gradient</a:t>
                      </a:r>
                      <a:endParaRPr lang="en-US" sz="1200" b="1" kern="1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MV/m</a:t>
                      </a:r>
                      <a:endParaRPr lang="en-US" sz="1200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1.04 (1.73)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kern="100" dirty="0">
                          <a:effectLst/>
                        </a:rPr>
                        <a:t>Dissipated cavity power (</a:t>
                      </a:r>
                      <a:r>
                        <a:rPr lang="en-US" altLang="zh-CN" sz="1200" kern="100" dirty="0">
                          <a:effectLst/>
                        </a:rPr>
                        <a:t>20% margin)</a:t>
                      </a:r>
                      <a:endParaRPr lang="en-US" altLang="zh-CN" sz="12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kW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45 (120)</a:t>
                      </a:r>
                      <a:endParaRPr 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150" y="4594225"/>
            <a:ext cx="1466850" cy="1206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845" y="4594225"/>
            <a:ext cx="3061970" cy="16154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3755" y="1586865"/>
            <a:ext cx="7886700" cy="2547620"/>
          </a:xfrm>
        </p:spPr>
        <p:txBody>
          <a:bodyPr>
            <a:normAutofit fontScale="85000" lnSpcReduction="10000"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160" dirty="0">
                <a:solidFill>
                  <a:schemeClr val="tx1"/>
                </a:solidFill>
              </a:rPr>
              <a:t>The diameters of neck tubes of tuner and vacuum ports</a:t>
            </a:r>
            <a:r>
              <a:rPr lang="zh-CN" altLang="en-US" sz="2160" dirty="0">
                <a:solidFill>
                  <a:schemeClr val="tx1"/>
                </a:solidFill>
              </a:rPr>
              <a:t> </a:t>
            </a:r>
            <a:r>
              <a:rPr lang="en-US" altLang="zh-CN" sz="2160" dirty="0">
                <a:solidFill>
                  <a:schemeClr val="tx1"/>
                </a:solidFill>
              </a:rPr>
              <a:t>are </a:t>
            </a:r>
            <a:r>
              <a:rPr lang="en-US" altLang="zh-CN" sz="2160" dirty="0">
                <a:solidFill>
                  <a:schemeClr val="tx1"/>
                </a:solidFill>
                <a:sym typeface="Symbol" panose="05050102010706020507" pitchFamily="18" charset="2"/>
              </a:rPr>
              <a:t>94mm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160" dirty="0">
                <a:solidFill>
                  <a:schemeClr val="tx1"/>
                </a:solidFill>
                <a:sym typeface="Symbol" panose="05050102010706020507" pitchFamily="18" charset="2"/>
              </a:rPr>
              <a:t>2 pump ports near the ceramic of coupler and 1 pump port for each tuner with flanges CF35 are considered. The inner diameters </a:t>
            </a:r>
            <a:r>
              <a:rPr lang="en-US" altLang="zh-CN" sz="2160">
                <a:solidFill>
                  <a:schemeClr val="tx1"/>
                </a:solidFill>
                <a:sym typeface="Symbol" panose="05050102010706020507" pitchFamily="18" charset="2"/>
              </a:rPr>
              <a:t>of these </a:t>
            </a:r>
            <a:r>
              <a:rPr lang="en-US" altLang="zh-CN" sz="2160" dirty="0">
                <a:solidFill>
                  <a:schemeClr val="tx1"/>
                </a:solidFill>
                <a:sym typeface="Symbol" panose="05050102010706020507" pitchFamily="18" charset="2"/>
              </a:rPr>
              <a:t>pump ports are 38mm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160" dirty="0">
                <a:solidFill>
                  <a:schemeClr val="tx1"/>
                </a:solidFill>
                <a:sym typeface="Symbol" panose="05050102010706020507" pitchFamily="18" charset="2"/>
              </a:rPr>
              <a:t>The aperture plates are installed near the vacuum ports </a:t>
            </a:r>
          </a:p>
          <a:p>
            <a:pPr lvl="1"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160">
                <a:sym typeface="+mn-ea"/>
              </a:rPr>
              <a:t>Two 100L/s ion pump in the No.1 &amp; N0.5 cavities, one 15L/s is in the coupler</a:t>
            </a:r>
            <a:endParaRPr lang="en-US" altLang="zh-CN" sz="2160"/>
          </a:p>
          <a:p>
            <a:pPr lvl="1"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160">
                <a:sym typeface="+mn-ea"/>
              </a:rPr>
              <a:t>The vacuum pressure distribution in the cavity is uniform, 3.0e-7 ~ 3.5e-7 Pa</a:t>
            </a:r>
            <a:endParaRPr lang="en-US" altLang="zh-CN" sz="2160"/>
          </a:p>
          <a:p>
            <a:pPr lvl="1"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160">
                <a:sym typeface="+mn-ea"/>
              </a:rPr>
              <a:t>The vacuum at the coupler position is about 3.4e-7 Pa</a:t>
            </a:r>
            <a:endParaRPr lang="en-US" altLang="zh-CN" sz="2160"/>
          </a:p>
          <a:p>
            <a:pPr lvl="1"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160">
                <a:sym typeface="+mn-ea"/>
              </a:rPr>
              <a:t>The vacuum at the tuner position is about 5.2e-7 Pa</a:t>
            </a:r>
            <a:endParaRPr lang="en-US" altLang="zh-CN" sz="2160"/>
          </a:p>
          <a:p>
            <a:endParaRPr lang="en-US" altLang="zh-CN" sz="2160" dirty="0">
              <a:solidFill>
                <a:schemeClr val="tx1"/>
              </a:solidFill>
              <a:sym typeface="Symbol" panose="05050102010706020507" pitchFamily="18" charset="2"/>
            </a:endParaRPr>
          </a:p>
        </p:txBody>
      </p:sp>
      <p:sp>
        <p:nvSpPr>
          <p:cNvPr id="6" name="标题 2"/>
          <p:cNvSpPr>
            <a:spLocks noGrp="1"/>
          </p:cNvSpPr>
          <p:nvPr/>
        </p:nvSpPr>
        <p:spPr>
          <a:xfrm>
            <a:off x="1168978" y="105356"/>
            <a:ext cx="6635822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ym typeface="+mn-ea"/>
              </a:rPr>
              <a:t>Damping Ring RF cavity</a:t>
            </a:r>
            <a:endParaRPr lang="zh-CN" altLang="en-US"/>
          </a:p>
        </p:txBody>
      </p:sp>
      <p:sp>
        <p:nvSpPr>
          <p:cNvPr id="8" name="内容占位符 1"/>
          <p:cNvSpPr>
            <a:spLocks noGrp="1"/>
          </p:cNvSpPr>
          <p:nvPr/>
        </p:nvSpPr>
        <p:spPr>
          <a:xfrm>
            <a:off x="585216" y="1123441"/>
            <a:ext cx="8039240" cy="4804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28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53975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74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7790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835" indent="-182880" algn="l" defTabSz="914400" rtl="0" eaLnBrk="1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vacuum</a:t>
            </a:r>
            <a:endParaRPr lang="en-US" altLang="zh-CN" sz="2000"/>
          </a:p>
        </p:txBody>
      </p:sp>
      <p:grpSp>
        <p:nvGrpSpPr>
          <p:cNvPr id="17" name="组合 16"/>
          <p:cNvGrpSpPr/>
          <p:nvPr/>
        </p:nvGrpSpPr>
        <p:grpSpPr>
          <a:xfrm>
            <a:off x="1169035" y="4044950"/>
            <a:ext cx="7045960" cy="2234513"/>
            <a:chOff x="1257" y="5670"/>
            <a:chExt cx="11623" cy="4326"/>
          </a:xfrm>
        </p:grpSpPr>
        <p:grpSp>
          <p:nvGrpSpPr>
            <p:cNvPr id="12" name="组合 11"/>
            <p:cNvGrpSpPr/>
            <p:nvPr/>
          </p:nvGrpSpPr>
          <p:grpSpPr>
            <a:xfrm>
              <a:off x="7081" y="5670"/>
              <a:ext cx="5799" cy="4326"/>
              <a:chOff x="8423" y="5776"/>
              <a:chExt cx="5799" cy="4326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23" y="5776"/>
                <a:ext cx="5799" cy="3879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9121" y="9389"/>
                <a:ext cx="4630" cy="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Vacuum degree distribution </a:t>
                </a: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7" y="6136"/>
              <a:ext cx="5368" cy="294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958" y="9283"/>
              <a:ext cx="4258" cy="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Ion pump distribution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854315" y="553720"/>
            <a:ext cx="8426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B.Q.Liu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Damping Ring RF cavity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Machenical design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9" y="3501994"/>
            <a:ext cx="3463609" cy="26277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48" y="1678906"/>
            <a:ext cx="1918034" cy="144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32" y="1678906"/>
            <a:ext cx="782950" cy="144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6" y="1858906"/>
            <a:ext cx="2716530" cy="108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26429" y="3083634"/>
            <a:ext cx="7959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Cavity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416909" y="3117111"/>
            <a:ext cx="100926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Tunner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477572" y="3118906"/>
            <a:ext cx="93079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Coupler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854315" y="553720"/>
            <a:ext cx="11385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X.D. Weng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05" y="3456305"/>
            <a:ext cx="3553460" cy="27730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altLang="zh-CN" sz="2400" dirty="0"/>
              <a:t>In order to meet the booster requirements, the </a:t>
            </a:r>
            <a:r>
              <a:rPr lang="en-US" altLang="zh-CN" sz="2400" dirty="0" err="1"/>
              <a:t>linac</a:t>
            </a:r>
            <a:r>
              <a:rPr lang="en-US" altLang="zh-CN" sz="2400" dirty="0"/>
              <a:t> baseline design also </a:t>
            </a:r>
            <a:r>
              <a:rPr lang="en-US" altLang="zh-CN" sz="2400"/>
              <a:t>change to 20 GeV</a:t>
            </a:r>
            <a:endParaRPr lang="en-US" altLang="zh-CN" sz="2400" dirty="0"/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altLang="zh-CN" sz="2400" dirty="0"/>
              <a:t>The EBTL section changed from 4GeV to 1.1 GeV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altLang="zh-CN" sz="2400" dirty="0"/>
              <a:t>The S band structure of CEPC has finished and the gradient up to 33MV/m on the test bench with SLED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altLang="zh-CN" sz="2400" dirty="0"/>
              <a:t>A spherical cavity compressor has developed. To reduce cost, sheet forming process is used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altLang="zh-CN" sz="2400" dirty="0"/>
              <a:t>The FLUX concentrator has finished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altLang="zh-CN" sz="2400" dirty="0">
                <a:sym typeface="+mn-ea"/>
              </a:rPr>
              <a:t>The DR 5 cell cavity has designed</a:t>
            </a:r>
            <a:endParaRPr lang="en-US" altLang="zh-CN" sz="2400" dirty="0"/>
          </a:p>
          <a:p>
            <a:pPr>
              <a:lnSpc>
                <a:spcPts val="3500"/>
              </a:lnSpc>
              <a:spcBef>
                <a:spcPts val="0"/>
              </a:spcBef>
            </a:pPr>
            <a:endParaRPr lang="en-US" altLang="zh-CN" sz="2400" dirty="0"/>
          </a:p>
          <a:p>
            <a:pPr>
              <a:lnSpc>
                <a:spcPts val="3500"/>
              </a:lnSpc>
              <a:spcBef>
                <a:spcPts val="0"/>
              </a:spcBef>
            </a:pP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07954" y="3299971"/>
            <a:ext cx="8039240" cy="4804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6600" dirty="0"/>
              <a:t>Thank you </a:t>
            </a:r>
            <a:endParaRPr lang="zh-CN" altLang="en-US" sz="66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LINAC </a:t>
            </a:r>
            <a:r>
              <a:rPr lang="en-US" altLang="zh-CN" dirty="0"/>
              <a:t>New 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3" y="1108825"/>
            <a:ext cx="8769927" cy="4710084"/>
          </a:xfrm>
        </p:spPr>
        <p:txBody>
          <a:bodyPr>
            <a:normAutofit/>
          </a:bodyPr>
          <a:lstStyle/>
          <a:p>
            <a:r>
              <a:rPr lang="en-US" sz="2400" dirty="0"/>
              <a:t>Increase the energy of the Linac from 10 GeV to 20GeV </a:t>
            </a:r>
          </a:p>
          <a:p>
            <a:pPr lvl="1"/>
            <a:r>
              <a:rPr lang="en-US" altLang="zh-CN" sz="2000" dirty="0"/>
              <a:t>Booster magnet: Low magnetic field &amp; large magnetic field range</a:t>
            </a:r>
          </a:p>
          <a:p>
            <a:pPr lvl="1"/>
            <a:r>
              <a:rPr lang="en-US" altLang="zh-CN" sz="2000" dirty="0"/>
              <a:t>Linac</a:t>
            </a:r>
            <a:r>
              <a:rPr lang="zh-CN" altLang="en-US" sz="2000" dirty="0"/>
              <a:t>：</a:t>
            </a:r>
            <a:r>
              <a:rPr lang="en-US" altLang="zh-CN" sz="2000" dirty="0"/>
              <a:t>C-band accelerating structure</a:t>
            </a:r>
            <a:endParaRPr lang="en-US" sz="2000" dirty="0"/>
          </a:p>
          <a:p>
            <a:r>
              <a:rPr lang="en-US" altLang="zh-CN" sz="2400" dirty="0"/>
              <a:t>Decrease the emittance of the Linac from 40nm to 10nm</a:t>
            </a:r>
          </a:p>
          <a:p>
            <a:pPr lvl="1"/>
            <a:r>
              <a:rPr lang="en-US" sz="2000" dirty="0"/>
              <a:t>Low emittance damping ring </a:t>
            </a:r>
          </a:p>
          <a:p>
            <a:pPr lvl="2"/>
            <a:r>
              <a:rPr lang="en-US" sz="1600" dirty="0"/>
              <a:t>Nor. RMS. Emittance: 200mm-mrad</a:t>
            </a:r>
          </a:p>
        </p:txBody>
      </p:sp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xmlns="" id="{4C9E9A5B-FCA2-45AD-9183-A6C3C7E2C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800362"/>
              </p:ext>
            </p:extLst>
          </p:nvPr>
        </p:nvGraphicFramePr>
        <p:xfrm>
          <a:off x="70364" y="3875286"/>
          <a:ext cx="4865690" cy="232473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65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3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86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75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Symbol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Unit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beam energy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00" dirty="0" err="1">
                          <a:effectLst/>
                          <a:latin typeface="+mn-lt"/>
                        </a:rPr>
                        <a:t>E</a:t>
                      </a:r>
                      <a:r>
                        <a:rPr lang="en-US" sz="1600" i="1" kern="100" baseline="-25000" dirty="0" err="1">
                          <a:effectLst/>
                          <a:latin typeface="+mn-lt"/>
                        </a:rPr>
                        <a:t>e</a:t>
                      </a:r>
                      <a:r>
                        <a:rPr lang="en-US" sz="1600" kern="100" baseline="-25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600" kern="100" baseline="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altLang="zh-CN" sz="1600" i="1" kern="100" dirty="0" err="1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i="1" kern="100" baseline="-25000" dirty="0" err="1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i="1" kern="100" baseline="-25000" dirty="0">
                          <a:effectLst/>
                          <a:latin typeface="+mn-lt"/>
                        </a:rPr>
                        <a:t>+</a:t>
                      </a:r>
                      <a:endParaRPr lang="zh-CN" altLang="zh-CN" sz="1400" i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kern="100" dirty="0" err="1">
                          <a:effectLst/>
                          <a:latin typeface="+mn-lt"/>
                        </a:rPr>
                        <a:t>f</a:t>
                      </a:r>
                      <a:r>
                        <a:rPr lang="en-US" sz="1600" i="1" kern="100" baseline="-25000" dirty="0" err="1">
                          <a:effectLst/>
                          <a:latin typeface="+mn-lt"/>
                        </a:rPr>
                        <a:t>rep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Hz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16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 bunch population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00" baseline="0" dirty="0">
                          <a:effectLst/>
                          <a:latin typeface="+mn-lt"/>
                        </a:rPr>
                        <a:t>Ne-/</a:t>
                      </a:r>
                      <a:r>
                        <a:rPr lang="en-US" altLang="zh-CN" sz="1600" i="1" kern="100" baseline="0" dirty="0">
                          <a:effectLst/>
                          <a:latin typeface="+mn-lt"/>
                        </a:rPr>
                        <a:t>Ne+</a:t>
                      </a:r>
                      <a:endParaRPr lang="zh-CN" altLang="zh-CN" sz="1400" i="1" kern="100" baseline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0.94(1.88)</a:t>
                      </a:r>
                      <a:endParaRPr 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416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200" i="1" kern="100" baseline="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(3)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4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Energy spread (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)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kern="1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1600" i="1" kern="100" baseline="-25000" dirty="0" err="1">
                          <a:effectLst/>
                          <a:latin typeface="+mn-lt"/>
                        </a:rPr>
                        <a:t>E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3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Emittance (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)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Segoe Script" panose="030B0504020000000003" pitchFamily="66" charset="0"/>
                        </a:rPr>
                        <a:t> </a:t>
                      </a:r>
                      <a:r>
                        <a:rPr lang="el-GR" sz="1600" i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sz="1600" i="1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i="1" kern="100" dirty="0">
                          <a:effectLst/>
                          <a:latin typeface="+mn-lt"/>
                        </a:rPr>
                        <a:t> </a:t>
                      </a:r>
                      <a:endParaRPr lang="zh-CN" sz="16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10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8" name="表格 6">
            <a:extLst>
              <a:ext uri="{FF2B5EF4-FFF2-40B4-BE49-F238E27FC236}">
                <a16:creationId xmlns:a16="http://schemas.microsoft.com/office/drawing/2014/main" xmlns="" id="{F26EAA13-0C22-45BE-9FDD-B4B0AE885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759075"/>
              </p:ext>
            </p:extLst>
          </p:nvPr>
        </p:nvGraphicFramePr>
        <p:xfrm>
          <a:off x="5021095" y="4129728"/>
          <a:ext cx="4181094" cy="209474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20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0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07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2589">
                  <a:extLst>
                    <a:ext uri="{9D8B030D-6E8A-4147-A177-3AD203B41FA5}">
                      <a16:colId xmlns:a16="http://schemas.microsoft.com/office/drawing/2014/main" xmlns="" val="4230188965"/>
                    </a:ext>
                  </a:extLst>
                </a:gridCol>
              </a:tblGrid>
              <a:tr h="349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Unit</a:t>
                      </a:r>
                      <a:endParaRPr lang="zh-CN" sz="18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S-band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C-band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9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Frequency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MHz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2860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5720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3.1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9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Cavity mode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/3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3π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/4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860302157"/>
                  </a:ext>
                </a:extLst>
              </a:tr>
              <a:tr h="349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Aperture diameter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20~24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11.8~16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9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Gradient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MV/m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LINAC </a:t>
            </a:r>
            <a:r>
              <a:rPr lang="en-US" altLang="zh-CN" dirty="0"/>
              <a:t>New 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68" y="1058948"/>
            <a:ext cx="8769927" cy="3116710"/>
          </a:xfrm>
        </p:spPr>
        <p:txBody>
          <a:bodyPr>
            <a:normAutofit/>
          </a:bodyPr>
          <a:lstStyle/>
          <a:p>
            <a:pPr marL="182880" lvl="1">
              <a:buFont typeface="Wingdings" panose="05000000000000000000" pitchFamily="2" charset="2"/>
              <a:buChar char="l"/>
            </a:pPr>
            <a:r>
              <a:rPr lang="en-US" altLang="en-US" dirty="0">
                <a:solidFill>
                  <a:srgbClr val="000099"/>
                </a:solidFill>
              </a:rPr>
              <a:t>Layout </a:t>
            </a:r>
          </a:p>
          <a:p>
            <a:pPr lvl="1"/>
            <a:r>
              <a:rPr lang="en-US" altLang="en-US" sz="2000" dirty="0"/>
              <a:t>Vertical electron by-pass transport line (EBTL): </a:t>
            </a:r>
            <a:r>
              <a:rPr lang="en-US" altLang="zh-CN" sz="2000" dirty="0"/>
              <a:t>1.2 m separation</a:t>
            </a:r>
          </a:p>
          <a:p>
            <a:r>
              <a:rPr lang="en-US" altLang="en-US" sz="2400" dirty="0"/>
              <a:t>S-band Linac </a:t>
            </a:r>
          </a:p>
          <a:p>
            <a:pPr lvl="1"/>
            <a:r>
              <a:rPr lang="en-US" altLang="en-US" sz="2000" b="1" dirty="0"/>
              <a:t>FAS</a:t>
            </a:r>
            <a:r>
              <a:rPr lang="en-US" altLang="en-US" sz="2000" dirty="0"/>
              <a:t>: 4GeV + </a:t>
            </a:r>
            <a:r>
              <a:rPr lang="en-US" altLang="en-US" sz="2000" b="1" dirty="0"/>
              <a:t>PSPAS</a:t>
            </a:r>
            <a:r>
              <a:rPr lang="en-US" altLang="en-US" sz="2000" dirty="0"/>
              <a:t>: 200Me</a:t>
            </a:r>
            <a:r>
              <a:rPr lang="en-US" altLang="zh-CN" sz="2000" dirty="0"/>
              <a:t>V </a:t>
            </a:r>
            <a:r>
              <a:rPr lang="en-US" altLang="en-US" sz="2000" dirty="0"/>
              <a:t>+ </a:t>
            </a:r>
            <a:r>
              <a:rPr lang="en-US" altLang="en-US" sz="2000" b="1" dirty="0"/>
              <a:t>SAS</a:t>
            </a:r>
            <a:r>
              <a:rPr lang="en-US" altLang="en-US" sz="2000" dirty="0"/>
              <a:t>: 1.1</a:t>
            </a:r>
            <a:r>
              <a:rPr lang="en-US" altLang="zh-CN" sz="2000" dirty="0"/>
              <a:t>GeV</a:t>
            </a:r>
          </a:p>
          <a:p>
            <a:r>
              <a:rPr lang="en-US" altLang="en-US" sz="2400" dirty="0"/>
              <a:t>C-band Linac </a:t>
            </a:r>
          </a:p>
          <a:p>
            <a:pPr lvl="1"/>
            <a:r>
              <a:rPr lang="en-US" altLang="zh-CN" sz="2000" dirty="0"/>
              <a:t>TAS</a:t>
            </a:r>
            <a:r>
              <a:rPr lang="zh-CN" altLang="en-US" sz="2000" dirty="0"/>
              <a:t>：</a:t>
            </a:r>
            <a:r>
              <a:rPr lang="en-US" altLang="zh-CN" sz="2000" dirty="0"/>
              <a:t>1.1GeV</a:t>
            </a:r>
            <a:r>
              <a:rPr lang="en-US" altLang="zh-CN" sz="2000" dirty="0">
                <a:sym typeface="Wingdings" panose="05000000000000000000" pitchFamily="2" charset="2"/>
              </a:rPr>
              <a:t>20GeV</a:t>
            </a:r>
            <a:endParaRPr lang="en-US" altLang="en-US" sz="2000" dirty="0"/>
          </a:p>
          <a:p>
            <a:pPr lvl="1"/>
            <a:r>
              <a:rPr lang="en-US" altLang="en-US" sz="2000" dirty="0"/>
              <a:t>Because the emittance of damping ring is decreased, the C-band accelerating structure could be used from 1.1 GeV</a:t>
            </a:r>
          </a:p>
          <a:p>
            <a:endParaRPr lang="en-US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F1F3156-1330-425B-8F74-82D4A6704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37" y="4175658"/>
            <a:ext cx="8120629" cy="21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41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30F2370-446B-4AE0-90CE-C3CBDA060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Bunch compressor is needed before C-band accelerating structure</a:t>
            </a:r>
          </a:p>
          <a:p>
            <a:pPr lvl="1"/>
            <a:r>
              <a:rPr lang="en-US" dirty="0">
                <a:sym typeface="+mn-ea"/>
              </a:rPr>
              <a:t>Bunch length is from 1mm to 0.5mm</a:t>
            </a:r>
          </a:p>
          <a:p>
            <a:pPr lvl="1"/>
            <a:r>
              <a:rPr lang="en-US" dirty="0">
                <a:sym typeface="+mn-ea"/>
              </a:rPr>
              <a:t>Chicane type </a:t>
            </a:r>
          </a:p>
          <a:p>
            <a:pPr lvl="2"/>
            <a:r>
              <a:rPr lang="en-US" dirty="0"/>
              <a:t>Angle:</a:t>
            </a:r>
            <a:r>
              <a:rPr lang="zh-CN" altLang="en-US" dirty="0"/>
              <a:t> </a:t>
            </a:r>
            <a:r>
              <a:rPr lang="en-US" altLang="zh-CN" dirty="0"/>
              <a:t>10°</a:t>
            </a:r>
          </a:p>
          <a:p>
            <a:pPr lvl="1"/>
            <a:r>
              <a:rPr lang="en-US" dirty="0"/>
              <a:t>Accelerating structure</a:t>
            </a:r>
          </a:p>
          <a:p>
            <a:pPr lvl="2"/>
            <a:r>
              <a:rPr lang="en-US" dirty="0"/>
              <a:t>Voltage:</a:t>
            </a:r>
            <a:r>
              <a:rPr lang="en-US" dirty="0">
                <a:sym typeface="Wingdings" panose="05000000000000000000" pitchFamily="2" charset="2"/>
              </a:rPr>
              <a:t>10</a:t>
            </a:r>
            <a:r>
              <a:rPr lang="en-US" dirty="0"/>
              <a:t>0MV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DD8ADD6-9461-468C-A994-DEFD6589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physics design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2D472EF-FD5A-43D5-A0AF-038142149D6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85758" y="2519052"/>
            <a:ext cx="3550175" cy="12715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xmlns="" id="{EEEA589C-7182-4DE1-9A84-7213F93C28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8204615"/>
                  </p:ext>
                </p:extLst>
              </p:nvPr>
            </p:nvGraphicFramePr>
            <p:xfrm>
              <a:off x="190854" y="3815467"/>
              <a:ext cx="5187481" cy="25603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6112">
                      <a:extLst>
                        <a:ext uri="{9D8B030D-6E8A-4147-A177-3AD203B41FA5}">
                          <a16:colId xmlns:a16="http://schemas.microsoft.com/office/drawing/2014/main" xmlns="" val="2024168480"/>
                        </a:ext>
                      </a:extLst>
                    </a:gridCol>
                    <a:gridCol w="864698">
                      <a:extLst>
                        <a:ext uri="{9D8B030D-6E8A-4147-A177-3AD203B41FA5}">
                          <a16:colId xmlns:a16="http://schemas.microsoft.com/office/drawing/2014/main" xmlns="" val="758143987"/>
                        </a:ext>
                      </a:extLst>
                    </a:gridCol>
                    <a:gridCol w="1102746">
                      <a:extLst>
                        <a:ext uri="{9D8B030D-6E8A-4147-A177-3AD203B41FA5}">
                          <a16:colId xmlns:a16="http://schemas.microsoft.com/office/drawing/2014/main" xmlns="" val="2474779757"/>
                        </a:ext>
                      </a:extLst>
                    </a:gridCol>
                    <a:gridCol w="963925">
                      <a:extLst>
                        <a:ext uri="{9D8B030D-6E8A-4147-A177-3AD203B41FA5}">
                          <a16:colId xmlns:a16="http://schemas.microsoft.com/office/drawing/2014/main" xmlns="" val="2405474421"/>
                        </a:ext>
                      </a:extLst>
                    </a:gridCol>
                  </a:tblGrid>
                  <a:tr h="384747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577260138"/>
                      </a:ext>
                    </a:extLst>
                  </a:tr>
                  <a:tr h="532016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Initial rms bunch length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2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radPr>
                                  <m:deg/>
                                  <m:e>
                                    <m:d>
                                      <m:dPr>
                                        <m:begChr m:val="〈"/>
                                        <m:endChr m:val="〉"/>
                                        <m:ctrlPr>
                                          <a:rPr lang="en-US" sz="1200" i="1" kern="120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0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200" i="0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ra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0.923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965768568"/>
                      </a:ext>
                    </a:extLst>
                  </a:tr>
                  <a:tr h="5320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Initial rms energy spread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2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radPr>
                                  <m:deg/>
                                  <m:e>
                                    <m:d>
                                      <m:dPr>
                                        <m:begChr m:val="〈"/>
                                        <m:endChr m:val="〉"/>
                                        <m:ctrlPr>
                                          <a:rPr lang="en-US" sz="1200" i="1" kern="120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20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𝛿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0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200" i="0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ra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0.235%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267463535"/>
                      </a:ext>
                    </a:extLst>
                  </a:tr>
                  <a:tr h="72686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Final rms bunch length </a:t>
                          </a:r>
                          <a:endParaRPr lang="en-US" sz="1600" dirty="0"/>
                        </a:p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2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radPr>
                                  <m:deg/>
                                  <m:e>
                                    <m:d>
                                      <m:dPr>
                                        <m:begChr m:val="〈"/>
                                        <m:endChr m:val="〉"/>
                                        <m:ctrlPr>
                                          <a:rPr lang="en-US" sz="1200" i="1" kern="120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200" i="1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200" i="0" kern="120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rad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200" i="1" kern="120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d>
                                          <m:dPr>
                                            <m:begChr m:val="〈"/>
                                            <m:endChr m:val="〉"/>
                                            <m:ctrlPr>
                                              <a:rPr lang="en-US" sz="1200" i="1" kern="1200" smtClean="0">
                                                <a:solidFill>
                                                  <a:schemeClr val="dk1"/>
                                                </a:solidFill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2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200" i="1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0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200" i="0" kern="1200">
                                                    <a:solidFill>
                                                      <a:schemeClr val="dk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123600245"/>
                      </a:ext>
                    </a:extLst>
                  </a:tr>
                  <a:tr h="384747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Initial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E</a:t>
                          </a:r>
                          <a:r>
                            <a:rPr lang="en-US" sz="1600" i="1" baseline="-250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GeV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3086042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EEEA589C-7182-4DE1-9A84-7213F93C28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8204615"/>
                  </p:ext>
                </p:extLst>
              </p:nvPr>
            </p:nvGraphicFramePr>
            <p:xfrm>
              <a:off x="190854" y="3815467"/>
              <a:ext cx="5187481" cy="25603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6112">
                      <a:extLst>
                        <a:ext uri="{9D8B030D-6E8A-4147-A177-3AD203B41FA5}">
                          <a16:colId xmlns:a16="http://schemas.microsoft.com/office/drawing/2014/main" val="2024168480"/>
                        </a:ext>
                      </a:extLst>
                    </a:gridCol>
                    <a:gridCol w="864698">
                      <a:extLst>
                        <a:ext uri="{9D8B030D-6E8A-4147-A177-3AD203B41FA5}">
                          <a16:colId xmlns:a16="http://schemas.microsoft.com/office/drawing/2014/main" val="758143987"/>
                        </a:ext>
                      </a:extLst>
                    </a:gridCol>
                    <a:gridCol w="1102746">
                      <a:extLst>
                        <a:ext uri="{9D8B030D-6E8A-4147-A177-3AD203B41FA5}">
                          <a16:colId xmlns:a16="http://schemas.microsoft.com/office/drawing/2014/main" val="2474779757"/>
                        </a:ext>
                      </a:extLst>
                    </a:gridCol>
                    <a:gridCol w="963925">
                      <a:extLst>
                        <a:ext uri="{9D8B030D-6E8A-4147-A177-3AD203B41FA5}">
                          <a16:colId xmlns:a16="http://schemas.microsoft.com/office/drawing/2014/main" val="2405474421"/>
                        </a:ext>
                      </a:extLst>
                    </a:gridCol>
                  </a:tblGrid>
                  <a:tr h="384747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260138"/>
                      </a:ext>
                    </a:extLst>
                  </a:tr>
                  <a:tr h="532016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Initial rms bunch length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61972" t="-72727" r="-241549" b="-317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0.923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5768568"/>
                      </a:ext>
                    </a:extLst>
                  </a:tr>
                  <a:tr h="5320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Initial rms energy spread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61972" t="-174713" r="-241549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0.235%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67463535"/>
                      </a:ext>
                    </a:extLst>
                  </a:tr>
                  <a:tr h="72686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Final rms bunch length </a:t>
                          </a:r>
                          <a:endParaRPr lang="en-US" sz="1600" dirty="0"/>
                        </a:p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61972" t="-199167" r="-241549" b="-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83978" t="-199167" r="-89503" b="-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3600245"/>
                      </a:ext>
                    </a:extLst>
                  </a:tr>
                  <a:tr h="384747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Initial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E</a:t>
                          </a:r>
                          <a:r>
                            <a:rPr lang="en-US" sz="1600" i="1" baseline="-250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GeV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8604200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5127C3AF-F267-405C-A1D8-565115AAC6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63288"/>
              </p:ext>
            </p:extLst>
          </p:nvPr>
        </p:nvGraphicFramePr>
        <p:xfrm>
          <a:off x="5746692" y="4961862"/>
          <a:ext cx="3013075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5" imgW="2539800" imgH="1066680" progId="Equation.DSMT4">
                  <p:embed/>
                </p:oleObj>
              </mc:Choice>
              <mc:Fallback>
                <p:oleObj name="Equation" r:id="rId5" imgW="2539800" imgH="10666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FAC0CBFC-4F16-40FC-9C52-F9B784C508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692" y="4961862"/>
                        <a:ext cx="3013075" cy="1289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94B04B6C-B1C3-4218-85F1-9FDA9628F3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218046"/>
              </p:ext>
            </p:extLst>
          </p:nvPr>
        </p:nvGraphicFramePr>
        <p:xfrm>
          <a:off x="5933268" y="3953683"/>
          <a:ext cx="2498166" cy="884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7" imgW="1485720" imgH="533160" progId="Equation.DSMT4">
                  <p:embed/>
                </p:oleObj>
              </mc:Choice>
              <mc:Fallback>
                <p:oleObj name="Equation" r:id="rId7" imgW="1485720" imgH="5331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xmlns="" id="{507EA38A-2FFC-4FD9-903C-F3971D9F31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3268" y="3953683"/>
                        <a:ext cx="2498166" cy="8843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260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30F2370-446B-4AE0-90CE-C3CBDA060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Bunch compressor is needed before C-band accelerating structure</a:t>
            </a:r>
          </a:p>
          <a:p>
            <a:pPr lvl="1"/>
            <a:r>
              <a:rPr lang="en-US" dirty="0">
                <a:sym typeface="+mn-ea"/>
              </a:rPr>
              <a:t>Bunch length is from 1mm to 0.5mm</a:t>
            </a:r>
          </a:p>
          <a:p>
            <a:pPr lvl="1"/>
            <a:r>
              <a:rPr lang="en-US" dirty="0">
                <a:sym typeface="+mn-ea"/>
              </a:rPr>
              <a:t>Chicane type </a:t>
            </a:r>
          </a:p>
          <a:p>
            <a:pPr lvl="2"/>
            <a:r>
              <a:rPr lang="en-US" dirty="0"/>
              <a:t>Angle:</a:t>
            </a:r>
            <a:r>
              <a:rPr lang="zh-CN" altLang="en-US" dirty="0"/>
              <a:t> </a:t>
            </a:r>
            <a:r>
              <a:rPr lang="en-US" altLang="zh-CN" dirty="0"/>
              <a:t>10°</a:t>
            </a:r>
          </a:p>
          <a:p>
            <a:pPr lvl="1"/>
            <a:r>
              <a:rPr lang="en-US" dirty="0"/>
              <a:t>Accelerating structure</a:t>
            </a:r>
          </a:p>
          <a:p>
            <a:pPr lvl="2"/>
            <a:r>
              <a:rPr lang="en-US" dirty="0"/>
              <a:t>Voltage:</a:t>
            </a:r>
            <a:r>
              <a:rPr lang="en-US" dirty="0">
                <a:sym typeface="Wingdings" panose="05000000000000000000" pitchFamily="2" charset="2"/>
              </a:rPr>
              <a:t>10</a:t>
            </a:r>
            <a:r>
              <a:rPr lang="en-US" dirty="0"/>
              <a:t>0MV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DD8ADD6-9461-468C-A994-DEFD6589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physics design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60C038-6B46-4C16-89F3-BC038AC97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 b="7678"/>
          <a:stretch/>
        </p:blipFill>
        <p:spPr>
          <a:xfrm>
            <a:off x="718260" y="3907417"/>
            <a:ext cx="3704112" cy="2501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69379D-1818-4FB3-8B29-62147F885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b="7079"/>
          <a:stretch/>
        </p:blipFill>
        <p:spPr>
          <a:xfrm>
            <a:off x="4422372" y="3307167"/>
            <a:ext cx="3716907" cy="2490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341F13B-8B01-457D-8BB3-12DEB5286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18" r="13743" b="7313"/>
          <a:stretch/>
        </p:blipFill>
        <p:spPr>
          <a:xfrm>
            <a:off x="5869659" y="1579418"/>
            <a:ext cx="2995866" cy="231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5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B7A0ED1-DDF6-46A0-B406-EA2261B45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42" y="1156692"/>
            <a:ext cx="3554522" cy="4804867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altLang="zh-CN" dirty="0"/>
              <a:t>lectron Linac</a:t>
            </a:r>
          </a:p>
          <a:p>
            <a:pPr lvl="1"/>
            <a:r>
              <a:rPr lang="en-US" dirty="0"/>
              <a:t>Wakefield &amp; CSR</a:t>
            </a:r>
          </a:p>
          <a:p>
            <a:pPr lvl="1"/>
            <a:r>
              <a:rPr lang="en-US" dirty="0"/>
              <a:t>Emittance(</a:t>
            </a:r>
            <a:r>
              <a:rPr lang="en-US" altLang="zh-CN" dirty="0"/>
              <a:t>w/o error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Growth: 25%</a:t>
            </a:r>
          </a:p>
          <a:p>
            <a:pPr lvl="2"/>
            <a:r>
              <a:rPr lang="en-US" dirty="0"/>
              <a:t>2.5nm@20GeV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C8B6478-0BE0-4DD8-9A11-079366F1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physics design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xmlns="" id="{3FA3C681-EF36-4D4C-9359-E538FC83C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362971"/>
              </p:ext>
            </p:extLst>
          </p:nvPr>
        </p:nvGraphicFramePr>
        <p:xfrm>
          <a:off x="3674705" y="1173173"/>
          <a:ext cx="5385089" cy="189390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220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4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0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0491">
                  <a:extLst>
                    <a:ext uri="{9D8B030D-6E8A-4147-A177-3AD203B41FA5}">
                      <a16:colId xmlns:a16="http://schemas.microsoft.com/office/drawing/2014/main" xmlns="" val="2469819627"/>
                    </a:ext>
                  </a:extLst>
                </a:gridCol>
              </a:tblGrid>
              <a:tr h="293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Unit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beam energy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20.38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Hz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0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 bunch population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0.94(1.88)</a:t>
                      </a:r>
                      <a:endParaRPr 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1.88</a:t>
                      </a:r>
                      <a:endParaRPr lang="zh-CN" sz="160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4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(3)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4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Energy spread (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)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160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0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Emittance (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)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10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E963B7-C8EC-45CB-ADEA-AE7D5A3B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2" y="3241105"/>
            <a:ext cx="4064038" cy="3130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EF8D6A-A3E5-4453-9E4D-D835269B8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 b="6607"/>
          <a:stretch/>
        </p:blipFill>
        <p:spPr>
          <a:xfrm>
            <a:off x="4531091" y="3316778"/>
            <a:ext cx="4438342" cy="3038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3BEB4D-30C3-499B-8762-6C58328696E9}"/>
              </a:ext>
            </a:extLst>
          </p:cNvPr>
          <p:cNvSpPr txBox="1"/>
          <p:nvPr/>
        </p:nvSpPr>
        <p:spPr>
          <a:xfrm>
            <a:off x="2460567" y="4513811"/>
            <a:ext cx="161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Optics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CE63F8-F0C9-4020-8A5E-711A0DD51BDF}"/>
              </a:ext>
            </a:extLst>
          </p:cNvPr>
          <p:cNvSpPr txBox="1"/>
          <p:nvPr/>
        </p:nvSpPr>
        <p:spPr>
          <a:xfrm>
            <a:off x="592973" y="6145876"/>
            <a:ext cx="356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Energy/bunch</a:t>
            </a:r>
            <a:r>
              <a:rPr lang="zh-CN" altLang="en-US" dirty="0"/>
              <a:t> </a:t>
            </a:r>
            <a:r>
              <a:rPr lang="en-US" altLang="zh-CN" dirty="0"/>
              <a:t>length/energy</a:t>
            </a:r>
            <a:r>
              <a:rPr lang="zh-CN" altLang="en-US" dirty="0"/>
              <a:t> </a:t>
            </a:r>
            <a:r>
              <a:rPr lang="en-US" altLang="zh-CN" dirty="0"/>
              <a:t>spread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DC2854-B509-404C-B8E5-81808F116E31}"/>
              </a:ext>
            </a:extLst>
          </p:cNvPr>
          <p:cNvSpPr txBox="1"/>
          <p:nvPr/>
        </p:nvSpPr>
        <p:spPr>
          <a:xfrm>
            <a:off x="7038108" y="5425440"/>
            <a:ext cx="112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Emittance</a:t>
            </a:r>
          </a:p>
        </p:txBody>
      </p:sp>
    </p:spTree>
    <p:extLst>
      <p:ext uri="{BB962C8B-B14F-4D97-AF65-F5344CB8AC3E}">
        <p14:creationId xmlns:p14="http://schemas.microsoft.com/office/powerpoint/2010/main" val="390838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B7A0ED1-DDF6-46A0-B406-EA2261B45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42" y="1156692"/>
            <a:ext cx="3554522" cy="4804867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altLang="zh-CN" dirty="0"/>
              <a:t>lectron Linac</a:t>
            </a:r>
          </a:p>
          <a:p>
            <a:pPr lvl="1"/>
            <a:r>
              <a:rPr lang="en-US" dirty="0"/>
              <a:t>Wakefield &amp; CSR</a:t>
            </a:r>
          </a:p>
          <a:p>
            <a:pPr lvl="1"/>
            <a:r>
              <a:rPr lang="en-US" dirty="0"/>
              <a:t>Emittance(</a:t>
            </a:r>
            <a:r>
              <a:rPr lang="en-US" altLang="zh-CN" dirty="0"/>
              <a:t>w/o error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Growth: 25%</a:t>
            </a:r>
          </a:p>
          <a:p>
            <a:pPr lvl="2"/>
            <a:r>
              <a:rPr lang="en-US" dirty="0"/>
              <a:t>2.5nm@20GeV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C8B6478-0BE0-4DD8-9A11-079366F1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physics design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xmlns="" id="{3FA3C681-EF36-4D4C-9359-E538FC83C69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74705" y="1173173"/>
          <a:ext cx="5385089" cy="189390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220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4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0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0491">
                  <a:extLst>
                    <a:ext uri="{9D8B030D-6E8A-4147-A177-3AD203B41FA5}">
                      <a16:colId xmlns:a16="http://schemas.microsoft.com/office/drawing/2014/main" xmlns="" val="2469819627"/>
                    </a:ext>
                  </a:extLst>
                </a:gridCol>
              </a:tblGrid>
              <a:tr h="293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Unit</a:t>
                      </a:r>
                      <a:endParaRPr lang="zh-CN" sz="1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</a:t>
                      </a:r>
                      <a:endParaRPr lang="zh-CN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beam energy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20.38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Hz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6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0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 bunch population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0.94(1.88)</a:t>
                      </a:r>
                      <a:endParaRPr 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1.88</a:t>
                      </a:r>
                      <a:endParaRPr lang="zh-CN" sz="160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40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(3)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4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Energy spread (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)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1600" b="0" kern="1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160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0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Emittance (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1600" kern="100" baseline="30000" dirty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1600" kern="1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+mn-lt"/>
                        </a:rPr>
                        <a:t>)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zh-CN" sz="16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10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4AA1F-4AD5-4246-8C7B-ED5E01E210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" b="4293"/>
          <a:stretch/>
        </p:blipFill>
        <p:spPr>
          <a:xfrm>
            <a:off x="124734" y="3258589"/>
            <a:ext cx="3985356" cy="3099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1BD995-F1C9-47AA-A3AD-5BC87E8D1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83" y="3175021"/>
            <a:ext cx="4156130" cy="3205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5BA236-848D-4EA7-A3A9-B372AB30CB46}"/>
              </a:ext>
            </a:extLst>
          </p:cNvPr>
          <p:cNvSpPr txBox="1"/>
          <p:nvPr/>
        </p:nvSpPr>
        <p:spPr>
          <a:xfrm>
            <a:off x="6414653" y="6140335"/>
            <a:ext cx="223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@ 20GeV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F32E96-9DE7-4580-8FD6-8CCE184FF188}"/>
              </a:ext>
            </a:extLst>
          </p:cNvPr>
          <p:cNvSpPr txBox="1"/>
          <p:nvPr/>
        </p:nvSpPr>
        <p:spPr>
          <a:xfrm>
            <a:off x="1446413" y="4696691"/>
            <a:ext cx="117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 size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888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f1a6fd0-f202-49d6-9b2f-a31a5603129b}"/>
  <p:tag name="TABLE_ENDDRAG_ORIGIN_RECT" val="433*352"/>
  <p:tag name="TABLE_ENDDRAG_RECT" val="141*134*433*3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523dc12-2ac2-4d59-b8f8-a0e99b6bd041}"/>
  <p:tag name="TABLE_ENDDRAG_ORIGIN_RECT" val="526*313"/>
  <p:tag name="TABLE_ENDDRAG_RECT" val="92*192*526*3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caeee0-7c05-4465-baf3-57ad3051048c}"/>
  <p:tag name="TABLE_ENDDRAG_ORIGIN_RECT" val="440*381"/>
  <p:tag name="TABLE_ENDDRAG_RECT" val="18*113*440*3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c63901e-5b4a-417b-8e22-226e8c209cc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b0f328de-a4b3-4a70-a2d2-42d4dc4dfb62}"/>
  <p:tag name="TABLE_ENDDRAG_ORIGIN_RECT" val="305*208"/>
  <p:tag name="TABLE_ENDDRAG_RECT" val="396*82*305*208"/>
</p:tagLst>
</file>

<file path=ppt/theme/theme1.xml><?xml version="1.0" encoding="utf-8"?>
<a:theme xmlns:a="http://schemas.openxmlformats.org/drawingml/2006/main" name="工作总结模板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工作总结模板</Template>
  <TotalTime>378</TotalTime>
  <Words>1979</Words>
  <Application>Microsoft Office PowerPoint</Application>
  <PresentationFormat>全屏显示(4:3)</PresentationFormat>
  <Paragraphs>603</Paragraphs>
  <Slides>34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52" baseType="lpstr">
      <vt:lpstr>等线</vt:lpstr>
      <vt:lpstr>黑体</vt:lpstr>
      <vt:lpstr>华文中宋</vt:lpstr>
      <vt:lpstr>楷体</vt:lpstr>
      <vt:lpstr>宋体</vt:lpstr>
      <vt:lpstr>微软雅黑</vt:lpstr>
      <vt:lpstr>Arial</vt:lpstr>
      <vt:lpstr>Calibri</vt:lpstr>
      <vt:lpstr>Cambria Math</vt:lpstr>
      <vt:lpstr>Segoe Script</vt:lpstr>
      <vt:lpstr>Symbol</vt:lpstr>
      <vt:lpstr>Times New Roman</vt:lpstr>
      <vt:lpstr>Wingdings</vt:lpstr>
      <vt:lpstr>Wingdings 2</vt:lpstr>
      <vt:lpstr>工作总结模板</vt:lpstr>
      <vt:lpstr>Equation</vt:lpstr>
      <vt:lpstr>Visio.Drawing.15</vt:lpstr>
      <vt:lpstr>Equation.KSEE3</vt:lpstr>
      <vt:lpstr> Start to end simulations for the linac new baseline and progress on the crucial components</vt:lpstr>
      <vt:lpstr>Outline </vt:lpstr>
      <vt:lpstr>Introduction</vt:lpstr>
      <vt:lpstr>LINAC New baseline</vt:lpstr>
      <vt:lpstr>LINAC New baseline</vt:lpstr>
      <vt:lpstr>Linac physics design</vt:lpstr>
      <vt:lpstr>Linac physics design</vt:lpstr>
      <vt:lpstr>Linac physics design</vt:lpstr>
      <vt:lpstr>Linac physics design</vt:lpstr>
      <vt:lpstr>Linac physics design</vt:lpstr>
      <vt:lpstr>Linac physics design</vt:lpstr>
      <vt:lpstr>Positron Source</vt:lpstr>
      <vt:lpstr>RF distribution of the linac</vt:lpstr>
      <vt:lpstr>S-band accelerating structure</vt:lpstr>
      <vt:lpstr>S-band accelerating structure</vt:lpstr>
      <vt:lpstr>S-band accelerating structure</vt:lpstr>
      <vt:lpstr>S-band accelerating structure</vt:lpstr>
      <vt:lpstr>S-band pulse compressor</vt:lpstr>
      <vt:lpstr>S-band pulse compressor </vt:lpstr>
      <vt:lpstr>PowerPoint 演示文稿</vt:lpstr>
      <vt:lpstr>PowerPoint 演示文稿</vt:lpstr>
      <vt:lpstr>C band RF system</vt:lpstr>
      <vt:lpstr>C band RF system</vt:lpstr>
      <vt:lpstr>C band RF system</vt:lpstr>
      <vt:lpstr>C band RF system</vt:lpstr>
      <vt:lpstr>C band RF system</vt:lpstr>
      <vt:lpstr>C band RF system</vt:lpstr>
      <vt:lpstr>Damping Ring RF cavity</vt:lpstr>
      <vt:lpstr>Damping Ring RF cavity </vt:lpstr>
      <vt:lpstr>Damping Ring RF cavity</vt:lpstr>
      <vt:lpstr>PowerPoint 演示文稿</vt:lpstr>
      <vt:lpstr>Damping Ring RF cavity</vt:lpstr>
      <vt:lpstr>Summary 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Injector Linac Positron Source Design</dc:title>
  <dc:creator>张敬如</dc:creator>
  <cp:lastModifiedBy>Vivian Wang</cp:lastModifiedBy>
  <cp:revision>1120</cp:revision>
  <cp:lastPrinted>2021-04-19T19:00:00Z</cp:lastPrinted>
  <dcterms:created xsi:type="dcterms:W3CDTF">2018-08-03T09:18:00Z</dcterms:created>
  <dcterms:modified xsi:type="dcterms:W3CDTF">2021-10-13T07:37:32Z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9E308A47BDF94A59A6157051EAF6FD20</vt:lpwstr>
  </property>
</Properties>
</file>