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426" r:id="rId2"/>
    <p:sldId id="427" r:id="rId3"/>
    <p:sldId id="478" r:id="rId4"/>
    <p:sldId id="482" r:id="rId5"/>
    <p:sldId id="484" r:id="rId6"/>
    <p:sldId id="486" r:id="rId7"/>
    <p:sldId id="520" r:id="rId8"/>
    <p:sldId id="488" r:id="rId9"/>
    <p:sldId id="489" r:id="rId10"/>
    <p:sldId id="501" r:id="rId11"/>
    <p:sldId id="502" r:id="rId12"/>
    <p:sldId id="516" r:id="rId13"/>
    <p:sldId id="517" r:id="rId14"/>
    <p:sldId id="504" r:id="rId15"/>
    <p:sldId id="523" r:id="rId16"/>
    <p:sldId id="505" r:id="rId17"/>
    <p:sldId id="518" r:id="rId18"/>
    <p:sldId id="494" r:id="rId19"/>
    <p:sldId id="519" r:id="rId20"/>
    <p:sldId id="498" r:id="rId21"/>
    <p:sldId id="495" r:id="rId22"/>
    <p:sldId id="430" r:id="rId23"/>
    <p:sldId id="521" r:id="rId24"/>
    <p:sldId id="512" r:id="rId25"/>
    <p:sldId id="462" r:id="rId26"/>
    <p:sldId id="474" r:id="rId27"/>
    <p:sldId id="475" r:id="rId28"/>
    <p:sldId id="442" r:id="rId29"/>
    <p:sldId id="444" r:id="rId30"/>
    <p:sldId id="445" r:id="rId31"/>
    <p:sldId id="446" r:id="rId32"/>
    <p:sldId id="515" r:id="rId33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F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4" autoAdjust="0"/>
    <p:restoredTop sz="85124" autoAdjust="0"/>
  </p:normalViewPr>
  <p:slideViewPr>
    <p:cSldViewPr snapToGrid="0">
      <p:cViewPr varScale="1">
        <p:scale>
          <a:sx n="68" d="100"/>
          <a:sy n="68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0508" y="1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/>
          <a:lstStyle>
            <a:lvl1pPr algn="r">
              <a:defRPr sz="1200"/>
            </a:lvl1pPr>
          </a:lstStyle>
          <a:p>
            <a:fld id="{E4908BAA-5A86-47FE-8A3F-4C7B7CC4CB09}" type="datetimeFigureOut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237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0508" y="9721237"/>
            <a:ext cx="3077137" cy="513376"/>
          </a:xfrm>
          <a:prstGeom prst="rect">
            <a:avLst/>
          </a:prstGeom>
        </p:spPr>
        <p:txBody>
          <a:bodyPr vert="horz" lIns="95063" tIns="47532" rIns="95063" bIns="47532" rtlCol="0" anchor="b"/>
          <a:lstStyle>
            <a:lvl1pPr algn="r">
              <a:defRPr sz="1200"/>
            </a:lvl1pPr>
          </a:lstStyle>
          <a:p>
            <a:fld id="{B80B4CB4-CD13-403D-91B4-89FD42A58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500"/>
            </a:lvl1pPr>
          </a:lstStyle>
          <a:p>
            <a:fld id="{05DB860B-C10D-4BCC-8F57-1F1549514518}" type="datetimeFigureOut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925411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5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500"/>
            </a:lvl1pPr>
          </a:lstStyle>
          <a:p>
            <a:fld id="{78110046-0191-45E6-94AB-394699AAD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2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56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48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6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CFC9-31FA-4AA8-9431-89F39FA16821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86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EAE-C6C6-426C-9DC8-E6B7E59555C1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4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1600-C274-449C-BCD7-B5754D7B3113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9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76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B6BF-23DC-49B1-8523-1A672044F094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614379-E89E-41C7-9E1E-8B08ABA22CCB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85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5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744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741680"/>
            <a:ext cx="4876800" cy="543052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44AE-C64C-4476-ADEE-D98340F42651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8072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69697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1353312"/>
            <a:ext cx="4876800" cy="4681728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EE9-DDB9-4EE1-8322-050B7E07AFC2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2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1609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77E74-7EF9-4AD0-8D3E-300A47C85FD9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D3E3-1ABE-408A-B2DF-78DDEE991284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443B-EAC5-46C4-BFB2-74774C44BD09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E980-D84A-420D-96FB-EA4FF0AA8C11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7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3048"/>
            <a:ext cx="10363200" cy="69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90880"/>
            <a:ext cx="10363200" cy="548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3C636-02AE-4136-9F3E-A3BF7843518E}" type="datetime1">
              <a:rPr lang="zh-CN" altLang="en-US" smtClean="0"/>
              <a:t>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electron dump system and safety issues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597152"/>
          </a:xfrm>
        </p:spPr>
        <p:txBody>
          <a:bodyPr/>
          <a:lstStyle/>
          <a:p>
            <a:r>
              <a:rPr lang="en-US" altLang="zh-CN" dirty="0" err="1"/>
              <a:t>Guangyi</a:t>
            </a:r>
            <a:r>
              <a:rPr lang="en-US" altLang="zh-CN" dirty="0"/>
              <a:t> </a:t>
            </a:r>
            <a:r>
              <a:rPr lang="en-US" altLang="zh-CN" dirty="0" smtClean="0"/>
              <a:t>Tang, </a:t>
            </a:r>
            <a:r>
              <a:rPr lang="en-US" altLang="zh-CN" dirty="0" err="1" smtClean="0"/>
              <a:t>Haoyu</a:t>
            </a:r>
            <a:r>
              <a:rPr lang="en-US" altLang="zh-CN" dirty="0" smtClean="0"/>
              <a:t> Shi and </a:t>
            </a:r>
            <a:r>
              <a:rPr lang="en-US" altLang="zh-CN" dirty="0" err="1" smtClean="0"/>
              <a:t>Zhongjian</a:t>
            </a:r>
            <a:r>
              <a:rPr lang="en-US" altLang="zh-CN" dirty="0" smtClean="0"/>
              <a:t> Ma</a:t>
            </a:r>
          </a:p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IARC meeting, 2021/10/14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3" y="0"/>
            <a:ext cx="4448767" cy="8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Dump system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Collider ring dump</a:t>
            </a:r>
          </a:p>
          <a:p>
            <a:pPr lvl="1"/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Linac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dump </a:t>
            </a:r>
          </a:p>
          <a:p>
            <a:r>
              <a:rPr lang="en-US" altLang="zh-CN" dirty="0" smtClean="0"/>
              <a:t>Safety issues</a:t>
            </a:r>
          </a:p>
          <a:p>
            <a:pPr lvl="1"/>
            <a:r>
              <a:rPr lang="en-US" altLang="zh-CN" dirty="0" smtClean="0"/>
              <a:t>SR </a:t>
            </a:r>
            <a:r>
              <a:rPr lang="en-US" altLang="zh-CN" dirty="0"/>
              <a:t>shielding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Dose distribution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Tunnel geometry 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83815" y="4934501"/>
            <a:ext cx="4940497" cy="176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Length: </a:t>
            </a:r>
            <a:r>
              <a:rPr lang="en-US" altLang="zh-CN" dirty="0"/>
              <a:t>100m;</a:t>
            </a:r>
          </a:p>
          <a:p>
            <a:pPr lvl="1"/>
            <a:r>
              <a:rPr lang="en-US" altLang="zh-CN" dirty="0"/>
              <a:t>3</a:t>
            </a:r>
            <a:r>
              <a:rPr lang="en-US" altLang="zh-CN" dirty="0" smtClean="0"/>
              <a:t> dipoles;</a:t>
            </a:r>
            <a:endParaRPr lang="en-US" altLang="zh-CN" dirty="0"/>
          </a:p>
          <a:p>
            <a:pPr lvl="1"/>
            <a:r>
              <a:rPr lang="en-US" altLang="zh-CN" dirty="0" smtClean="0"/>
              <a:t>2 quadrupoles;</a:t>
            </a:r>
            <a:endParaRPr lang="en-US" altLang="zh-CN" dirty="0"/>
          </a:p>
          <a:p>
            <a:pPr lvl="1"/>
            <a:r>
              <a:rPr lang="en-US" altLang="zh-CN" dirty="0" smtClean="0"/>
              <a:t>2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;</a:t>
            </a:r>
          </a:p>
          <a:p>
            <a:pPr lvl="1"/>
            <a:r>
              <a:rPr lang="en-US" altLang="zh-CN" dirty="0" smtClean="0"/>
              <a:t>Soil as wall;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360" y="327055"/>
            <a:ext cx="3908988" cy="301645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4420" y="1173681"/>
            <a:ext cx="7140701" cy="3653151"/>
            <a:chOff x="4210050" y="2612427"/>
            <a:chExt cx="7067550" cy="38505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0050" y="2612427"/>
              <a:ext cx="7067550" cy="38385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914722" y="6089204"/>
              <a:ext cx="343648" cy="373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9302" y="3377263"/>
            <a:ext cx="6267688" cy="31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741680"/>
                <a:ext cx="7342496" cy="6116320"/>
              </a:xfrm>
            </p:spPr>
            <p:txBody>
              <a:bodyPr/>
              <a:lstStyle/>
              <a:p>
                <a:r>
                  <a:rPr lang="en-US" altLang="zh-CN" dirty="0" smtClean="0"/>
                  <a:t>Dipole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insulator,            coils,                       lead</a:t>
                </a:r>
              </a:p>
              <a:p>
                <a:r>
                  <a:rPr lang="en-US" altLang="zh-CN" dirty="0"/>
                  <a:t>Insulator is added in the model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In cross-section, </a:t>
                </a:r>
                <a:r>
                  <a:rPr lang="en-US" altLang="zh-CN" dirty="0"/>
                  <a:t>area of </a:t>
                </a:r>
                <a:r>
                  <a:rPr lang="en-US" altLang="zh-CN" dirty="0" smtClean="0"/>
                  <a:t>lead: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741680"/>
                <a:ext cx="7342496" cy="6116320"/>
              </a:xfrm>
              <a:blipFill rotWithShape="0">
                <a:blip r:embed="rId2"/>
                <a:stretch>
                  <a:fillRect l="-332" t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24880"/>
              </a:xfrm>
            </p:spPr>
            <p:txBody>
              <a:bodyPr/>
              <a:lstStyle/>
              <a:p>
                <a:r>
                  <a:rPr lang="en-US" altLang="zh-CN" dirty="0" smtClean="0"/>
                  <a:t>Drift chamber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area of </a:t>
                </a:r>
                <a:r>
                  <a:rPr lang="en-US" altLang="zh-CN" dirty="0" smtClean="0"/>
                  <a:t>lead: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216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24880"/>
              </a:xfrm>
              <a:blipFill rotWithShape="0">
                <a:blip r:embed="rId3"/>
                <a:stretch>
                  <a:fillRect l="-500" t="-1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4047"/>
            <a:ext cx="6124575" cy="3800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295" y="1089247"/>
            <a:ext cx="6162675" cy="381952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2308485" y="2143593"/>
            <a:ext cx="209863" cy="1259174"/>
          </a:xfrm>
          <a:prstGeom prst="wedgeEllipseCallout">
            <a:avLst>
              <a:gd name="adj1" fmla="val -292260"/>
              <a:gd name="adj2" fmla="val 182738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4086458" y="2143593"/>
            <a:ext cx="209863" cy="1259174"/>
          </a:xfrm>
          <a:prstGeom prst="wedgeEllipseCallout">
            <a:avLst>
              <a:gd name="adj1" fmla="val -1142257"/>
              <a:gd name="adj2" fmla="val 18511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曲线连接符 15"/>
          <p:cNvCxnSpPr/>
          <p:nvPr/>
        </p:nvCxnSpPr>
        <p:spPr>
          <a:xfrm rot="16200000" flipV="1">
            <a:off x="2136099" y="3755037"/>
            <a:ext cx="1948721" cy="76449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/>
          <p:nvPr/>
        </p:nvCxnSpPr>
        <p:spPr>
          <a:xfrm rot="5400000" flipH="1" flipV="1">
            <a:off x="2807845" y="3847789"/>
            <a:ext cx="1849412" cy="479684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914400" y="3402767"/>
            <a:ext cx="4542021" cy="16095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2181847" y="2830878"/>
            <a:ext cx="3435248" cy="21067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4472452" y="2981674"/>
            <a:ext cx="1203353" cy="19270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737173" y="2773180"/>
            <a:ext cx="69622" cy="21083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920973" y="2858123"/>
            <a:ext cx="942204" cy="20522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74295" y="3162925"/>
            <a:ext cx="4344829" cy="18047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741680"/>
                <a:ext cx="7942054" cy="6000496"/>
              </a:xfrm>
            </p:spPr>
            <p:txBody>
              <a:bodyPr/>
              <a:lstStyle/>
              <a:p>
                <a:r>
                  <a:rPr lang="en-US" altLang="zh-CN" dirty="0" smtClean="0"/>
                  <a:t>Quadrupole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insulator,            coils,                     </a:t>
                </a:r>
                <a:r>
                  <a:rPr lang="en-US" altLang="zh-CN" dirty="0" smtClean="0"/>
                  <a:t>lead</a:t>
                </a:r>
                <a:endParaRPr lang="en-US" altLang="zh-CN" dirty="0"/>
              </a:p>
              <a:p>
                <a:r>
                  <a:rPr lang="en-US" altLang="zh-CN" dirty="0"/>
                  <a:t>Insulator is added in the model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area of lead 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741680"/>
                <a:ext cx="7942054" cy="6000496"/>
              </a:xfrm>
              <a:blipFill rotWithShape="0">
                <a:blip r:embed="rId2"/>
                <a:stretch>
                  <a:fillRect l="-307" t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00496"/>
              </a:xfrm>
            </p:spPr>
            <p:txBody>
              <a:bodyPr/>
              <a:lstStyle/>
              <a:p>
                <a:r>
                  <a:rPr lang="en-US" altLang="zh-CN" dirty="0" smtClean="0"/>
                  <a:t>Sextupole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area of lead 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9624" y="741680"/>
                <a:ext cx="4876800" cy="6000496"/>
              </a:xfrm>
              <a:blipFill rotWithShape="0">
                <a:blip r:embed="rId3"/>
                <a:stretch>
                  <a:fillRect l="-500" t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" y="1113097"/>
            <a:ext cx="6200775" cy="3762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877" y="1113097"/>
            <a:ext cx="6191250" cy="3743325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1663908" y="2158582"/>
            <a:ext cx="959371" cy="149903"/>
          </a:xfrm>
          <a:prstGeom prst="wedgeEllipseCallout">
            <a:avLst>
              <a:gd name="adj1" fmla="val -53197"/>
              <a:gd name="adj2" fmla="val 193272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1663907" y="3204067"/>
            <a:ext cx="959371" cy="149903"/>
          </a:xfrm>
          <a:prstGeom prst="wedgeEllipseCallout">
            <a:avLst>
              <a:gd name="adj1" fmla="val -50072"/>
              <a:gd name="adj2" fmla="val 1152736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4096998" y="2158582"/>
            <a:ext cx="959371" cy="149903"/>
          </a:xfrm>
          <a:prstGeom prst="wedgeEllipseCallout">
            <a:avLst>
              <a:gd name="adj1" fmla="val -304759"/>
              <a:gd name="adj2" fmla="val 189272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4096997" y="3204067"/>
            <a:ext cx="959371" cy="149903"/>
          </a:xfrm>
          <a:prstGeom prst="wedgeEllipseCallout">
            <a:avLst>
              <a:gd name="adj1" fmla="val -300072"/>
              <a:gd name="adj2" fmla="val 1182735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曲线连接符 12"/>
          <p:cNvCxnSpPr/>
          <p:nvPr/>
        </p:nvCxnSpPr>
        <p:spPr>
          <a:xfrm rot="16200000" flipV="1">
            <a:off x="2061149" y="3725056"/>
            <a:ext cx="1558978" cy="115424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rot="16200000" flipV="1">
            <a:off x="1251679" y="2915586"/>
            <a:ext cx="3162926" cy="122919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/>
          <p:nvPr/>
        </p:nvCxnSpPr>
        <p:spPr>
          <a:xfrm rot="5400000" flipH="1" flipV="1">
            <a:off x="2493051" y="2948379"/>
            <a:ext cx="3063617" cy="1064301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 rot="5400000" flipH="1" flipV="1">
            <a:off x="3332501" y="3787829"/>
            <a:ext cx="1384717" cy="1064301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2298726" y="2518346"/>
            <a:ext cx="3361932" cy="256332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2173576" y="3070486"/>
            <a:ext cx="3487082" cy="20111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4601979" y="2518346"/>
            <a:ext cx="1091159" cy="259580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4599836" y="2994284"/>
            <a:ext cx="1093302" cy="20873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399" y="0"/>
            <a:ext cx="11163869" cy="762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Dose around insulators (</a:t>
            </a:r>
            <a:r>
              <a:rPr lang="en-US" altLang="zh-CN" dirty="0"/>
              <a:t>2cm lead)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dipole: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Fit dose distribution to get values in above table, example @120GeV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90701" y="1153227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20675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206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129±4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5695±30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1.89±0.02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0.42±0.32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53±3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5473±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1.91±0.02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022354"/>
                  </p:ext>
                </p:extLst>
              </p:nvPr>
            </p:nvGraphicFramePr>
            <p:xfrm>
              <a:off x="1290701" y="1153227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204918" r="-3901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204918" r="-33482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204918" r="-1639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204918" r="-966" b="-12459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304918" r="-39017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304918" r="-33482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304918" r="-1639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304918" r="-96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22" y="3296663"/>
            <a:ext cx="4961647" cy="3440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47" y="3296663"/>
            <a:ext cx="4977575" cy="34405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Dose around </a:t>
            </a:r>
            <a:r>
              <a:rPr lang="en-US" altLang="zh-CN" dirty="0" smtClean="0"/>
              <a:t>insulators (</a:t>
            </a:r>
            <a:r>
              <a:rPr lang="en-US" altLang="zh-CN" dirty="0"/>
              <a:t>2cm lead)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681720"/>
            <a:ext cx="4876800" cy="6176280"/>
          </a:xfrm>
        </p:spPr>
        <p:txBody>
          <a:bodyPr>
            <a:normAutofit/>
          </a:bodyPr>
          <a:lstStyle/>
          <a:p>
            <a:r>
              <a:rPr lang="en-US" altLang="zh-CN" dirty="0"/>
              <a:t>Q</a:t>
            </a:r>
            <a:r>
              <a:rPr lang="en-US" altLang="zh-CN" dirty="0" smtClean="0"/>
              <a:t>uadrupole:</a:t>
            </a:r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Running schedule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Dose:</a:t>
            </a:r>
          </a:p>
          <a:p>
            <a:pPr lvl="1"/>
            <a:r>
              <a:rPr lang="en-US" altLang="zh-CN" dirty="0" smtClean="0"/>
              <a:t>10y H/Z/WW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One year </a:t>
            </a:r>
            <a:br>
              <a:rPr lang="en-US" altLang="zh-CN" dirty="0" smtClean="0"/>
            </a:br>
            <a:r>
              <a:rPr lang="en-US" altLang="zh-CN" dirty="0" smtClean="0"/>
              <a:t>running </a:t>
            </a:r>
            <a:r>
              <a:rPr lang="en-US" altLang="zh-CN" dirty="0" err="1" smtClean="0"/>
              <a:t>ttbar</a:t>
            </a:r>
            <a:endParaRPr lang="en-US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907832" y="695487"/>
            <a:ext cx="4876800" cy="543052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S</a:t>
            </a:r>
            <a:r>
              <a:rPr lang="en-US" altLang="zh-CN" dirty="0" err="1" smtClean="0"/>
              <a:t>extupole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50012" y="590390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6.62±0.07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3.23±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11.3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±0.3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50012" y="590390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0" t="-109836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5907" t="-109836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4848" t="-109836" r="-962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800" t="-109836" r="-16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05401" y="1014663"/>
              <a:ext cx="5081668" cy="2541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2"/>
                    <a:gridCol w="854440"/>
                    <a:gridCol w="832598"/>
                    <a:gridCol w="1310995"/>
                    <a:gridCol w="1474033"/>
                  </a:tblGrid>
                  <a:tr h="3329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329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359±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1.65±0.03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3.23±0.07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195±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9.3±0.2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2.20±0.05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05401" y="1014663"/>
              <a:ext cx="5081668" cy="2541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2"/>
                    <a:gridCol w="854440"/>
                    <a:gridCol w="832598"/>
                    <a:gridCol w="1310995"/>
                    <a:gridCol w="147403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9048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2143" t="-83893" r="-427143" b="-1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5912" t="-83893" r="-336496" b="-1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5814" t="-83893" r="-114419" b="-1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5041" t="-83893" r="-1653" b="-146309"/>
                          </a:stretch>
                        </a:blipFill>
                      </a:tcPr>
                    </a:tc>
                  </a:tr>
                  <a:tr h="9048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2143" t="-183893" r="-427143" b="-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5912" t="-183893" r="-336496" b="-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5814" t="-183893" r="-114419" b="-46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5041" t="-183893" r="-1653" b="-463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534529" y="3630053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2346"/>
                <a:gridCol w="1605654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Running</a:t>
                      </a:r>
                      <a:r>
                        <a:rPr lang="en-US" altLang="zh-CN" baseline="0" dirty="0" smtClean="0"/>
                        <a:t> time (</a:t>
                      </a:r>
                      <a:r>
                        <a:rPr lang="en-US" altLang="zh-CN" dirty="0" err="1" smtClean="0"/>
                        <a:t>yr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50012" y="497213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6.05±0.0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6.06±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17.5±0.4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50012" y="497213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00" t="-108197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5907" t="-108197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4848" t="-108197" r="-962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800" t="-108197" r="-16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3071" y="1019108"/>
              <a:ext cx="6882330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0803"/>
                    <a:gridCol w="764498"/>
                    <a:gridCol w="1049312"/>
                    <a:gridCol w="1304144"/>
                    <a:gridCol w="2173573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131±4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5621±42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9.21±0.08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153±5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5697±41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8.44±0.08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77±4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3714±92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6.58±0.13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90±4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3660±89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6.96±0.13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3071" y="1019108"/>
              <a:ext cx="6882330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0803"/>
                    <a:gridCol w="764498"/>
                    <a:gridCol w="1049312"/>
                    <a:gridCol w="1304144"/>
                    <a:gridCol w="217357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7937" t="-204918" r="-59285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25581" t="-204918" r="-33430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61682" t="-204918" r="-16869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6807" t="-204918" r="-1120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7937" t="-304918" r="-59285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25581" t="-304918" r="-33430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61682" t="-304918" r="-16869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6807" t="-304918" r="-1120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7937" t="-404918" r="-5928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25581" t="-404918" r="-3343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61682" t="-404918" r="-1686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6807" t="-404918" r="-112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7937" t="-504918" r="-5928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25581" t="-504918" r="-33430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61682" t="-504918" r="-1686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16807" t="-504918" r="-112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9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vs lead thickness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741680"/>
            <a:ext cx="10941376" cy="6116320"/>
          </a:xfrm>
        </p:spPr>
        <p:txBody>
          <a:bodyPr>
            <a:norm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hile </a:t>
            </a:r>
            <a:r>
              <a:rPr lang="en-US" altLang="zh-CN" dirty="0"/>
              <a:t>running </a:t>
            </a:r>
            <a:r>
              <a:rPr lang="en-US" altLang="zh-CN" dirty="0" smtClean="0"/>
              <a:t>Higgs/Z/WW (10 years), 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possible </a:t>
            </a:r>
            <a:r>
              <a:rPr lang="en-US" altLang="zh-CN" dirty="0" smtClean="0"/>
              <a:t>to reduce usage of lead for</a:t>
            </a:r>
            <a:br>
              <a:rPr lang="en-US" altLang="zh-CN" dirty="0" smtClean="0"/>
            </a:br>
            <a:r>
              <a:rPr lang="en-US" altLang="zh-CN" dirty="0" smtClean="0"/>
              <a:t>dipole and quadrupole;</a:t>
            </a:r>
          </a:p>
          <a:p>
            <a:pPr lvl="1"/>
            <a:r>
              <a:rPr lang="en-US" altLang="zh-CN" dirty="0" smtClean="0"/>
              <a:t>but not for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;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/>
              <a:t>Lead shielding works </a:t>
            </a:r>
            <a:r>
              <a:rPr lang="en-US" altLang="zh-CN" dirty="0" smtClean="0"/>
              <a:t>well. Will update while magnet design is updated.</a:t>
            </a:r>
            <a:endParaRPr lang="zh-CN" altLang="en-US" dirty="0"/>
          </a:p>
          <a:p>
            <a:endParaRPr lang="en-US" altLang="zh-CN" dirty="0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While running </a:t>
            </a:r>
            <a:r>
              <a:rPr lang="en-US" altLang="zh-CN" dirty="0" smtClean="0"/>
              <a:t>10+1 year, </a:t>
            </a:r>
            <a:endParaRPr lang="en-US" altLang="zh-CN" dirty="0"/>
          </a:p>
          <a:p>
            <a:pPr lvl="1"/>
            <a:r>
              <a:rPr lang="en-US" altLang="zh-CN" dirty="0"/>
              <a:t>close to upper limit for dipole and quadrupole; </a:t>
            </a:r>
          </a:p>
          <a:p>
            <a:pPr lvl="1"/>
            <a:r>
              <a:rPr lang="en-US" altLang="zh-CN" dirty="0"/>
              <a:t>Exceed upper limit for </a:t>
            </a:r>
            <a:r>
              <a:rPr lang="en-US" altLang="zh-CN" dirty="0" err="1"/>
              <a:t>sextupole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48048" y="2080221"/>
            <a:ext cx="5369777" cy="4057655"/>
            <a:chOff x="148048" y="2080221"/>
            <a:chExt cx="5369777" cy="405765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048" y="2080221"/>
              <a:ext cx="5369777" cy="4057655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723331" y="3837387"/>
              <a:ext cx="47581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105482" y="2080221"/>
            <a:ext cx="5647606" cy="4145635"/>
            <a:chOff x="6105482" y="2080221"/>
            <a:chExt cx="5647606" cy="414563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82" y="2080221"/>
              <a:ext cx="5647606" cy="4145635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6703507" y="4514043"/>
              <a:ext cx="503738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</a:t>
            </a:r>
            <a:r>
              <a:rPr lang="en-US" altLang="zh-CN" sz="4400" dirty="0"/>
              <a:t>Around coils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loss.</a:t>
            </a:r>
          </a:p>
          <a:p>
            <a:r>
              <a:rPr lang="en-US" altLang="zh-CN" sz="1800" dirty="0" smtClean="0"/>
              <a:t>Around coils, dose caused </a:t>
            </a:r>
            <a:r>
              <a:rPr lang="en-US" altLang="zh-CN" sz="1800" dirty="0"/>
              <a:t>by </a:t>
            </a:r>
            <a:r>
              <a:rPr lang="en-US" altLang="zh-CN" sz="1800" dirty="0" smtClean="0"/>
              <a:t>SR </a:t>
            </a:r>
            <a:r>
              <a:rPr lang="en-US" altLang="zh-CN" sz="1800" dirty="0"/>
              <a:t>is more serious than </a:t>
            </a:r>
            <a:r>
              <a:rPr lang="en-US" altLang="zh-CN" sz="1800" dirty="0" smtClean="0"/>
              <a:t>by beam loss.</a:t>
            </a:r>
            <a:endParaRPr lang="en-US" altLang="zh-CN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94B3AA9-083E-42C8-8D0E-EE52731D5456}"/>
              </a:ext>
            </a:extLst>
          </p:cNvPr>
          <p:cNvSpPr txBox="1"/>
          <p:nvPr/>
        </p:nvSpPr>
        <p:spPr>
          <a:xfrm>
            <a:off x="1079703" y="5038888"/>
            <a:ext cx="449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0D5C257-916D-4310-A2FA-5DBBF338A238}"/>
              </a:ext>
            </a:extLst>
          </p:cNvPr>
          <p:cNvSpPr txBox="1"/>
          <p:nvPr/>
        </p:nvSpPr>
        <p:spPr>
          <a:xfrm>
            <a:off x="6096000" y="5071037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405" y="1840702"/>
            <a:ext cx="4711097" cy="326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7" y="1840702"/>
            <a:ext cx="4673557" cy="32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 in the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loss.</a:t>
            </a:r>
          </a:p>
          <a:p>
            <a:r>
              <a:rPr lang="en-US" altLang="zh-CN" sz="1800" dirty="0"/>
              <a:t>Radiation caused by synchrotron is more serious than another </a:t>
            </a:r>
            <a:r>
              <a:rPr lang="en-US" altLang="zh-CN" sz="1800" dirty="0" smtClean="0"/>
              <a:t>one</a:t>
            </a:r>
            <a:endParaRPr lang="en-US" altLang="zh-CN" sz="1800" dirty="0"/>
          </a:p>
          <a:p>
            <a:r>
              <a:rPr lang="en-US" altLang="zh-CN" sz="1800" dirty="0" smtClean="0"/>
              <a:t>Secondary </a:t>
            </a:r>
            <a:r>
              <a:rPr lang="en-US" altLang="zh-CN" sz="1800" dirty="0"/>
              <a:t>radiation components from random beam loss </a:t>
            </a:r>
            <a:r>
              <a:rPr lang="en-US" altLang="zh-CN" sz="1800" dirty="0" smtClean="0"/>
              <a:t>is </a:t>
            </a:r>
            <a:r>
              <a:rPr lang="en-US" altLang="zh-CN" sz="1800" dirty="0"/>
              <a:t>harder and </a:t>
            </a:r>
            <a:r>
              <a:rPr lang="en-US" altLang="zh-CN" sz="1800" dirty="0" smtClean="0"/>
              <a:t>more liable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produce </a:t>
            </a:r>
            <a:r>
              <a:rPr lang="en-US" altLang="zh-CN" sz="1800" dirty="0"/>
              <a:t>radioactivity in the material surrounded, </a:t>
            </a:r>
            <a:r>
              <a:rPr lang="en-US" altLang="zh-CN" sz="1800" dirty="0" smtClean="0"/>
              <a:t>Should </a:t>
            </a:r>
            <a:r>
              <a:rPr lang="en-US" altLang="zh-CN" sz="1800" dirty="0"/>
              <a:t>be assessed</a:t>
            </a:r>
            <a:r>
              <a:rPr lang="en-US" altLang="zh-CN" sz="1800" dirty="0" smtClean="0"/>
              <a:t>. </a:t>
            </a:r>
            <a:endParaRPr lang="zh-CN" altLang="en-US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94B3AA9-083E-42C8-8D0E-EE52731D5456}"/>
              </a:ext>
            </a:extLst>
          </p:cNvPr>
          <p:cNvSpPr txBox="1"/>
          <p:nvPr/>
        </p:nvSpPr>
        <p:spPr>
          <a:xfrm>
            <a:off x="914400" y="5712409"/>
            <a:ext cx="449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0D5C257-916D-4310-A2FA-5DBBF338A238}"/>
              </a:ext>
            </a:extLst>
          </p:cNvPr>
          <p:cNvSpPr txBox="1"/>
          <p:nvPr/>
        </p:nvSpPr>
        <p:spPr>
          <a:xfrm>
            <a:off x="6096000" y="5712409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dose 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2" y="2424818"/>
            <a:ext cx="5617900" cy="32885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52" y="2423882"/>
            <a:ext cx="5753604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DAB3A4-F6EB-4CCA-BE53-5F6D25AC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EQuivalent</a:t>
            </a:r>
            <a:r>
              <a:rPr lang="en-US" altLang="zh-CN" dirty="0" smtClean="0"/>
              <a:t> in the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585BAE-3BCB-44D4-A3B7-052B065B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In the arc section of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ring, the most important two radiation sources are from synchrotron radiation and random beam loss.</a:t>
            </a:r>
          </a:p>
          <a:p>
            <a:r>
              <a:rPr lang="en-US" altLang="zh-CN" sz="1800" dirty="0"/>
              <a:t>Radiation caused by synchrotron is more serious than another </a:t>
            </a:r>
            <a:r>
              <a:rPr lang="en-US" altLang="zh-CN" sz="1800" dirty="0" smtClean="0"/>
              <a:t>one</a:t>
            </a:r>
          </a:p>
          <a:p>
            <a:r>
              <a:rPr lang="en-US" altLang="zh-CN" sz="1800" dirty="0" smtClean="0"/>
              <a:t>Secondary radiation components from random beam loss is harder and more liable to produce radioactivity in the material surrounded, Should be assessed.</a:t>
            </a:r>
            <a:endParaRPr lang="zh-CN" altLang="en-US" sz="1800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94B3AA9-083E-42C8-8D0E-EE52731D5456}"/>
              </a:ext>
            </a:extLst>
          </p:cNvPr>
          <p:cNvSpPr txBox="1"/>
          <p:nvPr/>
        </p:nvSpPr>
        <p:spPr>
          <a:xfrm>
            <a:off x="914400" y="5712409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random beam loss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0D5C257-916D-4310-A2FA-5DBBF338A238}"/>
              </a:ext>
            </a:extLst>
          </p:cNvPr>
          <p:cNvSpPr txBox="1"/>
          <p:nvPr/>
        </p:nvSpPr>
        <p:spPr>
          <a:xfrm>
            <a:off x="6096000" y="5712409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radiation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synchrotron radiation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5" y="2422009"/>
            <a:ext cx="5712500" cy="329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659" y="2436422"/>
            <a:ext cx="5748957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Dump system</a:t>
            </a:r>
          </a:p>
          <a:p>
            <a:pPr lvl="1"/>
            <a:r>
              <a:rPr lang="en-US" altLang="zh-CN" dirty="0" smtClean="0"/>
              <a:t>Collider ring dumps</a:t>
            </a:r>
          </a:p>
          <a:p>
            <a:pPr lvl="1"/>
            <a:r>
              <a:rPr lang="en-US" altLang="zh-CN" dirty="0" err="1" smtClean="0"/>
              <a:t>Linac</a:t>
            </a:r>
            <a:r>
              <a:rPr lang="en-US" altLang="zh-CN" dirty="0" smtClean="0"/>
              <a:t> hot spots </a:t>
            </a:r>
          </a:p>
          <a:p>
            <a:r>
              <a:rPr lang="en-US" altLang="zh-CN" dirty="0" smtClean="0"/>
              <a:t>Safety issues</a:t>
            </a:r>
          </a:p>
          <a:p>
            <a:pPr lvl="1"/>
            <a:r>
              <a:rPr lang="en-US" altLang="zh-CN" dirty="0" smtClean="0"/>
              <a:t>SR </a:t>
            </a:r>
            <a:r>
              <a:rPr lang="en-US" altLang="zh-CN" dirty="0"/>
              <a:t>shielding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Dose distribution</a:t>
            </a:r>
          </a:p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2205E8-A7B7-4694-A1DB-2CA40E3B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tunnel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33984DC-AD1D-4F6B-A51E-2B259771FC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Dose-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 inside </a:t>
            </a:r>
            <a:r>
              <a:rPr lang="en-US" altLang="zh-CN" sz="2000" dirty="0" err="1" smtClean="0"/>
              <a:t>Linac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tunnel </a:t>
            </a:r>
            <a:r>
              <a:rPr lang="en-US" altLang="zh-CN" sz="2000" dirty="0" smtClean="0"/>
              <a:t>is important to determine the local shielding thickness.</a:t>
            </a:r>
            <a:endParaRPr lang="en-US" altLang="zh-CN" sz="2000" dirty="0"/>
          </a:p>
          <a:p>
            <a:r>
              <a:rPr lang="en-US" altLang="zh-CN" sz="2000" dirty="0" smtClean="0"/>
              <a:t>Assume that leptons will be </a:t>
            </a:r>
            <a:r>
              <a:rPr lang="en-US" altLang="zh-CN" sz="2000" dirty="0"/>
              <a:t>lost alone the </a:t>
            </a:r>
            <a:r>
              <a:rPr lang="en-US" altLang="zh-CN" sz="2000" dirty="0" smtClean="0"/>
              <a:t>beam-pipe. </a:t>
            </a:r>
            <a:r>
              <a:rPr lang="en-US" altLang="zh-CN" dirty="0"/>
              <a:t>A</a:t>
            </a:r>
            <a:r>
              <a:rPr lang="en-US" altLang="zh-CN" dirty="0" smtClean="0"/>
              <a:t>bout </a:t>
            </a:r>
            <a:r>
              <a:rPr lang="en-US" altLang="zh-CN" dirty="0"/>
              <a:t>10% </a:t>
            </a:r>
            <a:r>
              <a:rPr lang="en-US" altLang="zh-CN" dirty="0" smtClean="0"/>
              <a:t>leptons with energy 10GeV </a:t>
            </a:r>
            <a:r>
              <a:rPr lang="en-US" altLang="zh-CN" dirty="0"/>
              <a:t>is lost </a:t>
            </a:r>
            <a:r>
              <a:rPr lang="en-US" altLang="zh-CN" dirty="0" smtClean="0"/>
              <a:t>alone </a:t>
            </a:r>
            <a:r>
              <a:rPr lang="en-US" altLang="zh-CN" dirty="0"/>
              <a:t>the beamline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Dose-</a:t>
            </a:r>
            <a:r>
              <a:rPr lang="en-US" altLang="zh-CN" dirty="0" err="1" smtClean="0"/>
              <a:t>eq</a:t>
            </a:r>
            <a:r>
              <a:rPr lang="en-US" altLang="zh-CN" dirty="0" smtClean="0"/>
              <a:t>: total, gamma, neutron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</a:t>
            </a:r>
            <a:r>
              <a:rPr lang="en-US" altLang="zh-CN" dirty="0" smtClean="0"/>
              <a:t>parameters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 simulation setup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DE1D2D8-B907-440B-8E85-EDE3359C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4" y="1062926"/>
            <a:ext cx="4631062" cy="19590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8733650-2521-4276-B533-8D74530C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32" y="3766752"/>
            <a:ext cx="5245215" cy="241818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443" y="3452443"/>
            <a:ext cx="2961181" cy="1682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022" y="5138103"/>
            <a:ext cx="2951343" cy="1681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51" y="3452443"/>
            <a:ext cx="2989716" cy="1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4BE03A-5288-47C7-9024-A61319D4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r>
              <a:rPr lang="en-US" altLang="zh-CN" dirty="0" smtClean="0"/>
              <a:t>&amp; 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C23FB21-7C99-4FE4-AB98-205F7FAD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Preliminary dump designs for ring and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are done. Optimizations are going on.</a:t>
            </a:r>
          </a:p>
          <a:p>
            <a:r>
              <a:rPr lang="en-US" altLang="zh-CN" dirty="0" smtClean="0"/>
              <a:t>SR </a:t>
            </a:r>
            <a:r>
              <a:rPr lang="en-US" altLang="zh-CN" dirty="0"/>
              <a:t>shielding </a:t>
            </a:r>
            <a:r>
              <a:rPr lang="en-US" altLang="zh-CN" dirty="0" smtClean="0"/>
              <a:t>for collider ring has been checked. SR shielding for booster will be finished soon.</a:t>
            </a:r>
          </a:p>
          <a:p>
            <a:r>
              <a:rPr lang="en-US" altLang="zh-CN" dirty="0" smtClean="0"/>
              <a:t>Dose distribution for collider and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is obtained based on CDR paras. As </a:t>
            </a:r>
            <a:r>
              <a:rPr lang="en-US" altLang="zh-CN" dirty="0" err="1" smtClean="0"/>
              <a:t>linac</a:t>
            </a:r>
            <a:r>
              <a:rPr lang="en-US" altLang="zh-CN" smtClean="0"/>
              <a:t> design is </a:t>
            </a:r>
            <a:r>
              <a:rPr lang="en-US" altLang="zh-CN" dirty="0" smtClean="0"/>
              <a:t>updated, we will update soon.</a:t>
            </a:r>
            <a:endParaRPr lang="en-US" altLang="zh-CN" dirty="0"/>
          </a:p>
          <a:p>
            <a:r>
              <a:rPr lang="en-US" altLang="zh-CN" dirty="0" smtClean="0"/>
              <a:t>Careful assessment of activation is needed.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209060" y="3370583"/>
            <a:ext cx="7676525" cy="2679211"/>
            <a:chOff x="1196476" y="3071879"/>
            <a:chExt cx="7676525" cy="2679211"/>
          </a:xfrm>
        </p:grpSpPr>
        <p:sp>
          <p:nvSpPr>
            <p:cNvPr id="4" name="箭头: 五边形 5">
              <a:extLst>
                <a:ext uri="{FF2B5EF4-FFF2-40B4-BE49-F238E27FC236}">
                  <a16:creationId xmlns="" xmlns:a16="http://schemas.microsoft.com/office/drawing/2014/main" id="{65131C66-6C29-4E9B-A4E8-8A6D2861ACD8}"/>
                </a:ext>
              </a:extLst>
            </p:cNvPr>
            <p:cNvSpPr/>
            <p:nvPr/>
          </p:nvSpPr>
          <p:spPr>
            <a:xfrm>
              <a:off x="1196477" y="3834124"/>
              <a:ext cx="2204534" cy="48463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SR shielding for booster</a:t>
              </a:r>
              <a:endParaRPr lang="zh-CN" altLang="en-US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1196477" y="3706368"/>
              <a:ext cx="683971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箭头: 五边形 5">
              <a:extLst>
                <a:ext uri="{FF2B5EF4-FFF2-40B4-BE49-F238E27FC236}">
                  <a16:creationId xmlns="" xmlns:a16="http://schemas.microsoft.com/office/drawing/2014/main" id="{65131C66-6C29-4E9B-A4E8-8A6D2861ACD8}"/>
                </a:ext>
              </a:extLst>
            </p:cNvPr>
            <p:cNvSpPr/>
            <p:nvPr/>
          </p:nvSpPr>
          <p:spPr>
            <a:xfrm>
              <a:off x="3401011" y="4550291"/>
              <a:ext cx="3233539" cy="48463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Dump sizes optimization</a:t>
              </a:r>
              <a:endParaRPr lang="zh-CN" altLang="en-US" dirty="0"/>
            </a:p>
          </p:txBody>
        </p:sp>
        <p:sp>
          <p:nvSpPr>
            <p:cNvPr id="8" name="箭头: 五边形 5">
              <a:extLst>
                <a:ext uri="{FF2B5EF4-FFF2-40B4-BE49-F238E27FC236}">
                  <a16:creationId xmlns="" xmlns:a16="http://schemas.microsoft.com/office/drawing/2014/main" id="{65131C66-6C29-4E9B-A4E8-8A6D2861ACD8}"/>
                </a:ext>
              </a:extLst>
            </p:cNvPr>
            <p:cNvSpPr/>
            <p:nvPr/>
          </p:nvSpPr>
          <p:spPr>
            <a:xfrm>
              <a:off x="1196476" y="5266458"/>
              <a:ext cx="6839711" cy="48463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Assessment of activation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 rot="19495645">
              <a:off x="7763529" y="3071879"/>
              <a:ext cx="1109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2022/06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9495645">
              <a:off x="2661293" y="3115687"/>
              <a:ext cx="1109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2021/12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rot="19495645">
              <a:off x="5924058" y="3075000"/>
              <a:ext cx="1109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2022/04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724860" y="4965557"/>
            <a:ext cx="2859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Thank you</a:t>
            </a:r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141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3447" r="49133" b="67884"/>
          <a:stretch/>
        </p:blipFill>
        <p:spPr>
          <a:xfrm>
            <a:off x="3011424" y="1017016"/>
            <a:ext cx="3084576" cy="16885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1036808" cy="68072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vacuum </a:t>
            </a:r>
            <a:r>
              <a:rPr lang="en-US" altLang="zh-CN" dirty="0"/>
              <a:t>chamber: </a:t>
            </a:r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, two schemes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Absorbers (ABS)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914400" y="1353312"/>
            <a:ext cx="5401056" cy="5657088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CuCrZr</a:t>
            </a:r>
            <a:r>
              <a:rPr lang="en-US" altLang="zh-CN" dirty="0" smtClean="0"/>
              <a:t> alloy</a:t>
            </a:r>
          </a:p>
          <a:p>
            <a:r>
              <a:rPr lang="en-US" altLang="zh-CN" dirty="0" smtClean="0"/>
              <a:t>Length: 30cm</a:t>
            </a:r>
          </a:p>
          <a:p>
            <a:r>
              <a:rPr lang="en-US" altLang="zh-CN" dirty="0" smtClean="0"/>
              <a:t>5-6m distance</a:t>
            </a:r>
          </a:p>
          <a:p>
            <a:r>
              <a:rPr lang="en-US" altLang="zh-CN" dirty="0" smtClean="0"/>
              <a:t>Angled surfaces for even power</a:t>
            </a:r>
          </a:p>
          <a:p>
            <a:r>
              <a:rPr lang="en-US" altLang="zh-CN" dirty="0" smtClean="0"/>
              <a:t>Water cooled</a:t>
            </a:r>
            <a:endParaRPr lang="en-US" altLang="zh-CN" dirty="0"/>
          </a:p>
          <a:p>
            <a:r>
              <a:rPr lang="en-US" altLang="zh-CN" dirty="0" smtClean="0"/>
              <a:t>25 ABS in each beam (MBs, MQs)</a:t>
            </a:r>
          </a:p>
          <a:p>
            <a:pPr marL="547688" lvl="2" indent="-365125">
              <a:buNone/>
            </a:pPr>
            <a:r>
              <a:rPr lang="en-US" altLang="zh-CN" sz="1400" dirty="0" smtClean="0"/>
              <a:t>(Design and initial placement by R. </a:t>
            </a:r>
            <a:r>
              <a:rPr lang="en-US" altLang="zh-CN" sz="1400" dirty="0" err="1" smtClean="0"/>
              <a:t>Kersevan</a:t>
            </a:r>
            <a:r>
              <a:rPr lang="en-US" altLang="zh-CN" sz="1400" dirty="0" smtClean="0"/>
              <a:t>)</a:t>
            </a:r>
          </a:p>
          <a:p>
            <a:pPr marL="547688" lvl="2" indent="-365125">
              <a:buNone/>
            </a:pPr>
            <a:endParaRPr lang="en-US" altLang="zh-CN" sz="1400" dirty="0"/>
          </a:p>
          <a:p>
            <a:pPr marL="547688" lvl="2" indent="-365125">
              <a:buNone/>
            </a:pPr>
            <a:endParaRPr lang="en-US" altLang="zh-CN" sz="1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Barbara </a:t>
            </a:r>
            <a:r>
              <a:rPr lang="en-US" altLang="zh-CN" dirty="0" err="1" smtClean="0"/>
              <a:t>Humann</a:t>
            </a:r>
            <a:r>
              <a:rPr lang="en-US" altLang="zh-CN" dirty="0" smtClean="0"/>
              <a:t>, FCC week 2021 talk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Continuous shielding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6427724" y="1353312"/>
            <a:ext cx="5523484" cy="4681728"/>
          </a:xfrm>
        </p:spPr>
        <p:txBody>
          <a:bodyPr/>
          <a:lstStyle/>
          <a:p>
            <a:r>
              <a:rPr lang="en-US" altLang="zh-CN" dirty="0" smtClean="0"/>
              <a:t>Equivalent to LEP layout</a:t>
            </a:r>
          </a:p>
          <a:p>
            <a:r>
              <a:rPr lang="en-US" altLang="zh-CN" dirty="0" smtClean="0"/>
              <a:t>Continuous shielding around VC in MBs</a:t>
            </a:r>
          </a:p>
          <a:p>
            <a:pPr lvl="1"/>
            <a:r>
              <a:rPr lang="en-US" altLang="zh-CN" dirty="0" smtClean="0"/>
              <a:t>Due to space restrictions from yoke and coils respectively, no shielding in MQs and </a:t>
            </a:r>
            <a:r>
              <a:rPr lang="en-US" altLang="zh-CN" dirty="0" err="1" smtClean="0"/>
              <a:t>MSs.</a:t>
            </a:r>
            <a:endParaRPr lang="en-US" altLang="zh-CN" dirty="0" smtClean="0"/>
          </a:p>
          <a:p>
            <a:r>
              <a:rPr lang="en-US" altLang="zh-CN" dirty="0" smtClean="0"/>
              <a:t>Intermet180 (Tungsten alloy)</a:t>
            </a:r>
          </a:p>
          <a:p>
            <a:r>
              <a:rPr lang="en-US" altLang="zh-CN" dirty="0" smtClean="0"/>
              <a:t>Shielding thickness:</a:t>
            </a:r>
          </a:p>
          <a:p>
            <a:pPr lvl="1"/>
            <a:r>
              <a:rPr lang="en-US" altLang="zh-CN" dirty="0" smtClean="0"/>
              <a:t>Top/bottom: 1cm</a:t>
            </a:r>
          </a:p>
          <a:p>
            <a:pPr lvl="1"/>
            <a:r>
              <a:rPr lang="en-US" altLang="zh-CN" dirty="0" smtClean="0"/>
              <a:t>Sides: 1.3cm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1131"/>
          <a:stretch/>
        </p:blipFill>
        <p:spPr>
          <a:xfrm>
            <a:off x="504718" y="4078857"/>
            <a:ext cx="5696163" cy="1919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112" y="4528985"/>
            <a:ext cx="4746707" cy="14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deposited Energy 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The energy deposited in air and wall is less than 5%.</a:t>
            </a:r>
          </a:p>
          <a:p>
            <a:r>
              <a:rPr lang="en-US" altLang="zh-CN" dirty="0" smtClean="0"/>
              <a:t>Energy deposited in dipole and beam-pipe is quite large. 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2cm-lead shielding</a:t>
            </a:r>
            <a:endParaRPr lang="zh-CN" altLang="en-US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>
            <p:extLst/>
          </p:nvPr>
        </p:nvGraphicFramePr>
        <p:xfrm>
          <a:off x="5791200" y="1182624"/>
          <a:ext cx="620572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51"/>
                <a:gridCol w="1187022"/>
                <a:gridCol w="907178"/>
                <a:gridCol w="1027889"/>
                <a:gridCol w="102788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ttbar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pipe (Al)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50.0%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38.5%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36.0%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 pipe (Cu)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46.7%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27.4%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23.0%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26.8%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Lead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9.6%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14.5%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dipole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18.7%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quadrupole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Iron of </a:t>
                      </a:r>
                      <a:r>
                        <a:rPr lang="en-US" altLang="zh-CN" dirty="0" err="1" smtClean="0"/>
                        <a:t>sextupole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Air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0.0005%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0.03%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Wall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0.0004%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0.03%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53630" y="762000"/>
              <a:ext cx="9196088" cy="4611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0532"/>
                    <a:gridCol w="1323108"/>
                    <a:gridCol w="1327230"/>
                    <a:gridCol w="980939"/>
                    <a:gridCol w="1119630"/>
                    <a:gridCol w="12146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(high </a:t>
                          </a:r>
                          <a:r>
                            <a:rPr lang="en-US" altLang="zh-CN" dirty="0" err="1" smtClean="0"/>
                            <a:t>lum</a:t>
                          </a:r>
                          <a:r>
                            <a:rPr lang="en-US" altLang="zh-CN" dirty="0" smtClean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energy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182.5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loss/turn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0.036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Particles/bunch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current (mA)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17.4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87.9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461.0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1081.4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3.36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power/beam (MW)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Bending</a:t>
                          </a:r>
                          <a:r>
                            <a:rPr lang="en-US" altLang="zh-CN" baseline="0" dirty="0" smtClean="0"/>
                            <a:t> radius (km)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10.72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Critical energy(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1258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Ave. energy/photon 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32.6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387.3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Photons/57.2m 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1.44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4.83×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1.44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3.38×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4.2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53630" y="762000"/>
              <a:ext cx="9196088" cy="4611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0532"/>
                    <a:gridCol w="1323108"/>
                    <a:gridCol w="1327230"/>
                    <a:gridCol w="980939"/>
                    <a:gridCol w="1119630"/>
                    <a:gridCol w="121464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 (high </a:t>
                          </a:r>
                          <a:r>
                            <a:rPr lang="en-US" altLang="zh-CN" dirty="0" err="1" smtClean="0"/>
                            <a:t>lum</a:t>
                          </a:r>
                          <a:r>
                            <a:rPr lang="en-US" altLang="zh-CN" dirty="0" smtClean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energy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182.5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loss/turn (GeV)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0.036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9" t="-380328" r="-185472" b="-7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Beam current (mA)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17.4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87.9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461.0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1081.4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3.36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SR power/beam (MW)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Bending</a:t>
                          </a:r>
                          <a:r>
                            <a:rPr lang="en-US" altLang="zh-CN" baseline="0" dirty="0" smtClean="0"/>
                            <a:t> radius (km)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10.72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Critical energy(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1258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Ave. energy/photon (</a:t>
                          </a:r>
                          <a:r>
                            <a:rPr lang="en-US" altLang="zh-CN" dirty="0" err="1" smtClean="0"/>
                            <a:t>keV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110.1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32.6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6.0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387.3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Photons/57.2m 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4700" t="-632692" r="-352995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43119" t="-632692" r="-251376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00000" t="-632692" r="-24037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12500" t="-632692" r="-110326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58794" t="-632692" r="-2010" b="-1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7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"/>
          <p:cNvSpPr txBox="1">
            <a:spLocks/>
          </p:cNvSpPr>
          <p:nvPr/>
        </p:nvSpPr>
        <p:spPr>
          <a:xfrm>
            <a:off x="6891504" y="741680"/>
            <a:ext cx="4876800" cy="5430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Quadrupole XY plane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Quadrupole : YZ plane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Dose hot </a:t>
            </a:r>
            <a:r>
              <a:rPr lang="en-US" altLang="zh-CN" dirty="0" smtClean="0"/>
              <a:t>points </a:t>
            </a:r>
            <a:r>
              <a:rPr lang="en-US" altLang="zh-CN" dirty="0"/>
              <a:t>caused by </a:t>
            </a:r>
            <a:r>
              <a:rPr lang="en-US" altLang="zh-CN" dirty="0" smtClean="0"/>
              <a:t>particles bypassing </a:t>
            </a:r>
            <a:br>
              <a:rPr lang="en-US" altLang="zh-CN" dirty="0" smtClean="0"/>
            </a:br>
            <a:r>
              <a:rPr lang="en-US" altLang="zh-CN" dirty="0" smtClean="0"/>
              <a:t>lead shielding.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2D dose distribution on the surface of insulator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1" name="标题 4"/>
          <p:cNvSpPr>
            <a:spLocks noGrp="1"/>
          </p:cNvSpPr>
          <p:nvPr>
            <p:ph type="title"/>
          </p:nvPr>
        </p:nvSpPr>
        <p:spPr>
          <a:xfrm>
            <a:off x="914400" y="0"/>
            <a:ext cx="11036808" cy="762000"/>
          </a:xfrm>
        </p:spPr>
        <p:txBody>
          <a:bodyPr>
            <a:normAutofit/>
          </a:bodyPr>
          <a:lstStyle/>
          <a:p>
            <a:r>
              <a:rPr lang="en-US" altLang="zh-CN" dirty="0"/>
              <a:t>Hot points (2cm lead)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47" y="4385714"/>
            <a:ext cx="4268450" cy="24722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47" y="1355084"/>
            <a:ext cx="3854433" cy="267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6801" y="1012753"/>
            <a:ext cx="4747645" cy="280967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094688" y="1409872"/>
            <a:ext cx="1509697" cy="613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432" y="4076947"/>
            <a:ext cx="4727014" cy="26183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Hot points (2cm lead)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37" y="1349185"/>
            <a:ext cx="3930206" cy="2725279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410200"/>
          </a:xfrm>
        </p:spPr>
        <p:txBody>
          <a:bodyPr/>
          <a:lstStyle/>
          <a:p>
            <a:r>
              <a:rPr lang="en-US" altLang="zh-CN" dirty="0"/>
              <a:t>Dose hot </a:t>
            </a:r>
            <a:r>
              <a:rPr lang="en-US" altLang="zh-CN" dirty="0" smtClean="0"/>
              <a:t>points </a:t>
            </a:r>
            <a:r>
              <a:rPr lang="en-US" altLang="zh-CN" dirty="0"/>
              <a:t>caused by </a:t>
            </a:r>
            <a:r>
              <a:rPr lang="en-US" altLang="zh-CN" dirty="0" smtClean="0"/>
              <a:t>particles bypassing </a:t>
            </a:r>
            <a:br>
              <a:rPr lang="en-US" altLang="zh-CN" dirty="0" smtClean="0"/>
            </a:br>
            <a:r>
              <a:rPr lang="en-US" altLang="zh-CN" dirty="0" smtClean="0"/>
              <a:t>lead shielding.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2D dose distribution on the surface of insulator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内容占位符 1"/>
          <p:cNvSpPr txBox="1">
            <a:spLocks/>
          </p:cNvSpPr>
          <p:nvPr/>
        </p:nvSpPr>
        <p:spPr>
          <a:xfrm>
            <a:off x="6891504" y="741680"/>
            <a:ext cx="4876800" cy="5430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 XY plane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 : YZ plane 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61" y="4366626"/>
            <a:ext cx="4450403" cy="24913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5624" y="1083279"/>
            <a:ext cx="4660614" cy="2790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826" y="4136672"/>
            <a:ext cx="4568640" cy="26949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Lead thickness: 1.5cm</a:t>
            </a:r>
          </a:p>
          <a:p>
            <a:r>
              <a:rPr lang="en-US" altLang="zh-CN" dirty="0" smtClean="0"/>
              <a:t>Dipole: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Quadrupole: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238973"/>
                  </p:ext>
                </p:extLst>
              </p:nvPr>
            </p:nvGraphicFramePr>
            <p:xfrm>
              <a:off x="1334570" y="1524000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20675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206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257±4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10673±46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2.23±0.01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0.42±0.32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201±4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10151±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2.30±0.01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238973"/>
                  </p:ext>
                </p:extLst>
              </p:nvPr>
            </p:nvGraphicFramePr>
            <p:xfrm>
              <a:off x="1334570" y="1524000"/>
              <a:ext cx="8330946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204918" r="-3901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204918" r="-33482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204918" r="-1639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204918" r="-966" b="-12459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310000" r="-3901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310000" r="-33482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310000" r="-16392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310000" r="-96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528586"/>
                  </p:ext>
                </p:extLst>
              </p:nvPr>
            </p:nvGraphicFramePr>
            <p:xfrm>
              <a:off x="1334572" y="368908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221±4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9367±99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1.41±0.02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216±4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9249±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1.31±0.02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121±2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6070±58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9.94±0.10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0.11±0.04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117±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5924±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9.56±0.09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528586"/>
                  </p:ext>
                </p:extLst>
              </p:nvPr>
            </p:nvGraphicFramePr>
            <p:xfrm>
              <a:off x="1334572" y="368908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204918" r="-39683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204918" r="-28464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204918" r="-16275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204918" r="-100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304918" r="-3968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304918" r="-2846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304918" r="-1627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304918" r="-100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404918" r="-3968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404918" r="-2846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404918" r="-1627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404918" r="-100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504918" r="-39683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504918" r="-2846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504918" r="-1627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504918" r="-100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14092"/>
                  </p:ext>
                </p:extLst>
              </p:nvPr>
            </p:nvGraphicFramePr>
            <p:xfrm>
              <a:off x="3048000" y="512699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8.06±0.04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4.94±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7.3±0.3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14092"/>
                  </p:ext>
                </p:extLst>
              </p:nvPr>
            </p:nvGraphicFramePr>
            <p:xfrm>
              <a:off x="3048000" y="512699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00" t="-108197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329" t="-108197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5932" t="-108197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800" t="-108197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Lead thickness: 1.5cm</a:t>
            </a:r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Running </a:t>
            </a:r>
            <a:br>
              <a:rPr lang="en-US" altLang="zh-CN" dirty="0" smtClean="0"/>
            </a:br>
            <a:r>
              <a:rPr lang="en-US" altLang="zh-CN" dirty="0" smtClean="0"/>
              <a:t>schedule </a:t>
            </a:r>
          </a:p>
          <a:p>
            <a:r>
              <a:rPr lang="en-US" altLang="zh-CN" dirty="0"/>
              <a:t>Dose:</a:t>
            </a:r>
          </a:p>
          <a:p>
            <a:pPr lvl="1"/>
            <a:r>
              <a:rPr lang="en-US" altLang="zh-CN" dirty="0"/>
              <a:t>10y H/Z/WW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One year </a:t>
            </a:r>
            <a:br>
              <a:rPr lang="en-US" altLang="zh-CN" dirty="0"/>
            </a:br>
            <a:r>
              <a:rPr lang="en-US" altLang="zh-CN" dirty="0"/>
              <a:t>running </a:t>
            </a:r>
            <a:r>
              <a:rPr lang="en-US" altLang="zh-CN" dirty="0" err="1"/>
              <a:t>ttbar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228024"/>
                  </p:ext>
                </p:extLst>
              </p:nvPr>
            </p:nvGraphicFramePr>
            <p:xfrm>
              <a:off x="1155700" y="1481554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329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329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651±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3.19±0.05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4.93±0.08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</a:tr>
                  <a:tr h="33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325±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1.80±0.03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2.95±0.05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228024"/>
                  </p:ext>
                </p:extLst>
              </p:nvPr>
            </p:nvGraphicFramePr>
            <p:xfrm>
              <a:off x="1155700" y="1481554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204918" r="-43719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204918" r="-2805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204918" r="-9211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204918" r="-1081" b="-12459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304918" r="-43719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304918" r="-2805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304918" r="-921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304918" r="-1081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3656"/>
              </p:ext>
            </p:extLst>
          </p:nvPr>
        </p:nvGraphicFramePr>
        <p:xfrm>
          <a:off x="3048000" y="3045065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2346"/>
                <a:gridCol w="1605654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Running</a:t>
                      </a:r>
                      <a:r>
                        <a:rPr lang="en-US" altLang="zh-CN" baseline="0" dirty="0" smtClean="0"/>
                        <a:t> time (</a:t>
                      </a:r>
                      <a:r>
                        <a:rPr lang="en-US" altLang="zh-CN" dirty="0" err="1" smtClean="0"/>
                        <a:t>yr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028994"/>
                  </p:ext>
                </p:extLst>
              </p:nvPr>
            </p:nvGraphicFramePr>
            <p:xfrm>
              <a:off x="3048000" y="4190605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11.33±0.0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9.94±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33.76±0.6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028994"/>
                  </p:ext>
                </p:extLst>
              </p:nvPr>
            </p:nvGraphicFramePr>
            <p:xfrm>
              <a:off x="3048000" y="4190605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800" t="-109836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6329" t="-109836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932" t="-109836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800" t="-109836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3FF5C9-33BD-402C-8E18-90C54EC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Radiological </a:t>
            </a:r>
            <a:r>
              <a:rPr lang="en-US" altLang="zh-CN" dirty="0" smtClean="0"/>
              <a:t>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Main consideration </a:t>
            </a:r>
            <a:r>
              <a:rPr lang="en-US" altLang="zh-CN" dirty="0">
                <a:latin typeface="+mn-lt"/>
              </a:rPr>
              <a:t>aspects 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A87E6A10-A893-4D3A-905E-C6F22113E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56217"/>
              </p:ext>
            </p:extLst>
          </p:nvPr>
        </p:nvGraphicFramePr>
        <p:xfrm>
          <a:off x="868795" y="1221402"/>
          <a:ext cx="10454409" cy="5051384"/>
        </p:xfrm>
        <a:graphic>
          <a:graphicData uri="http://schemas.openxmlformats.org/drawingml/2006/table">
            <a:tbl>
              <a:tblPr firstRow="1" firstCol="1">
                <a:tableStyleId>{0660B408-B3CF-4A94-85FC-2B1E0A45F4A2}</a:tableStyleId>
              </a:tblPr>
              <a:tblGrid>
                <a:gridCol w="2655819">
                  <a:extLst>
                    <a:ext uri="{9D8B030D-6E8A-4147-A177-3AD203B41FA5}">
                      <a16:colId xmlns="" xmlns:a16="http://schemas.microsoft.com/office/drawing/2014/main" val="237280346"/>
                    </a:ext>
                  </a:extLst>
                </a:gridCol>
                <a:gridCol w="7798590">
                  <a:extLst>
                    <a:ext uri="{9D8B030D-6E8A-4147-A177-3AD203B41FA5}">
                      <a16:colId xmlns="" xmlns:a16="http://schemas.microsoft.com/office/drawing/2014/main" val="607418358"/>
                    </a:ext>
                  </a:extLst>
                </a:gridCol>
              </a:tblGrid>
              <a:tr h="3959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u="none" strike="noStrike" kern="1200" dirty="0">
                          <a:effectLst/>
                        </a:rPr>
                        <a:t>Impact factors</a:t>
                      </a:r>
                      <a:endParaRPr lang="zh-CN" altLang="en-US" sz="2000" b="0" u="none" strike="noStrike" kern="1200" dirty="0">
                        <a:solidFill>
                          <a:schemeClr val="lt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Characteristics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0896264"/>
                  </a:ext>
                </a:extLst>
              </a:tr>
              <a:tr h="154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Synchrotron radiation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Radiation damage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to magnet coil;</a:t>
                      </a:r>
                      <a:endParaRPr lang="en-US" sz="2000" u="none" strike="noStrike" kern="1200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Over heat load to ventilation </a:t>
                      </a:r>
                      <a:r>
                        <a:rPr lang="en-US" sz="2000" u="none" strike="noStrike" kern="1200" dirty="0" smtClean="0">
                          <a:effectLst/>
                        </a:rPr>
                        <a:t>system;</a:t>
                      </a:r>
                      <a:endParaRPr lang="en-US" sz="2000" u="none" strike="noStrike" kern="1200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Formation of ozone and nitrogen oxides in the </a:t>
                      </a:r>
                      <a:r>
                        <a:rPr lang="en-US" sz="2000" u="none" strike="noStrike" dirty="0" smtClean="0">
                          <a:effectLst/>
                        </a:rPr>
                        <a:t>air;</a:t>
                      </a:r>
                      <a:endParaRPr lang="en-US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Slightly activation to the material </a:t>
                      </a:r>
                      <a:r>
                        <a:rPr lang="en-US" sz="2000" u="none" strike="noStrike" dirty="0" smtClean="0">
                          <a:effectLst/>
                        </a:rPr>
                        <a:t>around;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0923893"/>
                  </a:ext>
                </a:extLst>
              </a:tr>
              <a:tr h="77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Random beam loss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Cause secondary radiation inside the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tunnel;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Determine the bulk shielding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thickness;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1409840"/>
                  </a:ext>
                </a:extLst>
              </a:tr>
              <a:tr h="77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Hot spots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effectLst/>
                        </a:rPr>
                        <a:t>Collimation locations,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collider/</a:t>
                      </a:r>
                      <a:r>
                        <a:rPr lang="en-US" altLang="zh-CN" sz="2000" u="none" strike="noStrike" dirty="0" err="1" smtClean="0">
                          <a:effectLst/>
                        </a:rPr>
                        <a:t>linac</a:t>
                      </a:r>
                      <a:r>
                        <a:rPr lang="en-US" altLang="zh-CN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dumps, injection/extraction points;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2066840"/>
                  </a:ext>
                </a:extLst>
              </a:tr>
              <a:tr h="1547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Radiological impact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on </a:t>
                      </a:r>
                      <a:r>
                        <a:rPr lang="en-US" sz="2000" u="none" strike="noStrike" dirty="0" smtClean="0">
                          <a:effectLst/>
                        </a:rPr>
                        <a:t>environment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Dose from stray radiation emitted during machine running</a:t>
                      </a: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Radionuclides in the cooling water, underground water, tunnel air, 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soil.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Radioactivity analysis for the solid components and waste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4813996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Lead thickness: 2.5cm</a:t>
            </a:r>
          </a:p>
          <a:p>
            <a:r>
              <a:rPr lang="en-US" altLang="zh-CN" dirty="0" smtClean="0"/>
              <a:t>Dipole: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Quadrupole: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43457"/>
                  </p:ext>
                </p:extLst>
              </p:nvPr>
            </p:nvGraphicFramePr>
            <p:xfrm>
              <a:off x="1337361" y="1524000"/>
              <a:ext cx="833094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20675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206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3421±23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9.26±0.06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20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2914±2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8.36±0.06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43457"/>
                  </p:ext>
                </p:extLst>
              </p:nvPr>
            </p:nvGraphicFramePr>
            <p:xfrm>
              <a:off x="1337361" y="1524000"/>
              <a:ext cx="833094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69225"/>
                    <a:gridCol w="1222625"/>
                    <a:gridCol w="1551398"/>
                    <a:gridCol w="2521509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208333" r="-39017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208333" r="-33482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208333" r="-16392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208333" r="-966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2768" t="-308333" r="-39017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8259" t="-308333" r="-33482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4510" t="-308333" r="-16392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0676" t="-308333" r="-96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647264"/>
                  </p:ext>
                </p:extLst>
              </p:nvPr>
            </p:nvGraphicFramePr>
            <p:xfrm>
              <a:off x="1337362" y="365603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99±2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4806±48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6.66±0.08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126±2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5166±55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6.64±0.08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50±1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2795±27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4.48±0.04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0.29±0.0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67±1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3029±30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4.67±0.04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647264"/>
                  </p:ext>
                </p:extLst>
              </p:nvPr>
            </p:nvGraphicFramePr>
            <p:xfrm>
              <a:off x="1337362" y="3656037"/>
              <a:ext cx="8330945" cy="221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189"/>
                    <a:gridCol w="1347424"/>
                    <a:gridCol w="1389455"/>
                    <a:gridCol w="1506874"/>
                    <a:gridCol w="2421003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206557" r="-39683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206557" r="-28464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206557" r="-16275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206557" r="-100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306557" r="-3968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306557" r="-2846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306557" r="-1627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306557" r="-100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Top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406557" r="-3968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406557" r="-2846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406557" r="-1627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406557" r="-100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Bottom 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4434" t="-506557" r="-39683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7544" t="-506557" r="-2846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3117" t="-506557" r="-1627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970" t="-506557" r="-100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227991"/>
                  </p:ext>
                </p:extLst>
              </p:nvPr>
            </p:nvGraphicFramePr>
            <p:xfrm>
              <a:off x="3048000" y="553110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3.24±0.0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2.33±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.9±0.</m:t>
                                </m:r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227991"/>
                  </p:ext>
                </p:extLst>
              </p:nvPr>
            </p:nvGraphicFramePr>
            <p:xfrm>
              <a:off x="3048000" y="553110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00" t="-109836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329" t="-109836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85932" t="-109836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800" t="-109836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Dose around insulators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Lead thickness: </a:t>
            </a:r>
            <a:r>
              <a:rPr lang="en-US" altLang="zh-CN" dirty="0" smtClean="0"/>
              <a:t>2.5cm</a:t>
            </a:r>
            <a:endParaRPr lang="en-US" altLang="zh-CN" dirty="0"/>
          </a:p>
          <a:p>
            <a:r>
              <a:rPr lang="en-US" altLang="zh-CN" dirty="0" err="1" smtClean="0"/>
              <a:t>Sextupole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Running </a:t>
            </a:r>
            <a:br>
              <a:rPr lang="en-US" altLang="zh-CN" dirty="0" smtClean="0"/>
            </a:br>
            <a:r>
              <a:rPr lang="en-US" altLang="zh-CN" dirty="0" smtClean="0"/>
              <a:t>schedule</a:t>
            </a:r>
          </a:p>
          <a:p>
            <a:endParaRPr lang="en-US" altLang="zh-CN" dirty="0" smtClean="0"/>
          </a:p>
          <a:p>
            <a:r>
              <a:rPr lang="en-US" altLang="zh-CN" dirty="0"/>
              <a:t>Dose:</a:t>
            </a:r>
          </a:p>
          <a:p>
            <a:pPr lvl="1"/>
            <a:r>
              <a:rPr lang="en-US" altLang="zh-CN" dirty="0"/>
              <a:t>10y H/Z/WW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One year </a:t>
            </a:r>
            <a:br>
              <a:rPr lang="en-US" altLang="zh-CN" dirty="0"/>
            </a:br>
            <a:r>
              <a:rPr lang="en-US" altLang="zh-CN" dirty="0"/>
              <a:t>running </a:t>
            </a:r>
            <a:r>
              <a:rPr lang="en-US" altLang="zh-CN" dirty="0" err="1"/>
              <a:t>ttbar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35908"/>
                  </p:ext>
                </p:extLst>
              </p:nvPr>
            </p:nvGraphicFramePr>
            <p:xfrm>
              <a:off x="1862836" y="1627487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220172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220172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222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243±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1.13±0.02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1.69±0.03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</a:tr>
                  <a:tr h="222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0±0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114±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6.65±0.11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1.09±0.02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35908"/>
                  </p:ext>
                </p:extLst>
              </p:nvPr>
            </p:nvGraphicFramePr>
            <p:xfrm>
              <a:off x="1862836" y="1627487"/>
              <a:ext cx="8624570" cy="1469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3401"/>
                    <a:gridCol w="1469204"/>
                    <a:gridCol w="1695236"/>
                    <a:gridCol w="2476072"/>
                    <a:gridCol w="2250657"/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:r>
                            <a:rPr lang="en-US" altLang="zh-CN" dirty="0" err="1" smtClean="0"/>
                            <a:t>Gy</a:t>
                          </a:r>
                          <a:r>
                            <a:rPr lang="en-US" altLang="zh-CN" dirty="0" smtClean="0"/>
                            <a:t>/Ah)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Z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Left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204918" r="-43719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204918" r="-280576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204918" r="-92118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204918" r="-1081" b="-126230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right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000" t="-304918" r="-43719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0576" t="-304918" r="-28057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7882" t="-304918" r="-9211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2973" t="-304918" r="-1081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04599"/>
              </p:ext>
            </p:extLst>
          </p:nvPr>
        </p:nvGraphicFramePr>
        <p:xfrm>
          <a:off x="3048000" y="3197569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2346"/>
                <a:gridCol w="1605654"/>
                <a:gridCol w="1524000"/>
              </a:tblGrid>
              <a:tr h="28045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84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Running</a:t>
                      </a:r>
                      <a:r>
                        <a:rPr lang="en-US" altLang="zh-CN" baseline="0" dirty="0" smtClean="0"/>
                        <a:t> time (</a:t>
                      </a:r>
                      <a:r>
                        <a:rPr lang="en-US" altLang="zh-CN" dirty="0" err="1" smtClean="0"/>
                        <a:t>yr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35983"/>
                  </p:ext>
                </p:extLst>
              </p:nvPr>
            </p:nvGraphicFramePr>
            <p:xfrm>
              <a:off x="3048000" y="4594569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Dose(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Gy)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3.62±0.0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5.49±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12.0±0.2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35983"/>
                  </p:ext>
                </p:extLst>
              </p:nvPr>
            </p:nvGraphicFramePr>
            <p:xfrm>
              <a:off x="3048000" y="4594569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442346"/>
                    <a:gridCol w="1605654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Dipole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Quadrupole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Sextupole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800" t="-108197" r="-302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6329" t="-108197" r="-2185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5932" t="-108197" r="-969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00800" t="-108197" r="-2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5BF6D6-BFC7-4387-94B7-C57ED225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Temperature rise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E4A20C1-5365-4C06-A418-BA1280D2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Simulate only one bunch whose width is minimum</a:t>
            </a: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CED331-4ED1-4014-888D-BA8120BF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="" xmlns:a16="http://schemas.microsoft.com/office/drawing/2014/main" id="{799A6411-0540-470A-8C27-0FC36C146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370668"/>
                  </p:ext>
                </p:extLst>
              </p:nvPr>
            </p:nvGraphicFramePr>
            <p:xfrm>
              <a:off x="2544120" y="1246830"/>
              <a:ext cx="5677716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28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="" xmlns:a16="http://schemas.microsoft.com/office/drawing/2014/main" val="1109262345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90000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Z(2T high </a:t>
                          </a:r>
                          <a:r>
                            <a:rPr lang="en-US" altLang="zh-CN" dirty="0" err="1"/>
                            <a:t>lumi</a:t>
                          </a:r>
                          <a:r>
                            <a:rPr lang="en-US" altLang="zh-CN" dirty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Beam energy/GeV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Ne/(bunch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1569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Total energy/MJ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Maximum temperature</a:t>
                          </a:r>
                          <a:r>
                            <a:rPr lang="en-US" altLang="zh-CN" baseline="0" dirty="0"/>
                            <a:t> ris</a:t>
                          </a:r>
                          <a:r>
                            <a:rPr lang="en-US" altLang="zh-CN" dirty="0"/>
                            <a:t>e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Fluka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229±3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138±4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103±1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714±12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One bunch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227.7±0.5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140.8±0.3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78.5±0.3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88±29</m:t>
                                </m:r>
                                <m:r>
                                  <a:rPr lang="en-US" altLang="zh-CN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615068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9A6411-0540-470A-8C27-0FC36C1463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370668"/>
                  </p:ext>
                </p:extLst>
              </p:nvPr>
            </p:nvGraphicFramePr>
            <p:xfrm>
              <a:off x="2544120" y="1246830"/>
              <a:ext cx="5677716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9262345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9462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91440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ttbar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Higgs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Z(2T high </a:t>
                          </a:r>
                          <a:r>
                            <a:rPr lang="en-US" altLang="zh-CN" dirty="0" err="1"/>
                            <a:t>lumi</a:t>
                          </a:r>
                          <a:r>
                            <a:rPr lang="en-US" altLang="zh-CN" dirty="0"/>
                            <a:t>.)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Beam energy/GeV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45.5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2" t="-433333" r="-200965" b="-62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Bunch number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1569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Total energy/MJ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6939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Maximum temperature</a:t>
                          </a:r>
                          <a:r>
                            <a:rPr lang="en-US" altLang="zh-CN" baseline="0" dirty="0"/>
                            <a:t> ris</a:t>
                          </a:r>
                          <a:r>
                            <a:rPr lang="en-US" altLang="zh-CN" dirty="0"/>
                            <a:t>e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Fluka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290" t="-386842" r="-303226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1290" t="-386842" r="-203226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98718" t="-386842" r="-101923" b="-1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01935" t="-386842" r="-2581" b="-1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76904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One bunch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290" t="-440476" r="-303226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1290" t="-440476" r="-203226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98718" t="-440476" r="-101923" b="-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01935" t="-440476" r="-2581" b="-12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15068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991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EAFB5A-428E-4616-936C-C199CF3F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Ring dump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020">
              <a:spcBef>
                <a:spcPts val="0"/>
              </a:spcBef>
            </a:pPr>
            <a:r>
              <a:rPr lang="en-US" altLang="zh-CN" dirty="0"/>
              <a:t>A set of kicker magnets has been used to dilute the beam horizontally and vertically;</a:t>
            </a:r>
          </a:p>
          <a:p>
            <a:pPr marL="160020">
              <a:spcBef>
                <a:spcPts val="0"/>
              </a:spcBef>
            </a:pPr>
            <a:r>
              <a:rPr lang="en-US" altLang="zh-CN" dirty="0"/>
              <a:t>The area of bunch distribution on the dump </a:t>
            </a:r>
            <a:r>
              <a:rPr lang="en-US" altLang="zh-CN" dirty="0" smtClean="0"/>
              <a:t>is </a:t>
            </a:r>
            <a:r>
              <a:rPr lang="en-US" altLang="zh-CN" dirty="0"/>
              <a:t>assumed to be 25cm x 25cm; The </a:t>
            </a:r>
            <a:r>
              <a:rPr lang="en-US" altLang="zh-CN" dirty="0" smtClean="0"/>
              <a:t>maximum </a:t>
            </a:r>
            <a:r>
              <a:rPr lang="en-US" altLang="zh-CN" dirty="0"/>
              <a:t>temperature rise </a:t>
            </a:r>
            <a:r>
              <a:rPr lang="en-US" altLang="zh-CN" dirty="0" smtClean="0"/>
              <a:t>in the </a:t>
            </a:r>
            <a:r>
              <a:rPr lang="en-US" altLang="zh-CN" dirty="0"/>
              <a:t>dump core can be obtained. The dimensions of dump haven</a:t>
            </a:r>
            <a:r>
              <a:rPr lang="en-US" altLang="zh-CN" dirty="0">
                <a:latin typeface="+mn-lt"/>
              </a:rPr>
              <a:t>’</a:t>
            </a:r>
            <a:r>
              <a:rPr lang="en-US" altLang="zh-CN" dirty="0"/>
              <a:t>t been optimized yet.</a:t>
            </a:r>
          </a:p>
          <a:p>
            <a:pPr marL="160020">
              <a:spcBef>
                <a:spcPts val="0"/>
              </a:spcBef>
            </a:pPr>
            <a:r>
              <a:rPr lang="en-US" altLang="zh-CN" dirty="0"/>
              <a:t>The length of transfer tunnel is about 100m; the diameter is about 2m, considering the vacuum equipment, pipe installation.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2" name="Content Placeholder 6">
            <a:extLst>
              <a:ext uri="{FF2B5EF4-FFF2-40B4-BE49-F238E27FC236}">
                <a16:creationId xmlns="" xmlns:a16="http://schemas.microsoft.com/office/drawing/2014/main" id="{BA4CAFEE-595F-4626-A42B-D88A2BABE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32" y="2814680"/>
            <a:ext cx="3211968" cy="2526523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="" xmlns:a16="http://schemas.microsoft.com/office/drawing/2014/main" id="{67CC1FB6-113E-4566-9521-806D615E6ECA}"/>
              </a:ext>
            </a:extLst>
          </p:cNvPr>
          <p:cNvSpPr txBox="1"/>
          <p:nvPr/>
        </p:nvSpPr>
        <p:spPr>
          <a:xfrm>
            <a:off x="5779008" y="5432675"/>
            <a:ext cx="632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Dilution kicker requirement: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Horizontal kicker should periodic oscillate 50 times in 300 us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Vertical kicker should reduce from max value to minimum in 300 us</a:t>
            </a:r>
            <a:endParaRPr lang="zh-CN" altLang="en-US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7BE2BC74-0F59-4EA3-B2C6-ACCAFEAD5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63" y="2826901"/>
            <a:ext cx="3534514" cy="25265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56023" y="6300218"/>
            <a:ext cx="23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Xiaohao</a:t>
            </a:r>
            <a:r>
              <a:rPr lang="en-US" altLang="zh-CN" dirty="0" smtClean="0"/>
              <a:t> Cui</a:t>
            </a:r>
            <a:endParaRPr lang="zh-CN" alt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7E03D30F-5898-4D5E-8DF9-E478305C8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0" y="2771223"/>
            <a:ext cx="5331818" cy="34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+mn-lt"/>
                  </a:rPr>
                  <a:t>The bunch distributions on </a:t>
                </a:r>
                <a:r>
                  <a:rPr lang="en-US" altLang="zh-CN" dirty="0">
                    <a:latin typeface="+mn-lt"/>
                  </a:rPr>
                  <a:t>the dump surface </a:t>
                </a:r>
                <a:r>
                  <a:rPr lang="en-US" altLang="zh-CN" dirty="0">
                    <a:solidFill>
                      <a:prstClr val="black"/>
                    </a:solidFill>
                    <a:latin typeface="+mn-lt"/>
                  </a:rPr>
                  <a:t>for 5 operation models </a:t>
                </a:r>
                <a:r>
                  <a:rPr lang="en-US" altLang="zh-CN" dirty="0" smtClean="0">
                    <a:latin typeface="+mn-lt"/>
                  </a:rPr>
                  <a:t>is simulated.</a:t>
                </a:r>
              </a:p>
              <a:p>
                <a:pPr lvl="1"/>
                <a:r>
                  <a:rPr lang="en-US" altLang="zh-CN" b="0" dirty="0" smtClean="0"/>
                  <a:t>Bunch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&gt;600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 </a:t>
                </a:r>
                <a:endParaRPr lang="en-US" altLang="zh-CN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内容占位符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35" t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3BB047-3112-4C48-A285-941D9AEC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Bunch </a:t>
            </a:r>
            <a:r>
              <a:rPr lang="en-US" altLang="zh-CN" dirty="0" smtClean="0"/>
              <a:t>distribution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0E10138-2B8C-4F4F-B9DB-90BCB0B4A74D}"/>
              </a:ext>
            </a:extLst>
          </p:cNvPr>
          <p:cNvGrpSpPr/>
          <p:nvPr/>
        </p:nvGrpSpPr>
        <p:grpSpPr>
          <a:xfrm>
            <a:off x="914400" y="4158475"/>
            <a:ext cx="3335087" cy="2225970"/>
            <a:chOff x="1390650" y="1209675"/>
            <a:chExt cx="3524250" cy="22574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32A34C3-F4C5-40C3-9EA6-48ECCC2B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0650" y="1209675"/>
              <a:ext cx="3524250" cy="22574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69ABE4ED-8EB0-43E4-94BF-D81F172B7A00}"/>
                </a:ext>
              </a:extLst>
            </p:cNvPr>
            <p:cNvSpPr/>
            <p:nvPr/>
          </p:nvSpPr>
          <p:spPr>
            <a:xfrm>
              <a:off x="1433123" y="221065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6D2E7D0-FB8E-4DF9-BAB1-04DE736C41C1}"/>
                </a:ext>
              </a:extLst>
            </p:cNvPr>
            <p:cNvSpPr/>
            <p:nvPr/>
          </p:nvSpPr>
          <p:spPr>
            <a:xfrm>
              <a:off x="1512324" y="120967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60505C0-B048-475E-B08E-F48ADC9A2F69}"/>
                </a:ext>
              </a:extLst>
            </p:cNvPr>
            <p:cNvSpPr/>
            <p:nvPr/>
          </p:nvSpPr>
          <p:spPr>
            <a:xfrm>
              <a:off x="1444435" y="3225054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9874327D-8D17-441D-8F41-48B384398B48}"/>
                </a:ext>
              </a:extLst>
            </p:cNvPr>
            <p:cNvSpPr/>
            <p:nvPr/>
          </p:nvSpPr>
          <p:spPr>
            <a:xfrm>
              <a:off x="3055049" y="220939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0C8FCF9-EB6B-40C2-9BCA-45B9938A82EF}"/>
              </a:ext>
            </a:extLst>
          </p:cNvPr>
          <p:cNvSpPr txBox="1"/>
          <p:nvPr/>
        </p:nvSpPr>
        <p:spPr>
          <a:xfrm>
            <a:off x="713049" y="1667882"/>
            <a:ext cx="3757085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SzPct val="70000"/>
              <a:buFont typeface="+mj-ea"/>
              <a:buAutoNum type="circleNumDbPlain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Focus on 4 sub regions because the bunches in these regions are smaller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and more concentrated than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any others. </a:t>
            </a:r>
          </a:p>
          <a:p>
            <a:pPr marL="342900" indent="-342900" algn="just">
              <a:buSzPct val="70000"/>
              <a:buFont typeface="+mj-ea"/>
              <a:buAutoNum type="circleNumDbPlain"/>
            </a:pP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Find the maximum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energy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deposition. Optimize dimensions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 algn="just">
              <a:buSzPct val="70000"/>
              <a:buFont typeface="+mj-ea"/>
              <a:buAutoNum type="circleNumDbPlain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Import to ANASYS to analyze the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deformation. (going on)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567593" y="1613343"/>
            <a:ext cx="3476625" cy="2209800"/>
            <a:chOff x="1427988" y="1791273"/>
            <a:chExt cx="3476625" cy="2209800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9680862E-2E93-4BFF-94CC-DB33356B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7988" y="1791273"/>
              <a:ext cx="3476625" cy="220980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9720DB73-8BA1-4954-8ADD-3DE2F31BEA82}"/>
                </a:ext>
              </a:extLst>
            </p:cNvPr>
            <p:cNvSpPr/>
            <p:nvPr/>
          </p:nvSpPr>
          <p:spPr>
            <a:xfrm>
              <a:off x="1439736" y="276718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4FCE7716-AA12-4D48-B91B-56B24E4D41DF}"/>
                </a:ext>
              </a:extLst>
            </p:cNvPr>
            <p:cNvSpPr/>
            <p:nvPr/>
          </p:nvSpPr>
          <p:spPr>
            <a:xfrm>
              <a:off x="1436370" y="180195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E31F7F86-8A8C-49DA-925B-AC9647B35F5D}"/>
                </a:ext>
              </a:extLst>
            </p:cNvPr>
            <p:cNvSpPr/>
            <p:nvPr/>
          </p:nvSpPr>
          <p:spPr>
            <a:xfrm>
              <a:off x="1455401" y="373078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8B709E53-E54E-420F-9ECB-A42C1288D71E}"/>
                </a:ext>
              </a:extLst>
            </p:cNvPr>
            <p:cNvSpPr/>
            <p:nvPr/>
          </p:nvSpPr>
          <p:spPr>
            <a:xfrm>
              <a:off x="3028742" y="275303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10444" y="1613343"/>
            <a:ext cx="3505200" cy="2145714"/>
            <a:chOff x="5618988" y="1801955"/>
            <a:chExt cx="3505200" cy="2145714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447A06BA-C9EB-4038-994C-0D5B67F1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8988" y="1801955"/>
              <a:ext cx="3505200" cy="2143125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9F3F19C6-9792-45A9-8BEA-6EAB0EF07F1D}"/>
                </a:ext>
              </a:extLst>
            </p:cNvPr>
            <p:cNvSpPr/>
            <p:nvPr/>
          </p:nvSpPr>
          <p:spPr>
            <a:xfrm>
              <a:off x="5648779" y="276718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3A1D61E7-6CA3-44DB-B411-7EE8E1F041E1}"/>
                </a:ext>
              </a:extLst>
            </p:cNvPr>
            <p:cNvSpPr/>
            <p:nvPr/>
          </p:nvSpPr>
          <p:spPr>
            <a:xfrm>
              <a:off x="5645413" y="180195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8A64FEED-E98D-4765-ACEF-BCD1622EB36F}"/>
                </a:ext>
              </a:extLst>
            </p:cNvPr>
            <p:cNvSpPr/>
            <p:nvPr/>
          </p:nvSpPr>
          <p:spPr>
            <a:xfrm>
              <a:off x="5664444" y="373078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E496EB18-547F-48F2-8163-66F9685447CC}"/>
                </a:ext>
              </a:extLst>
            </p:cNvPr>
            <p:cNvSpPr/>
            <p:nvPr/>
          </p:nvSpPr>
          <p:spPr>
            <a:xfrm>
              <a:off x="7237785" y="275303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21382" y="4197312"/>
            <a:ext cx="3456077" cy="2181225"/>
            <a:chOff x="1456918" y="4373437"/>
            <a:chExt cx="3456077" cy="2181225"/>
          </a:xfrm>
        </p:grpSpPr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D4BC042A-B95E-4A1E-8F63-EC308542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4945" y="4373437"/>
              <a:ext cx="3448050" cy="218122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F29AD2FD-B839-41CF-A99E-F4EFB6B956BA}"/>
                </a:ext>
              </a:extLst>
            </p:cNvPr>
            <p:cNvSpPr/>
            <p:nvPr/>
          </p:nvSpPr>
          <p:spPr>
            <a:xfrm>
              <a:off x="1460284" y="533914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42B0493E-0092-48AF-9FAF-77C746DBC39D}"/>
                </a:ext>
              </a:extLst>
            </p:cNvPr>
            <p:cNvSpPr/>
            <p:nvPr/>
          </p:nvSpPr>
          <p:spPr>
            <a:xfrm>
              <a:off x="1456918" y="4373915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95D7DC09-CD2B-497F-AAE0-D42AFA5AEB38}"/>
                </a:ext>
              </a:extLst>
            </p:cNvPr>
            <p:cNvSpPr/>
            <p:nvPr/>
          </p:nvSpPr>
          <p:spPr>
            <a:xfrm>
              <a:off x="1475949" y="630274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DBDD4ECD-EC1F-4354-97A4-6A86F91C46C2}"/>
                </a:ext>
              </a:extLst>
            </p:cNvPr>
            <p:cNvSpPr/>
            <p:nvPr/>
          </p:nvSpPr>
          <p:spPr>
            <a:xfrm>
              <a:off x="3049290" y="532499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00919" y="4184918"/>
            <a:ext cx="3524250" cy="2181225"/>
            <a:chOff x="5599938" y="4373437"/>
            <a:chExt cx="3524250" cy="2181225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079A6349-8B7A-415F-808B-2E82376A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9938" y="4373437"/>
              <a:ext cx="3524250" cy="2181225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D7F36340-5C28-401A-982D-6D7B89C5B9AA}"/>
                </a:ext>
              </a:extLst>
            </p:cNvPr>
            <p:cNvSpPr/>
            <p:nvPr/>
          </p:nvSpPr>
          <p:spPr>
            <a:xfrm>
              <a:off x="5705409" y="5343017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FE002A9A-106E-4478-89AC-566AB9B5F849}"/>
                </a:ext>
              </a:extLst>
            </p:cNvPr>
            <p:cNvSpPr/>
            <p:nvPr/>
          </p:nvSpPr>
          <p:spPr>
            <a:xfrm>
              <a:off x="5702043" y="4377791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8A9EB5A5-ADA7-4DE4-A1AE-1E8453DFE566}"/>
                </a:ext>
              </a:extLst>
            </p:cNvPr>
            <p:cNvSpPr/>
            <p:nvPr/>
          </p:nvSpPr>
          <p:spPr>
            <a:xfrm>
              <a:off x="5721074" y="6306617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B1D08EA1-8142-4182-9631-181C963BD6D5}"/>
                </a:ext>
              </a:extLst>
            </p:cNvPr>
            <p:cNvSpPr/>
            <p:nvPr/>
          </p:nvSpPr>
          <p:spPr>
            <a:xfrm>
              <a:off x="7294415" y="5328867"/>
              <a:ext cx="216000" cy="2168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52615" y="1154668"/>
            <a:ext cx="23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Xiaohao</a:t>
            </a:r>
            <a:r>
              <a:rPr lang="en-US" altLang="zh-CN" dirty="0" smtClean="0"/>
              <a:t> Cui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267657" y="6356274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ttbar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904088" y="3729619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9585067" y="3707686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WW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548982" y="6270561"/>
            <a:ext cx="15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 pole with 12k bunches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9345228" y="6231490"/>
            <a:ext cx="15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 pole with 15k bunches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76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3EDCCD-DDC5-41B9-B195-AD6C9C8C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Max. temperature rise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79"/>
            <a:ext cx="5803950" cy="5770331"/>
          </a:xfrm>
        </p:spPr>
        <p:txBody>
          <a:bodyPr/>
          <a:lstStyle/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Example: aluminum core</a:t>
            </a: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Max. temperature rise @Z mode can decrease by increasing the bunch distance on the dump surface.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Energy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deposition @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H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iggs mode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=""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180284"/>
                  </p:ext>
                </p:extLst>
              </p:nvPr>
            </p:nvGraphicFramePr>
            <p:xfrm>
              <a:off x="963122" y="1100828"/>
              <a:ext cx="5337367" cy="4302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7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9477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0220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81686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16769"/>
                  </a:tblGrid>
                  <a:tr h="70343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ttbar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Higgs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WW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Z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Beam energy/GeV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45.5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Bunch number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218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1569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15000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Total energy/MJ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0.2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0.7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16.4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764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Maximum temperature</a:t>
                          </a:r>
                          <a:r>
                            <a:rPr lang="en-US" altLang="zh-CN" sz="2000" baseline="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 ris</a:t>
                          </a:r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e 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234±3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b="0" i="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154±5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103±1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714±12</m:t>
                                </m:r>
                                <m:r>
                                  <a:rPr lang="en-US" altLang="zh-CN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FF0000"/>
                            </a:solidFill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180284"/>
                  </p:ext>
                </p:extLst>
              </p:nvPr>
            </p:nvGraphicFramePr>
            <p:xfrm>
              <a:off x="963122" y="1100828"/>
              <a:ext cx="5337367" cy="4302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7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9477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9022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8168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16769"/>
                  </a:tblGrid>
                  <a:tr h="70343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ttbar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Higgs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WW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Z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Beam energy/GeV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45.5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7" t="-201739" r="-196633" b="-3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17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12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Bunch number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218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1569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15000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Total energy/MJ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0.2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0.7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16.4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Maximum temperature</a:t>
                          </a:r>
                          <a:r>
                            <a:rPr lang="en-US" altLang="zh-CN" sz="2000" baseline="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 ris</a:t>
                          </a:r>
                          <a:r>
                            <a:rPr lang="en-US" altLang="zh-CN" sz="2000" dirty="0"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e </a:t>
                          </a:r>
                          <a:endParaRPr lang="zh-CN" altLang="en-US" sz="2000" dirty="0"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9231" t="-329091" r="-349231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7248" t="-329091" r="-204698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0597" t="-329091" r="-127612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25749" t="-329091" r="-2395" b="-1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6" y="3790606"/>
            <a:ext cx="2566986" cy="154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593" y="3812207"/>
            <a:ext cx="2585191" cy="1544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694" y="5313405"/>
            <a:ext cx="2615232" cy="154459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217382" y="4473146"/>
            <a:ext cx="1125646" cy="8402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718350" y="1100828"/>
            <a:ext cx="5090612" cy="2630083"/>
            <a:chOff x="8054694" y="1042426"/>
            <a:chExt cx="4652177" cy="284731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4694" y="1042426"/>
              <a:ext cx="4652177" cy="284731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014AE07D-6368-41C1-8688-CD96B6650CB0}"/>
                </a:ext>
              </a:extLst>
            </p:cNvPr>
            <p:cNvSpPr/>
            <p:nvPr/>
          </p:nvSpPr>
          <p:spPr>
            <a:xfrm>
              <a:off x="8417484" y="1187047"/>
              <a:ext cx="300626" cy="2388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E108F504-EB36-4DFF-8C6A-CA399C5BBC99}"/>
                </a:ext>
              </a:extLst>
            </p:cNvPr>
            <p:cNvSpPr/>
            <p:nvPr/>
          </p:nvSpPr>
          <p:spPr>
            <a:xfrm>
              <a:off x="8379906" y="2176106"/>
              <a:ext cx="300626" cy="2388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2A6ACFC-75A1-46AC-97C7-F87CE674179B}"/>
                </a:ext>
              </a:extLst>
            </p:cNvPr>
            <p:cNvSpPr/>
            <p:nvPr/>
          </p:nvSpPr>
          <p:spPr>
            <a:xfrm>
              <a:off x="8417484" y="3208460"/>
              <a:ext cx="300626" cy="2388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4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741680"/>
            <a:ext cx="9908498" cy="61163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External dumps with dilution systems can</a:t>
            </a:r>
            <a:br>
              <a:rPr lang="en-US" altLang="zh-CN" dirty="0" smtClean="0"/>
            </a:br>
            <a:r>
              <a:rPr lang="en-US" altLang="zh-CN" dirty="0" smtClean="0"/>
              <a:t>be built around 4 straight sections.</a:t>
            </a:r>
            <a:br>
              <a:rPr lang="en-US" altLang="zh-CN" dirty="0" smtClean="0"/>
            </a:br>
            <a:r>
              <a:rPr lang="en-US" altLang="zh-CN" dirty="0" smtClean="0"/>
              <a:t>Number of dumps depends on machine </a:t>
            </a:r>
            <a:br>
              <a:rPr lang="en-US" altLang="zh-CN" dirty="0" smtClean="0"/>
            </a:br>
            <a:r>
              <a:rPr lang="en-US" altLang="zh-CN" dirty="0" smtClean="0"/>
              <a:t>requirement and reliability.</a:t>
            </a:r>
          </a:p>
          <a:p>
            <a:r>
              <a:rPr lang="en-US" altLang="zh-CN" dirty="0" smtClean="0"/>
              <a:t>Active/passive protection is needed.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Some safety issues can be found in </a:t>
            </a:r>
            <a:r>
              <a:rPr lang="en-US" altLang="zh-CN" dirty="0" err="1" smtClean="0"/>
              <a:t>Haijing</a:t>
            </a:r>
            <a:r>
              <a:rPr lang="en-US" altLang="zh-CN" dirty="0" err="1" smtClean="0">
                <a:latin typeface="+mn-lt"/>
              </a:rPr>
              <a:t>’</a:t>
            </a:r>
            <a:r>
              <a:rPr lang="en-US" altLang="zh-CN" dirty="0" err="1" smtClean="0"/>
              <a:t>s</a:t>
            </a:r>
            <a:r>
              <a:rPr lang="en-US" altLang="zh-CN" dirty="0" smtClean="0"/>
              <a:t> talk. </a:t>
            </a:r>
            <a:br>
              <a:rPr lang="en-US" altLang="zh-CN" dirty="0" smtClean="0"/>
            </a:br>
            <a:r>
              <a:rPr lang="en-US" altLang="zh-CN" dirty="0" smtClean="0"/>
              <a:t>More are in our schedule.</a:t>
            </a:r>
          </a:p>
          <a:p>
            <a:pPr lvl="1"/>
            <a:r>
              <a:rPr lang="en-US" altLang="zh-CN" dirty="0" smtClean="0"/>
              <a:t>Passive</a:t>
            </a:r>
            <a:r>
              <a:rPr lang="en-US" altLang="zh-CN" dirty="0"/>
              <a:t>/internal</a:t>
            </a:r>
            <a:r>
              <a:rPr lang="en-US" altLang="zh-CN" dirty="0" smtClean="0"/>
              <a:t> dump</a:t>
            </a:r>
          </a:p>
          <a:p>
            <a:pPr lvl="1"/>
            <a:r>
              <a:rPr lang="en-US" altLang="zh-CN" dirty="0" smtClean="0"/>
              <a:t>……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7" name="内容占位符 26"/>
          <p:cNvSpPr>
            <a:spLocks noGrp="1"/>
          </p:cNvSpPr>
          <p:nvPr>
            <p:ph sz="half" idx="2"/>
          </p:nvPr>
        </p:nvSpPr>
        <p:spPr>
          <a:xfrm>
            <a:off x="4020993" y="726640"/>
            <a:ext cx="4876800" cy="611632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r>
              <a:rPr lang="en-US" altLang="zh-CN" dirty="0" smtClean="0"/>
              <a:t>Fast beam loss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280879" y="51464"/>
            <a:ext cx="5508766" cy="2945071"/>
            <a:chOff x="6683234" y="477931"/>
            <a:chExt cx="5508766" cy="29450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3234" y="477931"/>
              <a:ext cx="5508766" cy="29450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8749259" y="1304144"/>
              <a:ext cx="22035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</a:rPr>
                <a:t>Straight sections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405141" y="762000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>
              <a:stCxn id="7" idx="5"/>
            </p:cNvCxnSpPr>
            <p:nvPr/>
          </p:nvCxnSpPr>
          <p:spPr>
            <a:xfrm>
              <a:off x="8398879" y="1224749"/>
              <a:ext cx="350380" cy="3342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10370695" y="2537359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459387" y="841395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400145" y="2492616"/>
              <a:ext cx="1164236" cy="54214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8428859" y="2292448"/>
              <a:ext cx="471246" cy="271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10194256" y="1243517"/>
              <a:ext cx="355103" cy="28048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10194256" y="2193860"/>
              <a:ext cx="512163" cy="3632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60" y="2388440"/>
            <a:ext cx="4311740" cy="29086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08" y="2957711"/>
            <a:ext cx="4225384" cy="226989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692600" y="5217289"/>
            <a:ext cx="2362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Alexander </a:t>
            </a:r>
            <a:r>
              <a:rPr lang="en-US" altLang="zh-CN" dirty="0" err="1" smtClean="0"/>
              <a:t>Krainer</a:t>
            </a:r>
            <a:r>
              <a:rPr lang="en-US" altLang="zh-CN" dirty="0" smtClean="0"/>
              <a:t>,  talk in FCC week 2021. 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403308" y="3210046"/>
            <a:ext cx="265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V. </a:t>
            </a:r>
            <a:r>
              <a:rPr lang="en-US" altLang="zh-CN" dirty="0" err="1" smtClean="0"/>
              <a:t>Kain</a:t>
            </a:r>
            <a:r>
              <a:rPr lang="en-US" altLang="zh-CN" dirty="0" smtClean="0"/>
              <a:t>, </a:t>
            </a:r>
            <a:r>
              <a:rPr lang="en-US" altLang="zh-CN" dirty="0"/>
              <a:t>Beam Transfer and Machine Protection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2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98B6CF-A5AE-41C1-A332-13D010AE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hot </a:t>
            </a:r>
            <a:r>
              <a:rPr lang="en-US" altLang="zh-CN" dirty="0" smtClean="0"/>
              <a:t>spots </a:t>
            </a:r>
            <a:r>
              <a:rPr lang="en-US" altLang="zh-CN" dirty="0"/>
              <a:t>inside </a:t>
            </a:r>
            <a:r>
              <a:rPr lang="en-US" altLang="zh-CN" dirty="0" err="1"/>
              <a:t>Linac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215C8B3-1B38-4B07-AB65-8BB0B325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Radiation </a:t>
            </a:r>
            <a:r>
              <a:rPr lang="en-US" altLang="zh-CN" sz="2400" dirty="0" smtClean="0"/>
              <a:t>hot spots, such as beam </a:t>
            </a:r>
            <a:r>
              <a:rPr lang="en-US" altLang="zh-CN" sz="2400" dirty="0"/>
              <a:t>energy analysis stations, </a:t>
            </a:r>
            <a:r>
              <a:rPr lang="en-US" altLang="zh-CN" sz="2400" dirty="0" smtClean="0"/>
              <a:t>collimators, </a:t>
            </a:r>
            <a:r>
              <a:rPr lang="en-US" altLang="zh-CN" sz="2400" dirty="0"/>
              <a:t>positron </a:t>
            </a:r>
            <a:r>
              <a:rPr lang="en-US" altLang="zh-CN" sz="2400" dirty="0" smtClean="0"/>
              <a:t>targets, dumps, </a:t>
            </a:r>
            <a:r>
              <a:rPr lang="en-US" altLang="zh-CN" sz="2400" dirty="0"/>
              <a:t>should </a:t>
            </a:r>
            <a:r>
              <a:rPr lang="en-US" altLang="zh-CN" sz="2400" dirty="0" smtClean="0"/>
              <a:t>be </a:t>
            </a:r>
            <a:r>
              <a:rPr lang="en-US" altLang="zh-CN" sz="2400" dirty="0"/>
              <a:t>shielded in order to </a:t>
            </a:r>
            <a:r>
              <a:rPr lang="en-US" altLang="zh-CN" sz="2400" dirty="0" smtClean="0"/>
              <a:t>protect equipment and people and minimize </a:t>
            </a:r>
            <a:r>
              <a:rPr lang="en-US" altLang="zh-CN" sz="2400" dirty="0"/>
              <a:t>the thickness of </a:t>
            </a:r>
            <a:r>
              <a:rPr lang="en-US" altLang="zh-CN" sz="2400" dirty="0" smtClean="0"/>
              <a:t>the wall of </a:t>
            </a:r>
            <a:r>
              <a:rPr lang="en-US" altLang="zh-CN" sz="2400" dirty="0" err="1" smtClean="0"/>
              <a:t>Linac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tunnel. 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kinds of prompt radiation inside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Linac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tunnel: radiation from hot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spots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 loss</a:t>
            </a:r>
          </a:p>
          <a:p>
            <a:pPr lvl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spots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inside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Linac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used for beam energy analysis in different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locations.</a:t>
            </a: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1"/>
            <a:endParaRPr lang="en-US" altLang="zh-CN" sz="20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200" dirty="0" smtClean="0"/>
              <a:t>For 20GeV </a:t>
            </a:r>
            <a:r>
              <a:rPr lang="en-US" altLang="zh-CN" sz="2200" dirty="0" err="1" smtClean="0"/>
              <a:t>linac</a:t>
            </a:r>
            <a:r>
              <a:rPr lang="en-US" altLang="zh-CN" sz="2200" dirty="0" smtClean="0"/>
              <a:t>, there are more hot spots and will be updated soon.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="" xmlns:a16="http://schemas.microsoft.com/office/drawing/2014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780515"/>
                  </p:ext>
                </p:extLst>
              </p:nvPr>
            </p:nvGraphicFramePr>
            <p:xfrm>
              <a:off x="914400" y="3460822"/>
              <a:ext cx="10343333" cy="2504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919">
                      <a:extLst>
                        <a:ext uri="{9D8B030D-6E8A-4147-A177-3AD203B41FA5}">
                          <a16:colId xmlns="" xmlns:a16="http://schemas.microsoft.com/office/drawing/2014/main" val="989439887"/>
                        </a:ext>
                      </a:extLst>
                    </a:gridCol>
                    <a:gridCol w="2577429">
                      <a:extLst>
                        <a:ext uri="{9D8B030D-6E8A-4147-A177-3AD203B41FA5}">
                          <a16:colId xmlns="" xmlns:a16="http://schemas.microsoft.com/office/drawing/2014/main" val="2488921037"/>
                        </a:ext>
                      </a:extLst>
                    </a:gridCol>
                    <a:gridCol w="1597963">
                      <a:extLst>
                        <a:ext uri="{9D8B030D-6E8A-4147-A177-3AD203B41FA5}">
                          <a16:colId xmlns="" xmlns:a16="http://schemas.microsoft.com/office/drawing/2014/main" val="684882620"/>
                        </a:ext>
                      </a:extLst>
                    </a:gridCol>
                    <a:gridCol w="1207380">
                      <a:extLst>
                        <a:ext uri="{9D8B030D-6E8A-4147-A177-3AD203B41FA5}">
                          <a16:colId xmlns="" xmlns:a16="http://schemas.microsoft.com/office/drawing/2014/main" val="1360774199"/>
                        </a:ext>
                      </a:extLst>
                    </a:gridCol>
                    <a:gridCol w="816746">
                      <a:extLst>
                        <a:ext uri="{9D8B030D-6E8A-4147-A177-3AD203B41FA5}">
                          <a16:colId xmlns="" xmlns:a16="http://schemas.microsoft.com/office/drawing/2014/main" val="3733477961"/>
                        </a:ext>
                      </a:extLst>
                    </a:gridCol>
                    <a:gridCol w="1557982">
                      <a:extLst>
                        <a:ext uri="{9D8B030D-6E8A-4147-A177-3AD203B41FA5}">
                          <a16:colId xmlns="" xmlns:a16="http://schemas.microsoft.com/office/drawing/2014/main" val="726688013"/>
                        </a:ext>
                      </a:extLst>
                    </a:gridCol>
                    <a:gridCol w="1686914">
                      <a:extLst>
                        <a:ext uri="{9D8B030D-6E8A-4147-A177-3AD203B41FA5}">
                          <a16:colId xmlns="" xmlns:a16="http://schemas.microsoft.com/office/drawing/2014/main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</a:t>
                          </a:r>
                          <a:r>
                            <a:rPr lang="en-US" altLang="zh-CN" sz="1600" dirty="0" err="1"/>
                            <a:t>populartion</a:t>
                          </a:r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993004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528222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2482218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905624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53993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64C1DC-6647-43D1-B921-12C7124E8D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780515"/>
                  </p:ext>
                </p:extLst>
              </p:nvPr>
            </p:nvGraphicFramePr>
            <p:xfrm>
              <a:off x="914400" y="3460822"/>
              <a:ext cx="10343333" cy="2504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9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89439887"/>
                        </a:ext>
                      </a:extLst>
                    </a:gridCol>
                    <a:gridCol w="25774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88921037"/>
                        </a:ext>
                      </a:extLst>
                    </a:gridCol>
                    <a:gridCol w="15979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84882620"/>
                        </a:ext>
                      </a:extLst>
                    </a:gridCol>
                    <a:gridCol w="12073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0774199"/>
                        </a:ext>
                      </a:extLst>
                    </a:gridCol>
                    <a:gridCol w="81674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33477961"/>
                        </a:ext>
                      </a:extLst>
                    </a:gridCol>
                    <a:gridCol w="15579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26688013"/>
                        </a:ext>
                      </a:extLst>
                    </a:gridCol>
                    <a:gridCol w="16869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91179053"/>
                        </a:ext>
                      </a:extLst>
                    </a:gridCol>
                  </a:tblGrid>
                  <a:tr h="828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No.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Purpose of dumps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Bunch size/mm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Frequency/Hz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Charge/</a:t>
                          </a:r>
                          <a:r>
                            <a:rPr lang="en-US" altLang="zh-CN" sz="1600" dirty="0" err="1"/>
                            <a:t>nC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13357" t="-1471" r="-1444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93004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1.2GeV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528222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Beam Energy Analysis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482218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 target position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6.0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905624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Dump for </a:t>
                          </a: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</a:rPr>
                            <a:t>Linac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 beam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11GeV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3993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DB92C1-3FA8-48DC-8997-7858FC04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Local shield design for hot </a:t>
            </a:r>
            <a:r>
              <a:rPr lang="en-US" altLang="zh-CN" dirty="0" smtClean="0"/>
              <a:t>spots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4A9237-3AD5-464B-A25E-BCCEF2E4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10363200" cy="589995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Carbon and iron </a:t>
            </a:r>
            <a:r>
              <a:rPr lang="en-US" altLang="zh-CN" sz="2400" dirty="0" smtClean="0"/>
              <a:t>is selected </a:t>
            </a:r>
            <a:r>
              <a:rPr lang="en-US" altLang="zh-CN" sz="2400" dirty="0"/>
              <a:t>as the absorber material, surrounded by the concrete as local shielding.</a:t>
            </a:r>
          </a:p>
          <a:p>
            <a:r>
              <a:rPr lang="en-US" altLang="zh-CN" sz="2400" dirty="0"/>
              <a:t>5.5mSv/h </a:t>
            </a:r>
            <a:r>
              <a:rPr lang="en-US" altLang="zh-CN" sz="2400" dirty="0" smtClean="0"/>
              <a:t>dose-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 is </a:t>
            </a:r>
            <a:r>
              <a:rPr lang="en-US" altLang="zh-CN" sz="2400" dirty="0"/>
              <a:t>set </a:t>
            </a:r>
            <a:r>
              <a:rPr lang="en-US" altLang="zh-CN" sz="2400" dirty="0" smtClean="0"/>
              <a:t>as upper limit </a:t>
            </a:r>
            <a:r>
              <a:rPr lang="en-US" altLang="zh-CN" sz="2400" dirty="0"/>
              <a:t>to decide the thickness of  local shielding . 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thickness of shielding will be optimized so that the dose-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 out of dumps is on the order of dose-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 by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beam loss in </a:t>
            </a:r>
            <a:r>
              <a:rPr lang="en-US" altLang="zh-CN" sz="2400" dirty="0" err="1" smtClean="0"/>
              <a:t>linac</a:t>
            </a:r>
            <a:r>
              <a:rPr lang="en-US" altLang="zh-CN" sz="2400" dirty="0" smtClean="0"/>
              <a:t> tunnel. 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5B8631E-E78B-4A62-BCDD-374F514A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16" y="2349708"/>
            <a:ext cx="285750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="" xmlns:a16="http://schemas.microsoft.com/office/drawing/2014/main" id="{2DA44553-D7A9-476B-915D-9417DF4A0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287743"/>
                  </p:ext>
                </p:extLst>
              </p:nvPr>
            </p:nvGraphicFramePr>
            <p:xfrm>
              <a:off x="7877041" y="2235644"/>
              <a:ext cx="3612699" cy="218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233">
                      <a:extLst>
                        <a:ext uri="{9D8B030D-6E8A-4147-A177-3AD203B41FA5}">
                          <a16:colId xmlns="" xmlns:a16="http://schemas.microsoft.com/office/drawing/2014/main" val="989439887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659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Beam energy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Trans. Area 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等线 Light" panose="02010600030101010101" pitchFamily="2" charset="-12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Length/m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532895925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60MeV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99300482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1.2GeV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3.05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52822236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250MeV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248221869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11GeV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2.10*2.10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90562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xmlns="" id="{2DA44553-D7A9-476B-915D-9417DF4A0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287743"/>
                  </p:ext>
                </p:extLst>
              </p:nvPr>
            </p:nvGraphicFramePr>
            <p:xfrm>
              <a:off x="7877041" y="2235644"/>
              <a:ext cx="3612699" cy="218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4233">
                      <a:extLst>
                        <a:ext uri="{9D8B030D-6E8A-4147-A177-3AD203B41FA5}">
                          <a16:colId xmlns:a16="http://schemas.microsoft.com/office/drawing/2014/main" xmlns="" val="989439887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0423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59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Beam energy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015" t="-917" r="-102538" b="-238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Length/m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32895925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60MeV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0.75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9300482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1.2GeV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3.05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52822236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250MeV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r>
                            <a:rPr lang="zh-CN" altLang="en-US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*</a:t>
                          </a:r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0.98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1.56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8221869"/>
                      </a:ext>
                    </a:extLst>
                  </a:tr>
                  <a:tr h="381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11GeV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2.10*2.10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等线 Light" panose="02010600030101010101" pitchFamily="2" charset="-122"/>
                              <a:ea typeface="等线 Light" panose="02010600030101010101" pitchFamily="2" charset="-122"/>
                            </a:rPr>
                            <a:t>3.36</a:t>
                          </a:r>
                          <a:endParaRPr lang="zh-CN" altLang="en-US" sz="1600" dirty="0">
                            <a:latin typeface="等线 Light" panose="02010600030101010101" pitchFamily="2" charset="-122"/>
                            <a:ea typeface="等线 Light" panose="02010600030101010101" pitchFamily="2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905624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B856B03-EE3F-4F7C-8E96-B7EE4F5289D1}"/>
              </a:ext>
            </a:extLst>
          </p:cNvPr>
          <p:cNvSpPr txBox="1"/>
          <p:nvPr/>
        </p:nvSpPr>
        <p:spPr>
          <a:xfrm>
            <a:off x="1062916" y="4552827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Absorber geometry and local shielding:</a:t>
            </a:r>
          </a:p>
          <a:p>
            <a:r>
              <a:rPr lang="en-US" altLang="zh-CN" sz="1200" dirty="0"/>
              <a:t>Size for carbon and iron for different beam energy, adopt from other projects, is suitable but haven't been optimized.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5F51B12-26C2-425B-87A4-1D94B0136015}"/>
              </a:ext>
            </a:extLst>
          </p:cNvPr>
          <p:cNvSpPr txBox="1"/>
          <p:nvPr/>
        </p:nvSpPr>
        <p:spPr>
          <a:xfrm>
            <a:off x="4162887" y="4515313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Local size selection (</a:t>
            </a:r>
            <a:r>
              <a:rPr lang="en-US" altLang="zh-CN" dirty="0" smtClean="0"/>
              <a:t>11GeV </a:t>
            </a:r>
            <a:r>
              <a:rPr lang="en-US" altLang="zh-CN" dirty="0"/>
              <a:t>dump as example):</a:t>
            </a:r>
          </a:p>
          <a:p>
            <a:r>
              <a:rPr lang="en-US" altLang="zh-CN" b="0" dirty="0"/>
              <a:t>2D map of dose distribution was simulated by FLUKA,  the dose rate alone Z or X axis was averaged by 10*10cm^2 area, </a:t>
            </a:r>
            <a:r>
              <a:rPr lang="en-US" altLang="zh-CN" b="0" dirty="0" smtClean="0"/>
              <a:t>the </a:t>
            </a:r>
            <a:r>
              <a:rPr lang="en-US" altLang="zh-CN" b="0" dirty="0"/>
              <a:t>shielding size can be selected by the setting dose rate limit.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C7D00E8-EE80-40D0-9713-1DF1FE376200}"/>
              </a:ext>
            </a:extLst>
          </p:cNvPr>
          <p:cNvSpPr txBox="1"/>
          <p:nvPr/>
        </p:nvSpPr>
        <p:spPr>
          <a:xfrm>
            <a:off x="7899697" y="4507036"/>
            <a:ext cx="36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/>
            </a:lvl1pPr>
          </a:lstStyle>
          <a:p>
            <a:r>
              <a:rPr lang="en-US" altLang="zh-CN" dirty="0"/>
              <a:t>Preliminary design results for different beam energy analysis </a:t>
            </a:r>
            <a:r>
              <a:rPr lang="en-US" altLang="zh-CN" dirty="0" smtClean="0"/>
              <a:t>station:</a:t>
            </a:r>
          </a:p>
          <a:p>
            <a:r>
              <a:rPr lang="en-US" altLang="zh-CN" b="0" dirty="0" smtClean="0"/>
              <a:t>Radiation level nearby each energy analysis station was figured out, also specify a roughly space for the future local shielding. </a:t>
            </a:r>
            <a:endParaRPr lang="en-US" altLang="zh-CN" b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35" y="2494318"/>
            <a:ext cx="3931586" cy="1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1B7CF011-75CA-4128-A941-8B1E5D84DAF3}" vid="{96E7C838-6B80-4559-8454-B3D80CD68CD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博士后中期绩效考核</Template>
  <TotalTime>21395</TotalTime>
  <Words>2045</Words>
  <Application>Microsoft Office PowerPoint</Application>
  <PresentationFormat>宽屏</PresentationFormat>
  <Paragraphs>899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等线</vt:lpstr>
      <vt:lpstr>等线 Light</vt:lpstr>
      <vt:lpstr>方正姚体</vt:lpstr>
      <vt:lpstr>宋体</vt:lpstr>
      <vt:lpstr>微软雅黑</vt:lpstr>
      <vt:lpstr>Calibri</vt:lpstr>
      <vt:lpstr>Cambria Math</vt:lpstr>
      <vt:lpstr>Rockwell</vt:lpstr>
      <vt:lpstr>Rockwell Condensed</vt:lpstr>
      <vt:lpstr>Times New Roman</vt:lpstr>
      <vt:lpstr>Wingdings</vt:lpstr>
      <vt:lpstr>木头类型</vt:lpstr>
      <vt:lpstr>electron dump system and safety issues</vt:lpstr>
      <vt:lpstr>outline</vt:lpstr>
      <vt:lpstr>Radiological impact</vt:lpstr>
      <vt:lpstr>Collider Ring dump</vt:lpstr>
      <vt:lpstr>Bunch distribution</vt:lpstr>
      <vt:lpstr>Max. temperature rise</vt:lpstr>
      <vt:lpstr>More </vt:lpstr>
      <vt:lpstr>Radiation hot spots inside Linac</vt:lpstr>
      <vt:lpstr>Local shield design for hot spots</vt:lpstr>
      <vt:lpstr>outline</vt:lpstr>
      <vt:lpstr>Simulation setup</vt:lpstr>
      <vt:lpstr>Simulation setup</vt:lpstr>
      <vt:lpstr>Simulation setup</vt:lpstr>
      <vt:lpstr>Dose around insulators (2cm lead)</vt:lpstr>
      <vt:lpstr>Dose around insulators (2cm lead)</vt:lpstr>
      <vt:lpstr>Dose vs lead thickness </vt:lpstr>
      <vt:lpstr>dose Around coils</vt:lpstr>
      <vt:lpstr>dose in the tunnel</vt:lpstr>
      <vt:lpstr>Dose-EQuivalent in the tunnel</vt:lpstr>
      <vt:lpstr>Dose-eq in Linac tunnel</vt:lpstr>
      <vt:lpstr>Summary &amp; outlook</vt:lpstr>
      <vt:lpstr>backup</vt:lpstr>
      <vt:lpstr>vacuum chamber: FCC-ee, two schemes</vt:lpstr>
      <vt:lpstr>deposited Energy  </vt:lpstr>
      <vt:lpstr>CEPC parameters</vt:lpstr>
      <vt:lpstr>Hot points (2cm lead)</vt:lpstr>
      <vt:lpstr>Hot points (2cm lead)</vt:lpstr>
      <vt:lpstr>Dose around insulators</vt:lpstr>
      <vt:lpstr>Dose around insulators</vt:lpstr>
      <vt:lpstr>Dose around insulators</vt:lpstr>
      <vt:lpstr>Dose around insulators</vt:lpstr>
      <vt:lpstr>Temperature rise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2017.10-2018.10</dc:title>
  <dc:creator>lenovo</dc:creator>
  <cp:lastModifiedBy>Tang Guang-Yi</cp:lastModifiedBy>
  <cp:revision>1018</cp:revision>
  <cp:lastPrinted>2021-09-28T04:00:19Z</cp:lastPrinted>
  <dcterms:created xsi:type="dcterms:W3CDTF">2017-10-17T06:54:09Z</dcterms:created>
  <dcterms:modified xsi:type="dcterms:W3CDTF">2021-10-15T13:14:22Z</dcterms:modified>
</cp:coreProperties>
</file>