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4"/>
  </p:notesMasterIdLst>
  <p:handoutMasterIdLst>
    <p:handoutMasterId r:id="rId35"/>
  </p:handoutMasterIdLst>
  <p:sldIdLst>
    <p:sldId id="358" r:id="rId4"/>
    <p:sldId id="359" r:id="rId5"/>
    <p:sldId id="395" r:id="rId6"/>
    <p:sldId id="396" r:id="rId7"/>
    <p:sldId id="397" r:id="rId8"/>
    <p:sldId id="423" r:id="rId9"/>
    <p:sldId id="441" r:id="rId10"/>
    <p:sldId id="398" r:id="rId11"/>
    <p:sldId id="399" r:id="rId12"/>
    <p:sldId id="425" r:id="rId13"/>
    <p:sldId id="426" r:id="rId14"/>
    <p:sldId id="427" r:id="rId15"/>
    <p:sldId id="428" r:id="rId16"/>
    <p:sldId id="429" r:id="rId17"/>
    <p:sldId id="418" r:id="rId18"/>
    <p:sldId id="430" r:id="rId19"/>
    <p:sldId id="431" r:id="rId20"/>
    <p:sldId id="433" r:id="rId21"/>
    <p:sldId id="417" r:id="rId22"/>
    <p:sldId id="436" r:id="rId23"/>
    <p:sldId id="439" r:id="rId24"/>
    <p:sldId id="440" r:id="rId25"/>
    <p:sldId id="438" r:id="rId26"/>
    <p:sldId id="414" r:id="rId27"/>
    <p:sldId id="406" r:id="rId28"/>
    <p:sldId id="407" r:id="rId29"/>
    <p:sldId id="408" r:id="rId30"/>
    <p:sldId id="435" r:id="rId31"/>
    <p:sldId id="410" r:id="rId32"/>
    <p:sldId id="422" r:id="rId3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3399CC"/>
    <a:srgbClr val="CCECFF"/>
    <a:srgbClr val="6699CC"/>
    <a:srgbClr val="CCFF66"/>
    <a:srgbClr val="FF00FF"/>
    <a:srgbClr val="00FF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5" autoAdjust="0"/>
    <p:restoredTop sz="94660"/>
  </p:normalViewPr>
  <p:slideViewPr>
    <p:cSldViewPr>
      <p:cViewPr varScale="1">
        <p:scale>
          <a:sx n="159" d="100"/>
          <a:sy n="159" d="100"/>
        </p:scale>
        <p:origin x="226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>
                <a:latin typeface="Arial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/>
            </a:lvl1pPr>
          </a:lstStyle>
          <a:p>
            <a:fld id="{A358DB70-5CBD-41AC-9698-31861F7542E5}" type="datetimeFigureOut">
              <a:rPr lang="zh-CN" altLang="en-US"/>
              <a:pPr/>
              <a:t>2021-10-11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>
                <a:latin typeface="Arial" charset="0"/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1" sz="1200"/>
            </a:lvl1pPr>
          </a:lstStyle>
          <a:p>
            <a:fld id="{07ED96A3-0F03-449A-901E-5D0B912B803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0278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A40D42-6B32-4070-8A74-87352C31BB9E}" type="datetimeFigureOut">
              <a:rPr lang="zh-CN" altLang="en-US"/>
              <a:pPr/>
              <a:t>2021-10-11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宋体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DF44DC-EE18-4AF1-A968-D1ECA516B96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58679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宋体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D25C32-1DBD-4749-85A0-743AA109CC8A}" type="datetime1">
              <a:rPr lang="zh-CN" altLang="en-US" smtClean="0"/>
              <a:t>2021-10-11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006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F88509D-C81D-4CF0-BEB8-6C3E1606F336}" type="datetime1">
              <a:rPr lang="zh-CN" altLang="en-US" smtClean="0"/>
              <a:t>2021-10-11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259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787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在实际的测试中发现，</a:t>
            </a:r>
            <a:r>
              <a:rPr lang="en-US" altLang="zh-CN" dirty="0" err="1"/>
              <a:t>microTCA</a:t>
            </a:r>
            <a:r>
              <a:rPr lang="zh-CN" altLang="en-US" dirty="0"/>
              <a:t>的</a:t>
            </a:r>
            <a:r>
              <a:rPr lang="en-US" altLang="zh-CN" dirty="0"/>
              <a:t>ADF</a:t>
            </a:r>
            <a:r>
              <a:rPr lang="zh-CN" altLang="en-US" dirty="0"/>
              <a:t>接口传输射频信号隔离度较差，因此在新一版本中将</a:t>
            </a:r>
            <a:r>
              <a:rPr lang="en-US" altLang="zh-CN" dirty="0"/>
              <a:t>ADC</a:t>
            </a:r>
            <a:r>
              <a:rPr lang="zh-CN" altLang="en-US" dirty="0"/>
              <a:t>前置到前端板中，减小射频信号长距离传输引起的不稳定性;</a:t>
            </a:r>
            <a:endParaRPr lang="en-US" altLang="zh-CN" dirty="0"/>
          </a:p>
          <a:p>
            <a:r>
              <a:rPr lang="zh-CN" altLang="en-US" dirty="0"/>
              <a:t>这是新一版本的射频信号调理电路设计框图，射频接收链路的性能指标是数字</a:t>
            </a:r>
            <a:r>
              <a:rPr lang="en-US" altLang="zh-CN" dirty="0"/>
              <a:t>BPM</a:t>
            </a:r>
            <a:r>
              <a:rPr lang="zh-CN" altLang="en-US" dirty="0"/>
              <a:t>性能的保证;</a:t>
            </a:r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因为射频链路的主要作用是功率的传输、放大和滤波等处理，因此阻抗匹配设计是其中最重要的部分;</a:t>
            </a:r>
          </a:p>
          <a:p>
            <a:endParaRPr lang="en-US" altLang="zh-CN" dirty="0"/>
          </a:p>
          <a:p>
            <a:r>
              <a:rPr lang="zh-CN" altLang="en-US" dirty="0"/>
              <a:t>射频链路主要包括</a:t>
            </a:r>
            <a:r>
              <a:rPr lang="en-US" altLang="zh-CN" dirty="0"/>
              <a:t> </a:t>
            </a:r>
            <a:r>
              <a:rPr lang="zh-CN" altLang="en-US" dirty="0"/>
              <a:t>带通滤波电路、射频放大电路和自动增益调节电路，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177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如图所示的</a:t>
            </a:r>
            <a:r>
              <a:rPr lang="en-US" altLang="zh-CN" dirty="0"/>
              <a:t>ADC</a:t>
            </a:r>
            <a:r>
              <a:rPr lang="zh-CN" altLang="en-US" dirty="0"/>
              <a:t>的</a:t>
            </a:r>
            <a:r>
              <a:rPr lang="en-US" altLang="zh-CN" dirty="0"/>
              <a:t>FFT</a:t>
            </a:r>
            <a:r>
              <a:rPr lang="zh-CN" altLang="en-US" dirty="0"/>
              <a:t>结果，最终可以得到</a:t>
            </a:r>
            <a:r>
              <a:rPr lang="en-US" altLang="zh-CN" dirty="0"/>
              <a:t>SNR=60.3 </a:t>
            </a:r>
            <a:r>
              <a:rPr lang="zh-CN" altLang="en-US" dirty="0"/>
              <a:t>有效位为</a:t>
            </a:r>
            <a:r>
              <a:rPr lang="en-US" altLang="zh-CN" dirty="0"/>
              <a:t>10.2 SFDR =75.5  </a:t>
            </a:r>
            <a:r>
              <a:rPr lang="zh-CN" altLang="en-US" dirty="0"/>
              <a:t>右图所示四路</a:t>
            </a:r>
            <a:r>
              <a:rPr lang="en-US" altLang="zh-CN" dirty="0"/>
              <a:t>ADC</a:t>
            </a:r>
            <a:r>
              <a:rPr lang="zh-CN" altLang="en-US" dirty="0"/>
              <a:t>的原始数据直方图;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774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body"/>
          </p:nvPr>
        </p:nvSpPr>
        <p:spPr>
          <a:xfrm>
            <a:off x="719964" y="4504722"/>
            <a:ext cx="5758595" cy="4267148"/>
          </a:xfrm>
          <a:prstGeom prst="rect">
            <a:avLst/>
          </a:prstGeom>
        </p:spPr>
        <p:txBody>
          <a:bodyPr lIns="95192" tIns="47780" rIns="95192" bIns="47780"/>
          <a:lstStyle/>
          <a:p>
            <a:endParaRPr/>
          </a:p>
        </p:txBody>
      </p:sp>
      <p:sp>
        <p:nvSpPr>
          <p:cNvPr id="200" name="TextShape 2"/>
          <p:cNvSpPr txBox="1"/>
          <p:nvPr/>
        </p:nvSpPr>
        <p:spPr>
          <a:xfrm>
            <a:off x="4077452" y="9007976"/>
            <a:ext cx="3119224" cy="473680"/>
          </a:xfrm>
          <a:prstGeom prst="rect">
            <a:avLst/>
          </a:prstGeom>
        </p:spPr>
        <p:txBody>
          <a:bodyPr lIns="95192" tIns="47780" rIns="95192" bIns="47780" anchor="b"/>
          <a:lstStyle/>
          <a:p>
            <a:pPr algn="r">
              <a:lnSpc>
                <a:spcPct val="100000"/>
              </a:lnSpc>
            </a:pPr>
            <a:fld id="{0A484740-9C07-42DC-B3AF-9919D66ABA8D}" type="slidenum">
              <a:rPr lang="en-US">
                <a:solidFill>
                  <a:srgbClr val="000000"/>
                </a:solidFill>
              </a:r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6801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388F0B3-35D2-494F-8022-02627434D478}" type="datetime1">
              <a:rPr lang="zh-CN" altLang="en-US" smtClean="0"/>
              <a:t>2021-10-11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7828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CN" altLang="en-US" smtClean="0"/>
          </a:p>
        </p:txBody>
      </p:sp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6C71DFF-4FFC-44C6-965C-7FC4BAB31A8C}" type="datetime1">
              <a:rPr lang="zh-CN" altLang="en-US" smtClean="0"/>
              <a:t>2021-10-11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082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A843B4-E877-437A-95AD-62998660443A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02C58-5D90-402B-8EF8-AA26672F1EA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081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C05E16-71DA-4093-B056-FBA61D98B177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D1A0E-30FC-48C4-A29E-544B9AE815D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980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927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AA4C61-5E64-439C-87EF-87E2B6244A04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B381A-FBF3-41DE-BFBF-856E9DB5176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301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4A794D-3B78-4D02-92E6-899DEFB3D9A3}" type="datetime1">
              <a:rPr lang="en-US" altLang="zh-CN" smtClean="0">
                <a:solidFill>
                  <a:srgbClr val="000000"/>
                </a:solidFill>
              </a:rPr>
              <a:t>10/11/2021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202C58-5D90-402B-8EF8-AA26672F1EA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24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683568" y="5733256"/>
            <a:ext cx="7920880" cy="2880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4892D-A514-47FD-9F76-70F16DA0F923}" type="datetime1">
              <a:rPr lang="en-US" altLang="zh-CN" smtClean="0">
                <a:solidFill>
                  <a:srgbClr val="000000"/>
                </a:solidFill>
              </a:rPr>
              <a:t>10/11/2021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88224" y="6237312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fld id="{32913243-E730-472E-A005-6BE97143DD99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3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9F85B-4C96-43D1-BD2F-42897114C37C}" type="datetime1">
              <a:rPr lang="en-US" altLang="zh-CN" smtClean="0">
                <a:solidFill>
                  <a:srgbClr val="000000"/>
                </a:solidFill>
              </a:rPr>
              <a:t>10/11/2021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ACDE8-73D4-4D46-8462-E163EE8DB03A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49AB5B-6221-479A-9237-39D31A5E1755}" type="datetime1">
              <a:rPr lang="en-US" altLang="zh-CN" smtClean="0">
                <a:solidFill>
                  <a:srgbClr val="000000"/>
                </a:solidFill>
              </a:rPr>
              <a:t>10/11/2021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2C74F-DBEA-49F0-B5C8-9876D81A333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19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210423-A111-4B54-88F3-65601EEF21D9}" type="datetime1">
              <a:rPr lang="en-US" altLang="zh-CN" smtClean="0">
                <a:solidFill>
                  <a:srgbClr val="000000"/>
                </a:solidFill>
              </a:rPr>
              <a:t>10/11/2021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7E0655-C453-4013-954C-91D0B82AD3A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567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76B641-A2A9-4B82-9D51-B9F4BFB423B4}" type="datetime1">
              <a:rPr lang="en-US" altLang="zh-CN" smtClean="0">
                <a:solidFill>
                  <a:srgbClr val="000000"/>
                </a:solidFill>
              </a:rPr>
              <a:t>10/11/2021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90DEC-BDA0-4E44-B3FF-471E9198FF3E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22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EC0F9-6B54-484F-B732-A43F677B6809}" type="datetime1">
              <a:rPr lang="en-US" altLang="zh-CN" smtClean="0">
                <a:solidFill>
                  <a:srgbClr val="000000"/>
                </a:solidFill>
              </a:rPr>
              <a:t>10/11/2021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B9AEF-CE71-4575-82A0-7C83C7D3BE62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31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17ABFC-595F-4804-9108-D22D980ACF41}" type="datetime1">
              <a:rPr lang="en-US" altLang="zh-CN" smtClean="0">
                <a:solidFill>
                  <a:srgbClr val="000000"/>
                </a:solidFill>
              </a:rPr>
              <a:t>10/11/2021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8386EE-C55A-490F-BF01-21CE9DAE8EC7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77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341438"/>
            <a:ext cx="8075240" cy="4319810"/>
          </a:xfrm>
        </p:spPr>
        <p:txBody>
          <a:bodyPr/>
          <a:lstStyle>
            <a:lvl1pPr>
              <a:defRPr sz="2400" b="0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45D528-5DC1-43AE-A3BF-8656839858CE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913243-E730-472E-A005-6BE97143DD99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683568" y="5805264"/>
            <a:ext cx="7920880" cy="14401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284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401A2-336F-425D-811F-736ED058D4F9}" type="datetime1">
              <a:rPr lang="en-US" altLang="zh-CN" smtClean="0">
                <a:solidFill>
                  <a:srgbClr val="000000"/>
                </a:solidFill>
              </a:rPr>
              <a:t>10/11/2021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391A3E-F012-4E73-AD3F-366E131CC7DC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15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AE7957-A703-4CB3-BFB4-FB203CDCBF25}" type="datetime1">
              <a:rPr lang="en-US" altLang="zh-CN" smtClean="0">
                <a:solidFill>
                  <a:srgbClr val="000000"/>
                </a:solidFill>
              </a:rPr>
              <a:t>10/11/2021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AD1A0E-30FC-48C4-A29E-544B9AE815D3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07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927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927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402452-59F1-4C9B-AE60-2DB7B76A9510}" type="datetime1">
              <a:rPr lang="en-US" altLang="zh-CN" smtClean="0">
                <a:solidFill>
                  <a:srgbClr val="000000"/>
                </a:solidFill>
              </a:rPr>
              <a:t>10/11/2021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B381A-FBF3-41DE-BFBF-856E9DB51765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29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616D-8804-4FA9-BED1-455C7C03773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2021-10-11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C3C1-E857-4E49-8949-C9CC940DC24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62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616D-8804-4FA9-BED1-455C7C03773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2021-10-11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C3C1-E857-4E49-8949-C9CC940DC24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66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616D-8804-4FA9-BED1-455C7C03773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2021-10-11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C3C1-E857-4E49-8949-C9CC940DC24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8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616D-8804-4FA9-BED1-455C7C03773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2021-10-11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C3C1-E857-4E49-8949-C9CC940DC24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866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616D-8804-4FA9-BED1-455C7C03773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2021-10-11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C3C1-E857-4E49-8949-C9CC940DC24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193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616D-8804-4FA9-BED1-455C7C03773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2021-10-11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C3C1-E857-4E49-8949-C9CC940DC24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73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616D-8804-4FA9-BED1-455C7C03773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2021-10-11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C3C1-E857-4E49-8949-C9CC940DC24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46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2A087-B772-40AB-A0AF-99496AC54C73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ACDE8-73D4-4D46-8462-E163EE8DB03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77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616D-8804-4FA9-BED1-455C7C03773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2021-10-11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C3C1-E857-4E49-8949-C9CC940DC24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8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616D-8804-4FA9-BED1-455C7C03773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2021-10-11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C3C1-E857-4E49-8949-C9CC940DC24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74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616D-8804-4FA9-BED1-455C7C03773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2021-10-11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C3C1-E857-4E49-8949-C9CC940DC24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47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F616D-8804-4FA9-BED1-455C7C037737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2021-10-11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2C3C1-E857-4E49-8949-C9CC940DC243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2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F22E7-42A2-4287-93EC-8CAE85DFDD9B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2C74F-DBEA-49F0-B5C8-9876D81A333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0110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F3497E-9080-4FA9-8DE2-3C9319945CE2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7E0655-C453-4013-954C-91D0B82AD3A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522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851E3-1BFF-4C7C-BDB6-FA0B6123919E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90DEC-BDA0-4E44-B3FF-471E9198FF3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80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10FC1F-052D-46C5-873E-8742D17262BD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B9AEF-CE71-4575-82A0-7C83C7D3BE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538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71AC72-0000-4E5D-A99D-FBC45855E1A6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8386EE-C55A-490F-BF01-21CE9DAE8EC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28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BF175-7E82-41E8-A161-3D9CCF0DEB2B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391A3E-F012-4E73-AD3F-366E131CC7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037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9"/>
          <p:cNvSpPr>
            <a:spLocks noChangeShapeType="1"/>
          </p:cNvSpPr>
          <p:nvPr userDrawn="1"/>
        </p:nvSpPr>
        <p:spPr bwMode="auto">
          <a:xfrm>
            <a:off x="755650" y="5876925"/>
            <a:ext cx="7704138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028" name="Picture 7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09625"/>
            <a:ext cx="100806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anose="020F0502020204030204" pitchFamily="34" charset="0"/>
                <a:ea typeface="仿宋_GB2312" pitchFamily="49" charset="-122"/>
              </a:defRPr>
            </a:lvl1pPr>
          </a:lstStyle>
          <a:p>
            <a:fld id="{36F2499D-CF84-4745-879B-1B411168993E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  <a:ea typeface="仿宋_GB2312" pitchFamily="49" charset="-122"/>
              </a:defRPr>
            </a:lvl1pPr>
          </a:lstStyle>
          <a:p>
            <a:fld id="{4717C048-3F74-4996-988A-8FD2042BF480}" type="slidenum">
              <a:rPr lang="zh-CN" altLang="en-US"/>
              <a:pPr/>
              <a:t>‹#›</a:t>
            </a:fld>
            <a:endParaRPr lang="zh-CN" altLang="en-US"/>
          </a:p>
        </p:txBody>
      </p:sp>
      <p:sp>
        <p:nvSpPr>
          <p:cNvPr id="1034" name="Line 8"/>
          <p:cNvSpPr>
            <a:spLocks noChangeShapeType="1"/>
          </p:cNvSpPr>
          <p:nvPr userDrawn="1"/>
        </p:nvSpPr>
        <p:spPr bwMode="auto">
          <a:xfrm>
            <a:off x="757238" y="1196975"/>
            <a:ext cx="7127875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+mj-lt"/>
          <a:ea typeface="+mj-ea"/>
          <a:cs typeface="楷体_GB23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3333CC"/>
          </a:solidFill>
          <a:latin typeface="+mn-lt"/>
          <a:ea typeface="+mn-ea"/>
          <a:cs typeface="仿宋_GB2312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660033"/>
          </a:solidFill>
          <a:latin typeface="+mn-lt"/>
          <a:ea typeface="宋体" pitchFamily="2" charset="-122"/>
          <a:cs typeface="宋体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000066"/>
          </a:solidFill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006600"/>
          </a:solidFill>
          <a:latin typeface="+mn-lt"/>
          <a:ea typeface="宋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9"/>
          <p:cNvSpPr>
            <a:spLocks noChangeShapeType="1"/>
          </p:cNvSpPr>
          <p:nvPr/>
        </p:nvSpPr>
        <p:spPr bwMode="auto">
          <a:xfrm>
            <a:off x="755650" y="5876925"/>
            <a:ext cx="7704138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pic>
        <p:nvPicPr>
          <p:cNvPr id="1028" name="Picture 7" descr="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809625"/>
            <a:ext cx="1008063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anose="020F0502020204030204" pitchFamily="34" charset="0"/>
                <a:ea typeface="仿宋_GB2312" pitchFamily="49" charset="-122"/>
              </a:defRPr>
            </a:lvl1pPr>
          </a:lstStyle>
          <a:p>
            <a:fld id="{07147B43-002F-4C8D-B7F6-9A9FD912CAB1}" type="datetime1">
              <a:rPr lang="en-US" altLang="zh-CN" smtClean="0">
                <a:solidFill>
                  <a:srgbClr val="000000"/>
                </a:solidFill>
              </a:rPr>
              <a:t>10/11/2021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  <a:ea typeface="仿宋_GB2312" pitchFamily="49" charset="-122"/>
              </a:defRPr>
            </a:lvl1pPr>
          </a:lstStyle>
          <a:p>
            <a:fld id="{4717C048-3F74-4996-988A-8FD2042BF480}" type="slidenum">
              <a:rPr lang="zh-CN" altLang="en-US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034" name="Line 8"/>
          <p:cNvSpPr>
            <a:spLocks noChangeShapeType="1"/>
          </p:cNvSpPr>
          <p:nvPr/>
        </p:nvSpPr>
        <p:spPr bwMode="auto">
          <a:xfrm>
            <a:off x="757238" y="1196975"/>
            <a:ext cx="7127875" cy="0"/>
          </a:xfrm>
          <a:prstGeom prst="line">
            <a:avLst/>
          </a:prstGeom>
          <a:noFill/>
          <a:ln w="508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3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+mj-lt"/>
          <a:ea typeface="+mj-ea"/>
          <a:cs typeface="楷体_GB23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  <a:cs typeface="楷体_GB231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C0000"/>
          </a:solidFill>
          <a:latin typeface="Comic Sans MS" pitchFamily="66" charset="0"/>
          <a:ea typeface="楷体_GB2312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3333CC"/>
          </a:solidFill>
          <a:latin typeface="+mn-lt"/>
          <a:ea typeface="+mn-ea"/>
          <a:cs typeface="仿宋_GB2312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660033"/>
          </a:solidFill>
          <a:latin typeface="+mn-lt"/>
          <a:ea typeface="宋体" pitchFamily="2" charset="-122"/>
          <a:cs typeface="宋体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000066"/>
          </a:solidFill>
          <a:latin typeface="+mn-lt"/>
          <a:ea typeface="宋体" pitchFamily="2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006600"/>
          </a:solidFill>
          <a:latin typeface="+mn-lt"/>
          <a:ea typeface="宋体" pitchFamily="2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b="1">
          <a:solidFill>
            <a:schemeClr val="tx1"/>
          </a:solidFill>
          <a:latin typeface="+mn-lt"/>
          <a:ea typeface="宋体" pitchFamily="2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F7F616D-8804-4FA9-BED1-455C7C03773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2021-10-11</a:t>
            </a:fld>
            <a:endParaRPr lang="zh-CN" altLang="en-US" smtClean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 smtClean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DE2C3C1-E857-4E49-8949-C9CC940DC24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smtClean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367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8.png"/><Relationship Id="rId4" Type="http://schemas.microsoft.com/office/2007/relationships/hdphoto" Target="../media/hdphoto2.wdp"/><Relationship Id="rId9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 dirty="0"/>
              <a:t>	CEPC instrumentation </a:t>
            </a:r>
            <a:r>
              <a:rPr lang="en-US" altLang="zh-CN" dirty="0" smtClean="0"/>
              <a:t>update</a:t>
            </a:r>
            <a:endParaRPr lang="zh-CN" altLang="en-US" dirty="0" smtClean="0"/>
          </a:p>
        </p:txBody>
      </p:sp>
      <p:sp>
        <p:nvSpPr>
          <p:cNvPr id="15362" name="副标题 2"/>
          <p:cNvSpPr>
            <a:spLocks noGrp="1"/>
          </p:cNvSpPr>
          <p:nvPr>
            <p:ph type="subTitle" idx="1"/>
          </p:nvPr>
        </p:nvSpPr>
        <p:spPr>
          <a:xfrm>
            <a:off x="1293954" y="3615705"/>
            <a:ext cx="7160840" cy="1109439"/>
          </a:xfrm>
        </p:spPr>
        <p:txBody>
          <a:bodyPr/>
          <a:lstStyle/>
          <a:p>
            <a:pPr eaLnBrk="1" hangingPunct="1"/>
            <a:r>
              <a:rPr lang="en-US" altLang="zh-CN" b="0" dirty="0" smtClean="0">
                <a:solidFill>
                  <a:schemeClr val="tx1"/>
                </a:solidFill>
              </a:rPr>
              <a:t>On behalf Beam </a:t>
            </a:r>
            <a:r>
              <a:rPr lang="en-US" altLang="zh-CN" b="0" dirty="0">
                <a:solidFill>
                  <a:schemeClr val="tx1"/>
                </a:solidFill>
              </a:rPr>
              <a:t>I</a:t>
            </a:r>
            <a:r>
              <a:rPr lang="en-US" altLang="zh-CN" b="0" dirty="0" smtClean="0">
                <a:solidFill>
                  <a:schemeClr val="tx1"/>
                </a:solidFill>
              </a:rPr>
              <a:t>nstrumentation Team,</a:t>
            </a:r>
          </a:p>
          <a:p>
            <a:pPr eaLnBrk="1" hangingPunct="1"/>
            <a:r>
              <a:rPr lang="en-US" altLang="zh-CN" b="0" dirty="0" smtClean="0">
                <a:solidFill>
                  <a:schemeClr val="tx1"/>
                </a:solidFill>
              </a:rPr>
              <a:t>Accelerator Center, IHEP</a:t>
            </a:r>
            <a:endParaRPr lang="zh-CN" altLang="en-US" b="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771800" y="285293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/>
              <a:t>Yanfeng</a:t>
            </a:r>
            <a:r>
              <a:rPr lang="en-US" altLang="zh-CN" sz="2400" b="1" dirty="0" smtClean="0"/>
              <a:t> Sui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5149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="" xmlns:a16="http://schemas.microsoft.com/office/drawing/2014/main" id="{49C6D048-AC4E-4A58-A595-A11B78638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Overview of the BPM Electronics 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="" xmlns:a16="http://schemas.microsoft.com/office/drawing/2014/main" id="{B4D330AC-21B7-4CDF-AD04-56720D0B0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69675"/>
            <a:ext cx="3546472" cy="2708307"/>
          </a:xfr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DB30BE-E3FA-42A7-BB9B-97C3FF991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90" y="1084918"/>
            <a:ext cx="5793594" cy="292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="" xmlns:a16="http://schemas.microsoft.com/office/drawing/2014/main" id="{9DC259E8-F12D-4248-959C-F216ED91EBDE}"/>
              </a:ext>
            </a:extLst>
          </p:cNvPr>
          <p:cNvSpPr/>
          <p:nvPr/>
        </p:nvSpPr>
        <p:spPr>
          <a:xfrm>
            <a:off x="382687" y="4346436"/>
            <a:ext cx="7416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Arial Narrow" panose="020B0606020202030204" pitchFamily="34" charset="0"/>
              </a:rPr>
              <a:t>Since of ADF interface is not suitable for RF signal transmission,</a:t>
            </a:r>
          </a:p>
          <a:p>
            <a:r>
              <a:rPr lang="en-US" altLang="zh-CN" b="1" dirty="0">
                <a:latin typeface="Arial Narrow" panose="020B0606020202030204" pitchFamily="34" charset="0"/>
              </a:rPr>
              <a:t>     </a:t>
            </a:r>
            <a:r>
              <a:rPr lang="zh-CN" altLang="en-US" b="1" dirty="0">
                <a:latin typeface="Arial Narrow" panose="020B0606020202030204" pitchFamily="34" charset="0"/>
              </a:rPr>
              <a:t> </a:t>
            </a:r>
            <a:r>
              <a:rPr lang="en-US" altLang="zh-CN" b="1" dirty="0">
                <a:latin typeface="Arial Narrow" panose="020B0606020202030204" pitchFamily="34" charset="0"/>
              </a:rPr>
              <a:t>so we developed new hardware,</a:t>
            </a:r>
            <a:r>
              <a:rPr lang="zh-CN" altLang="en-US" b="1" dirty="0">
                <a:latin typeface="Arial Narrow" panose="020B060602020203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</a:rPr>
              <a:t>ADC&amp;CLK</a:t>
            </a:r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</a:rPr>
              <a:t>in AFE board</a:t>
            </a:r>
            <a:r>
              <a:rPr lang="en-US" altLang="zh-CN" b="1" dirty="0">
                <a:latin typeface="Arial Narrow" panose="020B0606020202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Arial Narrow" panose="020B0606020202030204" pitchFamily="34" charset="0"/>
              </a:rPr>
              <a:t>AFE board</a:t>
            </a:r>
            <a:r>
              <a:rPr lang="zh-CN" altLang="en-US" b="1" dirty="0">
                <a:latin typeface="Arial Narrow" panose="020B0606020202030204" pitchFamily="34" charset="0"/>
              </a:rPr>
              <a:t>：</a:t>
            </a:r>
            <a:r>
              <a:rPr lang="en-US" altLang="zh-CN" b="1" dirty="0">
                <a:solidFill>
                  <a:srgbClr val="0000FF"/>
                </a:solidFill>
                <a:latin typeface="Arial Narrow" panose="020B0606020202030204" pitchFamily="34" charset="0"/>
              </a:rPr>
              <a:t>RF Processing+ ADCs + Clock + Pilot tone</a:t>
            </a:r>
            <a:r>
              <a:rPr lang="en-US" altLang="zh-CN" b="1" dirty="0">
                <a:latin typeface="Arial Narrow" panose="020B0606020202030204" pitchFamily="34" charset="0"/>
              </a:rPr>
              <a:t>;</a:t>
            </a:r>
            <a:r>
              <a:rPr lang="en-US" altLang="zh-CN" dirty="0">
                <a:latin typeface="Arial Narrow" panose="020B0606020202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Arial Narrow" panose="020B0606020202030204" pitchFamily="34" charset="0"/>
              </a:rPr>
              <a:t>DFE board</a:t>
            </a:r>
            <a:r>
              <a:rPr lang="zh-CN" altLang="en-US" b="1" dirty="0">
                <a:latin typeface="Arial Narrow" panose="020B0606020202030204" pitchFamily="34" charset="0"/>
              </a:rPr>
              <a:t>：</a:t>
            </a:r>
            <a:r>
              <a:rPr lang="en-US" altLang="zh-CN" b="1" dirty="0">
                <a:solidFill>
                  <a:srgbClr val="9933FF"/>
                </a:solidFill>
                <a:latin typeface="Arial Narrow" panose="020B0606020202030204" pitchFamily="34" charset="0"/>
              </a:rPr>
              <a:t>FPGA(ZYNQ) + DDR3 memory + SFPs + Ethernets;</a:t>
            </a:r>
            <a:r>
              <a:rPr lang="en-US" altLang="zh-CN" dirty="0">
                <a:solidFill>
                  <a:srgbClr val="9933FF"/>
                </a:solidFill>
                <a:latin typeface="Arial Narrow" panose="020B0606020202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Arial Narrow" panose="020B0606020202030204" pitchFamily="34" charset="0"/>
              </a:rPr>
              <a:t>EPICS IOC</a:t>
            </a:r>
            <a:r>
              <a:rPr lang="zh-CN" altLang="en-US" b="1" dirty="0">
                <a:latin typeface="Arial Narrow" panose="020B0606020202030204" pitchFamily="34" charset="0"/>
              </a:rPr>
              <a:t>：</a:t>
            </a:r>
            <a:r>
              <a:rPr lang="en-US" altLang="zh-CN" b="1" dirty="0">
                <a:latin typeface="Arial Narrow" panose="020B0606020202030204" pitchFamily="34" charset="0"/>
              </a:rPr>
              <a:t>In ZYNQ FPGA, Increase the convenience of the BPM system;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/>
              <a:t/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B1975C83-4A60-486A-A53C-D3FD4B3CE3C6}"/>
              </a:ext>
            </a:extLst>
          </p:cNvPr>
          <p:cNvSpPr/>
          <p:nvPr/>
        </p:nvSpPr>
        <p:spPr>
          <a:xfrm>
            <a:off x="7336691" y="2051554"/>
            <a:ext cx="547677" cy="1384116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cxnSp>
        <p:nvCxnSpPr>
          <p:cNvPr id="10" name="直接箭头连接符 9">
            <a:extLst>
              <a:ext uri="{FF2B5EF4-FFF2-40B4-BE49-F238E27FC236}">
                <a16:creationId xmlns="" xmlns:a16="http://schemas.microsoft.com/office/drawing/2014/main" id="{8A8E37F7-1AC8-48C0-A2AD-1538E0C12276}"/>
              </a:ext>
            </a:extLst>
          </p:cNvPr>
          <p:cNvCxnSpPr/>
          <p:nvPr/>
        </p:nvCxnSpPr>
        <p:spPr>
          <a:xfrm flipH="1" flipV="1">
            <a:off x="7610529" y="3407670"/>
            <a:ext cx="188982" cy="5983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CD6F84C-5CBB-4564-ADC2-3E1FACBEB0DA}"/>
              </a:ext>
            </a:extLst>
          </p:cNvPr>
          <p:cNvSpPr/>
          <p:nvPr/>
        </p:nvSpPr>
        <p:spPr>
          <a:xfrm>
            <a:off x="7754992" y="3879806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SegoeUI"/>
              </a:rPr>
              <a:t>ADF</a:t>
            </a:r>
            <a:endParaRPr lang="zh-CN" altLang="en-US" b="1" dirty="0"/>
          </a:p>
        </p:txBody>
      </p:sp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1FA31747-01F8-4F43-B3C5-A6CC1F5A880A}"/>
              </a:ext>
            </a:extLst>
          </p:cNvPr>
          <p:cNvSpPr/>
          <p:nvPr/>
        </p:nvSpPr>
        <p:spPr>
          <a:xfrm>
            <a:off x="3939099" y="1178264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3399"/>
                </a:solidFill>
                <a:latin typeface="SegoeUI"/>
              </a:rPr>
              <a:t>ADF</a:t>
            </a:r>
            <a:endParaRPr lang="zh-CN" altLang="en-US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0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="" xmlns:a16="http://schemas.microsoft.com/office/drawing/2014/main" id="{E6CB598F-D7A1-4F11-AD1B-F0AEA958C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01" y="217452"/>
            <a:ext cx="8229600" cy="8509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dirty="0"/>
              <a:t>Analog Front End Board (AFE)</a:t>
            </a: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82" name="图片 81">
            <a:extLst>
              <a:ext uri="{FF2B5EF4-FFF2-40B4-BE49-F238E27FC236}">
                <a16:creationId xmlns="" xmlns:a16="http://schemas.microsoft.com/office/drawing/2014/main" id="{92427CB2-ABE9-4D94-92D2-819F72F52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0" y="1349328"/>
            <a:ext cx="3725249" cy="4455690"/>
          </a:xfrm>
          <a:prstGeom prst="rect">
            <a:avLst/>
          </a:prstGeom>
        </p:spPr>
      </p:pic>
      <p:sp>
        <p:nvSpPr>
          <p:cNvPr id="83" name="矩形 82">
            <a:extLst>
              <a:ext uri="{FF2B5EF4-FFF2-40B4-BE49-F238E27FC236}">
                <a16:creationId xmlns="" xmlns:a16="http://schemas.microsoft.com/office/drawing/2014/main" id="{609C6BB2-B83E-4977-9B54-10A28520B175}"/>
              </a:ext>
            </a:extLst>
          </p:cNvPr>
          <p:cNvSpPr/>
          <p:nvPr/>
        </p:nvSpPr>
        <p:spPr>
          <a:xfrm>
            <a:off x="4825011" y="1077462"/>
            <a:ext cx="397789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0099"/>
                </a:solidFill>
                <a:latin typeface="Arial Narrow" panose="020B0606020202030204" pitchFamily="34" charset="0"/>
              </a:rPr>
              <a:t>Performance Features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þ"/>
            </a:pPr>
            <a:r>
              <a:rPr lang="zh-CN" altLang="en-US" b="1" dirty="0">
                <a:latin typeface="Arial Narrow" panose="020B0606020202030204" pitchFamily="34" charset="0"/>
              </a:rPr>
              <a:t>P1dB = +</a:t>
            </a:r>
            <a:r>
              <a:rPr lang="en-US" altLang="zh-CN" b="1" dirty="0">
                <a:latin typeface="Arial Narrow" panose="020B0606020202030204" pitchFamily="34" charset="0"/>
              </a:rPr>
              <a:t>18.5</a:t>
            </a:r>
            <a:r>
              <a:rPr lang="zh-CN" altLang="en-US" b="1" dirty="0">
                <a:latin typeface="Arial Narrow" panose="020B0606020202030204" pitchFamily="34" charset="0"/>
              </a:rPr>
              <a:t>dBm (at ADC Input)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þ"/>
            </a:pPr>
            <a:r>
              <a:rPr lang="zh-CN" altLang="en-US" b="1" dirty="0">
                <a:latin typeface="Arial Narrow" panose="020B0606020202030204" pitchFamily="34" charset="0"/>
              </a:rPr>
              <a:t>IP3 = +</a:t>
            </a:r>
            <a:r>
              <a:rPr lang="en-US" altLang="zh-CN" b="1" dirty="0">
                <a:latin typeface="Arial Narrow" panose="020B0606020202030204" pitchFamily="34" charset="0"/>
              </a:rPr>
              <a:t>39 </a:t>
            </a:r>
            <a:r>
              <a:rPr lang="zh-CN" altLang="en-US" b="1" dirty="0">
                <a:latin typeface="Arial Narrow" panose="020B0606020202030204" pitchFamily="34" charset="0"/>
              </a:rPr>
              <a:t>dBm  (at ADC input)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þ"/>
            </a:pPr>
            <a:r>
              <a:rPr lang="zh-CN" altLang="en-US" b="1" dirty="0">
                <a:latin typeface="Arial Narrow" panose="020B0606020202030204" pitchFamily="34" charset="0"/>
              </a:rPr>
              <a:t>NF =</a:t>
            </a:r>
            <a:r>
              <a:rPr lang="en-US" altLang="zh-CN" b="1" dirty="0">
                <a:latin typeface="Arial Narrow" panose="020B0606020202030204" pitchFamily="34" charset="0"/>
              </a:rPr>
              <a:t>6.0</a:t>
            </a:r>
            <a:r>
              <a:rPr lang="zh-CN" altLang="en-US" b="1" dirty="0">
                <a:latin typeface="Arial Narrow" panose="020B0606020202030204" pitchFamily="34" charset="0"/>
              </a:rPr>
              <a:t>dB (LPF and SAW Filter)  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þ"/>
            </a:pPr>
            <a:r>
              <a:rPr lang="zh-CN" altLang="en-US" b="1" dirty="0">
                <a:latin typeface="Arial Narrow" panose="020B0606020202030204" pitchFamily="34" charset="0"/>
              </a:rPr>
              <a:t>Channel to Channel Isolation </a:t>
            </a:r>
            <a:r>
              <a:rPr lang="en-US" altLang="zh-CN" b="1" dirty="0">
                <a:latin typeface="Arial Narrow" panose="020B0606020202030204" pitchFamily="34" charset="0"/>
              </a:rPr>
              <a:t>&gt; 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</a:rPr>
              <a:t>80</a:t>
            </a:r>
            <a:r>
              <a:rPr lang="zh-CN" alt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dB</a:t>
            </a:r>
            <a:endParaRPr lang="en-US" altLang="zh-CN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þ"/>
            </a:pPr>
            <a:r>
              <a:rPr lang="en-US" altLang="zh-CN" b="1" dirty="0">
                <a:latin typeface="Arial Narrow" panose="020B0606020202030204" pitchFamily="34" charset="0"/>
              </a:rPr>
              <a:t>Phase difference  &lt; 10°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þ"/>
            </a:pPr>
            <a:r>
              <a:rPr lang="en-US" altLang="zh-CN" b="1" dirty="0">
                <a:latin typeface="Arial Narrow" panose="020B0606020202030204" pitchFamily="34" charset="0"/>
              </a:rPr>
              <a:t>Amplitude difference &lt; 5%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þ"/>
            </a:pPr>
            <a:r>
              <a:rPr lang="en-US" altLang="zh-CN" b="1" dirty="0">
                <a:latin typeface="Arial Narrow" panose="020B0606020202030204" pitchFamily="34" charset="0"/>
              </a:rPr>
              <a:t>-3dB Bandwidth =25MHz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="" xmlns:a16="http://schemas.microsoft.com/office/drawing/2014/main" id="{026FC463-E4D4-4B73-8E7C-ACBE9974C2EC}"/>
              </a:ext>
            </a:extLst>
          </p:cNvPr>
          <p:cNvSpPr/>
          <p:nvPr/>
        </p:nvSpPr>
        <p:spPr>
          <a:xfrm>
            <a:off x="4352568" y="3683856"/>
            <a:ext cx="784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ADF 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="" xmlns:a16="http://schemas.microsoft.com/office/drawing/2014/main" id="{C41622EA-F06A-4EB3-B868-671157114E65}"/>
              </a:ext>
            </a:extLst>
          </p:cNvPr>
          <p:cNvSpPr/>
          <p:nvPr/>
        </p:nvSpPr>
        <p:spPr>
          <a:xfrm>
            <a:off x="243203" y="2436856"/>
            <a:ext cx="358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 </a:t>
            </a:r>
          </a:p>
        </p:txBody>
      </p:sp>
      <p:sp>
        <p:nvSpPr>
          <p:cNvPr id="93" name="矩形 92">
            <a:extLst>
              <a:ext uri="{FF2B5EF4-FFF2-40B4-BE49-F238E27FC236}">
                <a16:creationId xmlns="" xmlns:a16="http://schemas.microsoft.com/office/drawing/2014/main" id="{4EB4B2A9-71EE-4B8A-B605-096B371457FF}"/>
              </a:ext>
            </a:extLst>
          </p:cNvPr>
          <p:cNvSpPr/>
          <p:nvPr/>
        </p:nvSpPr>
        <p:spPr>
          <a:xfrm>
            <a:off x="288834" y="4383022"/>
            <a:ext cx="358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 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="" xmlns:a16="http://schemas.microsoft.com/office/drawing/2014/main" id="{76013E19-1EC0-44EF-83D2-9AC5CFD8B1AF}"/>
              </a:ext>
            </a:extLst>
          </p:cNvPr>
          <p:cNvSpPr/>
          <p:nvPr/>
        </p:nvSpPr>
        <p:spPr>
          <a:xfrm>
            <a:off x="243203" y="2935292"/>
            <a:ext cx="358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 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="" xmlns:a16="http://schemas.microsoft.com/office/drawing/2014/main" id="{6C378912-32B8-430E-BBDB-4294BB59E7EC}"/>
              </a:ext>
            </a:extLst>
          </p:cNvPr>
          <p:cNvSpPr/>
          <p:nvPr/>
        </p:nvSpPr>
        <p:spPr>
          <a:xfrm>
            <a:off x="280274" y="4875937"/>
            <a:ext cx="3584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 </a:t>
            </a:r>
          </a:p>
        </p:txBody>
      </p:sp>
      <p:sp>
        <p:nvSpPr>
          <p:cNvPr id="96" name="矩形 95">
            <a:extLst>
              <a:ext uri="{FF2B5EF4-FFF2-40B4-BE49-F238E27FC236}">
                <a16:creationId xmlns="" xmlns:a16="http://schemas.microsoft.com/office/drawing/2014/main" id="{7CF14F15-78BF-472B-B6A2-8A4893B4CF67}"/>
              </a:ext>
            </a:extLst>
          </p:cNvPr>
          <p:cNvSpPr/>
          <p:nvPr/>
        </p:nvSpPr>
        <p:spPr>
          <a:xfrm>
            <a:off x="27589" y="3875718"/>
            <a:ext cx="1336675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1" dirty="0">
                <a:solidFill>
                  <a:srgbClr val="0000FF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Pilot Tone 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="" xmlns:a16="http://schemas.microsoft.com/office/drawing/2014/main" id="{6CCBC946-DA3F-4191-BDB3-812334652F7B}"/>
              </a:ext>
            </a:extLst>
          </p:cNvPr>
          <p:cNvSpPr/>
          <p:nvPr/>
        </p:nvSpPr>
        <p:spPr>
          <a:xfrm>
            <a:off x="112176" y="3368415"/>
            <a:ext cx="767424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1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Trigger</a:t>
            </a:r>
          </a:p>
        </p:txBody>
      </p:sp>
      <p:sp>
        <p:nvSpPr>
          <p:cNvPr id="99" name="右大括号 98">
            <a:extLst>
              <a:ext uri="{FF2B5EF4-FFF2-40B4-BE49-F238E27FC236}">
                <a16:creationId xmlns="" xmlns:a16="http://schemas.microsoft.com/office/drawing/2014/main" id="{031027F1-BEE9-4D93-A5B0-34B9FA0FD2CB}"/>
              </a:ext>
            </a:extLst>
          </p:cNvPr>
          <p:cNvSpPr/>
          <p:nvPr/>
        </p:nvSpPr>
        <p:spPr>
          <a:xfrm>
            <a:off x="4233538" y="2922184"/>
            <a:ext cx="238061" cy="1953753"/>
          </a:xfrm>
          <a:prstGeom prst="rightBrace">
            <a:avLst>
              <a:gd name="adj1" fmla="val 39023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00" name="直接箭头连接符 99">
            <a:extLst>
              <a:ext uri="{FF2B5EF4-FFF2-40B4-BE49-F238E27FC236}">
                <a16:creationId xmlns="" xmlns:a16="http://schemas.microsoft.com/office/drawing/2014/main" id="{4B2D5092-A586-4193-B6C6-435EADF415CB}"/>
              </a:ext>
            </a:extLst>
          </p:cNvPr>
          <p:cNvCxnSpPr>
            <a:cxnSpLocks/>
          </p:cNvCxnSpPr>
          <p:nvPr/>
        </p:nvCxnSpPr>
        <p:spPr>
          <a:xfrm flipV="1">
            <a:off x="1948335" y="5508673"/>
            <a:ext cx="0" cy="512615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1" name="TextBox 2">
            <a:extLst>
              <a:ext uri="{FF2B5EF4-FFF2-40B4-BE49-F238E27FC236}">
                <a16:creationId xmlns="" xmlns:a16="http://schemas.microsoft.com/office/drawing/2014/main" id="{D44A1F04-3662-4D98-938C-0C6ADA669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2524" y="6197975"/>
            <a:ext cx="444754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  <a:cs typeface="Osaka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  <a:cs typeface="Osaka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  <a:cs typeface="Osaka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  <a:cs typeface="Osaka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  <a:cs typeface="Osak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  <a:cs typeface="Osak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  <a:cs typeface="Osak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  <a:cs typeface="Osak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anose="020B0606020202030204" pitchFamily="34" charset="0"/>
                <a:ea typeface="Osaka" charset="-128"/>
                <a:cs typeface="Osaka" charset="-128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rgbClr val="C00000"/>
                </a:solidFill>
              </a:rPr>
              <a:t>Receiver S-Parameter Characterization</a:t>
            </a:r>
          </a:p>
        </p:txBody>
      </p:sp>
      <p:pic>
        <p:nvPicPr>
          <p:cNvPr id="102" name="图片 101">
            <a:extLst>
              <a:ext uri="{FF2B5EF4-FFF2-40B4-BE49-F238E27FC236}">
                <a16:creationId xmlns="" xmlns:a16="http://schemas.microsoft.com/office/drawing/2014/main" id="{9BB3DE6D-37C2-4495-85F8-62387D4DA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773" y="3705600"/>
            <a:ext cx="3416368" cy="2544243"/>
          </a:xfrm>
          <a:prstGeom prst="rect">
            <a:avLst/>
          </a:prstGeom>
        </p:spPr>
      </p:pic>
      <p:sp>
        <p:nvSpPr>
          <p:cNvPr id="103" name="矩形 102">
            <a:extLst>
              <a:ext uri="{FF2B5EF4-FFF2-40B4-BE49-F238E27FC236}">
                <a16:creationId xmlns="" xmlns:a16="http://schemas.microsoft.com/office/drawing/2014/main" id="{7D3B42BC-BB79-4E4E-9B5A-09957EF4C898}"/>
              </a:ext>
            </a:extLst>
          </p:cNvPr>
          <p:cNvSpPr/>
          <p:nvPr/>
        </p:nvSpPr>
        <p:spPr>
          <a:xfrm>
            <a:off x="263551" y="3622066"/>
            <a:ext cx="482799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600" b="1" dirty="0"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MC</a:t>
            </a:r>
          </a:p>
        </p:txBody>
      </p:sp>
      <p:sp>
        <p:nvSpPr>
          <p:cNvPr id="104" name="矩形 103">
            <a:extLst>
              <a:ext uri="{FF2B5EF4-FFF2-40B4-BE49-F238E27FC236}">
                <a16:creationId xmlns="" xmlns:a16="http://schemas.microsoft.com/office/drawing/2014/main" id="{ABD75989-3ED6-44CB-819F-ECFFCCD087AC}"/>
              </a:ext>
            </a:extLst>
          </p:cNvPr>
          <p:cNvSpPr/>
          <p:nvPr/>
        </p:nvSpPr>
        <p:spPr>
          <a:xfrm>
            <a:off x="1556240" y="5982015"/>
            <a:ext cx="15520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RF Circuits</a:t>
            </a:r>
          </a:p>
        </p:txBody>
      </p:sp>
    </p:spTree>
    <p:extLst>
      <p:ext uri="{BB962C8B-B14F-4D97-AF65-F5344CB8AC3E}">
        <p14:creationId xmlns:p14="http://schemas.microsoft.com/office/powerpoint/2010/main" val="325359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AFE RF Channel Signal Chain Design</a:t>
            </a: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67" y="1252943"/>
            <a:ext cx="5154769" cy="23961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999" y="1084433"/>
            <a:ext cx="3187464" cy="2760241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3" y="3727917"/>
            <a:ext cx="5433691" cy="165249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98149" y="5808304"/>
            <a:ext cx="4012884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>
              <a:spcBef>
                <a:spcPct val="30000"/>
              </a:spcBef>
            </a:pPr>
            <a:r>
              <a:rPr kumimoji="1" lang="en-US" altLang="zh-CN" b="1" dirty="0">
                <a:solidFill>
                  <a:srgbClr val="7030A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performance of RF circuits is the key of excellent performance of digital BPM</a:t>
            </a:r>
            <a:r>
              <a:rPr kumimoji="1" lang="zh-CN" altLang="en-US" b="1" dirty="0">
                <a:solidFill>
                  <a:srgbClr val="7030A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！</a:t>
            </a:r>
            <a:endParaRPr kumimoji="1" lang="en-US" altLang="zh-CN" b="1" dirty="0">
              <a:solidFill>
                <a:srgbClr val="0000FF"/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82" y="5415058"/>
            <a:ext cx="894755" cy="30003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86823" y="5921176"/>
            <a:ext cx="3298944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ts val="1920"/>
              </a:lnSpc>
            </a:pPr>
            <a:r>
              <a:rPr kumimoji="1"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微软雅黑" panose="020B0503020204020204" pitchFamily="34" charset="-122"/>
                <a:sym typeface="+mn-ea"/>
              </a:rPr>
              <a:t>Low noise &amp; Impedance matching</a:t>
            </a:r>
            <a:endParaRPr kumimoji="1" lang="zh-CN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BA0FF462-8464-40DC-834A-E5CA58528AEE}"/>
              </a:ext>
            </a:extLst>
          </p:cNvPr>
          <p:cNvSpPr/>
          <p:nvPr/>
        </p:nvSpPr>
        <p:spPr>
          <a:xfrm>
            <a:off x="1259632" y="5380411"/>
            <a:ext cx="3560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30000"/>
              </a:spcBef>
            </a:pPr>
            <a:r>
              <a:rPr kumimoji="1" lang="en-US" altLang="zh-CN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Simulate in Advanced Design System</a:t>
            </a:r>
            <a:endParaRPr kumimoji="1" lang="zh-CN" altLang="en-US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D6403F14-5EDA-49B8-B4CE-E19EB3628EC4}"/>
              </a:ext>
            </a:extLst>
          </p:cNvPr>
          <p:cNvSpPr/>
          <p:nvPr/>
        </p:nvSpPr>
        <p:spPr>
          <a:xfrm>
            <a:off x="5615260" y="3982307"/>
            <a:ext cx="3329667" cy="17912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>
            <a:spAutoFit/>
          </a:bodyPr>
          <a:lstStyle/>
          <a:p>
            <a:pPr marL="285750" indent="-285750">
              <a:spcBef>
                <a:spcPct val="30000"/>
              </a:spcBef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003399"/>
                </a:solidFill>
                <a:latin typeface="Arial Narrow" panose="020B0606020202030204" pitchFamily="34" charset="0"/>
              </a:rPr>
              <a:t>RF 499.8MHz signals are extracted by SAW BPF(~30 MHz BW).</a:t>
            </a:r>
          </a:p>
          <a:p>
            <a:pPr marL="285750" indent="-285750">
              <a:spcBef>
                <a:spcPct val="30000"/>
              </a:spcBef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003399"/>
                </a:solidFill>
                <a:latin typeface="Arial Narrow" panose="020B0606020202030204" pitchFamily="34" charset="0"/>
              </a:rPr>
              <a:t>RF Amplifiers Gain &gt; 40dB;</a:t>
            </a:r>
          </a:p>
          <a:p>
            <a:pPr marL="285750" indent="-285750">
              <a:spcBef>
                <a:spcPct val="30000"/>
              </a:spcBef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003399"/>
                </a:solidFill>
                <a:latin typeface="Arial Narrow" panose="020B0606020202030204" pitchFamily="34" charset="0"/>
              </a:rPr>
              <a:t>Attenuators :0~31.5dB(0.5dB step);</a:t>
            </a:r>
          </a:p>
          <a:p>
            <a:pPr marL="285750" indent="-285750">
              <a:spcBef>
                <a:spcPct val="30000"/>
              </a:spcBef>
              <a:buFont typeface="Wingdings" panose="05000000000000000000" pitchFamily="2" charset="2"/>
              <a:buChar char="l"/>
            </a:pPr>
            <a:r>
              <a:rPr lang="en-US" altLang="zh-CN" sz="1600" b="1" dirty="0">
                <a:solidFill>
                  <a:srgbClr val="003399"/>
                </a:solidFill>
                <a:latin typeface="Arial Narrow" panose="020B0606020202030204" pitchFamily="34" charset="0"/>
              </a:rPr>
              <a:t>The signal level is adjusted by step attenuators and amplifiers.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3E51E822-ACF0-4859-B497-A7F347C8D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090" y="5763514"/>
            <a:ext cx="659239" cy="6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6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6"/>
    </mc:Choice>
    <mc:Fallback xmlns="">
      <p:transition spd="slow" advTm="1600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2471EFBF-84EB-478A-99F7-CCC1AFD4E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3" y="1102659"/>
            <a:ext cx="4360068" cy="5214983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Clock Circuit design and jitter Testing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670" y="3435234"/>
            <a:ext cx="2130117" cy="181939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713946" y="5121198"/>
            <a:ext cx="1731564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25" b="1" dirty="0">
                <a:solidFill>
                  <a:srgbClr val="FF0000"/>
                </a:solidFill>
              </a:rPr>
              <a:t>Hole space: </a:t>
            </a:r>
            <a:r>
              <a:rPr lang="zh-CN" altLang="en-US" sz="1125" b="1" i="1" dirty="0">
                <a:solidFill>
                  <a:srgbClr val="FF0000"/>
                </a:solidFill>
              </a:rPr>
              <a:t>S ≈ 4D to 10D </a:t>
            </a:r>
          </a:p>
        </p:txBody>
      </p:sp>
      <p:sp>
        <p:nvSpPr>
          <p:cNvPr id="15" name="矩形 14"/>
          <p:cNvSpPr/>
          <p:nvPr/>
        </p:nvSpPr>
        <p:spPr>
          <a:xfrm>
            <a:off x="4460488" y="5254627"/>
            <a:ext cx="4624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2881" indent="-192881">
              <a:buFont typeface="Wingdings" panose="05000000000000000000" pitchFamily="2" charset="2"/>
              <a:buChar char="è"/>
            </a:pPr>
            <a:r>
              <a:rPr lang="en-US" altLang="zh-CN" b="1" dirty="0">
                <a:solidFill>
                  <a:srgbClr val="7030A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More than 2 rows Ground Via needed; </a:t>
            </a:r>
            <a:r>
              <a:rPr lang="zh-CN" altLang="en-US" b="1" dirty="0">
                <a:solidFill>
                  <a:srgbClr val="7030A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</a:p>
          <a:p>
            <a:pPr marL="192881" indent="-192881">
              <a:buFont typeface="Wingdings" panose="05000000000000000000" pitchFamily="2" charset="2"/>
              <a:buChar char="è"/>
            </a:pPr>
            <a:r>
              <a:rPr lang="en-US" altLang="zh-CN" b="1" dirty="0">
                <a:solidFill>
                  <a:srgbClr val="7030A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Vias on Adjacent rows are interlaced placed; </a:t>
            </a:r>
          </a:p>
          <a:p>
            <a:pPr marL="192881" indent="-192881">
              <a:buFont typeface="Wingdings" panose="05000000000000000000" pitchFamily="2" charset="2"/>
              <a:buChar char="è"/>
            </a:pPr>
            <a:r>
              <a:rPr lang="en-US" altLang="zh-CN" b="1" dirty="0">
                <a:solidFill>
                  <a:srgbClr val="7030A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Less </a:t>
            </a:r>
            <a:r>
              <a:rPr lang="zh-CN" altLang="en-US" b="1" dirty="0">
                <a:solidFill>
                  <a:srgbClr val="7030A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λ /</a:t>
            </a:r>
            <a:r>
              <a:rPr lang="en-US" altLang="zh-CN" b="1" dirty="0">
                <a:solidFill>
                  <a:srgbClr val="7030A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4  Via to Via space in one row.</a:t>
            </a:r>
          </a:p>
          <a:p>
            <a:pPr marL="192881" indent="-192881">
              <a:buFont typeface="Wingdings" panose="05000000000000000000" pitchFamily="2" charset="2"/>
              <a:buChar char="è"/>
            </a:pPr>
            <a:r>
              <a:rPr lang="en-US" altLang="zh-CN" b="1" dirty="0">
                <a:solidFill>
                  <a:srgbClr val="C0000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Clock Power Supply factors cannot be ignored</a:t>
            </a:r>
            <a:r>
              <a:rPr lang="zh-CN" altLang="en-US" b="1" dirty="0">
                <a:solidFill>
                  <a:srgbClr val="C0000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！</a:t>
            </a:r>
          </a:p>
        </p:txBody>
      </p:sp>
      <p:pic>
        <p:nvPicPr>
          <p:cNvPr id="14" name="内容占位符 4">
            <a:extLst>
              <a:ext uri="{FF2B5EF4-FFF2-40B4-BE49-F238E27FC236}">
                <a16:creationId xmlns="" xmlns:a16="http://schemas.microsoft.com/office/drawing/2014/main" id="{C56F7663-1B6E-45D1-B060-391877E2B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457" y="1169949"/>
            <a:ext cx="3799577" cy="2374737"/>
          </a:xfrm>
        </p:spPr>
      </p:pic>
      <p:cxnSp>
        <p:nvCxnSpPr>
          <p:cNvPr id="10" name="直接箭头连接符 9"/>
          <p:cNvCxnSpPr>
            <a:cxnSpLocks/>
            <a:endCxn id="6" idx="1"/>
          </p:cNvCxnSpPr>
          <p:nvPr/>
        </p:nvCxnSpPr>
        <p:spPr>
          <a:xfrm>
            <a:off x="2504551" y="4015754"/>
            <a:ext cx="2010119" cy="3291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8">
            <a:extLst>
              <a:ext uri="{FF2B5EF4-FFF2-40B4-BE49-F238E27FC236}">
                <a16:creationId xmlns="" xmlns:a16="http://schemas.microsoft.com/office/drawing/2014/main" id="{B9BFCBB2-987E-40F6-B905-DA4265F80F58}"/>
              </a:ext>
            </a:extLst>
          </p:cNvPr>
          <p:cNvSpPr/>
          <p:nvPr/>
        </p:nvSpPr>
        <p:spPr>
          <a:xfrm>
            <a:off x="1979712" y="3808118"/>
            <a:ext cx="524839" cy="5228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6" name="椭圆 15">
            <a:extLst>
              <a:ext uri="{FF2B5EF4-FFF2-40B4-BE49-F238E27FC236}">
                <a16:creationId xmlns="" xmlns:a16="http://schemas.microsoft.com/office/drawing/2014/main" id="{9C256DA9-C288-492A-B982-FF2845BDE65E}"/>
              </a:ext>
            </a:extLst>
          </p:cNvPr>
          <p:cNvSpPr/>
          <p:nvPr/>
        </p:nvSpPr>
        <p:spPr>
          <a:xfrm>
            <a:off x="8388424" y="3172551"/>
            <a:ext cx="398610" cy="233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4C3F035B-B8C8-48E4-81C0-2A342BDA85B7}"/>
              </a:ext>
            </a:extLst>
          </p:cNvPr>
          <p:cNvSpPr/>
          <p:nvPr/>
        </p:nvSpPr>
        <p:spPr>
          <a:xfrm>
            <a:off x="8148634" y="3405719"/>
            <a:ext cx="878189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</a:rPr>
              <a:t>366.7fs</a:t>
            </a:r>
            <a:endParaRPr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D43AD7D8-3028-4C8A-80C5-433A86834F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2952" y="3884343"/>
            <a:ext cx="2169500" cy="5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ADC</a:t>
            </a:r>
            <a:r>
              <a:rPr lang="zh-CN" altLang="en-US" dirty="0"/>
              <a:t> </a:t>
            </a:r>
            <a:r>
              <a:rPr lang="en-US" altLang="zh-CN" dirty="0"/>
              <a:t>Performance Analysis </a:t>
            </a:r>
            <a:endParaRPr lang="zh-CN" altLang="en-US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43001" y="1396281"/>
            <a:ext cx="103939" cy="20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1435" tIns="25718" rIns="51435" bIns="25718" numCol="1" anchor="ctr" anchorCtr="0" compatLnSpc="1">
            <a:spAutoFit/>
          </a:bodyPr>
          <a:lstStyle/>
          <a:p>
            <a:endParaRPr lang="zh-CN" altLang="en-US" sz="1013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95" y="1105994"/>
            <a:ext cx="4633167" cy="3555947"/>
          </a:xfrm>
          <a:prstGeom prst="rect">
            <a:avLst/>
          </a:prstGeom>
        </p:spPr>
      </p:pic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1"/>
            </p:custDataLst>
            <p:extLst/>
          </p:nvPr>
        </p:nvGraphicFramePr>
        <p:xfrm>
          <a:off x="277526" y="5067143"/>
          <a:ext cx="4571652" cy="7891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18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618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18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180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180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6261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9444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9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SNR</a:t>
                      </a:r>
                      <a:endParaRPr lang="zh-CN" sz="9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ENOB</a:t>
                      </a:r>
                      <a:endParaRPr lang="zh-CN" sz="9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SFDR</a:t>
                      </a:r>
                      <a:endParaRPr lang="zh-CN" sz="9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SINAD</a:t>
                      </a:r>
                      <a:endParaRPr lang="zh-CN" sz="9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THD</a:t>
                      </a:r>
                      <a:endParaRPr lang="zh-CN" sz="9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47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ADC</a:t>
                      </a:r>
                      <a:endParaRPr lang="zh-CN" sz="9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60.3</a:t>
                      </a:r>
                      <a:endParaRPr lang="zh-CN" sz="900" kern="10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  <a:endParaRPr lang="zh-CN" sz="9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75.5</a:t>
                      </a:r>
                      <a:endParaRPr lang="zh-CN" sz="9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52.2</a:t>
                      </a:r>
                      <a:endParaRPr lang="zh-CN" sz="9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-56.1</a:t>
                      </a:r>
                      <a:endParaRPr lang="zh-CN" sz="900" kern="100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38576" marR="38576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709" y="3645024"/>
            <a:ext cx="4007387" cy="24706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16015" y="3882729"/>
            <a:ext cx="26000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 dirty="0">
                <a:solidFill>
                  <a:srgbClr val="0000FF"/>
                </a:solidFill>
              </a:rPr>
              <a:t>A</a:t>
            </a:r>
            <a:endParaRPr lang="zh-CN" altLang="en-US" sz="1013" dirty="0">
              <a:solidFill>
                <a:srgbClr val="0000FF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05303" y="3882729"/>
            <a:ext cx="255198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 dirty="0">
                <a:solidFill>
                  <a:srgbClr val="0000FF"/>
                </a:solidFill>
              </a:rPr>
              <a:t>B</a:t>
            </a:r>
            <a:endParaRPr lang="zh-CN" altLang="en-US" sz="1013" dirty="0">
              <a:solidFill>
                <a:srgbClr val="0000FF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16015" y="5126777"/>
            <a:ext cx="178715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13" dirty="0">
                <a:solidFill>
                  <a:srgbClr val="0000FF"/>
                </a:solidFill>
              </a:rPr>
              <a:t>C</a:t>
            </a:r>
            <a:endParaRPr lang="zh-CN" altLang="en-US" sz="1013" dirty="0">
              <a:solidFill>
                <a:srgbClr val="0000FF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765726" y="5099640"/>
            <a:ext cx="264816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 dirty="0">
                <a:solidFill>
                  <a:srgbClr val="0000FF"/>
                </a:solidFill>
              </a:rPr>
              <a:t>D</a:t>
            </a:r>
            <a:endParaRPr lang="zh-CN" altLang="en-US" sz="1013" dirty="0">
              <a:solidFill>
                <a:srgbClr val="0000FF"/>
              </a:solidFill>
            </a:endParaRPr>
          </a:p>
        </p:txBody>
      </p:sp>
      <p:sp>
        <p:nvSpPr>
          <p:cNvPr id="14" name="矩形 7"/>
          <p:cNvSpPr>
            <a:spLocks noChangeArrowheads="1"/>
          </p:cNvSpPr>
          <p:nvPr/>
        </p:nvSpPr>
        <p:spPr bwMode="auto">
          <a:xfrm>
            <a:off x="6372200" y="6089429"/>
            <a:ext cx="13873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 b="1" dirty="0"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ADC</a:t>
            </a:r>
            <a:r>
              <a:rPr lang="zh-CN" altLang="en-US" sz="1400" b="1" dirty="0"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Arial Narrow" panose="020B0606020202030204" pitchFamily="34" charset="0"/>
              </a:rPr>
              <a:t>histogram</a:t>
            </a:r>
            <a:endParaRPr lang="zh-CN" altLang="en-US" sz="1400" b="1" dirty="0">
              <a:latin typeface="Arial Narrow" panose="020B0606020202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0BAFAAB-B0DE-4FFC-8BB9-63322ED4C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555" y="1059447"/>
            <a:ext cx="3592628" cy="2271083"/>
          </a:xfrm>
          <a:prstGeom prst="rect">
            <a:avLst/>
          </a:prstGeom>
        </p:spPr>
      </p:pic>
      <p:sp>
        <p:nvSpPr>
          <p:cNvPr id="16" name="矩形 7">
            <a:extLst>
              <a:ext uri="{FF2B5EF4-FFF2-40B4-BE49-F238E27FC236}">
                <a16:creationId xmlns="" xmlns:a16="http://schemas.microsoft.com/office/drawing/2014/main" id="{8196B05E-C190-4AE2-8BF1-F2D80BD53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7969" y="3332769"/>
            <a:ext cx="34973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 b="1" dirty="0"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ADC</a:t>
            </a:r>
            <a:r>
              <a:rPr lang="zh-CN" altLang="en-US" sz="1400" b="1" dirty="0"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Arial Narrow" panose="020B0606020202030204" pitchFamily="34" charset="0"/>
              </a:rPr>
              <a:t>SNR vs Input Frequency vs Clock Jitter</a:t>
            </a:r>
            <a:endParaRPr lang="zh-CN" altLang="en-US" sz="1400" b="1" dirty="0">
              <a:latin typeface="Arial Narrow" panose="020B0606020202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BACAA997-2230-40AB-B5F0-451012ACB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7502" y="2649186"/>
            <a:ext cx="1473225" cy="402002"/>
          </a:xfrm>
          <a:prstGeom prst="rect">
            <a:avLst/>
          </a:prstGeom>
        </p:spPr>
      </p:pic>
      <p:sp>
        <p:nvSpPr>
          <p:cNvPr id="18" name="矩形 7">
            <a:extLst>
              <a:ext uri="{FF2B5EF4-FFF2-40B4-BE49-F238E27FC236}">
                <a16:creationId xmlns="" xmlns:a16="http://schemas.microsoft.com/office/drawing/2014/main" id="{87289508-8341-4A16-B30E-7EB14C2A9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8131" y="5961735"/>
            <a:ext cx="13873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 b="1" dirty="0"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ADC</a:t>
            </a:r>
            <a:r>
              <a:rPr lang="zh-CN" altLang="en-US" sz="1400" b="1" dirty="0"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test results</a:t>
            </a:r>
            <a:endParaRPr lang="zh-CN" altLang="en-US" sz="1400" b="1" dirty="0">
              <a:latin typeface="Arial Narrow" panose="020B0606020202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矩形 7">
            <a:extLst>
              <a:ext uri="{FF2B5EF4-FFF2-40B4-BE49-F238E27FC236}">
                <a16:creationId xmlns="" xmlns:a16="http://schemas.microsoft.com/office/drawing/2014/main" id="{FBF6F397-E817-4E2E-AE02-C9C854060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0007" y="4572547"/>
            <a:ext cx="12035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 b="1" dirty="0"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Raw ADC</a:t>
            </a:r>
            <a:r>
              <a:rPr lang="zh-CN" altLang="en-US" sz="1400" b="1" dirty="0"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latin typeface="Arial Narrow" panose="020B060602020203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FFT</a:t>
            </a:r>
            <a:endParaRPr lang="zh-CN" altLang="en-US" sz="1400" b="1" dirty="0">
              <a:latin typeface="Arial Narrow" panose="020B060602020203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3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8"/>
    </mc:Choice>
    <mc:Fallback xmlns="">
      <p:transition spd="slow" advTm="717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front-end electronics of BPM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0691" y="1268760"/>
            <a:ext cx="8507288" cy="4319810"/>
          </a:xfrm>
        </p:spPr>
        <p:txBody>
          <a:bodyPr/>
          <a:lstStyle/>
          <a:p>
            <a:r>
              <a:rPr lang="en-US" altLang="zh-CN" dirty="0" smtClean="0"/>
              <a:t>8 versions </a:t>
            </a:r>
            <a:r>
              <a:rPr lang="en-US" altLang="zh-CN" dirty="0"/>
              <a:t>of </a:t>
            </a:r>
            <a:r>
              <a:rPr lang="en-US" altLang="zh-CN" dirty="0" smtClean="0"/>
              <a:t>AFE electronics have been developed to improve the performance in the past six years.</a:t>
            </a:r>
          </a:p>
          <a:p>
            <a:r>
              <a:rPr lang="en-US" altLang="zh-CN" dirty="0" smtClean="0"/>
              <a:t>The </a:t>
            </a:r>
            <a:r>
              <a:rPr lang="en-US" altLang="zh-CN" dirty="0"/>
              <a:t>front-end electronics </a:t>
            </a:r>
            <a:r>
              <a:rPr lang="en-US" altLang="zh-CN" dirty="0" smtClean="0"/>
              <a:t>cross talk is better than -80dB and the dynamic range is 60dB in the latest version.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D528-5DC1-43AE-A3BF-8656839858CE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3243-E730-472E-A005-6BE97143DD99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15" y="2852936"/>
            <a:ext cx="8711789" cy="386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AC7EC2B-6001-476E-81B8-6C6AB6AF6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8" y="1045462"/>
            <a:ext cx="4109297" cy="5429666"/>
          </a:xfrm>
          <a:prstGeom prst="rect">
            <a:avLst/>
          </a:prstGeom>
        </p:spPr>
      </p:pic>
      <p:sp>
        <p:nvSpPr>
          <p:cNvPr id="119" name="CustomShape 3"/>
          <p:cNvSpPr/>
          <p:nvPr/>
        </p:nvSpPr>
        <p:spPr>
          <a:xfrm>
            <a:off x="5009585" y="3717032"/>
            <a:ext cx="138479" cy="1160573"/>
          </a:xfrm>
          <a:prstGeom prst="leftBrace">
            <a:avLst>
              <a:gd name="adj1" fmla="val 61901"/>
              <a:gd name="adj2" fmla="val 49685"/>
            </a:avLst>
          </a:prstGeom>
          <a:noFill/>
          <a:ln w="6480">
            <a:solidFill>
              <a:srgbClr val="000000"/>
            </a:solidFill>
            <a:round/>
          </a:ln>
        </p:spPr>
      </p:sp>
      <p:sp>
        <p:nvSpPr>
          <p:cNvPr id="120" name="CustomShape 4"/>
          <p:cNvSpPr/>
          <p:nvPr/>
        </p:nvSpPr>
        <p:spPr>
          <a:xfrm>
            <a:off x="4623196" y="4223343"/>
            <a:ext cx="488335" cy="147950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4 SFP +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121" name="CustomShape 5"/>
          <p:cNvSpPr/>
          <p:nvPr/>
        </p:nvSpPr>
        <p:spPr>
          <a:xfrm>
            <a:off x="4745937" y="1952272"/>
            <a:ext cx="418076" cy="294104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Gigabit Ethernet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122" name="CustomShape 6"/>
          <p:cNvSpPr/>
          <p:nvPr/>
        </p:nvSpPr>
        <p:spPr>
          <a:xfrm>
            <a:off x="4752021" y="1720556"/>
            <a:ext cx="477183" cy="149322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RS-232-C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123" name="CustomShape 7"/>
          <p:cNvSpPr/>
          <p:nvPr/>
        </p:nvSpPr>
        <p:spPr>
          <a:xfrm>
            <a:off x="4763633" y="3201393"/>
            <a:ext cx="414395" cy="218852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JTAG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124" name="CustomShape 8"/>
          <p:cNvSpPr/>
          <p:nvPr/>
        </p:nvSpPr>
        <p:spPr>
          <a:xfrm>
            <a:off x="5292080" y="6165304"/>
            <a:ext cx="792088" cy="216024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+12V Power Input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125" name="CustomShape 9"/>
          <p:cNvSpPr/>
          <p:nvPr/>
        </p:nvSpPr>
        <p:spPr>
          <a:xfrm flipH="1">
            <a:off x="8433100" y="2237992"/>
            <a:ext cx="193962" cy="2236630"/>
          </a:xfrm>
          <a:prstGeom prst="leftBrace">
            <a:avLst>
              <a:gd name="adj1" fmla="val 94198"/>
              <a:gd name="adj2" fmla="val 49685"/>
            </a:avLst>
          </a:prstGeom>
          <a:noFill/>
          <a:ln w="3240">
            <a:solidFill>
              <a:srgbClr val="000000"/>
            </a:solidFill>
            <a:round/>
          </a:ln>
        </p:spPr>
      </p:sp>
      <p:sp>
        <p:nvSpPr>
          <p:cNvPr id="126" name="CustomShape 10"/>
          <p:cNvSpPr/>
          <p:nvPr/>
        </p:nvSpPr>
        <p:spPr>
          <a:xfrm>
            <a:off x="8609567" y="3201393"/>
            <a:ext cx="550281" cy="255758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"/>
                <a:ea typeface="Osaka"/>
              </a:rPr>
              <a:t>ADF Interface</a:t>
            </a:r>
            <a:endParaRPr sz="800" dirty="0"/>
          </a:p>
        </p:txBody>
      </p:sp>
      <p:sp>
        <p:nvSpPr>
          <p:cNvPr id="127" name="CustomShape 11"/>
          <p:cNvSpPr/>
          <p:nvPr/>
        </p:nvSpPr>
        <p:spPr>
          <a:xfrm>
            <a:off x="6156176" y="1211272"/>
            <a:ext cx="951798" cy="199576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"/>
                <a:ea typeface="Osaka"/>
              </a:rPr>
              <a:t>2 </a:t>
            </a:r>
            <a:r>
              <a:rPr lang="en-US" sz="800" dirty="0" err="1">
                <a:solidFill>
                  <a:srgbClr val="000000"/>
                </a:solidFill>
                <a:latin typeface="Arial"/>
                <a:ea typeface="Osaka"/>
              </a:rPr>
              <a:t>Gbytes</a:t>
            </a:r>
            <a:r>
              <a:rPr lang="en-US" sz="800" dirty="0">
                <a:solidFill>
                  <a:srgbClr val="000000"/>
                </a:solidFill>
                <a:latin typeface="Arial"/>
                <a:ea typeface="Osaka"/>
              </a:rPr>
              <a:t> DDR3</a:t>
            </a:r>
            <a:endParaRPr sz="800" dirty="0"/>
          </a:p>
        </p:txBody>
      </p:sp>
      <p:sp>
        <p:nvSpPr>
          <p:cNvPr id="128" name="Line 12"/>
          <p:cNvSpPr/>
          <p:nvPr/>
        </p:nvSpPr>
        <p:spPr>
          <a:xfrm flipH="1">
            <a:off x="6503336" y="1410848"/>
            <a:ext cx="12880" cy="1303051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05E1A1E7-728C-475B-B240-C08927B1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Digital Front End Board (</a:t>
            </a:r>
            <a:r>
              <a:rPr lang="en-US" altLang="zh-CN" dirty="0" smtClean="0"/>
              <a:t>DFE</a:t>
            </a:r>
            <a:r>
              <a:rPr lang="zh-CN" altLang="en-US" dirty="0" smtClean="0"/>
              <a:t>）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18" name="CustomShape 7"/>
          <p:cNvSpPr/>
          <p:nvPr/>
        </p:nvSpPr>
        <p:spPr>
          <a:xfrm>
            <a:off x="4752021" y="2395265"/>
            <a:ext cx="440874" cy="193089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SD Card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26" name="CustomShape 7">
            <a:extLst>
              <a:ext uri="{FF2B5EF4-FFF2-40B4-BE49-F238E27FC236}">
                <a16:creationId xmlns="" xmlns:a16="http://schemas.microsoft.com/office/drawing/2014/main" id="{548B26F6-4F86-4ECB-92A6-DE2E8C7041F9}"/>
              </a:ext>
            </a:extLst>
          </p:cNvPr>
          <p:cNvSpPr/>
          <p:nvPr/>
        </p:nvSpPr>
        <p:spPr>
          <a:xfrm>
            <a:off x="4521251" y="2658604"/>
            <a:ext cx="590280" cy="193089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I</a:t>
            </a:r>
            <a:r>
              <a:rPr lang="en-US" altLang="zh-CN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nterLock</a:t>
            </a:r>
            <a:r>
              <a:rPr lang="en-US" altLang="zh-CN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 IN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28" name="CustomShape 7">
            <a:extLst>
              <a:ext uri="{FF2B5EF4-FFF2-40B4-BE49-F238E27FC236}">
                <a16:creationId xmlns="" xmlns:a16="http://schemas.microsoft.com/office/drawing/2014/main" id="{730D8095-BD43-4742-8E23-0BFEE4F13B45}"/>
              </a:ext>
            </a:extLst>
          </p:cNvPr>
          <p:cNvSpPr/>
          <p:nvPr/>
        </p:nvSpPr>
        <p:spPr>
          <a:xfrm>
            <a:off x="4521250" y="2841509"/>
            <a:ext cx="656777" cy="193089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I</a:t>
            </a:r>
            <a:r>
              <a:rPr lang="en-US" altLang="zh-CN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nterLock</a:t>
            </a:r>
            <a:r>
              <a:rPr lang="en-US" altLang="zh-CN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 OUT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29" name="CustomShape 4">
            <a:extLst>
              <a:ext uri="{FF2B5EF4-FFF2-40B4-BE49-F238E27FC236}">
                <a16:creationId xmlns="" xmlns:a16="http://schemas.microsoft.com/office/drawing/2014/main" id="{EB0E7AAD-5DB7-4D98-9080-63B0373C0B95}"/>
              </a:ext>
            </a:extLst>
          </p:cNvPr>
          <p:cNvSpPr/>
          <p:nvPr/>
        </p:nvSpPr>
        <p:spPr>
          <a:xfrm>
            <a:off x="4521250" y="5056374"/>
            <a:ext cx="590281" cy="147950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M</a:t>
            </a:r>
            <a:r>
              <a:rPr lang="en-US" altLang="zh-CN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achine </a:t>
            </a:r>
            <a:r>
              <a:rPr lang="en-US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C</a:t>
            </a:r>
            <a:r>
              <a:rPr lang="en-US" altLang="zh-CN" sz="800" dirty="0" err="1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lk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30" name="CustomShape 4">
            <a:extLst>
              <a:ext uri="{FF2B5EF4-FFF2-40B4-BE49-F238E27FC236}">
                <a16:creationId xmlns="" xmlns:a16="http://schemas.microsoft.com/office/drawing/2014/main" id="{38DECB00-A2AC-458C-8C13-499A10408539}"/>
              </a:ext>
            </a:extLst>
          </p:cNvPr>
          <p:cNvSpPr/>
          <p:nvPr/>
        </p:nvSpPr>
        <p:spPr>
          <a:xfrm>
            <a:off x="4521250" y="5249583"/>
            <a:ext cx="590281" cy="147950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T</a:t>
            </a:r>
            <a:r>
              <a:rPr lang="en-US" altLang="zh-CN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rigger IN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="" xmlns:a16="http://schemas.microsoft.com/office/drawing/2014/main" id="{6AB49381-E8F7-4BAB-AF3A-D25167803B96}"/>
              </a:ext>
            </a:extLst>
          </p:cNvPr>
          <p:cNvSpPr/>
          <p:nvPr/>
        </p:nvSpPr>
        <p:spPr>
          <a:xfrm>
            <a:off x="4632047" y="5432814"/>
            <a:ext cx="479484" cy="157927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SYNC</a:t>
            </a:r>
            <a:endParaRPr sz="800" dirty="0">
              <a:latin typeface="Arial Narrow" panose="020B0606020202030204" pitchFamily="34" charset="0"/>
            </a:endParaRPr>
          </a:p>
        </p:txBody>
      </p:sp>
      <p:sp>
        <p:nvSpPr>
          <p:cNvPr id="32" name="CustomShape 11">
            <a:extLst>
              <a:ext uri="{FF2B5EF4-FFF2-40B4-BE49-F238E27FC236}">
                <a16:creationId xmlns="" xmlns:a16="http://schemas.microsoft.com/office/drawing/2014/main" id="{278E0E60-3539-4108-92B5-1C09BAEE0E5C}"/>
              </a:ext>
            </a:extLst>
          </p:cNvPr>
          <p:cNvSpPr/>
          <p:nvPr/>
        </p:nvSpPr>
        <p:spPr>
          <a:xfrm>
            <a:off x="6998759" y="1211272"/>
            <a:ext cx="741593" cy="129496"/>
          </a:xfrm>
          <a:prstGeom prst="rect">
            <a:avLst/>
          </a:prstGeom>
          <a:noFill/>
          <a:ln>
            <a:noFill/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800" b="1" dirty="0">
                <a:solidFill>
                  <a:srgbClr val="000000"/>
                </a:solidFill>
                <a:latin typeface="Arial"/>
                <a:ea typeface="Osaka"/>
              </a:rPr>
              <a:t>ZYNQ 7Z100</a:t>
            </a:r>
            <a:endParaRPr sz="800" b="1" dirty="0"/>
          </a:p>
        </p:txBody>
      </p:sp>
      <p:sp>
        <p:nvSpPr>
          <p:cNvPr id="33" name="Line 12">
            <a:extLst>
              <a:ext uri="{FF2B5EF4-FFF2-40B4-BE49-F238E27FC236}">
                <a16:creationId xmlns="" xmlns:a16="http://schemas.microsoft.com/office/drawing/2014/main" id="{3DD42458-FF4E-4A7E-8448-1919231F022D}"/>
              </a:ext>
            </a:extLst>
          </p:cNvPr>
          <p:cNvSpPr/>
          <p:nvPr/>
        </p:nvSpPr>
        <p:spPr>
          <a:xfrm flipH="1">
            <a:off x="6889724" y="1373494"/>
            <a:ext cx="209402" cy="1767474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sp>
      <p:sp>
        <p:nvSpPr>
          <p:cNvPr id="34" name="TextShape 2">
            <a:extLst>
              <a:ext uri="{FF2B5EF4-FFF2-40B4-BE49-F238E27FC236}">
                <a16:creationId xmlns="" xmlns:a16="http://schemas.microsoft.com/office/drawing/2014/main" id="{E44B467F-CF85-43C4-AF36-1C8118E82F28}"/>
              </a:ext>
            </a:extLst>
          </p:cNvPr>
          <p:cNvSpPr txBox="1"/>
          <p:nvPr/>
        </p:nvSpPr>
        <p:spPr>
          <a:xfrm>
            <a:off x="107853" y="1211272"/>
            <a:ext cx="4708538" cy="5263856"/>
          </a:xfrm>
          <a:prstGeom prst="rect">
            <a:avLst/>
          </a:prstGeom>
        </p:spPr>
        <p:txBody>
          <a:bodyPr lIns="50828" tIns="24908" rIns="50828" bIns="24908"/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ea typeface="Osaka"/>
                <a:cs typeface="Arial" panose="020B0604020202020204" pitchFamily="34" charset="0"/>
              </a:rPr>
              <a:t>Features:</a:t>
            </a:r>
          </a:p>
          <a:p>
            <a:endParaRPr lang="en-US" b="1" dirty="0">
              <a:solidFill>
                <a:srgbClr val="000000"/>
              </a:solidFill>
              <a:latin typeface="Arial Narrow"/>
              <a:ea typeface="Osaka"/>
            </a:endParaRPr>
          </a:p>
          <a:p>
            <a:pPr marL="160735" indent="-160735">
              <a:lnSpc>
                <a:spcPct val="150000"/>
              </a:lnSpc>
              <a:buSzPct val="135000"/>
              <a:buFont typeface="Wingdings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Xilinx ZYNQ FPGA (XZ7100)</a:t>
            </a:r>
          </a:p>
          <a:p>
            <a:pPr marL="353616" lvl="1" indent="-96441">
              <a:lnSpc>
                <a:spcPct val="150000"/>
              </a:lnSpc>
              <a:buSzPct val="135000"/>
              <a:buFont typeface="Arial" charset="0"/>
              <a:buChar char="•"/>
            </a:pPr>
            <a:r>
              <a:rPr lang="en-US" altLang="zh-CN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Hard dual-core ARM A9 processor</a:t>
            </a:r>
            <a:endParaRPr lang="en-US" sz="1600" b="1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160735" lvl="1" indent="-160735">
              <a:lnSpc>
                <a:spcPct val="150000"/>
              </a:lnSpc>
              <a:buSzPct val="135000"/>
              <a:buFont typeface="Wingdings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Beam signal processing </a:t>
            </a:r>
            <a:r>
              <a:rPr lang="en-US" altLang="zh-CN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with </a:t>
            </a: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DDC+CIC+FIR</a:t>
            </a:r>
          </a:p>
          <a:p>
            <a:pPr marL="160735" lvl="1" indent="-160735">
              <a:lnSpc>
                <a:spcPct val="150000"/>
              </a:lnSpc>
              <a:buSzPct val="135000"/>
              <a:buFont typeface="Wingdings" charset="2"/>
              <a:buChar char="Ø"/>
            </a:pPr>
            <a:r>
              <a:rPr lang="en-US" altLang="zh-CN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Runs standard </a:t>
            </a:r>
            <a:r>
              <a:rPr lang="en-US" altLang="zh-CN" sz="1600" b="1" dirty="0">
                <a:solidFill>
                  <a:srgbClr val="0000FF"/>
                </a:solidFill>
                <a:latin typeface="Arial Narrow" panose="020B0606020202030204" pitchFamily="34" charset="0"/>
              </a:rPr>
              <a:t>Debian</a:t>
            </a:r>
            <a:r>
              <a:rPr lang="en-US" altLang="zh-CN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 based Linux Operating System</a:t>
            </a:r>
          </a:p>
          <a:p>
            <a:pPr marL="160735" lvl="1" indent="-160735">
              <a:lnSpc>
                <a:spcPct val="150000"/>
              </a:lnSpc>
              <a:buSzPct val="135000"/>
              <a:buFont typeface="Wingdings" charset="2"/>
              <a:buChar char="Ø"/>
            </a:pPr>
            <a:r>
              <a:rPr lang="en-US" altLang="zh-CN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Embedded IOC </a:t>
            </a:r>
          </a:p>
          <a:p>
            <a:pPr marL="160735" indent="-160735">
              <a:lnSpc>
                <a:spcPct val="150000"/>
              </a:lnSpc>
              <a:buSzPct val="135000"/>
              <a:buFont typeface="Wingdings" charset="2"/>
              <a:buChar char="Ø"/>
            </a:pPr>
            <a:r>
              <a:rPr lang="en-US" altLang="zh-CN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Boot via 32Gbyte micro SD-Card</a:t>
            </a:r>
          </a:p>
          <a:p>
            <a:pPr marL="160735" indent="-160735">
              <a:lnSpc>
                <a:spcPct val="150000"/>
              </a:lnSpc>
              <a:buSzPct val="135000"/>
              <a:buFont typeface="Wingdings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Gigabit Ethernet </a:t>
            </a:r>
            <a:endParaRPr sz="1600" b="1" dirty="0">
              <a:latin typeface="Arial Narrow" panose="020B0606020202030204" pitchFamily="34" charset="0"/>
            </a:endParaRPr>
          </a:p>
          <a:p>
            <a:pPr marL="160735" indent="-160735">
              <a:lnSpc>
                <a:spcPct val="150000"/>
              </a:lnSpc>
              <a:buSzPct val="135000"/>
              <a:buFont typeface="Wingdings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2Gbyte DDR3 Memory (SO-DIMM Module)</a:t>
            </a:r>
            <a:endParaRPr sz="1600" b="1" dirty="0">
              <a:latin typeface="Arial Narrow" panose="020B0606020202030204" pitchFamily="34" charset="0"/>
            </a:endParaRPr>
          </a:p>
          <a:p>
            <a:pPr marL="160735" lvl="1" indent="-160735">
              <a:lnSpc>
                <a:spcPct val="150000"/>
              </a:lnSpc>
              <a:buSzPct val="135000"/>
              <a:buFont typeface="Wingdings" charset="2"/>
              <a:buChar char="Ø"/>
            </a:pP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F</a:t>
            </a:r>
            <a:r>
              <a:rPr lang="en-US" altLang="zh-CN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our</a:t>
            </a: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</a:rPr>
              <a:t> 6.6Gbps SFP modules</a:t>
            </a:r>
          </a:p>
          <a:p>
            <a:pPr marL="353616" lvl="1" indent="-96441">
              <a:lnSpc>
                <a:spcPct val="150000"/>
              </a:lnSpc>
              <a:buFont typeface="Arial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Embedded Event </a:t>
            </a:r>
            <a:r>
              <a:rPr lang="en-US" sz="16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Receiver</a:t>
            </a:r>
            <a:endParaRPr sz="1600" b="1" dirty="0" smtClean="0">
              <a:latin typeface="Arial Narrow" panose="020B0606020202030204" pitchFamily="34" charset="0"/>
            </a:endParaRPr>
          </a:p>
          <a:p>
            <a:pPr marL="160735" indent="-160735">
              <a:lnSpc>
                <a:spcPct val="150000"/>
              </a:lnSpc>
              <a:buSzPct val="135000"/>
              <a:buFont typeface="Wingdings" charset="2"/>
              <a:buChar char="Ø"/>
            </a:pPr>
            <a:r>
              <a:rPr lang="en-US" sz="16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 </a:t>
            </a:r>
            <a:r>
              <a:rPr lang="en-US" altLang="zh-CN" sz="16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32M</a:t>
            </a:r>
            <a:r>
              <a:rPr lang="en-US" sz="1600" b="1" dirty="0" smtClean="0">
                <a:solidFill>
                  <a:srgbClr val="000000"/>
                </a:solidFill>
                <a:latin typeface="Arial Narrow" panose="020B0606020202030204" pitchFamily="34" charset="0"/>
                <a:ea typeface="Osaka"/>
              </a:rPr>
              <a:t>bit FLASH memory</a:t>
            </a:r>
            <a:endParaRPr sz="16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6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="" xmlns:a16="http://schemas.microsoft.com/office/drawing/2014/main" id="{EF4142DE-0C0E-4B5E-94BD-9CF13E567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Digital Signal Processing Block </a:t>
            </a:r>
            <a:endParaRPr lang="zh-CN" altLang="en-US" dirty="0"/>
          </a:p>
        </p:txBody>
      </p:sp>
      <p:sp>
        <p:nvSpPr>
          <p:cNvPr id="85" name="矩形 84">
            <a:extLst>
              <a:ext uri="{FF2B5EF4-FFF2-40B4-BE49-F238E27FC236}">
                <a16:creationId xmlns="" xmlns:a16="http://schemas.microsoft.com/office/drawing/2014/main" id="{A29B59B0-3BE8-4FB6-8E98-6C15CB65147F}"/>
              </a:ext>
            </a:extLst>
          </p:cNvPr>
          <p:cNvSpPr/>
          <p:nvPr/>
        </p:nvSpPr>
        <p:spPr>
          <a:xfrm>
            <a:off x="280247" y="4306431"/>
            <a:ext cx="34282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</a:rPr>
              <a:t>LFSR: Linear Feed-back Shift-Register</a:t>
            </a:r>
          </a:p>
          <a:p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</a:rPr>
              <a:t>FIR filter : Finite Impulse Response filter</a:t>
            </a:r>
          </a:p>
          <a:p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</a:rPr>
              <a:t>CIC filter : Cascaded Integrator-Comb filter</a:t>
            </a:r>
          </a:p>
          <a:p>
            <a:r>
              <a:rPr lang="en-US" altLang="zh-CN" sz="1600" dirty="0">
                <a:latin typeface="Arial Narrow" panose="020B0606020202030204" pitchFamily="34" charset="0"/>
                <a:cs typeface="Arial" panose="020B0604020202020204" pitchFamily="34" charset="0"/>
              </a:rPr>
              <a:t>DDS : Direct Digital Synthesis</a:t>
            </a:r>
            <a:endParaRPr lang="zh-CN" altLang="en-US" sz="16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92" name="组合 91">
            <a:extLst>
              <a:ext uri="{FF2B5EF4-FFF2-40B4-BE49-F238E27FC236}">
                <a16:creationId xmlns="" xmlns:a16="http://schemas.microsoft.com/office/drawing/2014/main" id="{FF24FDEC-B4D7-44EE-A20E-1E0D29C2B023}"/>
              </a:ext>
            </a:extLst>
          </p:cNvPr>
          <p:cNvGrpSpPr/>
          <p:nvPr/>
        </p:nvGrpSpPr>
        <p:grpSpPr>
          <a:xfrm>
            <a:off x="395536" y="1196752"/>
            <a:ext cx="8585590" cy="3449985"/>
            <a:chOff x="1516645" y="2132781"/>
            <a:chExt cx="6116900" cy="2177106"/>
          </a:xfrm>
        </p:grpSpPr>
        <p:grpSp>
          <p:nvGrpSpPr>
            <p:cNvPr id="91" name="组合 90">
              <a:extLst>
                <a:ext uri="{FF2B5EF4-FFF2-40B4-BE49-F238E27FC236}">
                  <a16:creationId xmlns="" xmlns:a16="http://schemas.microsoft.com/office/drawing/2014/main" id="{60A2B32F-9FCE-4766-B1D0-7A4B96FA4FBA}"/>
                </a:ext>
              </a:extLst>
            </p:cNvPr>
            <p:cNvGrpSpPr/>
            <p:nvPr/>
          </p:nvGrpSpPr>
          <p:grpSpPr>
            <a:xfrm>
              <a:off x="1692273" y="2187871"/>
              <a:ext cx="5941272" cy="1893016"/>
              <a:chOff x="1692273" y="2187871"/>
              <a:chExt cx="5941272" cy="1893016"/>
            </a:xfrm>
          </p:grpSpPr>
          <p:sp>
            <p:nvSpPr>
              <p:cNvPr id="6" name="矩形 5">
                <a:extLst>
                  <a:ext uri="{FF2B5EF4-FFF2-40B4-BE49-F238E27FC236}">
                    <a16:creationId xmlns="" xmlns:a16="http://schemas.microsoft.com/office/drawing/2014/main" id="{C82F3540-FB63-4D96-BBA5-B10D68352811}"/>
                  </a:ext>
                </a:extLst>
              </p:cNvPr>
              <p:cNvSpPr/>
              <p:nvPr/>
            </p:nvSpPr>
            <p:spPr>
              <a:xfrm>
                <a:off x="1692273" y="2646971"/>
                <a:ext cx="364696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RAW</a:t>
                </a:r>
              </a:p>
              <a:p>
                <a:pPr algn="ctr"/>
                <a:r>
                  <a:rPr lang="en-US" altLang="zh-CN" sz="120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ADC</a:t>
                </a:r>
                <a:endParaRPr lang="zh-CN" altLang="en-US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流程图: 接点 7">
                <a:extLst>
                  <a:ext uri="{FF2B5EF4-FFF2-40B4-BE49-F238E27FC236}">
                    <a16:creationId xmlns="" xmlns:a16="http://schemas.microsoft.com/office/drawing/2014/main" id="{A1C8BD8D-32E1-40AB-BF64-4F527A765637}"/>
                  </a:ext>
                </a:extLst>
              </p:cNvPr>
              <p:cNvSpPr/>
              <p:nvPr/>
            </p:nvSpPr>
            <p:spPr>
              <a:xfrm>
                <a:off x="2910927" y="2646972"/>
                <a:ext cx="303166" cy="274296"/>
              </a:xfrm>
              <a:prstGeom prst="flowChartConnector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×</a:t>
                </a:r>
                <a:endParaRPr lang="zh-CN" altLang="en-US" sz="24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="" xmlns:a16="http://schemas.microsoft.com/office/drawing/2014/main" id="{98FAFA37-B0E2-453D-B319-7FBABA3608A5}"/>
                  </a:ext>
                </a:extLst>
              </p:cNvPr>
              <p:cNvSpPr/>
              <p:nvPr/>
            </p:nvSpPr>
            <p:spPr>
              <a:xfrm>
                <a:off x="2284671" y="2187871"/>
                <a:ext cx="453185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DDS</a:t>
                </a:r>
                <a:endParaRPr lang="zh-CN" altLang="en-US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="" xmlns:a16="http://schemas.microsoft.com/office/drawing/2014/main" id="{9F1778F7-92F0-4428-9D8F-198AAE8B8EA6}"/>
                  </a:ext>
                </a:extLst>
              </p:cNvPr>
              <p:cNvSpPr/>
              <p:nvPr/>
            </p:nvSpPr>
            <p:spPr>
              <a:xfrm>
                <a:off x="3370242" y="2646972"/>
                <a:ext cx="430808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IQ Data</a:t>
                </a:r>
                <a:endParaRPr lang="zh-CN" altLang="en-US" sz="11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="" xmlns:a16="http://schemas.microsoft.com/office/drawing/2014/main" id="{EEBB2E75-7424-48B6-A127-E7684E01BE43}"/>
                  </a:ext>
                </a:extLst>
              </p:cNvPr>
              <p:cNvSpPr/>
              <p:nvPr/>
            </p:nvSpPr>
            <p:spPr>
              <a:xfrm>
                <a:off x="2281262" y="2646972"/>
                <a:ext cx="453185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90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FIR Filter</a:t>
                </a:r>
              </a:p>
              <a:p>
                <a:pPr algn="ctr"/>
                <a:r>
                  <a:rPr lang="en-US" altLang="zh-CN" sz="90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Bandpass</a:t>
                </a:r>
                <a:endParaRPr lang="zh-CN" altLang="en-US" sz="9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="" xmlns:a16="http://schemas.microsoft.com/office/drawing/2014/main" id="{C2FC5FA0-F8DA-4285-B881-8C72D598236A}"/>
                  </a:ext>
                </a:extLst>
              </p:cNvPr>
              <p:cNvSpPr/>
              <p:nvPr/>
            </p:nvSpPr>
            <p:spPr>
              <a:xfrm>
                <a:off x="4252162" y="2642579"/>
                <a:ext cx="629666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CIC Filter</a:t>
                </a:r>
              </a:p>
              <a:p>
                <a:pPr algn="ctr"/>
                <a:r>
                  <a:rPr lang="en-US" altLang="zh-CN" sz="11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Decimator</a:t>
                </a:r>
                <a:endParaRPr lang="zh-CN" altLang="en-US" sz="11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="" xmlns:a16="http://schemas.microsoft.com/office/drawing/2014/main" id="{71C3BA19-1A89-4EBC-8245-E9DADAADAF13}"/>
                  </a:ext>
                </a:extLst>
              </p:cNvPr>
              <p:cNvSpPr/>
              <p:nvPr/>
            </p:nvSpPr>
            <p:spPr>
              <a:xfrm>
                <a:off x="5037976" y="2642579"/>
                <a:ext cx="653132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Compensating</a:t>
                </a:r>
              </a:p>
              <a:p>
                <a:pPr algn="ctr"/>
                <a:r>
                  <a:rPr lang="en-US" altLang="zh-CN" sz="10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FIR Filter</a:t>
                </a:r>
                <a:endParaRPr lang="zh-CN" altLang="en-US" sz="10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="" xmlns:a16="http://schemas.microsoft.com/office/drawing/2014/main" id="{8076F454-83FE-4AEB-B622-65717F274BB3}"/>
                  </a:ext>
                </a:extLst>
              </p:cNvPr>
              <p:cNvSpPr/>
              <p:nvPr/>
            </p:nvSpPr>
            <p:spPr>
              <a:xfrm>
                <a:off x="5847256" y="2642579"/>
                <a:ext cx="597032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CORDIC</a:t>
                </a: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="" xmlns:a16="http://schemas.microsoft.com/office/drawing/2014/main" id="{99114F76-851F-45B2-9E9C-AD611A91D457}"/>
                  </a:ext>
                </a:extLst>
              </p:cNvPr>
              <p:cNvSpPr/>
              <p:nvPr/>
            </p:nvSpPr>
            <p:spPr>
              <a:xfrm>
                <a:off x="4252162" y="3224586"/>
                <a:ext cx="632386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CIC Filter</a:t>
                </a:r>
              </a:p>
              <a:p>
                <a:pPr algn="ctr"/>
                <a:r>
                  <a:rPr lang="en-US" altLang="zh-CN" sz="12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Decimator</a:t>
                </a:r>
                <a:endParaRPr lang="zh-CN" altLang="en-US" sz="12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="" xmlns:a16="http://schemas.microsoft.com/office/drawing/2014/main" id="{2FCBB28A-686F-4164-A9DA-005EABCECB95}"/>
                  </a:ext>
                </a:extLst>
              </p:cNvPr>
              <p:cNvSpPr/>
              <p:nvPr/>
            </p:nvSpPr>
            <p:spPr>
              <a:xfrm>
                <a:off x="5037976" y="3224586"/>
                <a:ext cx="653132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Compensating</a:t>
                </a:r>
              </a:p>
              <a:p>
                <a:pPr algn="ctr"/>
                <a:r>
                  <a:rPr lang="en-US" altLang="zh-CN" sz="10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FIR Filter</a:t>
                </a:r>
                <a:endParaRPr lang="zh-CN" altLang="en-US" sz="10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="" xmlns:a16="http://schemas.microsoft.com/office/drawing/2014/main" id="{323627FB-B05B-49CF-89A2-7520B9EE98E7}"/>
                  </a:ext>
                </a:extLst>
              </p:cNvPr>
              <p:cNvSpPr/>
              <p:nvPr/>
            </p:nvSpPr>
            <p:spPr>
              <a:xfrm>
                <a:off x="5819912" y="3224586"/>
                <a:ext cx="653132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Programmable</a:t>
                </a:r>
              </a:p>
              <a:p>
                <a:pPr algn="ctr"/>
                <a:r>
                  <a:rPr lang="en-US" altLang="zh-CN" sz="10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FIR Filter</a:t>
                </a:r>
                <a:endParaRPr lang="zh-CN" altLang="en-US" sz="10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="" xmlns:a16="http://schemas.microsoft.com/office/drawing/2014/main" id="{4E18C968-31BF-4365-A2C7-BCBB798E6C94}"/>
                  </a:ext>
                </a:extLst>
              </p:cNvPr>
              <p:cNvSpPr/>
              <p:nvPr/>
            </p:nvSpPr>
            <p:spPr>
              <a:xfrm>
                <a:off x="4252162" y="3806591"/>
                <a:ext cx="632386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CIC Filter</a:t>
                </a:r>
              </a:p>
              <a:p>
                <a:pPr algn="ctr"/>
                <a:r>
                  <a:rPr lang="en-US" altLang="zh-CN" sz="12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Decimator</a:t>
                </a:r>
                <a:endParaRPr lang="zh-CN" altLang="en-US" sz="12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="" xmlns:a16="http://schemas.microsoft.com/office/drawing/2014/main" id="{94896132-3E8A-45F0-9C59-5C13A1369E0C}"/>
                  </a:ext>
                </a:extLst>
              </p:cNvPr>
              <p:cNvSpPr/>
              <p:nvPr/>
            </p:nvSpPr>
            <p:spPr>
              <a:xfrm>
                <a:off x="5037976" y="3806591"/>
                <a:ext cx="653132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Compensating</a:t>
                </a:r>
              </a:p>
              <a:p>
                <a:pPr algn="ctr"/>
                <a:r>
                  <a:rPr lang="en-US" altLang="zh-CN" sz="10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FIR Filter</a:t>
                </a:r>
                <a:endParaRPr lang="zh-CN" altLang="en-US" sz="10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="" xmlns:a16="http://schemas.microsoft.com/office/drawing/2014/main" id="{F2EF7BAB-485B-4023-A14F-96EE3F57EAEF}"/>
                  </a:ext>
                </a:extLst>
              </p:cNvPr>
              <p:cNvSpPr/>
              <p:nvPr/>
            </p:nvSpPr>
            <p:spPr>
              <a:xfrm>
                <a:off x="5818526" y="3806591"/>
                <a:ext cx="653132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Programmable</a:t>
                </a:r>
              </a:p>
              <a:p>
                <a:pPr algn="ctr"/>
                <a:r>
                  <a:rPr lang="en-US" altLang="zh-CN" sz="10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FIR Filter</a:t>
                </a:r>
                <a:endParaRPr lang="zh-CN" altLang="en-US" sz="10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="" xmlns:a16="http://schemas.microsoft.com/office/drawing/2014/main" id="{135044BC-2126-4462-900A-3AFC973A9D07}"/>
                  </a:ext>
                </a:extLst>
              </p:cNvPr>
              <p:cNvSpPr/>
              <p:nvPr/>
            </p:nvSpPr>
            <p:spPr>
              <a:xfrm>
                <a:off x="2284671" y="3106074"/>
                <a:ext cx="430807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200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LFSR</a:t>
                </a:r>
                <a:endParaRPr lang="zh-CN" altLang="en-US" sz="1200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" name="连接符: 肘形 22">
                <a:extLst>
                  <a:ext uri="{FF2B5EF4-FFF2-40B4-BE49-F238E27FC236}">
                    <a16:creationId xmlns="" xmlns:a16="http://schemas.microsoft.com/office/drawing/2014/main" id="{D15DED1A-D31B-43F7-A1F0-B18A248D4784}"/>
                  </a:ext>
                </a:extLst>
              </p:cNvPr>
              <p:cNvCxnSpPr>
                <a:cxnSpLocks/>
                <a:stCxn id="9" idx="3"/>
                <a:endCxn id="8" idx="0"/>
              </p:cNvCxnSpPr>
              <p:nvPr/>
            </p:nvCxnSpPr>
            <p:spPr>
              <a:xfrm>
                <a:off x="2737856" y="2325019"/>
                <a:ext cx="324654" cy="321953"/>
              </a:xfrm>
              <a:prstGeom prst="bentConnector2">
                <a:avLst/>
              </a:prstGeom>
              <a:ln w="19050"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25" name="连接符: 肘形 24">
                <a:extLst>
                  <a:ext uri="{FF2B5EF4-FFF2-40B4-BE49-F238E27FC236}">
                    <a16:creationId xmlns="" xmlns:a16="http://schemas.microsoft.com/office/drawing/2014/main" id="{AFDF0761-80FA-4ACF-96C8-C457F2D9656B}"/>
                  </a:ext>
                </a:extLst>
              </p:cNvPr>
              <p:cNvCxnSpPr>
                <a:cxnSpLocks/>
                <a:stCxn id="21" idx="3"/>
                <a:endCxn id="8" idx="4"/>
              </p:cNvCxnSpPr>
              <p:nvPr/>
            </p:nvCxnSpPr>
            <p:spPr>
              <a:xfrm flipV="1">
                <a:off x="2715478" y="2921267"/>
                <a:ext cx="347033" cy="321955"/>
              </a:xfrm>
              <a:prstGeom prst="bentConnector2">
                <a:avLst/>
              </a:prstGeom>
              <a:ln w="19050"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30" name="直接箭头连接符 29">
                <a:extLst>
                  <a:ext uri="{FF2B5EF4-FFF2-40B4-BE49-F238E27FC236}">
                    <a16:creationId xmlns="" xmlns:a16="http://schemas.microsoft.com/office/drawing/2014/main" id="{8EDED156-8784-4FD4-85BF-D001F88B3F45}"/>
                  </a:ext>
                </a:extLst>
              </p:cNvPr>
              <p:cNvCxnSpPr>
                <a:cxnSpLocks/>
                <a:stCxn id="11" idx="3"/>
                <a:endCxn id="8" idx="2"/>
              </p:cNvCxnSpPr>
              <p:nvPr/>
            </p:nvCxnSpPr>
            <p:spPr>
              <a:xfrm>
                <a:off x="2734447" y="2784120"/>
                <a:ext cx="176480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32" name="直接箭头连接符 31">
                <a:extLst>
                  <a:ext uri="{FF2B5EF4-FFF2-40B4-BE49-F238E27FC236}">
                    <a16:creationId xmlns="" xmlns:a16="http://schemas.microsoft.com/office/drawing/2014/main" id="{862A1787-6073-4696-9618-A7BB737CDEC5}"/>
                  </a:ext>
                </a:extLst>
              </p:cNvPr>
              <p:cNvCxnSpPr>
                <a:cxnSpLocks/>
                <a:stCxn id="8" idx="6"/>
                <a:endCxn id="10" idx="1"/>
              </p:cNvCxnSpPr>
              <p:nvPr/>
            </p:nvCxnSpPr>
            <p:spPr>
              <a:xfrm>
                <a:off x="3214093" y="2784120"/>
                <a:ext cx="156149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34" name="直接箭头连接符 33">
                <a:extLst>
                  <a:ext uri="{FF2B5EF4-FFF2-40B4-BE49-F238E27FC236}">
                    <a16:creationId xmlns="" xmlns:a16="http://schemas.microsoft.com/office/drawing/2014/main" id="{EDF4A8D6-0737-40A2-9548-9309DA9D7F2A}"/>
                  </a:ext>
                </a:extLst>
              </p:cNvPr>
              <p:cNvCxnSpPr>
                <a:stCxn id="6" idx="3"/>
                <a:endCxn id="11" idx="1"/>
              </p:cNvCxnSpPr>
              <p:nvPr/>
            </p:nvCxnSpPr>
            <p:spPr>
              <a:xfrm>
                <a:off x="2056969" y="2784120"/>
                <a:ext cx="224293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</p:cxnSp>
          <p:cxnSp>
            <p:nvCxnSpPr>
              <p:cNvPr id="37" name="直接箭头连接符 36">
                <a:extLst>
                  <a:ext uri="{FF2B5EF4-FFF2-40B4-BE49-F238E27FC236}">
                    <a16:creationId xmlns="" xmlns:a16="http://schemas.microsoft.com/office/drawing/2014/main" id="{5022B30E-66EC-4FB8-A511-B8454D5626C6}"/>
                  </a:ext>
                </a:extLst>
              </p:cNvPr>
              <p:cNvCxnSpPr>
                <a:stCxn id="10" idx="3"/>
                <a:endCxn id="12" idx="1"/>
              </p:cNvCxnSpPr>
              <p:nvPr/>
            </p:nvCxnSpPr>
            <p:spPr>
              <a:xfrm flipV="1">
                <a:off x="3801049" y="2779727"/>
                <a:ext cx="451113" cy="439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38" name="矩形 37">
                <a:extLst>
                  <a:ext uri="{FF2B5EF4-FFF2-40B4-BE49-F238E27FC236}">
                    <a16:creationId xmlns="" xmlns:a16="http://schemas.microsoft.com/office/drawing/2014/main" id="{CEF0200E-FE65-43E5-8DC6-983DCA0C600D}"/>
                  </a:ext>
                </a:extLst>
              </p:cNvPr>
              <p:cNvSpPr/>
              <p:nvPr/>
            </p:nvSpPr>
            <p:spPr>
              <a:xfrm>
                <a:off x="6600436" y="2642579"/>
                <a:ext cx="505909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BPM Calc.</a:t>
                </a: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="" xmlns:a16="http://schemas.microsoft.com/office/drawing/2014/main" id="{516B1604-1074-4C31-8C07-E6D067181163}"/>
                  </a:ext>
                </a:extLst>
              </p:cNvPr>
              <p:cNvSpPr/>
              <p:nvPr/>
            </p:nvSpPr>
            <p:spPr>
              <a:xfrm>
                <a:off x="6600436" y="3224586"/>
                <a:ext cx="505909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BPM Calc.</a:t>
                </a: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="" xmlns:a16="http://schemas.microsoft.com/office/drawing/2014/main" id="{4ABBC4AD-1CC7-4FB3-B3C2-00ECD3B8AF67}"/>
                  </a:ext>
                </a:extLst>
              </p:cNvPr>
              <p:cNvSpPr/>
              <p:nvPr/>
            </p:nvSpPr>
            <p:spPr>
              <a:xfrm>
                <a:off x="6600436" y="3806591"/>
                <a:ext cx="505909" cy="274296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bg1"/>
                    </a:solidFill>
                    <a:latin typeface="Arial Narrow" panose="020B0606020202030204" pitchFamily="34" charset="0"/>
                    <a:cs typeface="Arial" panose="020B0604020202020204" pitchFamily="34" charset="0"/>
                  </a:rPr>
                  <a:t>BPM Calc.</a:t>
                </a:r>
              </a:p>
            </p:txBody>
          </p:sp>
          <p:cxnSp>
            <p:nvCxnSpPr>
              <p:cNvPr id="42" name="直接箭头连接符 41">
                <a:extLst>
                  <a:ext uri="{FF2B5EF4-FFF2-40B4-BE49-F238E27FC236}">
                    <a16:creationId xmlns="" xmlns:a16="http://schemas.microsoft.com/office/drawing/2014/main" id="{9CBE714D-4895-496E-BC1B-76FCFA470FF2}"/>
                  </a:ext>
                </a:extLst>
              </p:cNvPr>
              <p:cNvCxnSpPr>
                <a:cxnSpLocks/>
                <a:stCxn id="12" idx="3"/>
                <a:endCxn id="13" idx="1"/>
              </p:cNvCxnSpPr>
              <p:nvPr/>
            </p:nvCxnSpPr>
            <p:spPr>
              <a:xfrm>
                <a:off x="4881828" y="2779727"/>
                <a:ext cx="156148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4" name="直接箭头连接符 43">
                <a:extLst>
                  <a:ext uri="{FF2B5EF4-FFF2-40B4-BE49-F238E27FC236}">
                    <a16:creationId xmlns="" xmlns:a16="http://schemas.microsoft.com/office/drawing/2014/main" id="{0D315FAC-38E2-4C96-B6E1-14C2D53FFB2D}"/>
                  </a:ext>
                </a:extLst>
              </p:cNvPr>
              <p:cNvCxnSpPr>
                <a:cxnSpLocks/>
                <a:stCxn id="13" idx="3"/>
                <a:endCxn id="14" idx="1"/>
              </p:cNvCxnSpPr>
              <p:nvPr/>
            </p:nvCxnSpPr>
            <p:spPr>
              <a:xfrm>
                <a:off x="5691108" y="2779727"/>
                <a:ext cx="156148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6" name="直接箭头连接符 45">
                <a:extLst>
                  <a:ext uri="{FF2B5EF4-FFF2-40B4-BE49-F238E27FC236}">
                    <a16:creationId xmlns="" xmlns:a16="http://schemas.microsoft.com/office/drawing/2014/main" id="{AD415EC3-B4AD-4B80-944B-23AB13B1D9B4}"/>
                  </a:ext>
                </a:extLst>
              </p:cNvPr>
              <p:cNvCxnSpPr>
                <a:stCxn id="14" idx="3"/>
                <a:endCxn id="38" idx="1"/>
              </p:cNvCxnSpPr>
              <p:nvPr/>
            </p:nvCxnSpPr>
            <p:spPr>
              <a:xfrm>
                <a:off x="6444288" y="2779727"/>
                <a:ext cx="156147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8" name="连接符: 肘形 47">
                <a:extLst>
                  <a:ext uri="{FF2B5EF4-FFF2-40B4-BE49-F238E27FC236}">
                    <a16:creationId xmlns="" xmlns:a16="http://schemas.microsoft.com/office/drawing/2014/main" id="{33C623C1-5ECF-4DAB-B5E3-7C7661EF56DC}"/>
                  </a:ext>
                </a:extLst>
              </p:cNvPr>
              <p:cNvCxnSpPr>
                <a:stCxn id="14" idx="2"/>
                <a:endCxn id="15" idx="1"/>
              </p:cNvCxnSpPr>
              <p:nvPr/>
            </p:nvCxnSpPr>
            <p:spPr>
              <a:xfrm rot="5400000">
                <a:off x="4976539" y="2192499"/>
                <a:ext cx="444858" cy="1893610"/>
              </a:xfrm>
              <a:prstGeom prst="bentConnector4">
                <a:avLst>
                  <a:gd name="adj1" fmla="val 34585"/>
                  <a:gd name="adj2" fmla="val 107068"/>
                </a:avLst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0" name="直接箭头连接符 49">
                <a:extLst>
                  <a:ext uri="{FF2B5EF4-FFF2-40B4-BE49-F238E27FC236}">
                    <a16:creationId xmlns="" xmlns:a16="http://schemas.microsoft.com/office/drawing/2014/main" id="{6CDB423E-3A1D-4A45-9F14-A327C81D2007}"/>
                  </a:ext>
                </a:extLst>
              </p:cNvPr>
              <p:cNvCxnSpPr>
                <a:cxnSpLocks/>
                <a:stCxn id="15" idx="3"/>
                <a:endCxn id="16" idx="1"/>
              </p:cNvCxnSpPr>
              <p:nvPr/>
            </p:nvCxnSpPr>
            <p:spPr>
              <a:xfrm>
                <a:off x="4884548" y="3361734"/>
                <a:ext cx="153428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</p:cxnSp>
          <p:cxnSp>
            <p:nvCxnSpPr>
              <p:cNvPr id="52" name="直接箭头连接符 51">
                <a:extLst>
                  <a:ext uri="{FF2B5EF4-FFF2-40B4-BE49-F238E27FC236}">
                    <a16:creationId xmlns="" xmlns:a16="http://schemas.microsoft.com/office/drawing/2014/main" id="{938EB6B3-D283-44BF-9338-37400B1232A4}"/>
                  </a:ext>
                </a:extLst>
              </p:cNvPr>
              <p:cNvCxnSpPr>
                <a:cxnSpLocks/>
                <a:stCxn id="16" idx="3"/>
                <a:endCxn id="17" idx="1"/>
              </p:cNvCxnSpPr>
              <p:nvPr/>
            </p:nvCxnSpPr>
            <p:spPr>
              <a:xfrm>
                <a:off x="5691108" y="3361734"/>
                <a:ext cx="128804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</p:cxnSp>
          <p:cxnSp>
            <p:nvCxnSpPr>
              <p:cNvPr id="54" name="直接箭头连接符 53">
                <a:extLst>
                  <a:ext uri="{FF2B5EF4-FFF2-40B4-BE49-F238E27FC236}">
                    <a16:creationId xmlns="" xmlns:a16="http://schemas.microsoft.com/office/drawing/2014/main" id="{D9DBEE37-35DA-4523-A6FE-C07414B11472}"/>
                  </a:ext>
                </a:extLst>
              </p:cNvPr>
              <p:cNvCxnSpPr>
                <a:cxnSpLocks/>
                <a:stCxn id="17" idx="3"/>
                <a:endCxn id="39" idx="1"/>
              </p:cNvCxnSpPr>
              <p:nvPr/>
            </p:nvCxnSpPr>
            <p:spPr>
              <a:xfrm>
                <a:off x="6473044" y="3361734"/>
                <a:ext cx="127392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</p:cxnSp>
          <p:cxnSp>
            <p:nvCxnSpPr>
              <p:cNvPr id="56" name="直接箭头连接符 55">
                <a:extLst>
                  <a:ext uri="{FF2B5EF4-FFF2-40B4-BE49-F238E27FC236}">
                    <a16:creationId xmlns="" xmlns:a16="http://schemas.microsoft.com/office/drawing/2014/main" id="{6BFC12FD-2EED-470E-8190-131137F8CA9F}"/>
                  </a:ext>
                </a:extLst>
              </p:cNvPr>
              <p:cNvCxnSpPr>
                <a:cxnSpLocks/>
                <a:stCxn id="18" idx="3"/>
                <a:endCxn id="19" idx="1"/>
              </p:cNvCxnSpPr>
              <p:nvPr/>
            </p:nvCxnSpPr>
            <p:spPr>
              <a:xfrm>
                <a:off x="4884548" y="3943739"/>
                <a:ext cx="153428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58" name="直接箭头连接符 57">
                <a:extLst>
                  <a:ext uri="{FF2B5EF4-FFF2-40B4-BE49-F238E27FC236}">
                    <a16:creationId xmlns="" xmlns:a16="http://schemas.microsoft.com/office/drawing/2014/main" id="{C45C149F-8879-4A26-9DA5-37AC33CADC56}"/>
                  </a:ext>
                </a:extLst>
              </p:cNvPr>
              <p:cNvCxnSpPr>
                <a:cxnSpLocks/>
                <a:stCxn id="19" idx="3"/>
                <a:endCxn id="20" idx="1"/>
              </p:cNvCxnSpPr>
              <p:nvPr/>
            </p:nvCxnSpPr>
            <p:spPr>
              <a:xfrm>
                <a:off x="5691108" y="3943739"/>
                <a:ext cx="127418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61" name="直接箭头连接符 60">
                <a:extLst>
                  <a:ext uri="{FF2B5EF4-FFF2-40B4-BE49-F238E27FC236}">
                    <a16:creationId xmlns="" xmlns:a16="http://schemas.microsoft.com/office/drawing/2014/main" id="{3A206420-1882-419B-B0EB-2A0C09E57067}"/>
                  </a:ext>
                </a:extLst>
              </p:cNvPr>
              <p:cNvCxnSpPr>
                <a:cxnSpLocks/>
                <a:stCxn id="20" idx="3"/>
                <a:endCxn id="40" idx="1"/>
              </p:cNvCxnSpPr>
              <p:nvPr/>
            </p:nvCxnSpPr>
            <p:spPr>
              <a:xfrm>
                <a:off x="6471658" y="3943739"/>
                <a:ext cx="128778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</p:cxnSp>
          <p:cxnSp>
            <p:nvCxnSpPr>
              <p:cNvPr id="65" name="连接符: 肘形 64">
                <a:extLst>
                  <a:ext uri="{FF2B5EF4-FFF2-40B4-BE49-F238E27FC236}">
                    <a16:creationId xmlns="" xmlns:a16="http://schemas.microsoft.com/office/drawing/2014/main" id="{328CC73A-2C18-4040-8709-B445039D231F}"/>
                  </a:ext>
                </a:extLst>
              </p:cNvPr>
              <p:cNvCxnSpPr>
                <a:cxnSpLocks/>
                <a:stCxn id="16" idx="2"/>
                <a:endCxn id="18" idx="1"/>
              </p:cNvCxnSpPr>
              <p:nvPr/>
            </p:nvCxnSpPr>
            <p:spPr>
              <a:xfrm rot="5400000">
                <a:off x="4585923" y="3165120"/>
                <a:ext cx="444858" cy="1112380"/>
              </a:xfrm>
              <a:prstGeom prst="bentConnector4">
                <a:avLst>
                  <a:gd name="adj1" fmla="val 34585"/>
                  <a:gd name="adj2" fmla="val 110942"/>
                </a:avLst>
              </a:prstGeom>
              <a:ln w="19050">
                <a:tailEnd type="triangle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</p:cxnSp>
          <p:sp>
            <p:nvSpPr>
              <p:cNvPr id="71" name="文本框 70">
                <a:extLst>
                  <a:ext uri="{FF2B5EF4-FFF2-40B4-BE49-F238E27FC236}">
                    <a16:creationId xmlns="" xmlns:a16="http://schemas.microsoft.com/office/drawing/2014/main" id="{023F2313-38FE-4147-8C9B-B5651E2E6E18}"/>
                  </a:ext>
                </a:extLst>
              </p:cNvPr>
              <p:cNvSpPr txBox="1"/>
              <p:nvPr/>
            </p:nvSpPr>
            <p:spPr>
              <a:xfrm>
                <a:off x="7117509" y="2638452"/>
                <a:ext cx="516036" cy="174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latin typeface="Arial Narrow" panose="020B0606020202030204" pitchFamily="34" charset="0"/>
                  </a:rPr>
                  <a:t>TBT </a:t>
                </a:r>
                <a:r>
                  <a:rPr lang="en-US" altLang="zh-CN" sz="1200" dirty="0" smtClean="0">
                    <a:latin typeface="Arial Narrow" panose="020B0606020202030204" pitchFamily="34" charset="0"/>
                  </a:rPr>
                  <a:t>Data</a:t>
                </a:r>
                <a:endParaRPr lang="en-US" altLang="zh-CN" sz="12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67" name="直接箭头连接符 66">
                <a:extLst>
                  <a:ext uri="{FF2B5EF4-FFF2-40B4-BE49-F238E27FC236}">
                    <a16:creationId xmlns="" xmlns:a16="http://schemas.microsoft.com/office/drawing/2014/main" id="{318F4FF9-486C-4E0F-9F9A-3F0D6F8DAB8F}"/>
                  </a:ext>
                </a:extLst>
              </p:cNvPr>
              <p:cNvCxnSpPr/>
              <p:nvPr/>
            </p:nvCxnSpPr>
            <p:spPr>
              <a:xfrm>
                <a:off x="7097930" y="2779727"/>
                <a:ext cx="379431" cy="4393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2" name="文本框 71">
                <a:extLst>
                  <a:ext uri="{FF2B5EF4-FFF2-40B4-BE49-F238E27FC236}">
                    <a16:creationId xmlns="" xmlns:a16="http://schemas.microsoft.com/office/drawing/2014/main" id="{1897845A-ED8F-44EC-AFF8-A4DB82C77191}"/>
                  </a:ext>
                </a:extLst>
              </p:cNvPr>
              <p:cNvSpPr txBox="1"/>
              <p:nvPr/>
            </p:nvSpPr>
            <p:spPr>
              <a:xfrm>
                <a:off x="7069608" y="3205117"/>
                <a:ext cx="452902" cy="174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latin typeface="Arial Narrow" panose="020B0606020202030204" pitchFamily="34" charset="0"/>
                  </a:rPr>
                  <a:t>FA </a:t>
                </a:r>
                <a:r>
                  <a:rPr lang="en-US" altLang="zh-CN" sz="1200" dirty="0" smtClean="0">
                    <a:latin typeface="Arial Narrow" panose="020B0606020202030204" pitchFamily="34" charset="0"/>
                  </a:rPr>
                  <a:t>Data</a:t>
                </a:r>
                <a:endParaRPr lang="en-US" altLang="zh-CN" sz="1200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="" xmlns:a16="http://schemas.microsoft.com/office/drawing/2014/main" id="{E879525B-0BA8-4573-A7FA-53474A1F8E10}"/>
                  </a:ext>
                </a:extLst>
              </p:cNvPr>
              <p:cNvSpPr txBox="1"/>
              <p:nvPr/>
            </p:nvSpPr>
            <p:spPr>
              <a:xfrm>
                <a:off x="7084029" y="3798484"/>
                <a:ext cx="463547" cy="1748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>
                    <a:latin typeface="Arial Narrow" panose="020B0606020202030204" pitchFamily="34" charset="0"/>
                  </a:rPr>
                  <a:t>SA </a:t>
                </a:r>
                <a:r>
                  <a:rPr lang="en-US" altLang="zh-CN" sz="1200" dirty="0" smtClean="0">
                    <a:latin typeface="Arial Narrow" panose="020B0606020202030204" pitchFamily="34" charset="0"/>
                  </a:rPr>
                  <a:t>Data</a:t>
                </a:r>
                <a:endParaRPr lang="en-US" altLang="zh-CN" sz="1200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68" name="直接箭头连接符 67">
                <a:extLst>
                  <a:ext uri="{FF2B5EF4-FFF2-40B4-BE49-F238E27FC236}">
                    <a16:creationId xmlns="" xmlns:a16="http://schemas.microsoft.com/office/drawing/2014/main" id="{5FA7B0FD-3D82-4691-B3B5-4962BA023211}"/>
                  </a:ext>
                </a:extLst>
              </p:cNvPr>
              <p:cNvCxnSpPr/>
              <p:nvPr/>
            </p:nvCxnSpPr>
            <p:spPr>
              <a:xfrm>
                <a:off x="7106344" y="3360183"/>
                <a:ext cx="379431" cy="439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</p:cxnSp>
          <p:cxnSp>
            <p:nvCxnSpPr>
              <p:cNvPr id="69" name="直接箭头连接符 68">
                <a:extLst>
                  <a:ext uri="{FF2B5EF4-FFF2-40B4-BE49-F238E27FC236}">
                    <a16:creationId xmlns="" xmlns:a16="http://schemas.microsoft.com/office/drawing/2014/main" id="{C3CE9C4C-0A93-43B3-A10F-A038DBBE91DC}"/>
                  </a:ext>
                </a:extLst>
              </p:cNvPr>
              <p:cNvCxnSpPr/>
              <p:nvPr/>
            </p:nvCxnSpPr>
            <p:spPr>
              <a:xfrm>
                <a:off x="7106344" y="3940641"/>
                <a:ext cx="379431" cy="4393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</p:cxnSp>
        </p:grpSp>
        <p:sp>
          <p:nvSpPr>
            <p:cNvPr id="86" name="矩形 85">
              <a:extLst>
                <a:ext uri="{FF2B5EF4-FFF2-40B4-BE49-F238E27FC236}">
                  <a16:creationId xmlns="" xmlns:a16="http://schemas.microsoft.com/office/drawing/2014/main" id="{441CFAEE-C10A-4701-9C05-856AA8E943DF}"/>
                </a:ext>
              </a:extLst>
            </p:cNvPr>
            <p:cNvSpPr/>
            <p:nvPr/>
          </p:nvSpPr>
          <p:spPr>
            <a:xfrm>
              <a:off x="1516645" y="2132858"/>
              <a:ext cx="2438680" cy="1334339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87" name="矩形 86">
              <a:extLst>
                <a:ext uri="{FF2B5EF4-FFF2-40B4-BE49-F238E27FC236}">
                  <a16:creationId xmlns="" xmlns:a16="http://schemas.microsoft.com/office/drawing/2014/main" id="{3D5E2C2F-1CC5-426E-97D6-689E454522C4}"/>
                </a:ext>
              </a:extLst>
            </p:cNvPr>
            <p:cNvSpPr/>
            <p:nvPr/>
          </p:nvSpPr>
          <p:spPr>
            <a:xfrm>
              <a:off x="4050519" y="2132857"/>
              <a:ext cx="3497057" cy="2177030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/>
            </a:p>
          </p:txBody>
        </p:sp>
        <p:sp>
          <p:nvSpPr>
            <p:cNvPr id="88" name="矩形 87">
              <a:extLst>
                <a:ext uri="{FF2B5EF4-FFF2-40B4-BE49-F238E27FC236}">
                  <a16:creationId xmlns="" xmlns:a16="http://schemas.microsoft.com/office/drawing/2014/main" id="{6828EAAC-5ABC-459F-8B2F-A87943605E3E}"/>
                </a:ext>
              </a:extLst>
            </p:cNvPr>
            <p:cNvSpPr/>
            <p:nvPr/>
          </p:nvSpPr>
          <p:spPr>
            <a:xfrm>
              <a:off x="5555934" y="2194764"/>
              <a:ext cx="966427" cy="1748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COD BPM block</a:t>
              </a:r>
              <a:endParaRPr lang="zh-CN" altLang="en-US" sz="1200" b="1" dirty="0"/>
            </a:p>
          </p:txBody>
        </p:sp>
        <p:sp>
          <p:nvSpPr>
            <p:cNvPr id="89" name="矩形 88">
              <a:extLst>
                <a:ext uri="{FF2B5EF4-FFF2-40B4-BE49-F238E27FC236}">
                  <a16:creationId xmlns="" xmlns:a16="http://schemas.microsoft.com/office/drawing/2014/main" id="{C22D810C-7185-4EAB-AC0F-94978C440EB9}"/>
                </a:ext>
              </a:extLst>
            </p:cNvPr>
            <p:cNvSpPr/>
            <p:nvPr/>
          </p:nvSpPr>
          <p:spPr>
            <a:xfrm>
              <a:off x="2905084" y="2132781"/>
              <a:ext cx="959574" cy="1748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DDC BPM block</a:t>
              </a:r>
              <a:endParaRPr lang="zh-CN" altLang="en-US" sz="1200" b="1" dirty="0"/>
            </a:p>
          </p:txBody>
        </p:sp>
      </p:grpSp>
      <p:sp>
        <p:nvSpPr>
          <p:cNvPr id="143" name="矩形 142">
            <a:extLst>
              <a:ext uri="{FF2B5EF4-FFF2-40B4-BE49-F238E27FC236}">
                <a16:creationId xmlns="" xmlns:a16="http://schemas.microsoft.com/office/drawing/2014/main" id="{D69CFB4C-08C5-45C8-9255-FF99FBF3F3B0}"/>
              </a:ext>
            </a:extLst>
          </p:cNvPr>
          <p:cNvSpPr/>
          <p:nvPr/>
        </p:nvSpPr>
        <p:spPr>
          <a:xfrm>
            <a:off x="3918479" y="4707287"/>
            <a:ext cx="51569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Arial Narrow" panose="020B0606020202030204" pitchFamily="34" charset="0"/>
              </a:rPr>
              <a:t>DDC BPM Block generates IQ data with NCO&amp;ADC</a:t>
            </a:r>
          </a:p>
          <a:p>
            <a:r>
              <a:rPr lang="en-US" altLang="zh-CN" b="1" dirty="0">
                <a:latin typeface="Arial Narrow" panose="020B0606020202030204" pitchFamily="34" charset="0"/>
              </a:rPr>
              <a:t>The purpose of band-pass filter is to remove the baseline of ADC;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</a:rPr>
              <a:t>COD BPM Block </a:t>
            </a:r>
            <a:r>
              <a:rPr lang="en-US" altLang="zh-CN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generates </a:t>
            </a:r>
            <a:r>
              <a:rPr lang="en-US" altLang="zh-CN" b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TbT</a:t>
            </a:r>
            <a:r>
              <a:rPr lang="en-US" altLang="zh-CN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, FA, 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</a:rPr>
              <a:t>and SA (10 Hz) data. </a:t>
            </a:r>
          </a:p>
          <a:p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</a:rPr>
              <a:t>DSP filter = CIC+FIR for </a:t>
            </a:r>
            <a:r>
              <a:rPr lang="en-US" altLang="zh-CN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LowPass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pitchFamily="34" charset="0"/>
              </a:rPr>
              <a:t> Filter and Decimator;</a:t>
            </a:r>
            <a:endParaRPr lang="zh-CN" altLang="en-US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31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3404" y="1063791"/>
            <a:ext cx="8229600" cy="484030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Arial Narrow" panose="020B0606020202030204" pitchFamily="34" charset="0"/>
              </a:rPr>
              <a:t>SA Data Acquisition function block</a:t>
            </a:r>
            <a:r>
              <a:rPr lang="en-US" altLang="zh-CN" b="1" dirty="0"/>
              <a:t>.</a:t>
            </a:r>
          </a:p>
          <a:p>
            <a:pPr lvl="1">
              <a:lnSpc>
                <a:spcPct val="150000"/>
              </a:lnSpc>
            </a:pPr>
            <a:r>
              <a:rPr lang="en-US" altLang="zh-CN" sz="2000" b="1" dirty="0">
                <a:latin typeface="Arial Narrow" panose="020B0606020202030204" pitchFamily="34" charset="0"/>
              </a:rPr>
              <a:t>Data Acquisition control logic</a:t>
            </a:r>
          </a:p>
          <a:p>
            <a:pPr lvl="1">
              <a:lnSpc>
                <a:spcPct val="150000"/>
              </a:lnSpc>
            </a:pPr>
            <a:r>
              <a:rPr lang="en-US" altLang="zh-CN" sz="2000" b="1" dirty="0">
                <a:latin typeface="Arial Narrow" panose="020B0606020202030204" pitchFamily="34" charset="0"/>
              </a:rPr>
              <a:t>Write/Read CSV file logic</a:t>
            </a:r>
          </a:p>
          <a:p>
            <a:pPr lvl="1">
              <a:lnSpc>
                <a:spcPct val="150000"/>
              </a:lnSpc>
            </a:pPr>
            <a:r>
              <a:rPr lang="en-US" altLang="zh-CN" sz="2000" b="1" dirty="0">
                <a:latin typeface="Arial Narrow" panose="020B0606020202030204" pitchFamily="34" charset="0"/>
              </a:rPr>
              <a:t>EPICS IOC Logic</a:t>
            </a:r>
          </a:p>
          <a:p>
            <a:pPr lvl="1">
              <a:lnSpc>
                <a:spcPct val="150000"/>
              </a:lnSpc>
            </a:pPr>
            <a:r>
              <a:rPr lang="en-US" altLang="zh-CN" sz="2000" b="1" dirty="0">
                <a:latin typeface="Arial Narrow" panose="020B0606020202030204" pitchFamily="34" charset="0"/>
              </a:rPr>
              <a:t>Data base logic</a:t>
            </a:r>
          </a:p>
          <a:p>
            <a:pPr lvl="1">
              <a:lnSpc>
                <a:spcPct val="150000"/>
              </a:lnSpc>
            </a:pPr>
            <a:r>
              <a:rPr lang="en-US" altLang="zh-CN" sz="2000" b="1" dirty="0">
                <a:latin typeface="Arial Narrow" panose="020B0606020202030204" pitchFamily="34" charset="0"/>
              </a:rPr>
              <a:t>Graphical User Interface</a:t>
            </a:r>
          </a:p>
          <a:p>
            <a:pPr lvl="1">
              <a:lnSpc>
                <a:spcPct val="150000"/>
              </a:lnSpc>
            </a:pPr>
            <a:r>
              <a:rPr lang="en-US" altLang="zh-CN" b="1" dirty="0">
                <a:latin typeface="Arial Narrow" panose="020B0606020202030204" pitchFamily="34" charset="0"/>
              </a:rPr>
              <a:t>…</a:t>
            </a:r>
            <a:endParaRPr lang="zh-CN" altLang="en-US" b="1" dirty="0">
              <a:latin typeface="Arial Narrow" panose="020B0606020202030204" pitchFamily="34" charset="0"/>
            </a:endParaRPr>
          </a:p>
        </p:txBody>
      </p:sp>
      <p:sp>
        <p:nvSpPr>
          <p:cNvPr id="4" name="标题 3">
            <a:extLst>
              <a:ext uri="{FF2B5EF4-FFF2-40B4-BE49-F238E27FC236}">
                <a16:creationId xmlns="" xmlns:a16="http://schemas.microsoft.com/office/drawing/2014/main" id="{5FB680CD-8616-4D6A-BB23-42138152A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C00000"/>
                </a:solidFill>
              </a:rPr>
              <a:t>Data Acquisition Module</a:t>
            </a:r>
            <a:endParaRPr lang="zh-CN" altLang="en-US" dirty="0"/>
          </a:p>
        </p:txBody>
      </p:sp>
      <p:grpSp>
        <p:nvGrpSpPr>
          <p:cNvPr id="6" name="Group 4">
            <a:extLst>
              <a:ext uri="{FF2B5EF4-FFF2-40B4-BE49-F238E27FC236}">
                <a16:creationId xmlns="" xmlns:a16="http://schemas.microsoft.com/office/drawing/2014/main" id="{C5C1BB40-B4C0-4627-835A-FA10212680E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55976" y="2098262"/>
            <a:ext cx="4081462" cy="3954463"/>
            <a:chOff x="3107" y="1248"/>
            <a:chExt cx="2571" cy="2491"/>
          </a:xfrm>
        </p:grpSpPr>
        <p:sp>
          <p:nvSpPr>
            <p:cNvPr id="7" name="AutoShape 3">
              <a:extLst>
                <a:ext uri="{FF2B5EF4-FFF2-40B4-BE49-F238E27FC236}">
                  <a16:creationId xmlns="" xmlns:a16="http://schemas.microsoft.com/office/drawing/2014/main" id="{D5FC77FF-DE76-424F-B768-15DDCBAF7B5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107" y="1253"/>
              <a:ext cx="2567" cy="2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Rectangle 5">
              <a:extLst>
                <a:ext uri="{FF2B5EF4-FFF2-40B4-BE49-F238E27FC236}">
                  <a16:creationId xmlns="" xmlns:a16="http://schemas.microsoft.com/office/drawing/2014/main" id="{B5EC7E8A-B162-41A1-BDCC-C1DB51EEE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4" y="1743"/>
              <a:ext cx="1103" cy="220"/>
            </a:xfrm>
            <a:prstGeom prst="rect">
              <a:avLst/>
            </a:prstGeom>
            <a:solidFill>
              <a:srgbClr val="E5B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Rectangle 6">
              <a:extLst>
                <a:ext uri="{FF2B5EF4-FFF2-40B4-BE49-F238E27FC236}">
                  <a16:creationId xmlns="" xmlns:a16="http://schemas.microsoft.com/office/drawing/2014/main" id="{C859DD9E-1662-42A7-BEE0-B6BAD250E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4" y="1743"/>
              <a:ext cx="1103" cy="220"/>
            </a:xfrm>
            <a:prstGeom prst="rect">
              <a:avLst/>
            </a:prstGeom>
            <a:noFill/>
            <a:ln w="269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Rectangle 7">
              <a:extLst>
                <a:ext uri="{FF2B5EF4-FFF2-40B4-BE49-F238E27FC236}">
                  <a16:creationId xmlns="" xmlns:a16="http://schemas.microsoft.com/office/drawing/2014/main" id="{85958131-A7F2-4462-B4CD-C62CBD443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1" y="1794"/>
              <a:ext cx="954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Data Acquisition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Line 8">
              <a:extLst>
                <a:ext uri="{FF2B5EF4-FFF2-40B4-BE49-F238E27FC236}">
                  <a16:creationId xmlns="" xmlns:a16="http://schemas.microsoft.com/office/drawing/2014/main" id="{59DAE59F-6873-47E2-91C1-403E255576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8" y="1609"/>
              <a:ext cx="0" cy="4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="" xmlns:a16="http://schemas.microsoft.com/office/drawing/2014/main" id="{7149D129-4043-41CE-A9AD-25054F7C8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" y="1523"/>
              <a:ext cx="63" cy="94"/>
            </a:xfrm>
            <a:custGeom>
              <a:avLst/>
              <a:gdLst>
                <a:gd name="T0" fmla="*/ 0 w 63"/>
                <a:gd name="T1" fmla="*/ 94 h 94"/>
                <a:gd name="T2" fmla="*/ 32 w 63"/>
                <a:gd name="T3" fmla="*/ 0 h 94"/>
                <a:gd name="T4" fmla="*/ 63 w 63"/>
                <a:gd name="T5" fmla="*/ 94 h 94"/>
                <a:gd name="T6" fmla="*/ 0 w 63"/>
                <a:gd name="T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94">
                  <a:moveTo>
                    <a:pt x="0" y="94"/>
                  </a:moveTo>
                  <a:lnTo>
                    <a:pt x="32" y="0"/>
                  </a:lnTo>
                  <a:lnTo>
                    <a:pt x="63" y="94"/>
                  </a:lnTo>
                  <a:lnTo>
                    <a:pt x="0" y="9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="" xmlns:a16="http://schemas.microsoft.com/office/drawing/2014/main" id="{803F1258-476B-4352-8573-7A5C407F3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" y="1650"/>
              <a:ext cx="63" cy="93"/>
            </a:xfrm>
            <a:custGeom>
              <a:avLst/>
              <a:gdLst>
                <a:gd name="T0" fmla="*/ 63 w 63"/>
                <a:gd name="T1" fmla="*/ 0 h 93"/>
                <a:gd name="T2" fmla="*/ 32 w 63"/>
                <a:gd name="T3" fmla="*/ 93 h 93"/>
                <a:gd name="T4" fmla="*/ 0 w 63"/>
                <a:gd name="T5" fmla="*/ 0 h 93"/>
                <a:gd name="T6" fmla="*/ 63 w 63"/>
                <a:gd name="T7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93">
                  <a:moveTo>
                    <a:pt x="63" y="0"/>
                  </a:moveTo>
                  <a:lnTo>
                    <a:pt x="32" y="93"/>
                  </a:lnTo>
                  <a:lnTo>
                    <a:pt x="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Rectangle 11">
              <a:extLst>
                <a:ext uri="{FF2B5EF4-FFF2-40B4-BE49-F238E27FC236}">
                  <a16:creationId xmlns="" xmlns:a16="http://schemas.microsoft.com/office/drawing/2014/main" id="{E5A89DAA-9419-4561-BBF9-7EB169483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7" y="1743"/>
              <a:ext cx="1210" cy="22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="" xmlns:a16="http://schemas.microsoft.com/office/drawing/2014/main" id="{8C08700C-0B8C-4CE2-85A7-9543A3CBA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7" y="1743"/>
              <a:ext cx="1210" cy="220"/>
            </a:xfrm>
            <a:prstGeom prst="rect">
              <a:avLst/>
            </a:prstGeom>
            <a:noFill/>
            <a:ln w="269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Rectangle 13">
              <a:extLst>
                <a:ext uri="{FF2B5EF4-FFF2-40B4-BE49-F238E27FC236}">
                  <a16:creationId xmlns="" xmlns:a16="http://schemas.microsoft.com/office/drawing/2014/main" id="{3EC11F9F-BC57-4CBF-92A3-14CFC3AB3B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6" y="1794"/>
              <a:ext cx="279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CSV 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4">
              <a:extLst>
                <a:ext uri="{FF2B5EF4-FFF2-40B4-BE49-F238E27FC236}">
                  <a16:creationId xmlns="" xmlns:a16="http://schemas.microsoft.com/office/drawing/2014/main" id="{39ADDA7F-2ACF-4487-82F7-5D1BDA874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7" y="1794"/>
              <a:ext cx="169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*.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5">
              <a:extLst>
                <a:ext uri="{FF2B5EF4-FFF2-40B4-BE49-F238E27FC236}">
                  <a16:creationId xmlns="" xmlns:a16="http://schemas.microsoft.com/office/drawing/2014/main" id="{B4791A2D-A145-47DF-B076-AD791513FA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8" y="1794"/>
              <a:ext cx="50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txt File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6">
              <a:extLst>
                <a:ext uri="{FF2B5EF4-FFF2-40B4-BE49-F238E27FC236}">
                  <a16:creationId xmlns="" xmlns:a16="http://schemas.microsoft.com/office/drawing/2014/main" id="{B84DA4BC-9241-451F-B4D6-0482F55E1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183"/>
              <a:ext cx="1103" cy="220"/>
            </a:xfrm>
            <a:prstGeom prst="rect">
              <a:avLst/>
            </a:prstGeom>
            <a:solidFill>
              <a:srgbClr val="F9C4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Rectangle 17">
              <a:extLst>
                <a:ext uri="{FF2B5EF4-FFF2-40B4-BE49-F238E27FC236}">
                  <a16:creationId xmlns="" xmlns:a16="http://schemas.microsoft.com/office/drawing/2014/main" id="{C603626D-027B-4051-8BA8-71E185BFE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183"/>
              <a:ext cx="1103" cy="220"/>
            </a:xfrm>
            <a:prstGeom prst="rect">
              <a:avLst/>
            </a:prstGeom>
            <a:noFill/>
            <a:ln w="269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Rectangle 18">
              <a:extLst>
                <a:ext uri="{FF2B5EF4-FFF2-40B4-BE49-F238E27FC236}">
                  <a16:creationId xmlns="" xmlns:a16="http://schemas.microsoft.com/office/drawing/2014/main" id="{6504ABBD-1559-4D1F-9A28-09EF2A61F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5" y="2230"/>
              <a:ext cx="44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SoftIOC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="" xmlns:a16="http://schemas.microsoft.com/office/drawing/2014/main" id="{54F541C0-9B3C-4D5F-ABE6-6CCED60A9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8" y="2586"/>
              <a:ext cx="1199" cy="266"/>
            </a:xfrm>
            <a:custGeom>
              <a:avLst/>
              <a:gdLst>
                <a:gd name="T0" fmla="*/ 0 w 3295"/>
                <a:gd name="T1" fmla="*/ 630 h 731"/>
                <a:gd name="T2" fmla="*/ 0 w 3295"/>
                <a:gd name="T3" fmla="*/ 101 h 731"/>
                <a:gd name="T4" fmla="*/ 3295 w 3295"/>
                <a:gd name="T5" fmla="*/ 101 h 731"/>
                <a:gd name="T6" fmla="*/ 3295 w 3295"/>
                <a:gd name="T7" fmla="*/ 101 h 731"/>
                <a:gd name="T8" fmla="*/ 3295 w 3295"/>
                <a:gd name="T9" fmla="*/ 630 h 731"/>
                <a:gd name="T10" fmla="*/ 0 w 3295"/>
                <a:gd name="T11" fmla="*/ 63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5" h="731">
                  <a:moveTo>
                    <a:pt x="0" y="630"/>
                  </a:moveTo>
                  <a:lnTo>
                    <a:pt x="0" y="101"/>
                  </a:lnTo>
                  <a:cubicBezTo>
                    <a:pt x="1096" y="0"/>
                    <a:pt x="2199" y="0"/>
                    <a:pt x="3295" y="101"/>
                  </a:cubicBezTo>
                  <a:lnTo>
                    <a:pt x="3295" y="101"/>
                  </a:lnTo>
                  <a:lnTo>
                    <a:pt x="3295" y="630"/>
                  </a:lnTo>
                  <a:cubicBezTo>
                    <a:pt x="2199" y="731"/>
                    <a:pt x="1096" y="731"/>
                    <a:pt x="0" y="63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">
              <a:extLst>
                <a:ext uri="{FF2B5EF4-FFF2-40B4-BE49-F238E27FC236}">
                  <a16:creationId xmlns="" xmlns:a16="http://schemas.microsoft.com/office/drawing/2014/main" id="{C2215FB1-B504-48D4-A8F0-802C31D79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8" y="2586"/>
              <a:ext cx="1199" cy="266"/>
            </a:xfrm>
            <a:custGeom>
              <a:avLst/>
              <a:gdLst>
                <a:gd name="T0" fmla="*/ 0 w 3295"/>
                <a:gd name="T1" fmla="*/ 630 h 731"/>
                <a:gd name="T2" fmla="*/ 0 w 3295"/>
                <a:gd name="T3" fmla="*/ 101 h 731"/>
                <a:gd name="T4" fmla="*/ 3295 w 3295"/>
                <a:gd name="T5" fmla="*/ 101 h 731"/>
                <a:gd name="T6" fmla="*/ 3295 w 3295"/>
                <a:gd name="T7" fmla="*/ 101 h 731"/>
                <a:gd name="T8" fmla="*/ 3295 w 3295"/>
                <a:gd name="T9" fmla="*/ 630 h 731"/>
                <a:gd name="T10" fmla="*/ 0 w 3295"/>
                <a:gd name="T11" fmla="*/ 63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5" h="731">
                  <a:moveTo>
                    <a:pt x="0" y="630"/>
                  </a:moveTo>
                  <a:lnTo>
                    <a:pt x="0" y="101"/>
                  </a:lnTo>
                  <a:cubicBezTo>
                    <a:pt x="1096" y="0"/>
                    <a:pt x="2199" y="0"/>
                    <a:pt x="3295" y="101"/>
                  </a:cubicBezTo>
                  <a:lnTo>
                    <a:pt x="3295" y="101"/>
                  </a:lnTo>
                  <a:lnTo>
                    <a:pt x="3295" y="630"/>
                  </a:lnTo>
                  <a:cubicBezTo>
                    <a:pt x="2199" y="731"/>
                    <a:pt x="1096" y="731"/>
                    <a:pt x="0" y="630"/>
                  </a:cubicBezTo>
                </a:path>
              </a:pathLst>
            </a:custGeom>
            <a:noFill/>
            <a:ln w="269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">
              <a:extLst>
                <a:ext uri="{FF2B5EF4-FFF2-40B4-BE49-F238E27FC236}">
                  <a16:creationId xmlns="" xmlns:a16="http://schemas.microsoft.com/office/drawing/2014/main" id="{0DD17708-04E7-45C2-825B-157AC2811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8" y="2623"/>
              <a:ext cx="1199" cy="36"/>
            </a:xfrm>
            <a:custGeom>
              <a:avLst/>
              <a:gdLst>
                <a:gd name="T0" fmla="*/ 0 w 1199"/>
                <a:gd name="T1" fmla="*/ 0 h 36"/>
                <a:gd name="T2" fmla="*/ 1199 w 1199"/>
                <a:gd name="T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99" h="36">
                  <a:moveTo>
                    <a:pt x="0" y="0"/>
                  </a:moveTo>
                  <a:cubicBezTo>
                    <a:pt x="399" y="36"/>
                    <a:pt x="800" y="36"/>
                    <a:pt x="1199" y="0"/>
                  </a:cubicBezTo>
                </a:path>
              </a:pathLst>
            </a:custGeom>
            <a:noFill/>
            <a:ln w="269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Rectangle 22">
              <a:extLst>
                <a:ext uri="{FF2B5EF4-FFF2-40B4-BE49-F238E27FC236}">
                  <a16:creationId xmlns="" xmlns:a16="http://schemas.microsoft.com/office/drawing/2014/main" id="{7C7F7FFE-1660-4619-9027-9C4A37CD4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" y="2696"/>
              <a:ext cx="844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MySQL database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3">
              <a:extLst>
                <a:ext uri="{FF2B5EF4-FFF2-40B4-BE49-F238E27FC236}">
                  <a16:creationId xmlns="" xmlns:a16="http://schemas.microsoft.com/office/drawing/2014/main" id="{B6314C4C-BC5D-4F2D-9E6C-8DA5574FB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8" y="2623"/>
              <a:ext cx="1102" cy="219"/>
            </a:xfrm>
            <a:prstGeom prst="rect">
              <a:avLst/>
            </a:prstGeom>
            <a:solidFill>
              <a:srgbClr val="B7D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Rectangle 24">
              <a:extLst>
                <a:ext uri="{FF2B5EF4-FFF2-40B4-BE49-F238E27FC236}">
                  <a16:creationId xmlns="" xmlns:a16="http://schemas.microsoft.com/office/drawing/2014/main" id="{9658CF6A-9D55-467D-B55E-CFBC34867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8" y="2623"/>
              <a:ext cx="1102" cy="219"/>
            </a:xfrm>
            <a:prstGeom prst="rect">
              <a:avLst/>
            </a:prstGeom>
            <a:noFill/>
            <a:ln w="269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Rectangle 25">
              <a:extLst>
                <a:ext uri="{FF2B5EF4-FFF2-40B4-BE49-F238E27FC236}">
                  <a16:creationId xmlns="" xmlns:a16="http://schemas.microsoft.com/office/drawing/2014/main" id="{786028A7-419F-47CF-A3F9-BCD0EB40B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5" y="2672"/>
              <a:ext cx="44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CSS OPI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Line 26">
              <a:extLst>
                <a:ext uri="{FF2B5EF4-FFF2-40B4-BE49-F238E27FC236}">
                  <a16:creationId xmlns="" xmlns:a16="http://schemas.microsoft.com/office/drawing/2014/main" id="{1C81D667-EE19-454B-BA75-B8F6EE4056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8" y="2049"/>
              <a:ext cx="0" cy="48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7">
              <a:extLst>
                <a:ext uri="{FF2B5EF4-FFF2-40B4-BE49-F238E27FC236}">
                  <a16:creationId xmlns="" xmlns:a16="http://schemas.microsoft.com/office/drawing/2014/main" id="{CB9576AF-9F18-4078-9249-BD7F8B860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" y="1963"/>
              <a:ext cx="63" cy="93"/>
            </a:xfrm>
            <a:custGeom>
              <a:avLst/>
              <a:gdLst>
                <a:gd name="T0" fmla="*/ 0 w 63"/>
                <a:gd name="T1" fmla="*/ 93 h 93"/>
                <a:gd name="T2" fmla="*/ 32 w 63"/>
                <a:gd name="T3" fmla="*/ 0 h 93"/>
                <a:gd name="T4" fmla="*/ 63 w 63"/>
                <a:gd name="T5" fmla="*/ 93 h 93"/>
                <a:gd name="T6" fmla="*/ 0 w 63"/>
                <a:gd name="T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93">
                  <a:moveTo>
                    <a:pt x="0" y="93"/>
                  </a:moveTo>
                  <a:lnTo>
                    <a:pt x="32" y="0"/>
                  </a:lnTo>
                  <a:lnTo>
                    <a:pt x="63" y="93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8">
              <a:extLst>
                <a:ext uri="{FF2B5EF4-FFF2-40B4-BE49-F238E27FC236}">
                  <a16:creationId xmlns="" xmlns:a16="http://schemas.microsoft.com/office/drawing/2014/main" id="{0835F301-E0AE-4F3C-B078-D26ED6659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" y="2089"/>
              <a:ext cx="63" cy="94"/>
            </a:xfrm>
            <a:custGeom>
              <a:avLst/>
              <a:gdLst>
                <a:gd name="T0" fmla="*/ 63 w 63"/>
                <a:gd name="T1" fmla="*/ 0 h 94"/>
                <a:gd name="T2" fmla="*/ 32 w 63"/>
                <a:gd name="T3" fmla="*/ 94 h 94"/>
                <a:gd name="T4" fmla="*/ 0 w 63"/>
                <a:gd name="T5" fmla="*/ 0 h 94"/>
                <a:gd name="T6" fmla="*/ 63 w 63"/>
                <a:gd name="T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94">
                  <a:moveTo>
                    <a:pt x="63" y="0"/>
                  </a:moveTo>
                  <a:lnTo>
                    <a:pt x="32" y="94"/>
                  </a:lnTo>
                  <a:lnTo>
                    <a:pt x="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56" name="Line 29">
              <a:extLst>
                <a:ext uri="{FF2B5EF4-FFF2-40B4-BE49-F238E27FC236}">
                  <a16:creationId xmlns="" xmlns:a16="http://schemas.microsoft.com/office/drawing/2014/main" id="{DA35EAD8-1011-4168-9CA9-9C7D174321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8" y="2488"/>
              <a:ext cx="0" cy="49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57" name="Freeform 30">
              <a:extLst>
                <a:ext uri="{FF2B5EF4-FFF2-40B4-BE49-F238E27FC236}">
                  <a16:creationId xmlns="" xmlns:a16="http://schemas.microsoft.com/office/drawing/2014/main" id="{1B806056-1946-4F4F-9DD1-1A94F0ABE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" y="2403"/>
              <a:ext cx="63" cy="93"/>
            </a:xfrm>
            <a:custGeom>
              <a:avLst/>
              <a:gdLst>
                <a:gd name="T0" fmla="*/ 0 w 63"/>
                <a:gd name="T1" fmla="*/ 93 h 93"/>
                <a:gd name="T2" fmla="*/ 32 w 63"/>
                <a:gd name="T3" fmla="*/ 0 h 93"/>
                <a:gd name="T4" fmla="*/ 63 w 63"/>
                <a:gd name="T5" fmla="*/ 93 h 93"/>
                <a:gd name="T6" fmla="*/ 0 w 63"/>
                <a:gd name="T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93">
                  <a:moveTo>
                    <a:pt x="0" y="93"/>
                  </a:moveTo>
                  <a:lnTo>
                    <a:pt x="32" y="0"/>
                  </a:lnTo>
                  <a:lnTo>
                    <a:pt x="63" y="93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58" name="Freeform 31">
              <a:extLst>
                <a:ext uri="{FF2B5EF4-FFF2-40B4-BE49-F238E27FC236}">
                  <a16:creationId xmlns="" xmlns:a16="http://schemas.microsoft.com/office/drawing/2014/main" id="{3AAA5440-AB01-4D35-8789-04F52EC42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6" y="2529"/>
              <a:ext cx="63" cy="94"/>
            </a:xfrm>
            <a:custGeom>
              <a:avLst/>
              <a:gdLst>
                <a:gd name="T0" fmla="*/ 63 w 63"/>
                <a:gd name="T1" fmla="*/ 0 h 94"/>
                <a:gd name="T2" fmla="*/ 32 w 63"/>
                <a:gd name="T3" fmla="*/ 94 h 94"/>
                <a:gd name="T4" fmla="*/ 0 w 63"/>
                <a:gd name="T5" fmla="*/ 0 h 94"/>
                <a:gd name="T6" fmla="*/ 63 w 63"/>
                <a:gd name="T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94">
                  <a:moveTo>
                    <a:pt x="63" y="0"/>
                  </a:moveTo>
                  <a:lnTo>
                    <a:pt x="32" y="94"/>
                  </a:lnTo>
                  <a:lnTo>
                    <a:pt x="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60" name="Line 32">
              <a:extLst>
                <a:ext uri="{FF2B5EF4-FFF2-40B4-BE49-F238E27FC236}">
                  <a16:creationId xmlns="" xmlns:a16="http://schemas.microsoft.com/office/drawing/2014/main" id="{CA077C7A-598E-4723-A363-E5895E8810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6" y="2732"/>
              <a:ext cx="57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61" name="Freeform 33">
              <a:extLst>
                <a:ext uri="{FF2B5EF4-FFF2-40B4-BE49-F238E27FC236}">
                  <a16:creationId xmlns="" xmlns:a16="http://schemas.microsoft.com/office/drawing/2014/main" id="{ADAF91A8-F060-450F-B96B-F8B9C203C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701"/>
              <a:ext cx="94" cy="63"/>
            </a:xfrm>
            <a:custGeom>
              <a:avLst/>
              <a:gdLst>
                <a:gd name="T0" fmla="*/ 94 w 94"/>
                <a:gd name="T1" fmla="*/ 63 h 63"/>
                <a:gd name="T2" fmla="*/ 0 w 94"/>
                <a:gd name="T3" fmla="*/ 31 h 63"/>
                <a:gd name="T4" fmla="*/ 94 w 94"/>
                <a:gd name="T5" fmla="*/ 0 h 63"/>
                <a:gd name="T6" fmla="*/ 94 w 94"/>
                <a:gd name="T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63">
                  <a:moveTo>
                    <a:pt x="94" y="63"/>
                  </a:moveTo>
                  <a:lnTo>
                    <a:pt x="0" y="31"/>
                  </a:lnTo>
                  <a:lnTo>
                    <a:pt x="94" y="0"/>
                  </a:lnTo>
                  <a:lnTo>
                    <a:pt x="94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62" name="Freeform 34">
              <a:extLst>
                <a:ext uri="{FF2B5EF4-FFF2-40B4-BE49-F238E27FC236}">
                  <a16:creationId xmlns="" xmlns:a16="http://schemas.microsoft.com/office/drawing/2014/main" id="{77DAEB34-781F-4748-9572-0A65832DC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" y="2701"/>
              <a:ext cx="93" cy="63"/>
            </a:xfrm>
            <a:custGeom>
              <a:avLst/>
              <a:gdLst>
                <a:gd name="T0" fmla="*/ 0 w 93"/>
                <a:gd name="T1" fmla="*/ 0 h 63"/>
                <a:gd name="T2" fmla="*/ 93 w 93"/>
                <a:gd name="T3" fmla="*/ 31 h 63"/>
                <a:gd name="T4" fmla="*/ 0 w 93"/>
                <a:gd name="T5" fmla="*/ 63 h 63"/>
                <a:gd name="T6" fmla="*/ 0 w 93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63">
                  <a:moveTo>
                    <a:pt x="0" y="0"/>
                  </a:moveTo>
                  <a:lnTo>
                    <a:pt x="93" y="31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63" name="Line 35">
              <a:extLst>
                <a:ext uri="{FF2B5EF4-FFF2-40B4-BE49-F238E27FC236}">
                  <a16:creationId xmlns="" xmlns:a16="http://schemas.microsoft.com/office/drawing/2014/main" id="{A41B7831-EE67-4195-8342-C466B73DB2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3" y="1853"/>
              <a:ext cx="56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64" name="Freeform 36">
              <a:extLst>
                <a:ext uri="{FF2B5EF4-FFF2-40B4-BE49-F238E27FC236}">
                  <a16:creationId xmlns="" xmlns:a16="http://schemas.microsoft.com/office/drawing/2014/main" id="{7F2DE682-1A34-4D24-B748-38A0015BB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7" y="1822"/>
              <a:ext cx="94" cy="62"/>
            </a:xfrm>
            <a:custGeom>
              <a:avLst/>
              <a:gdLst>
                <a:gd name="T0" fmla="*/ 94 w 94"/>
                <a:gd name="T1" fmla="*/ 62 h 62"/>
                <a:gd name="T2" fmla="*/ 0 w 94"/>
                <a:gd name="T3" fmla="*/ 31 h 62"/>
                <a:gd name="T4" fmla="*/ 94 w 94"/>
                <a:gd name="T5" fmla="*/ 0 h 62"/>
                <a:gd name="T6" fmla="*/ 94 w 94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62">
                  <a:moveTo>
                    <a:pt x="94" y="62"/>
                  </a:moveTo>
                  <a:lnTo>
                    <a:pt x="0" y="31"/>
                  </a:lnTo>
                  <a:lnTo>
                    <a:pt x="94" y="0"/>
                  </a:lnTo>
                  <a:lnTo>
                    <a:pt x="94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65" name="Freeform 37">
              <a:extLst>
                <a:ext uri="{FF2B5EF4-FFF2-40B4-BE49-F238E27FC236}">
                  <a16:creationId xmlns="" xmlns:a16="http://schemas.microsoft.com/office/drawing/2014/main" id="{BFDED8AB-6FE2-44AB-8FEC-602335394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2" y="1822"/>
              <a:ext cx="93" cy="62"/>
            </a:xfrm>
            <a:custGeom>
              <a:avLst/>
              <a:gdLst>
                <a:gd name="T0" fmla="*/ 0 w 93"/>
                <a:gd name="T1" fmla="*/ 0 h 62"/>
                <a:gd name="T2" fmla="*/ 93 w 93"/>
                <a:gd name="T3" fmla="*/ 31 h 62"/>
                <a:gd name="T4" fmla="*/ 0 w 93"/>
                <a:gd name="T5" fmla="*/ 62 h 62"/>
                <a:gd name="T6" fmla="*/ 0 w 93"/>
                <a:gd name="T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62">
                  <a:moveTo>
                    <a:pt x="0" y="0"/>
                  </a:moveTo>
                  <a:lnTo>
                    <a:pt x="93" y="31"/>
                  </a:lnTo>
                  <a:lnTo>
                    <a:pt x="0" y="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66" name="Rectangle 38">
              <a:extLst>
                <a:ext uri="{FF2B5EF4-FFF2-40B4-BE49-F238E27FC236}">
                  <a16:creationId xmlns="" xmlns:a16="http://schemas.microsoft.com/office/drawing/2014/main" id="{65A94457-34BE-4FAD-BB29-98F14664C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7" y="2183"/>
              <a:ext cx="1210" cy="2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67" name="Rectangle 39">
              <a:extLst>
                <a:ext uri="{FF2B5EF4-FFF2-40B4-BE49-F238E27FC236}">
                  <a16:creationId xmlns="" xmlns:a16="http://schemas.microsoft.com/office/drawing/2014/main" id="{7E56DD9C-6683-4AF7-9503-A1539EC24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7" y="2183"/>
              <a:ext cx="1210" cy="220"/>
            </a:xfrm>
            <a:prstGeom prst="rect">
              <a:avLst/>
            </a:prstGeom>
            <a:noFill/>
            <a:ln w="269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68" name="Rectangle 40">
              <a:extLst>
                <a:ext uri="{FF2B5EF4-FFF2-40B4-BE49-F238E27FC236}">
                  <a16:creationId xmlns="" xmlns:a16="http://schemas.microsoft.com/office/drawing/2014/main" id="{C0E5A325-59E8-44D0-BFC9-8925E9348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" y="2230"/>
              <a:ext cx="117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Archiver Engineering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069" name="Line 41">
              <a:extLst>
                <a:ext uri="{FF2B5EF4-FFF2-40B4-BE49-F238E27FC236}">
                  <a16:creationId xmlns="" xmlns:a16="http://schemas.microsoft.com/office/drawing/2014/main" id="{F77F3844-34C2-4DDE-BC7E-6D641CB6FB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8" y="2488"/>
              <a:ext cx="0" cy="21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70" name="Freeform 42">
              <a:extLst>
                <a:ext uri="{FF2B5EF4-FFF2-40B4-BE49-F238E27FC236}">
                  <a16:creationId xmlns="" xmlns:a16="http://schemas.microsoft.com/office/drawing/2014/main" id="{ECCA07B3-7337-4328-9AFA-DA0C860B89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" y="2403"/>
              <a:ext cx="63" cy="93"/>
            </a:xfrm>
            <a:custGeom>
              <a:avLst/>
              <a:gdLst>
                <a:gd name="T0" fmla="*/ 0 w 63"/>
                <a:gd name="T1" fmla="*/ 93 h 93"/>
                <a:gd name="T2" fmla="*/ 32 w 63"/>
                <a:gd name="T3" fmla="*/ 0 h 93"/>
                <a:gd name="T4" fmla="*/ 63 w 63"/>
                <a:gd name="T5" fmla="*/ 93 h 93"/>
                <a:gd name="T6" fmla="*/ 0 w 63"/>
                <a:gd name="T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93">
                  <a:moveTo>
                    <a:pt x="0" y="93"/>
                  </a:moveTo>
                  <a:lnTo>
                    <a:pt x="32" y="0"/>
                  </a:lnTo>
                  <a:lnTo>
                    <a:pt x="63" y="93"/>
                  </a:lnTo>
                  <a:lnTo>
                    <a:pt x="0" y="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71" name="Freeform 43">
              <a:extLst>
                <a:ext uri="{FF2B5EF4-FFF2-40B4-BE49-F238E27FC236}">
                  <a16:creationId xmlns="" xmlns:a16="http://schemas.microsoft.com/office/drawing/2014/main" id="{D3030095-9E4A-4DA7-8336-B0B7B033D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" y="2501"/>
              <a:ext cx="63" cy="94"/>
            </a:xfrm>
            <a:custGeom>
              <a:avLst/>
              <a:gdLst>
                <a:gd name="T0" fmla="*/ 63 w 63"/>
                <a:gd name="T1" fmla="*/ 0 h 94"/>
                <a:gd name="T2" fmla="*/ 32 w 63"/>
                <a:gd name="T3" fmla="*/ 94 h 94"/>
                <a:gd name="T4" fmla="*/ 0 w 63"/>
                <a:gd name="T5" fmla="*/ 0 h 94"/>
                <a:gd name="T6" fmla="*/ 63 w 63"/>
                <a:gd name="T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94">
                  <a:moveTo>
                    <a:pt x="63" y="0"/>
                  </a:moveTo>
                  <a:lnTo>
                    <a:pt x="32" y="94"/>
                  </a:lnTo>
                  <a:lnTo>
                    <a:pt x="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72" name="Line 44">
              <a:extLst>
                <a:ext uri="{FF2B5EF4-FFF2-40B4-BE49-F238E27FC236}">
                  <a16:creationId xmlns="" xmlns:a16="http://schemas.microsoft.com/office/drawing/2014/main" id="{4397B241-B9F7-495B-B60C-8BBF4468F7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15" y="2293"/>
              <a:ext cx="56" cy="0"/>
            </a:xfrm>
            <a:prstGeom prst="line">
              <a:avLst/>
            </a:prstGeom>
            <a:noFill/>
            <a:ln w="19050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73" name="Freeform 45">
              <a:extLst>
                <a:ext uri="{FF2B5EF4-FFF2-40B4-BE49-F238E27FC236}">
                  <a16:creationId xmlns="" xmlns:a16="http://schemas.microsoft.com/office/drawing/2014/main" id="{A6AF7E55-A683-40D0-8128-6A6CDFE4C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" y="2261"/>
              <a:ext cx="93" cy="63"/>
            </a:xfrm>
            <a:custGeom>
              <a:avLst/>
              <a:gdLst>
                <a:gd name="T0" fmla="*/ 93 w 93"/>
                <a:gd name="T1" fmla="*/ 63 h 63"/>
                <a:gd name="T2" fmla="*/ 0 w 93"/>
                <a:gd name="T3" fmla="*/ 32 h 63"/>
                <a:gd name="T4" fmla="*/ 93 w 93"/>
                <a:gd name="T5" fmla="*/ 0 h 63"/>
                <a:gd name="T6" fmla="*/ 93 w 93"/>
                <a:gd name="T7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63">
                  <a:moveTo>
                    <a:pt x="93" y="63"/>
                  </a:moveTo>
                  <a:lnTo>
                    <a:pt x="0" y="32"/>
                  </a:lnTo>
                  <a:lnTo>
                    <a:pt x="93" y="0"/>
                  </a:lnTo>
                  <a:lnTo>
                    <a:pt x="93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74" name="Freeform 46">
              <a:extLst>
                <a:ext uri="{FF2B5EF4-FFF2-40B4-BE49-F238E27FC236}">
                  <a16:creationId xmlns="" xmlns:a16="http://schemas.microsoft.com/office/drawing/2014/main" id="{FFBA50E7-35EA-4609-88DC-8A427A08E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" y="2261"/>
              <a:ext cx="94" cy="63"/>
            </a:xfrm>
            <a:custGeom>
              <a:avLst/>
              <a:gdLst>
                <a:gd name="T0" fmla="*/ 0 w 94"/>
                <a:gd name="T1" fmla="*/ 0 h 63"/>
                <a:gd name="T2" fmla="*/ 94 w 94"/>
                <a:gd name="T3" fmla="*/ 32 h 63"/>
                <a:gd name="T4" fmla="*/ 0 w 94"/>
                <a:gd name="T5" fmla="*/ 63 h 63"/>
                <a:gd name="T6" fmla="*/ 0 w 94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63">
                  <a:moveTo>
                    <a:pt x="0" y="0"/>
                  </a:moveTo>
                  <a:lnTo>
                    <a:pt x="94" y="32"/>
                  </a:lnTo>
                  <a:lnTo>
                    <a:pt x="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75" name="Rectangle 47">
              <a:extLst>
                <a:ext uri="{FF2B5EF4-FFF2-40B4-BE49-F238E27FC236}">
                  <a16:creationId xmlns="" xmlns:a16="http://schemas.microsoft.com/office/drawing/2014/main" id="{2DF12586-9611-47EE-9E62-A7060B0B1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" y="3062"/>
              <a:ext cx="1102" cy="2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76" name="Rectangle 48">
              <a:extLst>
                <a:ext uri="{FF2B5EF4-FFF2-40B4-BE49-F238E27FC236}">
                  <a16:creationId xmlns="" xmlns:a16="http://schemas.microsoft.com/office/drawing/2014/main" id="{E5E22762-C29E-4A4E-9AB1-FEE7FFEC9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" y="3062"/>
              <a:ext cx="1102" cy="220"/>
            </a:xfrm>
            <a:prstGeom prst="rect">
              <a:avLst/>
            </a:prstGeom>
            <a:noFill/>
            <a:ln w="26988" cap="rnd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77" name="Rectangle 49">
              <a:extLst>
                <a:ext uri="{FF2B5EF4-FFF2-40B4-BE49-F238E27FC236}">
                  <a16:creationId xmlns="" xmlns:a16="http://schemas.microsoft.com/office/drawing/2014/main" id="{DBF10E43-2A71-430E-968B-F709BD4A4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7" y="3109"/>
              <a:ext cx="1123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1" i="0" u="none" strike="noStrike" cap="none" normalizeH="0" baseline="0">
                  <a:ln>
                    <a:noFill/>
                  </a:ln>
                  <a:solidFill>
                    <a:srgbClr val="7F7F7F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Measurement Display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078" name="Rectangle 50">
              <a:extLst>
                <a:ext uri="{FF2B5EF4-FFF2-40B4-BE49-F238E27FC236}">
                  <a16:creationId xmlns="" xmlns:a16="http://schemas.microsoft.com/office/drawing/2014/main" id="{BC3427CA-29CB-4564-95DE-0CA43E9FE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" y="3502"/>
              <a:ext cx="1102" cy="2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79" name="Rectangle 51">
              <a:extLst>
                <a:ext uri="{FF2B5EF4-FFF2-40B4-BE49-F238E27FC236}">
                  <a16:creationId xmlns="" xmlns:a16="http://schemas.microsoft.com/office/drawing/2014/main" id="{EF27958E-28C6-43E9-9CA7-A7DA2DEA0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" y="3502"/>
              <a:ext cx="1102" cy="220"/>
            </a:xfrm>
            <a:prstGeom prst="rect">
              <a:avLst/>
            </a:prstGeom>
            <a:noFill/>
            <a:ln w="26988" cap="rnd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80" name="Rectangle 52">
              <a:extLst>
                <a:ext uri="{FF2B5EF4-FFF2-40B4-BE49-F238E27FC236}">
                  <a16:creationId xmlns="" xmlns:a16="http://schemas.microsoft.com/office/drawing/2014/main" id="{12BE2006-BF81-4C5C-A7C7-C5CC0855E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" y="3551"/>
              <a:ext cx="89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1" i="0" u="none" strike="noStrike" cap="none" normalizeH="0" baseline="0" dirty="0">
                  <a:ln>
                    <a:noFill/>
                  </a:ln>
                  <a:solidFill>
                    <a:srgbClr val="7F7F7F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Picture Storage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081" name="Freeform 53">
              <a:extLst>
                <a:ext uri="{FF2B5EF4-FFF2-40B4-BE49-F238E27FC236}">
                  <a16:creationId xmlns="" xmlns:a16="http://schemas.microsoft.com/office/drawing/2014/main" id="{A4F5F49D-BD00-47A6-8F0E-F95943084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" y="2842"/>
              <a:ext cx="220" cy="330"/>
            </a:xfrm>
            <a:custGeom>
              <a:avLst/>
              <a:gdLst>
                <a:gd name="T0" fmla="*/ 0 w 220"/>
                <a:gd name="T1" fmla="*/ 0 h 330"/>
                <a:gd name="T2" fmla="*/ 0 w 220"/>
                <a:gd name="T3" fmla="*/ 330 h 330"/>
                <a:gd name="T4" fmla="*/ 220 w 220"/>
                <a:gd name="T5" fmla="*/ 33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0" h="330">
                  <a:moveTo>
                    <a:pt x="0" y="0"/>
                  </a:moveTo>
                  <a:lnTo>
                    <a:pt x="0" y="330"/>
                  </a:lnTo>
                  <a:lnTo>
                    <a:pt x="220" y="330"/>
                  </a:lnTo>
                </a:path>
              </a:pathLst>
            </a:custGeom>
            <a:noFill/>
            <a:ln w="26988" cap="rnd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82" name="Freeform 54">
              <a:extLst>
                <a:ext uri="{FF2B5EF4-FFF2-40B4-BE49-F238E27FC236}">
                  <a16:creationId xmlns="" xmlns:a16="http://schemas.microsoft.com/office/drawing/2014/main" id="{28983D7D-5D25-4B2F-9B98-E4E4DC6C1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8" y="3172"/>
              <a:ext cx="220" cy="440"/>
            </a:xfrm>
            <a:custGeom>
              <a:avLst/>
              <a:gdLst>
                <a:gd name="T0" fmla="*/ 0 w 220"/>
                <a:gd name="T1" fmla="*/ 0 h 440"/>
                <a:gd name="T2" fmla="*/ 0 w 220"/>
                <a:gd name="T3" fmla="*/ 440 h 440"/>
                <a:gd name="T4" fmla="*/ 220 w 220"/>
                <a:gd name="T5" fmla="*/ 440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0" h="440">
                  <a:moveTo>
                    <a:pt x="0" y="0"/>
                  </a:moveTo>
                  <a:lnTo>
                    <a:pt x="0" y="440"/>
                  </a:lnTo>
                  <a:lnTo>
                    <a:pt x="220" y="440"/>
                  </a:lnTo>
                </a:path>
              </a:pathLst>
            </a:custGeom>
            <a:noFill/>
            <a:ln w="26988" cap="rnd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83" name="Line 55">
              <a:extLst>
                <a:ext uri="{FF2B5EF4-FFF2-40B4-BE49-F238E27FC236}">
                  <a16:creationId xmlns="" xmlns:a16="http://schemas.microsoft.com/office/drawing/2014/main" id="{CC2A3B88-7891-48EE-BB5B-7A9AA10EB9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8" y="3172"/>
              <a:ext cx="118" cy="0"/>
            </a:xfrm>
            <a:prstGeom prst="line">
              <a:avLst/>
            </a:prstGeom>
            <a:noFill/>
            <a:ln w="26988" cap="rnd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84" name="Freeform 56">
              <a:extLst>
                <a:ext uri="{FF2B5EF4-FFF2-40B4-BE49-F238E27FC236}">
                  <a16:creationId xmlns="" xmlns:a16="http://schemas.microsoft.com/office/drawing/2014/main" id="{8FF2171F-3170-4CA6-BE2C-B3BD69D5C0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6" y="3135"/>
              <a:ext cx="112" cy="74"/>
            </a:xfrm>
            <a:custGeom>
              <a:avLst/>
              <a:gdLst>
                <a:gd name="T0" fmla="*/ 0 w 112"/>
                <a:gd name="T1" fmla="*/ 0 h 74"/>
                <a:gd name="T2" fmla="*/ 112 w 112"/>
                <a:gd name="T3" fmla="*/ 37 h 74"/>
                <a:gd name="T4" fmla="*/ 0 w 112"/>
                <a:gd name="T5" fmla="*/ 74 h 74"/>
                <a:gd name="T6" fmla="*/ 0 w 112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74">
                  <a:moveTo>
                    <a:pt x="0" y="0"/>
                  </a:moveTo>
                  <a:lnTo>
                    <a:pt x="112" y="37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85" name="Line 57">
              <a:extLst>
                <a:ext uri="{FF2B5EF4-FFF2-40B4-BE49-F238E27FC236}">
                  <a16:creationId xmlns="" xmlns:a16="http://schemas.microsoft.com/office/drawing/2014/main" id="{71E5845E-456B-48BD-8C4D-76F6E9C2D7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8" y="3612"/>
              <a:ext cx="118" cy="0"/>
            </a:xfrm>
            <a:prstGeom prst="line">
              <a:avLst/>
            </a:prstGeom>
            <a:noFill/>
            <a:ln w="26988" cap="rnd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86" name="Freeform 58">
              <a:extLst>
                <a:ext uri="{FF2B5EF4-FFF2-40B4-BE49-F238E27FC236}">
                  <a16:creationId xmlns="" xmlns:a16="http://schemas.microsoft.com/office/drawing/2014/main" id="{6624F640-7EF7-4969-B88E-55742E8F18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6" y="3575"/>
              <a:ext cx="112" cy="74"/>
            </a:xfrm>
            <a:custGeom>
              <a:avLst/>
              <a:gdLst>
                <a:gd name="T0" fmla="*/ 0 w 112"/>
                <a:gd name="T1" fmla="*/ 0 h 74"/>
                <a:gd name="T2" fmla="*/ 112 w 112"/>
                <a:gd name="T3" fmla="*/ 37 h 74"/>
                <a:gd name="T4" fmla="*/ 0 w 112"/>
                <a:gd name="T5" fmla="*/ 74 h 74"/>
                <a:gd name="T6" fmla="*/ 0 w 112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74">
                  <a:moveTo>
                    <a:pt x="0" y="0"/>
                  </a:moveTo>
                  <a:lnTo>
                    <a:pt x="112" y="37"/>
                  </a:lnTo>
                  <a:lnTo>
                    <a:pt x="0" y="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87" name="Rectangle 59">
              <a:extLst>
                <a:ext uri="{FF2B5EF4-FFF2-40B4-BE49-F238E27FC236}">
                  <a16:creationId xmlns="" xmlns:a16="http://schemas.microsoft.com/office/drawing/2014/main" id="{2C1BD73E-750F-4EFE-B409-1A50C84EC9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9" y="1585"/>
              <a:ext cx="45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400" b="1" i="1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TCP </a:t>
              </a:r>
              <a:r>
                <a:rPr kumimoji="0" lang="zh-CN" altLang="zh-CN" sz="1400" b="1" i="1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GbE 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088" name="Rectangle 60">
              <a:extLst>
                <a:ext uri="{FF2B5EF4-FFF2-40B4-BE49-F238E27FC236}">
                  <a16:creationId xmlns="" xmlns:a16="http://schemas.microsoft.com/office/drawing/2014/main" id="{0B44C577-BD7D-4F2E-9523-488E9704D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" y="2446"/>
              <a:ext cx="448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1" i="1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SA Data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089" name="Freeform 61">
              <a:extLst>
                <a:ext uri="{FF2B5EF4-FFF2-40B4-BE49-F238E27FC236}">
                  <a16:creationId xmlns="" xmlns:a16="http://schemas.microsoft.com/office/drawing/2014/main" id="{8CF421DC-74A6-40BD-954D-1AD41ADA3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8" y="1248"/>
              <a:ext cx="1099" cy="275"/>
            </a:xfrm>
            <a:custGeom>
              <a:avLst/>
              <a:gdLst>
                <a:gd name="T0" fmla="*/ 3024 w 3024"/>
                <a:gd name="T1" fmla="*/ 757 h 757"/>
                <a:gd name="T2" fmla="*/ 3024 w 3024"/>
                <a:gd name="T3" fmla="*/ 95 h 757"/>
                <a:gd name="T4" fmla="*/ 2016 w 3024"/>
                <a:gd name="T5" fmla="*/ 227 h 757"/>
                <a:gd name="T6" fmla="*/ 1179 w 3024"/>
                <a:gd name="T7" fmla="*/ 192 h 757"/>
                <a:gd name="T8" fmla="*/ 0 w 3024"/>
                <a:gd name="T9" fmla="*/ 95 h 757"/>
                <a:gd name="T10" fmla="*/ 0 w 3024"/>
                <a:gd name="T11" fmla="*/ 757 h 757"/>
                <a:gd name="T12" fmla="*/ 3024 w 3024"/>
                <a:gd name="T13" fmla="*/ 757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24" h="757">
                  <a:moveTo>
                    <a:pt x="3024" y="757"/>
                  </a:moveTo>
                  <a:lnTo>
                    <a:pt x="3024" y="95"/>
                  </a:lnTo>
                  <a:cubicBezTo>
                    <a:pt x="2644" y="48"/>
                    <a:pt x="2360" y="184"/>
                    <a:pt x="2016" y="227"/>
                  </a:cubicBezTo>
                  <a:cubicBezTo>
                    <a:pt x="1750" y="261"/>
                    <a:pt x="1448" y="239"/>
                    <a:pt x="1179" y="192"/>
                  </a:cubicBezTo>
                  <a:cubicBezTo>
                    <a:pt x="789" y="123"/>
                    <a:pt x="469" y="0"/>
                    <a:pt x="0" y="95"/>
                  </a:cubicBezTo>
                  <a:lnTo>
                    <a:pt x="0" y="757"/>
                  </a:lnTo>
                  <a:lnTo>
                    <a:pt x="3024" y="757"/>
                  </a:lnTo>
                  <a:close/>
                </a:path>
              </a:pathLst>
            </a:custGeom>
            <a:solidFill>
              <a:srgbClr val="92D05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90" name="Freeform 62">
              <a:extLst>
                <a:ext uri="{FF2B5EF4-FFF2-40B4-BE49-F238E27FC236}">
                  <a16:creationId xmlns="" xmlns:a16="http://schemas.microsoft.com/office/drawing/2014/main" id="{C0EE14EB-9362-451B-8A35-5F534296C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8" y="1248"/>
              <a:ext cx="1099" cy="275"/>
            </a:xfrm>
            <a:custGeom>
              <a:avLst/>
              <a:gdLst>
                <a:gd name="T0" fmla="*/ 3024 w 3024"/>
                <a:gd name="T1" fmla="*/ 757 h 757"/>
                <a:gd name="T2" fmla="*/ 3024 w 3024"/>
                <a:gd name="T3" fmla="*/ 95 h 757"/>
                <a:gd name="T4" fmla="*/ 2016 w 3024"/>
                <a:gd name="T5" fmla="*/ 227 h 757"/>
                <a:gd name="T6" fmla="*/ 1179 w 3024"/>
                <a:gd name="T7" fmla="*/ 192 h 757"/>
                <a:gd name="T8" fmla="*/ 0 w 3024"/>
                <a:gd name="T9" fmla="*/ 95 h 757"/>
                <a:gd name="T10" fmla="*/ 0 w 3024"/>
                <a:gd name="T11" fmla="*/ 757 h 757"/>
                <a:gd name="T12" fmla="*/ 3024 w 3024"/>
                <a:gd name="T13" fmla="*/ 757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24" h="757">
                  <a:moveTo>
                    <a:pt x="3024" y="757"/>
                  </a:moveTo>
                  <a:lnTo>
                    <a:pt x="3024" y="95"/>
                  </a:lnTo>
                  <a:cubicBezTo>
                    <a:pt x="2644" y="48"/>
                    <a:pt x="2360" y="184"/>
                    <a:pt x="2016" y="227"/>
                  </a:cubicBezTo>
                  <a:cubicBezTo>
                    <a:pt x="1750" y="261"/>
                    <a:pt x="1448" y="239"/>
                    <a:pt x="1179" y="192"/>
                  </a:cubicBezTo>
                  <a:cubicBezTo>
                    <a:pt x="789" y="123"/>
                    <a:pt x="469" y="0"/>
                    <a:pt x="0" y="95"/>
                  </a:cubicBezTo>
                  <a:lnTo>
                    <a:pt x="0" y="757"/>
                  </a:lnTo>
                  <a:lnTo>
                    <a:pt x="3024" y="757"/>
                  </a:lnTo>
                  <a:close/>
                </a:path>
              </a:pathLst>
            </a:custGeom>
            <a:noFill/>
            <a:ln w="26988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091" name="Rectangle 63">
              <a:extLst>
                <a:ext uri="{FF2B5EF4-FFF2-40B4-BE49-F238E27FC236}">
                  <a16:creationId xmlns="" xmlns:a16="http://schemas.microsoft.com/office/drawing/2014/main" id="{D7D3D6DE-3148-423A-B479-340A00630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1335"/>
              <a:ext cx="89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4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</a:rPr>
                <a:t>DBPM DFE Module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275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="" xmlns:a16="http://schemas.microsoft.com/office/drawing/2014/main" id="{CA775AE6-B24F-47EF-8A46-CE682ADB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88640"/>
            <a:ext cx="8141592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BPM </a:t>
            </a:r>
            <a:r>
              <a:rPr lang="en-US" altLang="zh-CN" dirty="0" err="1"/>
              <a:t>TbT</a:t>
            </a:r>
            <a:r>
              <a:rPr lang="en-US" altLang="zh-CN" dirty="0"/>
              <a:t>/FA/SA Resolution Test in </a:t>
            </a:r>
            <a:r>
              <a:rPr lang="en-US" altLang="zh-CN" dirty="0" smtClean="0"/>
              <a:t>Lab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2608CA5-C0F8-436B-B7D2-3B85D3CCA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059696"/>
            <a:ext cx="3600400" cy="23892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80DBEE62-BF16-4759-9C19-375EEAB3F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02" y="3717032"/>
            <a:ext cx="3581425" cy="246229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41D5F452-23A3-4410-9EF2-CC0BA8621F9C}"/>
              </a:ext>
            </a:extLst>
          </p:cNvPr>
          <p:cNvSpPr/>
          <p:nvPr/>
        </p:nvSpPr>
        <p:spPr>
          <a:xfrm>
            <a:off x="434988" y="3367568"/>
            <a:ext cx="2911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TBT RMS (X=767nm,y=786nm)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EF05C21-1898-4055-A879-19FF437B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19" y="1059696"/>
            <a:ext cx="4464496" cy="2995905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DAB287C0-D1C2-4109-9A71-1BC1B28760EB}"/>
              </a:ext>
            </a:extLst>
          </p:cNvPr>
          <p:cNvSpPr/>
          <p:nvPr/>
        </p:nvSpPr>
        <p:spPr>
          <a:xfrm>
            <a:off x="4699149" y="4016521"/>
            <a:ext cx="3872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Arial Narrow" panose="020B0606020202030204" pitchFamily="34" charset="0"/>
                <a:cs typeface="Arial" panose="020B0604020202020204" pitchFamily="34" charset="0"/>
              </a:rPr>
              <a:t>SA RMS(X=30nm,Y=38nm)  10points STD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978F98C5-C717-4AAB-8197-EC9AB62CC16F}"/>
              </a:ext>
            </a:extLst>
          </p:cNvPr>
          <p:cNvSpPr/>
          <p:nvPr/>
        </p:nvSpPr>
        <p:spPr>
          <a:xfrm>
            <a:off x="501320" y="6102431"/>
            <a:ext cx="2672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FA RMS (X=103nm,y=98nm)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="" xmlns:a16="http://schemas.microsoft.com/office/drawing/2014/main" id="{706EFEB9-5286-42F2-9C57-7452B6798166}"/>
              </a:ext>
            </a:extLst>
          </p:cNvPr>
          <p:cNvSpPr/>
          <p:nvPr/>
        </p:nvSpPr>
        <p:spPr>
          <a:xfrm>
            <a:off x="3955834" y="4425000"/>
            <a:ext cx="51881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 Narrow" panose="020B0606020202030204" pitchFamily="34" charset="0"/>
              </a:rPr>
              <a:t>We test the performance of DBPM in house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 Narrow" panose="020B0606020202030204" pitchFamily="34" charset="0"/>
              </a:rPr>
              <a:t>RF frequency is 499.8MHz(-15dBm) from R&amp;S SMA100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 Narrow" panose="020B0606020202030204" pitchFamily="34" charset="0"/>
              </a:rPr>
              <a:t>TBT data rms </a:t>
            </a:r>
            <a:r>
              <a:rPr lang="en-US" altLang="zh-CN" dirty="0" err="1">
                <a:latin typeface="Arial Narrow" panose="020B0606020202030204" pitchFamily="34" charset="0"/>
              </a:rPr>
              <a:t>xpos</a:t>
            </a:r>
            <a:r>
              <a:rPr lang="en-US" altLang="zh-CN" dirty="0">
                <a:latin typeface="Arial Narrow" panose="020B0606020202030204" pitchFamily="34" charset="0"/>
              </a:rPr>
              <a:t> </a:t>
            </a:r>
            <a:r>
              <a:rPr lang="zh-CN" altLang="en-US" dirty="0">
                <a:latin typeface="Arial Narrow" panose="020B0606020202030204" pitchFamily="34" charset="0"/>
              </a:rPr>
              <a:t>≈</a:t>
            </a:r>
            <a:r>
              <a:rPr lang="en-US" altLang="zh-CN" dirty="0">
                <a:latin typeface="Arial Narrow" panose="020B0606020202030204" pitchFamily="34" charset="0"/>
              </a:rPr>
              <a:t>767nm,</a:t>
            </a:r>
            <a:r>
              <a:rPr lang="zh-CN" altLang="en-US" dirty="0">
                <a:latin typeface="Arial Narrow" panose="020B0606020202030204" pitchFamily="34" charset="0"/>
              </a:rPr>
              <a:t> </a:t>
            </a:r>
            <a:r>
              <a:rPr lang="en-US" altLang="zh-CN" dirty="0" err="1">
                <a:latin typeface="Arial Narrow" panose="020B0606020202030204" pitchFamily="34" charset="0"/>
              </a:rPr>
              <a:t>ypos</a:t>
            </a:r>
            <a:r>
              <a:rPr lang="zh-CN" altLang="en-US" dirty="0">
                <a:latin typeface="Arial Narrow" panose="020B0606020202030204" pitchFamily="34" charset="0"/>
              </a:rPr>
              <a:t> ≈</a:t>
            </a:r>
            <a:r>
              <a:rPr lang="en-US" altLang="zh-CN" dirty="0">
                <a:latin typeface="Arial Narrow" panose="020B0606020202030204" pitchFamily="34" charset="0"/>
              </a:rPr>
              <a:t>786nm;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 Narrow" panose="020B0606020202030204" pitchFamily="34" charset="0"/>
              </a:rPr>
              <a:t>FA data rms </a:t>
            </a:r>
            <a:r>
              <a:rPr lang="en-US" altLang="zh-CN" dirty="0" err="1">
                <a:latin typeface="Arial Narrow" panose="020B0606020202030204" pitchFamily="34" charset="0"/>
              </a:rPr>
              <a:t>xpos</a:t>
            </a:r>
            <a:r>
              <a:rPr lang="en-US" altLang="zh-CN" dirty="0">
                <a:latin typeface="Arial Narrow" panose="020B0606020202030204" pitchFamily="34" charset="0"/>
              </a:rPr>
              <a:t> </a:t>
            </a:r>
            <a:r>
              <a:rPr lang="zh-CN" altLang="en-US" dirty="0">
                <a:latin typeface="Arial Narrow" panose="020B0606020202030204" pitchFamily="34" charset="0"/>
              </a:rPr>
              <a:t>≈</a:t>
            </a:r>
            <a:r>
              <a:rPr lang="en-US" altLang="zh-CN" dirty="0">
                <a:latin typeface="Arial Narrow" panose="020B0606020202030204" pitchFamily="34" charset="0"/>
              </a:rPr>
              <a:t>103nm,</a:t>
            </a:r>
            <a:r>
              <a:rPr lang="zh-CN" altLang="en-US" dirty="0">
                <a:latin typeface="Arial Narrow" panose="020B0606020202030204" pitchFamily="34" charset="0"/>
              </a:rPr>
              <a:t> </a:t>
            </a:r>
            <a:r>
              <a:rPr lang="en-US" altLang="zh-CN" dirty="0" err="1">
                <a:latin typeface="Arial Narrow" panose="020B0606020202030204" pitchFamily="34" charset="0"/>
              </a:rPr>
              <a:t>ypos</a:t>
            </a:r>
            <a:r>
              <a:rPr lang="zh-CN" altLang="en-US" dirty="0">
                <a:latin typeface="Arial Narrow" panose="020B0606020202030204" pitchFamily="34" charset="0"/>
              </a:rPr>
              <a:t> ≈</a:t>
            </a:r>
            <a:r>
              <a:rPr lang="en-US" altLang="zh-CN" dirty="0">
                <a:latin typeface="Arial Narrow" panose="020B0606020202030204" pitchFamily="34" charset="0"/>
              </a:rPr>
              <a:t>98nm;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>
                <a:latin typeface="Arial Narrow" panose="020B0606020202030204" pitchFamily="34" charset="0"/>
              </a:rPr>
              <a:t>SA data rms </a:t>
            </a:r>
            <a:r>
              <a:rPr lang="en-US" altLang="zh-CN" dirty="0" err="1">
                <a:latin typeface="Arial Narrow" panose="020B0606020202030204" pitchFamily="34" charset="0"/>
              </a:rPr>
              <a:t>xpos</a:t>
            </a:r>
            <a:r>
              <a:rPr lang="en-US" altLang="zh-CN" dirty="0">
                <a:latin typeface="Arial Narrow" panose="020B0606020202030204" pitchFamily="34" charset="0"/>
              </a:rPr>
              <a:t> </a:t>
            </a:r>
            <a:r>
              <a:rPr lang="zh-CN" altLang="en-US" dirty="0">
                <a:latin typeface="Arial Narrow" panose="020B0606020202030204" pitchFamily="34" charset="0"/>
              </a:rPr>
              <a:t>≈</a:t>
            </a:r>
            <a:r>
              <a:rPr lang="en-US" altLang="zh-CN" dirty="0">
                <a:latin typeface="Arial Narrow" panose="020B0606020202030204" pitchFamily="34" charset="0"/>
              </a:rPr>
              <a:t>30nm,</a:t>
            </a:r>
            <a:r>
              <a:rPr lang="zh-CN" altLang="en-US" dirty="0">
                <a:latin typeface="Arial Narrow" panose="020B0606020202030204" pitchFamily="34" charset="0"/>
              </a:rPr>
              <a:t> </a:t>
            </a:r>
            <a:r>
              <a:rPr lang="en-US" altLang="zh-CN" dirty="0" err="1">
                <a:latin typeface="Arial Narrow" panose="020B0606020202030204" pitchFamily="34" charset="0"/>
              </a:rPr>
              <a:t>ypos</a:t>
            </a:r>
            <a:r>
              <a:rPr lang="zh-CN" altLang="en-US" dirty="0">
                <a:latin typeface="Arial Narrow" panose="020B0606020202030204" pitchFamily="34" charset="0"/>
              </a:rPr>
              <a:t> ≈</a:t>
            </a:r>
            <a:r>
              <a:rPr lang="en-US" altLang="zh-CN" dirty="0">
                <a:latin typeface="Arial Narrow" panose="020B0606020202030204" pitchFamily="34" charset="0"/>
              </a:rPr>
              <a:t>38nm;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 err="1">
                <a:latin typeface="Arial Narrow" panose="020B0606020202030204" pitchFamily="34" charset="0"/>
              </a:rPr>
              <a:t>Kx</a:t>
            </a:r>
            <a:r>
              <a:rPr lang="en-US" altLang="zh-CN" dirty="0">
                <a:latin typeface="Arial Narrow" panose="020B0606020202030204" pitchFamily="34" charset="0"/>
              </a:rPr>
              <a:t>=Ky=8.26mm;</a:t>
            </a:r>
            <a:endParaRPr lang="zh-CN" alt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17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/>
              <a:t>Outline</a:t>
            </a:r>
            <a:endParaRPr lang="zh-CN" altLang="en-US" dirty="0" smtClean="0"/>
          </a:p>
        </p:txBody>
      </p:sp>
      <p:sp>
        <p:nvSpPr>
          <p:cNvPr id="17410" name="内容占位符 2"/>
          <p:cNvSpPr>
            <a:spLocks noGrp="1"/>
          </p:cNvSpPr>
          <p:nvPr>
            <p:ph idx="1"/>
          </p:nvPr>
        </p:nvSpPr>
        <p:spPr>
          <a:xfrm>
            <a:off x="1000125" y="1341438"/>
            <a:ext cx="7686675" cy="4525962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/>
              <a:t>U</a:t>
            </a:r>
            <a:r>
              <a:rPr lang="en-US" altLang="zh-CN" dirty="0" smtClean="0">
                <a:solidFill>
                  <a:schemeClr val="tx1"/>
                </a:solidFill>
              </a:rPr>
              <a:t>pdate of CEPC beam instrumentation system design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 smtClean="0">
                <a:solidFill>
                  <a:schemeClr val="tx1"/>
                </a:solidFill>
              </a:rPr>
              <a:t> Progress of beam instrumentation R&amp;D </a:t>
            </a:r>
          </a:p>
          <a:p>
            <a:pPr lvl="1"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 smtClean="0">
                <a:solidFill>
                  <a:schemeClr val="tx1"/>
                </a:solidFill>
              </a:rPr>
              <a:t>BPM electronics</a:t>
            </a:r>
          </a:p>
          <a:p>
            <a:pPr lvl="1"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 smtClean="0">
                <a:solidFill>
                  <a:schemeClr val="tx1"/>
                </a:solidFill>
              </a:rPr>
              <a:t>Feed-through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en-US" altLang="zh-CN" dirty="0" smtClean="0">
                <a:solidFill>
                  <a:schemeClr val="tx1"/>
                </a:solidFill>
              </a:rPr>
              <a:t>Summary</a:t>
            </a:r>
          </a:p>
        </p:txBody>
      </p:sp>
      <p:sp>
        <p:nvSpPr>
          <p:cNvPr id="17411" name="日期占位符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462B45C-70A4-445E-BAAB-79A6CAE50208}" type="datetime1">
              <a:rPr kumimoji="0" lang="en-US" altLang="zh-CN" sz="1400" smtClean="0">
                <a:latin typeface="Calibri" panose="020F0502020204030204" pitchFamily="34" charset="0"/>
                <a:ea typeface="仿宋_GB2312" pitchFamily="49" charset="-122"/>
              </a:rPr>
              <a:t>10/11/2021</a:t>
            </a:fld>
            <a:endParaRPr kumimoji="0" lang="zh-CN" altLang="en-US" sz="1400" dirty="0">
              <a:latin typeface="Calibri" panose="020F0502020204030204" pitchFamily="34" charset="0"/>
              <a:ea typeface="仿宋_GB2312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3243-E730-472E-A005-6BE97143DD99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85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249814"/>
            <a:ext cx="7886700" cy="994172"/>
          </a:xfrm>
        </p:spPr>
        <p:txBody>
          <a:bodyPr/>
          <a:lstStyle/>
          <a:p>
            <a:r>
              <a:rPr lang="en-US" altLang="zh-CN" dirty="0"/>
              <a:t>Beam test in </a:t>
            </a:r>
            <a:r>
              <a:rPr lang="en-US" altLang="zh-CN" dirty="0" smtClean="0"/>
              <a:t>BEPCII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9352" y="1318298"/>
            <a:ext cx="7886700" cy="3263504"/>
          </a:xfrm>
        </p:spPr>
        <p:txBody>
          <a:bodyPr/>
          <a:lstStyle/>
          <a:p>
            <a:r>
              <a:rPr lang="en-US" altLang="zh-CN" dirty="0" smtClean="0"/>
              <a:t>Resolution of BPM electronics </a:t>
            </a:r>
            <a:r>
              <a:rPr lang="zh-CN" altLang="zh-CN" b="1" dirty="0" smtClean="0"/>
              <a:t>（</a:t>
            </a:r>
            <a:r>
              <a:rPr lang="en-US" altLang="zh-CN" b="1" dirty="0" smtClean="0"/>
              <a:t>110 bunches, 1/3</a:t>
            </a:r>
            <a:r>
              <a:rPr lang="zh-CN" altLang="zh-CN" b="1" dirty="0" smtClean="0"/>
              <a:t>）</a:t>
            </a:r>
            <a:endParaRPr lang="zh-CN" altLang="en-US" dirty="0"/>
          </a:p>
        </p:txBody>
      </p:sp>
      <p:pic>
        <p:nvPicPr>
          <p:cNvPr id="6" name="图表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5" y="1957875"/>
            <a:ext cx="2884442" cy="208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表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690" y="1962931"/>
            <a:ext cx="2582375" cy="2083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图表 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63" y="1922743"/>
            <a:ext cx="2943710" cy="205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683568" y="4127319"/>
            <a:ext cx="1454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BPM3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860679" y="4116248"/>
            <a:ext cx="1454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BPM4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876256" y="4116248"/>
            <a:ext cx="1454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BPM5</a:t>
            </a:r>
            <a:endParaRPr lang="zh-CN" altLang="en-US" dirty="0"/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9326078"/>
              </p:ext>
            </p:extLst>
          </p:nvPr>
        </p:nvGraphicFramePr>
        <p:xfrm>
          <a:off x="827582" y="4588373"/>
          <a:ext cx="7521095" cy="17542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5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80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62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53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362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8480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</a:rPr>
                        <a:t>BPM electronics NO.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</a:rPr>
                        <a:t>Beam current</a:t>
                      </a:r>
                      <a:r>
                        <a:rPr lang="zh-CN" sz="1400" kern="100" dirty="0" smtClean="0">
                          <a:effectLst/>
                        </a:rPr>
                        <a:t>（</a:t>
                      </a:r>
                      <a:r>
                        <a:rPr lang="en-US" sz="1400" kern="100" dirty="0" smtClean="0">
                          <a:effectLst/>
                        </a:rPr>
                        <a:t>10-20mA</a:t>
                      </a:r>
                      <a:r>
                        <a:rPr lang="zh-CN" sz="1400" kern="100" dirty="0">
                          <a:effectLst/>
                        </a:rPr>
                        <a:t>）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</a:rPr>
                        <a:t>Beam current</a:t>
                      </a:r>
                      <a:r>
                        <a:rPr lang="zh-CN" sz="1400" kern="100" dirty="0" smtClean="0">
                          <a:effectLst/>
                        </a:rPr>
                        <a:t>（</a:t>
                      </a:r>
                      <a:r>
                        <a:rPr lang="en-US" sz="1400" kern="100" dirty="0" smtClean="0">
                          <a:effectLst/>
                        </a:rPr>
                        <a:t>20-818mA</a:t>
                      </a:r>
                      <a:r>
                        <a:rPr lang="zh-CN" sz="1400" kern="100" dirty="0">
                          <a:effectLst/>
                        </a:rPr>
                        <a:t>）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681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l-GR" altLang="zh-CN" sz="1400" dirty="0" smtClean="0">
                          <a:effectLst/>
                        </a:rPr>
                        <a:t>Δ</a:t>
                      </a:r>
                      <a:r>
                        <a:rPr lang="en-US" sz="1400" kern="100" dirty="0" smtClean="0">
                          <a:effectLst/>
                        </a:rPr>
                        <a:t>X(um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l-GR" altLang="zh-CN" sz="1400" dirty="0" smtClean="0">
                          <a:effectLst/>
                        </a:rPr>
                        <a:t>Δ</a:t>
                      </a:r>
                      <a:r>
                        <a:rPr lang="en-US" sz="1400" kern="100" dirty="0" smtClean="0">
                          <a:effectLst/>
                        </a:rPr>
                        <a:t>Y(um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l-GR" altLang="zh-CN" sz="1400" dirty="0" smtClean="0">
                          <a:effectLst/>
                        </a:rPr>
                        <a:t>Δ</a:t>
                      </a:r>
                      <a:r>
                        <a:rPr lang="en-US" sz="1400" kern="100" dirty="0" smtClean="0">
                          <a:effectLst/>
                        </a:rPr>
                        <a:t>X(um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l-GR" altLang="zh-CN" sz="1400" dirty="0" smtClean="0">
                          <a:effectLst/>
                        </a:rPr>
                        <a:t>Δ</a:t>
                      </a:r>
                      <a:r>
                        <a:rPr lang="en-US" sz="1400" kern="100" dirty="0" smtClean="0">
                          <a:effectLst/>
                        </a:rPr>
                        <a:t>Y(um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68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kern="100" dirty="0" smtClean="0">
                          <a:effectLst/>
                        </a:rPr>
                        <a:t>Commercial product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68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BPM1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68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BPM3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22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29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68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BPM4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71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61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36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68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BPM5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14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907704" y="638132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Beam current dependence of BPM electronics in BEPCII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369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3AC1995-84B5-448B-A0A9-28D3E111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260648"/>
            <a:ext cx="9361040" cy="850900"/>
          </a:xfrm>
        </p:spPr>
        <p:txBody>
          <a:bodyPr/>
          <a:lstStyle/>
          <a:p>
            <a:r>
              <a:rPr lang="en-US" altLang="zh-CN" dirty="0" smtClean="0"/>
              <a:t>Home made </a:t>
            </a:r>
            <a:r>
              <a:rPr lang="en-US" altLang="zh-CN" dirty="0"/>
              <a:t>products </a:t>
            </a:r>
            <a:r>
              <a:rPr lang="en-US" altLang="zh-CN" dirty="0" smtClean="0"/>
              <a:t>VS </a:t>
            </a:r>
            <a:r>
              <a:rPr lang="en-US" altLang="zh-CN" dirty="0"/>
              <a:t>commercial products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57F7416-1850-4BD8-9B8C-57D831E53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418748-5AE6-48A1-88BD-99E124CC48BA}" type="slidenum">
              <a:rPr lang="en-US" altLang="zh-CN" smtClean="0"/>
              <a:t>21</a:t>
            </a:fld>
            <a:endParaRPr lang="en-US" altLang="zh-CN" dirty="0"/>
          </a:p>
        </p:txBody>
      </p:sp>
      <p:sp>
        <p:nvSpPr>
          <p:cNvPr id="5" name="内容占位符 1">
            <a:extLst>
              <a:ext uri="{FF2B5EF4-FFF2-40B4-BE49-F238E27FC236}">
                <a16:creationId xmlns="" xmlns:a16="http://schemas.microsoft.com/office/drawing/2014/main" id="{8E1AB170-3926-4E58-AD33-74FF1E036978}"/>
              </a:ext>
            </a:extLst>
          </p:cNvPr>
          <p:cNvSpPr txBox="1">
            <a:spLocks/>
          </p:cNvSpPr>
          <p:nvPr/>
        </p:nvSpPr>
        <p:spPr>
          <a:xfrm>
            <a:off x="179512" y="4509120"/>
            <a:ext cx="9073008" cy="815755"/>
          </a:xfrm>
          <a:prstGeom prst="rect">
            <a:avLst/>
          </a:prstGeom>
        </p:spPr>
        <p:txBody>
          <a:bodyPr/>
          <a:lstStyle>
            <a:lvl1pPr marL="342891" indent="-342891" algn="l" defTabSz="914377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1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32" indent="-28574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1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2971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buNone/>
              <a:defRPr/>
            </a:pPr>
            <a:r>
              <a:rPr lang="en-US" altLang="zh-CN" sz="2400" b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Comparative test of self-developed </a:t>
            </a:r>
            <a:r>
              <a:rPr lang="en-US" altLang="zh-CN" sz="2400" b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electronics </a:t>
            </a:r>
            <a:r>
              <a:rPr lang="en-US" altLang="zh-CN" sz="2400" b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and commercial </a:t>
            </a:r>
            <a:r>
              <a:rPr lang="en-US" altLang="zh-CN" sz="2400" b="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product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对象 -2147482624">
            <a:extLst>
              <a:ext uri="{FF2B5EF4-FFF2-40B4-BE49-F238E27FC236}">
                <a16:creationId xmlns="" xmlns:a16="http://schemas.microsoft.com/office/drawing/2014/main" id="{D9DC637F-A347-427D-A1D3-5311436BBA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708504"/>
              </p:ext>
            </p:extLst>
          </p:nvPr>
        </p:nvGraphicFramePr>
        <p:xfrm>
          <a:off x="670118" y="1700809"/>
          <a:ext cx="8098380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r:id="rId3" imgW="7386955" imgH="1837690" progId="Visio.Drawing.15">
                  <p:embed/>
                </p:oleObj>
              </mc:Choice>
              <mc:Fallback>
                <p:oleObj r:id="rId3" imgW="7386955" imgH="183769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0118" y="1700809"/>
                        <a:ext cx="8098380" cy="252028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539552" y="3429000"/>
            <a:ext cx="129614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BPM </a:t>
            </a:r>
            <a:r>
              <a:rPr lang="en-US" altLang="zh-CN" sz="1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14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ick up</a:t>
            </a:r>
            <a:endParaRPr lang="zh-CN" altLang="en-US" sz="1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66262" y="3652324"/>
            <a:ext cx="153906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Cable</a:t>
            </a:r>
            <a:endParaRPr lang="zh-CN" altLang="en-US" sz="1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74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2" y="1581850"/>
            <a:ext cx="7654738" cy="4328132"/>
          </a:xfrm>
        </p:spPr>
      </p:pic>
      <p:sp>
        <p:nvSpPr>
          <p:cNvPr id="6" name="标题 1">
            <a:extLst>
              <a:ext uri="{FF2B5EF4-FFF2-40B4-BE49-F238E27FC236}">
                <a16:creationId xmlns="" xmlns:a16="http://schemas.microsoft.com/office/drawing/2014/main" id="{A39B583E-877B-472C-8955-47876BBD1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012" y="188640"/>
            <a:ext cx="7886700" cy="994172"/>
          </a:xfrm>
        </p:spPr>
        <p:txBody>
          <a:bodyPr/>
          <a:lstStyle/>
          <a:p>
            <a:r>
              <a:rPr lang="en-US" altLang="zh-CN" dirty="0"/>
              <a:t>Long time stability</a:t>
            </a:r>
            <a:r>
              <a:rPr lang="zh-CN" altLang="en-US" dirty="0" smtClean="0"/>
              <a:t>（</a:t>
            </a:r>
            <a:r>
              <a:rPr lang="en-US" altLang="zh-CN" smtClean="0"/>
              <a:t>1 hour</a:t>
            </a:r>
            <a:r>
              <a:rPr lang="zh-CN" altLang="en-US" smtClean="0"/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117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1" y="1354336"/>
            <a:ext cx="8144625" cy="4321836"/>
          </a:xfr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11560" y="233082"/>
            <a:ext cx="7886700" cy="994172"/>
          </a:xfrm>
        </p:spPr>
        <p:txBody>
          <a:bodyPr/>
          <a:lstStyle/>
          <a:p>
            <a:r>
              <a:rPr lang="en-US" altLang="zh-CN" dirty="0" smtClean="0"/>
              <a:t>Long time stability</a:t>
            </a:r>
            <a:r>
              <a:rPr lang="zh-CN" altLang="en-US" dirty="0" smtClean="0"/>
              <a:t>（</a:t>
            </a:r>
            <a:r>
              <a:rPr lang="en-US" altLang="zh-CN" dirty="0" smtClean="0"/>
              <a:t>7 days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17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850900"/>
          </a:xfrm>
        </p:spPr>
        <p:txBody>
          <a:bodyPr/>
          <a:lstStyle/>
          <a:p>
            <a:r>
              <a:rPr lang="en-US" altLang="zh-CN" dirty="0"/>
              <a:t>Application of BPM electronics in BEPCII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1540" y="1268760"/>
            <a:ext cx="8075240" cy="4319810"/>
          </a:xfrm>
        </p:spPr>
        <p:txBody>
          <a:bodyPr/>
          <a:lstStyle/>
          <a:p>
            <a:r>
              <a:rPr lang="en-US" altLang="zh-CN" dirty="0"/>
              <a:t>After finishing prototype test, small batch production and application has been done in BEPCII</a:t>
            </a:r>
          </a:p>
          <a:p>
            <a:r>
              <a:rPr lang="en-US" altLang="zh-CN" dirty="0" smtClean="0"/>
              <a:t>20 sets </a:t>
            </a:r>
            <a:r>
              <a:rPr lang="en-US" altLang="zh-CN" dirty="0"/>
              <a:t>single-pass mode BPM electronics </a:t>
            </a:r>
            <a:r>
              <a:rPr lang="en-US" altLang="zh-CN" dirty="0" smtClean="0"/>
              <a:t>were developed </a:t>
            </a:r>
            <a:r>
              <a:rPr lang="en-US" altLang="zh-CN" dirty="0"/>
              <a:t>for the </a:t>
            </a:r>
            <a:r>
              <a:rPr lang="en-US" altLang="zh-CN" dirty="0" err="1"/>
              <a:t>linac</a:t>
            </a:r>
            <a:r>
              <a:rPr lang="en-US" altLang="zh-CN" dirty="0"/>
              <a:t> and put in operation in the middle of 2019.</a:t>
            </a:r>
          </a:p>
          <a:p>
            <a:r>
              <a:rPr lang="en-US" altLang="zh-CN" dirty="0" smtClean="0"/>
              <a:t>Totally, 21 sets including SR mode and Collider </a:t>
            </a:r>
            <a:r>
              <a:rPr lang="en-US" altLang="zh-CN" dirty="0"/>
              <a:t>mode </a:t>
            </a:r>
            <a:r>
              <a:rPr lang="en-US" altLang="zh-CN" dirty="0" smtClean="0"/>
              <a:t>BPM electronics were upgraded in 2020.</a:t>
            </a:r>
          </a:p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830888" y="5772113"/>
            <a:ext cx="2133600" cy="476250"/>
          </a:xfrm>
        </p:spPr>
        <p:txBody>
          <a:bodyPr/>
          <a:lstStyle/>
          <a:p>
            <a:fld id="{32913243-E730-472E-A005-6BE97143DD99}" type="slidenum">
              <a:rPr lang="zh-CN" altLang="en-US" smtClean="0"/>
              <a:pPr/>
              <a:t>24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027" y="3780248"/>
            <a:ext cx="1969072" cy="29429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8657" r="10625" b="8657"/>
          <a:stretch/>
        </p:blipFill>
        <p:spPr>
          <a:xfrm>
            <a:off x="3202700" y="3794274"/>
            <a:ext cx="3914309" cy="291491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6459" y="4149080"/>
            <a:ext cx="3151978" cy="243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8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Feed-through R&amp;D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125414"/>
            <a:ext cx="9144000" cy="4319810"/>
          </a:xfrm>
        </p:spPr>
        <p:txBody>
          <a:bodyPr/>
          <a:lstStyle/>
          <a:p>
            <a:r>
              <a:rPr lang="en-US" altLang="zh-CN" dirty="0"/>
              <a:t>Finished the study of </a:t>
            </a:r>
            <a:r>
              <a:rPr lang="en-US" altLang="zh-CN" dirty="0" smtClean="0"/>
              <a:t>feed-through </a:t>
            </a:r>
            <a:r>
              <a:rPr lang="en-US" altLang="zh-CN" dirty="0"/>
              <a:t>in beam instrumentation</a:t>
            </a:r>
            <a:r>
              <a:rPr lang="en-US" altLang="zh-CN" dirty="0" smtClean="0"/>
              <a:t>.</a:t>
            </a:r>
          </a:p>
          <a:p>
            <a:r>
              <a:rPr lang="en-US" altLang="zh-CN" dirty="0" smtClean="0"/>
              <a:t>Independent </a:t>
            </a:r>
            <a:r>
              <a:rPr lang="en-US" altLang="zh-CN" dirty="0"/>
              <a:t>research and development of </a:t>
            </a:r>
            <a:r>
              <a:rPr lang="en-US" altLang="zh-CN" dirty="0" smtClean="0"/>
              <a:t>feed-through </a:t>
            </a:r>
            <a:r>
              <a:rPr lang="en-US" altLang="zh-CN" dirty="0"/>
              <a:t>was kicked </a:t>
            </a:r>
            <a:r>
              <a:rPr lang="en-US" altLang="zh-CN" dirty="0" smtClean="0"/>
              <a:t>off in 2019.</a:t>
            </a:r>
            <a:endParaRPr lang="en-US" altLang="zh-CN" dirty="0"/>
          </a:p>
          <a:p>
            <a:r>
              <a:rPr lang="en-US" altLang="zh-CN" dirty="0" smtClean="0"/>
              <a:t>Three </a:t>
            </a:r>
            <a:r>
              <a:rPr lang="en-US" altLang="zh-CN" dirty="0"/>
              <a:t>versions of </a:t>
            </a:r>
            <a:r>
              <a:rPr lang="en-US" altLang="zh-CN" dirty="0" smtClean="0"/>
              <a:t>BPM feed-through have </a:t>
            </a:r>
            <a:r>
              <a:rPr lang="en-US" altLang="zh-CN" dirty="0"/>
              <a:t>been made with the help of CIPC Member </a:t>
            </a:r>
            <a:r>
              <a:rPr lang="en-US" altLang="zh-CN" dirty="0" smtClean="0"/>
              <a:t>Company and other companies </a:t>
            </a:r>
            <a:r>
              <a:rPr lang="en-US" altLang="zh-CN" dirty="0"/>
              <a:t>in the last </a:t>
            </a:r>
            <a:r>
              <a:rPr lang="en-US" altLang="zh-CN" dirty="0" smtClean="0"/>
              <a:t>year.</a:t>
            </a:r>
            <a:endParaRPr lang="en-US" altLang="zh-CN" dirty="0" smtClean="0"/>
          </a:p>
          <a:p>
            <a:pPr lvl="0"/>
            <a:r>
              <a:rPr lang="en-US" altLang="zh-CN" dirty="0" smtClean="0"/>
              <a:t>The </a:t>
            </a:r>
            <a:r>
              <a:rPr lang="en-US" altLang="zh-CN" dirty="0"/>
              <a:t>kicker </a:t>
            </a:r>
            <a:r>
              <a:rPr lang="en-US" altLang="zh-CN" dirty="0" smtClean="0"/>
              <a:t>feed-through have complete </a:t>
            </a:r>
            <a:r>
              <a:rPr lang="en-US" altLang="zh-CN" dirty="0"/>
              <a:t>multiple version </a:t>
            </a:r>
            <a:r>
              <a:rPr lang="en-US" altLang="zh-CN" dirty="0" smtClean="0"/>
              <a:t>evolution. </a:t>
            </a:r>
            <a:r>
              <a:rPr lang="en-US" altLang="zh-CN" dirty="0"/>
              <a:t>The latest version is N-type feedthrough with stainless steel water jacket</a:t>
            </a:r>
          </a:p>
          <a:p>
            <a:endParaRPr lang="en-US" altLang="zh-CN" dirty="0"/>
          </a:p>
        </p:txBody>
      </p:sp>
      <p:pic>
        <p:nvPicPr>
          <p:cNvPr id="6" name="图片 5" descr="C:\Users\DELL\AppData\Local\Temp\WeChat Files\152f6f1687afa2a0ad72caacf0f5755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148"/>
                    </a14:imgEffect>
                    <a14:imgEffect>
                      <a14:saturation sat="0"/>
                    </a14:imgEffect>
                    <a14:imgEffect>
                      <a14:brightnessContrast bright="20000" contras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56" t="28416" r="16376" b="14027"/>
          <a:stretch/>
        </p:blipFill>
        <p:spPr bwMode="auto">
          <a:xfrm>
            <a:off x="140328" y="4298069"/>
            <a:ext cx="2160240" cy="208099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图片 6" descr="C:\Users\DELL\AppData\Local\Temp\WeChat Files\b699fbc9ef5cf9d305e7fab42d74b29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406"/>
                    </a14:imgEffect>
                    <a14:imgEffect>
                      <a14:saturation sat="0"/>
                    </a14:imgEffect>
                    <a14:imgEffect>
                      <a14:brightnessContrast bright="1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3" r="9693" b="7525"/>
          <a:stretch/>
        </p:blipFill>
        <p:spPr bwMode="auto">
          <a:xfrm>
            <a:off x="2648226" y="4287814"/>
            <a:ext cx="1976607" cy="212090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-36512" y="64383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BPM feed-through V1.0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2384049" y="64337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BPM feed-through V2.0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4932040" y="6429040"/>
            <a:ext cx="421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Version evolution of kicker feed-through</a:t>
            </a:r>
            <a:endParaRPr lang="zh-CN" altLang="en-US" dirty="0"/>
          </a:p>
        </p:txBody>
      </p:sp>
      <p:pic>
        <p:nvPicPr>
          <p:cNvPr id="12" name="图片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t="15637" r="12917" b="18137"/>
          <a:stretch>
            <a:fillRect/>
          </a:stretch>
        </p:blipFill>
        <p:spPr bwMode="auto">
          <a:xfrm>
            <a:off x="4816630" y="4370080"/>
            <a:ext cx="1485789" cy="20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t="9230" r="-1366" b="15077"/>
          <a:stretch>
            <a:fillRect/>
          </a:stretch>
        </p:blipFill>
        <p:spPr bwMode="auto">
          <a:xfrm>
            <a:off x="6299759" y="4359034"/>
            <a:ext cx="1422668" cy="207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微信图片_20200615094006-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408" y="4359035"/>
            <a:ext cx="1340441" cy="207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68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Feed-through </a:t>
            </a:r>
            <a:r>
              <a:rPr lang="en-US" altLang="zh-CN" dirty="0"/>
              <a:t>R&amp;D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087" y="1256229"/>
            <a:ext cx="8075240" cy="4319810"/>
          </a:xfrm>
        </p:spPr>
        <p:txBody>
          <a:bodyPr/>
          <a:lstStyle/>
          <a:p>
            <a:pPr algn="just"/>
            <a:r>
              <a:rPr lang="en-US" altLang="zh-CN" dirty="0"/>
              <a:t>The test result of the feedthroughs shows that the mechanical properties, high-frequency characteristics and vacuum performance can meet the demands of the CEPC BPM </a:t>
            </a:r>
            <a:r>
              <a:rPr lang="en-US" altLang="zh-CN" dirty="0" smtClean="0"/>
              <a:t>totally.</a:t>
            </a:r>
          </a:p>
          <a:p>
            <a:r>
              <a:rPr lang="en-US" altLang="zh-CN" dirty="0" smtClean="0"/>
              <a:t>TDR for  impedance test and </a:t>
            </a:r>
            <a:r>
              <a:rPr lang="en-US" altLang="zh-CN" dirty="0"/>
              <a:t>X-ray </a:t>
            </a:r>
            <a:r>
              <a:rPr lang="en-US" altLang="zh-CN" dirty="0" smtClean="0"/>
              <a:t>tomography for inner structure check.</a:t>
            </a:r>
            <a:endParaRPr lang="en-US" altLang="zh-CN" dirty="0"/>
          </a:p>
          <a:p>
            <a:endParaRPr lang="en-US" altLang="zh-CN" dirty="0" smtClean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3243-E730-472E-A005-6BE97143DD99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983822"/>
            <a:ext cx="2943386" cy="2207540"/>
          </a:xfrm>
          <a:prstGeom prst="rect">
            <a:avLst/>
          </a:prstGeom>
          <a:ln w="25400">
            <a:solidFill>
              <a:srgbClr val="92D05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2344" y="5729697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92D050"/>
                </a:solidFill>
              </a:rPr>
              <a:t>TDR</a:t>
            </a:r>
            <a:r>
              <a:rPr lang="zh-CN" altLang="en-US" sz="2400" dirty="0" smtClean="0">
                <a:solidFill>
                  <a:srgbClr val="92D050"/>
                </a:solidFill>
              </a:rPr>
              <a:t> </a:t>
            </a:r>
            <a:r>
              <a:rPr lang="en-US" altLang="zh-CN" sz="2400" dirty="0" smtClean="0">
                <a:solidFill>
                  <a:srgbClr val="92D050"/>
                </a:solidFill>
              </a:rPr>
              <a:t>test</a:t>
            </a:r>
            <a:endParaRPr lang="zh-CN" altLang="en-US" sz="2400" dirty="0" smtClean="0">
              <a:solidFill>
                <a:srgbClr val="92D05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598" y="3983822"/>
            <a:ext cx="2476129" cy="2410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FD7D6E2-C46B-4535-A0D1-96921C0F3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451" y="4013910"/>
            <a:ext cx="2337756" cy="1930082"/>
          </a:xfrm>
          <a:prstGeom prst="rect">
            <a:avLst/>
          </a:prstGeom>
          <a:ln w="12700">
            <a:solidFill>
              <a:srgbClr val="1F497D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3F8D9CEE-6221-4001-9896-E056A975D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5931" y="4035832"/>
            <a:ext cx="2091565" cy="1841440"/>
          </a:xfrm>
          <a:prstGeom prst="rect">
            <a:avLst/>
          </a:prstGeom>
          <a:ln w="12700">
            <a:solidFill>
              <a:srgbClr val="1F497D"/>
            </a:solidFill>
          </a:ln>
        </p:spPr>
      </p:pic>
    </p:spTree>
    <p:extLst>
      <p:ext uri="{BB962C8B-B14F-4D97-AF65-F5344CB8AC3E}">
        <p14:creationId xmlns:p14="http://schemas.microsoft.com/office/powerpoint/2010/main" val="49585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Feed-through R&amp;D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Morphology of solid </a:t>
            </a:r>
            <a:r>
              <a:rPr lang="en-US" altLang="zh-CN" dirty="0" smtClean="0"/>
              <a:t>surface by SEM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3243-E730-472E-A005-6BE97143DD99}" type="slidenum">
              <a:rPr lang="zh-CN" altLang="en-US" smtClean="0"/>
              <a:pPr/>
              <a:t>27</a:t>
            </a:fld>
            <a:endParaRPr lang="zh-CN" altLang="en-US"/>
          </a:p>
        </p:txBody>
      </p:sp>
      <p:pic>
        <p:nvPicPr>
          <p:cNvPr id="6" name="内容占位符 4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63187"/>
            <a:ext cx="3168352" cy="23762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1859" t="32149" r="-430" b="32226"/>
          <a:stretch/>
        </p:blipFill>
        <p:spPr>
          <a:xfrm>
            <a:off x="1614063" y="1863187"/>
            <a:ext cx="3069252" cy="237432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-1748" t="31674" r="454" b="30134"/>
          <a:stretch/>
        </p:blipFill>
        <p:spPr>
          <a:xfrm>
            <a:off x="1570446" y="4240869"/>
            <a:ext cx="3112869" cy="25103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221" y="4322998"/>
            <a:ext cx="3096344" cy="23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9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Feed-through R&amp;D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D528-5DC1-43AE-A3BF-8656839858CE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3243-E730-472E-A005-6BE97143DD99}" type="slidenum">
              <a:rPr lang="zh-CN" altLang="en-US" smtClean="0"/>
              <a:pPr/>
              <a:t>28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1F58422A-0BA7-4162-A26F-7A40C6DCF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73" y="1410787"/>
            <a:ext cx="3039985" cy="2180024"/>
          </a:xfrm>
          <a:prstGeom prst="rect">
            <a:avLst/>
          </a:prstGeom>
          <a:ln w="1270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内容占位符 6">
            <a:extLst>
              <a:ext uri="{FF2B5EF4-FFF2-40B4-BE49-F238E27FC236}">
                <a16:creationId xmlns="" xmlns:a16="http://schemas.microsoft.com/office/drawing/2014/main" id="{1AC65C43-EBB3-4910-9785-D4A7BE7A2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23859" y="1526980"/>
            <a:ext cx="2852797" cy="38163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8BEE097-3772-4A5C-B16C-DA4208A1B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615" y="1337745"/>
            <a:ext cx="3187034" cy="22914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CA969B3-0EE2-4948-BC32-A524E5A303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874" y="3638866"/>
            <a:ext cx="2875958" cy="25984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038D280-D5CC-4D0F-867C-89524DB7C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350" y="3370797"/>
            <a:ext cx="3143299" cy="23659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6A4A891-09B6-48A2-84FC-4F20C5AA65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9539" y="3449300"/>
            <a:ext cx="907440" cy="7534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186220" y="5763515"/>
            <a:ext cx="5706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3 Candidate manufacturers, the same design ,  batch products consistency test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417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D528-5DC1-43AE-A3BF-8656839858CE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3243-E730-472E-A005-6BE97143DD99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6" name="内容占位符 2"/>
          <p:cNvSpPr>
            <a:spLocks noGrp="1"/>
          </p:cNvSpPr>
          <p:nvPr>
            <p:ph idx="1"/>
          </p:nvPr>
        </p:nvSpPr>
        <p:spPr>
          <a:xfrm>
            <a:off x="658821" y="1340768"/>
            <a:ext cx="7992888" cy="4166716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l"/>
            </a:pPr>
            <a:r>
              <a:rPr lang="en-US" altLang="zh-CN" sz="2400" b="0" dirty="0" smtClean="0">
                <a:solidFill>
                  <a:schemeClr val="tx1"/>
                </a:solidFill>
              </a:rPr>
              <a:t>The BPM pick-ups are redesigned based on the new chamber of storage ring</a:t>
            </a:r>
            <a:r>
              <a:rPr lang="en-US" altLang="zh-CN" dirty="0" smtClean="0"/>
              <a:t>.</a:t>
            </a:r>
            <a:endParaRPr lang="en-US" altLang="zh-CN" sz="2400" b="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l"/>
            </a:pPr>
            <a:r>
              <a:rPr lang="en-US" altLang="zh-CN" sz="2400" b="0" dirty="0" smtClean="0">
                <a:solidFill>
                  <a:schemeClr val="tx1"/>
                </a:solidFill>
              </a:rPr>
              <a:t>Home-made BPMs were tested in lab and also with real beam in BEPCII</a:t>
            </a:r>
            <a:r>
              <a:rPr lang="en-US" altLang="zh-CN" dirty="0" smtClean="0"/>
              <a:t>. </a:t>
            </a:r>
            <a:r>
              <a:rPr lang="en-US" altLang="zh-CN" dirty="0"/>
              <a:t>Small </a:t>
            </a:r>
            <a:r>
              <a:rPr lang="en-US" altLang="zh-CN" dirty="0" smtClean="0"/>
              <a:t>batch production have been used online in BEPCII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and storage ring.</a:t>
            </a:r>
          </a:p>
          <a:p>
            <a:pPr algn="just">
              <a:buFont typeface="Wingdings" panose="05000000000000000000" pitchFamily="2" charset="2"/>
              <a:buChar char="l"/>
            </a:pPr>
            <a:r>
              <a:rPr lang="en-US" altLang="zh-CN" dirty="0"/>
              <a:t>T</a:t>
            </a:r>
            <a:r>
              <a:rPr lang="en-US" altLang="zh-CN" sz="2400" b="0" dirty="0" smtClean="0">
                <a:solidFill>
                  <a:schemeClr val="tx1"/>
                </a:solidFill>
              </a:rPr>
              <a:t>hree months of trouble-free operation of 21 units in BEPCII storage ring, more to be commissioned soon.</a:t>
            </a:r>
          </a:p>
          <a:p>
            <a:pPr algn="just">
              <a:buFont typeface="Wingdings" panose="05000000000000000000" pitchFamily="2" charset="2"/>
              <a:buChar char="l"/>
            </a:pPr>
            <a:r>
              <a:rPr lang="en-US" altLang="zh-CN" sz="2400" b="0" dirty="0" smtClean="0">
                <a:solidFill>
                  <a:schemeClr val="tx1"/>
                </a:solidFill>
              </a:rPr>
              <a:t>The feed through R&amp;D was carried out as plan, more study will be </a:t>
            </a:r>
            <a:r>
              <a:rPr lang="en-US" altLang="zh-CN" dirty="0"/>
              <a:t>done in </a:t>
            </a:r>
            <a:r>
              <a:rPr lang="en-US" altLang="zh-CN" dirty="0" smtClean="0"/>
              <a:t>consistency of batch product.</a:t>
            </a:r>
          </a:p>
          <a:p>
            <a:pPr marL="0" indent="0" algn="just">
              <a:buNone/>
            </a:pPr>
            <a:endParaRPr lang="en-US" altLang="zh-CN" sz="24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1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algn="l">
              <a:defRPr/>
            </a:pPr>
            <a:r>
              <a:rPr kumimoji="1" lang="en-US" altLang="zh-CN" dirty="0"/>
              <a:t>The beam instrumentation in CEPC </a:t>
            </a:r>
            <a:r>
              <a:rPr kumimoji="1" lang="en-US" altLang="zh-CN" dirty="0" err="1" smtClean="0"/>
              <a:t>Linac</a:t>
            </a:r>
            <a:endParaRPr kumimoji="1"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3243-E730-472E-A005-6BE97143DD99}" type="slidenum">
              <a:rPr lang="zh-CN" altLang="en-US" smtClean="0"/>
              <a:pPr/>
              <a:t>3</a:t>
            </a:fld>
            <a:endParaRPr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1570943"/>
              </p:ext>
            </p:extLst>
          </p:nvPr>
        </p:nvGraphicFramePr>
        <p:xfrm>
          <a:off x="179512" y="1628800"/>
          <a:ext cx="8686801" cy="3521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5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682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200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716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12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3333FF"/>
                          </a:solidFill>
                        </a:rPr>
                        <a:t>Item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3333FF"/>
                          </a:solidFill>
                        </a:rPr>
                        <a:t>Method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3333FF"/>
                          </a:solidFill>
                        </a:rPr>
                        <a:t>Parameter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>
                          <a:solidFill>
                            <a:srgbClr val="3333FF"/>
                          </a:solidFill>
                        </a:rPr>
                        <a:t>Amounts</a:t>
                      </a:r>
                      <a:endParaRPr lang="zh-CN" altLang="en-US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7232">
                <a:tc rowSpan="5"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Linac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Beam position</a:t>
                      </a:r>
                      <a:endParaRPr lang="zh-CN" altLang="en-US" sz="1400" b="1" kern="1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Stripline</a:t>
                      </a: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BPM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Resolution</a:t>
                      </a:r>
                      <a:r>
                        <a:rPr lang="en-US" altLang="zh-CN" sz="14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</a:t>
                      </a:r>
                      <a:r>
                        <a:rPr lang="zh-CN" altLang="en-US" sz="14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altLang="zh-CN" sz="14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30um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140</a:t>
                      </a:r>
                      <a:endParaRPr lang="zh-CN" altLang="en-US" sz="1400" b="1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Beam current 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ICT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2.5%@1nC-10nC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42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7040">
                <a:tc vMerge="1"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Beam profile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YAG/OTR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Resolution:</a:t>
                      </a:r>
                      <a:r>
                        <a:rPr lang="en-US" altLang="zh-CN" sz="14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30um</a:t>
                      </a:r>
                      <a:endParaRPr lang="zh-CN" altLang="en-US" sz="1400" b="1" kern="100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80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Beam </a:t>
                      </a:r>
                      <a:r>
                        <a:rPr lang="en-US" altLang="zh-CN" sz="14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emittance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Q+PR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10%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Beam energy &amp; spread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AM+PR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0.1%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3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Damping ring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Average</a:t>
                      </a:r>
                      <a:r>
                        <a:rPr lang="en-US" altLang="zh-CN" sz="14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current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DCCT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Resolution</a:t>
                      </a:r>
                      <a:r>
                        <a:rPr lang="en-US" altLang="zh-CN" sz="1400" b="1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:50uA@0.1mA-30mA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Beam position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Button BPM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Resolution : 20um @ 5mA TBT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40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endParaRPr lang="zh-CN" altLang="en-US" sz="12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 smtClean="0">
                          <a:effectLst/>
                          <a:latin typeface="Times New Roman"/>
                          <a:ea typeface="宋体"/>
                        </a:rPr>
                        <a:t>Tune measurement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effectLst/>
                          <a:latin typeface="Times New Roman"/>
                          <a:ea typeface="宋体"/>
                        </a:rPr>
                        <a:t>Frequency sweeping 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00" dirty="0" smtClean="0">
                          <a:effectLst/>
                          <a:latin typeface="Times New Roman"/>
                          <a:ea typeface="宋体"/>
                        </a:rPr>
                        <a:t>Resolution:0.001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 defTabSz="914400" rtl="0" eaLnBrk="1" latinLnBrk="0" hangingPunct="1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</a:t>
                      </a:r>
                      <a:endParaRPr lang="zh-CN" altLang="en-US" sz="14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98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pPr algn="ctr">
              <a:buFontTx/>
              <a:buNone/>
            </a:pPr>
            <a:r>
              <a:rPr lang="en-US" altLang="zh-CN" sz="4000" dirty="0" smtClean="0"/>
              <a:t>Thanks for your attention !</a:t>
            </a:r>
            <a:endParaRPr lang="zh-CN" altLang="en-US" sz="4000" dirty="0" smtClean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3243-E730-472E-A005-6BE97143DD99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05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 bwMode="auto">
          <a:xfrm>
            <a:off x="179512" y="-171400"/>
            <a:ext cx="8856984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+mj-lt"/>
                <a:ea typeface="+mj-ea"/>
                <a:cs typeface="楷体_GB2312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9pPr>
          </a:lstStyle>
          <a:p>
            <a:pPr algn="l">
              <a:defRPr/>
            </a:pPr>
            <a:r>
              <a:rPr kumimoji="1" lang="en-US" altLang="zh-CN" kern="0" dirty="0">
                <a:latin typeface="Comic Sans MS"/>
              </a:rPr>
              <a:t>The beam instrumentation in CEPC </a:t>
            </a:r>
            <a:r>
              <a:rPr kumimoji="1" lang="en-US" altLang="zh-CN" kern="0" dirty="0" smtClean="0">
                <a:latin typeface="Comic Sans MS"/>
              </a:rPr>
              <a:t>booster</a:t>
            </a:r>
            <a:endParaRPr kumimoji="1" lang="zh-CN" altLang="en-US" kern="0" dirty="0">
              <a:latin typeface="Comic Sans MS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174271"/>
              </p:ext>
            </p:extLst>
          </p:nvPr>
        </p:nvGraphicFramePr>
        <p:xfrm>
          <a:off x="251520" y="476672"/>
          <a:ext cx="8568952" cy="62423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160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976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76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383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9937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2534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51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/>
                          <a:ea typeface="宋体"/>
                        </a:rPr>
                        <a:t> 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3333FF"/>
                          </a:solidFill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  <a:endParaRPr lang="en-US" sz="1800" b="1" kern="1200" dirty="0">
                        <a:solidFill>
                          <a:srgbClr val="333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3333FF"/>
                          </a:solidFill>
                          <a:latin typeface="+mn-lt"/>
                          <a:ea typeface="+mn-ea"/>
                          <a:cs typeface="+mn-cs"/>
                        </a:rPr>
                        <a:t>Method</a:t>
                      </a:r>
                      <a:endParaRPr lang="en-US" sz="1800" b="1" kern="1200" dirty="0">
                        <a:solidFill>
                          <a:srgbClr val="333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3333FF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-US" sz="1800" b="1" kern="1200" dirty="0">
                        <a:solidFill>
                          <a:srgbClr val="333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3333FF"/>
                          </a:solidFill>
                          <a:latin typeface="+mn-lt"/>
                          <a:ea typeface="+mn-ea"/>
                          <a:cs typeface="+mn-cs"/>
                        </a:rPr>
                        <a:t>Amounts</a:t>
                      </a:r>
                      <a:endParaRPr lang="en-US" sz="1800" b="1" kern="1200" dirty="0">
                        <a:solidFill>
                          <a:srgbClr val="333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7933">
                <a:tc rowSpan="1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effectLst/>
                          <a:latin typeface="Times New Roman"/>
                          <a:ea typeface="宋体"/>
                        </a:rPr>
                        <a:t>Booster</a:t>
                      </a:r>
                      <a:endParaRPr lang="en-US" sz="16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Beam position monitor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Turn</a:t>
                      </a:r>
                      <a:r>
                        <a:rPr lang="en-US" sz="1200" b="1" kern="100" baseline="0" dirty="0" smtClean="0">
                          <a:effectLst/>
                          <a:latin typeface="Times New Roman"/>
                          <a:ea typeface="宋体"/>
                        </a:rPr>
                        <a:t> by turn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宋体"/>
                          <a:cs typeface="+mn-cs"/>
                        </a:rPr>
                        <a:t>Button electrode BPM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Measurement area (x 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  <a:sym typeface="Symbol"/>
                        </a:rPr>
                        <a:t>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y)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±20mm×±10mm</a:t>
                      </a:r>
                      <a:endParaRPr lang="en-US" sz="1200" b="1" dirty="0" smtClean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Resolution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&lt;0.02mm</a:t>
                      </a:r>
                      <a:endParaRPr lang="en-US" sz="1200" b="1" dirty="0" smtClean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Measurement time of COD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&lt; 4 s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1808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8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Bunch by bunch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Button electrode BPM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Measurement area (x 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  <a:sym typeface="Symbol"/>
                        </a:rPr>
                        <a:t>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y)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GB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±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40mm</a:t>
                      </a:r>
                      <a:r>
                        <a:rPr lang="en-GB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×±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20mm</a:t>
                      </a:r>
                      <a:endParaRPr lang="en-US" sz="1200" b="1" dirty="0" smtClean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Resolution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0.1mm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86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Bunch current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BCM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Measurement range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10mA / per bunch</a:t>
                      </a:r>
                      <a:endParaRPr lang="en-US" sz="1200" b="1" dirty="0" smtClean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Relatively </a:t>
                      </a:r>
                      <a:r>
                        <a:rPr lang="en-US" sz="12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precision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1/4095</a:t>
                      </a:r>
                      <a:endParaRPr lang="en-US" sz="1200" b="1" dirty="0" smtClean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5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Average current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DCCT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Dynamic measurement range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0.0~1.5A</a:t>
                      </a:r>
                      <a:endParaRPr lang="en-US" sz="1200" b="1" dirty="0" smtClean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Resolution:50uA@0.6-8mA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Linearity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0.1 %</a:t>
                      </a:r>
                      <a:endParaRPr lang="en-US" sz="1200" b="1" dirty="0" smtClean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Zero drift: &lt;0.05mA</a:t>
                      </a:r>
                      <a:endParaRPr lang="en-US" sz="1200" b="1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25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Beam 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size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Double </a:t>
                      </a: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slit interferometer </a:t>
                      </a:r>
                      <a:endParaRPr lang="en-US" sz="1200" b="1" kern="100" dirty="0" smtClean="0">
                        <a:effectLst/>
                        <a:latin typeface="Times New Roman"/>
                        <a:ea typeface="宋体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x </a:t>
                      </a: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ray pin hole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Resolution:0.2 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µ</a:t>
                      </a:r>
                      <a:r>
                        <a:rPr lang="en-US" sz="1200" b="1" kern="0" dirty="0" smtClean="0">
                          <a:effectLst/>
                          <a:latin typeface="Times New Roman"/>
                          <a:ea typeface="宋体"/>
                        </a:rPr>
                        <a:t>m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18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B</a:t>
                      </a:r>
                      <a:r>
                        <a:rPr lang="en-US" altLang="zh-CN" sz="1200" b="1" kern="100" dirty="0" smtClean="0">
                          <a:effectLst/>
                          <a:latin typeface="Times New Roman"/>
                          <a:ea typeface="宋体"/>
                        </a:rPr>
                        <a:t>unch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 </a:t>
                      </a: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length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Streak 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camera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dirty="0" smtClean="0"/>
                        <a:t>Two photon intensity interferometer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 smtClean="0">
                          <a:effectLst/>
                          <a:latin typeface="Times New Roman"/>
                          <a:ea typeface="宋体"/>
                        </a:rPr>
                        <a:t>Resolution:1 </a:t>
                      </a:r>
                      <a:r>
                        <a:rPr lang="en-US" sz="1200" b="1" kern="0" dirty="0" err="1" smtClean="0">
                          <a:effectLst/>
                          <a:latin typeface="Times New Roman"/>
                          <a:ea typeface="宋体"/>
                        </a:rPr>
                        <a:t>ps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013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Tune </a:t>
                      </a: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measurement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Frequency sweeping method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Resolution:0.001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62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DDD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Resolution:0.001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0517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Beam loss monitor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optical</a:t>
                      </a:r>
                      <a:r>
                        <a:rPr lang="en-GB" altLang="zh-CN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 </a:t>
                      </a:r>
                      <a:r>
                        <a:rPr lang="en-GB" altLang="zh-CN" sz="1200" b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  <a:cs typeface="+mn-cs"/>
                        </a:rPr>
                        <a:t>fiber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Space resolution</a:t>
                      </a:r>
                      <a:r>
                        <a:rPr lang="en-US" sz="1200" b="1" kern="100" baseline="0" dirty="0" smtClean="0">
                          <a:effectLst/>
                          <a:latin typeface="Times New Roman"/>
                          <a:ea typeface="宋体"/>
                        </a:rPr>
                        <a:t>:0.6m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400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7624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Feedback system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TFB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Damping time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&lt;=</a:t>
                      </a:r>
                      <a:r>
                        <a:rPr lang="en-US" altLang="zh-CN" sz="1200" b="1" kern="100" dirty="0" smtClean="0">
                          <a:effectLst/>
                          <a:latin typeface="Times New Roman"/>
                          <a:ea typeface="宋体"/>
                        </a:rPr>
                        <a:t>7.5ms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996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00" dirty="0" smtClean="0">
                          <a:effectLst/>
                          <a:latin typeface="+mn-lt"/>
                          <a:ea typeface="+mn-ea"/>
                        </a:rPr>
                        <a:t>Feedback system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LFB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Damping time&lt;=</a:t>
                      </a:r>
                      <a:r>
                        <a:rPr lang="en-US" altLang="zh-CN" sz="1200" b="1" kern="100" dirty="0" smtClean="0">
                          <a:effectLst/>
                          <a:latin typeface="+mn-lt"/>
                          <a:ea typeface="+mn-ea"/>
                        </a:rPr>
                        <a:t>50ms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94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 bwMode="auto">
          <a:xfrm>
            <a:off x="467544" y="-99392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+mj-lt"/>
                <a:ea typeface="+mj-ea"/>
                <a:cs typeface="楷体_GB2312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  <a:cs typeface="楷体_GB231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C0000"/>
                </a:solidFill>
                <a:latin typeface="Comic Sans MS" pitchFamily="66" charset="0"/>
                <a:ea typeface="楷体_GB2312" pitchFamily="49" charset="-122"/>
              </a:defRPr>
            </a:lvl9pPr>
          </a:lstStyle>
          <a:p>
            <a:pPr algn="l">
              <a:defRPr/>
            </a:pPr>
            <a:r>
              <a:rPr kumimoji="1" lang="en-US" altLang="zh-CN" kern="0" dirty="0" smtClean="0">
                <a:latin typeface="Comic Sans MS"/>
              </a:rPr>
              <a:t>The beam instrumentation in CEPC ring</a:t>
            </a:r>
            <a:endParaRPr kumimoji="1" lang="zh-CN" altLang="en-US" kern="0" dirty="0" smtClean="0">
              <a:latin typeface="Comic Sans MS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463238"/>
              </p:ext>
            </p:extLst>
          </p:nvPr>
        </p:nvGraphicFramePr>
        <p:xfrm>
          <a:off x="107504" y="764704"/>
          <a:ext cx="8928992" cy="583118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298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27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27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574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9043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1179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225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  <a:latin typeface="Times New Roman"/>
                          <a:ea typeface="宋体"/>
                        </a:rPr>
                        <a:t> 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3333FF"/>
                          </a:solidFill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  <a:endParaRPr lang="en-US" sz="1800" b="1" kern="1200" dirty="0">
                        <a:solidFill>
                          <a:srgbClr val="333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3333FF"/>
                          </a:solidFill>
                          <a:latin typeface="+mn-lt"/>
                          <a:ea typeface="+mn-ea"/>
                          <a:cs typeface="+mn-cs"/>
                        </a:rPr>
                        <a:t>Method</a:t>
                      </a:r>
                      <a:endParaRPr lang="en-US" sz="1800" b="1" kern="1200" dirty="0">
                        <a:solidFill>
                          <a:srgbClr val="333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3333FF"/>
                          </a:solidFill>
                          <a:latin typeface="+mn-lt"/>
                          <a:ea typeface="+mn-ea"/>
                          <a:cs typeface="+mn-cs"/>
                        </a:rPr>
                        <a:t>Parameter</a:t>
                      </a:r>
                      <a:endParaRPr lang="en-US" sz="1800" b="1" kern="1200" dirty="0">
                        <a:solidFill>
                          <a:srgbClr val="333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3333FF"/>
                          </a:solidFill>
                          <a:latin typeface="+mn-lt"/>
                          <a:ea typeface="+mn-ea"/>
                          <a:cs typeface="+mn-cs"/>
                        </a:rPr>
                        <a:t>Amounts</a:t>
                      </a:r>
                      <a:endParaRPr lang="en-US" sz="1800" b="1" kern="1200" dirty="0">
                        <a:solidFill>
                          <a:srgbClr val="3333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3609">
                <a:tc rowSpan="1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/>
                          <a:ea typeface="宋体"/>
                        </a:rPr>
                        <a:t>Storage ring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Beam position monitor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Closed orbit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宋体"/>
                          <a:cs typeface="+mn-cs"/>
                        </a:rPr>
                        <a:t>Button electrode BPM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Measurement area (x 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  <a:sym typeface="Symbol"/>
                        </a:rPr>
                        <a:t>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y)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±18mm×±18mm</a:t>
                      </a:r>
                      <a:endParaRPr lang="en-US" sz="1200" b="1" dirty="0" smtClean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Resolution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&lt;0.6um</a:t>
                      </a:r>
                      <a:endParaRPr lang="en-US" sz="1200" b="1" dirty="0" smtClean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Measurement time of COD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&lt; 4 s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宋体"/>
                        </a:rPr>
                        <a:t>2900</a:t>
                      </a: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94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Bunch by bunch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Button electrode BPM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Measurement area (x 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  <a:sym typeface="Symbol"/>
                        </a:rPr>
                        <a:t>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 y)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GB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±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18mm</a:t>
                      </a:r>
                      <a:r>
                        <a:rPr lang="en-GB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×±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18mm</a:t>
                      </a:r>
                      <a:endParaRPr lang="en-US" sz="1200" b="1" dirty="0" smtClean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Resolution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0.1mm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60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Bunch current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BCM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Measurement range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10mA / per bunch</a:t>
                      </a:r>
                      <a:endParaRPr lang="en-US" sz="1200" b="1" dirty="0" smtClean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Relatively </a:t>
                      </a:r>
                      <a:r>
                        <a:rPr lang="en-US" sz="12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precision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1/4095</a:t>
                      </a:r>
                      <a:endParaRPr lang="en-US" sz="1200" b="1" dirty="0" smtClean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12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Average current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DCCT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Dynamic measurement range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0.0~1.5A</a:t>
                      </a:r>
                      <a:endParaRPr lang="en-US" sz="1200" b="1" dirty="0" smtClean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Linearity</a:t>
                      </a:r>
                      <a:r>
                        <a:rPr lang="zh-CN" alt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：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0.1 %</a:t>
                      </a:r>
                      <a:endParaRPr lang="en-US" sz="1200" b="1" dirty="0" smtClean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120"/>
                        </a:spcBef>
                        <a:spcAft>
                          <a:spcPts val="12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  <a:cs typeface="Times New Roman"/>
                        </a:rPr>
                        <a:t>Zero drift: &lt;0.05mA</a:t>
                      </a:r>
                      <a:endParaRPr lang="en-US" sz="1200" b="1" dirty="0">
                        <a:effectLst/>
                        <a:latin typeface="+mn-lt"/>
                        <a:ea typeface="宋体"/>
                        <a:cs typeface="Times New Roman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294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Beam 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size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Double </a:t>
                      </a: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slit interferometer </a:t>
                      </a:r>
                      <a:endParaRPr lang="en-US" sz="1200" b="1" kern="100" dirty="0" smtClean="0">
                        <a:effectLst/>
                        <a:latin typeface="Times New Roman"/>
                        <a:ea typeface="宋体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x </a:t>
                      </a: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ray pin hole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Resolution:0.2 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µ</a:t>
                      </a:r>
                      <a:r>
                        <a:rPr lang="en-US" sz="1200" b="1" kern="0" dirty="0" smtClean="0">
                          <a:effectLst/>
                          <a:latin typeface="Times New Roman"/>
                          <a:ea typeface="宋体"/>
                        </a:rPr>
                        <a:t>m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4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791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B</a:t>
                      </a:r>
                      <a:r>
                        <a:rPr lang="en-US" altLang="zh-CN" sz="1200" b="1" kern="100" dirty="0" smtClean="0">
                          <a:effectLst/>
                          <a:latin typeface="Times New Roman"/>
                          <a:ea typeface="宋体"/>
                        </a:rPr>
                        <a:t>unch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 </a:t>
                      </a: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length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Streak 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camera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1200" b="1" dirty="0" smtClean="0"/>
                        <a:t>Two photon intensity interferometer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dirty="0" smtClean="0">
                          <a:effectLst/>
                          <a:latin typeface="Times New Roman"/>
                          <a:ea typeface="宋体"/>
                        </a:rPr>
                        <a:t>Resolution:1ps@10ps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97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Tune </a:t>
                      </a: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measurement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Frequency sweeping method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Resolution:0.001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3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DDD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Resolution:0.001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72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Beam loss monitor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PIN-diode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Dynamic range:120 dB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Maximum counting rates≥10 MHz</a:t>
                      </a: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5800</a:t>
                      </a:r>
                      <a:endParaRPr lang="en-US" sz="1200" b="1" kern="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976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Feedback system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TFB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effectLst/>
                          <a:latin typeface="Times New Roman"/>
                          <a:ea typeface="宋体"/>
                        </a:rPr>
                        <a:t>Damping time</a:t>
                      </a: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&lt;=47ms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79768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LFB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Damping time</a:t>
                      </a:r>
                      <a:r>
                        <a:rPr lang="en-US" sz="1200" b="1" kern="10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&lt;=</a:t>
                      </a:r>
                      <a:r>
                        <a:rPr lang="en-US" altLang="zh-CN" sz="1200" b="1" kern="10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12</a:t>
                      </a:r>
                      <a:r>
                        <a:rPr lang="en-US" sz="1200" b="1" kern="10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宋体"/>
                        </a:rPr>
                        <a:t>ms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00" dirty="0" smtClean="0">
                          <a:effectLst/>
                          <a:latin typeface="Times New Roman"/>
                          <a:ea typeface="宋体"/>
                        </a:rPr>
                        <a:t>2</a:t>
                      </a:r>
                      <a:endParaRPr lang="en-US" sz="12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48988" marR="4898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5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Update of BPM pick-ups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457200" y="1268760"/>
            <a:ext cx="8075240" cy="4319810"/>
          </a:xfrm>
        </p:spPr>
        <p:txBody>
          <a:bodyPr/>
          <a:lstStyle/>
          <a:p>
            <a:r>
              <a:rPr lang="en-US" altLang="zh-CN" dirty="0" smtClean="0"/>
              <a:t>Due to modification </a:t>
            </a:r>
            <a:r>
              <a:rPr lang="en-US" altLang="zh-CN" dirty="0"/>
              <a:t>of vacuum </a:t>
            </a:r>
            <a:r>
              <a:rPr lang="en-US" altLang="zh-CN" dirty="0" smtClean="0"/>
              <a:t>chamber in storage ring, the BPM pick-ups have been redesigned.</a:t>
            </a:r>
          </a:p>
          <a:p>
            <a:r>
              <a:rPr lang="en-US" altLang="zh-CN" dirty="0"/>
              <a:t>Considering the suggestions </a:t>
            </a:r>
            <a:r>
              <a:rPr lang="en-US" altLang="zh-CN" dirty="0" smtClean="0"/>
              <a:t>of the IARC</a:t>
            </a:r>
            <a:r>
              <a:rPr lang="zh-CN" altLang="en-US" dirty="0" smtClean="0"/>
              <a:t>，</a:t>
            </a:r>
            <a:r>
              <a:rPr lang="en-US" altLang="zh-CN" dirty="0"/>
              <a:t>the </a:t>
            </a:r>
            <a:r>
              <a:rPr lang="en-US" altLang="zh-CN" dirty="0" smtClean="0"/>
              <a:t>diameter of the button are reduced</a:t>
            </a:r>
            <a:r>
              <a:rPr lang="zh-CN" altLang="en-US" dirty="0"/>
              <a:t> </a:t>
            </a:r>
            <a:r>
              <a:rPr lang="en-US" altLang="zh-CN" dirty="0" smtClean="0"/>
              <a:t>to 5mm</a:t>
            </a:r>
            <a:r>
              <a:rPr lang="en-US" altLang="zh-CN" dirty="0"/>
              <a:t>.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44710"/>
            <a:ext cx="2897961" cy="20964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762" y="2870606"/>
            <a:ext cx="2266476" cy="204794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6156176" y="3140968"/>
            <a:ext cx="2448272" cy="1611539"/>
          </a:xfrm>
          <a:prstGeom prst="rect">
            <a:avLst/>
          </a:prstGeom>
        </p:spPr>
      </p:pic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537877"/>
              </p:ext>
            </p:extLst>
          </p:nvPr>
        </p:nvGraphicFramePr>
        <p:xfrm>
          <a:off x="1079612" y="4957173"/>
          <a:ext cx="6984776" cy="1864879"/>
        </p:xfrm>
        <a:graphic>
          <a:graphicData uri="http://schemas.openxmlformats.org/drawingml/2006/table">
            <a:tbl>
              <a:tblPr firstRow="1" firstCol="1" bandRow="1"/>
              <a:tblGrid>
                <a:gridCol w="10081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89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34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207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628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1565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4343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2154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50173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84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 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ttbar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Higgs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W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Z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4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Real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CST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Real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CST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Real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CST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Real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CST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8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Charge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20e10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32 nC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14e10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22.4 nC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13.5e10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21.6 nC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14e10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22.4 nC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87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Bunch length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2.2/2.9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3 mm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2.3/3.9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4 mm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2.5/4.9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5 mm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2.5/8.7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8.7 mm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4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 err="1">
                          <a:effectLst/>
                        </a:rPr>
                        <a:t>Vpp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507V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278V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216V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114V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56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Z_500M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0.065Ω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0.065Ω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0.065Ω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0.065Ω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4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P_500M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-17.6dBm/320mA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-20.6dBm/224mA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-20.9dBm/216mA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-20.6dBm/224mA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4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Kx=Ky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19.9 mm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19.9mm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19.9mm</a:t>
                      </a:r>
                      <a:endParaRPr lang="zh-CN" sz="105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19.9mm</a:t>
                      </a:r>
                      <a:endParaRPr lang="zh-CN" sz="105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28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Update of </a:t>
            </a:r>
            <a:r>
              <a:rPr lang="en-US" altLang="zh-CN" dirty="0" smtClean="0"/>
              <a:t>feedback system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3401106"/>
            <a:ext cx="9001000" cy="2332150"/>
          </a:xfrm>
        </p:spPr>
        <p:txBody>
          <a:bodyPr/>
          <a:lstStyle/>
          <a:p>
            <a:r>
              <a:rPr lang="en-US" altLang="zh-CN" dirty="0"/>
              <a:t>One BPM and one kicker </a:t>
            </a:r>
            <a:r>
              <a:rPr lang="en-US" altLang="zh-CN" dirty="0" smtClean="0"/>
              <a:t>scheme are adopted.</a:t>
            </a:r>
            <a:r>
              <a:rPr lang="en-US" altLang="zh-CN" dirty="0"/>
              <a:t> </a:t>
            </a:r>
            <a:r>
              <a:rPr lang="en-US" altLang="zh-CN" dirty="0" smtClean="0"/>
              <a:t>Several </a:t>
            </a:r>
            <a:r>
              <a:rPr lang="en-US" altLang="zh-CN" dirty="0"/>
              <a:t>bunch by bunch feedback </a:t>
            </a:r>
            <a:r>
              <a:rPr lang="en-US" altLang="zh-CN" dirty="0" smtClean="0"/>
              <a:t>systems will be used in the same ring.</a:t>
            </a:r>
          </a:p>
          <a:p>
            <a:r>
              <a:rPr lang="en-US" altLang="zh-CN" dirty="0" smtClean="0"/>
              <a:t>Much </a:t>
            </a:r>
            <a:r>
              <a:rPr lang="en-US" altLang="zh-CN" dirty="0"/>
              <a:t>longer </a:t>
            </a:r>
            <a:r>
              <a:rPr lang="en-US" altLang="zh-CN" dirty="0" smtClean="0"/>
              <a:t>kickers are studied </a:t>
            </a:r>
            <a:r>
              <a:rPr lang="en-US" altLang="zh-CN" dirty="0"/>
              <a:t>to overcome  the deformation </a:t>
            </a:r>
            <a:r>
              <a:rPr lang="en-US" altLang="zh-CN" dirty="0" smtClean="0"/>
              <a:t> of the strip line and </a:t>
            </a:r>
            <a:r>
              <a:rPr lang="en-US" altLang="zh-CN" dirty="0"/>
              <a:t>difficulty in </a:t>
            </a:r>
            <a:r>
              <a:rPr lang="en-US" altLang="zh-CN" dirty="0" smtClean="0"/>
              <a:t>fabricating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As  </a:t>
            </a:r>
            <a:r>
              <a:rPr lang="en-US" altLang="zh-CN" dirty="0"/>
              <a:t>an </a:t>
            </a:r>
            <a:r>
              <a:rPr lang="en-US" altLang="zh-CN" dirty="0" smtClean="0"/>
              <a:t>alternative, several narrow bandwidth high-power amplifiers are studied , such as  </a:t>
            </a:r>
            <a:r>
              <a:rPr lang="en-US" altLang="zh-CN" dirty="0" err="1" smtClean="0"/>
              <a:t>Vecta</a:t>
            </a:r>
            <a:r>
              <a:rPr lang="en-US" altLang="zh-CN" dirty="0" smtClean="0"/>
              <a:t> Wave, BONN and Amplifier </a:t>
            </a:r>
            <a:r>
              <a:rPr lang="en-US" altLang="zh-CN" dirty="0" err="1" smtClean="0"/>
              <a:t>Reasearch</a:t>
            </a:r>
            <a:r>
              <a:rPr lang="en-US" altLang="zh-CN" dirty="0" smtClean="0"/>
              <a:t>. 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D528-5DC1-43AE-A3BF-8656839858CE}" type="datetime1">
              <a:rPr lang="en-US" altLang="zh-CN" smtClean="0"/>
              <a:t>10/11/2021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3243-E730-472E-A005-6BE97143DD99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2" y="1399887"/>
            <a:ext cx="4743407" cy="1920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14CA9A1-B3C1-4634-8F8C-9E194DCA2C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6"/>
          <a:stretch/>
        </p:blipFill>
        <p:spPr>
          <a:xfrm>
            <a:off x="5436096" y="1844824"/>
            <a:ext cx="3600400" cy="85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R&amp;D Motivation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2"/>
          </a:xfrm>
        </p:spPr>
        <p:txBody>
          <a:bodyPr/>
          <a:lstStyle/>
          <a:p>
            <a:r>
              <a:rPr lang="en-US" altLang="zh-CN" sz="2400" b="0" dirty="0" smtClean="0"/>
              <a:t>To reduce the budget of BI system</a:t>
            </a:r>
            <a:r>
              <a:rPr lang="en-US" altLang="zh-CN" dirty="0"/>
              <a:t>,</a:t>
            </a:r>
            <a:r>
              <a:rPr lang="en-US" altLang="zh-CN" dirty="0" smtClean="0"/>
              <a:t> </a:t>
            </a:r>
            <a:r>
              <a:rPr lang="en-US" altLang="zh-CN" dirty="0"/>
              <a:t>d</a:t>
            </a:r>
            <a:r>
              <a:rPr lang="en-US" altLang="zh-CN" sz="2400" b="0" dirty="0" smtClean="0"/>
              <a:t>ue to </a:t>
            </a:r>
            <a:r>
              <a:rPr lang="en-US" altLang="zh-CN" sz="2400" b="0" dirty="0"/>
              <a:t> a large number </a:t>
            </a:r>
            <a:r>
              <a:rPr lang="en-US" altLang="zh-CN" sz="2400" b="0" dirty="0" smtClean="0"/>
              <a:t>of monitors and the high price of </a:t>
            </a:r>
            <a:r>
              <a:rPr lang="en-US" altLang="zh-CN" sz="2400" b="0" dirty="0"/>
              <a:t> </a:t>
            </a:r>
            <a:r>
              <a:rPr lang="en-US" altLang="zh-CN" sz="2400" b="0" dirty="0" smtClean="0"/>
              <a:t>commercial products. </a:t>
            </a:r>
          </a:p>
          <a:p>
            <a:r>
              <a:rPr lang="en-US" altLang="zh-CN" dirty="0" smtClean="0"/>
              <a:t>To grasp key technologies of beam diagnostics. </a:t>
            </a:r>
          </a:p>
          <a:p>
            <a:r>
              <a:rPr lang="en-US" altLang="zh-CN" sz="2400" b="0" dirty="0" smtClean="0"/>
              <a:t>To make the whole system easy </a:t>
            </a:r>
            <a:r>
              <a:rPr lang="en-US" altLang="zh-CN" sz="2400" b="0" dirty="0"/>
              <a:t>to </a:t>
            </a:r>
            <a:r>
              <a:rPr lang="en-US" altLang="zh-CN" sz="2400" b="0" dirty="0" smtClean="0"/>
              <a:t>maintain and upgrade</a:t>
            </a:r>
            <a:endParaRPr lang="zh-CN" alt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66052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Overview of the BPM electronics R&amp;D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5516" y="1340768"/>
            <a:ext cx="8712968" cy="4823866"/>
          </a:xfrm>
        </p:spPr>
        <p:txBody>
          <a:bodyPr/>
          <a:lstStyle/>
          <a:p>
            <a:pPr algn="just"/>
            <a:r>
              <a:rPr lang="en-US" altLang="zh-CN" dirty="0" smtClean="0"/>
              <a:t>The R&amp;D of BPM electronics founded by seed money of IHEP and other </a:t>
            </a:r>
            <a:r>
              <a:rPr lang="en-US" altLang="zh-CN" dirty="0" smtClean="0"/>
              <a:t>funding (HEPS-TF </a:t>
            </a:r>
            <a:r>
              <a:rPr lang="en-US" altLang="zh-CN" dirty="0" smtClean="0"/>
              <a:t>etc</a:t>
            </a:r>
            <a:r>
              <a:rPr lang="en-US" altLang="zh-CN" dirty="0" smtClean="0"/>
              <a:t>.)</a:t>
            </a:r>
            <a:endParaRPr lang="en-US" altLang="zh-CN" dirty="0" smtClean="0"/>
          </a:p>
          <a:p>
            <a:pPr algn="just"/>
            <a:r>
              <a:rPr lang="en-US" altLang="zh-CN" dirty="0" smtClean="0"/>
              <a:t>Kicked off in the start of 2015</a:t>
            </a:r>
          </a:p>
          <a:p>
            <a:pPr algn="just"/>
            <a:r>
              <a:rPr lang="en-US" altLang="zh-CN" dirty="0" smtClean="0"/>
              <a:t>The first version(V1.0) of the electronics</a:t>
            </a:r>
            <a:r>
              <a:rPr lang="zh-CN" altLang="en-US" dirty="0"/>
              <a:t> </a:t>
            </a:r>
            <a:r>
              <a:rPr lang="en-US" altLang="zh-CN" dirty="0" smtClean="0"/>
              <a:t>was finished in 2018. </a:t>
            </a:r>
          </a:p>
          <a:p>
            <a:pPr algn="just"/>
            <a:r>
              <a:rPr lang="en-US" altLang="zh-CN" dirty="0"/>
              <a:t>The </a:t>
            </a:r>
            <a:r>
              <a:rPr lang="en-US" altLang="zh-CN" dirty="0" smtClean="0"/>
              <a:t>second version(V2.0</a:t>
            </a:r>
            <a:r>
              <a:rPr lang="en-US" altLang="zh-CN" dirty="0"/>
              <a:t>) was finished in </a:t>
            </a:r>
            <a:r>
              <a:rPr lang="en-US" altLang="zh-CN" dirty="0" smtClean="0"/>
              <a:t>middle of 2019. modification was done to </a:t>
            </a:r>
            <a:r>
              <a:rPr lang="en-US" altLang="zh-CN" dirty="0"/>
              <a:t>improve the performance of the electronics.</a:t>
            </a:r>
            <a:endParaRPr lang="en-US" altLang="zh-CN" dirty="0" smtClean="0"/>
          </a:p>
          <a:p>
            <a:pPr algn="just"/>
            <a:r>
              <a:rPr lang="en-US" altLang="zh-CN" dirty="0" smtClean="0"/>
              <a:t>The </a:t>
            </a:r>
            <a:r>
              <a:rPr lang="en-US" altLang="zh-CN" dirty="0"/>
              <a:t>BPM electronics </a:t>
            </a:r>
            <a:r>
              <a:rPr lang="en-US" altLang="zh-CN" dirty="0" smtClean="0"/>
              <a:t>were installed and operating in BEPCII </a:t>
            </a:r>
            <a:r>
              <a:rPr lang="en-US" altLang="zh-CN" dirty="0" err="1" smtClean="0"/>
              <a:t>Linac</a:t>
            </a:r>
            <a:r>
              <a:rPr lang="en-US" altLang="zh-CN" dirty="0" smtClean="0"/>
              <a:t> in 2019</a:t>
            </a:r>
          </a:p>
          <a:p>
            <a:pPr algn="just"/>
            <a:r>
              <a:rPr lang="en-US" altLang="zh-CN" dirty="0" smtClean="0"/>
              <a:t>BEPCII SR BPMS  are upgrade to  home-made electronics in 2020.</a:t>
            </a:r>
          </a:p>
          <a:p>
            <a:pPr algn="just"/>
            <a:r>
              <a:rPr lang="en-US" altLang="zh-CN" dirty="0" smtClean="0"/>
              <a:t>8 </a:t>
            </a:r>
            <a:r>
              <a:rPr lang="en-US" altLang="zh-CN" dirty="0"/>
              <a:t>versions have been </a:t>
            </a:r>
            <a:r>
              <a:rPr lang="en-US" altLang="zh-CN" dirty="0" smtClean="0"/>
              <a:t>tested </a:t>
            </a:r>
            <a:r>
              <a:rPr lang="en-US" altLang="zh-CN" dirty="0"/>
              <a:t>in the past </a:t>
            </a:r>
            <a:r>
              <a:rPr lang="en-US" altLang="zh-CN" dirty="0" smtClean="0"/>
              <a:t>six years.</a:t>
            </a:r>
          </a:p>
        </p:txBody>
      </p:sp>
    </p:spTree>
    <p:extLst>
      <p:ext uri="{BB962C8B-B14F-4D97-AF65-F5344CB8AC3E}">
        <p14:creationId xmlns:p14="http://schemas.microsoft.com/office/powerpoint/2010/main" val="211199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71e0310-f24c-48d3-a5fa-f5865c3d20c8}"/>
</p:tagLst>
</file>

<file path=ppt/theme/theme1.xml><?xml version="1.0" encoding="utf-8"?>
<a:theme xmlns:a="http://schemas.openxmlformats.org/drawingml/2006/main" name="IHEP1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 1">
      <a:majorFont>
        <a:latin typeface="Comic Sans MS"/>
        <a:ea typeface="楷体_GB2312"/>
        <a:cs typeface=""/>
      </a:majorFont>
      <a:minorFont>
        <a:latin typeface="Calibri"/>
        <a:ea typeface="仿宋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HEP1">
  <a:themeElements>
    <a:clrScheme name="defaul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 1">
      <a:majorFont>
        <a:latin typeface="Comic Sans MS"/>
        <a:ea typeface="楷体_GB2312"/>
        <a:cs typeface=""/>
      </a:majorFont>
      <a:minorFont>
        <a:latin typeface="Calibri"/>
        <a:ea typeface="仿宋_GB231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IHEP1</Template>
  <TotalTime>30661</TotalTime>
  <Words>1938</Words>
  <Application>Microsoft Office PowerPoint</Application>
  <PresentationFormat>全屏显示(4:3)</PresentationFormat>
  <Paragraphs>504</Paragraphs>
  <Slides>30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9" baseType="lpstr">
      <vt:lpstr>Osaka</vt:lpstr>
      <vt:lpstr>SegoeUI</vt:lpstr>
      <vt:lpstr>仿宋_GB2312</vt:lpstr>
      <vt:lpstr>黑体</vt:lpstr>
      <vt:lpstr>楷体_GB2312</vt:lpstr>
      <vt:lpstr>宋体</vt:lpstr>
      <vt:lpstr>微软雅黑</vt:lpstr>
      <vt:lpstr>Arial</vt:lpstr>
      <vt:lpstr>Arial Narrow</vt:lpstr>
      <vt:lpstr>Calibri</vt:lpstr>
      <vt:lpstr>Calibri Light</vt:lpstr>
      <vt:lpstr>Comic Sans MS</vt:lpstr>
      <vt:lpstr>Symbol</vt:lpstr>
      <vt:lpstr>Times New Roman</vt:lpstr>
      <vt:lpstr>Wingdings</vt:lpstr>
      <vt:lpstr>IHEP1</vt:lpstr>
      <vt:lpstr>1_IHEP1</vt:lpstr>
      <vt:lpstr>Office 主题</vt:lpstr>
      <vt:lpstr>Microsoft Visio 绘图</vt:lpstr>
      <vt:lpstr> CEPC instrumentation update</vt:lpstr>
      <vt:lpstr>Outline</vt:lpstr>
      <vt:lpstr>The beam instrumentation in CEPC Linac</vt:lpstr>
      <vt:lpstr>PowerPoint 演示文稿</vt:lpstr>
      <vt:lpstr>PowerPoint 演示文稿</vt:lpstr>
      <vt:lpstr>Update of BPM pick-ups</vt:lpstr>
      <vt:lpstr>Update of feedback system</vt:lpstr>
      <vt:lpstr>R&amp;D Motivation</vt:lpstr>
      <vt:lpstr>Overview of the BPM electronics R&amp;D</vt:lpstr>
      <vt:lpstr>Overview of the BPM Electronics </vt:lpstr>
      <vt:lpstr>Analog Front End Board (AFE)</vt:lpstr>
      <vt:lpstr>AFE RF Channel Signal Chain Design</vt:lpstr>
      <vt:lpstr>Clock Circuit design and jitter Testing</vt:lpstr>
      <vt:lpstr>ADC Performance Analysis </vt:lpstr>
      <vt:lpstr>The front-end electronics of BPM</vt:lpstr>
      <vt:lpstr>Digital Front End Board (DFE）</vt:lpstr>
      <vt:lpstr>Digital Signal Processing Block </vt:lpstr>
      <vt:lpstr>Data Acquisition Module</vt:lpstr>
      <vt:lpstr>BPM TbT/FA/SA Resolution Test in Lab</vt:lpstr>
      <vt:lpstr>Beam test in BEPCII</vt:lpstr>
      <vt:lpstr>Home made products VS commercial products</vt:lpstr>
      <vt:lpstr>Long time stability（1 hour）</vt:lpstr>
      <vt:lpstr>Long time stability（7 days）</vt:lpstr>
      <vt:lpstr>Application of BPM electronics in BEPCII</vt:lpstr>
      <vt:lpstr>Feed-through R&amp;D</vt:lpstr>
      <vt:lpstr>Feed-through R&amp;D</vt:lpstr>
      <vt:lpstr>Feed-through R&amp;D</vt:lpstr>
      <vt:lpstr>Feed-through R&amp;D</vt:lpstr>
      <vt:lpstr>Summary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BEPCII Current Status</dc:title>
  <dc:creator>MC SYSTEM</dc:creator>
  <cp:lastModifiedBy>[随艳峰]</cp:lastModifiedBy>
  <cp:revision>981</cp:revision>
  <dcterms:created xsi:type="dcterms:W3CDTF">2011-11-19T17:44:44Z</dcterms:created>
  <dcterms:modified xsi:type="dcterms:W3CDTF">2021-10-11T07:33:12Z</dcterms:modified>
</cp:coreProperties>
</file>