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3"/>
    <p:sldId id="284" r:id="rId4"/>
    <p:sldId id="327" r:id="rId5"/>
    <p:sldId id="328" r:id="rId7"/>
    <p:sldId id="329" r:id="rId8"/>
    <p:sldId id="349" r:id="rId9"/>
    <p:sldId id="335" r:id="rId10"/>
    <p:sldId id="332" r:id="rId11"/>
    <p:sldId id="346" r:id="rId12"/>
    <p:sldId id="336" r:id="rId13"/>
    <p:sldId id="337" r:id="rId14"/>
    <p:sldId id="347" r:id="rId15"/>
    <p:sldId id="340" r:id="rId16"/>
    <p:sldId id="341" r:id="rId17"/>
    <p:sldId id="363" r:id="rId18"/>
    <p:sldId id="366" r:id="rId19"/>
    <p:sldId id="377" r:id="rId20"/>
    <p:sldId id="378" r:id="rId21"/>
    <p:sldId id="367" r:id="rId22"/>
    <p:sldId id="372" r:id="rId23"/>
    <p:sldId id="359" r:id="rId24"/>
    <p:sldId id="362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uan Zhang" initials="YZ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60" y="1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commentAuthors" Target="commentAuthors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9A838A-2249-4F5B-8515-FC9A476DD34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5610DE-90E0-47FC-B8CD-4C7A1B2A2EC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We do</a:t>
            </a:r>
            <a:r>
              <a:rPr lang="en-US" altLang="zh-CN" baseline="0" dirty="0"/>
              <a:t> not focus on the optimization of the machine parameter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619CF-9128-4C6C-9DA6-AA196A7163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BB2D2-7EDA-4FBC-8FF3-42EE5ABB2E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E4BE4-96E8-47D8-BC1C-E0821D4098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BB2D2-7EDA-4FBC-8FF3-42EE5ABB2E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E4BE4-96E8-47D8-BC1C-E0821D4098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BB2D2-7EDA-4FBC-8FF3-42EE5ABB2E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E4BE4-96E8-47D8-BC1C-E0821D4098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BB2D2-7EDA-4FBC-8FF3-42EE5ABB2E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E4BE4-96E8-47D8-BC1C-E0821D4098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BB2D2-7EDA-4FBC-8FF3-42EE5ABB2E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E4BE4-96E8-47D8-BC1C-E0821D4098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BB2D2-7EDA-4FBC-8FF3-42EE5ABB2E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E4BE4-96E8-47D8-BC1C-E0821D4098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BB2D2-7EDA-4FBC-8FF3-42EE5ABB2E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E4BE4-96E8-47D8-BC1C-E0821D4098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BB2D2-7EDA-4FBC-8FF3-42EE5ABB2E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E4BE4-96E8-47D8-BC1C-E0821D4098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BB2D2-7EDA-4FBC-8FF3-42EE5ABB2E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E4BE4-96E8-47D8-BC1C-E0821D4098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BB2D2-7EDA-4FBC-8FF3-42EE5ABB2E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E4BE4-96E8-47D8-BC1C-E0821D4098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BB2D2-7EDA-4FBC-8FF3-42EE5ABB2E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E4BE4-96E8-47D8-BC1C-E0821D4098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BB2D2-7EDA-4FBC-8FF3-42EE5ABB2E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E4BE4-96E8-47D8-BC1C-E0821D40989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23.png"/><Relationship Id="rId6" Type="http://schemas.openxmlformats.org/officeDocument/2006/relationships/image" Target="../media/image22.png"/><Relationship Id="rId5" Type="http://schemas.openxmlformats.org/officeDocument/2006/relationships/tags" Target="../tags/tag3.xml"/><Relationship Id="rId4" Type="http://schemas.openxmlformats.org/officeDocument/2006/relationships/image" Target="../media/image21.png"/><Relationship Id="rId3" Type="http://schemas.openxmlformats.org/officeDocument/2006/relationships/tags" Target="../tags/tag2.xml"/><Relationship Id="rId2" Type="http://schemas.openxmlformats.org/officeDocument/2006/relationships/image" Target="../media/image20.png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680"/>
            <a:ext cx="9144000" cy="1512570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Study of Beam-Beam Effects at CEPC</a:t>
            </a:r>
            <a:endParaRPr lang="zh-CN" altLang="en-US" sz="36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err="1">
                <a:sym typeface="+mn-ea"/>
              </a:rPr>
              <a:t>Chuntao</a:t>
            </a:r>
            <a:r>
              <a:rPr lang="en-US" altLang="zh-CN" dirty="0">
                <a:sym typeface="+mn-ea"/>
              </a:rPr>
              <a:t> Lin,</a:t>
            </a:r>
            <a:r>
              <a:rPr lang="en-US" altLang="zh-CN" dirty="0"/>
              <a:t>  </a:t>
            </a:r>
            <a:r>
              <a:rPr lang="en-US" altLang="zh-CN" dirty="0" err="1"/>
              <a:t>Kazuhito</a:t>
            </a:r>
            <a:r>
              <a:rPr lang="en-US" altLang="zh-CN" dirty="0"/>
              <a:t> </a:t>
            </a:r>
            <a:r>
              <a:rPr lang="en-US" altLang="zh-CN" dirty="0" err="1"/>
              <a:t>Ohmi</a:t>
            </a:r>
            <a:r>
              <a:rPr lang="en-US" altLang="zh-CN" dirty="0"/>
              <a:t>, Yuan Zhang</a:t>
            </a:r>
            <a:endParaRPr lang="en-US" altLang="zh-C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Piwinski angle is similar to that of Higgs(CW=0.8)</a:t>
            </a:r>
            <a:endParaRPr lang="en-US" altLang="zh-CN" dirty="0"/>
          </a:p>
          <a:p>
            <a:r>
              <a:rPr lang="en-US" altLang="zh-CN" dirty="0"/>
              <a:t>Beamstrahlung lifetime is not an issue</a:t>
            </a:r>
            <a:endParaRPr lang="en-US" altLang="zh-CN" dirty="0"/>
          </a:p>
          <a:p>
            <a:r>
              <a:rPr lang="en-US" altLang="zh-CN" dirty="0"/>
              <a:t>X-Z instability</a:t>
            </a:r>
            <a:endParaRPr lang="en-US" altLang="zh-CN" dirty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943610" y="0"/>
            <a:ext cx="10515600" cy="629920"/>
          </a:xfrm>
        </p:spPr>
        <p:txBody>
          <a:bodyPr/>
          <a:lstStyle/>
          <a:p>
            <a:r>
              <a:rPr lang="en-US" altLang="zh-CN" sz="3200" dirty="0"/>
              <a:t>W: Luminosity and horizontal beam size</a:t>
            </a:r>
            <a:endParaRPr lang="zh-CN" altLang="en-US" sz="3200" dirty="0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sz="half"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302385" y="1620520"/>
            <a:ext cx="4085590" cy="2618740"/>
          </a:xfrm>
          <a:prstGeom prst="rect">
            <a:avLst/>
          </a:prstGeom>
        </p:spPr>
      </p:pic>
      <p:pic>
        <p:nvPicPr>
          <p:cNvPr id="8" name="内容占位符 7"/>
          <p:cNvPicPr>
            <a:picLocks noGrp="1" noChangeAspect="1"/>
          </p:cNvPicPr>
          <p:nvPr>
            <p:ph sz="half" idx="2"/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053455" y="1620520"/>
            <a:ext cx="4131310" cy="261048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203105" y="528411"/>
            <a:ext cx="75951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Design Lum=16e34</a:t>
            </a:r>
            <a:endParaRPr lang="en-US" altLang="zh-CN" dirty="0"/>
          </a:p>
          <a:p>
            <a:r>
              <a:rPr lang="en-US" altLang="zh-CN" dirty="0"/>
              <a:t>The optimized </a:t>
            </a:r>
            <a:r>
              <a:rPr lang="en-US" altLang="zh-CN" dirty="0" err="1"/>
              <a:t>nux</a:t>
            </a:r>
            <a:r>
              <a:rPr lang="en-US" altLang="zh-CN" dirty="0"/>
              <a:t> is near 0.57 w/ and w/o longitudinal impedance.</a:t>
            </a:r>
            <a:endParaRPr lang="en-US" altLang="zh-CN" dirty="0"/>
          </a:p>
          <a:p>
            <a:r>
              <a:rPr lang="en-US" altLang="zh-CN" dirty="0"/>
              <a:t>Stable tune width ~ 0.007 considering ZL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203325" y="4070350"/>
            <a:ext cx="4184650" cy="2674620"/>
          </a:xfrm>
          <a:prstGeom prst="rect">
            <a:avLst/>
          </a:prstGeom>
        </p:spPr>
      </p:pic>
      <p:pic>
        <p:nvPicPr>
          <p:cNvPr id="6" name="内容占位符 5"/>
          <p:cNvPicPr>
            <a:picLocks noGrp="1"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90895" y="4022725"/>
            <a:ext cx="4293870" cy="276987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37795"/>
            <a:ext cx="10515600" cy="1325563"/>
          </a:xfrm>
        </p:spPr>
        <p:txBody>
          <a:bodyPr/>
          <a:lstStyle/>
          <a:p>
            <a:r>
              <a:rPr lang="en-US" altLang="zh-CN" dirty="0"/>
              <a:t>W: Asymmetrical Collision 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5218922" y="1094292"/>
            <a:ext cx="261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Beamstrahlung lifetime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1704304" y="1590632"/>
            <a:ext cx="61334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Beam lifetime is increased due to longitudinal impedance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10% asymmetry of bunch population could be accepted.</a:t>
            </a:r>
            <a:endParaRPr lang="zh-CN" altLang="en-US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2733" y="2241047"/>
            <a:ext cx="3658553" cy="237696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8680" y="2273935"/>
            <a:ext cx="3854450" cy="234378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114" y="4342519"/>
            <a:ext cx="3641027" cy="221923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7910" y="4345059"/>
            <a:ext cx="3665125" cy="221703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54330"/>
            <a:ext cx="10515600" cy="1325563"/>
          </a:xfrm>
        </p:spPr>
        <p:txBody>
          <a:bodyPr/>
          <a:lstStyle/>
          <a:p>
            <a:r>
              <a:rPr lang="en-US" altLang="zh-CN" dirty="0"/>
              <a:t>Z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Piwinski Angle: 25 (CW=1)</a:t>
            </a:r>
            <a:endParaRPr lang="en-US" altLang="zh-CN" dirty="0"/>
          </a:p>
          <a:p>
            <a:r>
              <a:rPr lang="en-US" altLang="zh-CN" dirty="0"/>
              <a:t>FODO CELL: 60/60</a:t>
            </a:r>
            <a:endParaRPr lang="en-US" altLang="zh-CN" dirty="0"/>
          </a:p>
          <a:p>
            <a:r>
              <a:rPr lang="en-US" altLang="zh-CN" dirty="0"/>
              <a:t>X-Z instability </a:t>
            </a:r>
            <a:endParaRPr lang="zh-CN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224280" y="1584960"/>
            <a:ext cx="4163695" cy="2674620"/>
          </a:xfrm>
          <a:prstGeom prst="rect">
            <a:avLst/>
          </a:prstGeom>
        </p:spPr>
      </p:pic>
      <p:pic>
        <p:nvPicPr>
          <p:cNvPr id="7" name="内容占位符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78500" y="1584960"/>
            <a:ext cx="4154805" cy="267525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/>
        </p:nvSpPr>
        <p:spPr>
          <a:xfrm>
            <a:off x="954405" y="69850"/>
            <a:ext cx="10515600" cy="629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/>
              <a:t>Z: Luminosity and horizontal beam size</a:t>
            </a:r>
            <a:endParaRPr lang="zh-CN" alt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/>
              </p:cNvPr>
              <p:cNvSpPr txBox="1"/>
              <p:nvPr/>
            </p:nvSpPr>
            <p:spPr>
              <a:xfrm>
                <a:off x="1754257" y="1620078"/>
                <a:ext cx="848304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Design Lum=115e34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Stable width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altLang="zh-CN" dirty="0"/>
                  <a:t>~0.01</a:t>
                </a:r>
                <a:endParaRPr lang="zh-CN" altLang="en-US" dirty="0"/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032" y="773623"/>
                <a:ext cx="8483047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503" t="-5660" b="-14151"/>
                </a:stretch>
              </a:blipFill>
            </p:spPr>
            <p:txBody>
              <a:bodyPr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pic>
        <p:nvPicPr>
          <p:cNvPr id="8" name="内容占位符 4"/>
          <p:cNvPicPr>
            <a:picLocks noGrp="1"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0345" y="4020820"/>
            <a:ext cx="3897630" cy="2527300"/>
          </a:xfrm>
          <a:prstGeom prst="rect">
            <a:avLst/>
          </a:prstGeom>
        </p:spPr>
      </p:pic>
      <p:pic>
        <p:nvPicPr>
          <p:cNvPr id="9" name="内容占位符 5"/>
          <p:cNvPicPr>
            <a:picLocks noGrp="1"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2460" y="4020820"/>
            <a:ext cx="4286250" cy="273558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Z: asymmetrical collision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1430694" y="1690688"/>
            <a:ext cx="9803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Only 5% asymmetry of bunch population could be accepted.</a:t>
            </a:r>
            <a:endParaRPr lang="zh-CN" altLang="en-US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81457" y="2620347"/>
            <a:ext cx="1752600" cy="7010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938" y="2444621"/>
            <a:ext cx="3676079" cy="222799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4437" y="2444621"/>
            <a:ext cx="3647599" cy="225209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8938" y="4522238"/>
            <a:ext cx="3660743" cy="222361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148" y="4522238"/>
            <a:ext cx="3673888" cy="223237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2575" y="804545"/>
            <a:ext cx="8615680" cy="18954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245" y="3218815"/>
            <a:ext cx="9601200" cy="224218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08380" y="123190"/>
            <a:ext cx="1046543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latin typeface="+mj-lt"/>
                <a:ea typeface="+mj-ea"/>
                <a:cs typeface="+mj-cs"/>
                <a:sym typeface="+mn-ea"/>
              </a:rPr>
              <a:t>Effects of ZL</a:t>
            </a:r>
            <a:r>
              <a:rPr lang="en-US" altLang="zh-CN" sz="4400" dirty="0">
                <a:latin typeface="+mj-lt"/>
                <a:ea typeface="+mj-ea"/>
                <a:cs typeface="+mj-cs"/>
              </a:rPr>
              <a:t> </a:t>
            </a:r>
            <a:endParaRPr lang="en-US" altLang="zh-CN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48335" y="5809615"/>
            <a:ext cx="1106170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/>
              <a:t>In conventional anlytical method, the longtidudinal beam parameters used in analysis are the ones which are  unperturbed. It is natural to use  the  parameters perturbed by the longitudinal impedance.</a:t>
            </a:r>
            <a:endParaRPr lang="en-US" altLang="zh-CN" sz="2000"/>
          </a:p>
        </p:txBody>
      </p:sp>
      <p:sp>
        <p:nvSpPr>
          <p:cNvPr id="10" name="文本框 9"/>
          <p:cNvSpPr txBox="1"/>
          <p:nvPr/>
        </p:nvSpPr>
        <p:spPr>
          <a:xfrm>
            <a:off x="3405505" y="2847975"/>
            <a:ext cx="691388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/>
              <a:t>Longitudinal beam dynmics without longitudinal impedance</a:t>
            </a:r>
            <a:endParaRPr lang="en-US" altLang="zh-CN" sz="1400"/>
          </a:p>
        </p:txBody>
      </p:sp>
      <p:sp>
        <p:nvSpPr>
          <p:cNvPr id="11" name="文本框 10"/>
          <p:cNvSpPr txBox="1"/>
          <p:nvPr/>
        </p:nvSpPr>
        <p:spPr>
          <a:xfrm>
            <a:off x="3677285" y="5309235"/>
            <a:ext cx="691388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/>
              <a:t>Longitudinal beam dynmics with longitudinal impedance</a:t>
            </a:r>
            <a:endParaRPr lang="en-US" altLang="zh-CN" sz="1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008380" y="123190"/>
            <a:ext cx="1046543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 dirty="0">
                <a:latin typeface="+mj-lt"/>
                <a:ea typeface="+mj-ea"/>
                <a:cs typeface="+mj-cs"/>
                <a:sym typeface="+mn-ea"/>
              </a:rPr>
              <a:t>Conventional</a:t>
            </a:r>
            <a:r>
              <a:rPr lang="en-US" altLang="zh-CN" sz="4400" dirty="0">
                <a:latin typeface="+mj-lt"/>
                <a:ea typeface="+mj-ea"/>
                <a:cs typeface="+mj-cs"/>
              </a:rPr>
              <a:t> method</a:t>
            </a:r>
            <a:endParaRPr lang="en-US" altLang="zh-CN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1220" y="827405"/>
            <a:ext cx="9893935" cy="597090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8865" y="891540"/>
            <a:ext cx="9074785" cy="58026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83540" y="67310"/>
            <a:ext cx="1046543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 dirty="0">
                <a:latin typeface="+mj-lt"/>
                <a:ea typeface="+mj-ea"/>
                <a:cs typeface="+mj-cs"/>
                <a:sym typeface="+mn-ea"/>
              </a:rPr>
              <a:t>New action discretization</a:t>
            </a:r>
            <a:r>
              <a:rPr lang="en-US" altLang="zh-CN" sz="4400" dirty="0">
                <a:latin typeface="+mj-lt"/>
                <a:ea typeface="+mj-ea"/>
                <a:cs typeface="+mj-cs"/>
              </a:rPr>
              <a:t> method</a:t>
            </a:r>
            <a:endParaRPr lang="en-US" altLang="zh-CN" sz="44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内容占位符 2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12470" y="1071880"/>
            <a:ext cx="4977765" cy="312166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337435" y="4299585"/>
            <a:ext cx="53041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/>
              <a:t> Without ZL forбmode</a:t>
            </a:r>
            <a:endParaRPr lang="en-US" altLang="zh-CN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01395" y="123190"/>
            <a:ext cx="1033335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>
                <a:sym typeface="+mn-ea"/>
              </a:rPr>
              <a:t>Comparison of two methods</a:t>
            </a:r>
            <a:endParaRPr lang="en-US" altLang="zh-CN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20420" y="4949190"/>
            <a:ext cx="1022159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/>
              <a:t>Beam-beam interaction is replaced by a matrix form. The eigenvlaues of transformation matrix can be obtained to determine the stability of colliding bunches. </a:t>
            </a:r>
            <a:endParaRPr lang="en-US" altLang="zh-CN" sz="20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0615" y="1102360"/>
            <a:ext cx="4634865" cy="30695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690485" y="4332605"/>
            <a:ext cx="53041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Without ZL for л mode</a:t>
            </a:r>
            <a:endParaRPr lang="en-US" altLang="zh-CN" sz="1400"/>
          </a:p>
          <a:p>
            <a:endParaRPr lang="en-US" altLang="zh-CN" sz="1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Simulation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Linear Arc Map with SR radiation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Horizontal crossing angle: Lorentz boost map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Bunch slice number is about 10 times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Piwinski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angle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Slice-Slice collision: Synchro-beam mapping method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Synchrotron radiation during collision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Longitudinal wake potential is calculated in frequency domain before IP each turn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851779" y="80005"/>
            <a:ext cx="51612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K. Hirata et al., PA 40, 205-228 (1993)</a:t>
            </a:r>
            <a:endParaRPr lang="en-US" altLang="zh-CN" dirty="0"/>
          </a:p>
          <a:p>
            <a:r>
              <a:rPr lang="en-US" altLang="zh-CN" dirty="0"/>
              <a:t>K. Hirata, PRL, 74, 2228 (1995)</a:t>
            </a:r>
            <a:endParaRPr lang="en-US" altLang="zh-CN" dirty="0"/>
          </a:p>
          <a:p>
            <a:r>
              <a:rPr lang="en-US" altLang="zh-CN" dirty="0"/>
              <a:t>Y. Zhang et al., PRST-AB, 8, 074402 (2005)</a:t>
            </a:r>
            <a:endParaRPr lang="en-US" altLang="zh-CN" dirty="0"/>
          </a:p>
          <a:p>
            <a:r>
              <a:rPr lang="en-US" altLang="zh-CN" dirty="0"/>
              <a:t>K. </a:t>
            </a:r>
            <a:r>
              <a:rPr lang="en-US" altLang="zh-CN" dirty="0" err="1"/>
              <a:t>Ohmi</a:t>
            </a:r>
            <a:r>
              <a:rPr lang="en-US" altLang="zh-CN" dirty="0"/>
              <a:t>, IPAC16</a:t>
            </a:r>
            <a:endParaRPr lang="en-US" altLang="zh-CN" dirty="0"/>
          </a:p>
          <a:p>
            <a:r>
              <a:rPr lang="en-US" altLang="zh-CN" dirty="0"/>
              <a:t>Y. Zhang et al., PRAB 23, 104402, (2020)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2B511-D66F-4677-9217-17C3CB3BE0E8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1264" y="496371"/>
            <a:ext cx="3177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CODE: IBB</a:t>
            </a:r>
            <a:endParaRPr lang="zh-CN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2615" y="1109345"/>
            <a:ext cx="5029200" cy="3063875"/>
          </a:xfrm>
          <a:prstGeom prst="rect">
            <a:avLst/>
          </a:prstGeom>
        </p:spPr>
      </p:pic>
      <p:pic>
        <p:nvPicPr>
          <p:cNvPr id="6" name="图片 5" descr="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7745" y="1057910"/>
            <a:ext cx="4980940" cy="311531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050290" y="4262755"/>
            <a:ext cx="53041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Growth rate versus tune with ZL forбmode</a:t>
            </a:r>
            <a:endParaRPr lang="en-US" altLang="zh-CN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617970" y="4262755"/>
            <a:ext cx="53041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Growth rate versus tune  with ZL for л mode</a:t>
            </a:r>
            <a:endParaRPr lang="en-US" altLang="zh-CN" sz="1400"/>
          </a:p>
          <a:p>
            <a:endParaRPr lang="en-US" altLang="zh-CN" sz="1400"/>
          </a:p>
        </p:txBody>
      </p:sp>
      <p:sp>
        <p:nvSpPr>
          <p:cNvPr id="10" name="文本框 9"/>
          <p:cNvSpPr txBox="1"/>
          <p:nvPr/>
        </p:nvSpPr>
        <p:spPr>
          <a:xfrm>
            <a:off x="382270" y="109220"/>
            <a:ext cx="114458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dirty="0">
                <a:latin typeface="+mj-lt"/>
                <a:ea typeface="+mj-ea"/>
                <a:cs typeface="+mj-cs"/>
              </a:rPr>
              <a:t>Eigenvalue problem for CEPC-Z with ZL</a:t>
            </a:r>
            <a:r>
              <a:rPr lang="en-US" altLang="zh-CN" sz="4400" dirty="0">
                <a:latin typeface="+mj-lt"/>
                <a:ea typeface="+mj-ea"/>
                <a:cs typeface="+mj-cs"/>
              </a:rPr>
              <a:t> </a:t>
            </a:r>
            <a:r>
              <a:rPr lang="en-US" altLang="zh-CN">
                <a:sym typeface="+mn-ea"/>
              </a:rPr>
              <a:t>(CEPC CDR parameters)</a:t>
            </a:r>
            <a:endParaRPr lang="en-US" altLang="zh-CN" dirty="0">
              <a:latin typeface="+mj-lt"/>
              <a:ea typeface="+mj-ea"/>
              <a:cs typeface="+mj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13435" y="4949190"/>
            <a:ext cx="1022159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Comparing to the results without impedance, the original stable areas turn unstable for both </a:t>
            </a:r>
            <a:r>
              <a:rPr lang="en-US" altLang="zh-CN" sz="2000">
                <a:sym typeface="+mn-ea"/>
              </a:rPr>
              <a:t>бmode </a:t>
            </a:r>
            <a:r>
              <a:rPr lang="en-US" altLang="zh-CN" sz="2000"/>
              <a:t>and </a:t>
            </a:r>
            <a:r>
              <a:rPr lang="en-US" altLang="zh-CN" sz="2000">
                <a:sym typeface="+mn-ea"/>
              </a:rPr>
              <a:t>л mode</a:t>
            </a:r>
            <a:r>
              <a:rPr lang="en-US" altLang="zh-CN" sz="2000"/>
              <a:t> when we consider the influence of impedance. </a:t>
            </a:r>
            <a:endParaRPr lang="en-US" altLang="zh-CN" sz="2000"/>
          </a:p>
        </p:txBody>
      </p:sp>
      <p:sp>
        <p:nvSpPr>
          <p:cNvPr id="12" name="文本框 11"/>
          <p:cNvSpPr txBox="1"/>
          <p:nvPr/>
        </p:nvSpPr>
        <p:spPr>
          <a:xfrm>
            <a:off x="660400" y="6048375"/>
            <a:ext cx="102215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 Analysis work for new parameters is on-going.</a:t>
            </a:r>
            <a:endParaRPr lang="en-US" altLang="zh-CN" sz="20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54330"/>
            <a:ext cx="10515600" cy="1325563"/>
          </a:xfrm>
        </p:spPr>
        <p:txBody>
          <a:bodyPr/>
          <a:lstStyle/>
          <a:p>
            <a:r>
              <a:rPr lang="en-US" altLang="zh-CN" dirty="0"/>
              <a:t>  Summary</a:t>
            </a:r>
            <a:endParaRPr lang="en-US" altLang="zh-CN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Beamstrahlung lifetime is increased by ZL, while X-Z instability is enhanced</a:t>
            </a:r>
            <a:endParaRPr lang="en-US" altLang="zh-CN" dirty="0"/>
          </a:p>
          <a:p>
            <a:r>
              <a:rPr lang="en-US" altLang="zh-CN" dirty="0"/>
              <a:t>The X-Z instability is well suppressed at W/Z for newest machine parameters</a:t>
            </a:r>
            <a:r>
              <a:rPr lang="en-US" altLang="zh-CN" dirty="0">
                <a:sym typeface="+mn-ea"/>
              </a:rPr>
              <a:t>.</a:t>
            </a:r>
            <a:endParaRPr lang="en-US" altLang="zh-CN" dirty="0"/>
          </a:p>
          <a:p>
            <a:r>
              <a:rPr lang="en-US" altLang="zh-CN" dirty="0"/>
              <a:t>The stable working point space for CEPC-Higgs is about Qx~0.004 when considering ZL. </a:t>
            </a:r>
            <a:endParaRPr lang="en-US" altLang="zh-CN" dirty="0"/>
          </a:p>
          <a:p>
            <a:r>
              <a:rPr lang="en-US" altLang="zh-CN" dirty="0">
                <a:sym typeface="+mn-ea"/>
              </a:rPr>
              <a:t>10% asymmetry of bunch population could be accepted for ttbar/Higgs/W. But only 5% asymmtry for Z.</a:t>
            </a:r>
            <a:endParaRPr lang="en-US" altLang="zh-CN" dirty="0">
              <a:sym typeface="+mn-ea"/>
            </a:endParaRPr>
          </a:p>
          <a:p>
            <a:r>
              <a:rPr lang="en-US" altLang="zh-CN" dirty="0">
                <a:sym typeface="+mn-ea"/>
              </a:rPr>
              <a:t>New analysis method has been developed to understand the </a:t>
            </a:r>
            <a:r>
              <a:rPr lang="en-US" altLang="zh-CN">
                <a:sym typeface="+mn-ea"/>
              </a:rPr>
              <a:t>combined effect (BB+ZL)</a:t>
            </a:r>
            <a:endParaRPr lang="zh-CN" alt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/>
              <a:t>Try to answer:</a:t>
            </a:r>
            <a:br>
              <a:rPr lang="en-US" altLang="zh-CN" sz="4000" dirty="0"/>
            </a:br>
            <a:r>
              <a:rPr lang="en-US" altLang="zh-CN" sz="4000" dirty="0"/>
              <a:t>if the machine parameter is reasonable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87095" y="205041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/>
              <a:t>   Limit of bunch population by beam-beam interaction: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lvl="1"/>
            <a:r>
              <a:rPr lang="en-US" altLang="zh-CN" dirty="0"/>
              <a:t>Beamstrahlung lifetime (ttbar/Higgs)</a:t>
            </a:r>
            <a:endParaRPr lang="en-US" altLang="zh-CN" dirty="0"/>
          </a:p>
          <a:p>
            <a:pPr lvl="1"/>
            <a:r>
              <a:rPr lang="en-US" altLang="zh-CN" dirty="0"/>
              <a:t>If X-Z instability is suppressed (ttbar/Higgs/W/Z)</a:t>
            </a:r>
            <a:endParaRPr lang="en-US" altLang="zh-CN" dirty="0"/>
          </a:p>
          <a:p>
            <a:pPr lvl="1"/>
            <a:r>
              <a:rPr lang="en-US" altLang="zh-CN" dirty="0"/>
              <a:t>If asymmetric bunch current collision is stable</a:t>
            </a:r>
            <a:endParaRPr lang="en-US" altLang="zh-CN" dirty="0"/>
          </a:p>
          <a:p>
            <a:pPr lvl="1"/>
            <a:r>
              <a:rPr lang="en-US" altLang="zh-CN" dirty="0"/>
              <a:t>If there exist large enough stable working point space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2905-B511-4790-91C3-E51CACF0AA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ttbar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Very strong SR damping (longitudinal damping time: 20 turns)</a:t>
            </a:r>
            <a:endParaRPr lang="en-US" altLang="zh-CN" dirty="0"/>
          </a:p>
          <a:p>
            <a:pPr lvl="1"/>
            <a:r>
              <a:rPr lang="en-US" altLang="zh-CN" dirty="0"/>
              <a:t>Instability may be suppressed?</a:t>
            </a:r>
            <a:endParaRPr lang="en-US" altLang="zh-CN" dirty="0"/>
          </a:p>
          <a:p>
            <a:r>
              <a:rPr lang="en-US" altLang="zh-CN" dirty="0"/>
              <a:t>Medium </a:t>
            </a:r>
            <a:r>
              <a:rPr lang="en-US" altLang="zh-CN" dirty="0" err="1"/>
              <a:t>Piwinski</a:t>
            </a:r>
            <a:r>
              <a:rPr lang="en-US" altLang="zh-CN" dirty="0"/>
              <a:t> Angle ~ 1, BEPCII/KEKB: 0.5</a:t>
            </a:r>
            <a:r>
              <a:rPr lang="zh-CN" altLang="en-US" dirty="0"/>
              <a:t>， </a:t>
            </a:r>
            <a:r>
              <a:rPr lang="en-US" altLang="zh-CN" dirty="0"/>
              <a:t>CEPC-Z&gt; 20</a:t>
            </a:r>
            <a:endParaRPr lang="en-US" altLang="zh-CN" dirty="0"/>
          </a:p>
          <a:p>
            <a:pPr lvl="1"/>
            <a:r>
              <a:rPr lang="en-US" altLang="zh-CN" dirty="0"/>
              <a:t>Beam-beam resonance could not be well suppressed by Crab-Waist </a:t>
            </a:r>
            <a:endParaRPr lang="en-US" altLang="zh-CN" dirty="0"/>
          </a:p>
          <a:p>
            <a:r>
              <a:rPr lang="en-US" altLang="zh-CN" dirty="0"/>
              <a:t>Horizontal beam-beam parameter:</a:t>
            </a:r>
            <a:r>
              <a:rPr lang="zh-CN" altLang="en-US" dirty="0"/>
              <a:t> </a:t>
            </a:r>
            <a:r>
              <a:rPr lang="en-US" altLang="zh-CN" dirty="0"/>
              <a:t>0.07, still very high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It is very different from H/W/Z</a:t>
            </a:r>
            <a:endParaRPr lang="en-US" altLang="zh-CN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646430" y="1045845"/>
            <a:ext cx="3946525" cy="2517140"/>
          </a:xfrm>
          <a:prstGeom prst="rect">
            <a:avLst/>
          </a:prstGeom>
        </p:spPr>
      </p:pic>
      <p:pic>
        <p:nvPicPr>
          <p:cNvPr id="7" name="内容占位符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65370" y="1098550"/>
            <a:ext cx="3906520" cy="24892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7455" y="1195705"/>
            <a:ext cx="2025015" cy="635000"/>
          </a:xfrm>
          <a:prstGeom prst="rect">
            <a:avLst/>
          </a:prstGeom>
        </p:spPr>
      </p:pic>
      <p:pic>
        <p:nvPicPr>
          <p:cNvPr id="5" name="内容占位符 4"/>
          <p:cNvPicPr>
            <a:picLocks noGrp="1"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930" y="3368040"/>
            <a:ext cx="3883025" cy="2489200"/>
          </a:xfrm>
          <a:prstGeom prst="rect">
            <a:avLst/>
          </a:prstGeom>
        </p:spPr>
      </p:pic>
      <p:pic>
        <p:nvPicPr>
          <p:cNvPr id="4" name="内容占位符 5"/>
          <p:cNvPicPr>
            <a:picLocks noGrp="1"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3160" y="3368040"/>
            <a:ext cx="3808730" cy="245491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50605" y="3562985"/>
            <a:ext cx="3303905" cy="180149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09930" y="5950529"/>
            <a:ext cx="8955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3D flip-flop is suppressed considering longitudinal impedance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Dynamic effect squeeze horizontal beam size</a:t>
            </a:r>
            <a:endParaRPr lang="en-US" altLang="zh-CN" dirty="0"/>
          </a:p>
        </p:txBody>
      </p:sp>
      <p:sp>
        <p:nvSpPr>
          <p:cNvPr id="12" name="文本框 11"/>
          <p:cNvSpPr txBox="1"/>
          <p:nvPr/>
        </p:nvSpPr>
        <p:spPr>
          <a:xfrm>
            <a:off x="9142095" y="2917825"/>
            <a:ext cx="25234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D. </a:t>
            </a:r>
            <a:r>
              <a:rPr lang="en-US" altLang="zh-CN" dirty="0" err="1"/>
              <a:t>Shatilov</a:t>
            </a:r>
            <a:r>
              <a:rPr lang="en-US" altLang="zh-CN" dirty="0"/>
              <a:t>, 143</a:t>
            </a:r>
            <a:r>
              <a:rPr lang="en-US" altLang="zh-CN" baseline="30000" dirty="0"/>
              <a:t>rd</a:t>
            </a:r>
            <a:r>
              <a:rPr lang="en-US" altLang="zh-CN" dirty="0"/>
              <a:t> </a:t>
            </a:r>
            <a:r>
              <a:rPr lang="en-US" altLang="zh-CN" dirty="0" err="1"/>
              <a:t>FCCee</a:t>
            </a:r>
            <a:r>
              <a:rPr lang="en-US" altLang="zh-CN" dirty="0"/>
              <a:t> Optics Meeting </a:t>
            </a:r>
            <a:endParaRPr lang="zh-CN" altLang="en-US" dirty="0"/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94665" y="141605"/>
            <a:ext cx="10915015" cy="654050"/>
          </a:xfrm>
        </p:spPr>
        <p:txBody>
          <a:bodyPr>
            <a:normAutofit fontScale="90000"/>
          </a:bodyPr>
          <a:lstStyle/>
          <a:p>
            <a:r>
              <a:rPr lang="en-US" altLang="zh-CN" sz="3555" dirty="0"/>
              <a:t>Luminosity and horizontal beam size versus Qx (ttbar,CW=0.5) </a:t>
            </a:r>
            <a:endParaRPr lang="en-US" altLang="zh-CN" sz="355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ttbar: Asymmetrical Collision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1430786" y="1495743"/>
            <a:ext cx="72587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Beam lifetime is increased due to longitudinal impedance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~10% asymmetry of bunch population could be accepted for</a:t>
            </a:r>
            <a:r>
              <a:rPr lang="zh-CN" altLang="en-US" dirty="0"/>
              <a:t> </a:t>
            </a:r>
            <a:r>
              <a:rPr lang="en-US" altLang="zh-CN" dirty="0"/>
              <a:t>stability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75350" y="2106295"/>
            <a:ext cx="6002655" cy="215646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225" y="2106295"/>
            <a:ext cx="3900170" cy="25234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5350" y="4444365"/>
            <a:ext cx="3947795" cy="23964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9995" y="4453255"/>
            <a:ext cx="3843655" cy="23469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Higgs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Large Piwinski Angle~6 (CW=0.8)</a:t>
            </a:r>
            <a:endParaRPr lang="en-US" altLang="zh-CN" dirty="0"/>
          </a:p>
          <a:p>
            <a:r>
              <a:rPr lang="en-US" altLang="zh-CN" dirty="0"/>
              <a:t>Beamstrahlung Lifetime </a:t>
            </a:r>
            <a:endParaRPr lang="en-US" altLang="zh-CN" dirty="0"/>
          </a:p>
          <a:p>
            <a:r>
              <a:rPr lang="en-US" altLang="zh-CN" dirty="0"/>
              <a:t>X-Z instability</a:t>
            </a:r>
            <a:endParaRPr lang="en-US" altLang="zh-CN" dirty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823595" y="1513205"/>
            <a:ext cx="3982085" cy="2541270"/>
          </a:xfrm>
          <a:prstGeom prst="rect">
            <a:avLst/>
          </a:prstGeom>
        </p:spPr>
      </p:pic>
      <p:pic>
        <p:nvPicPr>
          <p:cNvPr id="6" name="内容占位符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55615" y="1553210"/>
            <a:ext cx="3869055" cy="2461260"/>
          </a:xfrm>
          <a:prstGeom prst="rect">
            <a:avLst/>
          </a:prstGeom>
        </p:spPr>
      </p:pic>
      <p:sp>
        <p:nvSpPr>
          <p:cNvPr id="14" name="标题 13"/>
          <p:cNvSpPr>
            <a:spLocks noGrp="1"/>
          </p:cNvSpPr>
          <p:nvPr/>
        </p:nvSpPr>
        <p:spPr>
          <a:xfrm>
            <a:off x="494665" y="141605"/>
            <a:ext cx="10915015" cy="654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/>
              <a:t>Luminosity and horizontal beam size(Higgs,CW=0.8) </a:t>
            </a:r>
            <a:endParaRPr lang="zh-CN" altLang="en-US" sz="3200" dirty="0"/>
          </a:p>
        </p:txBody>
      </p:sp>
      <p:pic>
        <p:nvPicPr>
          <p:cNvPr id="4" name="内容占位符 4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595" y="3822700"/>
            <a:ext cx="4001770" cy="2585720"/>
          </a:xfrm>
          <a:prstGeom prst="rect">
            <a:avLst/>
          </a:prstGeom>
        </p:spPr>
      </p:pic>
      <p:pic>
        <p:nvPicPr>
          <p:cNvPr id="8" name="内容占位符 5"/>
          <p:cNvPicPr>
            <a:picLocks noGrp="1"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8640" y="3866515"/>
            <a:ext cx="3948430" cy="254190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23595" y="795655"/>
            <a:ext cx="105860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Design Lum=5e34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Stable width of Qx~0.004 considering ZL, need further optimization (x-z instability) </a:t>
            </a:r>
            <a:endParaRPr lang="zh-CN" altLang="en-US" dirty="0"/>
          </a:p>
        </p:txBody>
      </p:sp>
      <p:graphicFrame>
        <p:nvGraphicFramePr>
          <p:cNvPr id="10" name="对象 9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6032500" y="3359150"/>
          <a:ext cx="127000" cy="13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" r:id="rId5" imgW="127000" imgH="139700" progId="Equation.KSEE3">
                  <p:embed/>
                </p:oleObj>
              </mc:Choice>
              <mc:Fallback>
                <p:oleObj name="" r:id="rId5" imgW="127000" imgH="1397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32500" y="3359150"/>
                        <a:ext cx="127000" cy="139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4675" y="114300"/>
            <a:ext cx="10515600" cy="1325563"/>
          </a:xfrm>
        </p:spPr>
        <p:txBody>
          <a:bodyPr/>
          <a:lstStyle/>
          <a:p>
            <a:r>
              <a:rPr lang="en-US" altLang="zh-CN" dirty="0"/>
              <a:t>Higgs: Asymmetrical collision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1991852" y="1070797"/>
            <a:ext cx="261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Beamstrahlung lifetime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1395317" y="1440211"/>
            <a:ext cx="61334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Beam lifetime is increased due to longitudinal impedance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10% asymmetry of bunch population could be accepted.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68442" y="2224392"/>
            <a:ext cx="3665125" cy="237915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4169" y="2363315"/>
            <a:ext cx="3687032" cy="22499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095" y="4414520"/>
            <a:ext cx="3817620" cy="234505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3757" y="4414488"/>
            <a:ext cx="3651980" cy="2221421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4550,&quot;width&quot;:7098}"/>
</p:tagLst>
</file>

<file path=ppt/tags/tag2.xml><?xml version="1.0" encoding="utf-8"?>
<p:tagLst xmlns:p="http://schemas.openxmlformats.org/presentationml/2006/main">
  <p:tag name="KSO_WM_UNIT_PLACING_PICTURE_USER_VIEWPORT" val="{&quot;height&quot;:4212,&quot;width&quot;:6667}"/>
</p:tagLst>
</file>

<file path=ppt/tags/tag3.xml><?xml version="1.0" encoding="utf-8"?>
<p:tagLst xmlns:p="http://schemas.openxmlformats.org/presentationml/2006/main">
  <p:tag name="KSO_WM_UNIT_PLACING_PICTURE_USER_VIEWPORT" val="{&quot;height&quot;:5214.8173228346459,&quot;width&quot;:8160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3849</Words>
  <Application>WPS 演示</Application>
  <PresentationFormat>宽屏</PresentationFormat>
  <Paragraphs>155</Paragraphs>
  <Slides>22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1" baseType="lpstr">
      <vt:lpstr>Arial</vt:lpstr>
      <vt:lpstr>宋体</vt:lpstr>
      <vt:lpstr>Wingdings</vt:lpstr>
      <vt:lpstr>等线 Light</vt:lpstr>
      <vt:lpstr>等线</vt:lpstr>
      <vt:lpstr>微软雅黑</vt:lpstr>
      <vt:lpstr>Arial Unicode MS</vt:lpstr>
      <vt:lpstr>Office 主题​​</vt:lpstr>
      <vt:lpstr>Equation.KSEE3</vt:lpstr>
      <vt:lpstr>Study of Beam-Beam Effects at CEPC</vt:lpstr>
      <vt:lpstr>Simulation</vt:lpstr>
      <vt:lpstr>Try to answer: if the machine parameter is reasonable</vt:lpstr>
      <vt:lpstr>ttbar</vt:lpstr>
      <vt:lpstr>Luminosity and horizontal beam size versus Qx (ttbar,CW=0.5) </vt:lpstr>
      <vt:lpstr>ttbar: Asymmetrical Collision</vt:lpstr>
      <vt:lpstr>Higgs</vt:lpstr>
      <vt:lpstr>PowerPoint 演示文稿</vt:lpstr>
      <vt:lpstr>Higgs: Asymmetrical collision</vt:lpstr>
      <vt:lpstr>W</vt:lpstr>
      <vt:lpstr>W: Luminosity and horizontal beam size</vt:lpstr>
      <vt:lpstr>W: Asymmetrical Collision </vt:lpstr>
      <vt:lpstr>Z</vt:lpstr>
      <vt:lpstr>PowerPoint 演示文稿</vt:lpstr>
      <vt:lpstr>Z: asymmetrical collision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Summary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Yuan Zhang</dc:creator>
  <cp:lastModifiedBy>破浪</cp:lastModifiedBy>
  <cp:revision>104</cp:revision>
  <dcterms:created xsi:type="dcterms:W3CDTF">2021-09-30T06:05:00Z</dcterms:created>
  <dcterms:modified xsi:type="dcterms:W3CDTF">2021-10-11T06:03:34Z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2052-11.3.0.9228</vt:lpwstr>
  </property>
</Properties>
</file>