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256" r:id="rId2"/>
    <p:sldId id="337" r:id="rId3"/>
    <p:sldId id="296" r:id="rId4"/>
    <p:sldId id="297" r:id="rId5"/>
    <p:sldId id="300" r:id="rId6"/>
    <p:sldId id="298" r:id="rId7"/>
    <p:sldId id="299" r:id="rId8"/>
    <p:sldId id="302" r:id="rId9"/>
    <p:sldId id="301" r:id="rId10"/>
    <p:sldId id="303" r:id="rId11"/>
    <p:sldId id="304" r:id="rId12"/>
    <p:sldId id="345" r:id="rId13"/>
    <p:sldId id="306" r:id="rId14"/>
    <p:sldId id="343" r:id="rId15"/>
    <p:sldId id="308" r:id="rId16"/>
    <p:sldId id="309" r:id="rId17"/>
    <p:sldId id="310" r:id="rId18"/>
    <p:sldId id="311" r:id="rId19"/>
    <p:sldId id="347" r:id="rId20"/>
    <p:sldId id="348" r:id="rId21"/>
    <p:sldId id="319" r:id="rId22"/>
    <p:sldId id="323" r:id="rId23"/>
    <p:sldId id="324" r:id="rId24"/>
    <p:sldId id="325" r:id="rId25"/>
    <p:sldId id="326" r:id="rId26"/>
    <p:sldId id="327" r:id="rId27"/>
    <p:sldId id="328" r:id="rId28"/>
    <p:sldId id="338" r:id="rId29"/>
    <p:sldId id="331" r:id="rId30"/>
    <p:sldId id="336" r:id="rId31"/>
    <p:sldId id="332" r:id="rId32"/>
    <p:sldId id="335" r:id="rId33"/>
    <p:sldId id="333" r:id="rId34"/>
    <p:sldId id="341"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9" autoAdjust="0"/>
    <p:restoredTop sz="86845" autoAdjust="0"/>
  </p:normalViewPr>
  <p:slideViewPr>
    <p:cSldViewPr>
      <p:cViewPr>
        <p:scale>
          <a:sx n="125" d="100"/>
          <a:sy n="125" d="100"/>
        </p:scale>
        <p:origin x="-210" y="-216"/>
      </p:cViewPr>
      <p:guideLst>
        <p:guide orient="horz" pos="1620"/>
        <p:guide pos="2880"/>
      </p:guideLst>
    </p:cSldViewPr>
  </p:slideViewPr>
  <p:notesTextViewPr>
    <p:cViewPr>
      <p:scale>
        <a:sx n="100" d="100"/>
        <a:sy n="100" d="100"/>
      </p:scale>
      <p:origin x="0" y="0"/>
    </p:cViewPr>
  </p:notesTextViewPr>
  <p:notesViewPr>
    <p:cSldViewPr>
      <p:cViewPr varScale="1">
        <p:scale>
          <a:sx n="87" d="100"/>
          <a:sy n="87" d="100"/>
        </p:scale>
        <p:origin x="-264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785A47-0DDC-4C9C-901D-45C3335C74FB}" type="datetimeFigureOut">
              <a:rPr lang="zh-CN" altLang="en-US" smtClean="0"/>
              <a:t>2021/10/12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5BD06-7284-4ECA-B387-E3FC90B00AF1}" type="slidenum">
              <a:rPr lang="zh-CN" altLang="en-US" smtClean="0"/>
              <a:t>‹#›</a:t>
            </a:fld>
            <a:endParaRPr lang="zh-CN" altLang="en-US"/>
          </a:p>
        </p:txBody>
      </p:sp>
    </p:spTree>
    <p:extLst>
      <p:ext uri="{BB962C8B-B14F-4D97-AF65-F5344CB8AC3E}">
        <p14:creationId xmlns:p14="http://schemas.microsoft.com/office/powerpoint/2010/main" val="3031625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a:t>
            </a:fld>
            <a:endParaRPr lang="zh-CN" altLang="en-US"/>
          </a:p>
        </p:txBody>
      </p:sp>
    </p:spTree>
    <p:extLst>
      <p:ext uri="{BB962C8B-B14F-4D97-AF65-F5344CB8AC3E}">
        <p14:creationId xmlns:p14="http://schemas.microsoft.com/office/powerpoint/2010/main" val="3682511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10</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11</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12</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13</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14</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15</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16</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17</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18</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19</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20</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21</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22</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23</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smtClean="0"/>
              <a:t>We</a:t>
            </a:r>
            <a:r>
              <a:rPr lang="en-US" altLang="zh-CN" baseline="0" dirty="0" smtClean="0"/>
              <a:t> also investigated the influence of impedance on the beam </a:t>
            </a:r>
            <a:r>
              <a:rPr lang="en-US" altLang="zh-CN" baseline="0" dirty="0" err="1" smtClean="0"/>
              <a:t>beam</a:t>
            </a:r>
            <a:r>
              <a:rPr lang="en-US" altLang="zh-CN" baseline="0" dirty="0" smtClean="0"/>
              <a:t> interaction.</a:t>
            </a:r>
          </a:p>
          <a:p>
            <a:r>
              <a:rPr lang="en-US" altLang="zh-CN" baseline="0" dirty="0" smtClean="0"/>
              <a:t>It has been observed that the beam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These two plots shows the increase of transverse beam size versus horizontal tune, without impedance and with impedance. Here we should note that the CDR impedance has been used in the studies.</a:t>
            </a:r>
          </a:p>
          <a:p>
            <a:r>
              <a:rPr lang="en-US" altLang="zh-CN" baseline="0" dirty="0" smtClean="0"/>
              <a:t>We can see that the stable region of beam </a:t>
            </a:r>
            <a:r>
              <a:rPr lang="en-US" altLang="zh-CN" baseline="0" dirty="0" err="1" smtClean="0"/>
              <a:t>beam</a:t>
            </a:r>
            <a:r>
              <a:rPr lang="en-US" altLang="zh-CN" baseline="0" dirty="0" smtClean="0"/>
              <a:t> interaction will be shrunk and shifted. </a:t>
            </a:r>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24</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25</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26</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27</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28</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29</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3</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30</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31</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32</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33</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875BD06-7284-4ECA-B387-E3FC90B00AF1}" type="slidenum">
              <a:rPr lang="zh-CN" altLang="en-US" smtClean="0"/>
              <a:t>34</a:t>
            </a:fld>
            <a:endParaRPr lang="zh-CN" altLang="en-US"/>
          </a:p>
        </p:txBody>
      </p:sp>
    </p:spTree>
    <p:extLst>
      <p:ext uri="{BB962C8B-B14F-4D97-AF65-F5344CB8AC3E}">
        <p14:creationId xmlns:p14="http://schemas.microsoft.com/office/powerpoint/2010/main" val="1595370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4</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5</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6</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7</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8</a:t>
            </a:fld>
            <a:endParaRPr lang="zh-CN" altLang="en-US"/>
          </a:p>
        </p:txBody>
      </p:sp>
    </p:spTree>
    <p:extLst>
      <p:ext uri="{BB962C8B-B14F-4D97-AF65-F5344CB8AC3E}">
        <p14:creationId xmlns:p14="http://schemas.microsoft.com/office/powerpoint/2010/main" val="41513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875BD06-7284-4ECA-B387-E3FC90B00AF1}" type="slidenum">
              <a:rPr lang="zh-CN" altLang="en-US" smtClean="0"/>
              <a:t>9</a:t>
            </a:fld>
            <a:endParaRPr lang="zh-CN" altLang="en-US"/>
          </a:p>
        </p:txBody>
      </p:sp>
    </p:spTree>
    <p:extLst>
      <p:ext uri="{BB962C8B-B14F-4D97-AF65-F5344CB8AC3E}">
        <p14:creationId xmlns:p14="http://schemas.microsoft.com/office/powerpoint/2010/main" val="4151300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3"/>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587CFDD-CBBD-46BB-9B10-1433C0AA850B}" type="datetime1">
              <a:rPr lang="zh-CN" altLang="en-US" smtClean="0"/>
              <a:t>2021/10/12</a:t>
            </a:fld>
            <a:endParaRPr lang="zh-CN" altLang="en-US"/>
          </a:p>
        </p:txBody>
      </p:sp>
      <p:sp>
        <p:nvSpPr>
          <p:cNvPr id="5" name="页脚占位符 4"/>
          <p:cNvSpPr>
            <a:spLocks noGrp="1"/>
          </p:cNvSpPr>
          <p:nvPr>
            <p:ph type="ftr" sz="quarter" idx="11"/>
          </p:nvPr>
        </p:nvSpPr>
        <p:spPr/>
        <p:txBody>
          <a:bodyPr/>
          <a:lstStyle/>
          <a:p>
            <a:r>
              <a:rPr lang="en-US" altLang="zh-CN" smtClean="0"/>
              <a:t>IARC meeting, Oct. 12th, 2021, IHEP</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92FE4E8F-8C97-4783-A87B-E774A1B041D1}" type="datetime1">
              <a:rPr lang="zh-CN" altLang="en-US" smtClean="0"/>
              <a:t>2021/10/12</a:t>
            </a:fld>
            <a:endParaRPr lang="zh-CN" altLang="en-US"/>
          </a:p>
        </p:txBody>
      </p:sp>
      <p:sp>
        <p:nvSpPr>
          <p:cNvPr id="5" name="页脚占位符 4"/>
          <p:cNvSpPr>
            <a:spLocks noGrp="1"/>
          </p:cNvSpPr>
          <p:nvPr>
            <p:ph type="ftr" sz="quarter" idx="11"/>
          </p:nvPr>
        </p:nvSpPr>
        <p:spPr/>
        <p:txBody>
          <a:bodyPr/>
          <a:lstStyle/>
          <a:p>
            <a:r>
              <a:rPr lang="en-US" altLang="zh-CN" smtClean="0"/>
              <a:t>IARC meeting, Oct. 12th, 2021, IHEP</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00B5D1C-B495-4FC5-B733-15FA4B4D24D8}" type="datetime1">
              <a:rPr lang="zh-CN" altLang="en-US" smtClean="0"/>
              <a:t>2021/10/12</a:t>
            </a:fld>
            <a:endParaRPr lang="zh-CN" altLang="en-US"/>
          </a:p>
        </p:txBody>
      </p:sp>
      <p:sp>
        <p:nvSpPr>
          <p:cNvPr id="5" name="页脚占位符 4"/>
          <p:cNvSpPr>
            <a:spLocks noGrp="1"/>
          </p:cNvSpPr>
          <p:nvPr>
            <p:ph type="ftr" sz="quarter" idx="11"/>
          </p:nvPr>
        </p:nvSpPr>
        <p:spPr/>
        <p:txBody>
          <a:bodyPr/>
          <a:lstStyle/>
          <a:p>
            <a:r>
              <a:rPr lang="en-US" altLang="zh-CN" smtClean="0"/>
              <a:t>IARC meeting, Oct. 12th, 2021, IHEP</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EC1DB66-E74C-4305-A5DC-3578734ABD23}" type="datetime1">
              <a:rPr lang="zh-CN" altLang="en-US" smtClean="0"/>
              <a:t>2021/10/12</a:t>
            </a:fld>
            <a:endParaRPr lang="zh-CN" altLang="en-US"/>
          </a:p>
        </p:txBody>
      </p:sp>
      <p:sp>
        <p:nvSpPr>
          <p:cNvPr id="5" name="页脚占位符 4"/>
          <p:cNvSpPr>
            <a:spLocks noGrp="1"/>
          </p:cNvSpPr>
          <p:nvPr>
            <p:ph type="ftr" sz="quarter" idx="11"/>
          </p:nvPr>
        </p:nvSpPr>
        <p:spPr/>
        <p:txBody>
          <a:bodyPr/>
          <a:lstStyle/>
          <a:p>
            <a:r>
              <a:rPr lang="en-US" altLang="zh-CN" dirty="0" smtClean="0">
                <a:solidFill>
                  <a:srgbClr val="C00000"/>
                </a:solidFill>
              </a:rPr>
              <a:t>IARC meeting, Oct. 12th, 2021, IHEP</a:t>
            </a:r>
            <a:endParaRPr lang="zh-CN" altLang="en-US" dirty="0" smtClean="0">
              <a:solidFill>
                <a:srgbClr val="C00000"/>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37BD2FC6-C502-427D-907F-FCEA30F3C45F}" type="datetime1">
              <a:rPr lang="zh-CN" altLang="en-US" smtClean="0"/>
              <a:t>2021/10/12</a:t>
            </a:fld>
            <a:endParaRPr lang="zh-CN" altLang="en-US"/>
          </a:p>
        </p:txBody>
      </p:sp>
      <p:sp>
        <p:nvSpPr>
          <p:cNvPr id="5" name="页脚占位符 4"/>
          <p:cNvSpPr>
            <a:spLocks noGrp="1"/>
          </p:cNvSpPr>
          <p:nvPr>
            <p:ph type="ftr" sz="quarter" idx="11"/>
          </p:nvPr>
        </p:nvSpPr>
        <p:spPr/>
        <p:txBody>
          <a:bodyPr/>
          <a:lstStyle/>
          <a:p>
            <a:r>
              <a:rPr lang="en-US" altLang="zh-CN" smtClean="0"/>
              <a:t>IARC meeting, Oct. 12th, 2021, IHEP</a:t>
            </a:r>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77B102B-A785-4378-9E2C-FEAFCA9E84D5}" type="datetime1">
              <a:rPr lang="zh-CN" altLang="en-US" smtClean="0"/>
              <a:t>2021/10/12</a:t>
            </a:fld>
            <a:endParaRPr lang="zh-CN" altLang="en-US"/>
          </a:p>
        </p:txBody>
      </p:sp>
      <p:sp>
        <p:nvSpPr>
          <p:cNvPr id="6" name="页脚占位符 5"/>
          <p:cNvSpPr>
            <a:spLocks noGrp="1"/>
          </p:cNvSpPr>
          <p:nvPr>
            <p:ph type="ftr" sz="quarter" idx="11"/>
          </p:nvPr>
        </p:nvSpPr>
        <p:spPr/>
        <p:txBody>
          <a:bodyPr/>
          <a:lstStyle/>
          <a:p>
            <a:r>
              <a:rPr lang="en-US" altLang="zh-CN" smtClean="0"/>
              <a:t>IARC meeting, Oct. 12th, 2021, IHEP</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0F554F0B-9760-4F81-9B46-80C813E2F260}" type="datetime1">
              <a:rPr lang="zh-CN" altLang="en-US" smtClean="0"/>
              <a:t>2021/10/12</a:t>
            </a:fld>
            <a:endParaRPr lang="zh-CN" altLang="en-US"/>
          </a:p>
        </p:txBody>
      </p:sp>
      <p:sp>
        <p:nvSpPr>
          <p:cNvPr id="8" name="页脚占位符 7"/>
          <p:cNvSpPr>
            <a:spLocks noGrp="1"/>
          </p:cNvSpPr>
          <p:nvPr>
            <p:ph type="ftr" sz="quarter" idx="11"/>
          </p:nvPr>
        </p:nvSpPr>
        <p:spPr/>
        <p:txBody>
          <a:bodyPr/>
          <a:lstStyle/>
          <a:p>
            <a:r>
              <a:rPr lang="en-US" altLang="zh-CN" smtClean="0"/>
              <a:t>IARC meeting, Oct. 12th, 2021, IHEP</a:t>
            </a:r>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FC6ED2E-0354-461D-AE0D-B174D299C52F}" type="datetime1">
              <a:rPr lang="zh-CN" altLang="en-US" smtClean="0"/>
              <a:t>2021/10/12</a:t>
            </a:fld>
            <a:endParaRPr lang="zh-CN" altLang="en-US"/>
          </a:p>
        </p:txBody>
      </p:sp>
      <p:sp>
        <p:nvSpPr>
          <p:cNvPr id="4" name="页脚占位符 3"/>
          <p:cNvSpPr>
            <a:spLocks noGrp="1"/>
          </p:cNvSpPr>
          <p:nvPr>
            <p:ph type="ftr" sz="quarter" idx="11"/>
          </p:nvPr>
        </p:nvSpPr>
        <p:spPr/>
        <p:txBody>
          <a:bodyPr/>
          <a:lstStyle/>
          <a:p>
            <a:r>
              <a:rPr lang="en-US" altLang="zh-CN" smtClean="0"/>
              <a:t>IARC meeting, Oct. 12th, 2021, IHEP</a:t>
            </a:r>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B62612B-D00B-47CE-87E4-CC2FC99CE7C4}" type="datetime1">
              <a:rPr lang="zh-CN" altLang="en-US" smtClean="0"/>
              <a:t>2021/10/12</a:t>
            </a:fld>
            <a:endParaRPr lang="zh-CN" altLang="en-US"/>
          </a:p>
        </p:txBody>
      </p:sp>
      <p:sp>
        <p:nvSpPr>
          <p:cNvPr id="3" name="页脚占位符 2"/>
          <p:cNvSpPr>
            <a:spLocks noGrp="1"/>
          </p:cNvSpPr>
          <p:nvPr>
            <p:ph type="ftr" sz="quarter" idx="11"/>
          </p:nvPr>
        </p:nvSpPr>
        <p:spPr/>
        <p:txBody>
          <a:bodyPr/>
          <a:lstStyle/>
          <a:p>
            <a:r>
              <a:rPr lang="en-US" altLang="zh-CN" smtClean="0"/>
              <a:t>IARC meeting, Oct. 12th, 2021, IHEP</a:t>
            </a:r>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9"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03F2C1E-3A48-48ED-99C0-274F8DC6859E}" type="datetime1">
              <a:rPr lang="zh-CN" altLang="en-US" smtClean="0"/>
              <a:t>2021/10/12</a:t>
            </a:fld>
            <a:endParaRPr lang="zh-CN" altLang="en-US"/>
          </a:p>
        </p:txBody>
      </p:sp>
      <p:sp>
        <p:nvSpPr>
          <p:cNvPr id="6" name="页脚占位符 5"/>
          <p:cNvSpPr>
            <a:spLocks noGrp="1"/>
          </p:cNvSpPr>
          <p:nvPr>
            <p:ph type="ftr" sz="quarter" idx="11"/>
          </p:nvPr>
        </p:nvSpPr>
        <p:spPr/>
        <p:txBody>
          <a:bodyPr/>
          <a:lstStyle/>
          <a:p>
            <a:r>
              <a:rPr lang="en-US" altLang="zh-CN" smtClean="0"/>
              <a:t>IARC meeting, Oct. 12th, 2021, IHEP</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B7A9912-58B9-42BC-BA6B-C7F3BFEE7CC0}" type="datetime1">
              <a:rPr lang="zh-CN" altLang="en-US" smtClean="0"/>
              <a:t>2021/10/12</a:t>
            </a:fld>
            <a:endParaRPr lang="zh-CN" altLang="en-US"/>
          </a:p>
        </p:txBody>
      </p:sp>
      <p:sp>
        <p:nvSpPr>
          <p:cNvPr id="6" name="页脚占位符 5"/>
          <p:cNvSpPr>
            <a:spLocks noGrp="1"/>
          </p:cNvSpPr>
          <p:nvPr>
            <p:ph type="ftr" sz="quarter" idx="11"/>
          </p:nvPr>
        </p:nvSpPr>
        <p:spPr/>
        <p:txBody>
          <a:bodyPr/>
          <a:lstStyle/>
          <a:p>
            <a:r>
              <a:rPr lang="en-US" altLang="zh-CN" smtClean="0"/>
              <a:t>IARC meeting, Oct. 12th, 2021, IHEP</a:t>
            </a:r>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0EDDC1-4239-41E5-A37D-8425A4E43021}" type="datetime1">
              <a:rPr lang="zh-CN" altLang="en-US" smtClean="0"/>
              <a:t>2021/10/12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smtClean="0">
                <a:solidFill>
                  <a:srgbClr val="C00000"/>
                </a:solidFill>
              </a:rPr>
              <a:t>IARC meeting, Oct. 12th, 2021, IHEP</a:t>
            </a:r>
            <a:endParaRPr lang="zh-CN" altLang="en-US" dirty="0" smtClean="0">
              <a:solidFill>
                <a:srgbClr val="C00000"/>
              </a:solidFill>
            </a:endParaRPr>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3.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7.emf"/><Relationship Id="rId5" Type="http://schemas.openxmlformats.org/officeDocument/2006/relationships/package" Target="../embeddings/Microsoft_Word___1.docx"/><Relationship Id="rId4" Type="http://schemas.openxmlformats.org/officeDocument/2006/relationships/image" Target="../media/image68.emf"/></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emf"/><Relationship Id="rId4" Type="http://schemas.openxmlformats.org/officeDocument/2006/relationships/image" Target="../media/image4.png"/><Relationship Id="rId9"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lstStyle/>
          <a:p>
            <a:r>
              <a:rPr lang="en-US" altLang="zh-CN" sz="3200" b="1" dirty="0"/>
              <a:t>Collective instabilities in collider, booster and damping rings with the high luminosity</a:t>
            </a:r>
            <a:endParaRPr lang="zh-CN" altLang="en-US" sz="3200" dirty="0">
              <a:solidFill>
                <a:srgbClr val="0050A0"/>
              </a:solidFill>
            </a:endParaRPr>
          </a:p>
        </p:txBody>
      </p:sp>
      <p:sp>
        <p:nvSpPr>
          <p:cNvPr id="4" name="副标题 5"/>
          <p:cNvSpPr>
            <a:spLocks noGrp="1"/>
          </p:cNvSpPr>
          <p:nvPr>
            <p:ph type="subTitle" idx="1"/>
          </p:nvPr>
        </p:nvSpPr>
        <p:spPr>
          <a:xfrm>
            <a:off x="1619672" y="2720038"/>
            <a:ext cx="5760640" cy="985838"/>
          </a:xfrm>
        </p:spPr>
        <p:txBody>
          <a:bodyPr>
            <a:normAutofit/>
          </a:bodyPr>
          <a:lstStyle/>
          <a:p>
            <a:r>
              <a:rPr lang="en-US" altLang="zh-CN" sz="2300" dirty="0"/>
              <a:t>Na </a:t>
            </a:r>
            <a:r>
              <a:rPr lang="en-US" altLang="zh-CN" sz="2300" dirty="0" smtClean="0"/>
              <a:t>Wang</a:t>
            </a:r>
            <a:r>
              <a:rPr lang="en-US" altLang="zh-CN" sz="2300" dirty="0"/>
              <a:t>, </a:t>
            </a:r>
            <a:r>
              <a:rPr lang="en-US" altLang="zh-CN" sz="2300" dirty="0" err="1"/>
              <a:t>Yudong</a:t>
            </a:r>
            <a:r>
              <a:rPr lang="en-US" altLang="zh-CN" sz="2300" dirty="0"/>
              <a:t> Liu, Yuan </a:t>
            </a:r>
            <a:r>
              <a:rPr lang="en-US" altLang="zh-CN" sz="2300" dirty="0" smtClean="0"/>
              <a:t>Zhang</a:t>
            </a:r>
            <a:endParaRPr lang="en-US" altLang="zh-CN" sz="2300" dirty="0"/>
          </a:p>
        </p:txBody>
      </p:sp>
      <p:pic>
        <p:nvPicPr>
          <p:cNvPr id="5" name="Picture 5" descr="logote"/>
          <p:cNvPicPr>
            <a:picLocks noChangeAspect="1" noChangeArrowheads="1"/>
          </p:cNvPicPr>
          <p:nvPr/>
        </p:nvPicPr>
        <p:blipFill>
          <a:blip r:embed="rId3" cstate="print">
            <a:extLst>
              <a:ext uri="{28A0092B-C50C-407E-A947-70E740481C1C}">
                <a14:useLocalDpi xmlns:a14="http://schemas.microsoft.com/office/drawing/2010/main" val="0"/>
              </a:ext>
            </a:extLst>
          </a:blip>
          <a:srcRect l="11496" r="11496"/>
          <a:stretch>
            <a:fillRect/>
          </a:stretch>
        </p:blipFill>
        <p:spPr bwMode="auto">
          <a:xfrm>
            <a:off x="35496" y="50414"/>
            <a:ext cx="1656184" cy="921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a:spLocks noChangeArrowheads="1"/>
          </p:cNvSpPr>
          <p:nvPr/>
        </p:nvSpPr>
        <p:spPr bwMode="auto">
          <a:xfrm>
            <a:off x="288032" y="4515966"/>
            <a:ext cx="6372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dirty="0" smtClean="0">
                <a:solidFill>
                  <a:srgbClr val="C00000"/>
                </a:solidFill>
              </a:rPr>
              <a:t>IARC meeting, Oct. 12th, 2021, IHEP</a:t>
            </a:r>
            <a:endParaRPr lang="zh-CN" altLang="en-US" dirty="0">
              <a:solidFill>
                <a:srgbClr val="C00000"/>
              </a:solidFill>
            </a:endParaRPr>
          </a:p>
        </p:txBody>
      </p:sp>
    </p:spTree>
    <p:extLst>
      <p:ext uri="{BB962C8B-B14F-4D97-AF65-F5344CB8AC3E}">
        <p14:creationId xmlns:p14="http://schemas.microsoft.com/office/powerpoint/2010/main" val="30704264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6. Vacuum pumps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10</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The vacuum pumps will be RF shielded by the longitudinal slots</a:t>
            </a:r>
          </a:p>
          <a:p>
            <a:pPr algn="just">
              <a:spcBef>
                <a:spcPts val="600"/>
              </a:spcBef>
              <a:buFont typeface="Wingdings" pitchFamily="2" charset="2"/>
              <a:buChar char="p"/>
            </a:pPr>
            <a:r>
              <a:rPr lang="en-US" altLang="zh-CN" sz="2000" dirty="0" smtClean="0">
                <a:latin typeface="Calibri" charset="0"/>
                <a:ea typeface="宋体" charset="0"/>
              </a:rPr>
              <a:t>3D </a:t>
            </a:r>
            <a:r>
              <a:rPr lang="en-US" altLang="zh-CN" sz="2000" dirty="0">
                <a:latin typeface="Calibri" charset="0"/>
                <a:ea typeface="宋体" charset="0"/>
              </a:rPr>
              <a:t>models are used for the impedance calculation with CST code</a:t>
            </a:r>
          </a:p>
          <a:p>
            <a:pPr algn="just">
              <a:spcBef>
                <a:spcPts val="600"/>
              </a:spcBef>
              <a:buFont typeface="Wingdings" pitchFamily="2" charset="2"/>
              <a:buChar char="p"/>
            </a:pPr>
            <a:r>
              <a:rPr lang="en-US" altLang="zh-CN" sz="2000" dirty="0" smtClean="0">
                <a:latin typeface="Calibri" charset="0"/>
                <a:ea typeface="宋体" charset="0"/>
              </a:rPr>
              <a:t>Contribute small broadband impedances in both planes</a:t>
            </a: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337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326004"/>
            <a:ext cx="2318569" cy="1679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descr="D:\New20180222\CEPC\20210903 IARC报告准备\Impedance\真空泵\Z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266" y="2127389"/>
            <a:ext cx="3084870" cy="2076822"/>
          </a:xfrm>
          <a:prstGeom prst="rect">
            <a:avLst/>
          </a:prstGeom>
          <a:noFill/>
          <a:extLst>
            <a:ext uri="{909E8E84-426E-40DD-AFC4-6F175D3DCCD1}">
              <a14:hiddenFill xmlns:a14="http://schemas.microsoft.com/office/drawing/2010/main">
                <a:solidFill>
                  <a:srgbClr val="FFFFFF"/>
                </a:solidFill>
              </a14:hiddenFill>
            </a:ext>
          </a:extLst>
        </p:spPr>
      </p:pic>
      <p:pic>
        <p:nvPicPr>
          <p:cNvPr id="33795" name="Picture 3" descr="D:\New20180222\CEPC\20210903 IARC报告准备\Impedance\真空泵\Z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2067694"/>
            <a:ext cx="3066652" cy="2119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96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7. BPMs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11</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a:latin typeface="Calibri" charset="0"/>
                <a:ea typeface="宋体" charset="0"/>
              </a:rPr>
              <a:t>3D </a:t>
            </a:r>
            <a:r>
              <a:rPr lang="en-US" altLang="zh-CN" sz="2000" dirty="0" smtClean="0">
                <a:latin typeface="Calibri" charset="0"/>
                <a:ea typeface="宋体" charset="0"/>
              </a:rPr>
              <a:t>model is </a:t>
            </a:r>
            <a:r>
              <a:rPr lang="en-US" altLang="zh-CN" sz="2000" dirty="0">
                <a:latin typeface="Calibri" charset="0"/>
                <a:ea typeface="宋体" charset="0"/>
              </a:rPr>
              <a:t>used for the impedance calculation with </a:t>
            </a:r>
            <a:r>
              <a:rPr lang="en-US" altLang="zh-CN" sz="2000" dirty="0" smtClean="0">
                <a:latin typeface="Calibri" charset="0"/>
                <a:ea typeface="宋体" charset="0"/>
              </a:rPr>
              <a:t>CST</a:t>
            </a:r>
            <a:endParaRPr lang="en-US" altLang="zh-CN" sz="2000" dirty="0">
              <a:latin typeface="Calibri" charset="0"/>
              <a:ea typeface="宋体" charset="0"/>
            </a:endParaRPr>
          </a:p>
          <a:p>
            <a:pPr algn="just">
              <a:spcBef>
                <a:spcPts val="600"/>
              </a:spcBef>
              <a:buFont typeface="Wingdings" pitchFamily="2" charset="2"/>
              <a:buChar char="p"/>
            </a:pPr>
            <a:r>
              <a:rPr lang="en-US" altLang="zh-CN" sz="2000" dirty="0">
                <a:latin typeface="Calibri" charset="0"/>
                <a:ea typeface="宋体" charset="0"/>
              </a:rPr>
              <a:t>R</a:t>
            </a:r>
            <a:r>
              <a:rPr lang="en-US" altLang="zh-CN" sz="2000" dirty="0" smtClean="0">
                <a:latin typeface="Calibri" charset="0"/>
                <a:ea typeface="宋体" charset="0"/>
              </a:rPr>
              <a:t>esonances </a:t>
            </a:r>
            <a:r>
              <a:rPr lang="en-US" altLang="zh-CN" sz="2000" dirty="0">
                <a:latin typeface="Calibri" charset="0"/>
                <a:ea typeface="宋体" charset="0"/>
              </a:rPr>
              <a:t>exist both in </a:t>
            </a:r>
            <a:r>
              <a:rPr lang="en-US" altLang="zh-CN" sz="2000" dirty="0" smtClean="0">
                <a:latin typeface="Calibri" charset="0"/>
                <a:ea typeface="宋体" charset="0"/>
              </a:rPr>
              <a:t>long. </a:t>
            </a:r>
            <a:r>
              <a:rPr lang="en-US" altLang="zh-CN" sz="2000" dirty="0">
                <a:latin typeface="Calibri" charset="0"/>
                <a:ea typeface="宋体" charset="0"/>
              </a:rPr>
              <a:t>and </a:t>
            </a:r>
            <a:r>
              <a:rPr lang="en-US" altLang="zh-CN" sz="2000" dirty="0" smtClean="0">
                <a:latin typeface="Calibri" charset="0"/>
                <a:ea typeface="宋体" charset="0"/>
              </a:rPr>
              <a:t>trans. </a:t>
            </a:r>
            <a:r>
              <a:rPr lang="en-US" altLang="zh-CN" sz="2000" dirty="0">
                <a:latin typeface="Calibri" charset="0"/>
                <a:ea typeface="宋体" charset="0"/>
              </a:rPr>
              <a:t>impedances</a:t>
            </a:r>
          </a:p>
          <a:p>
            <a:pPr lvl="1" algn="just">
              <a:spcBef>
                <a:spcPts val="300"/>
              </a:spcBef>
              <a:buFont typeface="Arial" pitchFamily="34" charset="0"/>
              <a:buChar char="•"/>
            </a:pPr>
            <a:r>
              <a:rPr lang="en-US" altLang="zh-CN" sz="1800" dirty="0" smtClean="0">
                <a:solidFill>
                  <a:srgbClr val="0070C0"/>
                </a:solidFill>
                <a:latin typeface="Calibri" charset="0"/>
                <a:ea typeface="宋体" charset="0"/>
              </a:rPr>
              <a:t>All below </a:t>
            </a:r>
            <a:r>
              <a:rPr lang="en-US" altLang="zh-CN" sz="1800" dirty="0">
                <a:solidFill>
                  <a:srgbClr val="0070C0"/>
                </a:solidFill>
                <a:latin typeface="Calibri" charset="0"/>
                <a:ea typeface="宋体" charset="0"/>
              </a:rPr>
              <a:t>the CBI </a:t>
            </a:r>
            <a:r>
              <a:rPr lang="en-US" altLang="zh-CN" sz="1800" dirty="0" smtClean="0">
                <a:solidFill>
                  <a:srgbClr val="0070C0"/>
                </a:solidFill>
                <a:latin typeface="Calibri" charset="0"/>
                <a:ea typeface="宋体" charset="0"/>
              </a:rPr>
              <a:t>threshold determined by radiation </a:t>
            </a:r>
            <a:r>
              <a:rPr lang="en-US" altLang="zh-CN" sz="1800" dirty="0">
                <a:solidFill>
                  <a:srgbClr val="0070C0"/>
                </a:solidFill>
                <a:latin typeface="Calibri" charset="0"/>
                <a:ea typeface="宋体" charset="0"/>
              </a:rPr>
              <a:t>damping</a:t>
            </a: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32769" name="Picture 1" descr="D:\New20180222\CEPC\20210903 IARC报告准备\Impedance\7_BPMs\Mode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627534"/>
            <a:ext cx="1934482" cy="1659087"/>
          </a:xfrm>
          <a:prstGeom prst="rect">
            <a:avLst/>
          </a:prstGeom>
          <a:noFill/>
          <a:extLst>
            <a:ext uri="{909E8E84-426E-40DD-AFC4-6F175D3DCCD1}">
              <a14:hiddenFill xmlns:a14="http://schemas.microsoft.com/office/drawing/2010/main">
                <a:solidFill>
                  <a:srgbClr val="FFFFFF"/>
                </a:solidFill>
              </a14:hiddenFill>
            </a:ext>
          </a:extLst>
        </p:spPr>
      </p:pic>
      <p:pic>
        <p:nvPicPr>
          <p:cNvPr id="32771" name="Picture 3" descr="D:\New20180222\CEPC\20210903 IARC报告准备\Impedance\7_BPMs\Z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135" y="2355726"/>
            <a:ext cx="4014861" cy="2227168"/>
          </a:xfrm>
          <a:prstGeom prst="rect">
            <a:avLst/>
          </a:prstGeom>
          <a:noFill/>
          <a:extLst>
            <a:ext uri="{909E8E84-426E-40DD-AFC4-6F175D3DCCD1}">
              <a14:hiddenFill xmlns:a14="http://schemas.microsoft.com/office/drawing/2010/main">
                <a:solidFill>
                  <a:srgbClr val="FFFFFF"/>
                </a:solidFill>
              </a14:hiddenFill>
            </a:ext>
          </a:extLst>
        </p:spPr>
      </p:pic>
      <p:pic>
        <p:nvPicPr>
          <p:cNvPr id="32772" name="Picture 4" descr="D:\New20180222\CEPC\20210903 IARC报告准备\Impedance\7_BPMs\dy=-3m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2360806"/>
            <a:ext cx="4022310" cy="2227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960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8. Collimators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12</a:t>
            </a:fld>
            <a:endParaRPr lang="zh-CN" altLang="en-US"/>
          </a:p>
        </p:txBody>
      </p:sp>
      <p:sp>
        <p:nvSpPr>
          <p:cNvPr id="8" name="内容占位符 2"/>
          <p:cNvSpPr txBox="1">
            <a:spLocks/>
          </p:cNvSpPr>
          <p:nvPr/>
        </p:nvSpPr>
        <p:spPr>
          <a:xfrm>
            <a:off x="395536" y="771550"/>
            <a:ext cx="8136904"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Four movable horizontal collimators with minimum gap of 4.4mm are located around the interaction region.</a:t>
            </a:r>
          </a:p>
          <a:p>
            <a:pPr algn="just">
              <a:spcBef>
                <a:spcPts val="300"/>
              </a:spcBef>
              <a:buFont typeface="Wingdings" pitchFamily="2" charset="2"/>
              <a:buChar char="p"/>
            </a:pPr>
            <a:r>
              <a:rPr lang="en-US" altLang="zh-CN" sz="2000" dirty="0" smtClean="0">
                <a:latin typeface="Calibri" charset="0"/>
                <a:ea typeface="宋体" charset="0"/>
              </a:rPr>
              <a:t>The impedance is mainly broadband and show limited contribution to the total impedance.</a:t>
            </a:r>
          </a:p>
          <a:p>
            <a:pPr lvl="1" algn="just">
              <a:spcBef>
                <a:spcPts val="300"/>
              </a:spcBef>
              <a:buFont typeface="Arial" pitchFamily="34" charset="0"/>
              <a:buChar char="•"/>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4338" name="Picture 2" descr="D:\New20180222\CEPC\20210903 IARC报告准备\Impedance\8_Collimator\1mWake\Coll_Mod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2408225"/>
            <a:ext cx="2214070" cy="1351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New20180222\CEPC\20210903 IARC报告准备\Impedance\8_Collimator\5mresult\Coll_Z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1377" y="2211710"/>
            <a:ext cx="3231738" cy="198000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D:\New20180222\CEPC\20210903 IARC报告准备\Impedance\8_Collimator\5mresult\Coll_Z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2240256"/>
            <a:ext cx="3220358" cy="19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454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9. Electro separators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13</a:t>
            </a:fld>
            <a:endParaRPr lang="zh-CN" altLang="en-US"/>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9"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Total of 40 electro separators are used for orbit separations between the electron and positron beam orbit at the RF region.</a:t>
            </a:r>
          </a:p>
          <a:p>
            <a:pPr algn="just">
              <a:spcBef>
                <a:spcPts val="300"/>
              </a:spcBef>
              <a:buFont typeface="Wingdings" pitchFamily="2" charset="2"/>
              <a:buChar char="p"/>
            </a:pPr>
            <a:r>
              <a:rPr lang="en-US" altLang="zh-CN" sz="2000" dirty="0">
                <a:latin typeface="Calibri" charset="0"/>
                <a:ea typeface="宋体" charset="0"/>
              </a:rPr>
              <a:t>Simplified </a:t>
            </a:r>
            <a:r>
              <a:rPr lang="en-US" altLang="zh-CN" sz="2000" dirty="0" smtClean="0">
                <a:latin typeface="Calibri" charset="0"/>
                <a:ea typeface="宋体" charset="0"/>
              </a:rPr>
              <a:t>model with PEC </a:t>
            </a:r>
            <a:r>
              <a:rPr lang="en-US" altLang="zh-CN" sz="2000" dirty="0">
                <a:latin typeface="Calibri" charset="0"/>
                <a:ea typeface="宋体" charset="0"/>
              </a:rPr>
              <a:t>is </a:t>
            </a:r>
            <a:r>
              <a:rPr lang="en-US" altLang="zh-CN" sz="2000" dirty="0" smtClean="0">
                <a:latin typeface="Calibri" charset="0"/>
                <a:ea typeface="宋体" charset="0"/>
              </a:rPr>
              <a:t>used for impedance calculations.</a:t>
            </a: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1000" dirty="0" smtClean="0">
              <a:latin typeface="Calibri" charset="0"/>
              <a:ea typeface="宋体" charset="0"/>
            </a:endParaRPr>
          </a:p>
          <a:p>
            <a:pPr marL="342900" lvl="1" indent="-342900" algn="just">
              <a:spcBef>
                <a:spcPts val="300"/>
              </a:spcBef>
              <a:buFont typeface="Wingdings" pitchFamily="2" charset="2"/>
              <a:buChar char="p"/>
            </a:pPr>
            <a:r>
              <a:rPr lang="en-US" altLang="zh-CN" sz="1800" dirty="0" smtClean="0">
                <a:latin typeface="Calibri" charset="0"/>
                <a:ea typeface="宋体" charset="0"/>
              </a:rPr>
              <a:t>Rich of HOMs exist below 4GHz (wake not converged), more detailed studies are required, possible optimization maybe needed</a:t>
            </a:r>
          </a:p>
          <a:p>
            <a:pPr marL="685800" lvl="1">
              <a:spcBef>
                <a:spcPts val="0"/>
              </a:spcBef>
              <a:buFont typeface="Arial" charset="0"/>
              <a:buChar char="•"/>
            </a:pPr>
            <a:r>
              <a:rPr lang="en-US" altLang="zh-CN" sz="1600" dirty="0">
                <a:solidFill>
                  <a:srgbClr val="4F81BD"/>
                </a:solidFill>
                <a:latin typeface="Calibri" charset="0"/>
              </a:rPr>
              <a:t>tapering </a:t>
            </a:r>
            <a:r>
              <a:rPr lang="en-US" altLang="zh-CN" sz="1600" dirty="0" smtClean="0">
                <a:solidFill>
                  <a:srgbClr val="4F81BD"/>
                </a:solidFill>
                <a:latin typeface="Calibri" charset="0"/>
              </a:rPr>
              <a:t>end, </a:t>
            </a:r>
            <a:r>
              <a:rPr lang="en-US" altLang="zh-CN" sz="1600" dirty="0">
                <a:solidFill>
                  <a:srgbClr val="4F81BD"/>
                </a:solidFill>
                <a:latin typeface="Calibri" charset="0"/>
              </a:rPr>
              <a:t>HOM damper </a:t>
            </a:r>
            <a:r>
              <a:rPr lang="en-US" altLang="zh-CN" sz="1600" dirty="0" smtClean="0">
                <a:solidFill>
                  <a:srgbClr val="4F81BD"/>
                </a:solidFill>
                <a:latin typeface="Calibri" charset="0"/>
              </a:rPr>
              <a:t>…</a:t>
            </a: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smtClean="0">
              <a:latin typeface="Calibri" charset="0"/>
              <a:ea typeface="宋体" charset="0"/>
            </a:endParaRPr>
          </a:p>
        </p:txBody>
      </p:sp>
      <p:pic>
        <p:nvPicPr>
          <p:cNvPr id="15362" name="Picture 2" descr="D:\New20180222\CEPC\20210903 IARC报告准备\Impedance\InitialModel.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896" b="6868"/>
          <a:stretch/>
        </p:blipFill>
        <p:spPr bwMode="auto">
          <a:xfrm>
            <a:off x="594290" y="2020808"/>
            <a:ext cx="2033493" cy="131091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D:\New20180222\CEPC\20210903 IARC报告准备\Impedance\9_Eseparator\ES_ZLam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1765104"/>
            <a:ext cx="2448272" cy="1943534"/>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New20180222\CEPC\20210903 IARC报告准备\Impedance\9_Eseparator\捕获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2029036"/>
            <a:ext cx="2373377" cy="1302681"/>
          </a:xfrm>
          <a:prstGeom prst="rect">
            <a:avLst/>
          </a:prstGeom>
          <a:noFill/>
          <a:extLst>
            <a:ext uri="{909E8E84-426E-40DD-AFC4-6F175D3DCCD1}">
              <a14:hiddenFill xmlns:a14="http://schemas.microsoft.com/office/drawing/2010/main">
                <a:solidFill>
                  <a:srgbClr val="FFFFFF"/>
                </a:solidFill>
              </a14:hiddenFill>
            </a:ext>
          </a:extLst>
        </p:spPr>
      </p:pic>
      <p:sp>
        <p:nvSpPr>
          <p:cNvPr id="4" name="右箭头 3"/>
          <p:cNvSpPr/>
          <p:nvPr/>
        </p:nvSpPr>
        <p:spPr>
          <a:xfrm>
            <a:off x="2555776" y="2643758"/>
            <a:ext cx="648072" cy="1475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411760" y="2303963"/>
            <a:ext cx="1008609" cy="338554"/>
          </a:xfrm>
          <a:prstGeom prst="rect">
            <a:avLst/>
          </a:prstGeom>
        </p:spPr>
        <p:txBody>
          <a:bodyPr wrap="none">
            <a:spAutoFit/>
          </a:bodyPr>
          <a:lstStyle/>
          <a:p>
            <a:r>
              <a:rPr lang="en-US" altLang="zh-CN" sz="1600" dirty="0" smtClean="0">
                <a:solidFill>
                  <a:srgbClr val="C00000"/>
                </a:solidFill>
                <a:latin typeface="Calibri" charset="0"/>
              </a:rPr>
              <a:t>Simplified</a:t>
            </a:r>
            <a:endParaRPr lang="zh-CN" altLang="en-US" sz="1600" dirty="0">
              <a:solidFill>
                <a:srgbClr val="C00000"/>
              </a:solidFill>
            </a:endParaRPr>
          </a:p>
        </p:txBody>
      </p:sp>
    </p:spTree>
    <p:extLst>
      <p:ext uri="{BB962C8B-B14F-4D97-AF65-F5344CB8AC3E}">
        <p14:creationId xmlns:p14="http://schemas.microsoft.com/office/powerpoint/2010/main" val="946296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10. Interaction region</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14</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endParaRPr lang="en-US" altLang="zh-CN" sz="2400" dirty="0" smtClean="0">
              <a:latin typeface="Calibri" charset="0"/>
              <a:ea typeface="宋体" charset="0"/>
            </a:endParaRPr>
          </a:p>
          <a:p>
            <a:pPr lvl="1" algn="just">
              <a:spcBef>
                <a:spcPts val="600"/>
              </a:spcBef>
              <a:buFont typeface="Arial" pitchFamily="34" charset="0"/>
              <a:buChar char="•"/>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9" name="内容占位符 2"/>
          <p:cNvSpPr txBox="1">
            <a:spLocks/>
          </p:cNvSpPr>
          <p:nvPr/>
        </p:nvSpPr>
        <p:spPr>
          <a:xfrm>
            <a:off x="547936" y="923950"/>
            <a:ext cx="3592016"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1800" dirty="0" smtClean="0">
                <a:latin typeface="Calibri" charset="0"/>
                <a:ea typeface="宋体" charset="0"/>
              </a:rPr>
              <a:t>Former version</a:t>
            </a:r>
          </a:p>
          <a:p>
            <a:pPr marL="465750" lvl="1">
              <a:spcBef>
                <a:spcPts val="300"/>
              </a:spcBef>
              <a:buFont typeface="Wingdings" pitchFamily="2" charset="2"/>
              <a:buChar char="Ø"/>
            </a:pPr>
            <a:r>
              <a:rPr lang="en-US" altLang="zh-CN" sz="1600" dirty="0"/>
              <a:t>Inner diameter at IP: 28 mm</a:t>
            </a:r>
          </a:p>
          <a:p>
            <a:pPr marL="465750" lvl="1">
              <a:spcBef>
                <a:spcPts val="300"/>
              </a:spcBef>
              <a:buFont typeface="Wingdings" pitchFamily="2" charset="2"/>
              <a:buChar char="Ø"/>
            </a:pPr>
            <a:r>
              <a:rPr lang="en-US" altLang="zh-CN" sz="1600" dirty="0" smtClean="0"/>
              <a:t>X: </a:t>
            </a:r>
            <a:r>
              <a:rPr lang="en-US" altLang="zh-CN" sz="1600" dirty="0"/>
              <a:t>28-40-(2-20)mm; </a:t>
            </a:r>
            <a:r>
              <a:rPr lang="en-US" altLang="zh-CN" sz="1600" dirty="0" smtClean="0"/>
              <a:t>Y: 28-40-20mm</a:t>
            </a:r>
            <a:endParaRPr lang="en-US" altLang="zh-CN" sz="1600" dirty="0"/>
          </a:p>
          <a:p>
            <a:pPr algn="just">
              <a:spcBef>
                <a:spcPts val="300"/>
              </a:spcBef>
              <a:buFont typeface="Wingdings" pitchFamily="2" charset="2"/>
              <a:buChar char="p"/>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a:latin typeface="Calibri" charset="0"/>
              <a:ea typeface="宋体" charset="0"/>
            </a:endParaRPr>
          </a:p>
          <a:p>
            <a:pPr algn="just">
              <a:spcBef>
                <a:spcPts val="300"/>
              </a:spcBef>
              <a:buFont typeface="Wingdings" pitchFamily="2" charset="2"/>
              <a:buChar char="p"/>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a:latin typeface="Calibri" charset="0"/>
              <a:ea typeface="宋体" charset="0"/>
            </a:endParaRPr>
          </a:p>
          <a:p>
            <a:pPr algn="just">
              <a:spcBef>
                <a:spcPts val="300"/>
              </a:spcBef>
              <a:buFont typeface="Wingdings" pitchFamily="2" charset="2"/>
              <a:buChar char="p"/>
            </a:pPr>
            <a:endParaRPr lang="en-US" altLang="zh-CN" sz="1600" dirty="0" smtClean="0">
              <a:latin typeface="Calibri" charset="0"/>
              <a:ea typeface="宋体" charset="0"/>
            </a:endParaRPr>
          </a:p>
        </p:txBody>
      </p:sp>
      <p:sp>
        <p:nvSpPr>
          <p:cNvPr id="10" name="内容占位符 2"/>
          <p:cNvSpPr txBox="1">
            <a:spLocks/>
          </p:cNvSpPr>
          <p:nvPr/>
        </p:nvSpPr>
        <p:spPr>
          <a:xfrm>
            <a:off x="547936" y="2813313"/>
            <a:ext cx="3592016" cy="171810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1800" dirty="0" smtClean="0">
                <a:latin typeface="Calibri" charset="0"/>
                <a:ea typeface="宋体" charset="0"/>
              </a:rPr>
              <a:t>New version</a:t>
            </a:r>
          </a:p>
          <a:p>
            <a:pPr marL="465750" lvl="1">
              <a:spcBef>
                <a:spcPts val="300"/>
              </a:spcBef>
              <a:buFont typeface="Wingdings" pitchFamily="2" charset="2"/>
              <a:buChar char="Ø"/>
            </a:pPr>
            <a:r>
              <a:rPr lang="en-US" altLang="zh-CN" sz="1600" dirty="0"/>
              <a:t>Inner diameter at IP: 20 mm</a:t>
            </a:r>
          </a:p>
          <a:p>
            <a:pPr marL="465750" lvl="1">
              <a:spcBef>
                <a:spcPts val="300"/>
              </a:spcBef>
              <a:buFont typeface="Wingdings" pitchFamily="2" charset="2"/>
              <a:buChar char="Ø"/>
            </a:pPr>
            <a:r>
              <a:rPr lang="en-US" altLang="zh-CN" sz="1600" dirty="0" smtClean="0"/>
              <a:t>X: </a:t>
            </a:r>
            <a:r>
              <a:rPr lang="en-US" altLang="zh-CN" sz="1600" dirty="0"/>
              <a:t>20-35-(2-20)mm; </a:t>
            </a:r>
            <a:r>
              <a:rPr lang="en-US" altLang="zh-CN" sz="1600" dirty="0" smtClean="0"/>
              <a:t>Y: 20-20-20mm</a:t>
            </a:r>
            <a:endParaRPr lang="en-US" altLang="zh-CN" sz="1600" dirty="0"/>
          </a:p>
          <a:p>
            <a:pPr algn="just">
              <a:spcBef>
                <a:spcPts val="300"/>
              </a:spcBef>
              <a:buFont typeface="Wingdings" pitchFamily="2" charset="2"/>
              <a:buChar char="p"/>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a:latin typeface="Calibri" charset="0"/>
              <a:ea typeface="宋体" charset="0"/>
            </a:endParaRPr>
          </a:p>
          <a:p>
            <a:pPr algn="just">
              <a:spcBef>
                <a:spcPts val="300"/>
              </a:spcBef>
              <a:buFont typeface="Wingdings" pitchFamily="2" charset="2"/>
              <a:buChar char="p"/>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a:latin typeface="Calibri" charset="0"/>
              <a:ea typeface="宋体" charset="0"/>
            </a:endParaRPr>
          </a:p>
          <a:p>
            <a:pPr algn="just">
              <a:spcBef>
                <a:spcPts val="300"/>
              </a:spcBef>
              <a:buFont typeface="Wingdings" pitchFamily="2" charset="2"/>
              <a:buChar char="p"/>
            </a:pPr>
            <a:endParaRPr lang="en-US" altLang="zh-CN" sz="1600" dirty="0" smtClean="0">
              <a:latin typeface="Calibri" charset="0"/>
              <a:ea typeface="宋体" charset="0"/>
            </a:endParaRPr>
          </a:p>
        </p:txBody>
      </p:sp>
      <p:pic>
        <p:nvPicPr>
          <p:cNvPr id="11" name="图片 10">
            <a:extLst>
              <a:ext uri="{FF2B5EF4-FFF2-40B4-BE49-F238E27FC236}">
                <a16:creationId xmlns="" xmlns:a16="http://schemas.microsoft.com/office/drawing/2014/main" id="{62E4A078-5B62-4E21-88A1-CB18052FBF2E}"/>
              </a:ext>
            </a:extLst>
          </p:cNvPr>
          <p:cNvPicPr>
            <a:picLocks noChangeAspect="1"/>
          </p:cNvPicPr>
          <p:nvPr/>
        </p:nvPicPr>
        <p:blipFill>
          <a:blip r:embed="rId3"/>
          <a:stretch>
            <a:fillRect/>
          </a:stretch>
        </p:blipFill>
        <p:spPr>
          <a:xfrm>
            <a:off x="1115616" y="1769037"/>
            <a:ext cx="1944201" cy="864638"/>
          </a:xfrm>
          <a:prstGeom prst="rect">
            <a:avLst/>
          </a:prstGeom>
        </p:spPr>
      </p:pic>
      <p:pic>
        <p:nvPicPr>
          <p:cNvPr id="12" name="图片 11">
            <a:extLst>
              <a:ext uri="{FF2B5EF4-FFF2-40B4-BE49-F238E27FC236}">
                <a16:creationId xmlns="" xmlns:a16="http://schemas.microsoft.com/office/drawing/2014/main" id="{6C3740AA-75B4-46F9-91F9-518E582F65F0}"/>
              </a:ext>
            </a:extLst>
          </p:cNvPr>
          <p:cNvPicPr>
            <a:picLocks noChangeAspect="1"/>
          </p:cNvPicPr>
          <p:nvPr/>
        </p:nvPicPr>
        <p:blipFill>
          <a:blip r:embed="rId4"/>
          <a:stretch>
            <a:fillRect/>
          </a:stretch>
        </p:blipFill>
        <p:spPr>
          <a:xfrm>
            <a:off x="1043608" y="3747972"/>
            <a:ext cx="2016224" cy="796444"/>
          </a:xfrm>
          <a:prstGeom prst="rect">
            <a:avLst/>
          </a:prstGeom>
        </p:spPr>
      </p:pic>
      <p:sp>
        <p:nvSpPr>
          <p:cNvPr id="5" name="矩形 4"/>
          <p:cNvSpPr/>
          <p:nvPr/>
        </p:nvSpPr>
        <p:spPr>
          <a:xfrm>
            <a:off x="20256" y="2449220"/>
            <a:ext cx="2529731" cy="338554"/>
          </a:xfrm>
          <a:prstGeom prst="rect">
            <a:avLst/>
          </a:prstGeom>
        </p:spPr>
        <p:txBody>
          <a:bodyPr wrap="none">
            <a:spAutoFit/>
          </a:bodyPr>
          <a:lstStyle/>
          <a:p>
            <a:r>
              <a:rPr lang="en-US" altLang="zh-CN" sz="1600" dirty="0" smtClean="0">
                <a:solidFill>
                  <a:srgbClr val="FF0000"/>
                </a:solidFill>
                <a:latin typeface="Calibri" charset="0"/>
                <a:ea typeface="宋体" charset="0"/>
              </a:rPr>
              <a:t>More details in </a:t>
            </a:r>
            <a:r>
              <a:rPr lang="en-US" altLang="zh-CN" sz="1600" dirty="0" err="1" smtClean="0">
                <a:solidFill>
                  <a:srgbClr val="FF0000"/>
                </a:solidFill>
                <a:latin typeface="Calibri" charset="0"/>
                <a:ea typeface="宋体" charset="0"/>
              </a:rPr>
              <a:t>Haijing’s</a:t>
            </a:r>
            <a:r>
              <a:rPr lang="en-US" altLang="zh-CN" sz="1600" dirty="0" smtClean="0">
                <a:solidFill>
                  <a:srgbClr val="FF0000"/>
                </a:solidFill>
                <a:latin typeface="Calibri" charset="0"/>
                <a:ea typeface="宋体" charset="0"/>
              </a:rPr>
              <a:t> talk</a:t>
            </a:r>
            <a:endParaRPr lang="zh-CN" altLang="en-US" sz="1600" dirty="0">
              <a:solidFill>
                <a:srgbClr val="FF0000"/>
              </a:solidFill>
            </a:endParaRPr>
          </a:p>
        </p:txBody>
      </p:sp>
      <p:sp>
        <p:nvSpPr>
          <p:cNvPr id="14" name="内容占位符 2"/>
          <p:cNvSpPr txBox="1">
            <a:spLocks/>
          </p:cNvSpPr>
          <p:nvPr/>
        </p:nvSpPr>
        <p:spPr>
          <a:xfrm>
            <a:off x="4139952" y="987574"/>
            <a:ext cx="4680520" cy="16945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kumimoji="1" lang="en-US" altLang="zh-CN" sz="1600" dirty="0">
                <a:solidFill>
                  <a:srgbClr val="FF6600"/>
                </a:solidFill>
                <a:latin typeface="Arial" charset="0"/>
                <a:ea typeface="宋体" charset="0"/>
                <a:cs typeface="宋体" charset="0"/>
              </a:rPr>
              <a:t>Primary studies show that the loss factor is reduced by a factor of </a:t>
            </a:r>
            <a:r>
              <a:rPr kumimoji="1" lang="en-US" altLang="zh-CN" sz="1600" dirty="0" smtClean="0">
                <a:solidFill>
                  <a:srgbClr val="FF6600"/>
                </a:solidFill>
                <a:latin typeface="Arial" charset="0"/>
                <a:ea typeface="宋体" charset="0"/>
                <a:cs typeface="宋体" charset="0"/>
              </a:rPr>
              <a:t>3 with the new design.</a:t>
            </a:r>
            <a:endParaRPr kumimoji="1" lang="en-US" altLang="zh-CN" sz="1600" dirty="0">
              <a:solidFill>
                <a:srgbClr val="FF6600"/>
              </a:solidFill>
              <a:latin typeface="Arial" charset="0"/>
              <a:ea typeface="宋体" charset="0"/>
              <a:cs typeface="宋体" charset="0"/>
            </a:endParaRPr>
          </a:p>
          <a:p>
            <a:pPr algn="just">
              <a:spcBef>
                <a:spcPts val="300"/>
              </a:spcBef>
              <a:buFont typeface="Wingdings" pitchFamily="2" charset="2"/>
              <a:buChar char="p"/>
            </a:pPr>
            <a:r>
              <a:rPr kumimoji="1" lang="en-US" altLang="zh-CN" sz="1600" dirty="0">
                <a:solidFill>
                  <a:srgbClr val="FF6600"/>
                </a:solidFill>
                <a:latin typeface="Arial" charset="0"/>
                <a:ea typeface="宋体" charset="0"/>
                <a:cs typeface="宋体" charset="0"/>
              </a:rPr>
              <a:t>More detailed studies are under going.</a:t>
            </a:r>
          </a:p>
        </p:txBody>
      </p:sp>
      <p:pic>
        <p:nvPicPr>
          <p:cNvPr id="20482" name="Picture 2" descr="D:\New20180222\CEPC\20210903 IARC报告准备\Impedance\10_MDI\wakezCompar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1867" y="2140347"/>
            <a:ext cx="3590533" cy="2270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46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11. Transitions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15</a:t>
            </a:fld>
            <a:endParaRPr lang="zh-CN" altLang="en-US"/>
          </a:p>
        </p:txBody>
      </p:sp>
      <p:sp>
        <p:nvSpPr>
          <p:cNvPr id="8" name="内容占位符 2"/>
          <p:cNvSpPr txBox="1">
            <a:spLocks/>
          </p:cNvSpPr>
          <p:nvPr/>
        </p:nvSpPr>
        <p:spPr>
          <a:xfrm>
            <a:off x="179512" y="771550"/>
            <a:ext cx="4392488"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a:latin typeface="Calibri" charset="0"/>
                <a:ea typeface="宋体" charset="0"/>
              </a:rPr>
              <a:t>Taper transitions with aspect ratio of 1/10 are used </a:t>
            </a:r>
            <a:r>
              <a:rPr lang="en-US" altLang="zh-CN" sz="2000" dirty="0" smtClean="0">
                <a:latin typeface="Calibri" charset="0"/>
                <a:ea typeface="宋体" charset="0"/>
              </a:rPr>
              <a:t>(except IP taper2 with length of 230mm).</a:t>
            </a:r>
            <a:endParaRPr lang="en-US" altLang="zh-CN" sz="2000" dirty="0">
              <a:latin typeface="Calibri" charset="0"/>
              <a:ea typeface="宋体" charset="0"/>
            </a:endParaRPr>
          </a:p>
          <a:p>
            <a:pPr algn="just">
              <a:spcBef>
                <a:spcPts val="300"/>
              </a:spcBef>
              <a:buFont typeface="Wingdings" pitchFamily="2" charset="2"/>
              <a:buChar char="p"/>
            </a:pPr>
            <a:r>
              <a:rPr lang="en-US" altLang="zh-CN" sz="2000" dirty="0">
                <a:latin typeface="Calibri" charset="0"/>
                <a:ea typeface="宋体" charset="0"/>
              </a:rPr>
              <a:t>With 2D simplified </a:t>
            </a:r>
            <a:r>
              <a:rPr lang="en-US" altLang="zh-CN" sz="2000" dirty="0" smtClean="0">
                <a:latin typeface="Calibri" charset="0"/>
                <a:ea typeface="宋体" charset="0"/>
              </a:rPr>
              <a:t>model, </a:t>
            </a:r>
            <a:r>
              <a:rPr lang="en-US" altLang="zh-CN" sz="2000" dirty="0">
                <a:latin typeface="Calibri" charset="0"/>
                <a:ea typeface="宋体" charset="0"/>
              </a:rPr>
              <a:t>the </a:t>
            </a:r>
            <a:r>
              <a:rPr lang="en-US" altLang="zh-CN" sz="2000" dirty="0" smtClean="0">
                <a:latin typeface="Calibri" charset="0"/>
                <a:ea typeface="宋体" charset="0"/>
              </a:rPr>
              <a:t>impedances are calculated with ABCI.</a:t>
            </a:r>
          </a:p>
          <a:p>
            <a:pPr lvl="1" algn="just">
              <a:spcBef>
                <a:spcPts val="600"/>
              </a:spcBef>
              <a:buFont typeface="Arial" pitchFamily="34" charset="0"/>
              <a:buChar char="•"/>
            </a:pPr>
            <a:endParaRPr lang="en-US" altLang="zh-CN" sz="1800" dirty="0" smtClean="0">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106320479"/>
              </p:ext>
            </p:extLst>
          </p:nvPr>
        </p:nvGraphicFramePr>
        <p:xfrm>
          <a:off x="4605159" y="915566"/>
          <a:ext cx="4431337" cy="1341120"/>
        </p:xfrm>
        <a:graphic>
          <a:graphicData uri="http://schemas.openxmlformats.org/drawingml/2006/table">
            <a:tbl>
              <a:tblPr/>
              <a:tblGrid>
                <a:gridCol w="1709738"/>
                <a:gridCol w="892175"/>
                <a:gridCol w="914712"/>
                <a:gridCol w="914712"/>
              </a:tblGrid>
              <a:tr h="263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zh-CN" altLang="en-US" sz="1600" b="1" i="0" u="none" strike="noStrike" cap="none" normalizeH="0" baseline="0" dirty="0">
                        <a:ln>
                          <a:noFill/>
                        </a:ln>
                        <a:solidFill>
                          <a:srgbClr val="FFFFFF"/>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a:ln>
                            <a:noFill/>
                          </a:ln>
                          <a:solidFill>
                            <a:srgbClr val="FFFFFF"/>
                          </a:solidFill>
                          <a:effectLst/>
                          <a:latin typeface="Calibri" charset="0"/>
                          <a:ea typeface="宋体" charset="0"/>
                          <a:cs typeface="宋体" charset="0"/>
                        </a:rPr>
                        <a:t>Number</a:t>
                      </a:r>
                      <a:endParaRPr kumimoji="0" lang="zh-CN" altLang="en-US" sz="1600" b="1" i="0" u="none" strike="noStrike" cap="none" normalizeH="0" baseline="0">
                        <a:ln>
                          <a:noFill/>
                        </a:ln>
                        <a:solidFill>
                          <a:srgbClr val="FFFFFF"/>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Calibri" charset="0"/>
                          <a:ea typeface="宋体" charset="0"/>
                          <a:cs typeface="宋体" charset="0"/>
                        </a:rPr>
                        <a:t>r1 </a:t>
                      </a:r>
                      <a:r>
                        <a:rPr kumimoji="0" lang="en-US" altLang="zh-CN" sz="1600" b="1" i="0" u="none" strike="noStrike" cap="none" normalizeH="0" baseline="0" dirty="0">
                          <a:ln>
                            <a:noFill/>
                          </a:ln>
                          <a:solidFill>
                            <a:srgbClr val="FFFFFF"/>
                          </a:solidFill>
                          <a:effectLst/>
                          <a:latin typeface="Calibri" charset="0"/>
                          <a:ea typeface="宋体" charset="0"/>
                          <a:cs typeface="宋体" charset="0"/>
                        </a:rPr>
                        <a:t>[mm]</a:t>
                      </a:r>
                      <a:endParaRPr kumimoji="0" lang="zh-CN" altLang="en-US" sz="1600" b="1" i="0" u="none" strike="noStrike" cap="none" normalizeH="0" baseline="0" dirty="0">
                        <a:ln>
                          <a:noFill/>
                        </a:ln>
                        <a:solidFill>
                          <a:srgbClr val="FFFFFF"/>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rgbClr val="FFFFFF"/>
                          </a:solidFill>
                          <a:effectLst/>
                          <a:latin typeface="Calibri" charset="0"/>
                          <a:ea typeface="宋体" charset="0"/>
                          <a:cs typeface="宋体" charset="0"/>
                        </a:rPr>
                        <a:t>r2 </a:t>
                      </a:r>
                      <a:r>
                        <a:rPr kumimoji="0" lang="en-US" altLang="zh-CN" sz="1600" b="1" i="0" u="none" strike="noStrike" cap="none" normalizeH="0" baseline="0" dirty="0">
                          <a:ln>
                            <a:noFill/>
                          </a:ln>
                          <a:solidFill>
                            <a:srgbClr val="FFFFFF"/>
                          </a:solidFill>
                          <a:effectLst/>
                          <a:latin typeface="Calibri" charset="0"/>
                          <a:ea typeface="宋体" charset="0"/>
                          <a:cs typeface="宋体" charset="0"/>
                        </a:rPr>
                        <a:t>[mm]</a:t>
                      </a:r>
                      <a:endParaRPr kumimoji="0" lang="zh-CN" altLang="en-US" sz="1600" b="1" i="0" u="none" strike="noStrike" cap="none" normalizeH="0" baseline="0" dirty="0">
                        <a:ln>
                          <a:noFill/>
                        </a:ln>
                        <a:solidFill>
                          <a:srgbClr val="FFFFFF"/>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63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Calibri" charset="0"/>
                          <a:ea typeface="宋体" charset="0"/>
                          <a:cs typeface="宋体" charset="0"/>
                        </a:rPr>
                        <a:t>IP chamber taper1</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Calibri" charset="0"/>
                          <a:ea typeface="宋体" charset="0"/>
                          <a:cs typeface="宋体" charset="0"/>
                        </a:rPr>
                        <a:t>4</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charset="0"/>
                          <a:ea typeface="宋体" charset="0"/>
                          <a:cs typeface="宋体" charset="0"/>
                        </a:rPr>
                        <a:t>15</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Calibri" charset="0"/>
                          <a:ea typeface="宋体" charset="0"/>
                          <a:cs typeface="宋体" charset="0"/>
                        </a:rPr>
                        <a:t>28</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63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Calibri" charset="0"/>
                          <a:ea typeface="宋体" charset="0"/>
                          <a:cs typeface="宋体" charset="0"/>
                        </a:rPr>
                        <a:t>IP chamber taper2</a:t>
                      </a:r>
                      <a:endParaRPr kumimoji="0" lang="zh-CN" altLang="en-US" sz="1600" b="0" i="0" u="none" strike="noStrike" cap="none" normalizeH="0" baseline="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Calibri" charset="0"/>
                          <a:ea typeface="宋体" charset="0"/>
                          <a:cs typeface="宋体" charset="0"/>
                        </a:rPr>
                        <a:t>4</a:t>
                      </a:r>
                      <a:endParaRPr kumimoji="0" lang="zh-CN" altLang="en-US" sz="1600" b="0" i="0" u="none" strike="noStrike" cap="none" normalizeH="0" baseline="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charset="0"/>
                          <a:ea typeface="宋体" charset="0"/>
                          <a:cs typeface="宋体" charset="0"/>
                        </a:rPr>
                        <a:t>10</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Calibri" charset="0"/>
                          <a:ea typeface="宋体" charset="0"/>
                          <a:cs typeface="宋体" charset="0"/>
                        </a:rPr>
                        <a:t>15</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26384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a:ln>
                            <a:noFill/>
                          </a:ln>
                          <a:solidFill>
                            <a:srgbClr val="000000"/>
                          </a:solidFill>
                          <a:effectLst/>
                          <a:latin typeface="Calibri" charset="0"/>
                          <a:ea typeface="宋体" charset="0"/>
                          <a:cs typeface="宋体" charset="0"/>
                        </a:rPr>
                        <a:t>E-seperator taper</a:t>
                      </a:r>
                      <a:endParaRPr kumimoji="0" lang="zh-CN" altLang="en-US" sz="1600" b="0" i="0" u="none" strike="noStrike" cap="none" normalizeH="0" baseline="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charset="0"/>
                          <a:ea typeface="宋体" charset="0"/>
                          <a:cs typeface="宋体" charset="0"/>
                        </a:rPr>
                        <a:t>40</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smtClean="0">
                          <a:ln>
                            <a:noFill/>
                          </a:ln>
                          <a:solidFill>
                            <a:srgbClr val="000000"/>
                          </a:solidFill>
                          <a:effectLst/>
                          <a:latin typeface="Calibri" charset="0"/>
                          <a:ea typeface="宋体" charset="0"/>
                          <a:cs typeface="宋体" charset="0"/>
                        </a:rPr>
                        <a:t>37.5</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000000"/>
                          </a:solidFill>
                          <a:effectLst/>
                          <a:latin typeface="Calibri" charset="0"/>
                          <a:ea typeface="宋体" charset="0"/>
                          <a:cs typeface="宋体" charset="0"/>
                        </a:rPr>
                        <a:t>28</a:t>
                      </a:r>
                      <a:endParaRPr kumimoji="0" lang="zh-CN" altLang="en-US" sz="1600" b="0" i="0" u="none" strike="noStrike" cap="none" normalizeH="0" baseline="0" dirty="0">
                        <a:ln>
                          <a:noFill/>
                        </a:ln>
                        <a:solidFill>
                          <a:srgbClr val="000000"/>
                        </a:solidFill>
                        <a:effectLst/>
                        <a:latin typeface="Calibri" charset="0"/>
                        <a:ea typeface="宋体" charset="0"/>
                        <a:cs typeface="宋体" charset="0"/>
                      </a:endParaRPr>
                    </a:p>
                  </a:txBody>
                  <a:tcPr marL="91437" marR="9143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pic>
        <p:nvPicPr>
          <p:cNvPr id="15364" name="Picture 4" descr="D:\New20180222\CEPC\20210903 IARC报告准备\Impedance\11_Transitions\ABCITaperAllZ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2400700"/>
            <a:ext cx="3888432" cy="2403298"/>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D:\New20180222\CEPC\20210903 IARC报告准备\Impedance\11_Transitions\ABCITaperAllZ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2400700"/>
            <a:ext cx="3888432" cy="2403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2857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Ring longitudinal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16</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a:latin typeface="Calibri" charset="0"/>
                <a:ea typeface="宋体" charset="0"/>
              </a:rPr>
              <a:t>Broadband impedances </a:t>
            </a:r>
            <a:r>
              <a:rPr lang="en-US" altLang="zh-CN" sz="2000" dirty="0" smtClean="0">
                <a:latin typeface="Calibri" charset="0"/>
                <a:ea typeface="宋体" charset="0"/>
              </a:rPr>
              <a:t>are mainly </a:t>
            </a:r>
            <a:r>
              <a:rPr lang="en-US" altLang="zh-CN" sz="2000" dirty="0">
                <a:latin typeface="Calibri" charset="0"/>
                <a:ea typeface="宋体" charset="0"/>
              </a:rPr>
              <a:t>contributed by: resistive wall, f</a:t>
            </a:r>
            <a:r>
              <a:rPr lang="en-US" altLang="zh-CN" sz="2000" dirty="0" smtClean="0">
                <a:latin typeface="Calibri" charset="0"/>
                <a:ea typeface="宋体" charset="0"/>
              </a:rPr>
              <a:t>langes, bellows, RF cavities.</a:t>
            </a:r>
            <a:endParaRPr lang="en-US" altLang="zh-CN" sz="2000" dirty="0">
              <a:latin typeface="Calibri" charset="0"/>
              <a:ea typeface="宋体" charset="0"/>
            </a:endParaRPr>
          </a:p>
          <a:p>
            <a:pPr algn="just">
              <a:spcBef>
                <a:spcPts val="300"/>
              </a:spcBef>
              <a:buFont typeface="Wingdings" pitchFamily="2" charset="2"/>
              <a:buChar char="p"/>
            </a:pPr>
            <a:r>
              <a:rPr lang="en-US" altLang="zh-CN" sz="2000" dirty="0" smtClean="0">
                <a:latin typeface="Calibri" charset="0"/>
                <a:ea typeface="宋体" charset="0"/>
              </a:rPr>
              <a:t>Only broadband impedance considered for: RFs, IP chambers</a:t>
            </a:r>
            <a:endParaRPr lang="en-US" altLang="zh-CN" sz="2000" dirty="0">
              <a:latin typeface="Calibri" charset="0"/>
              <a:ea typeface="宋体" charset="0"/>
            </a:endParaRPr>
          </a:p>
          <a:p>
            <a:pPr algn="just">
              <a:spcBef>
                <a:spcPts val="300"/>
              </a:spcBef>
              <a:buFont typeface="Wingdings" pitchFamily="2" charset="2"/>
              <a:buChar char="p"/>
            </a:pPr>
            <a:r>
              <a:rPr lang="en-US" altLang="zh-CN" sz="2000" dirty="0" smtClean="0">
                <a:latin typeface="Calibri" charset="0"/>
                <a:ea typeface="宋体" charset="0"/>
              </a:rPr>
              <a:t>Narrowband impedances need to be further checked.</a:t>
            </a:r>
          </a:p>
          <a:p>
            <a:pPr algn="just">
              <a:spcBef>
                <a:spcPts val="600"/>
              </a:spcBef>
              <a:buFont typeface="Wingdings" pitchFamily="2" charset="2"/>
              <a:buChar char="p"/>
            </a:pPr>
            <a:endParaRPr lang="en-US" altLang="zh-CN" sz="2000" dirty="0" smtClean="0">
              <a:latin typeface="Calibri" charset="0"/>
              <a:ea typeface="宋体" charset="0"/>
            </a:endParaRPr>
          </a:p>
          <a:p>
            <a:pPr lvl="1" algn="just">
              <a:spcBef>
                <a:spcPts val="600"/>
              </a:spcBef>
              <a:buFont typeface="Arial" pitchFamily="34" charset="0"/>
              <a:buChar char="•"/>
            </a:pPr>
            <a:endParaRPr lang="en-US" altLang="zh-CN" sz="1800" dirty="0" smtClean="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6387" name="Picture 3" descr="D:\New20180222\CEPC\20210903 IARC报告准备\Impedance\TotalImpedance\SumZL\ReZLtotal_sigz3m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61" y="2150615"/>
            <a:ext cx="3450380" cy="250936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D:\New20180222\CEPC\20210903 IARC报告准备\Impedance\TotalImpedance\SumZL\ImZLtotal_sigz3m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6545" y="2139702"/>
            <a:ext cx="3450380" cy="250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69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Ring transverse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a:latin typeface="Calibri" charset="0"/>
                <a:ea typeface="宋体" charset="0"/>
              </a:rPr>
              <a:t>Broadband impedances mainly contributed by: resistive wall, flanges, </a:t>
            </a:r>
            <a:r>
              <a:rPr lang="en-US" altLang="zh-CN" sz="2000" dirty="0" smtClean="0">
                <a:latin typeface="Calibri" charset="0"/>
                <a:ea typeface="宋体" charset="0"/>
              </a:rPr>
              <a:t>bellows. </a:t>
            </a:r>
          </a:p>
          <a:p>
            <a:pPr algn="just">
              <a:spcBef>
                <a:spcPts val="600"/>
              </a:spcBef>
              <a:buFont typeface="Wingdings" pitchFamily="2" charset="2"/>
              <a:buChar char="p"/>
            </a:pPr>
            <a:r>
              <a:rPr lang="en-US" altLang="zh-CN" sz="2000" dirty="0" smtClean="0">
                <a:latin typeface="Calibri" charset="0"/>
                <a:ea typeface="宋体" charset="0"/>
              </a:rPr>
              <a:t>Only </a:t>
            </a:r>
            <a:r>
              <a:rPr lang="en-US" altLang="zh-CN" sz="2000" dirty="0">
                <a:latin typeface="Calibri" charset="0"/>
                <a:ea typeface="宋体" charset="0"/>
              </a:rPr>
              <a:t>broadband impedance considered for: RFs, IP </a:t>
            </a:r>
            <a:r>
              <a:rPr lang="en-US" altLang="zh-CN" sz="2000" dirty="0" smtClean="0">
                <a:latin typeface="Calibri" charset="0"/>
                <a:ea typeface="宋体" charset="0"/>
              </a:rPr>
              <a:t>chambers</a:t>
            </a:r>
            <a:endParaRPr lang="en-US" altLang="zh-CN" sz="2000" dirty="0">
              <a:latin typeface="Calibri" charset="0"/>
              <a:ea typeface="宋体" charset="0"/>
            </a:endParaRPr>
          </a:p>
          <a:p>
            <a:pPr algn="just">
              <a:spcBef>
                <a:spcPts val="300"/>
              </a:spcBef>
              <a:buFont typeface="Wingdings" pitchFamily="2" charset="2"/>
              <a:buChar char="p"/>
            </a:pPr>
            <a:r>
              <a:rPr lang="en-US" altLang="zh-CN" sz="2000" dirty="0">
                <a:latin typeface="Calibri" charset="0"/>
                <a:ea typeface="宋体" charset="0"/>
              </a:rPr>
              <a:t>Narrowband impedances need to be further checked.</a:t>
            </a:r>
          </a:p>
          <a:p>
            <a:pPr algn="just">
              <a:spcBef>
                <a:spcPts val="600"/>
              </a:spcBef>
              <a:buFont typeface="Wingdings" pitchFamily="2" charset="2"/>
              <a:buChar char="p"/>
            </a:pPr>
            <a:endParaRPr lang="en-US" altLang="zh-CN" sz="2000" dirty="0">
              <a:latin typeface="Calibri" charset="0"/>
              <a:ea typeface="宋体" charset="0"/>
            </a:endParaRPr>
          </a:p>
          <a:p>
            <a:pPr lvl="1" algn="just">
              <a:spcBef>
                <a:spcPts val="600"/>
              </a:spcBef>
              <a:buFont typeface="Arial" pitchFamily="34" charset="0"/>
              <a:buChar char="•"/>
            </a:pPr>
            <a:endParaRPr lang="en-US" altLang="zh-CN" sz="1800" dirty="0" smtClean="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8434" name="Picture 2" descr="D:\New20180222\CEPC\20210903 IARC报告准备\Impedance\TotalImpedance\SumZY\ReZytotal_sigz3m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188849"/>
            <a:ext cx="3421174" cy="2488127"/>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D:\New20180222\CEPC\20210903 IARC报告准备\Impedance\TotalImpedance\SumZY\ImZytotal_sigz3m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1227" y="2188850"/>
            <a:ext cx="3421174" cy="2488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26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Total impedance budget @3mm</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18</a:t>
            </a:fld>
            <a:endParaRPr lang="zh-CN" altLang="en-US" dirty="0"/>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7" name="表格 6"/>
          <p:cNvGraphicFramePr>
            <a:graphicFrameLocks noGrp="1"/>
          </p:cNvGraphicFramePr>
          <p:nvPr>
            <p:extLst>
              <p:ext uri="{D42A27DB-BD31-4B8C-83A1-F6EECF244321}">
                <p14:modId xmlns:p14="http://schemas.microsoft.com/office/powerpoint/2010/main" val="3350081563"/>
              </p:ext>
            </p:extLst>
          </p:nvPr>
        </p:nvGraphicFramePr>
        <p:xfrm>
          <a:off x="184075" y="699542"/>
          <a:ext cx="5972101" cy="4267424"/>
        </p:xfrm>
        <a:graphic>
          <a:graphicData uri="http://schemas.openxmlformats.org/drawingml/2006/table">
            <a:tbl>
              <a:tblPr/>
              <a:tblGrid>
                <a:gridCol w="1637473"/>
                <a:gridCol w="873441"/>
                <a:gridCol w="1154751"/>
                <a:gridCol w="1153218"/>
                <a:gridCol w="1153218"/>
              </a:tblGrid>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000000"/>
                          </a:solidFill>
                          <a:effectLst/>
                          <a:latin typeface="Calibri" charset="0"/>
                          <a:ea typeface="宋体" charset="0"/>
                          <a:cs typeface="宋体" charset="0"/>
                        </a:rPr>
                        <a:t>Components </a:t>
                      </a:r>
                      <a:endParaRPr kumimoji="0" lang="zh-CN" altLang="en-US" sz="1400" b="1"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000000"/>
                          </a:solidFill>
                          <a:effectLst/>
                          <a:latin typeface="Calibri" charset="0"/>
                          <a:ea typeface="宋体" charset="0"/>
                          <a:cs typeface="宋体" charset="0"/>
                        </a:rPr>
                        <a:t>Number</a:t>
                      </a:r>
                      <a:endParaRPr kumimoji="0" lang="zh-CN" altLang="en-US" sz="1400" b="1" i="0" u="none" strike="noStrike" cap="none" normalizeH="0" baseline="0">
                        <a:ln>
                          <a:noFill/>
                        </a:ln>
                        <a:solidFill>
                          <a:srgbClr val="000000"/>
                        </a:solidFill>
                        <a:effectLst/>
                        <a:latin typeface="Calibri" charset="0"/>
                        <a:ea typeface="宋体" charset="0"/>
                        <a:cs typeface="宋体" charset="0"/>
                      </a:endParaRP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1" u="none" strike="noStrike" cap="none" normalizeH="0" baseline="0" dirty="0">
                          <a:ln>
                            <a:noFill/>
                          </a:ln>
                          <a:solidFill>
                            <a:srgbClr val="000000"/>
                          </a:solidFill>
                          <a:effectLst/>
                          <a:latin typeface="Calibri" charset="0"/>
                          <a:ea typeface="宋体" charset="0"/>
                          <a:cs typeface="宋体" charset="0"/>
                        </a:rPr>
                        <a:t>Z</a:t>
                      </a:r>
                      <a:r>
                        <a:rPr kumimoji="0" lang="en-US" altLang="zh-CN" sz="1400" b="1" i="0" u="none" strike="noStrike" cap="none" normalizeH="0" baseline="-25000" dirty="0">
                          <a:ln>
                            <a:noFill/>
                          </a:ln>
                          <a:solidFill>
                            <a:srgbClr val="000000"/>
                          </a:solidFill>
                          <a:effectLst/>
                          <a:latin typeface="Calibri" charset="0"/>
                          <a:ea typeface="宋体" charset="0"/>
                          <a:cs typeface="宋体" charset="0"/>
                        </a:rPr>
                        <a:t>||</a:t>
                      </a:r>
                      <a:r>
                        <a:rPr kumimoji="0" lang="en-US" altLang="zh-CN" sz="1400" b="1" i="0" u="none" strike="noStrike" cap="none" normalizeH="0" baseline="0" dirty="0">
                          <a:ln>
                            <a:noFill/>
                          </a:ln>
                          <a:solidFill>
                            <a:srgbClr val="000000"/>
                          </a:solidFill>
                          <a:effectLst/>
                          <a:latin typeface="Calibri" charset="0"/>
                          <a:ea typeface="宋体" charset="0"/>
                          <a:cs typeface="宋体" charset="0"/>
                        </a:rPr>
                        <a:t>/</a:t>
                      </a:r>
                      <a:r>
                        <a:rPr kumimoji="0" lang="en-US" altLang="zh-CN" sz="1400" b="1" i="1" u="none" strike="noStrike" cap="none" normalizeH="0" baseline="0" dirty="0">
                          <a:ln>
                            <a:noFill/>
                          </a:ln>
                          <a:solidFill>
                            <a:srgbClr val="000000"/>
                          </a:solidFill>
                          <a:effectLst/>
                          <a:latin typeface="Calibri" charset="0"/>
                          <a:ea typeface="宋体" charset="0"/>
                          <a:cs typeface="宋体" charset="0"/>
                        </a:rPr>
                        <a:t>n</a:t>
                      </a:r>
                      <a:r>
                        <a:rPr kumimoji="0" lang="en-US" altLang="zh-CN" sz="1400" b="1" i="0" u="none" strike="noStrike" cap="none" normalizeH="0" baseline="0" dirty="0">
                          <a:ln>
                            <a:noFill/>
                          </a:ln>
                          <a:solidFill>
                            <a:srgbClr val="000000"/>
                          </a:solidFill>
                          <a:effectLst/>
                          <a:latin typeface="Calibri" charset="0"/>
                          <a:ea typeface="宋体" charset="0"/>
                          <a:cs typeface="宋体" charset="0"/>
                        </a:rPr>
                        <a:t>, </a:t>
                      </a:r>
                      <a:r>
                        <a:rPr kumimoji="0" lang="en-US" altLang="zh-CN" sz="1400" b="1" i="0" u="none" strike="noStrike" cap="none" normalizeH="0" baseline="0" dirty="0" err="1">
                          <a:ln>
                            <a:noFill/>
                          </a:ln>
                          <a:solidFill>
                            <a:srgbClr val="000000"/>
                          </a:solidFill>
                          <a:effectLst/>
                          <a:latin typeface="Calibri" charset="0"/>
                          <a:ea typeface="宋体" charset="0"/>
                          <a:cs typeface="宋体" charset="0"/>
                        </a:rPr>
                        <a:t>mΩ</a:t>
                      </a:r>
                      <a:endParaRPr kumimoji="0" lang="zh-CN" altLang="en-US" sz="1400" b="1"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1" u="none" strike="noStrike" cap="none" normalizeH="0" baseline="0">
                          <a:ln>
                            <a:noFill/>
                          </a:ln>
                          <a:solidFill>
                            <a:srgbClr val="000000"/>
                          </a:solidFill>
                          <a:effectLst/>
                          <a:latin typeface="Calibri" charset="0"/>
                          <a:ea typeface="宋体" charset="0"/>
                          <a:cs typeface="宋体" charset="0"/>
                        </a:rPr>
                        <a:t>k</a:t>
                      </a:r>
                      <a:r>
                        <a:rPr kumimoji="0" lang="en-US" altLang="zh-CN" sz="1400" b="1" i="0" u="none" strike="noStrike" cap="none" normalizeH="0" baseline="-25000">
                          <a:ln>
                            <a:noFill/>
                          </a:ln>
                          <a:solidFill>
                            <a:srgbClr val="000000"/>
                          </a:solidFill>
                          <a:effectLst/>
                          <a:latin typeface="Calibri" charset="0"/>
                          <a:ea typeface="宋体" charset="0"/>
                          <a:cs typeface="宋体" charset="0"/>
                        </a:rPr>
                        <a:t>loss</a:t>
                      </a:r>
                      <a:r>
                        <a:rPr kumimoji="0" lang="en-US" altLang="zh-CN" sz="1400" b="1" i="0" u="none" strike="noStrike" cap="none" normalizeH="0" baseline="0">
                          <a:ln>
                            <a:noFill/>
                          </a:ln>
                          <a:solidFill>
                            <a:srgbClr val="000000"/>
                          </a:solidFill>
                          <a:effectLst/>
                          <a:latin typeface="Calibri" charset="0"/>
                          <a:ea typeface="宋体" charset="0"/>
                          <a:cs typeface="宋体" charset="0"/>
                        </a:rPr>
                        <a:t>, V/pC</a:t>
                      </a:r>
                      <a:endParaRPr kumimoji="0" lang="zh-CN" altLang="en-US" sz="1400" b="1" i="0" u="none" strike="noStrike" cap="none" normalizeH="0" baseline="0">
                        <a:ln>
                          <a:noFill/>
                        </a:ln>
                        <a:solidFill>
                          <a:srgbClr val="000000"/>
                        </a:solidFill>
                        <a:effectLst/>
                        <a:latin typeface="Calibri" charset="0"/>
                        <a:ea typeface="宋体" charset="0"/>
                        <a:cs typeface="宋体" charset="0"/>
                      </a:endParaRPr>
                    </a:p>
                  </a:txBody>
                  <a:tcPr marL="91439" marR="91439"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a:ln>
                            <a:noFill/>
                          </a:ln>
                          <a:solidFill>
                            <a:srgbClr val="000000"/>
                          </a:solidFill>
                          <a:effectLst/>
                          <a:latin typeface="Calibri" charset="0"/>
                          <a:ea typeface="宋体" charset="0"/>
                          <a:cs typeface="宋体" charset="0"/>
                        </a:rPr>
                        <a:t>ky, kV/pC/m</a:t>
                      </a:r>
                      <a:endParaRPr kumimoji="0" lang="zh-CN" altLang="en-US" sz="1400" b="1" i="0" u="none" strike="noStrike" cap="none" normalizeH="0" baseline="0">
                        <a:ln>
                          <a:noFill/>
                        </a:ln>
                        <a:solidFill>
                          <a:srgbClr val="000000"/>
                        </a:solidFill>
                        <a:effectLst/>
                        <a:latin typeface="Calibri" charset="0"/>
                        <a:ea typeface="宋体" charset="0"/>
                        <a:cs typeface="宋体" charset="0"/>
                      </a:endParaRPr>
                    </a:p>
                  </a:txBody>
                  <a:tcPr marL="36000" marR="36000"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Calibri" charset="0"/>
                          <a:ea typeface="宋体" charset="0"/>
                          <a:cs typeface="宋体" charset="0"/>
                        </a:rPr>
                        <a:t>Resistive wall</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Calibri" charset="0"/>
                          <a:ea typeface="宋体" charset="0"/>
                          <a:cs typeface="宋体" charset="0"/>
                        </a:rPr>
                        <a:t>-</a:t>
                      </a:r>
                      <a:endParaRPr kumimoji="0" lang="zh-CN" altLang="en-US" sz="1400" b="0" i="0" u="none" strike="noStrike" cap="none" normalizeH="0" baseline="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6.2</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363.7</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11.3</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Calibri" charset="0"/>
                          <a:ea typeface="宋体" charset="0"/>
                          <a:cs typeface="宋体" charset="0"/>
                        </a:rPr>
                        <a:t>RF cavities</a:t>
                      </a:r>
                      <a:endParaRPr kumimoji="0" lang="zh-CN" altLang="en-US" sz="1400" b="0" i="0" u="none" strike="noStrike" cap="none" normalizeH="0" baseline="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60</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0.5</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101.2</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0.5</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charset="0"/>
                          <a:ea typeface="宋体" charset="0"/>
                          <a:cs typeface="宋体" charset="0"/>
                        </a:rPr>
                        <a:t>Flanges</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37714</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5.2</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37.3</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5.2</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Calibri" charset="0"/>
                          <a:ea typeface="宋体" charset="0"/>
                          <a:cs typeface="宋体" charset="0"/>
                        </a:rPr>
                        <a:t>BPMs</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1808</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0.04</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9.5</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Calibri" charset="0"/>
                          <a:ea typeface="宋体" charset="0"/>
                          <a:cs typeface="宋体" charset="0"/>
                        </a:rPr>
                        <a:t>0.2</a:t>
                      </a:r>
                      <a:endParaRPr kumimoji="0" lang="zh-CN" altLang="en-US" sz="1400" b="0" i="0" u="none" strike="noStrike" cap="none" normalizeH="0" baseline="0" dirty="0">
                        <a:ln>
                          <a:noFill/>
                        </a:ln>
                        <a:solidFill>
                          <a:schemeClr val="tx1"/>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Calibri" charset="0"/>
                          <a:ea typeface="宋体" charset="0"/>
                          <a:cs typeface="宋体" charset="0"/>
                        </a:rPr>
                        <a:t>Bellows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15949</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2.9</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87.4</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FF0000"/>
                          </a:solidFill>
                          <a:effectLst/>
                          <a:latin typeface="Calibri" charset="0"/>
                          <a:ea typeface="宋体" charset="0"/>
                          <a:cs typeface="宋体" charset="0"/>
                        </a:rPr>
                        <a:t>3</a:t>
                      </a:r>
                      <a:r>
                        <a:rPr kumimoji="0" lang="en-US" altLang="zh-CN" sz="1400" b="0" i="0" u="none" strike="noStrike" cap="none" normalizeH="0" baseline="0" dirty="0" smtClean="0">
                          <a:ln>
                            <a:noFill/>
                          </a:ln>
                          <a:solidFill>
                            <a:srgbClr val="FF0000"/>
                          </a:solidFill>
                          <a:effectLst/>
                          <a:latin typeface="Calibri" charset="0"/>
                          <a:ea typeface="宋体" charset="0"/>
                          <a:cs typeface="宋体" charset="0"/>
                        </a:rPr>
                        <a:t>.9</a:t>
                      </a:r>
                      <a:endParaRPr kumimoji="0" lang="zh-CN" altLang="en-US" sz="1400" b="0"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Gate Valves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500</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0.2</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14.5</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0.4</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Calibri" charset="0"/>
                          <a:ea typeface="宋体" charset="0"/>
                          <a:cs typeface="宋体" charset="0"/>
                        </a:rPr>
                        <a:t>Pumping ports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5316</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0.3</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2.3</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0.2</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Collimators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8</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0.02</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11.7</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0.3</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Calibri" charset="0"/>
                          <a:ea typeface="宋体" charset="0"/>
                          <a:cs typeface="宋体" charset="0"/>
                        </a:rPr>
                        <a:t>IP chambers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Calibri" charset="0"/>
                          <a:ea typeface="宋体" charset="0"/>
                          <a:cs typeface="宋体" charset="0"/>
                        </a:rPr>
                        <a:t>2</a:t>
                      </a:r>
                      <a:endParaRPr kumimoji="0" lang="zh-CN" altLang="en-US" sz="1400" b="0" i="0" u="none" strike="noStrike" cap="none" normalizeH="0" baseline="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0.004</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0.3</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0.05</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rgbClr val="000000"/>
                          </a:solidFill>
                          <a:effectLst/>
                          <a:latin typeface="Calibri" charset="0"/>
                          <a:ea typeface="宋体" charset="0"/>
                          <a:cs typeface="宋体" charset="0"/>
                        </a:rPr>
                        <a:t>Electro-separators</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20</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-0.1</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34.5</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0.1</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a:ln>
                            <a:noFill/>
                          </a:ln>
                          <a:solidFill>
                            <a:srgbClr val="000000"/>
                          </a:solidFill>
                          <a:effectLst/>
                          <a:latin typeface="Calibri" charset="0"/>
                          <a:ea typeface="宋体" charset="0"/>
                          <a:cs typeface="宋体" charset="0"/>
                        </a:rPr>
                        <a:t>Taper transitions</a:t>
                      </a:r>
                      <a:endParaRPr kumimoji="0" lang="zh-CN" altLang="en-US" sz="1400" b="0" i="0" u="none" strike="noStrike" cap="none" normalizeH="0" baseline="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48</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0.04</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2.5</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0.09</a:t>
                      </a:r>
                      <a:endParaRPr kumimoji="0" lang="zh-CN" altLang="en-US" sz="1400" b="0" i="0" u="none" strike="noStrike" cap="none" normalizeH="0" baseline="0" dirty="0">
                        <a:ln>
                          <a:noFill/>
                        </a:ln>
                        <a:solidFill>
                          <a:srgbClr val="00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a:ln>
                            <a:noFill/>
                          </a:ln>
                          <a:solidFill>
                            <a:srgbClr val="FF0000"/>
                          </a:solidFill>
                          <a:effectLst/>
                          <a:latin typeface="Calibri" charset="0"/>
                          <a:ea typeface="宋体" charset="0"/>
                          <a:cs typeface="宋体" charset="0"/>
                        </a:rPr>
                        <a:t>Total</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15.3</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664.9</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22.2</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000"/>
                    </a:solidFill>
                  </a:tcPr>
                </a:tc>
              </a:tr>
              <a:tr h="190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CDR Total</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11.4</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786.8</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Calibri" charset="0"/>
                          <a:ea typeface="宋体" charset="0"/>
                          <a:cs typeface="宋体" charset="0"/>
                        </a:rPr>
                        <a:t>20.2</a:t>
                      </a:r>
                      <a:endParaRPr kumimoji="0" lang="zh-CN" altLang="en-US" sz="1400" b="1" i="0" u="none" strike="noStrike" cap="none" normalizeH="0" baseline="0" dirty="0">
                        <a:ln>
                          <a:noFill/>
                        </a:ln>
                        <a:solidFill>
                          <a:srgbClr val="FF0000"/>
                        </a:solidFill>
                        <a:effectLst/>
                        <a:latin typeface="Calibri" charset="0"/>
                        <a:ea typeface="宋体" charset="0"/>
                        <a:cs typeface="宋体" charset="0"/>
                      </a:endParaRP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bl>
          </a:graphicData>
        </a:graphic>
      </p:graphicFrame>
      <p:sp>
        <p:nvSpPr>
          <p:cNvPr id="9" name="文本框 2"/>
          <p:cNvSpPr txBox="1"/>
          <p:nvPr/>
        </p:nvSpPr>
        <p:spPr>
          <a:xfrm>
            <a:off x="6136224" y="1059582"/>
            <a:ext cx="2952000" cy="3016210"/>
          </a:xfrm>
          <a:prstGeom prst="rect">
            <a:avLst/>
          </a:prstGeom>
          <a:noFill/>
        </p:spPr>
        <p:txBody>
          <a:bodyPr wrap="square" rtlCol="0">
            <a:spAutoFit/>
          </a:bodyPr>
          <a:lstStyle/>
          <a:p>
            <a:pPr marL="285750" indent="-285750" algn="just">
              <a:spcBef>
                <a:spcPts val="1200"/>
              </a:spcBef>
              <a:buFont typeface="Arial"/>
              <a:buChar char="•"/>
            </a:pPr>
            <a:r>
              <a:rPr kumimoji="1" lang="en-US" altLang="zh-CN" sz="1700" dirty="0">
                <a:solidFill>
                  <a:srgbClr val="FF0000"/>
                </a:solidFill>
              </a:rPr>
              <a:t>L</a:t>
            </a:r>
            <a:r>
              <a:rPr kumimoji="1" lang="en-US" altLang="zh-CN" sz="1700" dirty="0" smtClean="0">
                <a:solidFill>
                  <a:srgbClr val="FF0000"/>
                </a:solidFill>
              </a:rPr>
              <a:t>ongitudinal and transverse broadband impedances are dominated by the RW, flanges and bellows.</a:t>
            </a:r>
          </a:p>
          <a:p>
            <a:pPr marL="285750" indent="-285750" algn="just">
              <a:spcBef>
                <a:spcPts val="1200"/>
              </a:spcBef>
              <a:buFont typeface="Arial"/>
              <a:buChar char="•"/>
            </a:pPr>
            <a:r>
              <a:rPr kumimoji="1" lang="en-US" altLang="zh-CN" sz="1700" dirty="0">
                <a:solidFill>
                  <a:srgbClr val="FF0000"/>
                </a:solidFill>
              </a:rPr>
              <a:t>The </a:t>
            </a:r>
            <a:r>
              <a:rPr kumimoji="1" lang="en-US" altLang="zh-CN" sz="1700" dirty="0" smtClean="0">
                <a:solidFill>
                  <a:srgbClr val="FF0000"/>
                </a:solidFill>
              </a:rPr>
              <a:t>loss </a:t>
            </a:r>
            <a:r>
              <a:rPr kumimoji="1" lang="en-US" altLang="zh-CN" sz="1700" dirty="0">
                <a:solidFill>
                  <a:srgbClr val="FF0000"/>
                </a:solidFill>
              </a:rPr>
              <a:t>factor is mainly contributed by the resistive </a:t>
            </a:r>
            <a:r>
              <a:rPr kumimoji="1" lang="en-US" altLang="zh-CN" sz="1700" dirty="0" smtClean="0">
                <a:solidFill>
                  <a:srgbClr val="FF0000"/>
                </a:solidFill>
              </a:rPr>
              <a:t>wall, RF cavities and bellows.</a:t>
            </a:r>
          </a:p>
          <a:p>
            <a:pPr marL="285750" indent="-285750" algn="just">
              <a:spcBef>
                <a:spcPts val="1200"/>
              </a:spcBef>
              <a:buFont typeface="Arial"/>
              <a:buChar char="•"/>
            </a:pPr>
            <a:r>
              <a:rPr kumimoji="1" lang="en-US" altLang="zh-CN" sz="1700" dirty="0" smtClean="0">
                <a:solidFill>
                  <a:srgbClr val="FF0000"/>
                </a:solidFill>
              </a:rPr>
              <a:t>Compare to the CDR budget, we have larger Z/n and </a:t>
            </a:r>
            <a:r>
              <a:rPr kumimoji="1" lang="en-US" altLang="zh-CN" sz="1700" dirty="0" err="1" smtClean="0">
                <a:solidFill>
                  <a:srgbClr val="FF0000"/>
                </a:solidFill>
              </a:rPr>
              <a:t>k</a:t>
            </a:r>
            <a:r>
              <a:rPr kumimoji="1" lang="en-US" altLang="zh-CN" sz="1700" baseline="-25000" dirty="0" err="1" smtClean="0">
                <a:solidFill>
                  <a:srgbClr val="FF0000"/>
                </a:solidFill>
              </a:rPr>
              <a:t>y</a:t>
            </a:r>
            <a:r>
              <a:rPr kumimoji="1" lang="en-US" altLang="zh-CN" sz="1700" dirty="0" smtClean="0">
                <a:solidFill>
                  <a:srgbClr val="FF0000"/>
                </a:solidFill>
              </a:rPr>
              <a:t>, but smaller </a:t>
            </a:r>
            <a:r>
              <a:rPr kumimoji="1" lang="en-US" altLang="zh-CN" sz="1700" dirty="0" err="1" smtClean="0">
                <a:solidFill>
                  <a:srgbClr val="FF0000"/>
                </a:solidFill>
              </a:rPr>
              <a:t>k</a:t>
            </a:r>
            <a:r>
              <a:rPr kumimoji="1" lang="en-US" altLang="zh-CN" sz="1700" baseline="-25000" dirty="0" err="1" smtClean="0">
                <a:solidFill>
                  <a:srgbClr val="FF0000"/>
                </a:solidFill>
              </a:rPr>
              <a:t>loss</a:t>
            </a:r>
            <a:r>
              <a:rPr kumimoji="1" lang="en-US" altLang="zh-CN" sz="1700" dirty="0" smtClean="0">
                <a:solidFill>
                  <a:srgbClr val="FF0000"/>
                </a:solidFill>
              </a:rPr>
              <a:t>.</a:t>
            </a:r>
          </a:p>
        </p:txBody>
      </p:sp>
    </p:spTree>
    <p:extLst>
      <p:ext uri="{BB962C8B-B14F-4D97-AF65-F5344CB8AC3E}">
        <p14:creationId xmlns:p14="http://schemas.microsoft.com/office/powerpoint/2010/main" val="2255371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MWI instability and bunch lengthening</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a:latin typeface="Calibri" charset="0"/>
                <a:ea typeface="宋体" charset="0"/>
              </a:rPr>
              <a:t>Rarely induce beam losses, but may reduce the luminosity due to the deformed beam distribution and increasing of the beam energy spread.</a:t>
            </a:r>
          </a:p>
          <a:p>
            <a:pPr algn="just">
              <a:spcBef>
                <a:spcPts val="600"/>
              </a:spcBef>
              <a:buFont typeface="Wingdings" pitchFamily="2" charset="2"/>
              <a:buChar char="p"/>
            </a:pPr>
            <a:r>
              <a:rPr lang="en-US" altLang="zh-CN" sz="2000" dirty="0" smtClean="0">
                <a:latin typeface="Calibri" charset="0"/>
                <a:ea typeface="宋体" charset="0"/>
              </a:rPr>
              <a:t>The instability threshold is about half of the design bunch intensity.</a:t>
            </a:r>
            <a:endParaRPr lang="en-US" altLang="zh-CN" sz="2000" dirty="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7" name="Group 5"/>
          <p:cNvGraphicFramePr>
            <a:graphicFrameLocks noGrp="1"/>
          </p:cNvGraphicFramePr>
          <p:nvPr>
            <p:extLst>
              <p:ext uri="{D42A27DB-BD31-4B8C-83A1-F6EECF244321}">
                <p14:modId xmlns:p14="http://schemas.microsoft.com/office/powerpoint/2010/main" val="20476814"/>
              </p:ext>
            </p:extLst>
          </p:nvPr>
        </p:nvGraphicFramePr>
        <p:xfrm>
          <a:off x="2699792" y="1923678"/>
          <a:ext cx="3338544" cy="622238"/>
        </p:xfrm>
        <a:graphic>
          <a:graphicData uri="http://schemas.openxmlformats.org/drawingml/2006/table">
            <a:tbl>
              <a:tblPr/>
              <a:tblGrid>
                <a:gridCol w="1998992"/>
                <a:gridCol w="1339552"/>
              </a:tblGrid>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1" u="none" strike="noStrike" cap="none" normalizeH="0" baseline="0" dirty="0" err="1" smtClean="0">
                          <a:ln>
                            <a:noFill/>
                          </a:ln>
                          <a:solidFill>
                            <a:srgbClr val="FF0000"/>
                          </a:solidFill>
                          <a:effectLst/>
                          <a:latin typeface="+mj-lt"/>
                          <a:ea typeface="宋体" charset="0"/>
                          <a:cs typeface="宋体" charset="0"/>
                        </a:rPr>
                        <a:t>σ</a:t>
                      </a:r>
                      <a:r>
                        <a:rPr kumimoji="0" lang="en-US" altLang="zh-CN" sz="1400" b="0" i="0" u="none" strike="noStrike" cap="none" normalizeH="0" baseline="-25000" dirty="0" err="1" smtClean="0">
                          <a:ln>
                            <a:noFill/>
                          </a:ln>
                          <a:solidFill>
                            <a:srgbClr val="FF0000"/>
                          </a:solidFill>
                          <a:effectLst/>
                          <a:latin typeface="+mj-lt"/>
                          <a:ea typeface="宋体" charset="0"/>
                          <a:cs typeface="宋体" charset="0"/>
                        </a:rPr>
                        <a:t>l</a:t>
                      </a:r>
                      <a:r>
                        <a:rPr kumimoji="0" lang="en-US" altLang="zh-CN" sz="1400" b="0" i="0" u="none" strike="noStrike" cap="none" normalizeH="0" baseline="0" dirty="0" smtClean="0">
                          <a:ln>
                            <a:noFill/>
                          </a:ln>
                          <a:solidFill>
                            <a:srgbClr val="FF0000"/>
                          </a:solidFill>
                          <a:effectLst/>
                          <a:latin typeface="+mj-lt"/>
                          <a:ea typeface="宋体" charset="0"/>
                          <a:cs typeface="宋体" charset="0"/>
                        </a:rPr>
                        <a:t> with ZL [mm] (</a:t>
                      </a:r>
                      <a:r>
                        <a:rPr kumimoji="0" lang="en-US" altLang="zh-CN" sz="1400" b="0" i="1" u="none" strike="noStrike" cap="none" normalizeH="0" baseline="0" dirty="0" err="1" smtClean="0">
                          <a:ln>
                            <a:noFill/>
                          </a:ln>
                          <a:solidFill>
                            <a:srgbClr val="FF0000"/>
                          </a:solidFill>
                          <a:effectLst/>
                          <a:latin typeface="+mj-lt"/>
                          <a:ea typeface="宋体" charset="0"/>
                          <a:cs typeface="宋体" charset="0"/>
                        </a:rPr>
                        <a:t>σ</a:t>
                      </a:r>
                      <a:r>
                        <a:rPr kumimoji="0" lang="en-US" altLang="zh-CN" sz="1400" b="0" i="0" u="none" strike="noStrike" cap="none" normalizeH="0" baseline="-25000" dirty="0" err="1" smtClean="0">
                          <a:ln>
                            <a:noFill/>
                          </a:ln>
                          <a:solidFill>
                            <a:srgbClr val="FF0000"/>
                          </a:solidFill>
                          <a:effectLst/>
                          <a:latin typeface="+mj-lt"/>
                          <a:ea typeface="宋体" charset="0"/>
                          <a:cs typeface="宋体" charset="0"/>
                        </a:rPr>
                        <a:t>l</a:t>
                      </a:r>
                      <a:r>
                        <a:rPr kumimoji="0" lang="en-US" altLang="zh-CN" sz="1400" b="0" i="0" u="none" strike="noStrike" cap="none" normalizeH="0" baseline="0" dirty="0" smtClean="0">
                          <a:ln>
                            <a:noFill/>
                          </a:ln>
                          <a:solidFill>
                            <a:srgbClr val="FF0000"/>
                          </a:solidFill>
                          <a:effectLst/>
                          <a:latin typeface="+mj-lt"/>
                          <a:ea typeface="宋体" charset="0"/>
                          <a:cs typeface="宋体" charset="0"/>
                        </a:rPr>
                        <a:t>/</a:t>
                      </a:r>
                      <a:r>
                        <a:rPr kumimoji="0" lang="en-US" altLang="zh-CN" sz="1400" b="0" i="1" u="none" strike="noStrike" cap="none" normalizeH="0" baseline="0" dirty="0" smtClean="0">
                          <a:ln>
                            <a:noFill/>
                          </a:ln>
                          <a:solidFill>
                            <a:srgbClr val="FF0000"/>
                          </a:solidFill>
                          <a:effectLst/>
                          <a:latin typeface="+mj-lt"/>
                          <a:ea typeface="宋体" charset="0"/>
                          <a:cs typeface="宋体" charset="0"/>
                        </a:rPr>
                        <a:t>σ</a:t>
                      </a:r>
                      <a:r>
                        <a:rPr kumimoji="0" lang="en-US" altLang="zh-CN" sz="1400" b="0" i="0" u="none" strike="noStrike" cap="none" normalizeH="0" baseline="-25000" dirty="0" smtClean="0">
                          <a:ln>
                            <a:noFill/>
                          </a:ln>
                          <a:solidFill>
                            <a:srgbClr val="FF0000"/>
                          </a:solidFill>
                          <a:effectLst/>
                          <a:latin typeface="+mj-lt"/>
                          <a:ea typeface="宋体" charset="0"/>
                          <a:cs typeface="宋体" charset="0"/>
                        </a:rPr>
                        <a:t>l0</a:t>
                      </a:r>
                      <a:r>
                        <a:rPr kumimoji="0" lang="en-US" altLang="zh-CN" sz="1400" b="0" i="0" u="none" strike="noStrike" cap="none" normalizeH="0" baseline="0" dirty="0" smtClean="0">
                          <a:ln>
                            <a:noFill/>
                          </a:ln>
                          <a:solidFill>
                            <a:srgbClr val="FF0000"/>
                          </a:solidFill>
                          <a:effectLst/>
                          <a:latin typeface="+mj-lt"/>
                          <a:ea typeface="宋体" charset="0"/>
                          <a:cs typeface="宋体" charset="0"/>
                        </a:rPr>
                        <a:t>-1)</a:t>
                      </a:r>
                      <a:endParaRPr kumimoji="0" lang="en-US" altLang="zh-CN" sz="1400" b="0" i="0" u="none" strike="noStrike" cap="none" normalizeH="0" baseline="0" dirty="0">
                        <a:ln>
                          <a:noFill/>
                        </a:ln>
                        <a:solidFill>
                          <a:srgbClr val="FF0000"/>
                        </a:solidFill>
                        <a:effectLst/>
                        <a:latin typeface="+mj-lt"/>
                        <a:ea typeface="宋体" charset="0"/>
                        <a:cs typeface="宋体" charset="0"/>
                      </a:endParaRPr>
                    </a:p>
                  </a:txBody>
                  <a:tcPr marL="91446" marR="91446" marT="45722" marB="4572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Calibri" charset="0"/>
                        </a:rPr>
                        <a:t>6.5 (140%)</a:t>
                      </a:r>
                      <a:endParaRPr kumimoji="0" lang="en-US" altLang="zh-CN" sz="1400" b="0" i="0" u="none" strike="noStrike" cap="none" normalizeH="0" baseline="0" dirty="0">
                        <a:ln>
                          <a:noFill/>
                        </a:ln>
                        <a:solidFill>
                          <a:srgbClr val="FF0000"/>
                        </a:solidFill>
                        <a:effectLst/>
                        <a:latin typeface="+mj-lt"/>
                        <a:ea typeface="宋体" charset="0"/>
                        <a:cs typeface="Calibri" charset="0"/>
                      </a:endParaRPr>
                    </a:p>
                  </a:txBody>
                  <a:tcPr marL="91446" marR="91446" marT="45722" marB="4572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altLang="zh-CN" sz="1400" i="1" dirty="0" smtClean="0">
                          <a:solidFill>
                            <a:srgbClr val="FF0000"/>
                          </a:solidFill>
                          <a:effectLst/>
                          <a:latin typeface="+mj-lt"/>
                          <a:ea typeface="MS Mincho"/>
                          <a:cs typeface="Times New Roman"/>
                          <a:sym typeface="Symbol"/>
                        </a:rPr>
                        <a:t></a:t>
                      </a:r>
                      <a:r>
                        <a:rPr lang="en-GB" altLang="zh-CN" sz="1400" i="1" baseline="-25000" dirty="0" smtClean="0">
                          <a:solidFill>
                            <a:srgbClr val="FF0000"/>
                          </a:solidFill>
                          <a:effectLst/>
                          <a:latin typeface="+mj-lt"/>
                          <a:ea typeface="MS Mincho"/>
                        </a:rPr>
                        <a:t>e</a:t>
                      </a:r>
                      <a:r>
                        <a:rPr lang="en-GB" altLang="zh-CN" sz="1400" dirty="0" smtClean="0">
                          <a:solidFill>
                            <a:srgbClr val="FF0000"/>
                          </a:solidFill>
                          <a:effectLst/>
                          <a:latin typeface="+mj-lt"/>
                          <a:ea typeface="MS Mincho"/>
                        </a:rPr>
                        <a:t>/</a:t>
                      </a:r>
                      <a:r>
                        <a:rPr lang="en-GB" altLang="zh-CN" sz="1400" i="1" dirty="0" smtClean="0">
                          <a:solidFill>
                            <a:srgbClr val="FF0000"/>
                          </a:solidFill>
                          <a:effectLst/>
                          <a:latin typeface="+mj-lt"/>
                          <a:ea typeface="MS Mincho"/>
                          <a:cs typeface="Times New Roman"/>
                          <a:sym typeface="Symbol"/>
                        </a:rPr>
                        <a:t></a:t>
                      </a:r>
                      <a:r>
                        <a:rPr lang="en-GB" altLang="zh-CN" sz="1400" i="1" baseline="-25000" dirty="0" smtClean="0">
                          <a:solidFill>
                            <a:srgbClr val="FF0000"/>
                          </a:solidFill>
                          <a:effectLst/>
                          <a:latin typeface="+mj-lt"/>
                          <a:ea typeface="MS Mincho"/>
                        </a:rPr>
                        <a:t>e</a:t>
                      </a:r>
                      <a:r>
                        <a:rPr lang="en-GB" altLang="zh-CN" sz="1400" baseline="-25000" dirty="0" smtClean="0">
                          <a:solidFill>
                            <a:srgbClr val="FF0000"/>
                          </a:solidFill>
                          <a:effectLst/>
                          <a:latin typeface="+mj-lt"/>
                          <a:ea typeface="MS Mincho"/>
                        </a:rPr>
                        <a:t>0</a:t>
                      </a:r>
                      <a:r>
                        <a:rPr kumimoji="0" lang="en-US" altLang="zh-CN" sz="1400" b="0" i="0" u="none" strike="noStrike" kern="1200" cap="none" normalizeH="0" baseline="0" dirty="0" smtClean="0">
                          <a:ln>
                            <a:noFill/>
                          </a:ln>
                          <a:solidFill>
                            <a:srgbClr val="FF0000"/>
                          </a:solidFill>
                          <a:effectLst/>
                          <a:latin typeface="+mn-lt"/>
                          <a:ea typeface="宋体" charset="0"/>
                          <a:cs typeface="宋体" charset="0"/>
                        </a:rPr>
                        <a:t>-1</a:t>
                      </a:r>
                      <a:endParaRPr kumimoji="0" lang="en-US" altLang="zh-CN" sz="1400" b="0" i="0" u="none" strike="noStrike" cap="none" normalizeH="0" baseline="0" dirty="0">
                        <a:ln>
                          <a:noFill/>
                        </a:ln>
                        <a:solidFill>
                          <a:srgbClr val="FF0000"/>
                        </a:solidFill>
                        <a:effectLst/>
                        <a:latin typeface="+mj-lt"/>
                        <a:ea typeface="宋体" charset="0"/>
                        <a:cs typeface="宋体"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Calibri" charset="0"/>
                        </a:rPr>
                        <a:t>35%</a:t>
                      </a:r>
                      <a:endParaRPr kumimoji="0" lang="en-US" altLang="zh-CN" sz="1400" b="0"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2571750"/>
            <a:ext cx="3593323"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960" y="2576695"/>
            <a:ext cx="3600399" cy="2154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接连接符 13"/>
          <p:cNvCxnSpPr/>
          <p:nvPr/>
        </p:nvCxnSpPr>
        <p:spPr>
          <a:xfrm flipV="1">
            <a:off x="3574749" y="2571974"/>
            <a:ext cx="0" cy="198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2833051" y="3639436"/>
            <a:ext cx="756938" cy="338554"/>
          </a:xfrm>
          <a:prstGeom prst="rect">
            <a:avLst/>
          </a:prstGeom>
        </p:spPr>
        <p:txBody>
          <a:bodyPr wrap="none">
            <a:spAutoFit/>
          </a:bodyPr>
          <a:lstStyle/>
          <a:p>
            <a:r>
              <a:rPr lang="en-US" altLang="zh-CN" sz="1600" b="1" dirty="0" smtClean="0">
                <a:solidFill>
                  <a:srgbClr val="FF0000"/>
                </a:solidFill>
                <a:latin typeface="Calibri" charset="0"/>
                <a:ea typeface="宋体" charset="0"/>
              </a:rPr>
              <a:t>Design</a:t>
            </a:r>
            <a:endParaRPr lang="zh-CN" altLang="en-US" b="1" dirty="0">
              <a:solidFill>
                <a:srgbClr val="FF0000"/>
              </a:solidFill>
            </a:endParaRPr>
          </a:p>
        </p:txBody>
      </p:sp>
      <p:cxnSp>
        <p:nvCxnSpPr>
          <p:cNvPr id="16" name="直接连接符 15"/>
          <p:cNvCxnSpPr/>
          <p:nvPr/>
        </p:nvCxnSpPr>
        <p:spPr>
          <a:xfrm flipV="1">
            <a:off x="7300684" y="2571750"/>
            <a:ext cx="0" cy="198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588224" y="3723878"/>
            <a:ext cx="756938" cy="338554"/>
          </a:xfrm>
          <a:prstGeom prst="rect">
            <a:avLst/>
          </a:prstGeom>
        </p:spPr>
        <p:txBody>
          <a:bodyPr wrap="none">
            <a:spAutoFit/>
          </a:bodyPr>
          <a:lstStyle/>
          <a:p>
            <a:r>
              <a:rPr lang="en-US" altLang="zh-CN" sz="1600" b="1" dirty="0" smtClean="0">
                <a:solidFill>
                  <a:srgbClr val="FF0000"/>
                </a:solidFill>
                <a:latin typeface="Calibri" charset="0"/>
                <a:ea typeface="宋体" charset="0"/>
              </a:rPr>
              <a:t>Design</a:t>
            </a:r>
            <a:endParaRPr lang="zh-CN" altLang="en-US" b="1" dirty="0">
              <a:solidFill>
                <a:srgbClr val="FF0000"/>
              </a:solidFill>
            </a:endParaRPr>
          </a:p>
        </p:txBody>
      </p:sp>
    </p:spTree>
    <p:extLst>
      <p:ext uri="{BB962C8B-B14F-4D97-AF65-F5344CB8AC3E}">
        <p14:creationId xmlns:p14="http://schemas.microsoft.com/office/powerpoint/2010/main" val="549682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Main beam parameters used in the calculations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15" name="内容占位符 3"/>
          <p:cNvGraphicFramePr>
            <a:graphicFrameLocks noGrp="1"/>
          </p:cNvGraphicFramePr>
          <p:nvPr>
            <p:ph idx="1"/>
            <p:extLst>
              <p:ext uri="{D42A27DB-BD31-4B8C-83A1-F6EECF244321}">
                <p14:modId xmlns:p14="http://schemas.microsoft.com/office/powerpoint/2010/main" val="1558102212"/>
              </p:ext>
            </p:extLst>
          </p:nvPr>
        </p:nvGraphicFramePr>
        <p:xfrm>
          <a:off x="683567" y="674313"/>
          <a:ext cx="7632849" cy="3962452"/>
        </p:xfrm>
        <a:graphic>
          <a:graphicData uri="http://schemas.openxmlformats.org/drawingml/2006/table">
            <a:tbl>
              <a:tblPr firstRow="1" bandRow="1">
                <a:tableStyleId>{5C22544A-7EE6-4342-B048-85BDC9FD1C3A}</a:tableStyleId>
              </a:tblPr>
              <a:tblGrid>
                <a:gridCol w="2544345"/>
                <a:gridCol w="1648163"/>
                <a:gridCol w="1648163"/>
                <a:gridCol w="1792178"/>
              </a:tblGrid>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mj-lt"/>
                          <a:ea typeface="宋体" charset="0"/>
                          <a:cs typeface="宋体" charset="0"/>
                        </a:rPr>
                        <a:t>Parameter [unit]</a:t>
                      </a:r>
                      <a:endParaRPr kumimoji="0" lang="en-US" altLang="zh-CN" sz="1400" b="1"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bg1"/>
                          </a:solidFill>
                          <a:effectLst/>
                          <a:latin typeface="+mn-lt"/>
                          <a:ea typeface="宋体" charset="0"/>
                          <a:cs typeface="宋体" charset="0"/>
                        </a:rPr>
                        <a:t>Z-High </a:t>
                      </a:r>
                      <a:r>
                        <a:rPr kumimoji="0" lang="en-US" altLang="zh-CN" sz="1400" b="0" i="0" u="none" strike="noStrike" kern="1200" cap="none" normalizeH="0" baseline="0" dirty="0" err="1" smtClean="0">
                          <a:ln>
                            <a:noFill/>
                          </a:ln>
                          <a:solidFill>
                            <a:schemeClr val="bg1"/>
                          </a:solidFill>
                          <a:effectLst/>
                          <a:latin typeface="+mn-lt"/>
                          <a:ea typeface="宋体" charset="0"/>
                          <a:cs typeface="宋体" charset="0"/>
                        </a:rPr>
                        <a:t>Lumi</a:t>
                      </a:r>
                      <a:endParaRPr kumimoji="0" lang="en-US" altLang="zh-CN" sz="1400" b="1"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mj-lt"/>
                          <a:ea typeface="宋体" charset="0"/>
                          <a:cs typeface="宋体" charset="0"/>
                        </a:rPr>
                        <a:t>Booster</a:t>
                      </a:r>
                      <a:endParaRPr kumimoji="0" lang="en-US" altLang="zh-CN" sz="1400" b="1"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bg1"/>
                          </a:solidFill>
                          <a:effectLst/>
                          <a:latin typeface="+mj-lt"/>
                          <a:ea typeface="宋体" charset="0"/>
                          <a:cs typeface="宋体" charset="0"/>
                        </a:rPr>
                        <a:t>Damping ring</a:t>
                      </a:r>
                      <a:endParaRPr kumimoji="0" lang="en-US" altLang="zh-CN" sz="1400" b="1"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mj-lt"/>
                          <a:ea typeface="宋体" charset="0"/>
                          <a:cs typeface="宋体" charset="0"/>
                        </a:rPr>
                        <a:t>Beam </a:t>
                      </a:r>
                      <a:r>
                        <a:rPr kumimoji="0" lang="en-US" altLang="zh-CN" sz="1400" b="0" i="0" u="none" strike="noStrike" cap="none" normalizeH="0" baseline="0" dirty="0" smtClean="0">
                          <a:ln>
                            <a:noFill/>
                          </a:ln>
                          <a:solidFill>
                            <a:schemeClr val="tx1"/>
                          </a:solidFill>
                          <a:effectLst/>
                          <a:latin typeface="+mj-lt"/>
                          <a:ea typeface="宋体" charset="0"/>
                          <a:cs typeface="宋体" charset="0"/>
                        </a:rPr>
                        <a:t>energy [</a:t>
                      </a:r>
                      <a:r>
                        <a:rPr kumimoji="0" lang="en-US" altLang="zh-CN" sz="1400" b="0" i="0" u="none" strike="noStrike" cap="none" normalizeH="0" baseline="0" dirty="0" err="1" smtClean="0">
                          <a:ln>
                            <a:noFill/>
                          </a:ln>
                          <a:solidFill>
                            <a:schemeClr val="tx1"/>
                          </a:solidFill>
                          <a:effectLst/>
                          <a:latin typeface="+mj-lt"/>
                          <a:ea typeface="宋体" charset="0"/>
                          <a:cs typeface="宋体" charset="0"/>
                        </a:rPr>
                        <a:t>GeV</a:t>
                      </a:r>
                      <a:r>
                        <a:rPr kumimoji="0" lang="en-US" altLang="zh-CN" sz="1400" b="0" i="0" u="none" strike="noStrike" cap="none" normalizeH="0" baseline="0" dirty="0" smtClean="0">
                          <a:ln>
                            <a:noFill/>
                          </a:ln>
                          <a:solidFill>
                            <a:schemeClr val="tx1"/>
                          </a:solidFill>
                          <a:effectLst/>
                          <a:latin typeface="+mj-lt"/>
                          <a:ea typeface="宋体" charset="0"/>
                          <a:cs typeface="宋体" charset="0"/>
                        </a:rPr>
                        <a:t>]</a:t>
                      </a:r>
                      <a:endParaRPr kumimoji="0" lang="en-US" altLang="zh-CN" sz="1400" b="0" i="0" u="none" strike="noStrike" cap="none" normalizeH="0" baseline="0" dirty="0">
                        <a:ln>
                          <a:noFill/>
                        </a:ln>
                        <a:solidFill>
                          <a:schemeClr val="tx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C00000"/>
                          </a:solidFill>
                          <a:effectLst/>
                          <a:latin typeface="+mn-lt"/>
                          <a:ea typeface="宋体" charset="0"/>
                          <a:cs typeface="Calibri" charset="0"/>
                        </a:rPr>
                        <a:t>45.5</a:t>
                      </a:r>
                      <a:endParaRPr kumimoji="0" lang="en-US" altLang="zh-CN" sz="1400" b="0" i="0" u="none" strike="noStrike" cap="none" normalizeH="0" baseline="0" dirty="0">
                        <a:ln>
                          <a:noFill/>
                        </a:ln>
                        <a:solidFill>
                          <a:srgbClr val="C00000"/>
                        </a:solidFill>
                        <a:effectLst/>
                        <a:latin typeface="+mn-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C00000"/>
                          </a:solidFill>
                          <a:effectLst/>
                          <a:latin typeface="+mn-lt"/>
                          <a:ea typeface="宋体" charset="0"/>
                          <a:cs typeface="Calibri" charset="0"/>
                        </a:rPr>
                        <a:t>20/45.5</a:t>
                      </a:r>
                      <a:endParaRPr kumimoji="0" lang="en-US" altLang="zh-CN" sz="1400" b="0" i="0" u="none" strike="noStrike" cap="none" normalizeH="0" baseline="0" dirty="0">
                        <a:ln>
                          <a:noFill/>
                        </a:ln>
                        <a:solidFill>
                          <a:srgbClr val="C00000"/>
                        </a:solidFill>
                        <a:effectLst/>
                        <a:latin typeface="+mn-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C00000"/>
                          </a:solidFill>
                          <a:effectLst/>
                          <a:latin typeface="+mn-lt"/>
                          <a:ea typeface="宋体" charset="0"/>
                          <a:cs typeface="Calibri" charset="0"/>
                        </a:rPr>
                        <a:t>1.1</a:t>
                      </a:r>
                      <a:endParaRPr kumimoji="0" lang="en-US" altLang="zh-CN" sz="1400" b="0" i="0" u="none" strike="noStrike" cap="none" normalizeH="0" baseline="0" dirty="0">
                        <a:ln>
                          <a:noFill/>
                        </a:ln>
                        <a:solidFill>
                          <a:srgbClr val="C00000"/>
                        </a:solidFill>
                        <a:effectLst/>
                        <a:latin typeface="+mn-lt"/>
                        <a:ea typeface="宋体" charset="0"/>
                        <a:cs typeface="Calibri"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400" b="1" i="1" kern="100" dirty="0" err="1" smtClean="0">
                          <a:solidFill>
                            <a:schemeClr val="accent6"/>
                          </a:solidFill>
                          <a:effectLst/>
                          <a:latin typeface="+mj-lt"/>
                          <a:ea typeface="+mn-ea"/>
                          <a:cs typeface="Times New Roman" panose="02020603050405020304" pitchFamily="18" charset="0"/>
                        </a:rPr>
                        <a:t>L</a:t>
                      </a:r>
                      <a:r>
                        <a:rPr lang="en-US" altLang="zh-CN" sz="1400" b="1" i="1" kern="100" baseline="-25000" dirty="0" err="1" smtClean="0">
                          <a:solidFill>
                            <a:schemeClr val="accent6"/>
                          </a:solidFill>
                          <a:effectLst/>
                          <a:latin typeface="+mj-lt"/>
                          <a:ea typeface="+mn-ea"/>
                          <a:cs typeface="Times New Roman" panose="02020603050405020304" pitchFamily="18" charset="0"/>
                        </a:rPr>
                        <a:t>max</a:t>
                      </a:r>
                      <a:r>
                        <a:rPr lang="en-US" altLang="zh-CN" sz="1400" b="1" kern="100" dirty="0" smtClean="0">
                          <a:solidFill>
                            <a:schemeClr val="accent6"/>
                          </a:solidFill>
                          <a:effectLst/>
                          <a:latin typeface="+mj-lt"/>
                          <a:ea typeface="+mn-ea"/>
                          <a:cs typeface="Times New Roman" panose="02020603050405020304" pitchFamily="18" charset="0"/>
                        </a:rPr>
                        <a:t>/IP (10</a:t>
                      </a:r>
                      <a:r>
                        <a:rPr lang="en-US" altLang="zh-CN" sz="1400" b="1" kern="100" baseline="30000" dirty="0" smtClean="0">
                          <a:solidFill>
                            <a:schemeClr val="accent6"/>
                          </a:solidFill>
                          <a:effectLst/>
                          <a:latin typeface="+mj-lt"/>
                          <a:ea typeface="+mn-ea"/>
                          <a:cs typeface="Times New Roman" panose="02020603050405020304" pitchFamily="18" charset="0"/>
                        </a:rPr>
                        <a:t>34</a:t>
                      </a:r>
                      <a:r>
                        <a:rPr lang="en-US" altLang="zh-CN" sz="1400" b="1" kern="100" dirty="0" smtClean="0">
                          <a:solidFill>
                            <a:schemeClr val="accent6"/>
                          </a:solidFill>
                          <a:effectLst/>
                          <a:latin typeface="+mj-lt"/>
                          <a:ea typeface="+mn-ea"/>
                          <a:cs typeface="Times New Roman" panose="02020603050405020304" pitchFamily="18" charset="0"/>
                        </a:rPr>
                        <a:t>cm</a:t>
                      </a:r>
                      <a:r>
                        <a:rPr lang="en-US" altLang="zh-CN" sz="1400" b="1" kern="100" baseline="30000" dirty="0" smtClean="0">
                          <a:solidFill>
                            <a:schemeClr val="accent6"/>
                          </a:solidFill>
                          <a:effectLst/>
                          <a:latin typeface="+mj-lt"/>
                          <a:ea typeface="+mn-ea"/>
                          <a:cs typeface="Times New Roman" panose="02020603050405020304" pitchFamily="18" charset="0"/>
                        </a:rPr>
                        <a:t>-2</a:t>
                      </a:r>
                      <a:r>
                        <a:rPr lang="en-US" altLang="zh-CN" sz="1400" b="1" kern="100" dirty="0" smtClean="0">
                          <a:solidFill>
                            <a:schemeClr val="accent6"/>
                          </a:solidFill>
                          <a:effectLst/>
                          <a:latin typeface="+mj-lt"/>
                          <a:ea typeface="+mn-ea"/>
                          <a:cs typeface="Times New Roman" panose="02020603050405020304" pitchFamily="18" charset="0"/>
                        </a:rPr>
                        <a:t>s</a:t>
                      </a:r>
                      <a:r>
                        <a:rPr lang="en-US" altLang="zh-CN" sz="1400" b="1" kern="100" baseline="30000" dirty="0" smtClean="0">
                          <a:solidFill>
                            <a:schemeClr val="accent6"/>
                          </a:solidFill>
                          <a:effectLst/>
                          <a:latin typeface="+mj-lt"/>
                          <a:ea typeface="+mn-ea"/>
                          <a:cs typeface="Times New Roman" panose="02020603050405020304" pitchFamily="18" charset="0"/>
                        </a:rPr>
                        <a:t>-1</a:t>
                      </a:r>
                      <a:r>
                        <a:rPr lang="en-US" altLang="zh-CN" sz="1400" b="1" kern="100" dirty="0" smtClean="0">
                          <a:solidFill>
                            <a:schemeClr val="accent6"/>
                          </a:solidFill>
                          <a:effectLst/>
                          <a:latin typeface="+mj-lt"/>
                          <a:ea typeface="+mn-ea"/>
                          <a:cs typeface="Times New Roman" panose="02020603050405020304" pitchFamily="18" charset="0"/>
                        </a:rPr>
                        <a:t>)</a:t>
                      </a:r>
                      <a:endParaRPr lang="zh-CN" altLang="zh-CN" sz="1400" b="1" kern="100" dirty="0" smtClean="0">
                        <a:solidFill>
                          <a:schemeClr val="accent6"/>
                        </a:solidFill>
                        <a:effectLst/>
                        <a:latin typeface="+mj-lt"/>
                        <a:ea typeface="+mn-ea"/>
                        <a:cs typeface="Times New Roman" panose="02020603050405020304" pitchFamily="18"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105.5</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zh-CN" sz="1400" b="1" i="0" u="none" strike="noStrike" cap="none" normalizeH="0" baseline="0" dirty="0">
                          <a:ln>
                            <a:noFill/>
                          </a:ln>
                          <a:solidFill>
                            <a:schemeClr val="accent6"/>
                          </a:solidFill>
                          <a:effectLst/>
                          <a:latin typeface="+mj-lt"/>
                          <a:ea typeface="宋体" charset="0"/>
                          <a:cs typeface="宋体" charset="0"/>
                        </a:rPr>
                        <a:t>Emittance </a:t>
                      </a:r>
                      <a:r>
                        <a:rPr kumimoji="0" lang="de-DE" altLang="zh-CN" sz="1400" b="1" i="0" u="none" strike="noStrike" cap="none" normalizeH="0" baseline="0" dirty="0" smtClean="0">
                          <a:ln>
                            <a:noFill/>
                          </a:ln>
                          <a:solidFill>
                            <a:schemeClr val="accent6"/>
                          </a:solidFill>
                          <a:effectLst/>
                          <a:latin typeface="+mj-lt"/>
                          <a:ea typeface="宋体" charset="0"/>
                          <a:cs typeface="宋体" charset="0"/>
                        </a:rPr>
                        <a:t>(H/V) [nm]</a:t>
                      </a:r>
                      <a:endParaRPr kumimoji="0" lang="de-DE" altLang="zh-CN" sz="1400" b="1" i="0" u="none" strike="noStrike" cap="none" normalizeH="0" baseline="0" dirty="0">
                        <a:ln>
                          <a:noFill/>
                        </a:ln>
                        <a:solidFill>
                          <a:schemeClr val="accent6"/>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0.27/0.00135</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chemeClr val="accent6"/>
                          </a:solidFill>
                          <a:effectLst/>
                          <a:latin typeface="+mj-lt"/>
                          <a:ea typeface="宋体" charset="0"/>
                          <a:cs typeface="Calibri" charset="0"/>
                        </a:rPr>
                        <a:t>/</a:t>
                      </a:r>
                      <a:endParaRPr kumimoji="0" lang="en-US" altLang="zh-CN" sz="1400" b="1" i="0" u="none" strike="noStrike" cap="none" normalizeH="0" baseline="0" dirty="0">
                        <a:ln>
                          <a:noFill/>
                        </a:ln>
                        <a:solidFill>
                          <a:schemeClr val="accent6"/>
                        </a:solidFill>
                        <a:effectLst/>
                        <a:latin typeface="+mj-lt"/>
                        <a:ea typeface="宋体" charset="0"/>
                        <a:cs typeface="Calibri"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mj-lt"/>
                          <a:ea typeface="宋体" charset="0"/>
                          <a:cs typeface="宋体" charset="0"/>
                        </a:rPr>
                        <a:t>Beam </a:t>
                      </a:r>
                      <a:r>
                        <a:rPr kumimoji="0" lang="en-US" altLang="zh-CN" sz="1400" b="0" i="0" u="none" strike="noStrike" cap="none" normalizeH="0" baseline="0" dirty="0" smtClean="0">
                          <a:ln>
                            <a:noFill/>
                          </a:ln>
                          <a:solidFill>
                            <a:schemeClr val="tx1"/>
                          </a:solidFill>
                          <a:effectLst/>
                          <a:latin typeface="+mj-lt"/>
                          <a:ea typeface="宋体" charset="0"/>
                          <a:cs typeface="宋体" charset="0"/>
                        </a:rPr>
                        <a:t>current [mA]</a:t>
                      </a:r>
                      <a:endParaRPr kumimoji="0" lang="en-US" altLang="zh-CN" sz="1400" b="0" i="0" u="none" strike="noStrike" cap="none" normalizeH="0" baseline="0" dirty="0">
                        <a:ln>
                          <a:noFill/>
                        </a:ln>
                        <a:solidFill>
                          <a:schemeClr val="tx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839.9</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11.5/10.4</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12.4</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tx1"/>
                          </a:solidFill>
                          <a:effectLst/>
                          <a:latin typeface="+mj-lt"/>
                          <a:ea typeface="宋体" charset="0"/>
                          <a:cs typeface="宋体" charset="0"/>
                        </a:rPr>
                        <a:t>Bunch number</a:t>
                      </a:r>
                      <a:endParaRPr kumimoji="0" lang="en-US" altLang="zh-CN" sz="1400" b="0" i="0" u="none" strike="noStrike" cap="none" normalizeH="0" baseline="0" dirty="0">
                        <a:ln>
                          <a:noFill/>
                        </a:ln>
                        <a:solidFill>
                          <a:schemeClr val="tx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rgbClr val="FF0000"/>
                          </a:solidFill>
                          <a:effectLst/>
                          <a:latin typeface="+mj-lt"/>
                          <a:ea typeface="宋体" charset="0"/>
                          <a:cs typeface="Calibri" charset="0"/>
                        </a:rPr>
                        <a:t>11520</a:t>
                      </a:r>
                      <a:endParaRPr kumimoji="0" lang="en-US" altLang="zh-CN" sz="1400" b="1" i="0" u="none" strike="noStrike" kern="1200"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rgbClr val="FF0000"/>
                          </a:solidFill>
                          <a:effectLst/>
                          <a:latin typeface="+mj-lt"/>
                          <a:ea typeface="宋体" charset="0"/>
                          <a:cs typeface="Calibri" charset="0"/>
                        </a:rPr>
                        <a:t>3833</a:t>
                      </a:r>
                      <a:endParaRPr kumimoji="0" lang="en-US" altLang="zh-CN" sz="1400" b="1" i="0" u="none" strike="noStrike" kern="1200"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kern="1200" cap="none" normalizeH="0" baseline="0" dirty="0" smtClean="0">
                          <a:ln>
                            <a:noFill/>
                          </a:ln>
                          <a:solidFill>
                            <a:srgbClr val="FF0000"/>
                          </a:solidFill>
                          <a:effectLst/>
                          <a:latin typeface="+mj-lt"/>
                          <a:ea typeface="宋体" charset="0"/>
                          <a:cs typeface="Calibri" charset="0"/>
                        </a:rPr>
                        <a:t>4</a:t>
                      </a:r>
                      <a:endParaRPr kumimoji="0" lang="en-US" altLang="zh-CN" sz="1400" b="1" i="0" u="none" strike="noStrike" kern="1200" cap="none" normalizeH="0" baseline="0" dirty="0">
                        <a:ln>
                          <a:noFill/>
                        </a:ln>
                        <a:solidFill>
                          <a:srgbClr val="FF0000"/>
                        </a:solidFill>
                        <a:effectLst/>
                        <a:latin typeface="+mj-lt"/>
                        <a:ea typeface="宋体" charset="0"/>
                        <a:cs typeface="Calibri" charset="0"/>
                      </a:endParaRPr>
                    </a:p>
                  </a:txBody>
                  <a:tcPr marL="91446" marR="91446" marT="45722" marB="45722" horzOverflow="overflow"/>
                </a:tc>
              </a:tr>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cap="none" normalizeH="0" baseline="0" dirty="0">
                          <a:ln>
                            <a:noFill/>
                          </a:ln>
                          <a:solidFill>
                            <a:schemeClr val="tx1"/>
                          </a:solidFill>
                          <a:effectLst/>
                          <a:latin typeface="+mj-lt"/>
                          <a:ea typeface="宋体" charset="0"/>
                          <a:cs typeface="宋体" charset="0"/>
                        </a:rPr>
                        <a:t>Bunch </a:t>
                      </a:r>
                      <a:r>
                        <a:rPr kumimoji="0" lang="en-US" altLang="zh-CN" sz="1400" b="0" i="0" u="none" strike="noStrike" cap="none" normalizeH="0" baseline="0" dirty="0" smtClean="0">
                          <a:ln>
                            <a:noFill/>
                          </a:ln>
                          <a:solidFill>
                            <a:schemeClr val="tx1"/>
                          </a:solidFill>
                          <a:effectLst/>
                          <a:latin typeface="+mj-lt"/>
                          <a:ea typeface="宋体" charset="0"/>
                          <a:cs typeface="宋体" charset="0"/>
                        </a:rPr>
                        <a:t>Population [</a:t>
                      </a:r>
                      <a:r>
                        <a:rPr kumimoji="0" lang="en-US" altLang="zh-CN" sz="1400" b="0" i="0" u="none" strike="noStrike" cap="none" normalizeH="0" baseline="0" dirty="0" smtClean="0">
                          <a:ln>
                            <a:noFill/>
                          </a:ln>
                          <a:solidFill>
                            <a:schemeClr val="tx1"/>
                          </a:solidFill>
                          <a:effectLst/>
                          <a:latin typeface="+mj-lt"/>
                          <a:ea typeface="宋体" charset="0"/>
                          <a:cs typeface="Calibri" charset="0"/>
                          <a:sym typeface="Symbol" charset="0"/>
                        </a:rPr>
                        <a:t>10</a:t>
                      </a:r>
                      <a:r>
                        <a:rPr kumimoji="0" lang="en-US" altLang="zh-CN" sz="1400" b="0" i="0" u="none" strike="noStrike" cap="none" normalizeH="0" baseline="30000" dirty="0" smtClean="0">
                          <a:ln>
                            <a:noFill/>
                          </a:ln>
                          <a:solidFill>
                            <a:schemeClr val="tx1"/>
                          </a:solidFill>
                          <a:effectLst/>
                          <a:latin typeface="+mj-lt"/>
                          <a:ea typeface="宋体" charset="0"/>
                          <a:cs typeface="Calibri" charset="0"/>
                          <a:sym typeface="Symbol" charset="0"/>
                        </a:rPr>
                        <a:t>10</a:t>
                      </a:r>
                      <a:r>
                        <a:rPr kumimoji="0" lang="en-US" altLang="zh-CN" sz="1400" b="0" i="0" u="none" strike="noStrike" cap="none" normalizeH="0" baseline="0" dirty="0" smtClean="0">
                          <a:ln>
                            <a:noFill/>
                          </a:ln>
                          <a:solidFill>
                            <a:schemeClr val="tx1"/>
                          </a:solidFill>
                          <a:effectLst/>
                          <a:latin typeface="+mj-lt"/>
                          <a:ea typeface="宋体" charset="0"/>
                          <a:cs typeface="宋体" charset="0"/>
                        </a:rPr>
                        <a:t>]</a:t>
                      </a:r>
                      <a:endParaRPr kumimoji="0" lang="en-US" altLang="zh-CN" sz="1400" b="0" i="0" u="none" strike="noStrike" cap="none" normalizeH="0" baseline="0" dirty="0">
                        <a:ln>
                          <a:noFill/>
                        </a:ln>
                        <a:solidFill>
                          <a:schemeClr val="tx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15.2</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0.63/0.57</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1" i="0" u="none" strike="noStrike" cap="none" normalizeH="0" baseline="0" dirty="0" smtClean="0">
                          <a:ln>
                            <a:noFill/>
                          </a:ln>
                          <a:solidFill>
                            <a:srgbClr val="FF0000"/>
                          </a:solidFill>
                          <a:effectLst/>
                          <a:latin typeface="+mj-lt"/>
                          <a:ea typeface="宋体" charset="0"/>
                          <a:cs typeface="Calibri" charset="0"/>
                        </a:rPr>
                        <a:t>0.95</a:t>
                      </a:r>
                      <a:endParaRPr kumimoji="0" lang="en-US" altLang="zh-CN" sz="1400" b="1"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tc>
              </a:tr>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tx1"/>
                          </a:solidFill>
                          <a:effectLst/>
                          <a:latin typeface="+mj-lt"/>
                          <a:ea typeface="宋体" charset="0"/>
                          <a:cs typeface="宋体" charset="0"/>
                        </a:rPr>
                        <a:t>Momentum compaction [</a:t>
                      </a: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10</a:t>
                      </a:r>
                      <a:r>
                        <a:rPr kumimoji="0" lang="en-US" altLang="zh-CN" sz="1400" b="0" i="0" u="none" strike="noStrike" kern="1200" cap="none" normalizeH="0" baseline="30000" dirty="0" smtClean="0">
                          <a:ln>
                            <a:noFill/>
                          </a:ln>
                          <a:solidFill>
                            <a:schemeClr val="tx1"/>
                          </a:solidFill>
                          <a:effectLst/>
                          <a:latin typeface="+mn-lt"/>
                          <a:ea typeface="宋体" charset="0"/>
                          <a:cs typeface="Calibri" charset="0"/>
                          <a:sym typeface="Symbol" charset="0"/>
                        </a:rPr>
                        <a:t>-5</a:t>
                      </a:r>
                      <a:r>
                        <a:rPr kumimoji="0" lang="en-US" altLang="zh-CN" sz="1400" b="0" i="0" u="none" strike="noStrike" kern="1200" cap="none" normalizeH="0" baseline="0" dirty="0">
                          <a:ln>
                            <a:noFill/>
                          </a:ln>
                          <a:solidFill>
                            <a:schemeClr val="tx1"/>
                          </a:solidFill>
                          <a:effectLst/>
                          <a:latin typeface="+mj-lt"/>
                          <a:ea typeface="宋体" charset="0"/>
                          <a:cs typeface="Calibri" charset="0"/>
                          <a:sym typeface="Symbol" charset="0"/>
                        </a:rPr>
                        <a:t>]</a:t>
                      </a:r>
                      <a:endParaRPr kumimoji="0" lang="en-US" altLang="zh-CN" sz="1400" b="0" i="0" u="none" strike="noStrike" kern="1200" cap="none" normalizeH="0" baseline="0" dirty="0" smtClean="0">
                        <a:ln>
                          <a:noFill/>
                        </a:ln>
                        <a:solidFill>
                          <a:schemeClr val="tx1"/>
                        </a:solidFill>
                        <a:effectLst/>
                        <a:latin typeface="+mn-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1.43</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1.12</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0.013, 0.0075</a:t>
                      </a:r>
                    </a:p>
                  </a:txBody>
                  <a:tcPr marL="91446" marR="91446" marT="45722" marB="45722" horzOverflow="overflow"/>
                </a:tc>
              </a:tr>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1400" i="0" kern="100" dirty="0" smtClean="0">
                          <a:solidFill>
                            <a:schemeClr val="tx1"/>
                          </a:solidFill>
                          <a:effectLst/>
                          <a:latin typeface="+mj-lt"/>
                          <a:ea typeface="宋体" panose="02010600030101010101" pitchFamily="2" charset="-122"/>
                          <a:cs typeface="Times New Roman" panose="02020603050405020304" pitchFamily="18" charset="0"/>
                          <a:sym typeface="Symbol" panose="05050102010706020507"/>
                        </a:rPr>
                        <a:t>Natural</a:t>
                      </a:r>
                      <a:r>
                        <a:rPr lang="en-US" altLang="zh-CN" sz="1400" i="1" kern="100" dirty="0" smtClean="0">
                          <a:solidFill>
                            <a:schemeClr val="tx1"/>
                          </a:solidFill>
                          <a:effectLst/>
                          <a:latin typeface="+mj-lt"/>
                          <a:ea typeface="宋体" panose="02010600030101010101" pitchFamily="2" charset="-122"/>
                          <a:cs typeface="Times New Roman" panose="02020603050405020304" pitchFamily="18" charset="0"/>
                          <a:sym typeface="Symbol" panose="05050102010706020507"/>
                        </a:rPr>
                        <a:t> </a:t>
                      </a:r>
                      <a:r>
                        <a:rPr lang="en-US" altLang="zh-CN" sz="1400" kern="1200" dirty="0" smtClean="0">
                          <a:solidFill>
                            <a:schemeClr val="tx1"/>
                          </a:solidFill>
                          <a:effectLst/>
                          <a:latin typeface="+mj-lt"/>
                          <a:ea typeface="+mn-ea"/>
                          <a:cs typeface="Times New Roman" panose="02020603050405020304" pitchFamily="18" charset="0"/>
                        </a:rPr>
                        <a:t>bunch length </a:t>
                      </a:r>
                      <a:r>
                        <a:rPr lang="en-US" altLang="zh-CN" sz="1400" i="1" kern="100" dirty="0" smtClean="0">
                          <a:solidFill>
                            <a:schemeClr val="tx1"/>
                          </a:solidFill>
                          <a:effectLst/>
                          <a:latin typeface="+mj-lt"/>
                          <a:ea typeface="宋体" panose="02010600030101010101" pitchFamily="2" charset="-122"/>
                          <a:cs typeface="Times New Roman" panose="02020603050405020304" pitchFamily="18" charset="0"/>
                          <a:sym typeface="Symbol" panose="05050102010706020507"/>
                        </a:rPr>
                        <a:t></a:t>
                      </a:r>
                      <a:r>
                        <a:rPr lang="en-US" altLang="zh-CN" sz="1400" i="1" kern="100" baseline="-25000" dirty="0" smtClean="0">
                          <a:solidFill>
                            <a:schemeClr val="tx1"/>
                          </a:solidFill>
                          <a:effectLst/>
                          <a:latin typeface="+mj-lt"/>
                          <a:ea typeface="宋体" panose="02010600030101010101" pitchFamily="2" charset="-122"/>
                          <a:cs typeface="Times New Roman" panose="02020603050405020304" pitchFamily="18" charset="0"/>
                        </a:rPr>
                        <a:t>z</a:t>
                      </a:r>
                      <a:r>
                        <a:rPr lang="en-US" altLang="zh-CN" sz="1400" kern="100" dirty="0" smtClean="0">
                          <a:solidFill>
                            <a:schemeClr val="tx1"/>
                          </a:solidFill>
                          <a:effectLst/>
                          <a:latin typeface="+mj-lt"/>
                          <a:ea typeface="宋体" panose="02010600030101010101" pitchFamily="2" charset="-122"/>
                          <a:cs typeface="Times New Roman" panose="02020603050405020304" pitchFamily="18" charset="0"/>
                        </a:rPr>
                        <a:t> (mm)</a:t>
                      </a:r>
                      <a:endParaRPr lang="zh-CN" altLang="zh-CN" sz="1400" kern="100" dirty="0" smtClean="0">
                        <a:solidFill>
                          <a:schemeClr val="tx1"/>
                        </a:solidFill>
                        <a:effectLst/>
                        <a:latin typeface="+mj-lt"/>
                        <a:ea typeface="宋体" panose="02010600030101010101" pitchFamily="2" charset="-122"/>
                        <a:cs typeface="Times New Roman" panose="02020603050405020304" pitchFamily="18"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2.75</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1.0/0.96</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5</a:t>
                      </a: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mj-lt"/>
                          <a:ea typeface="宋体" charset="0"/>
                          <a:cs typeface="宋体" charset="0"/>
                        </a:rPr>
                        <a:t>Natural energy spread</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sym typeface="Symbol" charset="0"/>
                        </a:rPr>
                        <a:t>3.78</a:t>
                      </a: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10</a:t>
                      </a:r>
                      <a:r>
                        <a:rPr kumimoji="0" lang="en-US" altLang="zh-CN" sz="1400" b="0" i="0" u="none" strike="noStrike" kern="1200" cap="none" normalizeH="0" baseline="30000" dirty="0" smtClean="0">
                          <a:ln>
                            <a:noFill/>
                          </a:ln>
                          <a:solidFill>
                            <a:schemeClr val="tx1"/>
                          </a:solidFill>
                          <a:effectLst/>
                          <a:latin typeface="+mn-lt"/>
                          <a:ea typeface="宋体" charset="0"/>
                          <a:cs typeface="Calibri" charset="0"/>
                          <a:sym typeface="Symbol" charset="0"/>
                        </a:rPr>
                        <a:t>-4</a:t>
                      </a:r>
                      <a:endPar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1.610</a:t>
                      </a:r>
                      <a:r>
                        <a:rPr kumimoji="0" lang="en-US" altLang="zh-CN" sz="1400" b="0" i="0" u="none" strike="noStrike" kern="1200" cap="none" normalizeH="0" baseline="30000" dirty="0" smtClean="0">
                          <a:ln>
                            <a:noFill/>
                          </a:ln>
                          <a:solidFill>
                            <a:schemeClr val="tx1"/>
                          </a:solidFill>
                          <a:effectLst/>
                          <a:latin typeface="+mn-lt"/>
                          <a:ea typeface="宋体" charset="0"/>
                          <a:cs typeface="Calibri" charset="0"/>
                          <a:sym typeface="Symbol" charset="0"/>
                        </a:rPr>
                        <a:t>-4</a:t>
                      </a: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/3.710</a:t>
                      </a:r>
                      <a:r>
                        <a:rPr kumimoji="0" lang="en-US" altLang="zh-CN" sz="1400" b="0" i="0" u="none" strike="noStrike" kern="1200" cap="none" normalizeH="0" baseline="30000" dirty="0" smtClean="0">
                          <a:ln>
                            <a:noFill/>
                          </a:ln>
                          <a:solidFill>
                            <a:schemeClr val="tx1"/>
                          </a:solidFill>
                          <a:effectLst/>
                          <a:latin typeface="+mn-lt"/>
                          <a:ea typeface="宋体" charset="0"/>
                          <a:cs typeface="Calibri" charset="0"/>
                          <a:sym typeface="Symbol" charset="0"/>
                        </a:rPr>
                        <a:t>-4</a:t>
                      </a:r>
                      <a:endPar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0.056</a:t>
                      </a:r>
                    </a:p>
                  </a:txBody>
                  <a:tcPr marL="91446" marR="91446" marT="45722" marB="45722" horzOverflow="overflow"/>
                </a:tc>
              </a:tr>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cap="none" normalizeH="0" baseline="0" dirty="0" err="1" smtClean="0">
                          <a:ln>
                            <a:noFill/>
                          </a:ln>
                          <a:solidFill>
                            <a:srgbClr val="000000"/>
                          </a:solidFill>
                          <a:effectLst/>
                          <a:latin typeface="Calibri" charset="0"/>
                          <a:ea typeface="宋体" charset="0"/>
                          <a:cs typeface="宋体" charset="0"/>
                        </a:rPr>
                        <a:t>Betatron</a:t>
                      </a:r>
                      <a:r>
                        <a:rPr kumimoji="0" lang="en-US" altLang="zh-CN" sz="1400" b="0" i="0" u="none" strike="noStrike" cap="none" normalizeH="0" baseline="0" dirty="0" smtClean="0">
                          <a:ln>
                            <a:noFill/>
                          </a:ln>
                          <a:solidFill>
                            <a:srgbClr val="000000"/>
                          </a:solidFill>
                          <a:effectLst/>
                          <a:latin typeface="Calibri" charset="0"/>
                          <a:ea typeface="宋体" charset="0"/>
                          <a:cs typeface="宋体" charset="0"/>
                        </a:rPr>
                        <a:t> tune </a:t>
                      </a:r>
                      <a:r>
                        <a:rPr kumimoji="0" lang="en-US" altLang="zh-CN" sz="1400" b="0" i="1" u="none" strike="noStrike" cap="none" normalizeH="0" baseline="0" dirty="0" smtClean="0">
                          <a:ln>
                            <a:noFill/>
                          </a:ln>
                          <a:solidFill>
                            <a:srgbClr val="000000"/>
                          </a:solidFill>
                          <a:effectLst/>
                          <a:latin typeface="Calibri" charset="0"/>
                          <a:ea typeface="宋体" charset="0"/>
                          <a:cs typeface="宋体" charset="0"/>
                          <a:sym typeface="Symbol" charset="0"/>
                        </a:rPr>
                        <a:t></a:t>
                      </a:r>
                      <a:r>
                        <a:rPr kumimoji="0" lang="en-US" altLang="zh-CN" sz="1400" b="0" i="0" u="none" strike="noStrike" cap="none" normalizeH="0" baseline="-30000" dirty="0" smtClean="0">
                          <a:ln>
                            <a:noFill/>
                          </a:ln>
                          <a:solidFill>
                            <a:srgbClr val="000000"/>
                          </a:solidFill>
                          <a:effectLst/>
                          <a:latin typeface="Calibri" charset="0"/>
                          <a:ea typeface="宋体" charset="0"/>
                          <a:cs typeface="宋体" charset="0"/>
                        </a:rPr>
                        <a:t>x</a:t>
                      </a:r>
                      <a:r>
                        <a:rPr kumimoji="0" lang="en-US" altLang="zh-CN" sz="1400" b="0" i="0" u="none" strike="noStrike" cap="none" normalizeH="0" baseline="0" dirty="0" smtClean="0">
                          <a:ln>
                            <a:noFill/>
                          </a:ln>
                          <a:solidFill>
                            <a:srgbClr val="000000"/>
                          </a:solidFill>
                          <a:effectLst/>
                          <a:latin typeface="Calibri" charset="0"/>
                          <a:ea typeface="宋体" charset="0"/>
                          <a:cs typeface="宋体" charset="0"/>
                          <a:sym typeface="Symbol" charset="0"/>
                        </a:rPr>
                        <a:t>/</a:t>
                      </a:r>
                      <a:r>
                        <a:rPr kumimoji="0" lang="en-US" altLang="zh-CN" sz="1400" b="0" i="1" u="none" strike="noStrike" cap="none" normalizeH="0" baseline="0" dirty="0" smtClean="0">
                          <a:ln>
                            <a:noFill/>
                          </a:ln>
                          <a:solidFill>
                            <a:srgbClr val="000000"/>
                          </a:solidFill>
                          <a:effectLst/>
                          <a:latin typeface="Calibri" charset="0"/>
                          <a:ea typeface="宋体" charset="0"/>
                          <a:cs typeface="宋体" charset="0"/>
                          <a:sym typeface="Symbol" charset="0"/>
                        </a:rPr>
                        <a:t></a:t>
                      </a:r>
                      <a:r>
                        <a:rPr kumimoji="0" lang="en-US" altLang="zh-CN" sz="1400" b="0" i="0" u="none" strike="noStrike" cap="none" normalizeH="0" baseline="-30000" dirty="0" smtClean="0">
                          <a:ln>
                            <a:noFill/>
                          </a:ln>
                          <a:solidFill>
                            <a:srgbClr val="000000"/>
                          </a:solidFill>
                          <a:effectLst/>
                          <a:latin typeface="Calibri" charset="0"/>
                          <a:ea typeface="宋体" charset="0"/>
                          <a:cs typeface="宋体" charset="0"/>
                        </a:rPr>
                        <a:t>y</a:t>
                      </a:r>
                      <a:endParaRPr kumimoji="0" lang="en-US" altLang="zh-CN" sz="1400" b="0" i="1" u="none" strike="noStrike" cap="none" normalizeH="0" baseline="0" dirty="0" smtClean="0">
                        <a:ln>
                          <a:noFill/>
                        </a:ln>
                        <a:solidFill>
                          <a:schemeClr val="tx1"/>
                        </a:solidFill>
                        <a:effectLst/>
                        <a:latin typeface="Arial" charset="0"/>
                        <a:ea typeface="宋体" charset="0"/>
                        <a:cs typeface="宋体" charset="0"/>
                        <a:sym typeface="Symbol"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319.10/317.22</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321.23/117.18</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7.70/8.54, 9.28/10.11</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r>
              <a:tr h="12328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mj-lt"/>
                          <a:ea typeface="宋体" charset="0"/>
                          <a:cs typeface="宋体" charset="0"/>
                        </a:rPr>
                        <a:t>Synchrotron tune</a:t>
                      </a: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0.032</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0.069</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j-lt"/>
                          <a:ea typeface="宋体" charset="0"/>
                          <a:cs typeface="Calibri" charset="0"/>
                        </a:rPr>
                        <a:t>0.0299, 0.0224</a:t>
                      </a:r>
                      <a:endParaRPr kumimoji="0" lang="en-US" altLang="zh-CN" sz="1400" b="0" i="0" u="none" strike="noStrike" kern="1200" cap="none" normalizeH="0" baseline="0" dirty="0">
                        <a:ln>
                          <a:noFill/>
                        </a:ln>
                        <a:solidFill>
                          <a:schemeClr val="tx1"/>
                        </a:solidFill>
                        <a:effectLst/>
                        <a:latin typeface="+mj-lt"/>
                        <a:ea typeface="宋体" charset="0"/>
                        <a:cs typeface="Calibri" charset="0"/>
                      </a:endParaRPr>
                    </a:p>
                  </a:txBody>
                  <a:tcPr marL="91446" marR="91446" marT="45722" marB="45722" horzOverflow="overflow"/>
                </a:tc>
              </a:tr>
              <a:tr h="14156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tx1"/>
                          </a:solidFill>
                          <a:effectLst/>
                          <a:latin typeface="+mj-lt"/>
                          <a:ea typeface="宋体" charset="0"/>
                          <a:cs typeface="宋体" charset="0"/>
                        </a:rPr>
                        <a:t>Radiation damping [</a:t>
                      </a:r>
                      <a:r>
                        <a:rPr kumimoji="0" lang="en-US" altLang="zh-CN" sz="1400" b="0" i="0" u="none" strike="noStrike" cap="none" normalizeH="0" baseline="0" dirty="0" err="1" smtClean="0">
                          <a:ln>
                            <a:noFill/>
                          </a:ln>
                          <a:solidFill>
                            <a:schemeClr val="tx1"/>
                          </a:solidFill>
                          <a:effectLst/>
                          <a:latin typeface="+mj-lt"/>
                          <a:ea typeface="宋体" charset="0"/>
                          <a:cs typeface="宋体" charset="0"/>
                        </a:rPr>
                        <a:t>ms</a:t>
                      </a:r>
                      <a:r>
                        <a:rPr kumimoji="0" lang="en-US" altLang="zh-CN" sz="1400" b="0" i="0" u="none" strike="noStrike" cap="none" normalizeH="0" baseline="0" dirty="0" smtClean="0">
                          <a:ln>
                            <a:noFill/>
                          </a:ln>
                          <a:solidFill>
                            <a:schemeClr val="tx1"/>
                          </a:solidFill>
                          <a:effectLst/>
                          <a:latin typeface="+mj-lt"/>
                          <a:ea typeface="宋体" charset="0"/>
                          <a:cs typeface="宋体" charset="0"/>
                        </a:rPr>
                        <a:t>]</a:t>
                      </a:r>
                      <a:endParaRPr kumimoji="0" lang="en-US" altLang="zh-CN" sz="1400" b="0" i="0" u="none" strike="noStrike" cap="none" normalizeH="0" baseline="0" dirty="0">
                        <a:ln>
                          <a:noFill/>
                        </a:ln>
                        <a:solidFill>
                          <a:schemeClr val="tx1"/>
                        </a:solidFill>
                        <a:effectLst/>
                        <a:latin typeface="+mj-lt"/>
                        <a:ea typeface="宋体" charset="0"/>
                        <a:cs typeface="宋体"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n-lt"/>
                          <a:ea typeface="宋体" charset="0"/>
                          <a:cs typeface="Calibri" charset="0"/>
                        </a:rPr>
                        <a:t>849.5/849.5/425.0</a:t>
                      </a:r>
                      <a:endParaRPr kumimoji="0" lang="en-US" altLang="zh-CN" sz="1400" b="0" i="0" u="none" strike="noStrike" kern="1200" cap="none" normalizeH="0" baseline="0" dirty="0">
                        <a:ln>
                          <a:noFill/>
                        </a:ln>
                        <a:solidFill>
                          <a:schemeClr val="tx1"/>
                        </a:solidFill>
                        <a:effectLst/>
                        <a:latin typeface="+mn-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n-lt"/>
                          <a:ea typeface="宋体" charset="0"/>
                          <a:cs typeface="Calibri" charset="0"/>
                        </a:rPr>
                        <a:t>10.4</a:t>
                      </a: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10</a:t>
                      </a:r>
                      <a:r>
                        <a:rPr kumimoji="0" lang="en-US" altLang="zh-CN" sz="1400" b="0" i="0" u="none" strike="noStrike" kern="1200" cap="none" normalizeH="0" baseline="30000" dirty="0" smtClean="0">
                          <a:ln>
                            <a:noFill/>
                          </a:ln>
                          <a:solidFill>
                            <a:schemeClr val="tx1"/>
                          </a:solidFill>
                          <a:effectLst/>
                          <a:latin typeface="+mn-lt"/>
                          <a:ea typeface="宋体" charset="0"/>
                          <a:cs typeface="Calibri" charset="0"/>
                          <a:sym typeface="Symbol" charset="0"/>
                        </a:rPr>
                        <a:t>3</a:t>
                      </a:r>
                      <a:r>
                        <a:rPr kumimoji="0" lang="en-US" altLang="zh-CN" sz="1400" b="0" i="0" u="none" strike="noStrike" kern="1200" cap="none" normalizeH="0" baseline="0" dirty="0" smtClean="0">
                          <a:ln>
                            <a:noFill/>
                          </a:ln>
                          <a:solidFill>
                            <a:schemeClr val="tx1"/>
                          </a:solidFill>
                          <a:effectLst/>
                          <a:latin typeface="+mn-lt"/>
                          <a:ea typeface="宋体" charset="0"/>
                          <a:cs typeface="Calibri" charset="0"/>
                          <a:sym typeface="Symbol" charset="0"/>
                        </a:rPr>
                        <a:t>/879</a:t>
                      </a:r>
                      <a:endParaRPr kumimoji="0" lang="en-US" altLang="zh-CN" sz="1400" b="0" i="0" u="none" strike="noStrike" kern="1200" cap="none" normalizeH="0" baseline="0" dirty="0">
                        <a:ln>
                          <a:noFill/>
                        </a:ln>
                        <a:solidFill>
                          <a:schemeClr val="tx1"/>
                        </a:solidFill>
                        <a:effectLst/>
                        <a:latin typeface="+mn-lt"/>
                        <a:ea typeface="宋体" charset="0"/>
                        <a:cs typeface="Calibri" charset="0"/>
                      </a:endParaRPr>
                    </a:p>
                  </a:txBody>
                  <a:tcPr marL="91446" marR="91446" marT="45722" marB="45722"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chemeClr val="tx1"/>
                          </a:solidFill>
                          <a:effectLst/>
                          <a:latin typeface="+mn-lt"/>
                          <a:ea typeface="宋体" charset="0"/>
                          <a:cs typeface="Calibri" charset="0"/>
                        </a:rPr>
                        <a:t>11.4/11.4/5.7</a:t>
                      </a:r>
                      <a:endParaRPr kumimoji="0" lang="en-US" altLang="zh-CN" sz="1400" b="0" i="0" u="none" strike="noStrike" kern="1200" cap="none" normalizeH="0" baseline="0" dirty="0">
                        <a:ln>
                          <a:noFill/>
                        </a:ln>
                        <a:solidFill>
                          <a:schemeClr val="tx1"/>
                        </a:solidFill>
                        <a:effectLst/>
                        <a:latin typeface="+mn-lt"/>
                        <a:ea typeface="宋体" charset="0"/>
                        <a:cs typeface="Calibri" charset="0"/>
                      </a:endParaRPr>
                    </a:p>
                  </a:txBody>
                  <a:tcPr marL="91446" marR="91446" marT="45722" marB="45722" horzOverflow="overflow"/>
                </a:tc>
              </a:tr>
            </a:tbl>
          </a:graphicData>
        </a:graphic>
      </p:graphicFrame>
    </p:spTree>
    <p:extLst>
      <p:ext uri="{BB962C8B-B14F-4D97-AF65-F5344CB8AC3E}">
        <p14:creationId xmlns:p14="http://schemas.microsoft.com/office/powerpoint/2010/main" val="3854053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399" y="2444092"/>
            <a:ext cx="361950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Transverse mode coupling instability</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20</a:t>
            </a:fld>
            <a:endParaRPr lang="zh-CN" altLang="en-US"/>
          </a:p>
        </p:txBody>
      </p:sp>
      <p:sp>
        <p:nvSpPr>
          <p:cNvPr id="8" name="内容占位符 2"/>
          <p:cNvSpPr txBox="1">
            <a:spLocks/>
          </p:cNvSpPr>
          <p:nvPr/>
        </p:nvSpPr>
        <p:spPr>
          <a:xfrm>
            <a:off x="395536" y="771550"/>
            <a:ext cx="8280920" cy="267068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a:latin typeface="Calibri" charset="0"/>
                <a:ea typeface="宋体" charset="0"/>
              </a:rPr>
              <a:t>Fast instability, normally with beam losses.</a:t>
            </a:r>
          </a:p>
          <a:p>
            <a:pPr algn="just">
              <a:spcBef>
                <a:spcPts val="300"/>
              </a:spcBef>
              <a:buFont typeface="Wingdings" pitchFamily="2" charset="2"/>
              <a:buChar char="p"/>
            </a:pPr>
            <a:r>
              <a:rPr lang="en-US" altLang="zh-CN" sz="2000" dirty="0" smtClean="0">
                <a:latin typeface="Calibri" charset="0"/>
                <a:ea typeface="宋体" charset="0"/>
              </a:rPr>
              <a:t>The instability threshold extend from 45</a:t>
            </a:r>
            <a:r>
              <a:rPr lang="en-US" altLang="zh-CN" sz="2000" dirty="0" smtClean="0">
                <a:latin typeface="Calibri" charset="0"/>
                <a:ea typeface="宋体" charset="0"/>
                <a:sym typeface="Symbol"/>
              </a:rPr>
              <a:t></a:t>
            </a:r>
            <a:r>
              <a:rPr lang="en-US" altLang="zh-CN" sz="2000" dirty="0" smtClean="0">
                <a:latin typeface="Calibri" charset="0"/>
                <a:ea typeface="宋体" charset="0"/>
              </a:rPr>
              <a:t>A to 85uA when considering </a:t>
            </a:r>
            <a:r>
              <a:rPr lang="en-US" altLang="zh-CN" sz="2000" dirty="0">
                <a:latin typeface="Calibri" charset="0"/>
                <a:ea typeface="宋体" charset="0"/>
              </a:rPr>
              <a:t>bunch lengthening due to the </a:t>
            </a:r>
            <a:r>
              <a:rPr lang="en-US" altLang="zh-CN" sz="2000" dirty="0" smtClean="0">
                <a:latin typeface="Calibri" charset="0"/>
                <a:ea typeface="宋体" charset="0"/>
              </a:rPr>
              <a:t>longitudinal impedance.</a:t>
            </a:r>
          </a:p>
          <a:p>
            <a:pPr algn="just">
              <a:spcBef>
                <a:spcPts val="300"/>
              </a:spcBef>
              <a:buFont typeface="Wingdings" pitchFamily="2" charset="2"/>
              <a:buChar char="p"/>
            </a:pPr>
            <a:r>
              <a:rPr lang="en-US" altLang="zh-CN" sz="2000" dirty="0">
                <a:latin typeface="Calibri" charset="0"/>
                <a:ea typeface="宋体" charset="0"/>
              </a:rPr>
              <a:t>The instability will be further detuned when considering the bunch lengthening due to the </a:t>
            </a:r>
            <a:r>
              <a:rPr lang="en-US" altLang="zh-CN" sz="2000" dirty="0" err="1" smtClean="0">
                <a:latin typeface="Calibri" charset="0"/>
                <a:ea typeface="宋体" charset="0"/>
              </a:rPr>
              <a:t>beamstrahlung</a:t>
            </a:r>
            <a:r>
              <a:rPr lang="en-US" altLang="zh-CN" sz="2000" dirty="0" smtClean="0">
                <a:latin typeface="Calibri" charset="0"/>
                <a:ea typeface="宋体" charset="0"/>
              </a:rPr>
              <a:t>.</a:t>
            </a:r>
            <a:endParaRPr lang="en-US" altLang="zh-CN" sz="2000" dirty="0">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cxnSp>
        <p:nvCxnSpPr>
          <p:cNvPr id="11" name="直接连接符 10"/>
          <p:cNvCxnSpPr/>
          <p:nvPr/>
        </p:nvCxnSpPr>
        <p:spPr>
          <a:xfrm flipV="1">
            <a:off x="3974167" y="2607990"/>
            <a:ext cx="0" cy="212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113499" y="4393436"/>
            <a:ext cx="756938" cy="338554"/>
          </a:xfrm>
          <a:prstGeom prst="rect">
            <a:avLst/>
          </a:prstGeom>
        </p:spPr>
        <p:txBody>
          <a:bodyPr wrap="none">
            <a:spAutoFit/>
          </a:bodyPr>
          <a:lstStyle/>
          <a:p>
            <a:r>
              <a:rPr lang="en-US" altLang="zh-CN" sz="1600" b="1" dirty="0" smtClean="0">
                <a:solidFill>
                  <a:srgbClr val="FF0000"/>
                </a:solidFill>
                <a:latin typeface="Calibri" charset="0"/>
                <a:ea typeface="宋体" charset="0"/>
              </a:rPr>
              <a:t>Design</a:t>
            </a:r>
            <a:endParaRPr lang="zh-CN" altLang="en-US" b="1" dirty="0">
              <a:solidFill>
                <a:srgbClr val="FF0000"/>
              </a:solidFill>
            </a:endParaRPr>
          </a:p>
        </p:txBody>
      </p:sp>
      <p:pic>
        <p:nvPicPr>
          <p:cNvPr id="1434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8831" y="2427734"/>
            <a:ext cx="3713609" cy="2163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接连接符 13"/>
          <p:cNvCxnSpPr/>
          <p:nvPr/>
        </p:nvCxnSpPr>
        <p:spPr>
          <a:xfrm flipV="1">
            <a:off x="7892315" y="2571750"/>
            <a:ext cx="0" cy="2124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7031647" y="4357196"/>
            <a:ext cx="756938" cy="338554"/>
          </a:xfrm>
          <a:prstGeom prst="rect">
            <a:avLst/>
          </a:prstGeom>
        </p:spPr>
        <p:txBody>
          <a:bodyPr wrap="none">
            <a:spAutoFit/>
          </a:bodyPr>
          <a:lstStyle/>
          <a:p>
            <a:r>
              <a:rPr lang="en-US" altLang="zh-CN" sz="1600" b="1" dirty="0" smtClean="0">
                <a:solidFill>
                  <a:srgbClr val="FF0000"/>
                </a:solidFill>
                <a:latin typeface="Calibri" charset="0"/>
                <a:ea typeface="宋体" charset="0"/>
              </a:rPr>
              <a:t>Design</a:t>
            </a:r>
            <a:endParaRPr lang="zh-CN" altLang="en-US" b="1" dirty="0">
              <a:solidFill>
                <a:srgbClr val="FF0000"/>
              </a:solidFill>
            </a:endParaRPr>
          </a:p>
        </p:txBody>
      </p:sp>
      <p:sp>
        <p:nvSpPr>
          <p:cNvPr id="16" name="矩形 15"/>
          <p:cNvSpPr/>
          <p:nvPr/>
        </p:nvSpPr>
        <p:spPr>
          <a:xfrm>
            <a:off x="2195736" y="2510760"/>
            <a:ext cx="829073" cy="338554"/>
          </a:xfrm>
          <a:prstGeom prst="rect">
            <a:avLst/>
          </a:prstGeom>
        </p:spPr>
        <p:txBody>
          <a:bodyPr wrap="none">
            <a:spAutoFit/>
          </a:bodyPr>
          <a:lstStyle/>
          <a:p>
            <a:r>
              <a:rPr lang="en-US" altLang="zh-CN" sz="1600" b="1" dirty="0" smtClean="0">
                <a:solidFill>
                  <a:srgbClr val="0000FF"/>
                </a:solidFill>
                <a:latin typeface="Calibri" charset="0"/>
                <a:ea typeface="宋体" charset="0"/>
              </a:rPr>
              <a:t>W/O ZL</a:t>
            </a:r>
            <a:endParaRPr lang="zh-CN" altLang="en-US" b="1" dirty="0">
              <a:solidFill>
                <a:srgbClr val="0000FF"/>
              </a:solidFill>
            </a:endParaRPr>
          </a:p>
        </p:txBody>
      </p:sp>
      <p:sp>
        <p:nvSpPr>
          <p:cNvPr id="17" name="矩形 16"/>
          <p:cNvSpPr/>
          <p:nvPr/>
        </p:nvSpPr>
        <p:spPr>
          <a:xfrm>
            <a:off x="6407223" y="2499742"/>
            <a:ext cx="689612" cy="338554"/>
          </a:xfrm>
          <a:prstGeom prst="rect">
            <a:avLst/>
          </a:prstGeom>
        </p:spPr>
        <p:txBody>
          <a:bodyPr wrap="none">
            <a:spAutoFit/>
          </a:bodyPr>
          <a:lstStyle/>
          <a:p>
            <a:r>
              <a:rPr lang="en-US" altLang="zh-CN" sz="1600" b="1" dirty="0" smtClean="0">
                <a:solidFill>
                  <a:srgbClr val="0000FF"/>
                </a:solidFill>
                <a:latin typeface="Calibri" charset="0"/>
                <a:ea typeface="宋体" charset="0"/>
              </a:rPr>
              <a:t>W/ ZL</a:t>
            </a:r>
            <a:endParaRPr lang="zh-CN" altLang="en-US" b="1" dirty="0">
              <a:solidFill>
                <a:srgbClr val="0000FF"/>
              </a:solidFill>
            </a:endParaRPr>
          </a:p>
        </p:txBody>
      </p:sp>
    </p:spTree>
    <p:extLst>
      <p:ext uri="{BB962C8B-B14F-4D97-AF65-F5344CB8AC3E}">
        <p14:creationId xmlns:p14="http://schemas.microsoft.com/office/powerpoint/2010/main" val="2900225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Transverse resistive wall instability</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a:latin typeface="Calibri" charset="0"/>
                <a:ea typeface="宋体" charset="0"/>
              </a:rPr>
              <a:t>The coupled bunch instability can be driven by the resonance at zero frequency of the transverse resistive wall impedance</a:t>
            </a:r>
            <a:r>
              <a:rPr lang="en-US" altLang="zh-CN" sz="2000" dirty="0" smtClean="0">
                <a:latin typeface="Calibri" charset="0"/>
                <a:ea typeface="宋体" charset="0"/>
              </a:rPr>
              <a:t>.</a:t>
            </a:r>
          </a:p>
          <a:p>
            <a:pPr algn="just">
              <a:spcBef>
                <a:spcPts val="600"/>
              </a:spcBef>
              <a:buFont typeface="Wingdings" pitchFamily="2" charset="2"/>
              <a:buChar char="p"/>
            </a:pPr>
            <a:r>
              <a:rPr lang="en-US" altLang="zh-CN" sz="2000" dirty="0" smtClean="0">
                <a:latin typeface="Calibri" charset="0"/>
                <a:ea typeface="宋体" charset="0"/>
              </a:rPr>
              <a:t>An efficient bunch by bunch feedback damping </a:t>
            </a:r>
            <a:r>
              <a:rPr lang="en-US" altLang="zh-CN" sz="2000" dirty="0">
                <a:latin typeface="Calibri" charset="0"/>
                <a:ea typeface="宋体" charset="0"/>
              </a:rPr>
              <a:t>of ~</a:t>
            </a:r>
            <a:r>
              <a:rPr lang="en-US" altLang="zh-CN" sz="2000" dirty="0" smtClean="0">
                <a:latin typeface="Calibri" charset="0"/>
                <a:ea typeface="宋体" charset="0"/>
              </a:rPr>
              <a:t>3 </a:t>
            </a:r>
            <a:r>
              <a:rPr lang="en-US" altLang="zh-CN" sz="2000" dirty="0">
                <a:latin typeface="Calibri" charset="0"/>
                <a:ea typeface="宋体" charset="0"/>
              </a:rPr>
              <a:t>turns is required</a:t>
            </a:r>
            <a:r>
              <a:rPr lang="en-US" altLang="zh-CN" sz="2000" dirty="0" smtClean="0">
                <a:latin typeface="Calibri" charset="0"/>
                <a:ea typeface="宋体" charset="0"/>
              </a:rPr>
              <a:t>.</a:t>
            </a:r>
          </a:p>
          <a:p>
            <a:pPr algn="just">
              <a:spcBef>
                <a:spcPts val="600"/>
              </a:spcBef>
              <a:buFont typeface="Wingdings" pitchFamily="2" charset="2"/>
              <a:buChar char="p"/>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13" name="Group 5"/>
          <p:cNvGraphicFramePr>
            <a:graphicFrameLocks noGrp="1"/>
          </p:cNvGraphicFramePr>
          <p:nvPr>
            <p:extLst>
              <p:ext uri="{D42A27DB-BD31-4B8C-83A1-F6EECF244321}">
                <p14:modId xmlns:p14="http://schemas.microsoft.com/office/powerpoint/2010/main" val="2151048423"/>
              </p:ext>
            </p:extLst>
          </p:nvPr>
        </p:nvGraphicFramePr>
        <p:xfrm>
          <a:off x="899592" y="2211710"/>
          <a:ext cx="3716425" cy="1244476"/>
        </p:xfrm>
        <a:graphic>
          <a:graphicData uri="http://schemas.openxmlformats.org/drawingml/2006/table">
            <a:tbl>
              <a:tblPr/>
              <a:tblGrid>
                <a:gridCol w="2431808"/>
                <a:gridCol w="1284617"/>
              </a:tblGrid>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zh-CN" sz="1400" b="1"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mj-lt"/>
                          <a:ea typeface="宋体" charset="0"/>
                          <a:cs typeface="宋体" charset="0"/>
                        </a:rPr>
                        <a:t>Z-High </a:t>
                      </a:r>
                      <a:r>
                        <a:rPr kumimoji="0" lang="en-US" altLang="zh-CN" sz="1400" b="0" i="0" u="none" strike="noStrike" cap="none" normalizeH="0" baseline="0" dirty="0" err="1" smtClean="0">
                          <a:ln>
                            <a:noFill/>
                          </a:ln>
                          <a:solidFill>
                            <a:schemeClr val="bg1"/>
                          </a:solidFill>
                          <a:effectLst/>
                          <a:latin typeface="+mj-lt"/>
                          <a:ea typeface="宋体" charset="0"/>
                          <a:cs typeface="宋体" charset="0"/>
                        </a:rPr>
                        <a:t>Lumi</a:t>
                      </a:r>
                      <a:endParaRPr kumimoji="0" lang="en-US" altLang="zh-CN" sz="1400" b="0" i="0" u="none" strike="noStrike" cap="none" normalizeH="0" baseline="0" dirty="0">
                        <a:ln>
                          <a:noFill/>
                        </a:ln>
                        <a:solidFill>
                          <a:schemeClr val="bg1"/>
                        </a:solidFill>
                        <a:effectLst/>
                        <a:latin typeface="+mj-lt"/>
                        <a:ea typeface="宋体" charset="0"/>
                        <a:cs typeface="宋体"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80FF"/>
                    </a:solidFill>
                  </a:tcPr>
                </a:tc>
              </a:tr>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宋体" charset="0"/>
                        </a:rPr>
                        <a:t>Instability growth time [</a:t>
                      </a:r>
                      <a:r>
                        <a:rPr kumimoji="0" lang="en-US" altLang="zh-CN" sz="1400" b="0" i="0" u="none" strike="noStrike" cap="none" normalizeH="0" baseline="0" dirty="0" err="1" smtClean="0">
                          <a:ln>
                            <a:noFill/>
                          </a:ln>
                          <a:solidFill>
                            <a:srgbClr val="FF0000"/>
                          </a:solidFill>
                          <a:effectLst/>
                          <a:latin typeface="+mj-lt"/>
                          <a:ea typeface="宋体" charset="0"/>
                          <a:cs typeface="宋体" charset="0"/>
                        </a:rPr>
                        <a:t>ms</a:t>
                      </a:r>
                      <a:r>
                        <a:rPr kumimoji="0" lang="en-US" altLang="zh-CN" sz="1400" b="0" i="0" u="none" strike="noStrike" cap="none" normalizeH="0" baseline="0" dirty="0" smtClean="0">
                          <a:ln>
                            <a:noFill/>
                          </a:ln>
                          <a:solidFill>
                            <a:srgbClr val="FF0000"/>
                          </a:solidFill>
                          <a:effectLst/>
                          <a:latin typeface="+mj-lt"/>
                          <a:ea typeface="宋体" charset="0"/>
                          <a:cs typeface="宋体" charset="0"/>
                        </a:rPr>
                        <a:t>]</a:t>
                      </a:r>
                      <a:endParaRPr kumimoji="0" lang="en-US" altLang="zh-CN" sz="1400" b="0" i="0" u="none" strike="noStrike" cap="none" normalizeH="0" baseline="0" dirty="0">
                        <a:ln>
                          <a:noFill/>
                        </a:ln>
                        <a:solidFill>
                          <a:srgbClr val="FF0000"/>
                        </a:solidFill>
                        <a:effectLst/>
                        <a:latin typeface="+mj-lt"/>
                        <a:ea typeface="宋体" charset="0"/>
                        <a:cs typeface="宋体"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kern="1200" cap="none" normalizeH="0" baseline="0" dirty="0" smtClean="0">
                          <a:ln>
                            <a:noFill/>
                          </a:ln>
                          <a:solidFill>
                            <a:srgbClr val="FF0000"/>
                          </a:solidFill>
                          <a:effectLst/>
                          <a:latin typeface="+mn-lt"/>
                          <a:ea typeface="宋体" charset="0"/>
                          <a:cs typeface="Calibri" charset="0"/>
                        </a:rPr>
                        <a:t>2.0 (~6 turns)</a:t>
                      </a: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kern="1200" cap="none" normalizeH="0" baseline="0" dirty="0" smtClean="0">
                          <a:ln>
                            <a:noFill/>
                          </a:ln>
                          <a:solidFill>
                            <a:srgbClr val="FF0000"/>
                          </a:solidFill>
                          <a:effectLst/>
                          <a:latin typeface="+mj-lt"/>
                          <a:ea typeface="宋体" charset="0"/>
                          <a:cs typeface="宋体" charset="0"/>
                        </a:rPr>
                        <a:t>Radiation damping [</a:t>
                      </a:r>
                      <a:r>
                        <a:rPr kumimoji="0" lang="en-US" altLang="zh-CN" sz="1400" b="0" i="0" u="none" strike="noStrike" kern="1200" cap="none" normalizeH="0" baseline="0" dirty="0" err="1" smtClean="0">
                          <a:ln>
                            <a:noFill/>
                          </a:ln>
                          <a:solidFill>
                            <a:srgbClr val="FF0000"/>
                          </a:solidFill>
                          <a:effectLst/>
                          <a:latin typeface="+mj-lt"/>
                          <a:ea typeface="宋体" charset="0"/>
                          <a:cs typeface="宋体" charset="0"/>
                        </a:rPr>
                        <a:t>ms</a:t>
                      </a:r>
                      <a:r>
                        <a:rPr kumimoji="0" lang="en-US" altLang="zh-CN" sz="1400" b="0" i="0" u="none" strike="noStrike" kern="1200" cap="none" normalizeH="0" baseline="0" dirty="0" smtClean="0">
                          <a:ln>
                            <a:noFill/>
                          </a:ln>
                          <a:solidFill>
                            <a:srgbClr val="FF0000"/>
                          </a:solidFill>
                          <a:effectLst/>
                          <a:latin typeface="+mj-lt"/>
                          <a:ea typeface="宋体" charset="0"/>
                          <a:cs typeface="宋体" charset="0"/>
                        </a:rPr>
                        <a:t>]</a:t>
                      </a:r>
                      <a:endParaRPr kumimoji="0" lang="en-US" altLang="zh-CN" sz="1400" b="0" i="0" u="none" strike="noStrike" kern="1200" cap="none" normalizeH="0" baseline="0" dirty="0">
                        <a:ln>
                          <a:noFill/>
                        </a:ln>
                        <a:solidFill>
                          <a:srgbClr val="FF0000"/>
                        </a:solidFill>
                        <a:effectLst/>
                        <a:latin typeface="+mj-lt"/>
                        <a:ea typeface="宋体" charset="0"/>
                        <a:cs typeface="宋体" charset="0"/>
                      </a:endParaRPr>
                    </a:p>
                  </a:txBody>
                  <a:tcPr marL="91446" marR="91446" marT="45722" marB="4572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Calibri" charset="0"/>
                        </a:rPr>
                        <a:t>840</a:t>
                      </a:r>
                      <a:endParaRPr kumimoji="0" lang="en-US" altLang="zh-CN" sz="1400" b="0" i="0" u="none" strike="noStrike" cap="none" normalizeH="0" baseline="0" dirty="0">
                        <a:ln>
                          <a:noFill/>
                        </a:ln>
                        <a:solidFill>
                          <a:srgbClr val="FF0000"/>
                        </a:solidFill>
                        <a:effectLst/>
                        <a:latin typeface="+mj-lt"/>
                        <a:ea typeface="宋体" charset="0"/>
                        <a:cs typeface="Calibri" charset="0"/>
                      </a:endParaRPr>
                    </a:p>
                  </a:txBody>
                  <a:tcPr marL="91446" marR="91446" marT="45722" marB="4572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1111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宋体" charset="0"/>
                        </a:rPr>
                        <a:t>Bunch by bunch feedback [</a:t>
                      </a:r>
                      <a:r>
                        <a:rPr kumimoji="0" lang="en-US" altLang="zh-CN" sz="1400" b="0" i="0" u="none" strike="noStrike" cap="none" normalizeH="0" baseline="0" dirty="0" err="1" smtClean="0">
                          <a:ln>
                            <a:noFill/>
                          </a:ln>
                          <a:solidFill>
                            <a:srgbClr val="FF0000"/>
                          </a:solidFill>
                          <a:effectLst/>
                          <a:latin typeface="+mj-lt"/>
                          <a:ea typeface="宋体" charset="0"/>
                          <a:cs typeface="宋体" charset="0"/>
                        </a:rPr>
                        <a:t>ms</a:t>
                      </a:r>
                      <a:r>
                        <a:rPr kumimoji="0" lang="en-US" altLang="zh-CN" sz="1400" b="0" i="0" u="none" strike="noStrike" cap="none" normalizeH="0" baseline="0" dirty="0" smtClean="0">
                          <a:ln>
                            <a:noFill/>
                          </a:ln>
                          <a:solidFill>
                            <a:srgbClr val="FF0000"/>
                          </a:solidFill>
                          <a:effectLst/>
                          <a:latin typeface="+mj-lt"/>
                          <a:ea typeface="宋体" charset="0"/>
                          <a:cs typeface="宋体" charset="0"/>
                        </a:rPr>
                        <a:t>]</a:t>
                      </a:r>
                      <a:endParaRPr kumimoji="0" lang="en-US" altLang="zh-CN" sz="1400" b="0" i="0" u="none" strike="noStrike" cap="none" normalizeH="0" baseline="0" dirty="0">
                        <a:ln>
                          <a:noFill/>
                        </a:ln>
                        <a:solidFill>
                          <a:srgbClr val="FF0000"/>
                        </a:solidFill>
                        <a:effectLst/>
                        <a:latin typeface="+mj-lt"/>
                        <a:ea typeface="宋体" charset="0"/>
                        <a:cs typeface="宋体"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mj-lt"/>
                          <a:ea typeface="宋体" charset="0"/>
                          <a:cs typeface="Calibri" charset="0"/>
                        </a:rPr>
                        <a:t>1.0 (~3 turns)</a:t>
                      </a:r>
                      <a:endParaRPr kumimoji="0" lang="en-US" altLang="zh-CN" sz="1400" b="0" i="0" u="none" strike="noStrike" cap="none" normalizeH="0" baseline="0" dirty="0">
                        <a:ln>
                          <a:noFill/>
                        </a:ln>
                        <a:solidFill>
                          <a:srgbClr val="FF0000"/>
                        </a:solidFill>
                        <a:effectLst/>
                        <a:latin typeface="+mj-lt"/>
                        <a:ea typeface="宋体" charset="0"/>
                        <a:cs typeface="Calibri" charset="0"/>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矩形 3"/>
          <p:cNvSpPr/>
          <p:nvPr/>
        </p:nvSpPr>
        <p:spPr>
          <a:xfrm>
            <a:off x="611560" y="3723878"/>
            <a:ext cx="4464496" cy="646331"/>
          </a:xfrm>
          <a:prstGeom prst="rect">
            <a:avLst/>
          </a:prstGeom>
        </p:spPr>
        <p:txBody>
          <a:bodyPr wrap="square">
            <a:spAutoFit/>
          </a:bodyPr>
          <a:lstStyle/>
          <a:p>
            <a:pPr lvl="0" algn="just">
              <a:spcBef>
                <a:spcPts val="600"/>
              </a:spcBef>
            </a:pPr>
            <a:r>
              <a:rPr lang="en-US" altLang="zh-CN" dirty="0">
                <a:solidFill>
                  <a:prstClr val="black"/>
                </a:solidFill>
                <a:latin typeface="Calibri" charset="0"/>
                <a:ea typeface="宋体" charset="0"/>
              </a:rPr>
              <a:t>Growth time of the most dangerous mode vs. damping factors</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20788"/>
            <a:ext cx="3384376" cy="1908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1088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Beam ion instability</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22</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a:latin typeface="Calibri" charset="0"/>
                <a:ea typeface="宋体" charset="0"/>
              </a:rPr>
              <a:t>Induce </a:t>
            </a:r>
            <a:r>
              <a:rPr lang="en-US" altLang="zh-CN" sz="2000" dirty="0" err="1">
                <a:latin typeface="Calibri" charset="0"/>
                <a:ea typeface="宋体" charset="0"/>
              </a:rPr>
              <a:t>emittance</a:t>
            </a:r>
            <a:r>
              <a:rPr lang="en-US" altLang="zh-CN" sz="2000" dirty="0">
                <a:latin typeface="Calibri" charset="0"/>
                <a:ea typeface="宋体" charset="0"/>
              </a:rPr>
              <a:t> blow-up and a positive tune shift along the bunch train.</a:t>
            </a:r>
          </a:p>
          <a:p>
            <a:pPr algn="just">
              <a:spcBef>
                <a:spcPts val="600"/>
              </a:spcBef>
              <a:buFont typeface="Wingdings" pitchFamily="2" charset="2"/>
              <a:buChar char="p"/>
            </a:pPr>
            <a:r>
              <a:rPr lang="en-US" altLang="zh-CN" sz="2000" dirty="0">
                <a:solidFill>
                  <a:srgbClr val="FF0000"/>
                </a:solidFill>
                <a:latin typeface="Calibri" charset="0"/>
                <a:ea typeface="宋体" charset="0"/>
              </a:rPr>
              <a:t>Filling pattern:  </a:t>
            </a:r>
            <a:r>
              <a:rPr lang="en-US" altLang="zh-CN" sz="2000" dirty="0" smtClean="0">
                <a:solidFill>
                  <a:srgbClr val="FF0000"/>
                </a:solidFill>
                <a:latin typeface="Calibri" charset="0"/>
                <a:ea typeface="宋体" charset="0"/>
              </a:rPr>
              <a:t>{</a:t>
            </a:r>
            <a:r>
              <a:rPr lang="en-US" altLang="zh-CN" sz="2000" dirty="0" err="1" smtClean="0">
                <a:solidFill>
                  <a:srgbClr val="FF0000"/>
                </a:solidFill>
                <a:latin typeface="Calibri" charset="0"/>
                <a:ea typeface="宋体" charset="0"/>
              </a:rPr>
              <a:t>Ntrain</a:t>
            </a:r>
            <a:r>
              <a:rPr lang="en-US" altLang="zh-CN" sz="2000" dirty="0" smtClean="0">
                <a:solidFill>
                  <a:srgbClr val="FF0000"/>
                </a:solidFill>
                <a:latin typeface="Calibri" charset="0"/>
                <a:ea typeface="宋体" charset="0"/>
              </a:rPr>
              <a:t>=144, </a:t>
            </a:r>
            <a:r>
              <a:rPr lang="en-US" altLang="zh-CN" sz="2000" dirty="0">
                <a:solidFill>
                  <a:srgbClr val="FF0000"/>
                </a:solidFill>
                <a:latin typeface="Calibri" charset="0"/>
                <a:ea typeface="宋体" charset="0"/>
              </a:rPr>
              <a:t>Bunch </a:t>
            </a:r>
            <a:r>
              <a:rPr lang="en-US" altLang="zh-CN" sz="2000" dirty="0" smtClean="0">
                <a:solidFill>
                  <a:srgbClr val="FF0000"/>
                </a:solidFill>
                <a:latin typeface="Calibri" charset="0"/>
                <a:ea typeface="宋体" charset="0"/>
              </a:rPr>
              <a:t>spacing=23ns</a:t>
            </a:r>
            <a:r>
              <a:rPr lang="en-US" altLang="zh-CN" sz="2000" dirty="0">
                <a:solidFill>
                  <a:srgbClr val="FF0000"/>
                </a:solidFill>
                <a:latin typeface="Calibri" charset="0"/>
                <a:ea typeface="宋体" charset="0"/>
              </a:rPr>
              <a:t>, </a:t>
            </a:r>
            <a:r>
              <a:rPr lang="en-US" altLang="zh-CN" sz="2000" dirty="0" smtClean="0">
                <a:solidFill>
                  <a:srgbClr val="FF0000"/>
                </a:solidFill>
                <a:latin typeface="Calibri" charset="0"/>
                <a:ea typeface="宋体" charset="0"/>
              </a:rPr>
              <a:t>Gap=492ns</a:t>
            </a:r>
            <a:r>
              <a:rPr lang="en-US" altLang="zh-CN" sz="2000" dirty="0">
                <a:solidFill>
                  <a:srgbClr val="FF0000"/>
                </a:solidFill>
                <a:latin typeface="Calibri" charset="0"/>
                <a:ea typeface="宋体" charset="0"/>
              </a:rPr>
              <a:t>}</a:t>
            </a:r>
          </a:p>
          <a:p>
            <a:pPr algn="just">
              <a:spcBef>
                <a:spcPts val="600"/>
              </a:spcBef>
              <a:buFont typeface="Wingdings" pitchFamily="2" charset="2"/>
              <a:buChar char="p"/>
            </a:pPr>
            <a:r>
              <a:rPr lang="en-US" altLang="zh-CN" sz="2000" dirty="0" err="1">
                <a:latin typeface="Calibri" charset="0"/>
                <a:ea typeface="宋体" charset="0"/>
              </a:rPr>
              <a:t>Emittance</a:t>
            </a:r>
            <a:r>
              <a:rPr lang="en-US" altLang="zh-CN" sz="2000" dirty="0">
                <a:latin typeface="Calibri" charset="0"/>
                <a:ea typeface="宋体" charset="0"/>
              </a:rPr>
              <a:t> growth due to the beam ion interaction are </a:t>
            </a:r>
            <a:r>
              <a:rPr lang="en-US" altLang="zh-CN" sz="2000" dirty="0" smtClean="0">
                <a:latin typeface="Calibri" charset="0"/>
                <a:ea typeface="宋体" charset="0"/>
              </a:rPr>
              <a:t>foreseen.</a:t>
            </a: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10" name="矩形 9"/>
          <p:cNvSpPr/>
          <p:nvPr/>
        </p:nvSpPr>
        <p:spPr>
          <a:xfrm>
            <a:off x="323529" y="4208188"/>
            <a:ext cx="3168352" cy="307777"/>
          </a:xfrm>
          <a:prstGeom prst="rect">
            <a:avLst/>
          </a:prstGeom>
        </p:spPr>
        <p:txBody>
          <a:bodyPr wrap="square">
            <a:spAutoFit/>
          </a:bodyPr>
          <a:lstStyle/>
          <a:p>
            <a:r>
              <a:rPr lang="en-US" altLang="zh-CN" sz="1400" dirty="0" smtClean="0"/>
              <a:t>Build-up of ions along the bunch train</a:t>
            </a:r>
          </a:p>
        </p:txBody>
      </p:sp>
      <p:pic>
        <p:nvPicPr>
          <p:cNvPr id="17410" name="Picture 2" descr="D:\New20180222\CEPC\20210903 IARC报告准备\Instabilities\BeamIon\withdecay_z_Lsep=20n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995686"/>
            <a:ext cx="2881463" cy="21602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Group 5"/>
          <p:cNvGraphicFramePr>
            <a:graphicFrameLocks noGrp="1"/>
          </p:cNvGraphicFramePr>
          <p:nvPr>
            <p:extLst>
              <p:ext uri="{D42A27DB-BD31-4B8C-83A1-F6EECF244321}">
                <p14:modId xmlns:p14="http://schemas.microsoft.com/office/powerpoint/2010/main" val="1131149335"/>
              </p:ext>
            </p:extLst>
          </p:nvPr>
        </p:nvGraphicFramePr>
        <p:xfrm>
          <a:off x="3248867" y="2120846"/>
          <a:ext cx="1827189" cy="1959894"/>
        </p:xfrm>
        <a:graphic>
          <a:graphicData uri="http://schemas.openxmlformats.org/drawingml/2006/table">
            <a:tbl>
              <a:tblPr/>
              <a:tblGrid>
                <a:gridCol w="1007323"/>
                <a:gridCol w="819866"/>
              </a:tblGrid>
              <a:tr h="326649">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chemeClr val="bg1"/>
                          </a:solidFill>
                          <a:effectLst/>
                          <a:latin typeface="Calibri"/>
                          <a:ea typeface="宋体" charset="0"/>
                          <a:cs typeface="Calibri"/>
                        </a:rPr>
                        <a:t>Parameters</a:t>
                      </a:r>
                      <a:endParaRPr kumimoji="0" lang="en-US" altLang="zh-CN" sz="1400" b="1" i="0" u="none" strike="noStrike" cap="none" normalizeH="0" baseline="0" dirty="0">
                        <a:ln>
                          <a:noFill/>
                        </a:ln>
                        <a:solidFill>
                          <a:schemeClr val="bg1"/>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80FF"/>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0" u="none" strike="noStrike" cap="none" normalizeH="0" baseline="0" dirty="0" smtClean="0">
                          <a:ln>
                            <a:noFill/>
                          </a:ln>
                          <a:solidFill>
                            <a:schemeClr val="bg1"/>
                          </a:solidFill>
                          <a:effectLst/>
                          <a:latin typeface="+mn-lt"/>
                          <a:ea typeface="宋体" charset="0"/>
                          <a:cs typeface="Calibri"/>
                        </a:rPr>
                        <a:t>Z-30MW</a:t>
                      </a: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0080FF"/>
                    </a:solidFill>
                  </a:tcPr>
                </a:tc>
              </a:tr>
              <a:tr h="326649">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1400" b="0" i="1" u="none" strike="noStrike" kern="1200" cap="none" spc="0" normalizeH="0" baseline="0" noProof="0" dirty="0" err="1" smtClean="0">
                          <a:ln>
                            <a:noFill/>
                          </a:ln>
                          <a:solidFill>
                            <a:srgbClr val="000000"/>
                          </a:solidFill>
                          <a:effectLst/>
                          <a:uLnTx/>
                          <a:uFillTx/>
                          <a:latin typeface="Calibri"/>
                          <a:ea typeface="宋体" charset="0"/>
                          <a:cs typeface="Calibri"/>
                        </a:rPr>
                        <a:t>L</a:t>
                      </a:r>
                      <a:r>
                        <a:rPr kumimoji="0" lang="en-US" altLang="zh-CN" sz="1400" b="0" i="1" u="none" strike="noStrike" kern="1200" cap="none" spc="0" normalizeH="0" baseline="-25000" noProof="0" dirty="0" err="1" smtClean="0">
                          <a:ln>
                            <a:noFill/>
                          </a:ln>
                          <a:solidFill>
                            <a:srgbClr val="000000"/>
                          </a:solidFill>
                          <a:effectLst/>
                          <a:uLnTx/>
                          <a:uFillTx/>
                          <a:latin typeface="Calibri"/>
                          <a:ea typeface="宋体" charset="0"/>
                          <a:cs typeface="Calibri"/>
                        </a:rPr>
                        <a:t>sep</a:t>
                      </a:r>
                      <a:r>
                        <a:rPr kumimoji="0" lang="en-US" altLang="zh-CN" sz="1400" b="0" i="1" u="none" strike="noStrike" kern="1200" cap="none" spc="0" normalizeH="0" baseline="0" noProof="0" dirty="0" err="1" smtClean="0">
                          <a:ln>
                            <a:noFill/>
                          </a:ln>
                          <a:solidFill>
                            <a:srgbClr val="000000"/>
                          </a:solidFill>
                          <a:effectLst/>
                          <a:uLnTx/>
                          <a:uFillTx/>
                          <a:latin typeface="Calibri"/>
                          <a:ea typeface="宋体" charset="0"/>
                          <a:cs typeface="Calibri"/>
                        </a:rPr>
                        <a:t>ω</a:t>
                      </a:r>
                      <a:r>
                        <a:rPr kumimoji="0" lang="en-US" altLang="zh-CN" sz="1400" b="0" i="1" u="none" strike="noStrike" kern="1200" cap="none" spc="0" normalizeH="0" baseline="-25000" noProof="0" dirty="0" err="1" smtClean="0">
                          <a:ln>
                            <a:noFill/>
                          </a:ln>
                          <a:solidFill>
                            <a:srgbClr val="000000"/>
                          </a:solidFill>
                          <a:effectLst/>
                          <a:uLnTx/>
                          <a:uFillTx/>
                          <a:latin typeface="Calibri"/>
                          <a:ea typeface="宋体" charset="0"/>
                          <a:cs typeface="Calibri"/>
                        </a:rPr>
                        <a:t>ion</a:t>
                      </a:r>
                      <a:r>
                        <a:rPr kumimoji="0" lang="en-US" altLang="zh-CN" sz="1400" b="0" i="0" u="none" strike="noStrike" kern="1200" cap="none" spc="0" normalizeH="0" baseline="0" noProof="0" dirty="0" smtClean="0">
                          <a:ln>
                            <a:noFill/>
                          </a:ln>
                          <a:solidFill>
                            <a:srgbClr val="000000"/>
                          </a:solidFill>
                          <a:effectLst/>
                          <a:uLnTx/>
                          <a:uFillTx/>
                          <a:latin typeface="Calibri"/>
                          <a:ea typeface="宋体" charset="0"/>
                          <a:cs typeface="Calibri"/>
                        </a:rPr>
                        <a:t>/</a:t>
                      </a:r>
                      <a:r>
                        <a:rPr kumimoji="0" lang="en-US" altLang="zh-CN" sz="1400" b="0" i="1" u="none" strike="noStrike" kern="1200" cap="none" spc="0" normalizeH="0" baseline="0" noProof="0" dirty="0" smtClean="0">
                          <a:ln>
                            <a:noFill/>
                          </a:ln>
                          <a:solidFill>
                            <a:srgbClr val="000000"/>
                          </a:solidFill>
                          <a:effectLst/>
                          <a:uLnTx/>
                          <a:uFillTx/>
                          <a:latin typeface="Calibri"/>
                          <a:ea typeface="宋体" charset="0"/>
                          <a:cs typeface="Calibri"/>
                        </a:rPr>
                        <a:t>c</a:t>
                      </a:r>
                      <a:r>
                        <a:rPr kumimoji="0" lang="en-US" altLang="zh-CN" sz="1400" b="0" i="0" u="none" strike="noStrike" kern="1200" cap="none" spc="0" normalizeH="0" baseline="-25000" noProof="0" dirty="0" smtClean="0">
                          <a:ln>
                            <a:noFill/>
                          </a:ln>
                          <a:solidFill>
                            <a:srgbClr val="000000"/>
                          </a:solidFill>
                          <a:effectLst/>
                          <a:uLnTx/>
                          <a:uFillTx/>
                          <a:latin typeface="Calibri"/>
                          <a:ea typeface="宋体" charset="0"/>
                          <a:cs typeface="Calibri"/>
                        </a:rPr>
                        <a:t>0</a:t>
                      </a:r>
                      <a:endParaRPr kumimoji="0" lang="en-US" altLang="zh-CN" sz="1400" b="0" i="0" u="none" strike="noStrike" cap="none" normalizeH="0" baseline="-25000" dirty="0" smtClean="0">
                        <a:ln>
                          <a:noFill/>
                        </a:ln>
                        <a:solidFill>
                          <a:srgbClr val="00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a:ea typeface="宋体" charset="0"/>
                          <a:cs typeface="Calibri"/>
                        </a:rPr>
                        <a:t>0.8</a:t>
                      </a:r>
                      <a:endParaRPr kumimoji="0" lang="en-US" altLang="zh-CN" sz="1400" b="0" i="0" u="none" strike="noStrike" cap="none" normalizeH="0" baseline="0" dirty="0">
                        <a:ln>
                          <a:noFill/>
                        </a:ln>
                        <a:solidFill>
                          <a:srgbClr val="FF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26649">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1400" b="0" i="1" u="none" strike="noStrike" kern="1200" cap="none" spc="0" normalizeH="0" baseline="0" noProof="0" dirty="0" err="1" smtClean="0">
                          <a:ln>
                            <a:noFill/>
                          </a:ln>
                          <a:solidFill>
                            <a:srgbClr val="000000"/>
                          </a:solidFill>
                          <a:effectLst/>
                          <a:uLnTx/>
                          <a:uFillTx/>
                          <a:latin typeface="Calibri"/>
                          <a:ea typeface="宋体" charset="0"/>
                          <a:cs typeface="Calibri"/>
                        </a:rPr>
                        <a:t>ρ</a:t>
                      </a:r>
                      <a:r>
                        <a:rPr kumimoji="0" lang="en-US" altLang="zh-CN" sz="1400" b="0" i="1" u="none" strike="noStrike" kern="1200" cap="none" spc="0" normalizeH="0" baseline="-25000" noProof="0" dirty="0" err="1" smtClean="0">
                          <a:ln>
                            <a:noFill/>
                          </a:ln>
                          <a:solidFill>
                            <a:srgbClr val="000000"/>
                          </a:solidFill>
                          <a:effectLst/>
                          <a:uLnTx/>
                          <a:uFillTx/>
                          <a:latin typeface="Calibri"/>
                          <a:ea typeface="宋体" charset="0"/>
                          <a:cs typeface="Calibri"/>
                        </a:rPr>
                        <a:t>ion,ave</a:t>
                      </a:r>
                      <a:r>
                        <a:rPr kumimoji="0" lang="en-US" altLang="zh-CN" sz="1400" b="0" i="0" u="none" strike="noStrike" kern="1200" cap="none" spc="0" normalizeH="0" baseline="0" noProof="0" dirty="0" smtClean="0">
                          <a:ln>
                            <a:noFill/>
                          </a:ln>
                          <a:solidFill>
                            <a:srgbClr val="000000"/>
                          </a:solidFill>
                          <a:effectLst/>
                          <a:uLnTx/>
                          <a:uFillTx/>
                          <a:latin typeface="Calibri"/>
                          <a:ea typeface="宋体" charset="0"/>
                          <a:cs typeface="Calibri"/>
                        </a:rPr>
                        <a:t>[m</a:t>
                      </a:r>
                      <a:r>
                        <a:rPr kumimoji="0" lang="en-US" altLang="zh-CN" sz="1400" b="0" i="0" u="none" strike="noStrike" kern="1200" cap="none" spc="0" normalizeH="0" baseline="30000" noProof="0" dirty="0" smtClean="0">
                          <a:ln>
                            <a:noFill/>
                          </a:ln>
                          <a:solidFill>
                            <a:srgbClr val="000000"/>
                          </a:solidFill>
                          <a:effectLst/>
                          <a:uLnTx/>
                          <a:uFillTx/>
                          <a:latin typeface="Calibri"/>
                          <a:ea typeface="宋体" charset="0"/>
                          <a:cs typeface="Calibri"/>
                        </a:rPr>
                        <a:t>-3</a:t>
                      </a:r>
                      <a:r>
                        <a:rPr kumimoji="0" lang="en-US" altLang="zh-CN" sz="1400" b="0" i="0" u="none" strike="noStrike" kern="1200" cap="none" spc="0" normalizeH="0" baseline="0" noProof="0" dirty="0" smtClean="0">
                          <a:ln>
                            <a:noFill/>
                          </a:ln>
                          <a:solidFill>
                            <a:srgbClr val="000000"/>
                          </a:solidFill>
                          <a:effectLst/>
                          <a:uLnTx/>
                          <a:uFillTx/>
                          <a:latin typeface="Calibri"/>
                          <a:ea typeface="宋体" charset="0"/>
                          <a:cs typeface="Calibri"/>
                        </a:rPr>
                        <a:t>]</a:t>
                      </a:r>
                      <a:endParaRPr kumimoji="0" lang="zh-CN" altLang="en-US" sz="1400" b="0" i="0" u="none" strike="noStrike" kern="1200" cap="none" spc="0" normalizeH="0" baseline="0" noProof="0" dirty="0" smtClean="0">
                        <a:ln>
                          <a:noFill/>
                        </a:ln>
                        <a:solidFill>
                          <a:srgbClr val="000000"/>
                        </a:solidFill>
                        <a:effectLst/>
                        <a:uLnTx/>
                        <a:uFillTx/>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a:ea typeface="宋体" charset="0"/>
                          <a:cs typeface="Calibri"/>
                        </a:rPr>
                        <a:t>4.3E11</a:t>
                      </a:r>
                      <a:endParaRPr kumimoji="0" lang="en-US" altLang="zh-CN" sz="1400" b="0" i="0" u="none" strike="noStrike" cap="none" normalizeH="0" baseline="0" dirty="0">
                        <a:ln>
                          <a:noFill/>
                        </a:ln>
                        <a:solidFill>
                          <a:srgbClr val="FF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26649">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1400" b="0" i="1" u="none" strike="noStrike" cap="none" normalizeH="0" baseline="0" dirty="0" err="1" smtClean="0">
                          <a:ln>
                            <a:noFill/>
                          </a:ln>
                          <a:solidFill>
                            <a:srgbClr val="000000"/>
                          </a:solidFill>
                          <a:effectLst/>
                          <a:latin typeface="Calibri"/>
                          <a:ea typeface="宋体" charset="0"/>
                          <a:cs typeface="Calibri"/>
                        </a:rPr>
                        <a:t>τ</a:t>
                      </a:r>
                      <a:r>
                        <a:rPr kumimoji="0" lang="en-US" altLang="zh-CN" sz="1400" b="0" i="1" u="none" strike="noStrike" cap="none" normalizeH="0" baseline="-25000" dirty="0" err="1" smtClean="0">
                          <a:ln>
                            <a:noFill/>
                          </a:ln>
                          <a:solidFill>
                            <a:srgbClr val="000000"/>
                          </a:solidFill>
                          <a:effectLst/>
                          <a:latin typeface="Calibri"/>
                          <a:ea typeface="宋体" charset="0"/>
                          <a:cs typeface="Calibri"/>
                        </a:rPr>
                        <a:t>e</a:t>
                      </a:r>
                      <a:r>
                        <a:rPr kumimoji="0" lang="en-US" altLang="zh-CN" sz="1400" b="0" i="0" u="none" strike="noStrike" cap="none" normalizeH="0" baseline="0" dirty="0" smtClean="0">
                          <a:ln>
                            <a:noFill/>
                          </a:ln>
                          <a:solidFill>
                            <a:srgbClr val="000000"/>
                          </a:solidFill>
                          <a:effectLst/>
                          <a:latin typeface="Calibri"/>
                          <a:ea typeface="宋体" charset="0"/>
                          <a:cs typeface="Calibri"/>
                        </a:rPr>
                        <a:t> [</a:t>
                      </a:r>
                      <a:r>
                        <a:rPr kumimoji="0" lang="en-US" altLang="zh-CN" sz="1400" b="0" i="0" u="none" strike="noStrike" cap="none" normalizeH="0" baseline="0" dirty="0" err="1" smtClean="0">
                          <a:ln>
                            <a:noFill/>
                          </a:ln>
                          <a:solidFill>
                            <a:srgbClr val="000000"/>
                          </a:solidFill>
                          <a:effectLst/>
                          <a:latin typeface="Calibri"/>
                          <a:ea typeface="宋体" charset="0"/>
                          <a:cs typeface="Calibri"/>
                        </a:rPr>
                        <a:t>ms</a:t>
                      </a:r>
                      <a:r>
                        <a:rPr kumimoji="0" lang="en-US" altLang="zh-CN" sz="1400" b="0" i="0" u="none" strike="noStrike" cap="none" normalizeH="0" baseline="0" dirty="0" smtClean="0">
                          <a:ln>
                            <a:noFill/>
                          </a:ln>
                          <a:solidFill>
                            <a:srgbClr val="000000"/>
                          </a:solidFill>
                          <a:effectLst/>
                          <a:latin typeface="Calibri"/>
                          <a:ea typeface="宋体" charset="0"/>
                          <a:cs typeface="Calibri"/>
                        </a:rPr>
                        <a:t>]</a:t>
                      </a:r>
                      <a:endParaRPr kumimoji="0" lang="zh-CN" altLang="en-US" sz="1400" b="0" i="0" u="none" strike="noStrike" kern="1200" cap="none" spc="0" normalizeH="0" baseline="0" noProof="0" dirty="0" smtClean="0">
                        <a:ln>
                          <a:noFill/>
                        </a:ln>
                        <a:solidFill>
                          <a:srgbClr val="000000"/>
                        </a:solidFill>
                        <a:effectLst/>
                        <a:uLnTx/>
                        <a:uFillTx/>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a:ea typeface="宋体" charset="0"/>
                          <a:cs typeface="Calibri"/>
                        </a:rPr>
                        <a:t>0.1</a:t>
                      </a:r>
                      <a:endParaRPr kumimoji="0" lang="en-US" altLang="zh-CN" sz="1400" b="0" i="0" u="none" strike="noStrike" cap="none" normalizeH="0" baseline="0" dirty="0">
                        <a:ln>
                          <a:noFill/>
                        </a:ln>
                        <a:solidFill>
                          <a:srgbClr val="FF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26649">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zh-CN" sz="1400" b="0" i="1" u="none" strike="noStrike" cap="none" normalizeH="0" baseline="0" dirty="0" err="1" smtClean="0">
                          <a:ln>
                            <a:noFill/>
                          </a:ln>
                          <a:solidFill>
                            <a:srgbClr val="000000"/>
                          </a:solidFill>
                          <a:effectLst/>
                          <a:latin typeface="Calibri"/>
                          <a:ea typeface="宋体" charset="0"/>
                          <a:cs typeface="Calibri"/>
                        </a:rPr>
                        <a:t>τ</a:t>
                      </a:r>
                      <a:r>
                        <a:rPr kumimoji="0" lang="en-US" altLang="zh-CN" sz="1400" b="0" i="1" u="none" strike="noStrike" cap="none" normalizeH="0" baseline="-25000" dirty="0" err="1" smtClean="0">
                          <a:ln>
                            <a:noFill/>
                          </a:ln>
                          <a:solidFill>
                            <a:srgbClr val="000000"/>
                          </a:solidFill>
                          <a:effectLst/>
                          <a:latin typeface="Calibri"/>
                          <a:ea typeface="宋体" charset="0"/>
                          <a:cs typeface="Calibri"/>
                        </a:rPr>
                        <a:t>H</a:t>
                      </a:r>
                      <a:r>
                        <a:rPr kumimoji="0" lang="en-US" altLang="zh-CN" sz="1400" b="0" i="0" u="none" strike="noStrike" cap="none" normalizeH="0" baseline="0" dirty="0" smtClean="0">
                          <a:ln>
                            <a:noFill/>
                          </a:ln>
                          <a:solidFill>
                            <a:srgbClr val="000000"/>
                          </a:solidFill>
                          <a:effectLst/>
                          <a:latin typeface="Calibri"/>
                          <a:ea typeface="宋体" charset="0"/>
                          <a:cs typeface="Calibri"/>
                        </a:rPr>
                        <a:t> [</a:t>
                      </a:r>
                      <a:r>
                        <a:rPr kumimoji="0" lang="en-US" altLang="zh-CN" sz="1400" b="0" i="0" u="none" strike="noStrike" cap="none" normalizeH="0" baseline="0" dirty="0" err="1" smtClean="0">
                          <a:ln>
                            <a:noFill/>
                          </a:ln>
                          <a:solidFill>
                            <a:srgbClr val="000000"/>
                          </a:solidFill>
                          <a:effectLst/>
                          <a:latin typeface="Calibri"/>
                          <a:ea typeface="宋体" charset="0"/>
                          <a:cs typeface="Calibri"/>
                        </a:rPr>
                        <a:t>ms</a:t>
                      </a:r>
                      <a:r>
                        <a:rPr kumimoji="0" lang="en-US" altLang="zh-CN" sz="1400" b="0" i="0" u="none" strike="noStrike" cap="none" normalizeH="0" baseline="0" dirty="0" smtClean="0">
                          <a:ln>
                            <a:noFill/>
                          </a:ln>
                          <a:solidFill>
                            <a:srgbClr val="000000"/>
                          </a:solidFill>
                          <a:effectLst/>
                          <a:latin typeface="Calibri"/>
                          <a:ea typeface="宋体" charset="0"/>
                          <a:cs typeface="Calibri"/>
                        </a:rPr>
                        <a:t>]</a:t>
                      </a:r>
                      <a:endParaRPr kumimoji="0" lang="zh-CN" altLang="en-US" sz="1400" b="0" i="0" u="none" strike="noStrike" kern="1200" cap="none" spc="0" normalizeH="0" baseline="0" noProof="0" dirty="0" smtClean="0">
                        <a:ln>
                          <a:noFill/>
                        </a:ln>
                        <a:solidFill>
                          <a:srgbClr val="000000"/>
                        </a:solidFill>
                        <a:effectLst/>
                        <a:uLnTx/>
                        <a:uFillTx/>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a:ea typeface="宋体" charset="0"/>
                          <a:cs typeface="Calibri"/>
                        </a:rPr>
                        <a:t>4.0</a:t>
                      </a:r>
                      <a:endParaRPr kumimoji="0" lang="en-US" altLang="zh-CN" sz="1400" b="0" i="0" u="none" strike="noStrike" cap="none" normalizeH="0" baseline="0" dirty="0">
                        <a:ln>
                          <a:noFill/>
                        </a:ln>
                        <a:solidFill>
                          <a:srgbClr val="FF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26649">
                <a:tc>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dirty="0" smtClean="0">
                          <a:ln>
                            <a:noFill/>
                          </a:ln>
                          <a:solidFill>
                            <a:srgbClr val="000000"/>
                          </a:solidFill>
                          <a:effectLst/>
                          <a:uLnTx/>
                          <a:uFillTx/>
                          <a:latin typeface="Calibri"/>
                          <a:ea typeface="宋体" charset="0"/>
                          <a:cs typeface="Calibri"/>
                          <a:sym typeface="Symbol"/>
                        </a:rPr>
                        <a:t></a:t>
                      </a:r>
                      <a:r>
                        <a:rPr kumimoji="0" lang="zh-CN" altLang="en-US" sz="1400" b="0" i="1" u="none" strike="noStrike" kern="1200" cap="none" spc="0" normalizeH="0" baseline="0" noProof="0" dirty="0" smtClean="0">
                          <a:ln>
                            <a:noFill/>
                          </a:ln>
                          <a:solidFill>
                            <a:srgbClr val="000000"/>
                          </a:solidFill>
                          <a:effectLst/>
                          <a:uLnTx/>
                          <a:uFillTx/>
                          <a:latin typeface="Calibri"/>
                          <a:ea typeface="宋体" charset="0"/>
                          <a:cs typeface="Calibri"/>
                          <a:sym typeface="Symbol"/>
                        </a:rPr>
                        <a:t></a:t>
                      </a:r>
                      <a:r>
                        <a:rPr kumimoji="0" lang="en-US" altLang="zh-CN" sz="1400" b="0" i="1" u="none" strike="noStrike" kern="1200" cap="none" spc="0" normalizeH="0" baseline="-25000" noProof="0" dirty="0" smtClean="0">
                          <a:ln>
                            <a:noFill/>
                          </a:ln>
                          <a:solidFill>
                            <a:srgbClr val="000000"/>
                          </a:solidFill>
                          <a:effectLst/>
                          <a:uLnTx/>
                          <a:uFillTx/>
                          <a:latin typeface="Calibri"/>
                          <a:ea typeface="宋体" charset="0"/>
                          <a:cs typeface="Calibri"/>
                          <a:sym typeface="Symbol"/>
                        </a:rPr>
                        <a:t>y</a:t>
                      </a:r>
                      <a:endParaRPr kumimoji="0" lang="zh-CN" altLang="en-US" sz="1400" b="0" i="1" u="none" strike="noStrike" kern="1200" cap="none" spc="0" normalizeH="0" baseline="-25000" noProof="0" dirty="0" smtClean="0">
                        <a:ln>
                          <a:noFill/>
                        </a:ln>
                        <a:solidFill>
                          <a:srgbClr val="000000"/>
                        </a:solidFill>
                        <a:effectLst/>
                        <a:uLnTx/>
                        <a:uFillTx/>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FF0000"/>
                          </a:solidFill>
                          <a:effectLst/>
                          <a:latin typeface="Calibri"/>
                          <a:ea typeface="宋体" charset="0"/>
                          <a:cs typeface="Calibri"/>
                        </a:rPr>
                        <a:t>0.016</a:t>
                      </a:r>
                      <a:endParaRPr kumimoji="0" lang="en-US" altLang="zh-CN" sz="1400" b="0" i="0" u="none" strike="noStrike" cap="none" normalizeH="0" baseline="0" dirty="0">
                        <a:ln>
                          <a:noFill/>
                        </a:ln>
                        <a:solidFill>
                          <a:srgbClr val="FF0000"/>
                        </a:solidFill>
                        <a:effectLst/>
                        <a:latin typeface="Calibri"/>
                        <a:ea typeface="宋体" charset="0"/>
                        <a:cs typeface="Calibri"/>
                      </a:endParaRPr>
                    </a:p>
                  </a:txBody>
                  <a:tcPr marL="91446" marR="91446" marT="45722" marB="45722"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
        <p:nvSpPr>
          <p:cNvPr id="4" name="矩形 3"/>
          <p:cNvSpPr/>
          <p:nvPr/>
        </p:nvSpPr>
        <p:spPr>
          <a:xfrm>
            <a:off x="5868144" y="4176091"/>
            <a:ext cx="3024336" cy="523220"/>
          </a:xfrm>
          <a:prstGeom prst="rect">
            <a:avLst/>
          </a:prstGeom>
        </p:spPr>
        <p:txBody>
          <a:bodyPr wrap="square">
            <a:spAutoFit/>
          </a:bodyPr>
          <a:lstStyle/>
          <a:p>
            <a:r>
              <a:rPr lang="en-US" altLang="zh-CN" sz="1400" dirty="0" smtClean="0"/>
              <a:t>Bunch </a:t>
            </a:r>
            <a:r>
              <a:rPr lang="en-US" altLang="zh-CN" sz="1400" dirty="0"/>
              <a:t>by bunch feedback can be effective on damping this effect</a:t>
            </a:r>
          </a:p>
        </p:txBody>
      </p:sp>
      <p:pic>
        <p:nvPicPr>
          <p:cNvPr id="17412"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8847"/>
          <a:stretch/>
        </p:blipFill>
        <p:spPr bwMode="auto">
          <a:xfrm>
            <a:off x="5248437" y="2028274"/>
            <a:ext cx="3255638" cy="2210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矩形 13"/>
          <p:cNvSpPr/>
          <p:nvPr/>
        </p:nvSpPr>
        <p:spPr>
          <a:xfrm>
            <a:off x="6444208" y="3549665"/>
            <a:ext cx="2088232" cy="246221"/>
          </a:xfrm>
          <a:prstGeom prst="rect">
            <a:avLst/>
          </a:prstGeom>
        </p:spPr>
        <p:txBody>
          <a:bodyPr wrap="square">
            <a:spAutoFit/>
          </a:bodyPr>
          <a:lstStyle/>
          <a:p>
            <a:r>
              <a:rPr lang="en-US" altLang="zh-CN" sz="1000" dirty="0" smtClean="0">
                <a:solidFill>
                  <a:schemeClr val="tx1">
                    <a:lumMod val="50000"/>
                    <a:lumOff val="50000"/>
                  </a:schemeClr>
                </a:solidFill>
              </a:rPr>
              <a:t>PRAB, 23, 074401 (2020)</a:t>
            </a:r>
            <a:endParaRPr lang="en-US" altLang="zh-CN" sz="1000" dirty="0">
              <a:solidFill>
                <a:schemeClr val="tx1">
                  <a:lumMod val="50000"/>
                  <a:lumOff val="50000"/>
                </a:schemeClr>
              </a:solidFill>
            </a:endParaRPr>
          </a:p>
        </p:txBody>
      </p:sp>
    </p:spTree>
    <p:extLst>
      <p:ext uri="{BB962C8B-B14F-4D97-AF65-F5344CB8AC3E}">
        <p14:creationId xmlns:p14="http://schemas.microsoft.com/office/powerpoint/2010/main" val="1990809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Electron cloud</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23</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The electron density is increased due to the change of the chamber cross section. The SEY needs to be reduced to &lt;1.2 by introducing NEG coating.</a:t>
            </a:r>
          </a:p>
          <a:p>
            <a:pPr algn="just">
              <a:spcBef>
                <a:spcPts val="300"/>
              </a:spcBef>
              <a:buFont typeface="Wingdings" pitchFamily="2" charset="2"/>
              <a:buChar char="p"/>
            </a:pPr>
            <a:r>
              <a:rPr lang="en-US" altLang="zh-CN" sz="2000" dirty="0" smtClean="0">
                <a:latin typeface="Calibri" charset="0"/>
                <a:ea typeface="宋体" charset="0"/>
              </a:rPr>
              <a:t>More detailed simulations as well as evaluation of its induced heating are under going.</a:t>
            </a:r>
          </a:p>
          <a:p>
            <a:pPr algn="just">
              <a:spcBef>
                <a:spcPts val="3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6" name="图片 15"/>
          <p:cNvPicPr>
            <a:picLocks noChangeAspect="1"/>
          </p:cNvPicPr>
          <p:nvPr/>
        </p:nvPicPr>
        <p:blipFill>
          <a:blip r:embed="rId3"/>
          <a:stretch>
            <a:fillRect/>
          </a:stretch>
        </p:blipFill>
        <p:spPr>
          <a:xfrm>
            <a:off x="251520" y="2211710"/>
            <a:ext cx="4008500" cy="2520280"/>
          </a:xfrm>
          <a:prstGeom prst="rect">
            <a:avLst/>
          </a:prstGeom>
        </p:spPr>
      </p:pic>
      <p:pic>
        <p:nvPicPr>
          <p:cNvPr id="17" name="图片 16"/>
          <p:cNvPicPr>
            <a:picLocks noChangeAspect="1"/>
          </p:cNvPicPr>
          <p:nvPr/>
        </p:nvPicPr>
        <p:blipFill rotWithShape="1">
          <a:blip r:embed="rId4" cstate="print">
            <a:extLst>
              <a:ext uri="{28A0092B-C50C-407E-A947-70E740481C1C}">
                <a14:useLocalDpi xmlns:a14="http://schemas.microsoft.com/office/drawing/2010/main" val="0"/>
              </a:ext>
            </a:extLst>
          </a:blip>
          <a:srcRect l="23979" r="24578"/>
          <a:stretch/>
        </p:blipFill>
        <p:spPr>
          <a:xfrm>
            <a:off x="4354159" y="2597256"/>
            <a:ext cx="2306073" cy="1972264"/>
          </a:xfrm>
          <a:prstGeom prst="rect">
            <a:avLst/>
          </a:prstGeom>
        </p:spPr>
      </p:pic>
      <p:pic>
        <p:nvPicPr>
          <p:cNvPr id="18" name="图片 17"/>
          <p:cNvPicPr>
            <a:picLocks noChangeAspect="1"/>
          </p:cNvPicPr>
          <p:nvPr/>
        </p:nvPicPr>
        <p:blipFill rotWithShape="1">
          <a:blip r:embed="rId5" cstate="print">
            <a:extLst>
              <a:ext uri="{28A0092B-C50C-407E-A947-70E740481C1C}">
                <a14:useLocalDpi xmlns:a14="http://schemas.microsoft.com/office/drawing/2010/main" val="0"/>
              </a:ext>
            </a:extLst>
          </a:blip>
          <a:srcRect l="24401" r="25212"/>
          <a:stretch/>
        </p:blipFill>
        <p:spPr>
          <a:xfrm>
            <a:off x="6739241" y="2594740"/>
            <a:ext cx="2208945" cy="1928800"/>
          </a:xfrm>
          <a:prstGeom prst="rect">
            <a:avLst/>
          </a:prstGeom>
        </p:spPr>
      </p:pic>
      <p:sp>
        <p:nvSpPr>
          <p:cNvPr id="4" name="矩形 3"/>
          <p:cNvSpPr/>
          <p:nvPr/>
        </p:nvSpPr>
        <p:spPr>
          <a:xfrm>
            <a:off x="4639482" y="1995686"/>
            <a:ext cx="3460910" cy="646331"/>
          </a:xfrm>
          <a:prstGeom prst="rect">
            <a:avLst/>
          </a:prstGeom>
        </p:spPr>
        <p:txBody>
          <a:bodyPr wrap="square">
            <a:spAutoFit/>
          </a:bodyPr>
          <a:lstStyle/>
          <a:p>
            <a:r>
              <a:rPr lang="en-US" altLang="zh-CN" dirty="0"/>
              <a:t>Elliptical chamber:  SEY&lt;1.3</a:t>
            </a:r>
          </a:p>
          <a:p>
            <a:r>
              <a:rPr lang="en-US" altLang="zh-CN" dirty="0"/>
              <a:t>Round chamber:     SEY&lt;1.2</a:t>
            </a:r>
          </a:p>
        </p:txBody>
      </p:sp>
    </p:spTree>
    <p:extLst>
      <p:ext uri="{BB962C8B-B14F-4D97-AF65-F5344CB8AC3E}">
        <p14:creationId xmlns:p14="http://schemas.microsoft.com/office/powerpoint/2010/main" val="1145644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Beam </a:t>
            </a:r>
            <a:r>
              <a:rPr lang="en-US" altLang="zh-CN" sz="3000" b="1" dirty="0" err="1" smtClean="0"/>
              <a:t>beam</a:t>
            </a:r>
            <a:r>
              <a:rPr lang="en-US" altLang="zh-CN" sz="3000" b="1" dirty="0" smtClean="0"/>
              <a:t> interaction with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24</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a:latin typeface="Calibri" charset="0"/>
                <a:ea typeface="宋体" charset="0"/>
              </a:rPr>
              <a:t>Less stable region obtained with impedance included in the beam-beam </a:t>
            </a:r>
            <a:r>
              <a:rPr lang="en-US" altLang="zh-CN" sz="2000" dirty="0" smtClean="0">
                <a:latin typeface="Calibri" charset="0"/>
                <a:ea typeface="宋体" charset="0"/>
              </a:rPr>
              <a:t>simulation consistently.</a:t>
            </a:r>
          </a:p>
          <a:p>
            <a:pPr algn="just">
              <a:spcBef>
                <a:spcPts val="300"/>
              </a:spcBef>
              <a:buFont typeface="Wingdings" pitchFamily="2" charset="2"/>
              <a:buChar char="p"/>
            </a:pPr>
            <a:r>
              <a:rPr lang="en-US" altLang="zh-CN" sz="2000" dirty="0">
                <a:latin typeface="Calibri" charset="0"/>
                <a:ea typeface="宋体" charset="0"/>
              </a:rPr>
              <a:t>The beam-beam interaction gets more unstable with longitudinal impedance due to the X-Z </a:t>
            </a:r>
            <a:r>
              <a:rPr lang="en-US" altLang="zh-CN" sz="2000" dirty="0" smtClean="0">
                <a:latin typeface="Calibri" charset="0"/>
                <a:ea typeface="宋体" charset="0"/>
              </a:rPr>
              <a:t>coupling. </a:t>
            </a: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0" name="图片 9"/>
          <p:cNvPicPr>
            <a:picLocks noChangeAspect="1"/>
          </p:cNvPicPr>
          <p:nvPr/>
        </p:nvPicPr>
        <p:blipFill>
          <a:blip r:embed="rId3"/>
          <a:stretch>
            <a:fillRect/>
          </a:stretch>
        </p:blipFill>
        <p:spPr>
          <a:xfrm>
            <a:off x="827584" y="2211710"/>
            <a:ext cx="3501251" cy="2245926"/>
          </a:xfrm>
          <a:prstGeom prst="rect">
            <a:avLst/>
          </a:prstGeom>
        </p:spPr>
      </p:pic>
      <p:pic>
        <p:nvPicPr>
          <p:cNvPr id="11" name="图片 10"/>
          <p:cNvPicPr>
            <a:picLocks noChangeAspect="1"/>
          </p:cNvPicPr>
          <p:nvPr/>
        </p:nvPicPr>
        <p:blipFill>
          <a:blip r:embed="rId4"/>
          <a:stretch>
            <a:fillRect/>
          </a:stretch>
        </p:blipFill>
        <p:spPr>
          <a:xfrm>
            <a:off x="4860032" y="2211710"/>
            <a:ext cx="3474194" cy="2245926"/>
          </a:xfrm>
          <a:prstGeom prst="rect">
            <a:avLst/>
          </a:prstGeom>
        </p:spPr>
      </p:pic>
      <p:sp>
        <p:nvSpPr>
          <p:cNvPr id="5" name="矩形 4"/>
          <p:cNvSpPr/>
          <p:nvPr/>
        </p:nvSpPr>
        <p:spPr>
          <a:xfrm>
            <a:off x="3215208" y="4371950"/>
            <a:ext cx="3877072" cy="369332"/>
          </a:xfrm>
          <a:prstGeom prst="rect">
            <a:avLst/>
          </a:prstGeom>
        </p:spPr>
        <p:txBody>
          <a:bodyPr wrap="square">
            <a:spAutoFit/>
          </a:bodyPr>
          <a:lstStyle/>
          <a:p>
            <a:pPr lvl="0" algn="just">
              <a:spcBef>
                <a:spcPts val="300"/>
              </a:spcBef>
            </a:pPr>
            <a:r>
              <a:rPr lang="en-US" altLang="zh-CN" dirty="0" smtClean="0">
                <a:solidFill>
                  <a:srgbClr val="0070C0"/>
                </a:solidFill>
                <a:latin typeface="Calibri" charset="0"/>
                <a:ea typeface="宋体" charset="0"/>
              </a:rPr>
              <a:t>The stable </a:t>
            </a:r>
            <a:r>
              <a:rPr lang="en-US" altLang="zh-CN" dirty="0">
                <a:solidFill>
                  <a:srgbClr val="0070C0"/>
                </a:solidFill>
                <a:latin typeface="Calibri" charset="0"/>
                <a:ea typeface="宋体" charset="0"/>
              </a:rPr>
              <a:t>region shrunk and shifted</a:t>
            </a:r>
          </a:p>
        </p:txBody>
      </p:sp>
      <p:sp>
        <p:nvSpPr>
          <p:cNvPr id="4" name="矩形 3"/>
          <p:cNvSpPr/>
          <p:nvPr/>
        </p:nvSpPr>
        <p:spPr>
          <a:xfrm>
            <a:off x="5478145" y="1842378"/>
            <a:ext cx="3284874" cy="338554"/>
          </a:xfrm>
          <a:prstGeom prst="rect">
            <a:avLst/>
          </a:prstGeom>
        </p:spPr>
        <p:txBody>
          <a:bodyPr wrap="none">
            <a:spAutoFit/>
          </a:bodyPr>
          <a:lstStyle/>
          <a:p>
            <a:pPr algn="just">
              <a:spcBef>
                <a:spcPts val="600"/>
              </a:spcBef>
            </a:pPr>
            <a:r>
              <a:rPr lang="en-US" altLang="zh-CN" sz="1600" dirty="0" smtClean="0">
                <a:solidFill>
                  <a:srgbClr val="FF0000"/>
                </a:solidFill>
                <a:latin typeface="Calibri" charset="0"/>
                <a:ea typeface="宋体" charset="0"/>
              </a:rPr>
              <a:t>CDR impedance is used in these plots</a:t>
            </a:r>
            <a:endParaRPr lang="en-US" altLang="zh-CN" sz="1600" dirty="0">
              <a:solidFill>
                <a:srgbClr val="FF0000"/>
              </a:solidFill>
              <a:latin typeface="Calibri" charset="0"/>
              <a:ea typeface="宋体" charset="0"/>
            </a:endParaRPr>
          </a:p>
        </p:txBody>
      </p:sp>
    </p:spTree>
    <p:extLst>
      <p:ext uri="{BB962C8B-B14F-4D97-AF65-F5344CB8AC3E}">
        <p14:creationId xmlns:p14="http://schemas.microsoft.com/office/powerpoint/2010/main" val="842640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Beam-beam interaction with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25</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With the real/imaginary longitudinal impedance roughly multiplied by a factor, the influence of the impedance on the beam-beam interaction is further investigated.</a:t>
            </a:r>
          </a:p>
          <a:p>
            <a:pPr algn="just">
              <a:spcBef>
                <a:spcPts val="300"/>
              </a:spcBef>
              <a:buFont typeface="Wingdings" pitchFamily="2" charset="2"/>
              <a:buChar char="p"/>
            </a:pPr>
            <a:r>
              <a:rPr lang="en-US" altLang="zh-CN" sz="2000" dirty="0" err="1" smtClean="0">
                <a:latin typeface="Calibri" charset="0"/>
                <a:ea typeface="宋体" charset="0"/>
              </a:rPr>
              <a:t>ReZL</a:t>
            </a:r>
            <a:r>
              <a:rPr lang="en-US" altLang="zh-CN" sz="2000" dirty="0" smtClean="0">
                <a:latin typeface="Calibri" charset="0"/>
                <a:ea typeface="宋体" charset="0"/>
              </a:rPr>
              <a:t> (0.5</a:t>
            </a:r>
            <a:r>
              <a:rPr lang="en-US" altLang="zh-CN" sz="2000" dirty="0" smtClean="0">
                <a:latin typeface="Calibri" charset="0"/>
                <a:ea typeface="宋体" charset="0"/>
                <a:sym typeface="Symbol"/>
              </a:rPr>
              <a:t>12</a:t>
            </a:r>
            <a:r>
              <a:rPr lang="en-US" altLang="zh-CN" sz="2000" dirty="0" smtClean="0">
                <a:latin typeface="Calibri" charset="0"/>
                <a:ea typeface="宋体" charset="0"/>
              </a:rPr>
              <a:t>), </a:t>
            </a:r>
            <a:r>
              <a:rPr lang="en-US" altLang="zh-CN" sz="2000" dirty="0" err="1" smtClean="0">
                <a:latin typeface="Calibri" charset="0"/>
                <a:ea typeface="宋体" charset="0"/>
              </a:rPr>
              <a:t>ImZL</a:t>
            </a:r>
            <a:r>
              <a:rPr lang="en-US" altLang="zh-CN" sz="2000" dirty="0" smtClean="0">
                <a:latin typeface="Calibri" charset="0"/>
                <a:ea typeface="宋体" charset="0"/>
              </a:rPr>
              <a:t> (1)</a:t>
            </a: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9" name="图片 8"/>
          <p:cNvPicPr>
            <a:picLocks noChangeAspect="1"/>
          </p:cNvPicPr>
          <p:nvPr/>
        </p:nvPicPr>
        <p:blipFill>
          <a:blip r:embed="rId3"/>
          <a:stretch>
            <a:fillRect/>
          </a:stretch>
        </p:blipFill>
        <p:spPr>
          <a:xfrm>
            <a:off x="251520" y="2139701"/>
            <a:ext cx="2912198" cy="1878277"/>
          </a:xfrm>
          <a:prstGeom prst="rect">
            <a:avLst/>
          </a:prstGeom>
        </p:spPr>
      </p:pic>
      <p:pic>
        <p:nvPicPr>
          <p:cNvPr id="12" name="图片 11"/>
          <p:cNvPicPr>
            <a:picLocks noChangeAspect="1"/>
          </p:cNvPicPr>
          <p:nvPr/>
        </p:nvPicPr>
        <p:blipFill>
          <a:blip r:embed="rId4"/>
          <a:stretch>
            <a:fillRect/>
          </a:stretch>
        </p:blipFill>
        <p:spPr>
          <a:xfrm>
            <a:off x="3131840" y="2143616"/>
            <a:ext cx="2912198" cy="1882618"/>
          </a:xfrm>
          <a:prstGeom prst="rect">
            <a:avLst/>
          </a:prstGeom>
        </p:spPr>
      </p:pic>
      <p:pic>
        <p:nvPicPr>
          <p:cNvPr id="13" name="图片 12"/>
          <p:cNvPicPr>
            <a:picLocks noChangeAspect="1"/>
          </p:cNvPicPr>
          <p:nvPr/>
        </p:nvPicPr>
        <p:blipFill>
          <a:blip r:embed="rId5"/>
          <a:stretch>
            <a:fillRect/>
          </a:stretch>
        </p:blipFill>
        <p:spPr>
          <a:xfrm>
            <a:off x="6084168" y="2135892"/>
            <a:ext cx="2915816" cy="1898536"/>
          </a:xfrm>
          <a:prstGeom prst="rect">
            <a:avLst/>
          </a:prstGeom>
        </p:spPr>
      </p:pic>
      <p:sp>
        <p:nvSpPr>
          <p:cNvPr id="14" name="矩形 13"/>
          <p:cNvSpPr/>
          <p:nvPr/>
        </p:nvSpPr>
        <p:spPr>
          <a:xfrm>
            <a:off x="539552" y="4146634"/>
            <a:ext cx="8280920" cy="684803"/>
          </a:xfrm>
          <a:prstGeom prst="rect">
            <a:avLst/>
          </a:prstGeom>
        </p:spPr>
        <p:txBody>
          <a:bodyPr wrap="square">
            <a:spAutoFit/>
          </a:bodyPr>
          <a:lstStyle/>
          <a:p>
            <a:pPr lvl="0" algn="just">
              <a:spcBef>
                <a:spcPts val="300"/>
              </a:spcBef>
            </a:pPr>
            <a:r>
              <a:rPr lang="en-US" altLang="zh-CN" dirty="0" smtClean="0">
                <a:solidFill>
                  <a:srgbClr val="0070C0"/>
                </a:solidFill>
                <a:latin typeface="Calibri" charset="0"/>
                <a:ea typeface="宋体" charset="0"/>
              </a:rPr>
              <a:t>Distinct influence shown with the real part of the impedance increased by a factor of 2</a:t>
            </a:r>
          </a:p>
          <a:p>
            <a:pPr lvl="0" algn="just">
              <a:spcBef>
                <a:spcPts val="300"/>
              </a:spcBef>
            </a:pPr>
            <a:r>
              <a:rPr lang="en-US" altLang="zh-CN" dirty="0" smtClean="0">
                <a:solidFill>
                  <a:srgbClr val="0070C0"/>
                </a:solidFill>
                <a:latin typeface="Calibri" charset="0"/>
                <a:ea typeface="宋体" charset="0"/>
              </a:rPr>
              <a:t>Locations of the stable regions are mainly fixed.</a:t>
            </a:r>
            <a:endParaRPr lang="en-US" altLang="zh-CN" dirty="0">
              <a:solidFill>
                <a:srgbClr val="0070C0"/>
              </a:solidFill>
              <a:latin typeface="Calibri" charset="0"/>
              <a:ea typeface="宋体" charset="0"/>
            </a:endParaRPr>
          </a:p>
        </p:txBody>
      </p:sp>
      <p:sp>
        <p:nvSpPr>
          <p:cNvPr id="10" name="矩形 9"/>
          <p:cNvSpPr/>
          <p:nvPr/>
        </p:nvSpPr>
        <p:spPr>
          <a:xfrm>
            <a:off x="5478145" y="1842378"/>
            <a:ext cx="3284874" cy="338554"/>
          </a:xfrm>
          <a:prstGeom prst="rect">
            <a:avLst/>
          </a:prstGeom>
        </p:spPr>
        <p:txBody>
          <a:bodyPr wrap="none">
            <a:spAutoFit/>
          </a:bodyPr>
          <a:lstStyle/>
          <a:p>
            <a:pPr algn="just">
              <a:spcBef>
                <a:spcPts val="600"/>
              </a:spcBef>
            </a:pPr>
            <a:r>
              <a:rPr lang="en-US" altLang="zh-CN" sz="1600" dirty="0" smtClean="0">
                <a:solidFill>
                  <a:srgbClr val="FF0000"/>
                </a:solidFill>
                <a:latin typeface="Calibri" charset="0"/>
                <a:ea typeface="宋体" charset="0"/>
              </a:rPr>
              <a:t>CDR impedance is used in these plots</a:t>
            </a:r>
            <a:endParaRPr lang="en-US" altLang="zh-CN" sz="1600" dirty="0">
              <a:solidFill>
                <a:srgbClr val="FF0000"/>
              </a:solidFill>
              <a:latin typeface="Calibri" charset="0"/>
              <a:ea typeface="宋体" charset="0"/>
            </a:endParaRPr>
          </a:p>
        </p:txBody>
      </p:sp>
    </p:spTree>
    <p:extLst>
      <p:ext uri="{BB962C8B-B14F-4D97-AF65-F5344CB8AC3E}">
        <p14:creationId xmlns:p14="http://schemas.microsoft.com/office/powerpoint/2010/main" val="21501361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Beam-beam interaction with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26</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err="1" smtClean="0">
                <a:latin typeface="Calibri" charset="0"/>
                <a:ea typeface="宋体" charset="0"/>
              </a:rPr>
              <a:t>ReZL</a:t>
            </a:r>
            <a:r>
              <a:rPr lang="en-US" altLang="zh-CN" sz="2000" dirty="0" smtClean="0">
                <a:latin typeface="Calibri" charset="0"/>
                <a:ea typeface="宋体" charset="0"/>
              </a:rPr>
              <a:t> (1), </a:t>
            </a:r>
            <a:r>
              <a:rPr lang="en-US" altLang="zh-CN" sz="2000" dirty="0" err="1" smtClean="0">
                <a:latin typeface="Calibri" charset="0"/>
                <a:ea typeface="宋体" charset="0"/>
              </a:rPr>
              <a:t>ImZL</a:t>
            </a:r>
            <a:r>
              <a:rPr lang="en-US" altLang="zh-CN" sz="2000" dirty="0" smtClean="0">
                <a:latin typeface="Calibri" charset="0"/>
                <a:ea typeface="宋体" charset="0"/>
              </a:rPr>
              <a:t> </a:t>
            </a:r>
            <a:r>
              <a:rPr lang="en-US" altLang="zh-CN" sz="2000" dirty="0">
                <a:latin typeface="Calibri" charset="0"/>
                <a:ea typeface="宋体" charset="0"/>
              </a:rPr>
              <a:t>(0.5</a:t>
            </a:r>
            <a:r>
              <a:rPr lang="en-US" altLang="zh-CN" sz="2000" dirty="0">
                <a:latin typeface="Calibri" charset="0"/>
                <a:ea typeface="宋体" charset="0"/>
                <a:sym typeface="Symbol"/>
              </a:rPr>
              <a:t>12</a:t>
            </a:r>
            <a:r>
              <a:rPr lang="en-US" altLang="zh-CN" sz="2000" dirty="0" smtClean="0">
                <a:latin typeface="Calibri" charset="0"/>
                <a:ea typeface="宋体" charset="0"/>
              </a:rPr>
              <a:t>) </a:t>
            </a: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14" name="矩形 13"/>
          <p:cNvSpPr/>
          <p:nvPr/>
        </p:nvSpPr>
        <p:spPr>
          <a:xfrm>
            <a:off x="720155" y="3219822"/>
            <a:ext cx="8136904" cy="961802"/>
          </a:xfrm>
          <a:prstGeom prst="rect">
            <a:avLst/>
          </a:prstGeom>
        </p:spPr>
        <p:txBody>
          <a:bodyPr wrap="square">
            <a:spAutoFit/>
          </a:bodyPr>
          <a:lstStyle/>
          <a:p>
            <a:pPr lvl="0" algn="just">
              <a:spcBef>
                <a:spcPts val="300"/>
              </a:spcBef>
            </a:pPr>
            <a:r>
              <a:rPr lang="en-US" altLang="zh-CN" dirty="0" smtClean="0">
                <a:solidFill>
                  <a:srgbClr val="0070C0"/>
                </a:solidFill>
                <a:latin typeface="Calibri" charset="0"/>
                <a:ea typeface="宋体" charset="0"/>
              </a:rPr>
              <a:t>Reasonable large stable region even with the imaginary part of the impedance increased by a factor of 2, only with shift of the stable region.</a:t>
            </a:r>
          </a:p>
          <a:p>
            <a:pPr lvl="0" algn="just">
              <a:spcBef>
                <a:spcPts val="300"/>
              </a:spcBef>
            </a:pPr>
            <a:r>
              <a:rPr lang="en-US" altLang="zh-CN" dirty="0" smtClean="0">
                <a:solidFill>
                  <a:srgbClr val="0070C0"/>
                </a:solidFill>
                <a:latin typeface="Calibri" charset="0"/>
                <a:ea typeface="宋体" charset="0"/>
              </a:rPr>
              <a:t>Similar impact of the real and imaginary impedance on the MWI instability threshold.</a:t>
            </a:r>
            <a:endParaRPr lang="en-US" altLang="zh-CN" dirty="0">
              <a:solidFill>
                <a:srgbClr val="0070C0"/>
              </a:solidFill>
              <a:latin typeface="Calibri" charset="0"/>
              <a:ea typeface="宋体" charset="0"/>
            </a:endParaRPr>
          </a:p>
        </p:txBody>
      </p:sp>
      <p:pic>
        <p:nvPicPr>
          <p:cNvPr id="10" name="图片 9"/>
          <p:cNvPicPr>
            <a:picLocks noChangeAspect="1"/>
          </p:cNvPicPr>
          <p:nvPr/>
        </p:nvPicPr>
        <p:blipFill>
          <a:blip r:embed="rId3"/>
          <a:stretch>
            <a:fillRect/>
          </a:stretch>
        </p:blipFill>
        <p:spPr>
          <a:xfrm>
            <a:off x="323527" y="1176476"/>
            <a:ext cx="2811801" cy="1827322"/>
          </a:xfrm>
          <a:prstGeom prst="rect">
            <a:avLst/>
          </a:prstGeom>
        </p:spPr>
      </p:pic>
      <p:pic>
        <p:nvPicPr>
          <p:cNvPr id="11" name="图片 10"/>
          <p:cNvPicPr>
            <a:picLocks noChangeAspect="1"/>
          </p:cNvPicPr>
          <p:nvPr/>
        </p:nvPicPr>
        <p:blipFill>
          <a:blip r:embed="rId4"/>
          <a:stretch>
            <a:fillRect/>
          </a:stretch>
        </p:blipFill>
        <p:spPr>
          <a:xfrm>
            <a:off x="3203848" y="1176475"/>
            <a:ext cx="2808312" cy="1783365"/>
          </a:xfrm>
          <a:prstGeom prst="rect">
            <a:avLst/>
          </a:prstGeom>
        </p:spPr>
      </p:pic>
      <p:pic>
        <p:nvPicPr>
          <p:cNvPr id="15" name="图片 14"/>
          <p:cNvPicPr>
            <a:picLocks noChangeAspect="1"/>
          </p:cNvPicPr>
          <p:nvPr/>
        </p:nvPicPr>
        <p:blipFill>
          <a:blip r:embed="rId5"/>
          <a:stretch>
            <a:fillRect/>
          </a:stretch>
        </p:blipFill>
        <p:spPr>
          <a:xfrm>
            <a:off x="6084168" y="1166569"/>
            <a:ext cx="2808312" cy="1823135"/>
          </a:xfrm>
          <a:prstGeom prst="rect">
            <a:avLst/>
          </a:prstGeom>
        </p:spPr>
      </p:pic>
      <p:sp>
        <p:nvSpPr>
          <p:cNvPr id="12" name="矩形 11"/>
          <p:cNvSpPr/>
          <p:nvPr/>
        </p:nvSpPr>
        <p:spPr>
          <a:xfrm>
            <a:off x="5845887" y="828640"/>
            <a:ext cx="3284874" cy="338554"/>
          </a:xfrm>
          <a:prstGeom prst="rect">
            <a:avLst/>
          </a:prstGeom>
        </p:spPr>
        <p:txBody>
          <a:bodyPr wrap="none">
            <a:spAutoFit/>
          </a:bodyPr>
          <a:lstStyle/>
          <a:p>
            <a:pPr algn="just">
              <a:spcBef>
                <a:spcPts val="600"/>
              </a:spcBef>
            </a:pPr>
            <a:r>
              <a:rPr lang="en-US" altLang="zh-CN" sz="1600" dirty="0" smtClean="0">
                <a:solidFill>
                  <a:srgbClr val="FF0000"/>
                </a:solidFill>
                <a:latin typeface="Calibri" charset="0"/>
                <a:ea typeface="宋体" charset="0"/>
              </a:rPr>
              <a:t>CDR impedance is used in these plots</a:t>
            </a:r>
            <a:endParaRPr lang="en-US" altLang="zh-CN" sz="1600" dirty="0">
              <a:solidFill>
                <a:srgbClr val="FF0000"/>
              </a:solidFill>
              <a:latin typeface="Calibri" charset="0"/>
              <a:ea typeface="宋体" charset="0"/>
            </a:endParaRPr>
          </a:p>
        </p:txBody>
      </p:sp>
    </p:spTree>
    <p:extLst>
      <p:ext uri="{BB962C8B-B14F-4D97-AF65-F5344CB8AC3E}">
        <p14:creationId xmlns:p14="http://schemas.microsoft.com/office/powerpoint/2010/main" val="3835928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Beam-beam interaction with impedance</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27</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dirty="0" smtClean="0">
                <a:solidFill>
                  <a:srgbClr val="C00000"/>
                </a:solidFill>
              </a:rPr>
              <a:t>IARC meeting, Oct. 12th, 2021, IHEP</a:t>
            </a:r>
            <a:endParaRPr lang="zh-CN" altLang="en-US" dirty="0" smtClean="0">
              <a:solidFill>
                <a:srgbClr val="C00000"/>
              </a:solidFill>
            </a:endParaRPr>
          </a:p>
        </p:txBody>
      </p:sp>
      <p:sp>
        <p:nvSpPr>
          <p:cNvPr id="14" name="矩形 13"/>
          <p:cNvSpPr/>
          <p:nvPr/>
        </p:nvSpPr>
        <p:spPr>
          <a:xfrm>
            <a:off x="700595" y="4157667"/>
            <a:ext cx="8136904" cy="646331"/>
          </a:xfrm>
          <a:prstGeom prst="rect">
            <a:avLst/>
          </a:prstGeom>
        </p:spPr>
        <p:txBody>
          <a:bodyPr wrap="square">
            <a:spAutoFit/>
          </a:bodyPr>
          <a:lstStyle/>
          <a:p>
            <a:pPr lvl="0" algn="just">
              <a:spcBef>
                <a:spcPts val="300"/>
              </a:spcBef>
            </a:pPr>
            <a:r>
              <a:rPr lang="en-US" altLang="zh-CN" dirty="0" smtClean="0">
                <a:solidFill>
                  <a:srgbClr val="0070C0"/>
                </a:solidFill>
                <a:latin typeface="Calibri" charset="0"/>
                <a:ea typeface="宋体" charset="0"/>
              </a:rPr>
              <a:t>To optimize the impedance to mitigate this effect, the real part of impedance should be well controlled, while the imaginary part can be more relaxed.</a:t>
            </a:r>
            <a:endParaRPr lang="en-US" altLang="zh-CN" dirty="0">
              <a:solidFill>
                <a:srgbClr val="0070C0"/>
              </a:solidFill>
              <a:latin typeface="Calibri" charset="0"/>
              <a:ea typeface="宋体" charset="0"/>
            </a:endParaRPr>
          </a:p>
        </p:txBody>
      </p:sp>
      <p:pic>
        <p:nvPicPr>
          <p:cNvPr id="12" name="图片 11"/>
          <p:cNvPicPr/>
          <p:nvPr/>
        </p:nvPicPr>
        <p:blipFill>
          <a:blip r:embed="rId3"/>
          <a:stretch>
            <a:fillRect/>
          </a:stretch>
        </p:blipFill>
        <p:spPr>
          <a:xfrm>
            <a:off x="609202" y="956434"/>
            <a:ext cx="2555875" cy="1630680"/>
          </a:xfrm>
          <a:prstGeom prst="rect">
            <a:avLst/>
          </a:prstGeom>
        </p:spPr>
      </p:pic>
      <p:pic>
        <p:nvPicPr>
          <p:cNvPr id="13" name="图片 12"/>
          <p:cNvPicPr/>
          <p:nvPr/>
        </p:nvPicPr>
        <p:blipFill>
          <a:blip r:embed="rId4"/>
          <a:stretch>
            <a:fillRect/>
          </a:stretch>
        </p:blipFill>
        <p:spPr>
          <a:xfrm>
            <a:off x="3417514" y="934844"/>
            <a:ext cx="2555875" cy="1652270"/>
          </a:xfrm>
          <a:prstGeom prst="rect">
            <a:avLst/>
          </a:prstGeom>
        </p:spPr>
      </p:pic>
      <p:pic>
        <p:nvPicPr>
          <p:cNvPr id="16" name="图片 15"/>
          <p:cNvPicPr/>
          <p:nvPr/>
        </p:nvPicPr>
        <p:blipFill>
          <a:blip r:embed="rId5"/>
          <a:stretch>
            <a:fillRect/>
          </a:stretch>
        </p:blipFill>
        <p:spPr>
          <a:xfrm>
            <a:off x="6190231" y="908809"/>
            <a:ext cx="2555875" cy="1637665"/>
          </a:xfrm>
          <a:prstGeom prst="rect">
            <a:avLst/>
          </a:prstGeom>
        </p:spPr>
      </p:pic>
      <p:pic>
        <p:nvPicPr>
          <p:cNvPr id="19" name="图片 18"/>
          <p:cNvPicPr/>
          <p:nvPr/>
        </p:nvPicPr>
        <p:blipFill>
          <a:blip r:embed="rId6"/>
          <a:stretch>
            <a:fillRect/>
          </a:stretch>
        </p:blipFill>
        <p:spPr>
          <a:xfrm>
            <a:off x="609202" y="2589106"/>
            <a:ext cx="2559050" cy="1655445"/>
          </a:xfrm>
          <a:prstGeom prst="rect">
            <a:avLst/>
          </a:prstGeom>
        </p:spPr>
      </p:pic>
      <p:pic>
        <p:nvPicPr>
          <p:cNvPr id="20" name="图片 19"/>
          <p:cNvPicPr/>
          <p:nvPr/>
        </p:nvPicPr>
        <p:blipFill>
          <a:blip r:embed="rId7"/>
          <a:stretch>
            <a:fillRect/>
          </a:stretch>
        </p:blipFill>
        <p:spPr>
          <a:xfrm>
            <a:off x="3489522" y="2606886"/>
            <a:ext cx="2559050" cy="1637665"/>
          </a:xfrm>
          <a:prstGeom prst="rect">
            <a:avLst/>
          </a:prstGeom>
        </p:spPr>
      </p:pic>
      <p:pic>
        <p:nvPicPr>
          <p:cNvPr id="21" name="图片 20"/>
          <p:cNvPicPr/>
          <p:nvPr/>
        </p:nvPicPr>
        <p:blipFill>
          <a:blip r:embed="rId8"/>
          <a:stretch>
            <a:fillRect/>
          </a:stretch>
        </p:blipFill>
        <p:spPr>
          <a:xfrm>
            <a:off x="6189414" y="2612601"/>
            <a:ext cx="2559050" cy="1663065"/>
          </a:xfrm>
          <a:prstGeom prst="rect">
            <a:avLst/>
          </a:prstGeom>
        </p:spPr>
      </p:pic>
      <p:sp>
        <p:nvSpPr>
          <p:cNvPr id="22" name="内容占位符 2"/>
          <p:cNvSpPr txBox="1">
            <a:spLocks/>
          </p:cNvSpPr>
          <p:nvPr/>
        </p:nvSpPr>
        <p:spPr>
          <a:xfrm>
            <a:off x="547936" y="627534"/>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More interesting results</a:t>
            </a:r>
          </a:p>
        </p:txBody>
      </p:sp>
      <p:sp>
        <p:nvSpPr>
          <p:cNvPr id="15" name="矩形 14"/>
          <p:cNvSpPr/>
          <p:nvPr/>
        </p:nvSpPr>
        <p:spPr>
          <a:xfrm>
            <a:off x="5508104" y="627534"/>
            <a:ext cx="3284874" cy="338554"/>
          </a:xfrm>
          <a:prstGeom prst="rect">
            <a:avLst/>
          </a:prstGeom>
        </p:spPr>
        <p:txBody>
          <a:bodyPr wrap="none">
            <a:spAutoFit/>
          </a:bodyPr>
          <a:lstStyle/>
          <a:p>
            <a:pPr algn="just">
              <a:spcBef>
                <a:spcPts val="600"/>
              </a:spcBef>
            </a:pPr>
            <a:r>
              <a:rPr lang="en-US" altLang="zh-CN" sz="1600" dirty="0" smtClean="0">
                <a:solidFill>
                  <a:srgbClr val="FF0000"/>
                </a:solidFill>
                <a:latin typeface="Calibri" charset="0"/>
                <a:ea typeface="宋体" charset="0"/>
              </a:rPr>
              <a:t>CDR impedance is used in these plots</a:t>
            </a:r>
            <a:endParaRPr lang="en-US" altLang="zh-CN" sz="1600" dirty="0">
              <a:solidFill>
                <a:srgbClr val="FF0000"/>
              </a:solidFill>
              <a:latin typeface="Calibri" charset="0"/>
              <a:ea typeface="宋体" charset="0"/>
            </a:endParaRPr>
          </a:p>
        </p:txBody>
      </p:sp>
    </p:spTree>
    <p:extLst>
      <p:ext uri="{BB962C8B-B14F-4D97-AF65-F5344CB8AC3E}">
        <p14:creationId xmlns:p14="http://schemas.microsoft.com/office/powerpoint/2010/main" val="1209178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Summary on Collider</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28</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dirty="0" smtClean="0">
                <a:solidFill>
                  <a:srgbClr val="C00000"/>
                </a:solidFill>
              </a:rPr>
              <a:t>IARC meeting, Oct. 12th, 2021, IHEP</a:t>
            </a:r>
            <a:endParaRPr lang="zh-CN" altLang="en-US" dirty="0" smtClean="0">
              <a:solidFill>
                <a:srgbClr val="C00000"/>
              </a:solidFill>
            </a:endParaRPr>
          </a:p>
        </p:txBody>
      </p:sp>
      <p:sp>
        <p:nvSpPr>
          <p:cNvPr id="22" name="内容占位符 2"/>
          <p:cNvSpPr txBox="1">
            <a:spLocks/>
          </p:cNvSpPr>
          <p:nvPr/>
        </p:nvSpPr>
        <p:spPr>
          <a:xfrm>
            <a:off x="5479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No apparent showstoppers for </a:t>
            </a:r>
            <a:r>
              <a:rPr lang="en-US" altLang="zh-CN" sz="2000" dirty="0" err="1" smtClean="0">
                <a:latin typeface="Calibri" charset="0"/>
                <a:ea typeface="宋体" charset="0"/>
              </a:rPr>
              <a:t>ttbar</a:t>
            </a:r>
            <a:r>
              <a:rPr lang="en-US" altLang="zh-CN" sz="2000" dirty="0" smtClean="0">
                <a:latin typeface="Calibri" charset="0"/>
                <a:ea typeface="宋体" charset="0"/>
              </a:rPr>
              <a:t>, Higgs, W</a:t>
            </a:r>
          </a:p>
          <a:p>
            <a:pPr algn="just">
              <a:spcBef>
                <a:spcPts val="300"/>
              </a:spcBef>
              <a:buFont typeface="Wingdings" pitchFamily="2" charset="2"/>
              <a:buChar char="p"/>
            </a:pPr>
            <a:r>
              <a:rPr lang="en-US" altLang="zh-CN" sz="2000" dirty="0" smtClean="0">
                <a:latin typeface="Calibri" charset="0"/>
                <a:ea typeface="宋体" charset="0"/>
              </a:rPr>
              <a:t>Main constraints for High-</a:t>
            </a:r>
            <a:r>
              <a:rPr lang="en-US" altLang="zh-CN" sz="2000" dirty="0" err="1" smtClean="0">
                <a:latin typeface="Calibri" charset="0"/>
                <a:ea typeface="宋体" charset="0"/>
              </a:rPr>
              <a:t>lumi</a:t>
            </a:r>
            <a:r>
              <a:rPr lang="en-US" altLang="zh-CN" sz="2000" dirty="0" smtClean="0">
                <a:latin typeface="Calibri" charset="0"/>
                <a:ea typeface="宋体" charset="0"/>
              </a:rPr>
              <a:t> Z include:</a:t>
            </a:r>
          </a:p>
          <a:p>
            <a:pPr lvl="1" algn="just">
              <a:spcBef>
                <a:spcPts val="600"/>
              </a:spcBef>
              <a:buFont typeface="Wingdings" pitchFamily="2" charset="2"/>
              <a:buChar char="p"/>
            </a:pPr>
            <a:r>
              <a:rPr lang="en-US" altLang="zh-CN" sz="1800" dirty="0" smtClean="0"/>
              <a:t>Longitudinal impedance will induce bunch lengthening and beam energy spread increase, as well as reduce the stable region of beam-beam interaction.</a:t>
            </a:r>
          </a:p>
          <a:p>
            <a:pPr lvl="1" algn="just">
              <a:spcBef>
                <a:spcPts val="600"/>
              </a:spcBef>
              <a:buFont typeface="Wingdings" pitchFamily="2" charset="2"/>
              <a:buChar char="p"/>
            </a:pPr>
            <a:r>
              <a:rPr lang="en-US" altLang="zh-CN" sz="1800" dirty="0" smtClean="0"/>
              <a:t>TMCI is OK considering bunch lengthening induced by longitudinal impedance.</a:t>
            </a:r>
            <a:endParaRPr lang="en-US" altLang="zh-CN" sz="1800" dirty="0"/>
          </a:p>
          <a:p>
            <a:pPr lvl="1" algn="just">
              <a:spcBef>
                <a:spcPts val="600"/>
              </a:spcBef>
              <a:buFont typeface="Wingdings" pitchFamily="2" charset="2"/>
              <a:buChar char="p"/>
            </a:pPr>
            <a:r>
              <a:rPr lang="en-US" altLang="zh-CN" sz="1800" dirty="0"/>
              <a:t>Transverse resistive wall instability needs </a:t>
            </a:r>
            <a:r>
              <a:rPr lang="en-US" altLang="zh-CN" sz="1800" dirty="0" smtClean="0"/>
              <a:t>an efficient </a:t>
            </a:r>
            <a:r>
              <a:rPr lang="en-US" altLang="zh-CN" sz="1800" dirty="0"/>
              <a:t>feedback </a:t>
            </a:r>
            <a:r>
              <a:rPr lang="en-US" altLang="zh-CN" sz="1800" dirty="0" smtClean="0"/>
              <a:t>damping time of ~3 turns</a:t>
            </a:r>
            <a:endParaRPr lang="en-US" altLang="zh-CN" sz="1400" dirty="0" smtClean="0"/>
          </a:p>
          <a:p>
            <a:pPr lvl="1" algn="just">
              <a:spcBef>
                <a:spcPts val="600"/>
              </a:spcBef>
              <a:buFont typeface="Wingdings" pitchFamily="2" charset="2"/>
              <a:buChar char="p"/>
            </a:pPr>
            <a:r>
              <a:rPr lang="en-US" altLang="zh-CN" sz="1800" dirty="0" err="1" smtClean="0"/>
              <a:t>Ecloud</a:t>
            </a:r>
            <a:r>
              <a:rPr lang="en-US" altLang="zh-CN" sz="1800" dirty="0" smtClean="0"/>
              <a:t> needs an SEY of less than 1.2 or adding antechambers.</a:t>
            </a:r>
          </a:p>
          <a:p>
            <a:pPr lvl="1" algn="just">
              <a:spcBef>
                <a:spcPts val="600"/>
              </a:spcBef>
              <a:buFont typeface="Wingdings" pitchFamily="2" charset="2"/>
              <a:buChar char="p"/>
            </a:pPr>
            <a:r>
              <a:rPr lang="en-US" altLang="zh-CN" sz="1800" dirty="0" err="1" smtClean="0"/>
              <a:t>Emittance</a:t>
            </a:r>
            <a:r>
              <a:rPr lang="en-US" altLang="zh-CN" sz="1800" dirty="0" smtClean="0"/>
              <a:t> </a:t>
            </a:r>
            <a:r>
              <a:rPr lang="en-US" altLang="zh-CN" sz="1800" dirty="0"/>
              <a:t>growth due to the beam ion effect are foreseen </a:t>
            </a:r>
            <a:r>
              <a:rPr lang="en-US" altLang="zh-CN" sz="1800" dirty="0">
                <a:sym typeface="Symbol"/>
              </a:rPr>
              <a:t> </a:t>
            </a:r>
            <a:r>
              <a:rPr lang="en-US" altLang="zh-CN" sz="1800" dirty="0" smtClean="0">
                <a:sym typeface="Symbol"/>
              </a:rPr>
              <a:t>feedback system is needed to damp this effect.</a:t>
            </a:r>
            <a:endParaRPr lang="en-US" altLang="zh-CN" sz="1800" dirty="0"/>
          </a:p>
          <a:p>
            <a:pPr lvl="1" algn="just">
              <a:spcBef>
                <a:spcPts val="600"/>
              </a:spcBef>
              <a:spcAft>
                <a:spcPts val="600"/>
              </a:spcAft>
              <a:buFont typeface="Wingdings" pitchFamily="2" charset="2"/>
              <a:buChar char="p"/>
            </a:pPr>
            <a:r>
              <a:rPr lang="en-US" altLang="zh-CN" sz="1800" dirty="0" smtClean="0"/>
              <a:t>CBI due to HOMs needs to be further checked</a:t>
            </a:r>
            <a:r>
              <a:rPr lang="en-US" altLang="zh-CN" sz="1800" dirty="0" smtClean="0">
                <a:sym typeface="Symbol"/>
              </a:rPr>
              <a:t>.</a:t>
            </a: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p:txBody>
      </p:sp>
    </p:spTree>
    <p:extLst>
      <p:ext uri="{BB962C8B-B14F-4D97-AF65-F5344CB8AC3E}">
        <p14:creationId xmlns:p14="http://schemas.microsoft.com/office/powerpoint/2010/main" val="39075976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a:t>Collective instabilities in the </a:t>
            </a:r>
            <a:r>
              <a:rPr lang="en-US" altLang="zh-CN" sz="3000" b="1" dirty="0" smtClean="0"/>
              <a:t>Booster</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29</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Resistive wall (r=27.5mm, thick=2mm, Aluminum)  </a:t>
            </a: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9" name="图片 8" descr="C:\Users\WANGN\AppData\Local\Microsoft\Windows\INetCache\Content.Word\Z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560" y="1203004"/>
            <a:ext cx="2600960" cy="1605915"/>
          </a:xfrm>
          <a:prstGeom prst="rect">
            <a:avLst/>
          </a:prstGeom>
          <a:noFill/>
          <a:ln>
            <a:noFill/>
          </a:ln>
        </p:spPr>
      </p:pic>
      <p:pic>
        <p:nvPicPr>
          <p:cNvPr id="13314" name="Picture 2" descr="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9008" y="1176424"/>
            <a:ext cx="259397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直接连接符 6"/>
          <p:cNvCxnSpPr/>
          <p:nvPr/>
        </p:nvCxnSpPr>
        <p:spPr>
          <a:xfrm>
            <a:off x="3870970" y="1203004"/>
            <a:ext cx="0" cy="1620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3693944" y="2722746"/>
            <a:ext cx="394660" cy="338554"/>
          </a:xfrm>
          <a:prstGeom prst="rect">
            <a:avLst/>
          </a:prstGeom>
        </p:spPr>
        <p:txBody>
          <a:bodyPr wrap="none">
            <a:spAutoFit/>
          </a:bodyPr>
          <a:lstStyle/>
          <a:p>
            <a:r>
              <a:rPr lang="en-US" altLang="zh-CN" sz="1600" b="1" i="1" dirty="0">
                <a:solidFill>
                  <a:srgbClr val="FF0000"/>
                </a:solidFill>
                <a:latin typeface="Calibri" charset="0"/>
                <a:ea typeface="宋体" charset="0"/>
                <a:sym typeface="Symbol"/>
              </a:rPr>
              <a:t></a:t>
            </a:r>
            <a:r>
              <a:rPr lang="en-US" altLang="zh-CN" sz="1600" b="1" baseline="-25000" dirty="0">
                <a:solidFill>
                  <a:srgbClr val="FF0000"/>
                </a:solidFill>
                <a:latin typeface="Calibri" charset="0"/>
                <a:ea typeface="宋体" charset="0"/>
                <a:sym typeface="Symbol"/>
              </a:rPr>
              <a:t>0</a:t>
            </a:r>
            <a:endParaRPr lang="zh-CN" altLang="en-US" sz="1400" b="1" baseline="-25000" dirty="0">
              <a:solidFill>
                <a:srgbClr val="FF0000"/>
              </a:solidFill>
            </a:endParaRPr>
          </a:p>
        </p:txBody>
      </p:sp>
      <p:sp>
        <p:nvSpPr>
          <p:cNvPr id="13" name="矩形 12"/>
          <p:cNvSpPr/>
          <p:nvPr/>
        </p:nvSpPr>
        <p:spPr>
          <a:xfrm>
            <a:off x="6156176" y="1059582"/>
            <a:ext cx="2286000" cy="584775"/>
          </a:xfrm>
          <a:prstGeom prst="rect">
            <a:avLst/>
          </a:prstGeom>
        </p:spPr>
        <p:txBody>
          <a:bodyPr>
            <a:spAutoFit/>
          </a:bodyPr>
          <a:lstStyle/>
          <a:p>
            <a:r>
              <a:rPr lang="en-US" altLang="zh-CN" sz="1600" dirty="0" smtClean="0">
                <a:solidFill>
                  <a:prstClr val="black"/>
                </a:solidFill>
                <a:latin typeface="Calibri" charset="0"/>
                <a:ea typeface="宋体" charset="0"/>
              </a:rPr>
              <a:t>Transverse resistive </a:t>
            </a:r>
            <a:r>
              <a:rPr lang="en-US" altLang="zh-CN" sz="1600" dirty="0">
                <a:solidFill>
                  <a:prstClr val="black"/>
                </a:solidFill>
                <a:latin typeface="Calibri" charset="0"/>
                <a:ea typeface="宋体" charset="0"/>
              </a:rPr>
              <a:t>wall </a:t>
            </a:r>
            <a:r>
              <a:rPr lang="en-US" altLang="zh-CN" sz="1600" dirty="0" smtClean="0">
                <a:solidFill>
                  <a:prstClr val="black"/>
                </a:solidFill>
                <a:latin typeface="Calibri" charset="0"/>
                <a:ea typeface="宋体" charset="0"/>
              </a:rPr>
              <a:t>instability growth time </a:t>
            </a:r>
            <a:endParaRPr lang="zh-CN" altLang="en-US" sz="1400" dirty="0"/>
          </a:p>
        </p:txBody>
      </p:sp>
      <p:graphicFrame>
        <p:nvGraphicFramePr>
          <p:cNvPr id="14" name="表格 13"/>
          <p:cNvGraphicFramePr>
            <a:graphicFrameLocks noGrp="1"/>
          </p:cNvGraphicFramePr>
          <p:nvPr>
            <p:extLst>
              <p:ext uri="{D42A27DB-BD31-4B8C-83A1-F6EECF244321}">
                <p14:modId xmlns:p14="http://schemas.microsoft.com/office/powerpoint/2010/main" val="1680549069"/>
              </p:ext>
            </p:extLst>
          </p:nvPr>
        </p:nvGraphicFramePr>
        <p:xfrm>
          <a:off x="5891114" y="1662820"/>
          <a:ext cx="2713334" cy="1112520"/>
        </p:xfrm>
        <a:graphic>
          <a:graphicData uri="http://schemas.openxmlformats.org/drawingml/2006/table">
            <a:tbl>
              <a:tblPr firstRow="1" bandRow="1">
                <a:tableStyleId>{5C22544A-7EE6-4342-B048-85BDC9FD1C3A}</a:tableStyleId>
              </a:tblPr>
              <a:tblGrid>
                <a:gridCol w="1864805"/>
                <a:gridCol w="848529"/>
              </a:tblGrid>
              <a:tr h="370840">
                <a:tc>
                  <a:txBody>
                    <a:bodyPr/>
                    <a:lstStyle/>
                    <a:p>
                      <a:r>
                        <a:rPr lang="en-US" altLang="zh-CN" sz="1600" dirty="0" smtClean="0"/>
                        <a:t>Beam energy [</a:t>
                      </a:r>
                      <a:r>
                        <a:rPr lang="en-US" altLang="zh-CN" sz="1600" dirty="0" err="1" smtClean="0"/>
                        <a:t>GeV</a:t>
                      </a:r>
                      <a:r>
                        <a:rPr lang="en-US" altLang="zh-CN" sz="1600" dirty="0" smtClean="0"/>
                        <a:t>]</a:t>
                      </a:r>
                      <a:endParaRPr lang="zh-CN" altLang="en-US" sz="1600" dirty="0"/>
                    </a:p>
                  </a:txBody>
                  <a:tcPr/>
                </a:tc>
                <a:tc>
                  <a:txBody>
                    <a:bodyPr/>
                    <a:lstStyle/>
                    <a:p>
                      <a:r>
                        <a:rPr lang="en-US" altLang="zh-CN" sz="1600" dirty="0" smtClean="0">
                          <a:sym typeface="Symbol"/>
                        </a:rPr>
                        <a:t> [</a:t>
                      </a:r>
                      <a:r>
                        <a:rPr lang="en-US" altLang="zh-CN" sz="1600" dirty="0" err="1" smtClean="0">
                          <a:sym typeface="Symbol"/>
                        </a:rPr>
                        <a:t>ms</a:t>
                      </a:r>
                      <a:r>
                        <a:rPr lang="en-US" altLang="zh-CN" sz="1600" dirty="0" smtClean="0">
                          <a:sym typeface="Symbol"/>
                        </a:rPr>
                        <a:t>]</a:t>
                      </a:r>
                      <a:endParaRPr lang="zh-CN" altLang="en-US" sz="1600" dirty="0"/>
                    </a:p>
                  </a:txBody>
                  <a:tcPr/>
                </a:tc>
              </a:tr>
              <a:tr h="370840">
                <a:tc>
                  <a:txBody>
                    <a:bodyPr/>
                    <a:lstStyle/>
                    <a:p>
                      <a:pPr algn="ctr"/>
                      <a:r>
                        <a:rPr lang="en-US" altLang="zh-CN" sz="1600" dirty="0" smtClean="0"/>
                        <a:t>20</a:t>
                      </a:r>
                      <a:endParaRPr lang="zh-CN" altLang="en-US" sz="1600" dirty="0"/>
                    </a:p>
                  </a:txBody>
                  <a:tcPr/>
                </a:tc>
                <a:tc>
                  <a:txBody>
                    <a:bodyPr/>
                    <a:lstStyle/>
                    <a:p>
                      <a:pPr algn="ctr"/>
                      <a:r>
                        <a:rPr lang="en-US" altLang="zh-CN" sz="1600" dirty="0" smtClean="0"/>
                        <a:t>38</a:t>
                      </a:r>
                      <a:endParaRPr lang="zh-CN" altLang="en-US" sz="1600" dirty="0"/>
                    </a:p>
                  </a:txBody>
                  <a:tcPr/>
                </a:tc>
              </a:tr>
              <a:tr h="370840">
                <a:tc>
                  <a:txBody>
                    <a:bodyPr/>
                    <a:lstStyle/>
                    <a:p>
                      <a:pPr algn="ctr"/>
                      <a:r>
                        <a:rPr lang="en-US" altLang="zh-CN" sz="1600" dirty="0" smtClean="0"/>
                        <a:t>45.5</a:t>
                      </a:r>
                      <a:endParaRPr lang="zh-CN" altLang="en-US" sz="1600" dirty="0"/>
                    </a:p>
                  </a:txBody>
                  <a:tcPr/>
                </a:tc>
                <a:tc>
                  <a:txBody>
                    <a:bodyPr/>
                    <a:lstStyle/>
                    <a:p>
                      <a:pPr algn="ctr"/>
                      <a:r>
                        <a:rPr lang="en-US" altLang="zh-CN" sz="1600" dirty="0" smtClean="0"/>
                        <a:t>96</a:t>
                      </a:r>
                      <a:endParaRPr lang="zh-CN" altLang="en-US" sz="1600" dirty="0"/>
                    </a:p>
                  </a:txBody>
                  <a:tcPr/>
                </a:tc>
              </a:tr>
            </a:tbl>
          </a:graphicData>
        </a:graphic>
      </p:graphicFrame>
      <p:sp>
        <p:nvSpPr>
          <p:cNvPr id="16" name="矩形 15"/>
          <p:cNvSpPr/>
          <p:nvPr/>
        </p:nvSpPr>
        <p:spPr>
          <a:xfrm>
            <a:off x="755576" y="3003798"/>
            <a:ext cx="7488832" cy="1723549"/>
          </a:xfrm>
          <a:prstGeom prst="rect">
            <a:avLst/>
          </a:prstGeom>
        </p:spPr>
        <p:txBody>
          <a:bodyPr wrap="square">
            <a:spAutoFit/>
          </a:bodyPr>
          <a:lstStyle/>
          <a:p>
            <a:pPr marL="285750" indent="-285750">
              <a:spcBef>
                <a:spcPts val="300"/>
              </a:spcBef>
              <a:buFont typeface="Wingdings" pitchFamily="2" charset="2"/>
              <a:buChar char="p"/>
            </a:pPr>
            <a:r>
              <a:rPr lang="en-US" altLang="zh-CN" sz="1600" dirty="0" smtClean="0">
                <a:solidFill>
                  <a:prstClr val="black"/>
                </a:solidFill>
                <a:latin typeface="Calibri" charset="0"/>
                <a:ea typeface="宋体" charset="0"/>
              </a:rPr>
              <a:t>The growth times are much faster than the radiation damping (Inj./Ext.=10.4s/880ms)</a:t>
            </a:r>
          </a:p>
          <a:p>
            <a:pPr>
              <a:spcBef>
                <a:spcPts val="300"/>
              </a:spcBef>
            </a:pPr>
            <a:r>
              <a:rPr lang="en-US" altLang="zh-CN" sz="1600" dirty="0" smtClean="0">
                <a:solidFill>
                  <a:prstClr val="black"/>
                </a:solidFill>
                <a:latin typeface="Calibri" charset="0"/>
                <a:ea typeface="宋体" charset="0"/>
                <a:sym typeface="Symbol"/>
              </a:rPr>
              <a:t> Bunch by bunch feedback needed or a positive chromaticity can help</a:t>
            </a:r>
            <a:endParaRPr lang="en-US" altLang="zh-CN" sz="1600" dirty="0" smtClean="0">
              <a:solidFill>
                <a:prstClr val="black"/>
              </a:solidFill>
              <a:latin typeface="Calibri" charset="0"/>
              <a:ea typeface="宋体" charset="0"/>
            </a:endParaRPr>
          </a:p>
          <a:p>
            <a:pPr marL="285750" indent="-285750">
              <a:spcBef>
                <a:spcPts val="300"/>
              </a:spcBef>
              <a:buFont typeface="Wingdings" pitchFamily="2" charset="2"/>
              <a:buChar char="p"/>
            </a:pPr>
            <a:r>
              <a:rPr lang="en-US" altLang="zh-CN" sz="1600" dirty="0" smtClean="0">
                <a:solidFill>
                  <a:prstClr val="black"/>
                </a:solidFill>
                <a:latin typeface="Calibri" charset="0"/>
                <a:ea typeface="宋体" charset="0"/>
              </a:rPr>
              <a:t>The wake field will penetrate the beam pipe at around the revolution frequency</a:t>
            </a:r>
          </a:p>
          <a:p>
            <a:pPr marL="285750" indent="-285750">
              <a:spcBef>
                <a:spcPts val="300"/>
              </a:spcBef>
              <a:buFont typeface="Symbol"/>
              <a:buChar char="Þ"/>
            </a:pPr>
            <a:r>
              <a:rPr lang="en-US" altLang="zh-CN" sz="1600" dirty="0" smtClean="0">
                <a:solidFill>
                  <a:prstClr val="black"/>
                </a:solidFill>
                <a:latin typeface="Calibri" charset="0"/>
                <a:ea typeface="宋体" charset="0"/>
                <a:sym typeface="Symbol"/>
              </a:rPr>
              <a:t>Beam can see the material outside the chamber</a:t>
            </a:r>
          </a:p>
          <a:p>
            <a:pPr marL="285750" indent="-285750">
              <a:spcBef>
                <a:spcPts val="300"/>
              </a:spcBef>
              <a:buFont typeface="Symbol"/>
              <a:buChar char="Þ"/>
            </a:pPr>
            <a:r>
              <a:rPr lang="en-US" altLang="zh-CN" sz="1600" dirty="0" smtClean="0">
                <a:solidFill>
                  <a:prstClr val="black"/>
                </a:solidFill>
                <a:latin typeface="Calibri" charset="0"/>
                <a:ea typeface="宋体" charset="0"/>
                <a:sym typeface="Symbol"/>
              </a:rPr>
              <a:t>Increase the chamber thickness or more detailed investigation considering the background material</a:t>
            </a:r>
            <a:endParaRPr lang="zh-CN" altLang="en-US" sz="1400" dirty="0"/>
          </a:p>
        </p:txBody>
      </p:sp>
    </p:spTree>
    <p:extLst>
      <p:ext uri="{BB962C8B-B14F-4D97-AF65-F5344CB8AC3E}">
        <p14:creationId xmlns:p14="http://schemas.microsoft.com/office/powerpoint/2010/main" val="1842738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Collective instabilities in the Collider</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a:t>
            </a:fld>
            <a:endParaRPr lang="zh-CN" altLang="en-US"/>
          </a:p>
        </p:txBody>
      </p:sp>
      <p:sp>
        <p:nvSpPr>
          <p:cNvPr id="8" name="内容占位符 2"/>
          <p:cNvSpPr txBox="1">
            <a:spLocks/>
          </p:cNvSpPr>
          <p:nvPr/>
        </p:nvSpPr>
        <p:spPr>
          <a:xfrm>
            <a:off x="395536" y="771550"/>
            <a:ext cx="8424936"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400" dirty="0" smtClean="0">
                <a:latin typeface="Calibri" charset="0"/>
                <a:ea typeface="宋体" charset="0"/>
              </a:rPr>
              <a:t>Impedance model is updated regarding the change of the chamber cross section (elliptical </a:t>
            </a:r>
            <a:r>
              <a:rPr lang="en-US" altLang="zh-CN" sz="2400" dirty="0" smtClean="0">
                <a:latin typeface="Calibri" charset="0"/>
                <a:ea typeface="宋体" charset="0"/>
                <a:sym typeface="Symbol"/>
              </a:rPr>
              <a:t> circular</a:t>
            </a:r>
            <a:r>
              <a:rPr lang="en-US" altLang="zh-CN" sz="2400" dirty="0" smtClean="0">
                <a:latin typeface="Calibri" charset="0"/>
                <a:ea typeface="宋体" charset="0"/>
              </a:rPr>
              <a:t>), more impedance contributions included.</a:t>
            </a:r>
          </a:p>
          <a:p>
            <a:pPr algn="just">
              <a:spcBef>
                <a:spcPts val="600"/>
              </a:spcBef>
              <a:buFont typeface="Wingdings" pitchFamily="2" charset="2"/>
              <a:buChar char="p"/>
            </a:pPr>
            <a:r>
              <a:rPr lang="en-US" altLang="zh-CN" sz="2400" dirty="0" smtClean="0">
                <a:latin typeface="Calibri" charset="0"/>
                <a:ea typeface="宋体" charset="0"/>
              </a:rPr>
              <a:t>Instability issues for high luminosity Z are investigated</a:t>
            </a:r>
          </a:p>
          <a:p>
            <a:pPr lvl="1" algn="just">
              <a:spcBef>
                <a:spcPts val="600"/>
              </a:spcBef>
              <a:buFont typeface="Arial" pitchFamily="34" charset="0"/>
              <a:buChar char="•"/>
            </a:pPr>
            <a:r>
              <a:rPr lang="en-US" altLang="zh-CN" sz="2000" dirty="0">
                <a:solidFill>
                  <a:srgbClr val="0070C0"/>
                </a:solidFill>
                <a:latin typeface="Calibri" charset="0"/>
                <a:ea typeface="宋体" charset="0"/>
              </a:rPr>
              <a:t>S</a:t>
            </a:r>
            <a:r>
              <a:rPr lang="en-US" altLang="zh-CN" sz="2000" dirty="0" smtClean="0">
                <a:solidFill>
                  <a:srgbClr val="0070C0"/>
                </a:solidFill>
                <a:latin typeface="Calibri" charset="0"/>
                <a:ea typeface="宋体" charset="0"/>
              </a:rPr>
              <a:t>ingle bunch instabilities</a:t>
            </a:r>
          </a:p>
          <a:p>
            <a:pPr lvl="1" algn="just">
              <a:spcBef>
                <a:spcPts val="600"/>
              </a:spcBef>
              <a:buFont typeface="Arial" pitchFamily="34" charset="0"/>
              <a:buChar char="•"/>
            </a:pPr>
            <a:r>
              <a:rPr lang="en-US" altLang="zh-CN" sz="2000" dirty="0" smtClean="0">
                <a:solidFill>
                  <a:srgbClr val="0070C0"/>
                </a:solidFill>
                <a:latin typeface="Calibri" charset="0"/>
                <a:ea typeface="宋体" charset="0"/>
              </a:rPr>
              <a:t>Coupled bunch instabilities</a:t>
            </a:r>
          </a:p>
          <a:p>
            <a:pPr lvl="1" algn="just">
              <a:spcBef>
                <a:spcPts val="600"/>
              </a:spcBef>
              <a:buFont typeface="Arial" pitchFamily="34" charset="0"/>
              <a:buChar char="•"/>
            </a:pPr>
            <a:r>
              <a:rPr lang="en-US" altLang="zh-CN" sz="2000" dirty="0" smtClean="0">
                <a:solidFill>
                  <a:srgbClr val="0070C0"/>
                </a:solidFill>
                <a:latin typeface="Calibri" charset="0"/>
                <a:ea typeface="宋体" charset="0"/>
              </a:rPr>
              <a:t>Influence of impedance on beam-beam interaction</a:t>
            </a:r>
          </a:p>
          <a:p>
            <a:pPr lvl="1" algn="just">
              <a:spcBef>
                <a:spcPts val="600"/>
              </a:spcBef>
              <a:buFont typeface="Arial" pitchFamily="34" charset="0"/>
              <a:buChar char="•"/>
            </a:pPr>
            <a:r>
              <a:rPr lang="en-US" altLang="zh-CN" sz="2000" dirty="0" smtClean="0">
                <a:solidFill>
                  <a:srgbClr val="0070C0"/>
                </a:solidFill>
                <a:latin typeface="Calibri" charset="0"/>
                <a:ea typeface="宋体" charset="0"/>
              </a:rPr>
              <a:t>Electron cloud</a:t>
            </a:r>
          </a:p>
          <a:p>
            <a:pPr lvl="1" algn="just">
              <a:spcBef>
                <a:spcPts val="600"/>
              </a:spcBef>
              <a:buFont typeface="Arial" pitchFamily="34" charset="0"/>
              <a:buChar char="•"/>
            </a:pPr>
            <a:r>
              <a:rPr lang="en-US" altLang="zh-CN" sz="2000" dirty="0" smtClean="0">
                <a:solidFill>
                  <a:srgbClr val="0070C0"/>
                </a:solidFill>
                <a:latin typeface="Calibri" charset="0"/>
                <a:ea typeface="宋体" charset="0"/>
              </a:rPr>
              <a:t>Beam ion instability</a:t>
            </a:r>
            <a:endParaRPr lang="en-US" altLang="zh-CN" sz="2000" dirty="0">
              <a:solidFill>
                <a:srgbClr val="0070C0"/>
              </a:solidFill>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Tree>
    <p:extLst>
      <p:ext uri="{BB962C8B-B14F-4D97-AF65-F5344CB8AC3E}">
        <p14:creationId xmlns:p14="http://schemas.microsoft.com/office/powerpoint/2010/main" val="3120206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a:t>Collective instabilities in the </a:t>
            </a:r>
            <a:r>
              <a:rPr lang="en-US" altLang="zh-CN" sz="3000" b="1" dirty="0" smtClean="0"/>
              <a:t>Booster</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30</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Single bunch instabilities</a:t>
            </a:r>
          </a:p>
          <a:p>
            <a:pPr lvl="1" algn="just">
              <a:spcBef>
                <a:spcPts val="300"/>
              </a:spcBef>
              <a:buFont typeface="Wingdings" pitchFamily="2" charset="2"/>
              <a:buChar char="p"/>
            </a:pPr>
            <a:r>
              <a:rPr lang="en-US" altLang="zh-CN" sz="1800" dirty="0" smtClean="0">
                <a:solidFill>
                  <a:srgbClr val="0070C0"/>
                </a:solidFill>
                <a:latin typeface="Calibri" charset="0"/>
                <a:ea typeface="宋体" charset="0"/>
              </a:rPr>
              <a:t>Safety </a:t>
            </a:r>
            <a:r>
              <a:rPr lang="en-US" altLang="zh-CN" sz="1800" dirty="0">
                <a:solidFill>
                  <a:srgbClr val="0070C0"/>
                </a:solidFill>
                <a:latin typeface="Calibri" charset="0"/>
                <a:ea typeface="宋体" charset="0"/>
              </a:rPr>
              <a:t>margin reserved!</a:t>
            </a:r>
          </a:p>
          <a:p>
            <a:pPr lvl="1" algn="just">
              <a:spcBef>
                <a:spcPts val="300"/>
              </a:spcBef>
              <a:buFont typeface="Wingdings" pitchFamily="2" charset="2"/>
              <a:buChar char="p"/>
            </a:pPr>
            <a:endParaRPr lang="en-US" altLang="zh-CN" sz="1600" dirty="0" smtClean="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r>
              <a:rPr lang="en-US" altLang="zh-CN" sz="2000" dirty="0" smtClean="0">
                <a:latin typeface="Calibri" charset="0"/>
                <a:ea typeface="宋体" charset="0"/>
              </a:rPr>
              <a:t>Coupled bunch instability threshold</a:t>
            </a:r>
          </a:p>
          <a:p>
            <a:pPr lvl="1" algn="just">
              <a:spcBef>
                <a:spcPts val="300"/>
              </a:spcBef>
              <a:buFont typeface="Wingdings" pitchFamily="2" charset="2"/>
              <a:buChar char="p"/>
            </a:pPr>
            <a:r>
              <a:rPr lang="en-US" altLang="zh-CN" sz="1800" dirty="0" smtClean="0">
                <a:solidFill>
                  <a:srgbClr val="0070C0"/>
                </a:solidFill>
                <a:latin typeface="Calibri" charset="0"/>
                <a:ea typeface="宋体" charset="0"/>
              </a:rPr>
              <a:t>Much more relaxed compare to the collider ring</a:t>
            </a: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4337"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2" y="3433539"/>
            <a:ext cx="5456237"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对象 6"/>
          <p:cNvGraphicFramePr>
            <a:graphicFrameLocks noChangeAspect="1"/>
          </p:cNvGraphicFramePr>
          <p:nvPr>
            <p:extLst>
              <p:ext uri="{D42A27DB-BD31-4B8C-83A1-F6EECF244321}">
                <p14:modId xmlns:p14="http://schemas.microsoft.com/office/powerpoint/2010/main" val="394534601"/>
              </p:ext>
            </p:extLst>
          </p:nvPr>
        </p:nvGraphicFramePr>
        <p:xfrm>
          <a:off x="3203848" y="1059582"/>
          <a:ext cx="5456237" cy="1722437"/>
        </p:xfrm>
        <a:graphic>
          <a:graphicData uri="http://schemas.openxmlformats.org/presentationml/2006/ole">
            <mc:AlternateContent xmlns:mc="http://schemas.openxmlformats.org/markup-compatibility/2006">
              <mc:Choice xmlns:v="urn:schemas-microsoft-com:vml" Requires="v">
                <p:oleObj spid="_x0000_s13447" name="文档" r:id="rId5" imgW="5456481" imgH="1722106" progId="Word.Document.12">
                  <p:embed/>
                </p:oleObj>
              </mc:Choice>
              <mc:Fallback>
                <p:oleObj name="文档" r:id="rId5" imgW="5456481" imgH="1722106" progId="Word.Document.12">
                  <p:embed/>
                  <p:pic>
                    <p:nvPicPr>
                      <p:cNvPr id="0" name=""/>
                      <p:cNvPicPr/>
                      <p:nvPr/>
                    </p:nvPicPr>
                    <p:blipFill>
                      <a:blip r:embed="rId6"/>
                      <a:stretch>
                        <a:fillRect/>
                      </a:stretch>
                    </p:blipFill>
                    <p:spPr>
                      <a:xfrm>
                        <a:off x="3203848" y="1059582"/>
                        <a:ext cx="5456237" cy="1722437"/>
                      </a:xfrm>
                      <a:prstGeom prst="rect">
                        <a:avLst/>
                      </a:prstGeom>
                    </p:spPr>
                  </p:pic>
                </p:oleObj>
              </mc:Fallback>
            </mc:AlternateContent>
          </a:graphicData>
        </a:graphic>
      </p:graphicFrame>
    </p:spTree>
    <p:extLst>
      <p:ext uri="{BB962C8B-B14F-4D97-AF65-F5344CB8AC3E}">
        <p14:creationId xmlns:p14="http://schemas.microsoft.com/office/powerpoint/2010/main" val="77924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a:t>Collective instabilities in the </a:t>
            </a:r>
            <a:r>
              <a:rPr lang="en-US" altLang="zh-CN" sz="3000" b="1" dirty="0" smtClean="0"/>
              <a:t>damping ring</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31</a:t>
            </a:fld>
            <a:endParaRPr lang="zh-CN" altLang="en-US"/>
          </a:p>
        </p:txBody>
      </p:sp>
      <p:sp>
        <p:nvSpPr>
          <p:cNvPr id="8" name="内容占位符 2"/>
          <p:cNvSpPr txBox="1">
            <a:spLocks/>
          </p:cNvSpPr>
          <p:nvPr/>
        </p:nvSpPr>
        <p:spPr>
          <a:xfrm>
            <a:off x="395536" y="699542"/>
            <a:ext cx="756084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Requirements on the beam quality</a:t>
            </a:r>
          </a:p>
          <a:p>
            <a:pPr lvl="1" algn="just">
              <a:spcBef>
                <a:spcPts val="300"/>
              </a:spcBef>
              <a:buFont typeface="Wingdings" pitchFamily="2" charset="2"/>
              <a:buChar char="p"/>
            </a:pPr>
            <a:r>
              <a:rPr lang="en-US" altLang="zh-CN" sz="1600" dirty="0" smtClean="0">
                <a:latin typeface="Calibri" charset="0"/>
                <a:ea typeface="宋体" charset="0"/>
              </a:rPr>
              <a:t>Increase on the bunch length, beam energy spread and </a:t>
            </a:r>
            <a:r>
              <a:rPr lang="en-US" altLang="zh-CN" sz="1600" dirty="0" err="1" smtClean="0">
                <a:latin typeface="Calibri" charset="0"/>
                <a:ea typeface="宋体" charset="0"/>
              </a:rPr>
              <a:t>emittance</a:t>
            </a:r>
            <a:r>
              <a:rPr lang="en-US" altLang="zh-CN" sz="1600" dirty="0" smtClean="0">
                <a:latin typeface="Calibri" charset="0"/>
                <a:ea typeface="宋体" charset="0"/>
              </a:rPr>
              <a:t> should be less than 20%  </a:t>
            </a:r>
            <a:endParaRPr lang="en-US" altLang="zh-CN" sz="1400" dirty="0" smtClean="0">
              <a:latin typeface="Calibri" charset="0"/>
              <a:ea typeface="宋体" charset="0"/>
            </a:endParaRPr>
          </a:p>
          <a:p>
            <a:pPr algn="just">
              <a:spcBef>
                <a:spcPts val="300"/>
              </a:spcBef>
              <a:buFont typeface="Wingdings" pitchFamily="2" charset="2"/>
              <a:buChar char="p"/>
            </a:pPr>
            <a:r>
              <a:rPr lang="en-US" altLang="zh-CN" sz="2000" dirty="0" smtClean="0">
                <a:latin typeface="Calibri" charset="0"/>
                <a:ea typeface="宋体" charset="0"/>
              </a:rPr>
              <a:t>Resistive </a:t>
            </a:r>
            <a:r>
              <a:rPr lang="en-US" altLang="zh-CN" sz="2000" dirty="0">
                <a:latin typeface="Calibri" charset="0"/>
                <a:ea typeface="宋体" charset="0"/>
              </a:rPr>
              <a:t>wall (</a:t>
            </a:r>
            <a:r>
              <a:rPr lang="en-US" altLang="zh-CN" sz="2000" dirty="0" smtClean="0">
                <a:latin typeface="Calibri" charset="0"/>
                <a:ea typeface="宋体" charset="0"/>
              </a:rPr>
              <a:t>r=15mm</a:t>
            </a:r>
            <a:r>
              <a:rPr lang="en-US" altLang="zh-CN" sz="2000" dirty="0">
                <a:latin typeface="Calibri" charset="0"/>
                <a:ea typeface="宋体" charset="0"/>
              </a:rPr>
              <a:t>, thick=2mm, Aluminum</a:t>
            </a:r>
            <a:r>
              <a:rPr lang="en-US" altLang="zh-CN" sz="2000" dirty="0" smtClean="0">
                <a:latin typeface="Calibri" charset="0"/>
                <a:ea typeface="宋体" charset="0"/>
              </a:rPr>
              <a:t>)</a:t>
            </a: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6385" name="Picture 1" descr="Z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067694"/>
            <a:ext cx="3065261" cy="189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6" name="Picture 2" descr="Z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1034" y="2067694"/>
            <a:ext cx="3065262" cy="1899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4601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a:t>Collective instabilities in the </a:t>
            </a:r>
            <a:r>
              <a:rPr lang="en-US" altLang="zh-CN" sz="3000" b="1" dirty="0" smtClean="0"/>
              <a:t>damping ring</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32</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Enough safety margin for the single bunch instabilities</a:t>
            </a:r>
          </a:p>
          <a:p>
            <a:pPr algn="just">
              <a:spcBef>
                <a:spcPts val="300"/>
              </a:spcBef>
              <a:buFont typeface="Wingdings" pitchFamily="2" charset="2"/>
              <a:buChar char="p"/>
            </a:pPr>
            <a:r>
              <a:rPr lang="en-US" altLang="zh-CN" sz="2000" dirty="0" smtClean="0">
                <a:latin typeface="Calibri" charset="0"/>
                <a:ea typeface="宋体" charset="0"/>
              </a:rPr>
              <a:t>Bunch lengthening due to the longitudinal resistive wall impedance </a:t>
            </a: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r>
              <a:rPr lang="en-US" altLang="zh-CN" sz="2000" dirty="0" smtClean="0">
                <a:latin typeface="Calibri" charset="0"/>
                <a:ea typeface="宋体" charset="0"/>
              </a:rPr>
              <a:t>Growth time for the transverse resistive wall instability is ~100 </a:t>
            </a:r>
            <a:r>
              <a:rPr lang="en-US" altLang="zh-CN" sz="2000" dirty="0" err="1" smtClean="0">
                <a:latin typeface="Calibri" charset="0"/>
                <a:ea typeface="宋体" charset="0"/>
              </a:rPr>
              <a:t>ms</a:t>
            </a:r>
            <a:r>
              <a:rPr lang="en-US" altLang="zh-CN" sz="2000" dirty="0" smtClean="0">
                <a:latin typeface="Calibri" charset="0"/>
                <a:ea typeface="宋体" charset="0"/>
              </a:rPr>
              <a:t> </a:t>
            </a:r>
            <a:r>
              <a:rPr lang="en-US" altLang="zh-CN" sz="2000" dirty="0" smtClean="0">
                <a:latin typeface="Calibri" charset="0"/>
                <a:ea typeface="宋体" charset="0"/>
                <a:sym typeface="Symbol"/>
              </a:rPr>
              <a:t> can be damped by the synchrotron radiation</a:t>
            </a:r>
          </a:p>
          <a:p>
            <a:pPr algn="just">
              <a:spcBef>
                <a:spcPts val="300"/>
              </a:spcBef>
              <a:buFont typeface="Wingdings" pitchFamily="2" charset="2"/>
              <a:buChar char="p"/>
            </a:pPr>
            <a:r>
              <a:rPr lang="en-US" altLang="zh-CN" sz="2000" dirty="0">
                <a:latin typeface="Calibri" charset="0"/>
                <a:ea typeface="宋体" charset="0"/>
                <a:sym typeface="Symbol"/>
              </a:rPr>
              <a:t>R</a:t>
            </a:r>
            <a:r>
              <a:rPr lang="en-US" altLang="zh-CN" sz="2000" dirty="0" smtClean="0">
                <a:latin typeface="Calibri" charset="0"/>
                <a:ea typeface="宋体" charset="0"/>
                <a:sym typeface="Symbol"/>
              </a:rPr>
              <a:t>equirements on the shunt impedance of the HOMs</a:t>
            </a: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a:p>
            <a:pPr algn="just">
              <a:spcBef>
                <a:spcPts val="300"/>
              </a:spcBef>
              <a:buFont typeface="Wingdings" pitchFamily="2" charset="2"/>
              <a:buChar char="p"/>
            </a:pPr>
            <a:endParaRPr lang="en-US" altLang="zh-CN" sz="2000" dirty="0" smtClean="0">
              <a:latin typeface="Calibri" charset="0"/>
              <a:ea typeface="宋体" charset="0"/>
            </a:endParaRPr>
          </a:p>
          <a:p>
            <a:pPr algn="just">
              <a:spcBef>
                <a:spcPts val="300"/>
              </a:spcBef>
              <a:buFont typeface="Wingdings" pitchFamily="2" charset="2"/>
              <a:buChar char="p"/>
            </a:pPr>
            <a:endParaRPr lang="en-US" altLang="zh-CN" sz="2000" dirty="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394683"/>
            <a:ext cx="2484000" cy="1448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4518943" y="1810248"/>
            <a:ext cx="3600400" cy="646331"/>
          </a:xfrm>
          <a:prstGeom prst="rect">
            <a:avLst/>
          </a:prstGeom>
        </p:spPr>
        <p:txBody>
          <a:bodyPr wrap="square">
            <a:spAutoFit/>
          </a:bodyPr>
          <a:lstStyle/>
          <a:p>
            <a:r>
              <a:rPr lang="en-US" altLang="zh-CN" dirty="0" smtClean="0">
                <a:solidFill>
                  <a:srgbClr val="0070C0"/>
                </a:solidFill>
                <a:latin typeface="Calibri" charset="0"/>
                <a:ea typeface="宋体" charset="0"/>
              </a:rPr>
              <a:t>The increase of bunch length is ~1% with only resistive wall impedance.</a:t>
            </a:r>
            <a:endParaRPr lang="zh-CN" altLang="en-US" sz="1600" dirty="0">
              <a:solidFill>
                <a:srgbClr val="0070C0"/>
              </a:solidFill>
            </a:endParaRPr>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3748977"/>
            <a:ext cx="3487093" cy="1086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2865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Summary on Booster and damping ring</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33</a:t>
            </a:fld>
            <a:endParaRPr lang="zh-CN" altLang="en-US"/>
          </a:p>
        </p:txBody>
      </p:sp>
      <p:sp>
        <p:nvSpPr>
          <p:cNvPr id="8" name="内容占位符 2"/>
          <p:cNvSpPr txBox="1">
            <a:spLocks/>
          </p:cNvSpPr>
          <p:nvPr/>
        </p:nvSpPr>
        <p:spPr>
          <a:xfrm>
            <a:off x="395536" y="6995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9" name="内容占位符 2"/>
          <p:cNvSpPr txBox="1">
            <a:spLocks/>
          </p:cNvSpPr>
          <p:nvPr/>
        </p:nvSpPr>
        <p:spPr>
          <a:xfrm>
            <a:off x="547936" y="851942"/>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400" dirty="0">
                <a:latin typeface="Calibri" charset="0"/>
                <a:ea typeface="宋体" charset="0"/>
              </a:rPr>
              <a:t>Bunch by bunch feedback is needed for the Booster to damp the resistive wall instability</a:t>
            </a:r>
            <a:r>
              <a:rPr lang="en-US" altLang="zh-CN" sz="2400" dirty="0" smtClean="0">
                <a:latin typeface="Calibri" charset="0"/>
                <a:ea typeface="宋体" charset="0"/>
              </a:rPr>
              <a:t>. Background material needs to </a:t>
            </a:r>
            <a:r>
              <a:rPr lang="en-US" altLang="zh-CN" sz="2400" dirty="0" smtClean="0">
                <a:latin typeface="Calibri" charset="0"/>
                <a:ea typeface="宋体" charset="0"/>
              </a:rPr>
              <a:t>be considered or a thicker beam pipe should </a:t>
            </a:r>
            <a:r>
              <a:rPr lang="en-US" altLang="zh-CN" sz="2400" smtClean="0">
                <a:latin typeface="Calibri" charset="0"/>
                <a:ea typeface="宋体" charset="0"/>
              </a:rPr>
              <a:t>be chosen to </a:t>
            </a:r>
            <a:r>
              <a:rPr lang="en-US" altLang="zh-CN" sz="2400" dirty="0" smtClean="0">
                <a:latin typeface="Calibri" charset="0"/>
                <a:ea typeface="宋体" charset="0"/>
              </a:rPr>
              <a:t>avoid field penetration around the revolution frequency.</a:t>
            </a:r>
            <a:endParaRPr lang="en-US" altLang="zh-CN" sz="2400" dirty="0">
              <a:latin typeface="Calibri" charset="0"/>
              <a:ea typeface="宋体" charset="0"/>
            </a:endParaRPr>
          </a:p>
          <a:p>
            <a:pPr algn="just">
              <a:spcBef>
                <a:spcPts val="600"/>
              </a:spcBef>
              <a:buFont typeface="Wingdings" pitchFamily="2" charset="2"/>
              <a:buChar char="p"/>
            </a:pPr>
            <a:r>
              <a:rPr lang="en-US" altLang="zh-CN" sz="2400" dirty="0">
                <a:latin typeface="Calibri" charset="0"/>
                <a:ea typeface="宋体" charset="0"/>
              </a:rPr>
              <a:t>With only resistive wall impedance, both rings have some safety margin for the single bunch effects.</a:t>
            </a:r>
            <a:endParaRPr lang="en-US" altLang="zh-CN" sz="2400" dirty="0" smtClean="0">
              <a:latin typeface="Calibri" charset="0"/>
              <a:ea typeface="宋体" charset="0"/>
            </a:endParaRPr>
          </a:p>
          <a:p>
            <a:pPr algn="just">
              <a:spcBef>
                <a:spcPts val="600"/>
              </a:spcBef>
              <a:buFont typeface="Wingdings" pitchFamily="2" charset="2"/>
              <a:buChar char="p"/>
            </a:pPr>
            <a:r>
              <a:rPr lang="en-US" altLang="zh-CN" sz="2400" dirty="0">
                <a:latin typeface="Calibri" charset="0"/>
                <a:ea typeface="宋体" charset="0"/>
                <a:sym typeface="Symbol"/>
              </a:rPr>
              <a:t>Requirements on the shunt impedance of the </a:t>
            </a:r>
            <a:r>
              <a:rPr lang="en-US" altLang="zh-CN" sz="2400" dirty="0" smtClean="0">
                <a:latin typeface="Calibri" charset="0"/>
                <a:ea typeface="宋体" charset="0"/>
                <a:sym typeface="Symbol"/>
              </a:rPr>
              <a:t>HOMs are given by the synchrotron radiation damping.</a:t>
            </a:r>
            <a:endParaRPr lang="en-US" altLang="zh-CN" sz="2400" dirty="0">
              <a:latin typeface="Calibri" charset="0"/>
              <a:ea typeface="宋体" charset="0"/>
            </a:endParaRPr>
          </a:p>
          <a:p>
            <a:pPr algn="just">
              <a:spcBef>
                <a:spcPts val="600"/>
              </a:spcBef>
              <a:buFont typeface="Wingdings" pitchFamily="2" charset="2"/>
              <a:buChar char="p"/>
            </a:pPr>
            <a:endParaRPr lang="en-US" altLang="zh-CN" sz="2400" dirty="0">
              <a:latin typeface="Calibri" charset="0"/>
              <a:ea typeface="宋体" charset="0"/>
            </a:endParaRPr>
          </a:p>
          <a:p>
            <a:pPr algn="just">
              <a:spcBef>
                <a:spcPts val="600"/>
              </a:spcBef>
              <a:buFont typeface="Wingdings" pitchFamily="2" charset="2"/>
              <a:buChar char="p"/>
            </a:pPr>
            <a:endParaRPr lang="en-US" altLang="zh-CN" sz="2400" dirty="0" smtClean="0">
              <a:latin typeface="Calibri" charset="0"/>
              <a:ea typeface="宋体" charset="0"/>
            </a:endParaRPr>
          </a:p>
          <a:p>
            <a:pPr algn="just">
              <a:spcBef>
                <a:spcPts val="600"/>
              </a:spcBef>
              <a:buFont typeface="Wingdings" pitchFamily="2" charset="2"/>
              <a:buChar char="p"/>
            </a:pPr>
            <a:endParaRPr lang="en-US" altLang="zh-CN" sz="2400" dirty="0">
              <a:latin typeface="Calibri" charset="0"/>
              <a:ea typeface="宋体" charset="0"/>
            </a:endParaRPr>
          </a:p>
        </p:txBody>
      </p:sp>
    </p:spTree>
    <p:extLst>
      <p:ext uri="{BB962C8B-B14F-4D97-AF65-F5344CB8AC3E}">
        <p14:creationId xmlns:p14="http://schemas.microsoft.com/office/powerpoint/2010/main" val="1150738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kumimoji="1" lang="en-US" altLang="zh-CN" b="1" dirty="0">
                <a:solidFill>
                  <a:srgbClr val="C00000"/>
                </a:solidFill>
              </a:rPr>
              <a:t>Thank you for your attention!</a:t>
            </a:r>
            <a:endParaRPr lang="zh-CN" altLang="en-US" dirty="0">
              <a:solidFill>
                <a:srgbClr val="C00000"/>
              </a:solidFill>
            </a:endParaRPr>
          </a:p>
        </p:txBody>
      </p:sp>
      <p:sp>
        <p:nvSpPr>
          <p:cNvPr id="7" name="副标题 6"/>
          <p:cNvSpPr>
            <a:spLocks noGrp="1"/>
          </p:cNvSpPr>
          <p:nvPr>
            <p:ph type="subTitle" idx="1"/>
          </p:nvPr>
        </p:nvSpPr>
        <p:spPr/>
        <p:txBody>
          <a:bodyPr/>
          <a:lstStyle/>
          <a:p>
            <a:endParaRPr lang="zh-CN" altLang="en-US" dirty="0"/>
          </a:p>
        </p:txBody>
      </p:sp>
      <p:sp>
        <p:nvSpPr>
          <p:cNvPr id="4" name="页脚占位符 3"/>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t>34</a:t>
            </a:fld>
            <a:endParaRPr lang="zh-CN" altLang="en-US"/>
          </a:p>
        </p:txBody>
      </p:sp>
    </p:spTree>
    <p:extLst>
      <p:ext uri="{BB962C8B-B14F-4D97-AF65-F5344CB8AC3E}">
        <p14:creationId xmlns:p14="http://schemas.microsoft.com/office/powerpoint/2010/main" val="2215000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Impedance model</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4</a:t>
            </a:fld>
            <a:endParaRPr lang="zh-CN" altLang="en-US"/>
          </a:p>
        </p:txBody>
      </p:sp>
      <p:sp>
        <p:nvSpPr>
          <p:cNvPr id="8" name="内容占位符 2"/>
          <p:cNvSpPr txBox="1">
            <a:spLocks/>
          </p:cNvSpPr>
          <p:nvPr/>
        </p:nvSpPr>
        <p:spPr>
          <a:xfrm>
            <a:off x="395536" y="771550"/>
            <a:ext cx="792088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Main impedance contributions are considered.</a:t>
            </a:r>
          </a:p>
          <a:p>
            <a:pPr algn="just">
              <a:spcBef>
                <a:spcPts val="600"/>
              </a:spcBef>
              <a:buFont typeface="Wingdings" pitchFamily="2" charset="2"/>
              <a:buChar char="p"/>
            </a:pPr>
            <a:r>
              <a:rPr lang="en-US" altLang="zh-CN" sz="2000" dirty="0" smtClean="0">
                <a:solidFill>
                  <a:srgbClr val="FF0000"/>
                </a:solidFill>
                <a:latin typeface="Calibri" charset="0"/>
                <a:ea typeface="宋体" charset="0"/>
              </a:rPr>
              <a:t>Inj./ext. elements, feedback kickers, absorbers are not included yet.</a:t>
            </a:r>
          </a:p>
          <a:p>
            <a:pPr lvl="1" algn="just">
              <a:spcBef>
                <a:spcPts val="600"/>
              </a:spcBef>
              <a:buFont typeface="Arial" pitchFamily="34" charset="0"/>
              <a:buChar char="•"/>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935073540"/>
              </p:ext>
            </p:extLst>
          </p:nvPr>
        </p:nvGraphicFramePr>
        <p:xfrm>
          <a:off x="1360758" y="1707654"/>
          <a:ext cx="5947546" cy="2595880"/>
        </p:xfrm>
        <a:graphic>
          <a:graphicData uri="http://schemas.openxmlformats.org/drawingml/2006/table">
            <a:tbl>
              <a:tblPr firstRow="1" bandRow="1">
                <a:tableStyleId>{5C22544A-7EE6-4342-B048-85BDC9FD1C3A}</a:tableStyleId>
              </a:tblPr>
              <a:tblGrid>
                <a:gridCol w="1962218"/>
                <a:gridCol w="1011555"/>
                <a:gridCol w="1962218"/>
                <a:gridCol w="1011555"/>
              </a:tblGrid>
              <a:tr h="370840">
                <a:tc>
                  <a:txBody>
                    <a:bodyPr/>
                    <a:lstStyle/>
                    <a:p>
                      <a:r>
                        <a:rPr lang="en-US" altLang="zh-CN" dirty="0" smtClean="0"/>
                        <a:t>Element</a:t>
                      </a:r>
                      <a:endParaRPr lang="zh-CN" altLang="en-US" dirty="0"/>
                    </a:p>
                  </a:txBody>
                  <a:tcPr/>
                </a:tc>
                <a:tc>
                  <a:txBody>
                    <a:bodyPr/>
                    <a:lstStyle/>
                    <a:p>
                      <a:r>
                        <a:rPr lang="en-US" altLang="zh-CN" dirty="0" smtClean="0"/>
                        <a:t>Number</a:t>
                      </a:r>
                      <a:endParaRPr lang="zh-CN" altLang="en-US" dirty="0"/>
                    </a:p>
                  </a:txBody>
                  <a:tcPr/>
                </a:tc>
                <a:tc>
                  <a:txBody>
                    <a:bodyPr/>
                    <a:lstStyle/>
                    <a:p>
                      <a:r>
                        <a:rPr lang="en-US" altLang="zh-CN" dirty="0" smtClean="0"/>
                        <a:t>Element</a:t>
                      </a:r>
                      <a:endParaRPr lang="zh-CN" altLang="en-US" dirty="0"/>
                    </a:p>
                  </a:txBody>
                  <a:tcPr/>
                </a:tc>
                <a:tc>
                  <a:txBody>
                    <a:bodyPr/>
                    <a:lstStyle/>
                    <a:p>
                      <a:r>
                        <a:rPr lang="en-US" altLang="zh-CN" dirty="0" smtClean="0"/>
                        <a:t>Number</a:t>
                      </a:r>
                      <a:endParaRPr lang="zh-CN" altLang="en-US" dirty="0"/>
                    </a:p>
                  </a:txBody>
                  <a:tcPr/>
                </a:tc>
              </a:tr>
              <a:tr h="370840">
                <a:tc>
                  <a:txBody>
                    <a:bodyPr/>
                    <a:lstStyle/>
                    <a:p>
                      <a:r>
                        <a:rPr lang="en-US" altLang="zh-CN" dirty="0" smtClean="0"/>
                        <a:t>Resistive wall</a:t>
                      </a:r>
                      <a:endParaRPr lang="zh-CN" altLang="en-US" dirty="0"/>
                    </a:p>
                  </a:txBody>
                  <a:tcPr/>
                </a:tc>
                <a:tc>
                  <a:txBody>
                    <a:bodyPr/>
                    <a:lstStyle/>
                    <a:p>
                      <a:r>
                        <a:rPr lang="en-US" altLang="zh-CN" dirty="0" smtClean="0"/>
                        <a:t>/</a:t>
                      </a:r>
                      <a:endParaRPr lang="zh-CN" altLang="en-US" dirty="0"/>
                    </a:p>
                  </a:txBody>
                  <a:tcPr/>
                </a:tc>
                <a:tc>
                  <a:txBody>
                    <a:bodyPr/>
                    <a:lstStyle/>
                    <a:p>
                      <a:r>
                        <a:rPr lang="en-US" altLang="zh-CN" dirty="0" smtClean="0"/>
                        <a:t>BPMs</a:t>
                      </a:r>
                      <a:endParaRPr lang="zh-CN" altLang="en-US" dirty="0"/>
                    </a:p>
                  </a:txBody>
                  <a:tcPr/>
                </a:tc>
                <a:tc>
                  <a:txBody>
                    <a:bodyPr/>
                    <a:lstStyle/>
                    <a:p>
                      <a:r>
                        <a:rPr lang="en-US" altLang="zh-CN" dirty="0" smtClean="0"/>
                        <a:t>1808</a:t>
                      </a:r>
                      <a:endParaRPr lang="zh-CN" altLang="en-US" dirty="0"/>
                    </a:p>
                  </a:txBody>
                  <a:tcPr/>
                </a:tc>
              </a:tr>
              <a:tr h="370840">
                <a:tc>
                  <a:txBody>
                    <a:bodyPr/>
                    <a:lstStyle/>
                    <a:p>
                      <a:r>
                        <a:rPr lang="en-US" altLang="zh-CN" dirty="0" smtClean="0"/>
                        <a:t>RF cavities</a:t>
                      </a:r>
                      <a:endParaRPr lang="zh-CN" altLang="en-US" dirty="0"/>
                    </a:p>
                  </a:txBody>
                  <a:tcPr/>
                </a:tc>
                <a:tc>
                  <a:txBody>
                    <a:bodyPr/>
                    <a:lstStyle/>
                    <a:p>
                      <a:r>
                        <a:rPr lang="en-US" altLang="zh-CN" dirty="0" smtClean="0"/>
                        <a:t>60</a:t>
                      </a:r>
                      <a:endParaRPr lang="zh-CN" altLang="en-US" dirty="0"/>
                    </a:p>
                  </a:txBody>
                  <a:tcPr/>
                </a:tc>
                <a:tc>
                  <a:txBody>
                    <a:bodyPr/>
                    <a:lstStyle/>
                    <a:p>
                      <a:r>
                        <a:rPr lang="en-US" altLang="zh-CN" dirty="0" smtClean="0"/>
                        <a:t>Collimators</a:t>
                      </a:r>
                      <a:endParaRPr lang="zh-CN" altLang="en-US" dirty="0"/>
                    </a:p>
                  </a:txBody>
                  <a:tcPr/>
                </a:tc>
                <a:tc>
                  <a:txBody>
                    <a:bodyPr/>
                    <a:lstStyle/>
                    <a:p>
                      <a:r>
                        <a:rPr lang="en-US" altLang="zh-CN" dirty="0" smtClean="0"/>
                        <a:t>8</a:t>
                      </a:r>
                      <a:endParaRPr lang="zh-CN" altLang="en-US" dirty="0"/>
                    </a:p>
                  </a:txBody>
                  <a:tcPr/>
                </a:tc>
              </a:tr>
              <a:tr h="370840">
                <a:tc>
                  <a:txBody>
                    <a:bodyPr/>
                    <a:lstStyle/>
                    <a:p>
                      <a:r>
                        <a:rPr lang="en-US" altLang="zh-CN" dirty="0" smtClean="0"/>
                        <a:t>Flanges</a:t>
                      </a:r>
                      <a:endParaRPr lang="zh-CN" altLang="en-US" dirty="0"/>
                    </a:p>
                  </a:txBody>
                  <a:tcPr/>
                </a:tc>
                <a:tc>
                  <a:txBody>
                    <a:bodyPr/>
                    <a:lstStyle/>
                    <a:p>
                      <a:r>
                        <a:rPr lang="en-US" altLang="zh-CN" dirty="0" smtClean="0"/>
                        <a:t>37714</a:t>
                      </a:r>
                      <a:endParaRPr lang="zh-CN" altLang="en-US" dirty="0"/>
                    </a:p>
                  </a:txBody>
                  <a:tcPr/>
                </a:tc>
                <a:tc>
                  <a:txBody>
                    <a:bodyPr/>
                    <a:lstStyle/>
                    <a:p>
                      <a:r>
                        <a:rPr lang="en-US" altLang="zh-CN" dirty="0" smtClean="0"/>
                        <a:t>Electro separators</a:t>
                      </a:r>
                      <a:endParaRPr lang="zh-CN" altLang="en-US" dirty="0"/>
                    </a:p>
                  </a:txBody>
                  <a:tcPr/>
                </a:tc>
                <a:tc>
                  <a:txBody>
                    <a:bodyPr/>
                    <a:lstStyle/>
                    <a:p>
                      <a:r>
                        <a:rPr lang="en-US" altLang="zh-CN" dirty="0" smtClean="0"/>
                        <a:t>20</a:t>
                      </a:r>
                      <a:endParaRPr lang="zh-CN" altLang="en-US" dirty="0"/>
                    </a:p>
                  </a:txBody>
                  <a:tcPr/>
                </a:tc>
              </a:tr>
              <a:tr h="370840">
                <a:tc>
                  <a:txBody>
                    <a:bodyPr/>
                    <a:lstStyle/>
                    <a:p>
                      <a:r>
                        <a:rPr lang="en-US" altLang="zh-CN" dirty="0" smtClean="0"/>
                        <a:t>Bellows</a:t>
                      </a:r>
                      <a:endParaRPr lang="zh-CN" altLang="en-US" dirty="0"/>
                    </a:p>
                  </a:txBody>
                  <a:tcPr/>
                </a:tc>
                <a:tc>
                  <a:txBody>
                    <a:bodyPr/>
                    <a:lstStyle/>
                    <a:p>
                      <a:r>
                        <a:rPr lang="en-US" altLang="zh-CN" dirty="0" smtClean="0"/>
                        <a:t>15949</a:t>
                      </a:r>
                      <a:endParaRPr lang="zh-CN" altLang="en-US" dirty="0"/>
                    </a:p>
                  </a:txBody>
                  <a:tcPr/>
                </a:tc>
                <a:tc>
                  <a:txBody>
                    <a:bodyPr/>
                    <a:lstStyle/>
                    <a:p>
                      <a:r>
                        <a:rPr lang="en-US" altLang="zh-CN" dirty="0" smtClean="0"/>
                        <a:t>IP chambers</a:t>
                      </a:r>
                      <a:endParaRPr lang="zh-CN" altLang="en-US" dirty="0"/>
                    </a:p>
                  </a:txBody>
                  <a:tcPr/>
                </a:tc>
                <a:tc>
                  <a:txBody>
                    <a:bodyPr/>
                    <a:lstStyle/>
                    <a:p>
                      <a:r>
                        <a:rPr lang="en-US" altLang="zh-CN" dirty="0" smtClean="0"/>
                        <a:t>2</a:t>
                      </a:r>
                      <a:endParaRPr lang="zh-CN" altLang="en-US" dirty="0"/>
                    </a:p>
                  </a:txBody>
                  <a:tcPr/>
                </a:tc>
              </a:tr>
              <a:tr h="370840">
                <a:tc>
                  <a:txBody>
                    <a:bodyPr/>
                    <a:lstStyle/>
                    <a:p>
                      <a:r>
                        <a:rPr lang="en-US" altLang="zh-CN" dirty="0" smtClean="0"/>
                        <a:t>Gate valves</a:t>
                      </a:r>
                      <a:endParaRPr lang="zh-CN" altLang="en-US" dirty="0"/>
                    </a:p>
                  </a:txBody>
                  <a:tcPr/>
                </a:tc>
                <a:tc>
                  <a:txBody>
                    <a:bodyPr/>
                    <a:lstStyle/>
                    <a:p>
                      <a:r>
                        <a:rPr lang="en-US" altLang="zh-CN" dirty="0" smtClean="0"/>
                        <a:t>500</a:t>
                      </a:r>
                      <a:endParaRPr lang="zh-CN" altLang="en-US" dirty="0"/>
                    </a:p>
                  </a:txBody>
                  <a:tcPr/>
                </a:tc>
                <a:tc>
                  <a:txBody>
                    <a:bodyPr/>
                    <a:lstStyle/>
                    <a:p>
                      <a:r>
                        <a:rPr lang="en-US" altLang="zh-CN" dirty="0" smtClean="0"/>
                        <a:t>ES Transitions</a:t>
                      </a:r>
                      <a:endParaRPr lang="zh-CN" altLang="en-US" dirty="0"/>
                    </a:p>
                  </a:txBody>
                  <a:tcPr/>
                </a:tc>
                <a:tc>
                  <a:txBody>
                    <a:bodyPr/>
                    <a:lstStyle/>
                    <a:p>
                      <a:r>
                        <a:rPr lang="en-US" altLang="zh-CN" dirty="0" smtClean="0"/>
                        <a:t>40</a:t>
                      </a:r>
                      <a:endParaRPr lang="zh-CN" altLang="en-US" dirty="0"/>
                    </a:p>
                  </a:txBody>
                  <a:tcPr/>
                </a:tc>
              </a:tr>
              <a:tr h="370840">
                <a:tc>
                  <a:txBody>
                    <a:bodyPr/>
                    <a:lstStyle/>
                    <a:p>
                      <a:r>
                        <a:rPr lang="en-US" altLang="zh-CN" dirty="0" smtClean="0"/>
                        <a:t>Vacuum</a:t>
                      </a:r>
                      <a:r>
                        <a:rPr lang="en-US" altLang="zh-CN" baseline="0" dirty="0" smtClean="0"/>
                        <a:t> pumps</a:t>
                      </a:r>
                      <a:endParaRPr lang="zh-CN" altLang="en-US" dirty="0"/>
                    </a:p>
                  </a:txBody>
                  <a:tcPr/>
                </a:tc>
                <a:tc>
                  <a:txBody>
                    <a:bodyPr/>
                    <a:lstStyle/>
                    <a:p>
                      <a:r>
                        <a:rPr lang="en-US" altLang="zh-CN" dirty="0" smtClean="0"/>
                        <a:t>5316</a:t>
                      </a:r>
                      <a:endParaRPr lang="zh-CN" altLang="en-US" dirty="0"/>
                    </a:p>
                  </a:txBody>
                  <a:tcPr/>
                </a:tc>
                <a:tc>
                  <a:txBody>
                    <a:bodyPr/>
                    <a:lstStyle/>
                    <a:p>
                      <a:r>
                        <a:rPr lang="en-US" altLang="zh-CN" dirty="0" smtClean="0"/>
                        <a:t>IP Transitions</a:t>
                      </a:r>
                      <a:endParaRPr lang="zh-CN" altLang="en-US" dirty="0"/>
                    </a:p>
                  </a:txBody>
                  <a:tcPr/>
                </a:tc>
                <a:tc>
                  <a:txBody>
                    <a:bodyPr/>
                    <a:lstStyle/>
                    <a:p>
                      <a:r>
                        <a:rPr lang="en-US" altLang="zh-CN" dirty="0" smtClean="0"/>
                        <a:t>8</a:t>
                      </a:r>
                      <a:endParaRPr lang="zh-CN" altLang="en-US" dirty="0"/>
                    </a:p>
                  </a:txBody>
                  <a:tcPr/>
                </a:tc>
              </a:tr>
            </a:tbl>
          </a:graphicData>
        </a:graphic>
      </p:graphicFrame>
    </p:spTree>
    <p:extLst>
      <p:ext uri="{BB962C8B-B14F-4D97-AF65-F5344CB8AC3E}">
        <p14:creationId xmlns:p14="http://schemas.microsoft.com/office/powerpoint/2010/main" val="35300256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1. Resistive wall</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5</a:t>
            </a:fld>
            <a:endParaRPr lang="zh-CN" altLang="en-US"/>
          </a:p>
        </p:txBody>
      </p:sp>
      <p:sp>
        <p:nvSpPr>
          <p:cNvPr id="8" name="内容占位符 2"/>
          <p:cNvSpPr txBox="1">
            <a:spLocks/>
          </p:cNvSpPr>
          <p:nvPr/>
        </p:nvSpPr>
        <p:spPr>
          <a:xfrm>
            <a:off x="395535" y="771550"/>
            <a:ext cx="6550815"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Resistive wall impedance</a:t>
            </a:r>
          </a:p>
          <a:p>
            <a:pPr lvl="1" algn="just">
              <a:spcBef>
                <a:spcPts val="300"/>
              </a:spcBef>
              <a:buFont typeface="Arial" pitchFamily="34" charset="0"/>
              <a:buChar char="•"/>
            </a:pPr>
            <a:r>
              <a:rPr lang="en-US" altLang="zh-CN" sz="1800" dirty="0" smtClean="0">
                <a:solidFill>
                  <a:srgbClr val="0070C0"/>
                </a:solidFill>
                <a:latin typeface="Calibri" charset="0"/>
                <a:ea typeface="宋体" charset="0"/>
              </a:rPr>
              <a:t>Cylindrical copper chamber: radius=28mm,  thickness=3 mm</a:t>
            </a:r>
          </a:p>
          <a:p>
            <a:pPr lvl="1" algn="just">
              <a:spcBef>
                <a:spcPts val="300"/>
              </a:spcBef>
              <a:buFont typeface="Arial" pitchFamily="34" charset="0"/>
              <a:buChar char="•"/>
            </a:pPr>
            <a:r>
              <a:rPr lang="en-US" altLang="zh-CN" sz="1800" dirty="0" smtClean="0">
                <a:solidFill>
                  <a:srgbClr val="0070C0"/>
                </a:solidFill>
                <a:latin typeface="Calibri" charset="0"/>
                <a:ea typeface="宋体" charset="0"/>
              </a:rPr>
              <a:t>NEG coating of 0.2 </a:t>
            </a:r>
            <a:r>
              <a:rPr lang="en-US" altLang="zh-CN" sz="1800" dirty="0" smtClean="0">
                <a:solidFill>
                  <a:srgbClr val="0070C0"/>
                </a:solidFill>
                <a:latin typeface="Calibri" charset="0"/>
                <a:ea typeface="宋体" charset="0"/>
                <a:sym typeface="Symbol"/>
              </a:rPr>
              <a:t>m on the inner surface</a:t>
            </a:r>
          </a:p>
          <a:p>
            <a:pPr lvl="1" algn="just">
              <a:spcBef>
                <a:spcPts val="300"/>
              </a:spcBef>
              <a:buFont typeface="Arial" pitchFamily="34" charset="0"/>
              <a:buChar char="•"/>
            </a:pPr>
            <a:r>
              <a:rPr lang="en-US" altLang="zh-CN" sz="1800" dirty="0" smtClean="0">
                <a:solidFill>
                  <a:srgbClr val="0070C0"/>
                </a:solidFill>
                <a:latin typeface="Calibri" charset="0"/>
                <a:ea typeface="宋体" charset="0"/>
                <a:sym typeface="Symbol"/>
              </a:rPr>
              <a:t>Multi-layer analytical formula of cylindrical pipe is used</a:t>
            </a:r>
            <a:endParaRPr lang="en-US" altLang="zh-CN" sz="1800" dirty="0" smtClean="0">
              <a:solidFill>
                <a:srgbClr val="0070C0"/>
              </a:solidFill>
              <a:latin typeface="Calibri" charset="0"/>
              <a:ea typeface="宋体" charset="0"/>
            </a:endParaRPr>
          </a:p>
          <a:p>
            <a:pPr lvl="1" algn="just">
              <a:spcBef>
                <a:spcPts val="600"/>
              </a:spcBef>
              <a:buFont typeface="Arial" pitchFamily="34" charset="0"/>
              <a:buChar char="•"/>
            </a:pPr>
            <a:endParaRPr lang="en-US" altLang="zh-CN" sz="2000" dirty="0" smtClean="0">
              <a:latin typeface="Calibri" charset="0"/>
              <a:ea typeface="宋体" charset="0"/>
            </a:endParaRPr>
          </a:p>
          <a:p>
            <a:pPr algn="just">
              <a:spcBef>
                <a:spcPts val="6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6351" y="339502"/>
            <a:ext cx="209014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Z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9996" y="2967302"/>
            <a:ext cx="3025980" cy="18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descr="Z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6971" y="2967302"/>
            <a:ext cx="3028989" cy="1875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本框 1"/>
          <p:cNvSpPr txBox="1"/>
          <p:nvPr/>
        </p:nvSpPr>
        <p:spPr>
          <a:xfrm>
            <a:off x="7495624" y="3363838"/>
            <a:ext cx="1468864" cy="523220"/>
          </a:xfrm>
          <a:prstGeom prst="rect">
            <a:avLst/>
          </a:prstGeom>
          <a:noFill/>
        </p:spPr>
        <p:txBody>
          <a:bodyPr wrap="none" rtlCol="0">
            <a:spAutoFit/>
          </a:bodyPr>
          <a:lstStyle/>
          <a:p>
            <a:r>
              <a:rPr kumimoji="1" lang="en-US" altLang="zh-CN" sz="1400" dirty="0" err="1" smtClean="0"/>
              <a:t>σ</a:t>
            </a:r>
            <a:r>
              <a:rPr kumimoji="1" lang="en-US" altLang="zh-CN" sz="1400" baseline="-25000" dirty="0" err="1" smtClean="0"/>
              <a:t>cu</a:t>
            </a:r>
            <a:r>
              <a:rPr kumimoji="1" lang="en-US" altLang="zh-CN" sz="1400" dirty="0" smtClean="0"/>
              <a:t>= 5.9E7 [S/m]</a:t>
            </a:r>
          </a:p>
          <a:p>
            <a:r>
              <a:rPr kumimoji="1" lang="en-US" altLang="zh-CN" sz="1400" dirty="0" err="1" smtClean="0"/>
              <a:t>σ</a:t>
            </a:r>
            <a:r>
              <a:rPr kumimoji="1" lang="en-US" altLang="zh-CN" sz="1400" baseline="-25000" dirty="0" err="1" smtClean="0"/>
              <a:t>NEG</a:t>
            </a:r>
            <a:r>
              <a:rPr kumimoji="1" lang="en-US" altLang="zh-CN" sz="1400" dirty="0" smtClean="0"/>
              <a:t>= 1.0E6 [S/m]</a:t>
            </a:r>
            <a:endParaRPr kumimoji="1" lang="zh-CN" altLang="en-US" sz="1400" dirty="0"/>
          </a:p>
        </p:txBody>
      </p:sp>
      <p:graphicFrame>
        <p:nvGraphicFramePr>
          <p:cNvPr id="4" name="对象 3"/>
          <p:cNvGraphicFramePr>
            <a:graphicFrameLocks noChangeAspect="1"/>
          </p:cNvGraphicFramePr>
          <p:nvPr>
            <p:extLst>
              <p:ext uri="{D42A27DB-BD31-4B8C-83A1-F6EECF244321}">
                <p14:modId xmlns:p14="http://schemas.microsoft.com/office/powerpoint/2010/main" val="254842452"/>
              </p:ext>
            </p:extLst>
          </p:nvPr>
        </p:nvGraphicFramePr>
        <p:xfrm>
          <a:off x="880864" y="2119982"/>
          <a:ext cx="4267200" cy="604837"/>
        </p:xfrm>
        <a:graphic>
          <a:graphicData uri="http://schemas.openxmlformats.org/presentationml/2006/ole">
            <mc:AlternateContent xmlns:mc="http://schemas.openxmlformats.org/markup-compatibility/2006">
              <mc:Choice xmlns:v="urn:schemas-microsoft-com:vml" Requires="v">
                <p:oleObj spid="_x0000_s10630" name="公式" r:id="rId7" imgW="3391920" imgH="466200" progId="Equation.3">
                  <p:embed/>
                </p:oleObj>
              </mc:Choice>
              <mc:Fallback>
                <p:oleObj name="公式" r:id="rId7" imgW="3391920" imgH="466200" progId="Equation.3">
                  <p:embed/>
                  <p:pic>
                    <p:nvPicPr>
                      <p:cNvPr id="0" name="对象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864" y="2119982"/>
                        <a:ext cx="42672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957529333"/>
              </p:ext>
            </p:extLst>
          </p:nvPr>
        </p:nvGraphicFramePr>
        <p:xfrm>
          <a:off x="5327898" y="2119982"/>
          <a:ext cx="3502025" cy="604838"/>
        </p:xfrm>
        <a:graphic>
          <a:graphicData uri="http://schemas.openxmlformats.org/presentationml/2006/ole">
            <mc:AlternateContent xmlns:mc="http://schemas.openxmlformats.org/markup-compatibility/2006">
              <mc:Choice xmlns:v="urn:schemas-microsoft-com:vml" Requires="v">
                <p:oleObj spid="_x0000_s10631" name="公式" r:id="rId9" imgW="2779200" imgH="466200" progId="Equation.3">
                  <p:embed/>
                </p:oleObj>
              </mc:Choice>
              <mc:Fallback>
                <p:oleObj name="公式" r:id="rId9" imgW="2779200" imgH="466200" progId="Equation.3">
                  <p:embed/>
                  <p:pic>
                    <p:nvPicPr>
                      <p:cNvPr id="0" name="对象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27898" y="2119982"/>
                        <a:ext cx="3502025" cy="60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文本框 1"/>
          <p:cNvSpPr txBox="1"/>
          <p:nvPr/>
        </p:nvSpPr>
        <p:spPr>
          <a:xfrm>
            <a:off x="611560" y="2652352"/>
            <a:ext cx="2168799" cy="307777"/>
          </a:xfrm>
          <a:prstGeom prst="rect">
            <a:avLst/>
          </a:prstGeom>
          <a:noFill/>
        </p:spPr>
        <p:txBody>
          <a:bodyPr wrap="none" rtlCol="0">
            <a:spAutoFit/>
          </a:bodyPr>
          <a:lstStyle/>
          <a:p>
            <a:r>
              <a:rPr kumimoji="1" lang="en-US" altLang="zh-CN" sz="1400" dirty="0" smtClean="0">
                <a:solidFill>
                  <a:schemeClr val="tx1">
                    <a:lumMod val="50000"/>
                    <a:lumOff val="50000"/>
                  </a:schemeClr>
                </a:solidFill>
              </a:rPr>
              <a:t>PRST-AB 10, 111003 (2007)</a:t>
            </a:r>
            <a:endParaRPr kumimoji="1" lang="zh-CN" altLang="en-US" sz="1400" dirty="0">
              <a:solidFill>
                <a:schemeClr val="tx1">
                  <a:lumMod val="50000"/>
                  <a:lumOff val="50000"/>
                </a:schemeClr>
              </a:solidFill>
            </a:endParaRPr>
          </a:p>
        </p:txBody>
      </p:sp>
    </p:spTree>
    <p:extLst>
      <p:ext uri="{BB962C8B-B14F-4D97-AF65-F5344CB8AC3E}">
        <p14:creationId xmlns:p14="http://schemas.microsoft.com/office/powerpoint/2010/main" val="33247902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2. RF cavities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6</a:t>
            </a:fld>
            <a:endParaRPr lang="zh-CN" altLang="en-US"/>
          </a:p>
        </p:txBody>
      </p:sp>
      <p:sp>
        <p:nvSpPr>
          <p:cNvPr id="8" name="内容占位符 2"/>
          <p:cNvSpPr txBox="1">
            <a:spLocks/>
          </p:cNvSpPr>
          <p:nvPr/>
        </p:nvSpPr>
        <p:spPr>
          <a:xfrm>
            <a:off x="395536" y="771550"/>
            <a:ext cx="8568952"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For high luminosity Z, 60 1cell superconducting RF cavities of 650MHz will be used. Taper transitions from the cavity to the ring beam pipe are considered.</a:t>
            </a:r>
          </a:p>
          <a:p>
            <a:pPr algn="just">
              <a:spcBef>
                <a:spcPts val="600"/>
              </a:spcBef>
              <a:buFont typeface="Wingdings" pitchFamily="2" charset="2"/>
              <a:buChar char="p"/>
            </a:pPr>
            <a:r>
              <a:rPr lang="en-US" altLang="zh-CN" sz="2000" dirty="0" smtClean="0">
                <a:latin typeface="Calibri" charset="0"/>
                <a:ea typeface="宋体" charset="0"/>
              </a:rPr>
              <a:t>The broadband impedances with exciting bunch length of 3mm are calculated and used for the study of the single bunch effects. </a:t>
            </a:r>
          </a:p>
          <a:p>
            <a:pPr algn="just">
              <a:spcBef>
                <a:spcPts val="600"/>
              </a:spcBef>
              <a:buFont typeface="Wingdings" pitchFamily="2" charset="2"/>
              <a:buChar char="p"/>
            </a:pPr>
            <a:endParaRPr lang="en-US" altLang="zh-CN" sz="20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214843"/>
            <a:ext cx="2880320" cy="2096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56"/>
          <a:stretch/>
        </p:blipFill>
        <p:spPr bwMode="auto">
          <a:xfrm>
            <a:off x="6012160" y="2211710"/>
            <a:ext cx="2910578" cy="216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188" y="2214843"/>
            <a:ext cx="2895972" cy="208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8860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3. Flanges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7</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RF shielding will be used to reduce the cavity structure of the flange gap.</a:t>
            </a:r>
          </a:p>
          <a:p>
            <a:pPr algn="just">
              <a:spcBef>
                <a:spcPts val="600"/>
              </a:spcBef>
              <a:buFont typeface="Wingdings" pitchFamily="2" charset="2"/>
              <a:buChar char="p"/>
            </a:pPr>
            <a:r>
              <a:rPr lang="en-US" altLang="zh-CN" sz="2000" dirty="0" smtClean="0">
                <a:latin typeface="Calibri" charset="0"/>
                <a:ea typeface="宋体" charset="0"/>
              </a:rPr>
              <a:t>The geometrical impedance is calculated with ABCI code. </a:t>
            </a:r>
          </a:p>
          <a:p>
            <a:pPr algn="just">
              <a:spcBef>
                <a:spcPts val="6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7" name="图片 8" descr="ABCIFlangesZ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6142" y="1491630"/>
            <a:ext cx="2966818" cy="22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9" descr="ABCIFlangesZ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686" y="1491630"/>
            <a:ext cx="2966818" cy="2228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145" y="1635646"/>
            <a:ext cx="1404938"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3"/>
          <p:cNvSpPr txBox="1">
            <a:spLocks noChangeArrowheads="1"/>
          </p:cNvSpPr>
          <p:nvPr/>
        </p:nvSpPr>
        <p:spPr bwMode="auto">
          <a:xfrm>
            <a:off x="1718383" y="1946796"/>
            <a:ext cx="191751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en-US" altLang="zh-CN" sz="1400" dirty="0">
                <a:solidFill>
                  <a:srgbClr val="0070C0"/>
                </a:solidFill>
              </a:rPr>
              <a:t>One cylindrical cavity:</a:t>
            </a:r>
          </a:p>
          <a:p>
            <a:r>
              <a:rPr lang="en-US" altLang="zh-CN" sz="1400" dirty="0">
                <a:solidFill>
                  <a:srgbClr val="0070C0"/>
                </a:solidFill>
              </a:rPr>
              <a:t>width = 1mm</a:t>
            </a:r>
          </a:p>
          <a:p>
            <a:r>
              <a:rPr lang="en-US" altLang="zh-CN" sz="1400" dirty="0">
                <a:solidFill>
                  <a:srgbClr val="0070C0"/>
                </a:solidFill>
              </a:rPr>
              <a:t>depth = 1mm</a:t>
            </a:r>
          </a:p>
        </p:txBody>
      </p:sp>
      <p:sp>
        <p:nvSpPr>
          <p:cNvPr id="12" name="文本框 4"/>
          <p:cNvSpPr txBox="1">
            <a:spLocks noChangeArrowheads="1"/>
          </p:cNvSpPr>
          <p:nvPr/>
        </p:nvSpPr>
        <p:spPr bwMode="auto">
          <a:xfrm>
            <a:off x="630945" y="3159646"/>
            <a:ext cx="2514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r>
              <a:rPr lang="en-US" altLang="zh-CN" sz="1400" dirty="0">
                <a:solidFill>
                  <a:srgbClr val="0070C0"/>
                </a:solidFill>
              </a:rPr>
              <a:t>SSRF or BEPCII design</a:t>
            </a:r>
            <a:endParaRPr lang="zh-CN" altLang="en-US" sz="1400" dirty="0">
              <a:solidFill>
                <a:srgbClr val="0070C0"/>
              </a:solidFill>
            </a:endParaRPr>
          </a:p>
        </p:txBody>
      </p:sp>
      <p:sp>
        <p:nvSpPr>
          <p:cNvPr id="15" name="文本框 7"/>
          <p:cNvSpPr txBox="1">
            <a:spLocks noChangeArrowheads="1"/>
          </p:cNvSpPr>
          <p:nvPr/>
        </p:nvSpPr>
        <p:spPr bwMode="auto">
          <a:xfrm>
            <a:off x="607464" y="3723878"/>
            <a:ext cx="83570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lgn="just">
              <a:buFont typeface="Symbol" charset="0"/>
              <a:buChar char="-"/>
            </a:pPr>
            <a:r>
              <a:rPr lang="en-US" altLang="zh-CN" sz="1600" dirty="0">
                <a:solidFill>
                  <a:srgbClr val="FF6600"/>
                </a:solidFill>
              </a:rPr>
              <a:t>The impedance is mainly </a:t>
            </a:r>
            <a:r>
              <a:rPr lang="en-US" altLang="zh-CN" sz="1600" dirty="0" smtClean="0">
                <a:solidFill>
                  <a:srgbClr val="FF6600"/>
                </a:solidFill>
              </a:rPr>
              <a:t>broadband </a:t>
            </a:r>
            <a:r>
              <a:rPr lang="en-US" altLang="zh-CN" sz="1600" dirty="0" smtClean="0">
                <a:solidFill>
                  <a:srgbClr val="FF6600"/>
                </a:solidFill>
                <a:sym typeface="Symbol"/>
              </a:rPr>
              <a:t> one of the dominate contribution to the total broadband impedances, due to its large quantity (zero impedance flanges can be considered)</a:t>
            </a:r>
            <a:endParaRPr lang="en-US" altLang="zh-CN" sz="1600" dirty="0" smtClean="0">
              <a:solidFill>
                <a:srgbClr val="FF6600"/>
              </a:solidFill>
            </a:endParaRPr>
          </a:p>
          <a:p>
            <a:pPr algn="just">
              <a:buFont typeface="Symbol" charset="0"/>
              <a:buChar char="-"/>
            </a:pPr>
            <a:r>
              <a:rPr lang="en-US" altLang="zh-CN" sz="1600" dirty="0" smtClean="0">
                <a:solidFill>
                  <a:srgbClr val="FF6600"/>
                </a:solidFill>
              </a:rPr>
              <a:t>Small resonances exist above 15GHz.</a:t>
            </a:r>
            <a:endParaRPr lang="en-US" altLang="zh-CN" sz="1600" dirty="0">
              <a:solidFill>
                <a:srgbClr val="FF6600"/>
              </a:solidFill>
            </a:endParaRPr>
          </a:p>
          <a:p>
            <a:pPr algn="just">
              <a:buFont typeface="Symbol" charset="0"/>
              <a:buChar char="-"/>
            </a:pPr>
            <a:endParaRPr lang="en-US" altLang="zh-CN" sz="1600" dirty="0">
              <a:solidFill>
                <a:srgbClr val="FF6600"/>
              </a:solidFill>
            </a:endParaRPr>
          </a:p>
        </p:txBody>
      </p:sp>
    </p:spTree>
    <p:extLst>
      <p:ext uri="{BB962C8B-B14F-4D97-AF65-F5344CB8AC3E}">
        <p14:creationId xmlns:p14="http://schemas.microsoft.com/office/powerpoint/2010/main" val="2624553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4. Bellows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8</a:t>
            </a:fld>
            <a:endParaRPr lang="zh-CN" altLang="en-US"/>
          </a:p>
        </p:txBody>
      </p:sp>
      <p:sp>
        <p:nvSpPr>
          <p:cNvPr id="8" name="内容占位符 2"/>
          <p:cNvSpPr txBox="1">
            <a:spLocks/>
          </p:cNvSpPr>
          <p:nvPr/>
        </p:nvSpPr>
        <p:spPr>
          <a:xfrm>
            <a:off x="323528" y="823553"/>
            <a:ext cx="6982381"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300"/>
              </a:spcBef>
              <a:buFont typeface="Wingdings" pitchFamily="2" charset="2"/>
              <a:buChar char="p"/>
            </a:pPr>
            <a:r>
              <a:rPr lang="en-US" altLang="zh-CN" sz="2000" dirty="0" smtClean="0">
                <a:latin typeface="Calibri" charset="0"/>
                <a:ea typeface="宋体" charset="0"/>
              </a:rPr>
              <a:t>The bellows are shielded by RF fingers, and the impedances are mainly contributed by the taper of the sliding fingers. </a:t>
            </a:r>
          </a:p>
          <a:p>
            <a:pPr algn="just">
              <a:spcBef>
                <a:spcPts val="300"/>
              </a:spcBef>
              <a:buFont typeface="Wingdings" pitchFamily="2" charset="2"/>
              <a:buChar char="p"/>
            </a:pPr>
            <a:r>
              <a:rPr lang="en-US" altLang="zh-CN" sz="2000" dirty="0" smtClean="0">
                <a:latin typeface="Calibri" charset="0"/>
                <a:ea typeface="宋体" charset="0"/>
              </a:rPr>
              <a:t>Studied with 2D simplified model and 3D model with fingers</a:t>
            </a:r>
          </a:p>
          <a:p>
            <a:pPr lvl="1" algn="just">
              <a:spcBef>
                <a:spcPts val="300"/>
              </a:spcBef>
              <a:buFont typeface="Arial" pitchFamily="34" charset="0"/>
              <a:buChar char="•"/>
            </a:pPr>
            <a:endParaRPr lang="en-US" altLang="zh-CN" sz="1800" dirty="0" smtClean="0">
              <a:latin typeface="Calibri" charset="0"/>
              <a:ea typeface="宋体" charset="0"/>
            </a:endParaRPr>
          </a:p>
          <a:p>
            <a:pPr algn="just">
              <a:spcBef>
                <a:spcPts val="300"/>
              </a:spcBef>
              <a:buFont typeface="Wingdings" pitchFamily="2" charset="2"/>
              <a:buChar char="p"/>
            </a:pPr>
            <a:endParaRPr lang="en-US" altLang="zh-CN" sz="1800" dirty="0" smtClean="0">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10" name="图片 8" descr="ABCIBellowsZL.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972957"/>
            <a:ext cx="2190510" cy="16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9" descr="ABCIBellowsZy.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4032" y="1972957"/>
            <a:ext cx="2190510" cy="1645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文本框 7"/>
          <p:cNvSpPr txBox="1">
            <a:spLocks noChangeArrowheads="1"/>
          </p:cNvSpPr>
          <p:nvPr/>
        </p:nvSpPr>
        <p:spPr bwMode="auto">
          <a:xfrm>
            <a:off x="467544" y="3710678"/>
            <a:ext cx="7992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kumimoji="1" sz="2400">
                <a:solidFill>
                  <a:schemeClr val="tx1"/>
                </a:solidFill>
                <a:latin typeface="Arial" charset="0"/>
                <a:ea typeface="宋体" charset="0"/>
                <a:cs typeface="宋体" charset="0"/>
              </a:defRPr>
            </a:lvl1pPr>
            <a:lvl2pPr marL="742950" indent="-285750">
              <a:defRPr kumimoji="1" sz="2400">
                <a:solidFill>
                  <a:schemeClr val="tx1"/>
                </a:solidFill>
                <a:latin typeface="Arial" charset="0"/>
                <a:ea typeface="宋体" charset="0"/>
              </a:defRPr>
            </a:lvl2pPr>
            <a:lvl3pPr marL="1143000" indent="-228600">
              <a:defRPr kumimoji="1" sz="2400">
                <a:solidFill>
                  <a:schemeClr val="tx1"/>
                </a:solidFill>
                <a:latin typeface="Arial" charset="0"/>
                <a:ea typeface="宋体" charset="0"/>
              </a:defRPr>
            </a:lvl3pPr>
            <a:lvl4pPr marL="1600200" indent="-228600">
              <a:defRPr kumimoji="1" sz="2400">
                <a:solidFill>
                  <a:schemeClr val="tx1"/>
                </a:solidFill>
                <a:latin typeface="Arial" charset="0"/>
                <a:ea typeface="宋体" charset="0"/>
              </a:defRPr>
            </a:lvl4pPr>
            <a:lvl5pPr marL="2057400" indent="-228600">
              <a:defRPr kumimoji="1" sz="2400">
                <a:solidFill>
                  <a:schemeClr val="tx1"/>
                </a:solidFill>
                <a:latin typeface="Arial" charset="0"/>
                <a:ea typeface="宋体" charset="0"/>
              </a:defRPr>
            </a:lvl5pPr>
            <a:lvl6pPr marL="2514600" indent="-228600" fontAlgn="base">
              <a:spcBef>
                <a:spcPct val="0"/>
              </a:spcBef>
              <a:spcAft>
                <a:spcPct val="0"/>
              </a:spcAft>
              <a:defRPr kumimoji="1" sz="2400">
                <a:solidFill>
                  <a:schemeClr val="tx1"/>
                </a:solidFill>
                <a:latin typeface="Arial" charset="0"/>
                <a:ea typeface="宋体" charset="0"/>
              </a:defRPr>
            </a:lvl6pPr>
            <a:lvl7pPr marL="2971800" indent="-228600" fontAlgn="base">
              <a:spcBef>
                <a:spcPct val="0"/>
              </a:spcBef>
              <a:spcAft>
                <a:spcPct val="0"/>
              </a:spcAft>
              <a:defRPr kumimoji="1" sz="2400">
                <a:solidFill>
                  <a:schemeClr val="tx1"/>
                </a:solidFill>
                <a:latin typeface="Arial" charset="0"/>
                <a:ea typeface="宋体" charset="0"/>
              </a:defRPr>
            </a:lvl7pPr>
            <a:lvl8pPr marL="3429000" indent="-228600" fontAlgn="base">
              <a:spcBef>
                <a:spcPct val="0"/>
              </a:spcBef>
              <a:spcAft>
                <a:spcPct val="0"/>
              </a:spcAft>
              <a:defRPr kumimoji="1" sz="2400">
                <a:solidFill>
                  <a:schemeClr val="tx1"/>
                </a:solidFill>
                <a:latin typeface="Arial" charset="0"/>
                <a:ea typeface="宋体" charset="0"/>
              </a:defRPr>
            </a:lvl8pPr>
            <a:lvl9pPr marL="3886200" indent="-228600" fontAlgn="base">
              <a:spcBef>
                <a:spcPct val="0"/>
              </a:spcBef>
              <a:spcAft>
                <a:spcPct val="0"/>
              </a:spcAft>
              <a:defRPr kumimoji="1" sz="2400">
                <a:solidFill>
                  <a:schemeClr val="tx1"/>
                </a:solidFill>
                <a:latin typeface="Arial" charset="0"/>
                <a:ea typeface="宋体" charset="0"/>
              </a:defRPr>
            </a:lvl9pPr>
          </a:lstStyle>
          <a:p>
            <a:pPr>
              <a:buFont typeface="Symbol" charset="0"/>
              <a:buChar char="-"/>
            </a:pPr>
            <a:r>
              <a:rPr lang="en-US" altLang="zh-CN" sz="1600" dirty="0">
                <a:solidFill>
                  <a:srgbClr val="FF6600"/>
                </a:solidFill>
              </a:rPr>
              <a:t>Mainly broadband impedance, with narrow resonances </a:t>
            </a:r>
            <a:r>
              <a:rPr lang="en-US" altLang="zh-CN" sz="1600" dirty="0" smtClean="0">
                <a:solidFill>
                  <a:srgbClr val="FF6600"/>
                </a:solidFill>
              </a:rPr>
              <a:t>at every </a:t>
            </a:r>
            <a:r>
              <a:rPr lang="en-US" altLang="zh-CN" sz="1600" dirty="0">
                <a:solidFill>
                  <a:srgbClr val="FF6600"/>
                </a:solidFill>
              </a:rPr>
              <a:t>~</a:t>
            </a:r>
            <a:r>
              <a:rPr lang="en-US" altLang="zh-CN" sz="1600" dirty="0" smtClean="0">
                <a:solidFill>
                  <a:srgbClr val="FF6600"/>
                </a:solidFill>
              </a:rPr>
              <a:t>5 GHz.</a:t>
            </a:r>
          </a:p>
          <a:p>
            <a:pPr>
              <a:buFont typeface="Symbol" charset="0"/>
              <a:buChar char="-"/>
            </a:pPr>
            <a:r>
              <a:rPr lang="en-US" altLang="zh-CN" sz="1600" dirty="0" smtClean="0">
                <a:solidFill>
                  <a:srgbClr val="FF6600"/>
                </a:solidFill>
              </a:rPr>
              <a:t>The imaginary part of impedances calculated by ABCI and CST are consistent, while the real part impedances given in CST depends on the beam directions.</a:t>
            </a:r>
            <a:endParaRPr lang="en-US" altLang="zh-CN" sz="1600" dirty="0">
              <a:solidFill>
                <a:srgbClr val="FF6600"/>
              </a:solidFill>
            </a:endParaRPr>
          </a:p>
        </p:txBody>
      </p:sp>
      <p:pic>
        <p:nvPicPr>
          <p:cNvPr id="16386" name="Picture 2" descr="D:\New20180222\CEPC\20210903 IARC报告准备\Impedance\4_波纹管\mode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910" y="555526"/>
            <a:ext cx="1732115" cy="1368152"/>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D:\New20180222\CEPC\20210903 IARC报告准备\Impedance\4_波纹管\CompareZ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0232" y="1964492"/>
            <a:ext cx="2304256" cy="1640250"/>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D:\New20180222\CEPC\20210903 IARC报告准备\Impedance\4_波纹管\CompareZ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2462" y="1977124"/>
            <a:ext cx="2312162" cy="1656061"/>
          </a:xfrm>
          <a:prstGeom prst="rect">
            <a:avLst/>
          </a:prstGeom>
          <a:noFill/>
          <a:extLst>
            <a:ext uri="{909E8E84-426E-40DD-AFC4-6F175D3DCCD1}">
              <a14:hiddenFill xmlns:a14="http://schemas.microsoft.com/office/drawing/2010/main">
                <a:solidFill>
                  <a:srgbClr val="FFFFFF"/>
                </a:solidFill>
              </a14:hiddenFill>
            </a:ext>
          </a:extLst>
        </p:spPr>
      </p:pic>
      <p:sp>
        <p:nvSpPr>
          <p:cNvPr id="4" name="矩形 3"/>
          <p:cNvSpPr/>
          <p:nvPr/>
        </p:nvSpPr>
        <p:spPr>
          <a:xfrm>
            <a:off x="2144209" y="1923678"/>
            <a:ext cx="636713" cy="369332"/>
          </a:xfrm>
          <a:prstGeom prst="rect">
            <a:avLst/>
          </a:prstGeom>
        </p:spPr>
        <p:txBody>
          <a:bodyPr wrap="none">
            <a:spAutoFit/>
          </a:bodyPr>
          <a:lstStyle/>
          <a:p>
            <a:r>
              <a:rPr lang="en-US" altLang="zh-CN" b="1" dirty="0">
                <a:solidFill>
                  <a:srgbClr val="0000FF"/>
                </a:solidFill>
              </a:rPr>
              <a:t>ABCI</a:t>
            </a:r>
            <a:endParaRPr lang="zh-CN" altLang="en-US" b="1" dirty="0">
              <a:solidFill>
                <a:srgbClr val="0000FF"/>
              </a:solidFill>
            </a:endParaRPr>
          </a:p>
        </p:txBody>
      </p:sp>
      <p:sp>
        <p:nvSpPr>
          <p:cNvPr id="14" name="矩形 13"/>
          <p:cNvSpPr/>
          <p:nvPr/>
        </p:nvSpPr>
        <p:spPr>
          <a:xfrm>
            <a:off x="6372200" y="1914386"/>
            <a:ext cx="524503" cy="369332"/>
          </a:xfrm>
          <a:prstGeom prst="rect">
            <a:avLst/>
          </a:prstGeom>
        </p:spPr>
        <p:txBody>
          <a:bodyPr wrap="none">
            <a:spAutoFit/>
          </a:bodyPr>
          <a:lstStyle/>
          <a:p>
            <a:r>
              <a:rPr lang="en-US" altLang="zh-CN" b="1" dirty="0">
                <a:solidFill>
                  <a:srgbClr val="0000FF"/>
                </a:solidFill>
              </a:rPr>
              <a:t>C</a:t>
            </a:r>
            <a:r>
              <a:rPr lang="en-US" altLang="zh-CN" b="1" dirty="0" smtClean="0">
                <a:solidFill>
                  <a:srgbClr val="0000FF"/>
                </a:solidFill>
              </a:rPr>
              <a:t>ST</a:t>
            </a:r>
            <a:endParaRPr lang="zh-CN" altLang="en-US" b="1" dirty="0">
              <a:solidFill>
                <a:srgbClr val="0000FF"/>
              </a:solidFill>
            </a:endParaRPr>
          </a:p>
        </p:txBody>
      </p:sp>
    </p:spTree>
    <p:extLst>
      <p:ext uri="{BB962C8B-B14F-4D97-AF65-F5344CB8AC3E}">
        <p14:creationId xmlns:p14="http://schemas.microsoft.com/office/powerpoint/2010/main" val="175288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61967"/>
            <a:ext cx="8229600" cy="565571"/>
          </a:xfrm>
        </p:spPr>
        <p:txBody>
          <a:bodyPr>
            <a:normAutofit/>
          </a:bodyPr>
          <a:lstStyle/>
          <a:p>
            <a:r>
              <a:rPr lang="en-US" altLang="zh-CN" sz="3000" b="1" dirty="0" smtClean="0"/>
              <a:t>5. Gate Valves</a:t>
            </a:r>
            <a:endParaRPr lang="zh-CN" altLang="en-US" sz="3000" b="1" dirty="0"/>
          </a:p>
        </p:txBody>
      </p:sp>
      <p:sp>
        <p:nvSpPr>
          <p:cNvPr id="3" name="灯片编号占位符 2"/>
          <p:cNvSpPr>
            <a:spLocks noGrp="1"/>
          </p:cNvSpPr>
          <p:nvPr>
            <p:ph type="sldNum" sz="quarter" idx="12"/>
          </p:nvPr>
        </p:nvSpPr>
        <p:spPr/>
        <p:txBody>
          <a:bodyPr/>
          <a:lstStyle/>
          <a:p>
            <a:fld id="{0C913308-F349-4B6D-A68A-DD1791B4A57B}" type="slidenum">
              <a:rPr lang="zh-CN" altLang="en-US" smtClean="0"/>
              <a:t>9</a:t>
            </a:fld>
            <a:endParaRPr lang="zh-CN" altLang="en-US"/>
          </a:p>
        </p:txBody>
      </p:sp>
      <p:sp>
        <p:nvSpPr>
          <p:cNvPr id="8" name="内容占位符 2"/>
          <p:cNvSpPr txBox="1">
            <a:spLocks/>
          </p:cNvSpPr>
          <p:nvPr/>
        </p:nvSpPr>
        <p:spPr>
          <a:xfrm>
            <a:off x="395536" y="771550"/>
            <a:ext cx="8280920"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600"/>
              </a:spcBef>
              <a:buFont typeface="Wingdings" pitchFamily="2" charset="2"/>
              <a:buChar char="p"/>
            </a:pPr>
            <a:r>
              <a:rPr lang="en-US" altLang="zh-CN" sz="2000" dirty="0" smtClean="0">
                <a:latin typeface="Calibri" charset="0"/>
                <a:ea typeface="宋体" charset="0"/>
              </a:rPr>
              <a:t>Gate valves with RF shielding are adopted</a:t>
            </a:r>
          </a:p>
          <a:p>
            <a:pPr algn="just">
              <a:spcBef>
                <a:spcPts val="600"/>
              </a:spcBef>
              <a:buFont typeface="Wingdings" pitchFamily="2" charset="2"/>
              <a:buChar char="p"/>
            </a:pPr>
            <a:r>
              <a:rPr lang="en-US" altLang="zh-CN" sz="2000" dirty="0">
                <a:latin typeface="Calibri" charset="0"/>
                <a:ea typeface="宋体" charset="0"/>
              </a:rPr>
              <a:t>3D </a:t>
            </a:r>
            <a:r>
              <a:rPr lang="en-US" altLang="zh-CN" sz="2000" dirty="0" smtClean="0">
                <a:latin typeface="Calibri" charset="0"/>
                <a:ea typeface="宋体" charset="0"/>
              </a:rPr>
              <a:t>model is used </a:t>
            </a:r>
            <a:r>
              <a:rPr lang="en-US" altLang="zh-CN" sz="2000" dirty="0">
                <a:latin typeface="Calibri" charset="0"/>
                <a:ea typeface="宋体" charset="0"/>
              </a:rPr>
              <a:t>for the impedance calculation with </a:t>
            </a:r>
            <a:r>
              <a:rPr lang="en-US" altLang="zh-CN" sz="2000" dirty="0" smtClean="0">
                <a:latin typeface="Calibri" charset="0"/>
                <a:ea typeface="宋体" charset="0"/>
              </a:rPr>
              <a:t>CST</a:t>
            </a:r>
          </a:p>
          <a:p>
            <a:pPr algn="just">
              <a:spcBef>
                <a:spcPts val="600"/>
              </a:spcBef>
              <a:buFont typeface="Wingdings" pitchFamily="2" charset="2"/>
              <a:buChar char="p"/>
            </a:pPr>
            <a:r>
              <a:rPr lang="en-US" altLang="zh-CN" sz="2000" dirty="0" smtClean="0">
                <a:latin typeface="Calibri" charset="0"/>
                <a:ea typeface="宋体" charset="0"/>
              </a:rPr>
              <a:t>Narrow resonances exist both in longitudinal and transverse impedances</a:t>
            </a:r>
          </a:p>
          <a:p>
            <a:pPr lvl="1" algn="just">
              <a:spcBef>
                <a:spcPts val="300"/>
              </a:spcBef>
              <a:buFont typeface="Arial" pitchFamily="34" charset="0"/>
              <a:buChar char="•"/>
            </a:pPr>
            <a:r>
              <a:rPr lang="en-US" altLang="zh-CN" sz="1800" dirty="0">
                <a:solidFill>
                  <a:srgbClr val="0070C0"/>
                </a:solidFill>
                <a:latin typeface="Calibri" charset="0"/>
                <a:ea typeface="宋体" charset="0"/>
              </a:rPr>
              <a:t>L</a:t>
            </a:r>
            <a:r>
              <a:rPr lang="en-US" altLang="zh-CN" sz="1800" dirty="0" smtClean="0">
                <a:solidFill>
                  <a:srgbClr val="0070C0"/>
                </a:solidFill>
                <a:latin typeface="Calibri" charset="0"/>
                <a:ea typeface="宋体" charset="0"/>
              </a:rPr>
              <a:t>ongitudinal resonances are well below the CBI threshold</a:t>
            </a:r>
          </a:p>
          <a:p>
            <a:pPr lvl="1" algn="just">
              <a:spcBef>
                <a:spcPts val="300"/>
              </a:spcBef>
              <a:buFont typeface="Arial" pitchFamily="34" charset="0"/>
              <a:buChar char="•"/>
            </a:pPr>
            <a:r>
              <a:rPr lang="en-US" altLang="zh-CN" sz="1800" dirty="0">
                <a:solidFill>
                  <a:srgbClr val="0070C0"/>
                </a:solidFill>
                <a:latin typeface="Calibri" charset="0"/>
                <a:ea typeface="宋体" charset="0"/>
              </a:rPr>
              <a:t>Transverse resonances close to the CBI threshold given by radiation </a:t>
            </a:r>
            <a:r>
              <a:rPr lang="en-US" altLang="zh-CN" sz="1800" dirty="0" smtClean="0">
                <a:solidFill>
                  <a:srgbClr val="0070C0"/>
                </a:solidFill>
                <a:latin typeface="Calibri" charset="0"/>
                <a:ea typeface="宋体" charset="0"/>
              </a:rPr>
              <a:t>damping</a:t>
            </a:r>
          </a:p>
          <a:p>
            <a:pPr algn="just">
              <a:spcBef>
                <a:spcPts val="300"/>
              </a:spcBef>
              <a:buFont typeface="Wingdings" pitchFamily="2" charset="2"/>
              <a:buChar char="p"/>
            </a:pPr>
            <a:endParaRPr lang="en-US" altLang="zh-CN" sz="1800" dirty="0" smtClean="0">
              <a:solidFill>
                <a:srgbClr val="0070C0"/>
              </a:solidFill>
              <a:latin typeface="Calibri" charset="0"/>
              <a:ea typeface="宋体" charset="0"/>
            </a:endParaRPr>
          </a:p>
        </p:txBody>
      </p:sp>
      <p:sp>
        <p:nvSpPr>
          <p:cNvPr id="6" name="页脚占位符 5"/>
          <p:cNvSpPr>
            <a:spLocks noGrp="1"/>
          </p:cNvSpPr>
          <p:nvPr>
            <p:ph type="ftr" sz="quarter" idx="11"/>
          </p:nvPr>
        </p:nvSpPr>
        <p:spPr/>
        <p:txBody>
          <a:bodyPr/>
          <a:lstStyle/>
          <a:p>
            <a:r>
              <a:rPr lang="en-US" altLang="zh-CN" smtClean="0">
                <a:solidFill>
                  <a:srgbClr val="C00000"/>
                </a:solidFill>
              </a:rPr>
              <a:t>IARC meeting, Oct. 12th, 2021, IHEP</a:t>
            </a:r>
            <a:endParaRPr lang="zh-CN" altLang="en-US" dirty="0" smtClean="0">
              <a:solidFill>
                <a:srgbClr val="C00000"/>
              </a:solidFill>
            </a:endParaRPr>
          </a:p>
        </p:txBody>
      </p:sp>
      <p:pic>
        <p:nvPicPr>
          <p:cNvPr id="35841" name="Picture 1" descr="D:\New20180222\CEPC\20210903 IARC报告准备\Impedance\5_闸板阀\GateValv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023" y="2820142"/>
            <a:ext cx="1971721" cy="1584176"/>
          </a:xfrm>
          <a:prstGeom prst="rect">
            <a:avLst/>
          </a:prstGeom>
          <a:noFill/>
          <a:extLst>
            <a:ext uri="{909E8E84-426E-40DD-AFC4-6F175D3DCCD1}">
              <a14:hiddenFill xmlns:a14="http://schemas.microsoft.com/office/drawing/2010/main">
                <a:solidFill>
                  <a:srgbClr val="FFFFFF"/>
                </a:solidFill>
              </a14:hiddenFill>
            </a:ext>
          </a:extLst>
        </p:spPr>
      </p:pic>
      <p:pic>
        <p:nvPicPr>
          <p:cNvPr id="35842" name="Picture 2" descr="D:\New20180222\CEPC\20210903 IARC报告准备\Impedance\5_闸板阀\Z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872" y="2647591"/>
            <a:ext cx="3311240" cy="2022393"/>
          </a:xfrm>
          <a:prstGeom prst="rect">
            <a:avLst/>
          </a:prstGeom>
          <a:noFill/>
          <a:extLst>
            <a:ext uri="{909E8E84-426E-40DD-AFC4-6F175D3DCCD1}">
              <a14:hiddenFill xmlns:a14="http://schemas.microsoft.com/office/drawing/2010/main">
                <a:solidFill>
                  <a:srgbClr val="FFFFFF"/>
                </a:solidFill>
              </a14:hiddenFill>
            </a:ext>
          </a:extLst>
        </p:spPr>
      </p:pic>
      <p:pic>
        <p:nvPicPr>
          <p:cNvPr id="35843" name="Picture 3" descr="D:\New20180222\CEPC\20210903 IARC报告准备\Impedance\5_闸板阀\Zy_dy=-3m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2656246"/>
            <a:ext cx="3297529" cy="20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07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41730</TotalTime>
  <Words>2526</Words>
  <Application>Microsoft Office PowerPoint</Application>
  <PresentationFormat>全屏显示(16:9)</PresentationFormat>
  <Paragraphs>503</Paragraphs>
  <Slides>34</Slides>
  <Notes>34</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34</vt:i4>
      </vt:variant>
    </vt:vector>
  </HeadingPairs>
  <TitlesOfParts>
    <vt:vector size="37" baseType="lpstr">
      <vt:lpstr>Office 主题</vt:lpstr>
      <vt:lpstr>公式</vt:lpstr>
      <vt:lpstr>文档</vt:lpstr>
      <vt:lpstr>Collective instabilities in collider, booster and damping rings with the high luminosity</vt:lpstr>
      <vt:lpstr>Main beam parameters used in the calculations</vt:lpstr>
      <vt:lpstr>Collective instabilities in the Collider</vt:lpstr>
      <vt:lpstr>Impedance model</vt:lpstr>
      <vt:lpstr>1. Resistive wall</vt:lpstr>
      <vt:lpstr>2. RF cavities</vt:lpstr>
      <vt:lpstr>3. Flanges</vt:lpstr>
      <vt:lpstr>4. Bellows</vt:lpstr>
      <vt:lpstr>5. Gate Valves</vt:lpstr>
      <vt:lpstr>6. Vacuum pumps</vt:lpstr>
      <vt:lpstr>7. BPMs</vt:lpstr>
      <vt:lpstr>8. Collimators</vt:lpstr>
      <vt:lpstr>9. Electro separators</vt:lpstr>
      <vt:lpstr>10. Interaction region</vt:lpstr>
      <vt:lpstr>11. Transitions</vt:lpstr>
      <vt:lpstr>Ring longitudinal impedance</vt:lpstr>
      <vt:lpstr>Ring transverse impedance</vt:lpstr>
      <vt:lpstr>Total impedance budget @3mm</vt:lpstr>
      <vt:lpstr>MWI instability and bunch lengthening</vt:lpstr>
      <vt:lpstr>Transverse mode coupling instability</vt:lpstr>
      <vt:lpstr>Transverse resistive wall instability</vt:lpstr>
      <vt:lpstr>Beam ion instability</vt:lpstr>
      <vt:lpstr>Electron cloud</vt:lpstr>
      <vt:lpstr>Beam beam interaction with impedance</vt:lpstr>
      <vt:lpstr>Beam-beam interaction with impedance</vt:lpstr>
      <vt:lpstr>Beam-beam interaction with impedance</vt:lpstr>
      <vt:lpstr>Beam-beam interaction with impedance</vt:lpstr>
      <vt:lpstr>Summary on Collider</vt:lpstr>
      <vt:lpstr>Collective instabilities in the Booster</vt:lpstr>
      <vt:lpstr>Collective instabilities in the Booster</vt:lpstr>
      <vt:lpstr>Collective instabilities in the damping ring</vt:lpstr>
      <vt:lpstr>Collective instabilities in the damping ring</vt:lpstr>
      <vt:lpstr>Summary on Booster and damping ring</vt:lpstr>
      <vt:lpstr>Thank you for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instability studies for high luminosity H and Z</dc:title>
  <dc:creator>WANGN</dc:creator>
  <cp:lastModifiedBy>WANGN</cp:lastModifiedBy>
  <cp:revision>529</cp:revision>
  <dcterms:created xsi:type="dcterms:W3CDTF">2020-03-22T08:32:01Z</dcterms:created>
  <dcterms:modified xsi:type="dcterms:W3CDTF">2021-10-12T06:46:50Z</dcterms:modified>
</cp:coreProperties>
</file>