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7" r:id="rId2"/>
    <p:sldMasterId id="2147483736" r:id="rId3"/>
  </p:sldMasterIdLst>
  <p:notesMasterIdLst>
    <p:notesMasterId r:id="rId28"/>
  </p:notesMasterIdLst>
  <p:handoutMasterIdLst>
    <p:handoutMasterId r:id="rId29"/>
  </p:handoutMasterIdLst>
  <p:sldIdLst>
    <p:sldId id="256" r:id="rId4"/>
    <p:sldId id="2153" r:id="rId5"/>
    <p:sldId id="872" r:id="rId6"/>
    <p:sldId id="2180" r:id="rId7"/>
    <p:sldId id="2093" r:id="rId8"/>
    <p:sldId id="2170" r:id="rId9"/>
    <p:sldId id="2169" r:id="rId10"/>
    <p:sldId id="2179" r:id="rId11"/>
    <p:sldId id="2171" r:id="rId12"/>
    <p:sldId id="2152" r:id="rId13"/>
    <p:sldId id="2173" r:id="rId14"/>
    <p:sldId id="2157" r:id="rId15"/>
    <p:sldId id="2162" r:id="rId16"/>
    <p:sldId id="2163" r:id="rId17"/>
    <p:sldId id="2178" r:id="rId18"/>
    <p:sldId id="2176" r:id="rId19"/>
    <p:sldId id="2138" r:id="rId20"/>
    <p:sldId id="2183" r:id="rId21"/>
    <p:sldId id="2107" r:id="rId22"/>
    <p:sldId id="2175" r:id="rId23"/>
    <p:sldId id="2181" r:id="rId24"/>
    <p:sldId id="2182" r:id="rId25"/>
    <p:sldId id="2128" r:id="rId26"/>
    <p:sldId id="2177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i" initials="Z" lastIdx="1" clrIdx="0">
    <p:extLst>
      <p:ext uri="{19B8F6BF-5375-455C-9EA6-DF929625EA0E}">
        <p15:presenceInfo xmlns:p15="http://schemas.microsoft.com/office/powerpoint/2012/main" userId="Zh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8958"/>
    <a:srgbClr val="995133"/>
    <a:srgbClr val="5B9BD5"/>
    <a:srgbClr val="57B7D1"/>
    <a:srgbClr val="53CCC5"/>
    <a:srgbClr val="61D2CB"/>
    <a:srgbClr val="3EC297"/>
    <a:srgbClr val="39BB6D"/>
    <a:srgbClr val="3AB94B"/>
    <a:srgbClr val="47B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5" autoAdjust="0"/>
    <p:restoredTop sz="95320" autoAdjust="0"/>
  </p:normalViewPr>
  <p:slideViewPr>
    <p:cSldViewPr snapToGrid="0">
      <p:cViewPr varScale="1">
        <p:scale>
          <a:sx n="118" d="100"/>
          <a:sy n="118" d="100"/>
        </p:scale>
        <p:origin x="567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943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4CD8AC9-4B4A-486B-BB8B-F28CC5C96C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3EA120-72F7-43A6-8FA5-05E43E64A6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BC009-40F3-4D87-90F4-73F8B6EA5B8E}" type="datetimeFigureOut">
              <a:rPr lang="zh-CN" altLang="en-US" smtClean="0"/>
              <a:t>2021-10-12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E79223-966F-48F5-8C50-69712E2A40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6C868E2-1D0E-417E-A2E5-59DF0EFC95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E4222-BDB8-4F58-9DD9-9E5BD836C1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96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793DD-4408-48F4-BBBA-BC4C9EA2C80F}" type="datetimeFigureOut">
              <a:rPr lang="zh-CN" altLang="en-US" smtClean="0"/>
              <a:t>2021-10-12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83BDC-27CA-42FB-8B7B-BE3EC115C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79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F48F89-3204-44D7-8F11-B75486C1B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1EC6CEE-6CA1-441D-B332-A04DF095C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0904C7-2480-4DC2-90D6-11AE01EA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4E3E45-6624-4C07-97B5-F08C3625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498063-3CB9-4F99-860E-1C53C0BD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87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0FF89-AE35-4CD9-BD5E-02212843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76D564-B42F-4DC3-8F4D-777D4B84C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E60AC8-CD34-4197-A0B9-6AC5C7CB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B6BA1-E04F-4223-A1B4-F7C3B774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EFE6D9-060C-43EC-8A9E-629A1623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67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EE080C-D0AE-4C4F-8760-B613CB516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FE25D5-CEC7-4ABB-904A-48247682E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2E31E0-2D2B-4A3B-85AF-B22E113A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E8114E-160C-417A-987C-C1D2486B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3C3E01-3205-4080-9A60-9475371B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896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77C2C8-3506-4486-8EB8-4FDA40566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02FC9F3-1C64-4E8F-8EB0-16BB3F693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5812FF-48CC-48C1-9D8A-A586D9D9F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851461-A69C-4C89-9B7B-7FF84773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3ADA79-A910-4360-9E37-0935C289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99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FD686A-F7A7-4EC5-9C89-B146B181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7F5BDC-A4EC-4040-9847-3EE8D61E3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F230FB-1A3D-490D-A2F7-5AF99B80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335116-4575-4DC8-B773-97C9E250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68610F-9531-4149-9F90-58809380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587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48068-B128-4C4D-BE9B-5B074BAA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D1ABD4-3C69-45F4-9E75-A40CD0F1F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460228-CF08-4E70-B622-C3F90FDD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CE8CE0-EFAF-41CA-9A1F-92AD4D89F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15758-B374-4AD7-8881-2EAFAC8A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65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6C8503-3239-4CD7-8121-EE18FCD4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113456-BFEA-48A6-AA30-E03153D93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A3058B-C066-4AB0-B33E-582E492E9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5155D-300F-4D5E-9998-F6B1A585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84D56-E759-4512-9861-60B9B63A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7B9413-18ED-4B89-866F-BFF5841D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82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ECCF9-8016-49F8-B07C-8C9EF3B7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59D89B-E355-48BB-BB0E-EDD152802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9965BB-BE7F-417A-A561-9179B4EA2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B35F11-B0B4-4178-ADDE-1C326CA19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A89EB4D-8A93-4B65-99D6-DC0A4563F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B81092-C904-4C67-B90D-0A754C53C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71692A-EF35-42E6-8B30-5B1C32EF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6D58F0E-B924-49DB-8B5F-9A57DD4AC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81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9B16AF-23EA-4ECE-8FE8-C75DA8BD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075902-D72F-4559-9F70-F2CFC44E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8981F6-27F9-4DE8-89F1-C395050E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616287A-645E-49D2-8F2F-A4569A7A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53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D62C84-449B-4543-AF2F-DC3CC5A9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76DB9A-EB64-44E2-BBCD-BF36D159E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254E7D-50F7-4CF4-8D2F-055AEF48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454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76A921-9781-4E7E-AE23-26F49F3B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3702C9-E2B4-40D8-A4F4-6DB45380A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E1979C-3042-441C-AA68-DF2B50BD4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5FBD51-FEE8-47C2-BEB0-201AFE34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4D9186-1748-4A3B-9CBD-32856E57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0599FA-E218-46F6-A8C9-779BE6D5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83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CB2D-21BD-4ED5-A0F2-15DF873F7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B1148A-B6DF-4857-B7ED-3E6095781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25C67-BD25-4A4A-9648-3D2A38040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B447CB-B923-4F26-91DE-4A95550F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16B4FD-A619-4153-B97E-0C968FEF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99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6DCFD-E1BC-4CE9-BBA6-F7ED140F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DE0D96-D1D5-4AF0-A19A-64919B232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7A2CA4-4470-42C4-AC61-FDFE1548C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9D814F-A43B-4AB2-B8E9-23D17FBE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AAFBE8-E40E-4C4A-8477-2D83E585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19E4D2-E737-460B-B0C7-9A5350003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083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619A1-4A59-43D0-A5FD-4612C169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CFCF33-FC5D-45AE-B2C5-1C3D3D31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1ECA18-C4F6-4625-8295-3C706DD4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D07FB-8627-4665-9D33-0B924730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C95CB2-BBFC-4631-AD03-A75C1F29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22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9150F1-EEAD-43CC-B6F9-83CB2AD9F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841EFC1-20B0-4A3F-89B7-01A57899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81484D-2CCA-490E-A6C2-C410B82C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19C548-8B5A-4D79-B55B-A485702E2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F5F457-977F-40B1-AA59-0EEFB964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975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77C2C8-3506-4486-8EB8-4FDA40566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02FC9F3-1C64-4E8F-8EB0-16BB3F693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5812FF-48CC-48C1-9D8A-A586D9D9F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851461-A69C-4C89-9B7B-7FF84773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3ADA79-A910-4360-9E37-0935C289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813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FD686A-F7A7-4EC5-9C89-B146B181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7F5BDC-A4EC-4040-9847-3EE8D61E3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F230FB-1A3D-490D-A2F7-5AF99B80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335116-4575-4DC8-B773-97C9E250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68610F-9531-4149-9F90-58809380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724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48068-B128-4C4D-BE9B-5B074BAA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D1ABD4-3C69-45F4-9E75-A40CD0F1F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460228-CF08-4E70-B622-C3F90FDD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CE8CE0-EFAF-41CA-9A1F-92AD4D89F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15758-B374-4AD7-8881-2EAFAC8A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6C8503-3239-4CD7-8121-EE18FCD4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113456-BFEA-48A6-AA30-E03153D93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A3058B-C066-4AB0-B33E-582E492E9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5155D-300F-4D5E-9998-F6B1A585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84D56-E759-4512-9861-60B9B63A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7B9413-18ED-4B89-866F-BFF5841D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031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ECCF9-8016-49F8-B07C-8C9EF3B7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59D89B-E355-48BB-BB0E-EDD152802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9965BB-BE7F-417A-A561-9179B4EA2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B35F11-B0B4-4178-ADDE-1C326CA19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A89EB4D-8A93-4B65-99D6-DC0A4563F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B81092-C904-4C67-B90D-0A754C53C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71692A-EF35-42E6-8B30-5B1C32EF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6D58F0E-B924-49DB-8B5F-9A57DD4AC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221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9B16AF-23EA-4ECE-8FE8-C75DA8BD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075902-D72F-4559-9F70-F2CFC44E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8981F6-27F9-4DE8-89F1-C395050E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616287A-645E-49D2-8F2F-A4569A7A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681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D62C84-449B-4543-AF2F-DC3CC5A9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76DB9A-EB64-44E2-BBCD-BF36D159E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254E7D-50F7-4CF4-8D2F-055AEF48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8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AD8DE-ECD6-4228-B411-8AEAF4CDE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249159-B47D-4211-B307-471E30688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7959A-D410-4027-AC49-0E27275B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FE8889-E688-438D-B385-8A98766F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30793-11E2-4D60-BFD7-5F554F6D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087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76A921-9781-4E7E-AE23-26F49F3B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3702C9-E2B4-40D8-A4F4-6DB45380A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E1979C-3042-441C-AA68-DF2B50BD4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5FBD51-FEE8-47C2-BEB0-201AFE34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4D9186-1748-4A3B-9CBD-32856E57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0599FA-E218-46F6-A8C9-779BE6D5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76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6DCFD-E1BC-4CE9-BBA6-F7ED140F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DE0D96-D1D5-4AF0-A19A-64919B232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7A2CA4-4470-42C4-AC61-FDFE1548C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9D814F-A43B-4AB2-B8E9-23D17FBE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AAFBE8-E40E-4C4A-8477-2D83E585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19E4D2-E737-460B-B0C7-9A5350003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816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619A1-4A59-43D0-A5FD-4612C169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CFCF33-FC5D-45AE-B2C5-1C3D3D31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1ECA18-C4F6-4625-8295-3C706DD4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D07FB-8627-4665-9D33-0B924730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C95CB2-BBFC-4631-AD03-A75C1F29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261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9150F1-EEAD-43CC-B6F9-83CB2AD9F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841EFC1-20B0-4A3F-89B7-01A57899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81484D-2CCA-490E-A6C2-C410B82C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19C548-8B5A-4D79-B55B-A485702E2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F5F457-977F-40B1-AA59-0EEFB964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86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95A2CE-3C57-4D6E-A3EA-1F55E9CA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A9D020-0194-44C6-B20F-6E8845F20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B69F9E-4165-49EC-BC33-E9FA5DE05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F1B432-5155-4C26-A0F4-358DEEA6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EBE352-F5EC-4097-9913-E1F68855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8621B-DCB9-4916-A6BF-83ED2E18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7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ED38C-F2C7-4B60-97AC-5A1C0242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6825CB-F228-4AFF-80FF-24E9098AB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14FE01-4A53-482E-89CF-5D9800888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1669A2-A948-4770-AF98-B8A45993E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437EC0E-7394-43F7-BEBE-A573271D7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D873B4-681E-4F77-B7CD-BE19D369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9521980-2FA5-449B-A4DF-45B9F527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1DA5EC5-3E4A-49D1-A70D-E823CE0F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87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F73282-0DFB-4E85-8C76-0A225DB09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F01497-5D00-485F-B4A1-4C832737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859340-2779-459E-B4DE-9A317A75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170EE3-EB72-4FFB-ADF5-012C66B1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96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8FA83E-38AC-4EB8-B3B1-ECE342F1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79CC3F-004B-46BF-BA6A-C2988DED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0987EE-9BCB-47ED-BDD7-EBA4696C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13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71F18B-FBCF-44E5-8AF6-F5AA2D18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48DFA8-094B-407F-B61F-3BD51BC58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A67B4C-F942-4372-A25D-2DC695C3C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3D8191-A3CB-468A-99DC-7909923AE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20DDA3-2359-4DF2-8D72-33F88F0B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8E13FC-52DC-4CD7-87FA-4013BAD4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5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3711EF-1D08-445E-8825-964EF6DAA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C824738-557F-47C1-A473-4E1725EF4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02553C-8296-478F-BD20-4F929FCA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67E007-DC2A-4A94-B004-2DB2C194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95819C-2DA3-47B7-9C31-BCB0DAD42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5EB138-8EFA-4BC7-B2E6-87A6EE0A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12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0A7F6F2-DF64-4791-8C13-447B07AA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F2C0F-6106-491A-A1A2-4E13BC027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372E17-3703-4631-AB83-5EB03FC9E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878AAF-9340-4A1E-8CF3-1CEB0146B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2607A-7D39-4CF5-843C-9C3969A13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1A5892-4DC8-4C24-8E36-6364759EFE9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9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786BC-47DA-46CB-855C-AA552259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EF5BCE-D770-4920-BA02-A7E3DEA2E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1E1B2A-44B2-4258-88AD-0D752C0B9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84404B-FD7D-4DC4-85E2-FE7496D1D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B8EF00-38A3-4A2D-B0CE-884B1662B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3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786BC-47DA-46CB-855C-AA552259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EF5BCE-D770-4920-BA02-A7E3DEA2E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1E1B2A-44B2-4258-88AD-0D752C0B9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84404B-FD7D-4DC4-85E2-FE7496D1D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B8EF00-38A3-4A2D-B0CE-884B1662B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299F9-135B-4EE2-98CB-4517BC3173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microsoft.com/office/2007/relationships/hdphoto" Target="../media/hdphoto7.wdp"/><Relationship Id="rId2" Type="http://schemas.openxmlformats.org/officeDocument/2006/relationships/image" Target="../media/image60.jpe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65.jpeg"/><Relationship Id="rId5" Type="http://schemas.openxmlformats.org/officeDocument/2006/relationships/image" Target="../media/image62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BE6A2B-46E8-4E85-ADEF-CAD991F5B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05000"/>
            <a:ext cx="12192000" cy="1524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4000" dirty="0"/>
              <a:t>CEPC SRF System Progress</a:t>
            </a:r>
            <a:br>
              <a:rPr lang="en-US" altLang="zh-CN" sz="4000" dirty="0"/>
            </a:br>
            <a:r>
              <a:rPr lang="en-US" altLang="zh-CN" sz="4000" dirty="0"/>
              <a:t>on Cavities and Modules</a:t>
            </a:r>
            <a:endParaRPr lang="zh-CN" altLang="en-US" sz="32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C2FC6A8-B1F1-455E-9DC6-27854902C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51076"/>
            <a:ext cx="12192000" cy="28354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Jiyuan Zhai (IHEP)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/>
              <a:t>On behalf of CEPC SRF R&amp;D team</a:t>
            </a:r>
            <a:endParaRPr lang="en-US" altLang="zh-CN" sz="16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000" dirty="0"/>
          </a:p>
          <a:p>
            <a:r>
              <a:rPr lang="en-US" altLang="zh-CN" sz="1800" dirty="0"/>
              <a:t>2nd CEPC International Accelerator Review Committee Meeting in 2021</a:t>
            </a:r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October 13, 2021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B17BCA-E83A-474D-90ED-CC5E918B5A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13" y="227682"/>
            <a:ext cx="3552825" cy="6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13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588195-6FD3-431D-92C5-C7EC5DD5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650 MHz HLRF and LLRF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D970A5-121E-4EDF-9B33-AC803470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40" y="1625202"/>
            <a:ext cx="3552824" cy="4551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150 kW (total) solid state amplifier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LLRF and timing system for 650 MHz module, laser, DC-Gun and buncher.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C39388-E16E-4B7C-AEAC-DF236934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7AE299F9-135B-4EE2-98CB-4517BC31739C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pPr/>
              <a:t>10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1236466-79C6-4E5E-B27C-F007D7EAA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571821"/>
            <a:ext cx="3206240" cy="43682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9E3EEB2-1E3B-4DEC-87D0-94E9D126EF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525" y="1571821"/>
            <a:ext cx="4071974" cy="2144972"/>
          </a:xfrm>
          <a:prstGeom prst="rect">
            <a:avLst/>
          </a:prstGeom>
        </p:spPr>
      </p:pic>
      <p:pic>
        <p:nvPicPr>
          <p:cNvPr id="11" name="内容占位符 5">
            <a:extLst>
              <a:ext uri="{FF2B5EF4-FFF2-40B4-BE49-F238E27FC236}">
                <a16:creationId xmlns:a16="http://schemas.microsoft.com/office/drawing/2014/main" id="{DC6808AB-9EF9-4C12-A177-7A5BCD52B1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73" y="3880130"/>
            <a:ext cx="2746527" cy="20598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58857A-35A2-427E-8C8A-CC574FE815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91" y="3880130"/>
            <a:ext cx="4986974" cy="20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82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589EAC-B265-48CB-9156-92BC0931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63A11E-B920-4237-A9E6-86C97C10C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87088" cy="4846638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altLang="zh-CN" dirty="0"/>
              <a:t>650 MHz cavity and module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altLang="zh-CN" dirty="0">
                <a:solidFill>
                  <a:srgbClr val="FF0000"/>
                </a:solidFill>
              </a:rPr>
              <a:t>1.3 GHz cavity and module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B7C0C8-6A14-407C-9DE0-CA4E8B58D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A5892-4DC8-4C24-8E36-6364759EF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A00F0D-038B-4963-831C-3B78423E9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144" y="3254413"/>
            <a:ext cx="3276096" cy="30527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172ABC-B16E-4028-A350-A3E63890E6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138" y="3254412"/>
            <a:ext cx="4070300" cy="30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53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58F5D1-E0A8-4AA1-BA73-14819B82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1.3 GHz High Q Mid-T Cavity Horizontal Test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25CCFD-22A9-4F3C-AA36-773900EC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438276"/>
            <a:ext cx="11334751" cy="51101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Step 1a: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 with vertical test antenna (self excitation mode) at IHEP campus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Low Q0 (unknow heat load?) , abnormal HOM notch change (HOM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anchor?)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Flux gates and thermal sensors on cavity outside wall in helium vessel, double-layer magnetic shield and foils, thermal straps (HOM coupler, beam pipe), fast cool down and flux expulsion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Step 1b: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 with vertical test antenna (self excitation mode) at PAPS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Successful, similar Q0 as vertical test,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abnormal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frequency and field flatness change (bellow support, overpressure)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Add thermal intercepts for cables, Q0 measurement comparison (mass-flow vs RF), input coupler flange heating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Step 2: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 with input coupler (self excitation mode) at PAPS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got high Q0 but unstable for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 at high gradient (coupler outgassing? pickup cable heating?)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Input coupler thermal sensors, interlocks, thermal straps, RT online conditioning, cavity active pumping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Step 3: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 with input coupler and tuner (GDR mode) at PAPS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Tuner, LLRF, microphonics …</a:t>
            </a:r>
          </a:p>
          <a:p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41A53-BECD-4FDB-AA5C-CAB1CB59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637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BEA0-882F-4D51-A926-57C8BB22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1.3 GHz High Q Mid-T Cavity Horizontal Test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0C87E6-0CEE-471C-BD85-B6A2D029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15D4D3-CDA3-4030-A904-EA4DB867E6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422" y="1789740"/>
            <a:ext cx="2480071" cy="200051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2EC10D6-A0FE-4D16-BC3B-67B44BAE8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476" y="3957194"/>
            <a:ext cx="3764280" cy="21567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63CFC-3C96-46B1-B662-24152BF43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876" y="1789905"/>
            <a:ext cx="2658667" cy="200051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D9C1031-014C-4D37-AAB2-9EE3C292C0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372" y="1789740"/>
            <a:ext cx="1500384" cy="20005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A9F8B0A-86F5-4E99-8B4F-5CE1CFDD77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05" y="1789740"/>
            <a:ext cx="3257045" cy="43427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FA4C1A-8ED4-493D-8F4B-543C643A040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76" y="3957194"/>
            <a:ext cx="2900362" cy="21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18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8EE20-19CE-4D75-A087-88E4FDBE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2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1.3 GHz High Q Mid-T Cavity Horizontal Test</a:t>
            </a:r>
            <a:endParaRPr lang="zh-CN" altLang="en-US" sz="3600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2449AF24-66CD-4BC7-B763-11915A439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64" y="1829808"/>
            <a:ext cx="5319712" cy="4292532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595AA-B684-42B1-9BD4-FFE91A29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14</a:t>
            </a:fld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523ACBD-68CA-4154-A304-BC6B5A740F4E}"/>
              </a:ext>
            </a:extLst>
          </p:cNvPr>
          <p:cNvCxnSpPr>
            <a:cxnSpLocks/>
          </p:cNvCxnSpPr>
          <p:nvPr/>
        </p:nvCxnSpPr>
        <p:spPr>
          <a:xfrm>
            <a:off x="1933575" y="2528888"/>
            <a:ext cx="152401" cy="4381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45E1E1B4-24E2-48EE-94EB-DE4250DD0122}"/>
              </a:ext>
            </a:extLst>
          </p:cNvPr>
          <p:cNvSpPr txBox="1"/>
          <p:nvPr/>
        </p:nvSpPr>
        <p:spPr>
          <a:xfrm>
            <a:off x="1251347" y="1978918"/>
            <a:ext cx="166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power test with VT antenna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流程图: 摘录 14">
            <a:extLst>
              <a:ext uri="{FF2B5EF4-FFF2-40B4-BE49-F238E27FC236}">
                <a16:creationId xmlns:a16="http://schemas.microsoft.com/office/drawing/2014/main" id="{77FED1D3-D24E-4736-A7BC-A37CD9C4436D}"/>
              </a:ext>
            </a:extLst>
          </p:cNvPr>
          <p:cNvSpPr/>
          <p:nvPr/>
        </p:nvSpPr>
        <p:spPr>
          <a:xfrm>
            <a:off x="3974753" y="3059658"/>
            <a:ext cx="124619" cy="128589"/>
          </a:xfrm>
          <a:prstGeom prst="flowChartExtra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5F6F493-90C9-4099-9193-B25432B2BC1C}"/>
              </a:ext>
            </a:extLst>
          </p:cNvPr>
          <p:cNvSpPr txBox="1"/>
          <p:nvPr/>
        </p:nvSpPr>
        <p:spPr>
          <a:xfrm>
            <a:off x="1691545" y="3198868"/>
            <a:ext cx="1900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test with input coupler</a:t>
            </a:r>
          </a:p>
          <a:p>
            <a:r>
              <a:rPr lang="en-US" altLang="zh-CN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(preliminary)</a:t>
            </a:r>
            <a:endParaRPr lang="zh-CN" alt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2017C5F-6E77-4382-8A02-B141F08AE26A}"/>
              </a:ext>
            </a:extLst>
          </p:cNvPr>
          <p:cNvCxnSpPr>
            <a:cxnSpLocks/>
          </p:cNvCxnSpPr>
          <p:nvPr/>
        </p:nvCxnSpPr>
        <p:spPr>
          <a:xfrm flipV="1">
            <a:off x="3271581" y="3188248"/>
            <a:ext cx="645655" cy="1733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">
            <a:extLst>
              <a:ext uri="{FF2B5EF4-FFF2-40B4-BE49-F238E27FC236}">
                <a16:creationId xmlns:a16="http://schemas.microsoft.com/office/drawing/2014/main" id="{90B62CEA-DD95-4E6E-B97B-FC06FACC7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76"/>
          <a:stretch/>
        </p:blipFill>
        <p:spPr bwMode="auto">
          <a:xfrm>
            <a:off x="6191673" y="1829808"/>
            <a:ext cx="5381202" cy="437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14E9D73-D85E-4CBF-8F09-53A8A5F7B727}"/>
              </a:ext>
            </a:extLst>
          </p:cNvPr>
          <p:cNvSpPr/>
          <p:nvPr/>
        </p:nvSpPr>
        <p:spPr>
          <a:xfrm>
            <a:off x="10329863" y="3195648"/>
            <a:ext cx="890587" cy="20478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26FB66D3-9A70-423F-A159-75B9C2A1B497}"/>
              </a:ext>
            </a:extLst>
          </p:cNvPr>
          <p:cNvCxnSpPr>
            <a:stCxn id="22" idx="2"/>
          </p:cNvCxnSpPr>
          <p:nvPr/>
        </p:nvCxnSpPr>
        <p:spPr>
          <a:xfrm flipH="1" flipV="1">
            <a:off x="9848850" y="3257555"/>
            <a:ext cx="481013" cy="4048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558FA6D2-09B8-4252-BED6-11E75D907BB8}"/>
              </a:ext>
            </a:extLst>
          </p:cNvPr>
          <p:cNvSpPr txBox="1"/>
          <p:nvPr/>
        </p:nvSpPr>
        <p:spPr>
          <a:xfrm>
            <a:off x="1160860" y="1542291"/>
            <a:ext cx="430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IHEP 1.3 GHz 9-cell Cavity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3C75919-06E4-45D1-BA12-C25032A0C801}"/>
              </a:ext>
            </a:extLst>
          </p:cNvPr>
          <p:cNvSpPr txBox="1"/>
          <p:nvPr/>
        </p:nvSpPr>
        <p:spPr>
          <a:xfrm>
            <a:off x="6918722" y="1536799"/>
            <a:ext cx="430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IHEP 1.3 GHz 9-cell Cavity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星形: 五角 26">
            <a:extLst>
              <a:ext uri="{FF2B5EF4-FFF2-40B4-BE49-F238E27FC236}">
                <a16:creationId xmlns:a16="http://schemas.microsoft.com/office/drawing/2014/main" id="{FEB5B946-93B2-4004-93DC-31B8A1CC748E}"/>
              </a:ext>
            </a:extLst>
          </p:cNvPr>
          <p:cNvSpPr/>
          <p:nvPr/>
        </p:nvSpPr>
        <p:spPr>
          <a:xfrm>
            <a:off x="5007478" y="3035646"/>
            <a:ext cx="159287" cy="173330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0F2728-D665-4D52-8FC9-6E8DB66B3F25}"/>
              </a:ext>
            </a:extLst>
          </p:cNvPr>
          <p:cNvSpPr txBox="1"/>
          <p:nvPr/>
        </p:nvSpPr>
        <p:spPr>
          <a:xfrm>
            <a:off x="5234281" y="2980556"/>
            <a:ext cx="10249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CEPC spec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流程图: 摘录 17">
            <a:extLst>
              <a:ext uri="{FF2B5EF4-FFF2-40B4-BE49-F238E27FC236}">
                <a16:creationId xmlns:a16="http://schemas.microsoft.com/office/drawing/2014/main" id="{13C568C5-AE3C-4DB9-B617-05040B36BE24}"/>
              </a:ext>
            </a:extLst>
          </p:cNvPr>
          <p:cNvSpPr/>
          <p:nvPr/>
        </p:nvSpPr>
        <p:spPr>
          <a:xfrm>
            <a:off x="4677092" y="3271841"/>
            <a:ext cx="124619" cy="128589"/>
          </a:xfrm>
          <a:prstGeom prst="flowChartExtra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摘录 18">
            <a:extLst>
              <a:ext uri="{FF2B5EF4-FFF2-40B4-BE49-F238E27FC236}">
                <a16:creationId xmlns:a16="http://schemas.microsoft.com/office/drawing/2014/main" id="{A0B1E387-4426-4DCA-AEEB-6A9E99DD909A}"/>
              </a:ext>
            </a:extLst>
          </p:cNvPr>
          <p:cNvSpPr/>
          <p:nvPr/>
        </p:nvSpPr>
        <p:spPr>
          <a:xfrm>
            <a:off x="2917371" y="2912894"/>
            <a:ext cx="124619" cy="128589"/>
          </a:xfrm>
          <a:prstGeom prst="flowChartExtra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摘录 22">
            <a:extLst>
              <a:ext uri="{FF2B5EF4-FFF2-40B4-BE49-F238E27FC236}">
                <a16:creationId xmlns:a16="http://schemas.microsoft.com/office/drawing/2014/main" id="{A53E098F-04DB-4C41-B1BB-A36F38E10AC7}"/>
              </a:ext>
            </a:extLst>
          </p:cNvPr>
          <p:cNvSpPr/>
          <p:nvPr/>
        </p:nvSpPr>
        <p:spPr>
          <a:xfrm>
            <a:off x="3271581" y="2907057"/>
            <a:ext cx="124619" cy="128589"/>
          </a:xfrm>
          <a:prstGeom prst="flowChartExtra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76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AE82-9E8D-4D93-9A1B-A74C7F22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4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1.3 GHz Input Coupler Conditioning at PAPS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902B98-BDC2-42B4-B9BE-3AE91050D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994"/>
            <a:ext cx="10515600" cy="4575969"/>
          </a:xfrm>
        </p:spPr>
        <p:txBody>
          <a:bodyPr/>
          <a:lstStyle/>
          <a:p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input couplers high power conditioned in the cleanroom at PAPS. One coupler installed to the horizontal test cavity.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CF34C1-24D7-42CA-B77B-A8064A45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5" name="内容占位符 13">
            <a:extLst>
              <a:ext uri="{FF2B5EF4-FFF2-40B4-BE49-F238E27FC236}">
                <a16:creationId xmlns:a16="http://schemas.microsoft.com/office/drawing/2014/main" id="{17390206-9A3F-4100-8E94-8E0BBE7214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734" y="2615966"/>
            <a:ext cx="4079591" cy="3221635"/>
          </a:xfrm>
          <a:prstGeom prst="rect">
            <a:avLst/>
          </a:prstGeo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D063ABA-96DB-4E0B-A9D8-B2FE5FB95E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21"/>
          <a:stretch/>
        </p:blipFill>
        <p:spPr>
          <a:xfrm>
            <a:off x="5791199" y="2499471"/>
            <a:ext cx="3739768" cy="1727313"/>
          </a:xfrm>
          <a:prstGeom prst="rect">
            <a:avLst/>
          </a:prstGeom>
        </p:spPr>
      </p:pic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12ED2028-4DE7-41D2-A03D-C2DDFE666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22" b="-1"/>
          <a:stretch/>
        </p:blipFill>
        <p:spPr>
          <a:xfrm>
            <a:off x="5791199" y="4406171"/>
            <a:ext cx="3739768" cy="156911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620CA13-3A44-4DBC-BCD8-10E5C23509C3}"/>
              </a:ext>
            </a:extLst>
          </p:cNvPr>
          <p:cNvSpPr/>
          <p:nvPr/>
        </p:nvSpPr>
        <p:spPr>
          <a:xfrm>
            <a:off x="9696450" y="2246967"/>
            <a:ext cx="234051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kW TW</a:t>
            </a:r>
          </a:p>
          <a:p>
            <a:pPr>
              <a:spcAft>
                <a:spcPts val="1200"/>
              </a:spcAft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5.8~7 kW SW at two positions (1/8 WG wave length apart)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1025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8C6B42-092F-46C3-AD7E-1BF8DE3F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847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1.3 GHz HLRF and LLRF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42F09465-AF79-4F4A-8057-F87F5EC3A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32610"/>
            <a:ext cx="2447627" cy="4351338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B49523-F534-4EFF-9AA7-21A9B4DF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B35AF2B-40A4-420A-9F91-E30928C65D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7363" y="5025708"/>
            <a:ext cx="3901440" cy="11582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F5BF5D-7C3C-41D0-87AA-5DFC46C46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9930" y="4227298"/>
            <a:ext cx="3236711" cy="1962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8A085C4-7824-4783-B48A-E1BE9B9EC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774" y="2234418"/>
            <a:ext cx="3846029" cy="21394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252C0D-04E4-49CD-86D2-C4B672CB7E2B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9930" y="1832292"/>
            <a:ext cx="3236711" cy="228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E08A22B-FA52-4A2B-908C-5485A0BD1FEB}"/>
              </a:ext>
            </a:extLst>
          </p:cNvPr>
          <p:cNvSpPr txBox="1"/>
          <p:nvPr/>
        </p:nvSpPr>
        <p:spPr>
          <a:xfrm>
            <a:off x="8675259" y="2049752"/>
            <a:ext cx="2180255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A/A: </a:t>
            </a:r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±0.03% (p-p)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64A2752-6F19-4573-8D5F-D8FD1E1B6AF2}"/>
              </a:ext>
            </a:extLst>
          </p:cNvPr>
          <p:cNvSpPr txBox="1"/>
          <p:nvPr/>
        </p:nvSpPr>
        <p:spPr>
          <a:xfrm>
            <a:off x="8695274" y="3335460"/>
            <a:ext cx="2180255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lvl="0" algn="ctr"/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    :</a:t>
            </a: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±0.02°  (p-p)</a:t>
            </a:r>
          </a:p>
        </p:txBody>
      </p:sp>
    </p:spTree>
    <p:extLst>
      <p:ext uri="{BB962C8B-B14F-4D97-AF65-F5344CB8AC3E}">
        <p14:creationId xmlns:p14="http://schemas.microsoft.com/office/powerpoint/2010/main" val="2598936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127583-2381-422A-8758-5C6F5583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8" y="293473"/>
            <a:ext cx="10515600" cy="984679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1.3 GHz High Q Cryomodule (8x9-cell)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D2034E-1881-40BF-9C8F-D469C3FFE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90" y="1771650"/>
            <a:ext cx="10552510" cy="43005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CEPC booster 1.3 GHz SRF technology R&amp;D and industrialization in synergy with domestic CW FEL projects.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4C785C-5EF4-4057-974C-0BA969CB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5F42AD-3950-4363-A32D-C97F8FF00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71" y="2834453"/>
            <a:ext cx="5028010" cy="1464944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B8F9F16-E5BF-4C7F-BAE2-0F1D242A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205" y="2645925"/>
            <a:ext cx="6142534" cy="360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4AD5DFE-BB66-49FF-95F7-2B3DFF45E521}"/>
              </a:ext>
            </a:extLst>
          </p:cNvPr>
          <p:cNvSpPr/>
          <p:nvPr/>
        </p:nvSpPr>
        <p:spPr>
          <a:xfrm>
            <a:off x="380865" y="4462517"/>
            <a:ext cx="546296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1.3 GHz 8x9-cell high Q cryomodule prototype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Component fabrication in 2021 to mid 2022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Assemble and horizontal test in 2022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Ship to Dalian in 2023</a:t>
            </a:r>
          </a:p>
        </p:txBody>
      </p:sp>
    </p:spTree>
    <p:extLst>
      <p:ext uri="{BB962C8B-B14F-4D97-AF65-F5344CB8AC3E}">
        <p14:creationId xmlns:p14="http://schemas.microsoft.com/office/powerpoint/2010/main" val="111157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86CCA-62F2-4061-80FE-F4544DAB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1.3 GHz Cryomodule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045CA5-0C53-483E-919B-ED2FCD629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000"/>
            <a:ext cx="10515600" cy="4271963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Cryomodule from Wuxi, similar to SHINE, LCLS-II and Euro-XFEL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F567E0-CA6B-4A0A-9D40-4F88341A8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8" name="Picture 3" descr="\\10.40.2.3\sinap\huweicheng\硬线项目提供\硬线提供内容\2019年提供\2019-03-15—SHINE模组工装组装完成资料图片—选\20190315-_DSC7015.jpg">
            <a:extLst>
              <a:ext uri="{FF2B5EF4-FFF2-40B4-BE49-F238E27FC236}">
                <a16:creationId xmlns:a16="http://schemas.microsoft.com/office/drawing/2014/main" id="{04B8EC2A-5753-4CF7-B15D-D0E057B6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8551" y="3812722"/>
            <a:ext cx="3231631" cy="2150868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90039D0-FD14-41BD-ABC1-D388A7E2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3812722"/>
            <a:ext cx="2879225" cy="214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EE4F15D-4E6C-4AE4-95BB-D12953AAB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780" y="3821218"/>
            <a:ext cx="4460353" cy="21423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038FAC-3A61-4F44-8044-70E405FD9B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364" y="2653714"/>
            <a:ext cx="4842336" cy="6381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35750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BA86C-DF52-4FCD-BC3E-1DFA21D6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89" y="136525"/>
            <a:ext cx="1115543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1.3 GHz Cavity, Input Coupler and</a:t>
            </a:r>
            <a:r>
              <a:rPr lang="zh-C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Tuner Production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5AB4939-C690-46EB-AC46-963A04F1D2CC}"/>
              </a:ext>
            </a:extLst>
          </p:cNvPr>
          <p:cNvSpPr/>
          <p:nvPr/>
        </p:nvSpPr>
        <p:spPr>
          <a:xfrm>
            <a:off x="549689" y="1503691"/>
            <a:ext cx="10337573" cy="1368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Eight 1.3 GHz 9-cell cavities production (test at PAPS in late 2021 to early 2022).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Eight 1.3 GHz input couplers production (conditioning at PAPS in early 2022).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1.3 GHz tuner prototyping.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5B8DB9AA-E67C-47CE-8881-DB717F75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299F9-135B-4EE2-98CB-4517BC3173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4A460E02-8C98-44F8-9235-72C07848D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4805" y="3549649"/>
            <a:ext cx="2122457" cy="2476653"/>
          </a:xfr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B23CFC-7D4C-4F86-A0D5-EB2D8D3CC7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621" y="3549650"/>
            <a:ext cx="3689329" cy="2476653"/>
          </a:xfrm>
          <a:prstGeom prst="rect">
            <a:avLst/>
          </a:prstGeom>
        </p:spPr>
      </p:pic>
      <p:pic>
        <p:nvPicPr>
          <p:cNvPr id="18" name="内容占位符 5">
            <a:extLst>
              <a:ext uri="{FF2B5EF4-FFF2-40B4-BE49-F238E27FC236}">
                <a16:creationId xmlns:a16="http://schemas.microsoft.com/office/drawing/2014/main" id="{05B421A3-FF48-4264-93D3-B0CEC1B565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49" y="3549650"/>
            <a:ext cx="3390901" cy="24817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565965F-E002-4940-84F6-F7E0CE750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830" y="2664288"/>
            <a:ext cx="3584999" cy="6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841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589EAC-B265-48CB-9156-92BC0931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63A11E-B920-4237-A9E6-86C97C10C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87088" cy="4846638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altLang="zh-CN" dirty="0"/>
              <a:t>650 MHz cavity and module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altLang="zh-CN" dirty="0"/>
              <a:t>1.3 GHz cavity and module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B7C0C8-6A14-407C-9DE0-CA4E8B58D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2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CA6286-7C72-4392-8E7F-3FF2FEDC79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144" y="3254413"/>
            <a:ext cx="3276096" cy="3052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257D88C-F6E6-4104-A1F8-3E72EB8A24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138" y="3254412"/>
            <a:ext cx="4070300" cy="30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50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ACB1E-AE83-4E21-8021-B195AFE7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365125"/>
            <a:ext cx="11663363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RF Measurement and Tuning Machine for Mass Production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5582EC-3D4D-4BBE-B283-A050E3DDD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New automatic half-cell/dumbbell frequency measurement machine</a:t>
            </a: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Improvement of the pre-tuning machine (ongoing)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56EF7-D1F7-411D-9902-2DE9A4DC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D864CD-0988-41D8-821A-CE51F8792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637" y="2967037"/>
            <a:ext cx="3007651" cy="31587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F8636F0-F154-4841-95EA-ACDF08F70D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38443" y="3360674"/>
            <a:ext cx="3158743" cy="23690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D33098E-758D-42B2-A9C0-993BC5F5B6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7063" y="3360678"/>
            <a:ext cx="3158741" cy="236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3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20427F-470A-45E4-AE07-F984717F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PAPS SRF Lab in Full Operation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EBC1989-A110-4676-BAD1-5FA6E08B7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577" y="1329238"/>
            <a:ext cx="4072729" cy="2290910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C9CAE8-9BEA-4840-898A-685798CB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E299F9-135B-4EE2-98CB-4517BC31739C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11A17AE-5A46-4897-8FFE-35A4503957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578" y="3888839"/>
            <a:ext cx="4072729" cy="22909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EFCBD7A-A252-4A2E-9ABD-F3EAF7DFF9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17" y="3892514"/>
            <a:ext cx="4072728" cy="22909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A99FBC0-2D7F-48CE-8198-40F84BEAA4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153" y="1321889"/>
            <a:ext cx="1723021" cy="22982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A7DBC7B-E48B-4D85-9882-4D3738E079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279" y="3885164"/>
            <a:ext cx="1723695" cy="229825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B900D-051A-42B9-B254-7314635D8C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417" y="1332912"/>
            <a:ext cx="4064413" cy="229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6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48F6E-A752-489A-A67E-65585720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352"/>
            <a:ext cx="10515600" cy="801976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PAPS SRF Lab in Full Operation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A9EC4F-1BF8-4775-8022-1893280D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1D7F61C-2DD7-4FCA-A5F9-1B3F8A1D9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1504949"/>
            <a:ext cx="9144000" cy="44735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B73190-585C-4943-959D-D08B45719F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963" y="2905418"/>
            <a:ext cx="697038" cy="351711"/>
          </a:xfrm>
          <a:prstGeom prst="rect">
            <a:avLst/>
          </a:prstGeom>
        </p:spPr>
      </p:pic>
      <p:pic>
        <p:nvPicPr>
          <p:cNvPr id="11" name="Picture 7" descr="ri_cavity">
            <a:extLst>
              <a:ext uri="{FF2B5EF4-FFF2-40B4-BE49-F238E27FC236}">
                <a16:creationId xmlns:a16="http://schemas.microsoft.com/office/drawing/2014/main" id="{40DF7726-9378-4818-B615-9F2D8DE71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60" l="0" r="100000">
                        <a14:foregroundMark x1="17354" y1="35374" x2="17354" y2="35374"/>
                        <a14:foregroundMark x1="14433" y1="31973" x2="14433" y2="31973"/>
                        <a14:foregroundMark x1="17182" y1="37415" x2="17182" y2="37415"/>
                        <a14:foregroundMark x1="15979" y1="33673" x2="15979" y2="33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88906">
            <a:off x="3720444" y="3229075"/>
            <a:ext cx="957473" cy="48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3F36609-201C-45DF-AE02-E570F9ADA3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853" y1="79138" x2="25853" y2="79138"/>
                        <a14:foregroundMark x1="62478" y1="88435" x2="62478" y2="88435"/>
                        <a14:foregroundMark x1="64093" y1="77778" x2="64093" y2="77778"/>
                        <a14:foregroundMark x1="73968" y1="70295" x2="73968" y2="70295"/>
                        <a14:foregroundMark x1="1975" y1="38776" x2="1975" y2="38776"/>
                        <a14:foregroundMark x1="10413" y1="73469" x2="10413" y2="73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718" y="4385243"/>
            <a:ext cx="1255003" cy="993739"/>
          </a:xfrm>
          <a:prstGeom prst="rect">
            <a:avLst/>
          </a:prstGeom>
        </p:spPr>
      </p:pic>
      <p:pic>
        <p:nvPicPr>
          <p:cNvPr id="17" name="图片 1">
            <a:extLst>
              <a:ext uri="{FF2B5EF4-FFF2-40B4-BE49-F238E27FC236}">
                <a16:creationId xmlns:a16="http://schemas.microsoft.com/office/drawing/2014/main" id="{A6DA427D-74E5-4C4E-9E6C-7D95BBF16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676" l="0" r="100000">
                        <a14:backgroundMark x1="97041" y1="70227" x2="97041" y2="70227"/>
                        <a14:backgroundMark x1="6805" y1="55663" x2="6805" y2="55663"/>
                        <a14:backgroundMark x1="23373" y1="44013" x2="23373" y2="44013"/>
                        <a14:backgroundMark x1="20710" y1="58576" x2="20710" y2="58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0479" y="4349609"/>
            <a:ext cx="1215667" cy="111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6C26673-E856-4C6B-B3B3-DF42CA97F3AB}"/>
              </a:ext>
            </a:extLst>
          </p:cNvPr>
          <p:cNvSpPr txBox="1"/>
          <p:nvPr/>
        </p:nvSpPr>
        <p:spPr>
          <a:xfrm>
            <a:off x="4787973" y="3210552"/>
            <a:ext cx="2049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 650 MHz module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6611819-8298-4BA4-9374-E479D98728BC}"/>
              </a:ext>
            </a:extLst>
          </p:cNvPr>
          <p:cNvSpPr txBox="1"/>
          <p:nvPr/>
        </p:nvSpPr>
        <p:spPr>
          <a:xfrm>
            <a:off x="4765167" y="4026639"/>
            <a:ext cx="2072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FEL/CEPC 1.3 GHz module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78CAF11-6698-4DC5-B005-4965E8365815}"/>
              </a:ext>
            </a:extLst>
          </p:cNvPr>
          <p:cNvSpPr txBox="1"/>
          <p:nvPr/>
        </p:nvSpPr>
        <p:spPr>
          <a:xfrm>
            <a:off x="8207283" y="5378982"/>
            <a:ext cx="135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CSNS-II double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-spoke module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01F7562-3DEE-40AC-9436-BE35B3B36F6C}"/>
              </a:ext>
            </a:extLst>
          </p:cNvPr>
          <p:cNvSpPr txBox="1"/>
          <p:nvPr/>
        </p:nvSpPr>
        <p:spPr>
          <a:xfrm>
            <a:off x="5755877" y="5378982"/>
            <a:ext cx="164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HEPS and BEPCII-U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500 MHz module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52FB56E-3E77-4358-882E-5F64346AB207}"/>
              </a:ext>
            </a:extLst>
          </p:cNvPr>
          <p:cNvSpPr txBox="1"/>
          <p:nvPr/>
        </p:nvSpPr>
        <p:spPr>
          <a:xfrm>
            <a:off x="3514064" y="5366612"/>
            <a:ext cx="137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166 MHz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BA211DA-80F6-4398-8552-FBC2D09F131E}"/>
              </a:ext>
            </a:extLst>
          </p:cNvPr>
          <p:cNvSpPr txBox="1"/>
          <p:nvPr/>
        </p:nvSpPr>
        <p:spPr>
          <a:xfrm>
            <a:off x="1671113" y="2572925"/>
            <a:ext cx="266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Cavities: 166 MHz QWR, 325 MHz spoke, 324 MHz double-spoke, 500 MHz, 650 MHz, 1.3 GHz elliptical…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D81B5DE-DACA-401F-A99B-784C480E5FAC}"/>
              </a:ext>
            </a:extLst>
          </p:cNvPr>
          <p:cNvSpPr txBox="1"/>
          <p:nvPr/>
        </p:nvSpPr>
        <p:spPr>
          <a:xfrm>
            <a:off x="8377381" y="2659278"/>
            <a:ext cx="124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input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couplers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内容占位符 5">
            <a:extLst>
              <a:ext uri="{FF2B5EF4-FFF2-40B4-BE49-F238E27FC236}">
                <a16:creationId xmlns:a16="http://schemas.microsoft.com/office/drawing/2014/main" id="{ADD604F0-E913-4920-B54E-7D09CBBFACD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242" y="3546889"/>
            <a:ext cx="596689" cy="802720"/>
          </a:xfrm>
          <a:prstGeom prst="rect">
            <a:avLst/>
          </a:prstGeom>
        </p:spPr>
      </p:pic>
      <p:pic>
        <p:nvPicPr>
          <p:cNvPr id="26" name="图片 13">
            <a:extLst>
              <a:ext uri="{FF2B5EF4-FFF2-40B4-BE49-F238E27FC236}">
                <a16:creationId xmlns:a16="http://schemas.microsoft.com/office/drawing/2014/main" id="{9AC7575E-CBE6-4D63-BF7E-26BDF5E40E2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529" y="4098616"/>
            <a:ext cx="520493" cy="798583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BD3D71F-B414-4FD6-A26B-7495C7F0D8D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80" b="54617" l="14482" r="99542">
                        <a14:foregroundMark x1="58214" y1="13163" x2="58214" y2="13163"/>
                        <a14:foregroundMark x1="60790" y1="12574" x2="60790" y2="12574"/>
                        <a14:foregroundMark x1="60160" y1="15914" x2="60160" y2="15914"/>
                        <a14:foregroundMark x1="57928" y1="16110" x2="57928" y2="16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460" t="5189" b="43048"/>
          <a:stretch/>
        </p:blipFill>
        <p:spPr>
          <a:xfrm>
            <a:off x="4507667" y="3632673"/>
            <a:ext cx="2496420" cy="44013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7285284-EE58-411A-AD53-5B0DCBDF461E}"/>
              </a:ext>
            </a:extLst>
          </p:cNvPr>
          <p:cNvPicPr/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3" b="100000" l="0" r="100000">
                        <a14:foregroundMark x1="53717" y1="6281" x2="53717" y2="6281"/>
                        <a14:foregroundMark x1="46523" y1="8543" x2="46523" y2="8543"/>
                        <a14:foregroundMark x1="54197" y1="13568" x2="54197" y2="13568"/>
                        <a14:foregroundMark x1="60671" y1="21608" x2="60671" y2="21608"/>
                        <a14:backgroundMark x1="88010" y1="19095" x2="88010" y2="1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9770" y="4280836"/>
            <a:ext cx="1155081" cy="110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8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1FA018-9020-4642-8719-D08E4E18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757"/>
            <a:ext cx="10515600" cy="12533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DAD403-95C9-4A9D-BB4B-9BF288385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03" y="1947863"/>
            <a:ext cx="11052597" cy="456644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High Q SRF cavity and module technology is essential for CEPC.</a:t>
            </a:r>
          </a:p>
          <a:p>
            <a:pPr algn="just">
              <a:lnSpc>
                <a:spcPct val="100000"/>
              </a:lnSpc>
              <a:spcBef>
                <a:spcPts val="30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650 MHz module 2 K cool down test completed, ready for horizontal test.</a:t>
            </a:r>
          </a:p>
          <a:p>
            <a:pPr algn="just">
              <a:lnSpc>
                <a:spcPct val="100000"/>
              </a:lnSpc>
              <a:spcBef>
                <a:spcPts val="30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1.3 GHz high Q cavity horizontal test ongoing with good preliminary result.</a:t>
            </a:r>
          </a:p>
          <a:p>
            <a:pPr algn="just">
              <a:lnSpc>
                <a:spcPct val="100000"/>
              </a:lnSpc>
              <a:spcBef>
                <a:spcPts val="30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1.3 GHz 8x9-cell cryomodule in progress.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zh-CN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7EE883-8FA1-4991-A343-701724CFF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664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89FF6B-6D73-4878-8912-AA15EE02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D35D4045-DA7B-44D5-8E44-8439D90E2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13" y="0"/>
            <a:ext cx="12341226" cy="6858000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58BE53-5282-42CF-8065-05C18960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B0E0D0-8E53-4E1C-B08E-AECC2734C3A0}"/>
              </a:ext>
            </a:extLst>
          </p:cNvPr>
          <p:cNvSpPr txBox="1"/>
          <p:nvPr/>
        </p:nvSpPr>
        <p:spPr>
          <a:xfrm>
            <a:off x="5655580" y="2889349"/>
            <a:ext cx="3198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HGHUATI_CNKI" panose="02000500000000000000" pitchFamily="2" charset="-122"/>
                <a:ea typeface="HGHUATI_CNKI" panose="02000500000000000000" pitchFamily="2" charset="-122"/>
                <a:cs typeface="Arial" panose="020B0604020202020204" pitchFamily="34" charset="0"/>
              </a:rPr>
              <a:t>Thank  you</a:t>
            </a:r>
            <a:endParaRPr lang="zh-CN" altLang="en-US" sz="5400" dirty="0">
              <a:solidFill>
                <a:schemeClr val="bg1"/>
              </a:solidFill>
              <a:latin typeface="HGHUATI_CNKI" panose="02000500000000000000" pitchFamily="2" charset="-122"/>
              <a:ea typeface="HGHUATI_CNKI" panose="02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8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8200" y="576124"/>
            <a:ext cx="10515600" cy="639134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1-cell Cavity</a:t>
            </a:r>
            <a:endParaRPr lang="en-US" altLang="zh-CN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/>
              <a:pPr/>
              <a:t>3</a:t>
            </a:fld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642781"/>
              </p:ext>
            </p:extLst>
          </p:nvPr>
        </p:nvGraphicFramePr>
        <p:xfrm>
          <a:off x="6877345" y="1874577"/>
          <a:ext cx="4913104" cy="375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192">
                  <a:extLst>
                    <a:ext uri="{9D8B030D-6E8A-4147-A177-3AD203B41FA5}">
                      <a16:colId xmlns:a16="http://schemas.microsoft.com/office/drawing/2014/main" val="978068913"/>
                    </a:ext>
                  </a:extLst>
                </a:gridCol>
                <a:gridCol w="2594340">
                  <a:extLst>
                    <a:ext uri="{9D8B030D-6E8A-4147-A177-3AD203B41FA5}">
                      <a16:colId xmlns:a16="http://schemas.microsoft.com/office/drawing/2014/main" val="3360496604"/>
                    </a:ext>
                  </a:extLst>
                </a:gridCol>
                <a:gridCol w="1085572">
                  <a:extLst>
                    <a:ext uri="{9D8B030D-6E8A-4147-A177-3AD203B41FA5}">
                      <a16:colId xmlns:a16="http://schemas.microsoft.com/office/drawing/2014/main" val="3681282196"/>
                    </a:ext>
                  </a:extLst>
                </a:gridCol>
              </a:tblGrid>
              <a:tr h="670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Processing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618233"/>
                  </a:ext>
                </a:extLst>
              </a:tr>
              <a:tr h="80461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650S4 (FG)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BCP 200 um + light EP 20 um + 950C 3h + light EP 20 um + 120C 48h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2.7E10@</a:t>
                      </a:r>
                    </a:p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35.0MV/m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3555972"/>
                  </a:ext>
                </a:extLst>
              </a:tr>
              <a:tr h="80461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650S7 (LG)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FP 200 um + 950C 3h + light EP 20 um +</a:t>
                      </a:r>
                      <a:r>
                        <a:rPr lang="en-US" altLang="zh-CN" sz="1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900C 3h + light EP 20 um </a:t>
                      </a:r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+ 120C 48h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3.1E10@</a:t>
                      </a:r>
                    </a:p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33.0MV/m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2521362"/>
                  </a:ext>
                </a:extLst>
              </a:tr>
              <a:tr h="670056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650S5 (FG)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EP 200 um + 120C 48h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1.5E10@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37.5MV/m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4756591"/>
                  </a:ext>
                </a:extLst>
              </a:tr>
              <a:tr h="804611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650S8 (LG)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BCP 200 um + light EP 20 um + 950C 3h + light EP 20 um + 120C 48h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4.6E10@</a:t>
                      </a:r>
                    </a:p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28.2MV/m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3652274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6770B7DA-FFE8-4290-8E92-D7A9C01D0E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7" t="3800" r="-273" b="5160"/>
          <a:stretch/>
        </p:blipFill>
        <p:spPr>
          <a:xfrm>
            <a:off x="169420" y="1865976"/>
            <a:ext cx="6334132" cy="38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7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678C5-9456-40D4-BC5B-8BC1D7DB5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650 MHz 2-cell Cavity EP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46E6C01A-A587-46E1-A0F2-44B780DE7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79" y="2013445"/>
            <a:ext cx="5360196" cy="4020147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89E2B6-33AB-48A7-A147-DD3AB813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CCDB28-56B3-4CF3-BC9B-1BB6FF9DB262}"/>
              </a:ext>
            </a:extLst>
          </p:cNvPr>
          <p:cNvSpPr/>
          <p:nvPr/>
        </p:nvSpPr>
        <p:spPr>
          <a:xfrm>
            <a:off x="6266221" y="2438468"/>
            <a:ext cx="48292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Studies on EP process for 650 MHz 2-cell cavities were carried on.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New jigs and cathodes special for the EP on 650 MHz 2-cell cavities was made.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Parameters were scanned and optimized for the process like voltage, temperatures, flow rates and so on.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Some technological processes like on-site DI water cleaning were re-developed.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 new-treated cavities will be ready soon.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90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8B47DB-B1B5-4FB4-8DDB-3F7A8208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554"/>
            <a:ext cx="12192000" cy="742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CEPC 650 MHz Test Cryomodule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151F068-C439-4811-9308-D4C450BD3EF7}"/>
              </a:ext>
            </a:extLst>
          </p:cNvPr>
          <p:cNvSpPr txBox="1"/>
          <p:nvPr/>
        </p:nvSpPr>
        <p:spPr>
          <a:xfrm>
            <a:off x="803355" y="5061584"/>
            <a:ext cx="7320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Cavity string and module assembly in March to May 2021.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Modul installation in beamline, 2 K cool down test and RT coupler conditioning in May to July. Horizontal and beam test soon.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IR laser output to 116 W. Photo-cathode QE to 5 %. DC gun vacuum to 1.5E-10 Pa, voltage to 350 kV. Buncher cavity high power tested.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7AE299F9-135B-4EE2-98CB-4517BC31739C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0F3E800-73E1-43F5-8E0A-82A5C7863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432" y="1503367"/>
            <a:ext cx="3149018" cy="21063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595D63E-5671-4311-A71E-5F9089787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194" y="3952321"/>
            <a:ext cx="3149018" cy="23617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85A69BA-4800-4884-933A-A9C197EE0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128" y="1503367"/>
            <a:ext cx="6947322" cy="33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9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37C24-4880-45CC-989F-79287C6F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02" y="166993"/>
            <a:ext cx="10515600" cy="1325563"/>
          </a:xfrm>
        </p:spPr>
        <p:txBody>
          <a:bodyPr/>
          <a:lstStyle/>
          <a:p>
            <a:r>
              <a:rPr lang="en-US" altLang="zh-CN" dirty="0"/>
              <a:t>650 MHz Module Transport (IHEP to PAPS 80 km)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43C4C7-52BB-4A1C-AD40-B342F1DF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1594" y="6348559"/>
            <a:ext cx="2743200" cy="365125"/>
          </a:xfrm>
        </p:spPr>
        <p:txBody>
          <a:bodyPr/>
          <a:lstStyle/>
          <a:p>
            <a:fld id="{D81A5892-4DC8-4C24-8E36-6364759EFE91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726DD9-5063-4A6F-A252-038B307C9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556"/>
            <a:ext cx="10515600" cy="4684407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Module transport on</a:t>
            </a:r>
            <a:r>
              <a:rPr lang="zh-CN" altLang="en-US" sz="2000" dirty="0"/>
              <a:t> </a:t>
            </a:r>
            <a:r>
              <a:rPr lang="en-US" altLang="zh-CN" sz="2000" dirty="0"/>
              <a:t>a frame with isolator springs. Three accelerometers attached.</a:t>
            </a:r>
          </a:p>
          <a:p>
            <a:r>
              <a:rPr lang="en-US" altLang="zh-CN" sz="2000" dirty="0"/>
              <a:t>Max acceleration 0.4 g (average 0.1 g) in the whole process (&lt; 1.5 g spec)</a:t>
            </a:r>
            <a:endParaRPr lang="zh-CN" altLang="en-US" sz="2000" dirty="0"/>
          </a:p>
          <a:p>
            <a:r>
              <a:rPr lang="en-US" altLang="zh-CN" sz="2000" dirty="0"/>
              <a:t>Cavity string vacuum monitored with cold gauge (powered by UPS). No leak. 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D2192EF-FFC8-4329-8A4A-DAF47665B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45" y="2859652"/>
            <a:ext cx="2975262" cy="340310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01D5165-2C25-43B3-BE56-514C9A8D8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1086" y="3343860"/>
            <a:ext cx="2893477" cy="217010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F759E2A-27E6-440F-B228-1A967128EF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31101" y="3343859"/>
            <a:ext cx="2893478" cy="217010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0565B3-EF9A-4C50-847E-59BFE0248D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2801" y="2982175"/>
            <a:ext cx="2110655" cy="289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6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F3874C-813F-42E4-9109-48D17F25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219"/>
            <a:ext cx="10515600" cy="1325563"/>
          </a:xfrm>
        </p:spPr>
        <p:txBody>
          <a:bodyPr/>
          <a:lstStyle/>
          <a:p>
            <a:r>
              <a:rPr lang="en-US" altLang="zh-CN" dirty="0"/>
              <a:t>650 MHz Module Beamline Installation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12DC89-417E-4950-ABF7-42A14B24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2C24977-B1F8-482C-8DE6-BA302C92B1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20" y="2173746"/>
            <a:ext cx="3558178" cy="26686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E41D14E-B789-44B9-98BE-E7928387A8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54459" y="2173746"/>
            <a:ext cx="3558178" cy="266863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A6B50B0-4C73-44BF-B968-3D31E5105D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38527" y="2173746"/>
            <a:ext cx="3558178" cy="266863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C1B8FB7-D0DF-40C0-BB35-81746503C8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79847" y="2173747"/>
            <a:ext cx="3558179" cy="2668634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A40C241A-6AB4-447C-8CB7-9751DBFE4879}"/>
              </a:ext>
            </a:extLst>
          </p:cNvPr>
          <p:cNvSpPr txBox="1"/>
          <p:nvPr/>
        </p:nvSpPr>
        <p:spPr>
          <a:xfrm>
            <a:off x="461620" y="5378183"/>
            <a:ext cx="26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Upstream gate valve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48DC651-1289-401B-A523-38F2DFAA38E8}"/>
              </a:ext>
            </a:extLst>
          </p:cNvPr>
          <p:cNvSpPr txBox="1"/>
          <p:nvPr/>
        </p:nvSpPr>
        <p:spPr>
          <a:xfrm>
            <a:off x="3286706" y="5376586"/>
            <a:ext cx="2745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Downstream HOM absorber, taper, ion pump, gate valve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B5FB309-A760-4B78-B684-771B69092AE6}"/>
              </a:ext>
            </a:extLst>
          </p:cNvPr>
          <p:cNvSpPr txBox="1"/>
          <p:nvPr/>
        </p:nvSpPr>
        <p:spPr>
          <a:xfrm>
            <a:off x="6178979" y="5376586"/>
            <a:ext cx="26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Upstream beamline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31DD7D1-9AEB-4677-8997-5692673D3F88}"/>
              </a:ext>
            </a:extLst>
          </p:cNvPr>
          <p:cNvSpPr txBox="1"/>
          <p:nvPr/>
        </p:nvSpPr>
        <p:spPr>
          <a:xfrm>
            <a:off x="9025435" y="5376586"/>
            <a:ext cx="26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Downstream beamline and valve box connection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0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1635D7-39AB-4DDE-9B8F-816137EA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650 MHz Module Beamline Installation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A8CC722-CF54-4525-8FC2-77ACE1CD8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711" y="1891053"/>
            <a:ext cx="4744237" cy="3558178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3B2A58-E6B2-4CF1-9C46-40A06FE9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0915346-E04A-4CEF-9C74-5CAC416028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1891053"/>
            <a:ext cx="4744237" cy="355817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916EE72-B5AC-43FA-81AD-740640064DD1}"/>
              </a:ext>
            </a:extLst>
          </p:cNvPr>
          <p:cNvSpPr txBox="1"/>
          <p:nvPr/>
        </p:nvSpPr>
        <p:spPr>
          <a:xfrm>
            <a:off x="1058061" y="5590224"/>
            <a:ext cx="510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Input coupler warm part, doorknob, waveguide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48DB97-639F-4E58-A906-816148F42564}"/>
              </a:ext>
            </a:extLst>
          </p:cNvPr>
          <p:cNvSpPr txBox="1"/>
          <p:nvPr/>
        </p:nvSpPr>
        <p:spPr>
          <a:xfrm>
            <a:off x="6385318" y="5590224"/>
            <a:ext cx="510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Module in the beamline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8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F3874C-813F-42E4-9109-48D17F25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95052"/>
            <a:ext cx="10515600" cy="978642"/>
          </a:xfrm>
        </p:spPr>
        <p:txBody>
          <a:bodyPr/>
          <a:lstStyle/>
          <a:p>
            <a:r>
              <a:rPr lang="en-US" altLang="zh-CN" dirty="0"/>
              <a:t>650 MHz Module 2 K Cool Down Test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C1A74E-4552-487A-BDCD-B7100FEC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55155"/>
            <a:ext cx="10429875" cy="27205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1600" dirty="0"/>
              <a:t>Cavity vacuum @ 2 K: 6E-7 Pa</a:t>
            </a:r>
          </a:p>
          <a:p>
            <a:pPr>
              <a:lnSpc>
                <a:spcPct val="90000"/>
              </a:lnSpc>
            </a:pPr>
            <a:r>
              <a:rPr lang="en-US" altLang="zh-CN" sz="1600" dirty="0"/>
              <a:t>Cryogenics lines no leak. Most temperatures OK. Input coupler helium gas cooling test (need further optimize). </a:t>
            </a:r>
          </a:p>
          <a:p>
            <a:pPr>
              <a:lnSpc>
                <a:spcPct val="90000"/>
              </a:lnSpc>
            </a:pPr>
            <a:r>
              <a:rPr lang="en-US" altLang="zh-CN" sz="1600" dirty="0"/>
              <a:t>Frequency: CAV#1 649.856 MHz, CAV#2 649.816 </a:t>
            </a:r>
            <a:r>
              <a:rPr lang="en-US" altLang="zh-CN" sz="1600" dirty="0" err="1"/>
              <a:t>MHz.</a:t>
            </a:r>
            <a:r>
              <a:rPr lang="en-US" altLang="zh-CN" sz="1600" dirty="0"/>
              <a:t> Tuners stretch the cavities ~150 kHz to 650 </a:t>
            </a:r>
            <a:r>
              <a:rPr lang="en-US" altLang="zh-CN" sz="1600" dirty="0" err="1"/>
              <a:t>MHz.</a:t>
            </a:r>
            <a:endParaRPr lang="en-US" altLang="zh-CN" sz="1600" dirty="0"/>
          </a:p>
          <a:p>
            <a:pPr>
              <a:lnSpc>
                <a:spcPct val="90000"/>
              </a:lnSpc>
            </a:pPr>
            <a:r>
              <a:rPr lang="en-US" altLang="zh-CN" sz="1600" dirty="0"/>
              <a:t>Input coupler Qin: </a:t>
            </a:r>
          </a:p>
          <a:p>
            <a:pPr lvl="1">
              <a:lnSpc>
                <a:spcPct val="90000"/>
              </a:lnSpc>
            </a:pPr>
            <a:r>
              <a:rPr lang="en-US" altLang="zh-CN" sz="1200" dirty="0"/>
              <a:t>CAV#1: 1.2E6 (HT 35 kW@13 MV/m, Beam Test 49 kW@9.7 MV/m, 10 mA)</a:t>
            </a:r>
          </a:p>
          <a:p>
            <a:pPr lvl="1">
              <a:lnSpc>
                <a:spcPct val="90000"/>
              </a:lnSpc>
            </a:pPr>
            <a:r>
              <a:rPr lang="en-US" altLang="zh-CN" sz="1200" dirty="0"/>
              <a:t>CAV#2: 1.8E6 (HT 35 kW@16 MV/m, Beam Test 76 kW@15 MV/m, 10 mA)</a:t>
            </a:r>
          </a:p>
          <a:p>
            <a:pPr>
              <a:lnSpc>
                <a:spcPct val="90000"/>
              </a:lnSpc>
            </a:pPr>
            <a:r>
              <a:rPr lang="en-US" altLang="zh-CN" sz="1600" dirty="0"/>
              <a:t>HOM couplers fundamental mode </a:t>
            </a:r>
            <a:r>
              <a:rPr lang="en-US" altLang="zh-CN" sz="1600" dirty="0" err="1"/>
              <a:t>Qe</a:t>
            </a:r>
            <a:r>
              <a:rPr lang="en-US" altLang="zh-CN" sz="1600" dirty="0"/>
              <a:t> (double notch, tuning not needed): #1 6.8E13, #2 1.9E13. #3 2.1E12.</a:t>
            </a:r>
          </a:p>
          <a:p>
            <a:pPr>
              <a:lnSpc>
                <a:spcPct val="90000"/>
              </a:lnSpc>
            </a:pPr>
            <a:r>
              <a:rPr lang="en-US" altLang="zh-CN" sz="1600" dirty="0"/>
              <a:t>Flux gates on cavity wall in the helium vessel: &lt; 3 </a:t>
            </a:r>
            <a:r>
              <a:rPr lang="en-US" altLang="zh-CN" sz="1600" dirty="0" err="1"/>
              <a:t>mG</a:t>
            </a:r>
            <a:r>
              <a:rPr lang="en-US" altLang="zh-CN" sz="1600" dirty="0"/>
              <a:t> (with cavity local and vacuum vessel global shields)</a:t>
            </a:r>
          </a:p>
          <a:p>
            <a:pPr>
              <a:lnSpc>
                <a:spcPct val="90000"/>
              </a:lnSpc>
            </a:pPr>
            <a:r>
              <a:rPr lang="en-US" altLang="zh-CN" sz="1600" dirty="0"/>
              <a:t>Warm up for couplers RT conditioning (up to 35 kW full reflection limited by the SSA). </a:t>
            </a:r>
            <a:endParaRPr lang="zh-CN" altLang="en-US" sz="1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12DC89-417E-4950-ABF7-42A14B24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D10F2D-B611-4797-988E-70D69C3F77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1965" y="1232107"/>
            <a:ext cx="4556212" cy="2601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998B59D-FAE9-4CA8-A5CF-B19FD66325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61" y="1232107"/>
            <a:ext cx="4043363" cy="260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91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19042</TotalTime>
  <Words>1226</Words>
  <Application>Microsoft Office PowerPoint</Application>
  <PresentationFormat>宽屏</PresentationFormat>
  <Paragraphs>158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HGHUATI_CNKI</vt:lpstr>
      <vt:lpstr>等线</vt:lpstr>
      <vt:lpstr>等线 Light</vt:lpstr>
      <vt:lpstr>黑体</vt:lpstr>
      <vt:lpstr>微软雅黑</vt:lpstr>
      <vt:lpstr>Arial</vt:lpstr>
      <vt:lpstr>Symbol</vt:lpstr>
      <vt:lpstr>Office 主题​​</vt:lpstr>
      <vt:lpstr>2_Office 主题​​</vt:lpstr>
      <vt:lpstr>3_Office 主题​​</vt:lpstr>
      <vt:lpstr>CEPC SRF System Progress on Cavities and Modules</vt:lpstr>
      <vt:lpstr>Outline</vt:lpstr>
      <vt:lpstr>650 MHz 1-cell Cavity</vt:lpstr>
      <vt:lpstr>650 MHz 2-cell Cavity EP</vt:lpstr>
      <vt:lpstr>CEPC 650 MHz Test Cryomodule</vt:lpstr>
      <vt:lpstr>650 MHz Module Transport (IHEP to PAPS 80 km)</vt:lpstr>
      <vt:lpstr>650 MHz Module Beamline Installation</vt:lpstr>
      <vt:lpstr>650 MHz Module Beamline Installation</vt:lpstr>
      <vt:lpstr>650 MHz Module 2 K Cool Down Test</vt:lpstr>
      <vt:lpstr>650 MHz HLRF and LLRF</vt:lpstr>
      <vt:lpstr>Outline</vt:lpstr>
      <vt:lpstr>1.3 GHz High Q Mid-T Cavity Horizontal Test</vt:lpstr>
      <vt:lpstr>1.3 GHz High Q Mid-T Cavity Horizontal Test</vt:lpstr>
      <vt:lpstr>1.3 GHz High Q Mid-T Cavity Horizontal Test</vt:lpstr>
      <vt:lpstr>1.3 GHz Input Coupler Conditioning at PAPS</vt:lpstr>
      <vt:lpstr>1.3 GHz HLRF and LLRF</vt:lpstr>
      <vt:lpstr>1.3 GHz High Q Cryomodule (8x9-cell)</vt:lpstr>
      <vt:lpstr>1.3 GHz Cryomodule</vt:lpstr>
      <vt:lpstr>1.3 GHz Cavity, Input Coupler and Tuner Production</vt:lpstr>
      <vt:lpstr>RF Measurement and Tuning Machine for Mass Production</vt:lpstr>
      <vt:lpstr>PAPS SRF Lab in Full Operation</vt:lpstr>
      <vt:lpstr>PAPS SRF Lab in Full Operation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Zhai</dc:creator>
  <cp:lastModifiedBy>User</cp:lastModifiedBy>
  <cp:revision>4372</cp:revision>
  <dcterms:created xsi:type="dcterms:W3CDTF">2019-10-17T08:38:03Z</dcterms:created>
  <dcterms:modified xsi:type="dcterms:W3CDTF">2021-10-12T09:44:30Z</dcterms:modified>
</cp:coreProperties>
</file>