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sldIdLst>
    <p:sldId id="453" r:id="rId2"/>
    <p:sldId id="406" r:id="rId3"/>
    <p:sldId id="653" r:id="rId4"/>
    <p:sldId id="654" r:id="rId5"/>
    <p:sldId id="655" r:id="rId6"/>
    <p:sldId id="490" r:id="rId7"/>
    <p:sldId id="446" r:id="rId8"/>
    <p:sldId id="448" r:id="rId9"/>
    <p:sldId id="259" r:id="rId10"/>
    <p:sldId id="262" r:id="rId11"/>
    <p:sldId id="657" r:id="rId12"/>
    <p:sldId id="658" r:id="rId13"/>
    <p:sldId id="659" r:id="rId14"/>
    <p:sldId id="660" r:id="rId15"/>
    <p:sldId id="663" r:id="rId16"/>
    <p:sldId id="272" r:id="rId17"/>
    <p:sldId id="264" r:id="rId18"/>
    <p:sldId id="265" r:id="rId19"/>
    <p:sldId id="661" r:id="rId20"/>
    <p:sldId id="266" r:id="rId21"/>
    <p:sldId id="662" r:id="rId22"/>
    <p:sldId id="274" r:id="rId23"/>
    <p:sldId id="286" r:id="rId24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00FF"/>
    <a:srgbClr val="99CC00"/>
    <a:srgbClr val="FF3399"/>
    <a:srgbClr val="919191"/>
    <a:srgbClr val="FF9999"/>
    <a:srgbClr val="000000"/>
    <a:srgbClr val="0000FF"/>
    <a:srgbClr val="FF5050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359" autoAdjust="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45817637-105E-40B7-AB88-76C266EAD6CE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4E72AC8F-ED89-4880-BE1F-13D79F34DF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125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2AC8F-ED89-4880-BE1F-13D79F34DFC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76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2514600"/>
            <a:ext cx="10668000" cy="914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19200" y="3429000"/>
            <a:ext cx="9448800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3382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47420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319088"/>
            <a:ext cx="2743200" cy="600551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319088"/>
            <a:ext cx="8026400" cy="600551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41003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9088"/>
            <a:ext cx="109728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4478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0" y="39624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52312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项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9088"/>
            <a:ext cx="109728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4478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609600" y="3962400"/>
            <a:ext cx="10972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71931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9088"/>
            <a:ext cx="109728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40198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标题，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9088"/>
            <a:ext cx="109728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97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47410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标题，两项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9088"/>
            <a:ext cx="109728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09600" y="39624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6197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66262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09600" y="319088"/>
            <a:ext cx="109728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4478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600" y="39624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7600" y="39624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00082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9088"/>
            <a:ext cx="109728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447800"/>
            <a:ext cx="10972800" cy="4876800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55175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8437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72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3971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062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95536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3701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6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23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3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23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2563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23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3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23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72380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5"/>
          <p:cNvGraphicFramePr>
            <a:graphicFrameLocks noChangeAspect="1"/>
          </p:cNvGraphicFramePr>
          <p:nvPr/>
        </p:nvGraphicFramePr>
        <p:xfrm>
          <a:off x="0" y="0"/>
          <a:ext cx="1219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Image" r:id="rId21" imgW="7377778" imgH="1219048" progId="Photoshop.Image.6">
                  <p:embed/>
                </p:oleObj>
              </mc:Choice>
              <mc:Fallback>
                <p:oleObj name="Image" r:id="rId21" imgW="7377778" imgH="121904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905" b="12500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10972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319088"/>
            <a:ext cx="10972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pic>
        <p:nvPicPr>
          <p:cNvPr id="1029" name="Picture 24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767" y="6489700"/>
            <a:ext cx="43688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38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7810" y="1616371"/>
            <a:ext cx="11423224" cy="1297987"/>
          </a:xfrm>
        </p:spPr>
        <p:txBody>
          <a:bodyPr>
            <a:noAutofit/>
          </a:bodyPr>
          <a:lstStyle/>
          <a:p>
            <a:r>
              <a:rPr lang="en-US" altLang="zh-CN" sz="60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MDI Studies for CEPC</a:t>
            </a:r>
            <a:endParaRPr lang="zh-CN" altLang="en-US" b="0" i="1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9573" y="3592992"/>
            <a:ext cx="10641689" cy="2937911"/>
          </a:xfrm>
        </p:spPr>
        <p:txBody>
          <a:bodyPr>
            <a:normAutofit/>
          </a:bodyPr>
          <a:lstStyle/>
          <a:p>
            <a:r>
              <a:rPr lang="en-US" altLang="zh-C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Sha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 Bai</a:t>
            </a:r>
          </a:p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On behalf of CEPC MDI group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b="1" i="1" dirty="0">
                <a:solidFill>
                  <a:srgbClr val="002060"/>
                </a:solidFill>
                <a:latin typeface="+mn-ea"/>
              </a:rPr>
              <a:t>CEPC IARC meeting</a:t>
            </a:r>
          </a:p>
          <a:p>
            <a:r>
              <a:rPr lang="en-US" altLang="zh-CN" sz="2000" b="1" i="1" dirty="0">
                <a:solidFill>
                  <a:srgbClr val="002060"/>
                </a:solidFill>
                <a:latin typeface="+mn-ea"/>
              </a:rPr>
              <a:t>2021-10-12</a:t>
            </a:r>
            <a:endParaRPr lang="zh-CN" altLang="en-US" sz="2000" b="1" i="1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6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805" y="70581"/>
            <a:ext cx="1644676" cy="96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3" y="129150"/>
            <a:ext cx="5073484" cy="80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27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820AF4D-8B4E-4F7E-976D-78C52870A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31" y="-75906"/>
            <a:ext cx="11645900" cy="1325563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loss background – Beam Gas inelastic scattering</a:t>
            </a:r>
            <a:endParaRPr lang="zh-CN" altLang="en-US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137606F-3496-4E60-AAA5-675AE0707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10" y="1123083"/>
            <a:ext cx="5255889" cy="371169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9311361D-67AD-498B-917A-9FA03FDF84B8}"/>
              </a:ext>
            </a:extLst>
          </p:cNvPr>
          <p:cNvSpPr txBox="1"/>
          <p:nvPr/>
        </p:nvSpPr>
        <p:spPr>
          <a:xfrm>
            <a:off x="1485960" y="5073197"/>
            <a:ext cx="1035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Only with random multiple errors, no systematic multiple errors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200000 events generated due to BG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1.73% increase of BG beam loss particles from IR ~ ±10m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Detector input events 25times, needs to improve collimators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91599AFD-4C8E-4C40-94B8-CCF454AD740E}"/>
              </a:ext>
            </a:extLst>
          </p:cNvPr>
          <p:cNvSpPr txBox="1"/>
          <p:nvPr/>
        </p:nvSpPr>
        <p:spPr>
          <a:xfrm>
            <a:off x="2453073" y="4650108"/>
            <a:ext cx="197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Without error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637604B3-CD92-404C-A170-1416FF6AE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599" y="1117082"/>
            <a:ext cx="5255889" cy="371169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F3D565AC-89E0-4210-B773-954CAFC0A7B0}"/>
              </a:ext>
            </a:extLst>
          </p:cNvPr>
          <p:cNvSpPr txBox="1"/>
          <p:nvPr/>
        </p:nvSpPr>
        <p:spPr>
          <a:xfrm>
            <a:off x="7264400" y="4574753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With multipole error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D3576E8B-C3A8-43AD-AD55-0F3CC88E4255}"/>
              </a:ext>
            </a:extLst>
          </p:cNvPr>
          <p:cNvSpPr txBox="1"/>
          <p:nvPr/>
        </p:nvSpPr>
        <p:spPr>
          <a:xfrm>
            <a:off x="4432793" y="1206491"/>
            <a:ext cx="4457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multipole errors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497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820AF4D-8B4E-4F7E-976D-78C52870A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31" y="-75906"/>
            <a:ext cx="11645900" cy="1325563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loss background – Beam thermal photon scattering</a:t>
            </a:r>
            <a:endParaRPr lang="zh-CN" altLang="en-US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9311361D-67AD-498B-917A-9FA03FDF84B8}"/>
              </a:ext>
            </a:extLst>
          </p:cNvPr>
          <p:cNvSpPr txBox="1"/>
          <p:nvPr/>
        </p:nvSpPr>
        <p:spPr>
          <a:xfrm>
            <a:off x="1561668" y="5227085"/>
            <a:ext cx="10351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Only with random multiple errors, no systematic multiple errors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No increase of BTH beam loss particles from IR ~ ±6m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No obvious evidence to improve collimators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B95508FD-7A58-4D52-AD6A-C7C530BB8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31" y="1132883"/>
            <a:ext cx="5323644" cy="375953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0AEF25E2-4E0E-4FA0-8E67-1F441862F430}"/>
              </a:ext>
            </a:extLst>
          </p:cNvPr>
          <p:cNvSpPr txBox="1"/>
          <p:nvPr/>
        </p:nvSpPr>
        <p:spPr>
          <a:xfrm>
            <a:off x="2257396" y="4707756"/>
            <a:ext cx="197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Without error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C922D738-71FE-424B-A366-6DC11059F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221" y="1133177"/>
            <a:ext cx="5396382" cy="3810907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F7BAF88B-5E55-4C9E-AAC1-DEACA8210877}"/>
              </a:ext>
            </a:extLst>
          </p:cNvPr>
          <p:cNvSpPr txBox="1"/>
          <p:nvPr/>
        </p:nvSpPr>
        <p:spPr>
          <a:xfrm>
            <a:off x="4432793" y="1206491"/>
            <a:ext cx="4457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multipole errors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F4E0BDC4-D605-47CD-BBB3-17C05454CA2F}"/>
              </a:ext>
            </a:extLst>
          </p:cNvPr>
          <p:cNvSpPr txBox="1"/>
          <p:nvPr/>
        </p:nvSpPr>
        <p:spPr>
          <a:xfrm>
            <a:off x="7290292" y="4707756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With multipole error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662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820AF4D-8B4E-4F7E-976D-78C52870A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31" y="-75906"/>
            <a:ext cx="11645900" cy="1325563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loss background – RBB</a:t>
            </a:r>
            <a:endParaRPr lang="zh-CN" altLang="en-US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9311361D-67AD-498B-917A-9FA03FDF84B8}"/>
              </a:ext>
            </a:extLst>
          </p:cNvPr>
          <p:cNvSpPr txBox="1"/>
          <p:nvPr/>
        </p:nvSpPr>
        <p:spPr>
          <a:xfrm>
            <a:off x="696286" y="5084753"/>
            <a:ext cx="11216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200000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events generated due to RBB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3.2% increase of RBB beam loss particles from IR ~ 6m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It can not solve the problem by optimize the collimators since the increase loss appears immediately after RBB in downstream of IP 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BE3E1F27-00EC-402A-B3E4-AF8C8F27E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75" y="1110246"/>
            <a:ext cx="5491761" cy="387826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9EFB85DC-6D30-4D47-AD6E-59F22C3521D6}"/>
              </a:ext>
            </a:extLst>
          </p:cNvPr>
          <p:cNvSpPr txBox="1"/>
          <p:nvPr/>
        </p:nvSpPr>
        <p:spPr>
          <a:xfrm>
            <a:off x="2065105" y="4707756"/>
            <a:ext cx="3461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Without beam-beam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99A0C255-E32C-4EE3-96FB-4934E2D3D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861" y="1110245"/>
            <a:ext cx="5491761" cy="387826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EF26D301-D973-4EAA-A0AD-B55A223BF6DE}"/>
              </a:ext>
            </a:extLst>
          </p:cNvPr>
          <p:cNvSpPr txBox="1"/>
          <p:nvPr/>
        </p:nvSpPr>
        <p:spPr>
          <a:xfrm>
            <a:off x="4432793" y="1206491"/>
            <a:ext cx="4457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beam-beam 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54B187B6-8F97-4756-9E91-C682CBB0AD3F}"/>
              </a:ext>
            </a:extLst>
          </p:cNvPr>
          <p:cNvSpPr txBox="1"/>
          <p:nvPr/>
        </p:nvSpPr>
        <p:spPr>
          <a:xfrm>
            <a:off x="7421204" y="4707756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With beam-beam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754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820AF4D-8B4E-4F7E-976D-78C52870A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31" y="-75906"/>
            <a:ext cx="11645900" cy="1325563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loss background – Beam Gas inelastic scattering</a:t>
            </a:r>
            <a:endParaRPr lang="zh-CN" altLang="en-US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9311361D-67AD-498B-917A-9FA03FDF84B8}"/>
              </a:ext>
            </a:extLst>
          </p:cNvPr>
          <p:cNvSpPr txBox="1"/>
          <p:nvPr/>
        </p:nvSpPr>
        <p:spPr>
          <a:xfrm>
            <a:off x="1113432" y="5289831"/>
            <a:ext cx="10351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0.07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% increase of BG beam loss particles from IR ~ ±6m including upstream ones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Detector input events 25times, needs to improve collimators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AB13A5FB-89BB-4F3B-A412-6827897AF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77" y="1172025"/>
            <a:ext cx="5117284" cy="361380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F90FC792-9FFE-4FCC-948C-3D7922A24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744" y="1183754"/>
            <a:ext cx="5084065" cy="3590349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E5F159B1-CB47-433C-B71C-B86F8B26FB03}"/>
              </a:ext>
            </a:extLst>
          </p:cNvPr>
          <p:cNvSpPr txBox="1"/>
          <p:nvPr/>
        </p:nvSpPr>
        <p:spPr>
          <a:xfrm>
            <a:off x="7428787" y="465010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With beam-beam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F6812D8A-4BEF-4947-8E3D-16F43E7B278E}"/>
              </a:ext>
            </a:extLst>
          </p:cNvPr>
          <p:cNvSpPr txBox="1"/>
          <p:nvPr/>
        </p:nvSpPr>
        <p:spPr>
          <a:xfrm>
            <a:off x="2237148" y="4650108"/>
            <a:ext cx="320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Without beam-beam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F2CFA44F-E596-4583-8A88-D7205C9A0185}"/>
              </a:ext>
            </a:extLst>
          </p:cNvPr>
          <p:cNvSpPr txBox="1"/>
          <p:nvPr/>
        </p:nvSpPr>
        <p:spPr>
          <a:xfrm>
            <a:off x="4869711" y="1249657"/>
            <a:ext cx="4457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beam-beam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876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820AF4D-8B4E-4F7E-976D-78C52870A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31" y="-75906"/>
            <a:ext cx="11645900" cy="1325563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loss background – Beam thermal photon scattering</a:t>
            </a:r>
            <a:endParaRPr lang="zh-CN" altLang="en-US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9311361D-67AD-498B-917A-9FA03FDF84B8}"/>
              </a:ext>
            </a:extLst>
          </p:cNvPr>
          <p:cNvSpPr txBox="1"/>
          <p:nvPr/>
        </p:nvSpPr>
        <p:spPr>
          <a:xfrm>
            <a:off x="1561668" y="5227085"/>
            <a:ext cx="10351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200000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events generated due to BTH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4.9% increase of BTH beam loss particles from IR ~ ±6m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Detector input events 25times, needs to improve collimators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B95508FD-7A58-4D52-AD6A-C7C530BB8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31" y="1132883"/>
            <a:ext cx="5323644" cy="375953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0AEF25E2-4E0E-4FA0-8E67-1F441862F430}"/>
              </a:ext>
            </a:extLst>
          </p:cNvPr>
          <p:cNvSpPr txBox="1"/>
          <p:nvPr/>
        </p:nvSpPr>
        <p:spPr>
          <a:xfrm>
            <a:off x="1992057" y="4699786"/>
            <a:ext cx="2909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Without beam-beam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08F8560-B5AF-47B3-83D9-AD7FEAD7D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555" y="1132883"/>
            <a:ext cx="5323644" cy="375953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DAF732DC-3187-4ED8-9DEB-843C082144C5}"/>
              </a:ext>
            </a:extLst>
          </p:cNvPr>
          <p:cNvSpPr txBox="1"/>
          <p:nvPr/>
        </p:nvSpPr>
        <p:spPr>
          <a:xfrm>
            <a:off x="7290292" y="4707756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With beam-beam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BD366AE9-7B64-4DFB-BB97-85AEC1DF6D0A}"/>
              </a:ext>
            </a:extLst>
          </p:cNvPr>
          <p:cNvSpPr txBox="1"/>
          <p:nvPr/>
        </p:nvSpPr>
        <p:spPr>
          <a:xfrm>
            <a:off x="4432793" y="1206491"/>
            <a:ext cx="4457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beam-beam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488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15BFBD8-3C4D-4D1D-8FCA-FEC9E5E3F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Collimator optimization</a:t>
            </a:r>
            <a:endParaRPr lang="zh-CN" altLang="en-US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内容占位符 3">
            <a:extLst>
              <a:ext uri="{FF2B5EF4-FFF2-40B4-BE49-F238E27FC236}">
                <a16:creationId xmlns="" xmlns:a16="http://schemas.microsoft.com/office/drawing/2014/main" id="{CD943B38-6EC4-4F2C-A264-A559AA3CFD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060673"/>
              </p:ext>
            </p:extLst>
          </p:nvPr>
        </p:nvGraphicFramePr>
        <p:xfrm>
          <a:off x="829333" y="2278924"/>
          <a:ext cx="7652360" cy="269728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565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65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65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65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565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5654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5654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5654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746563"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</a:t>
                      </a:r>
                      <a:r>
                        <a:rPr lang="en-US" altLang="zh-CN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IP/m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 function/m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Horizontal Dispersion/m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BSC/2/m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 of half width allowed/mm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1148"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APTX1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D1I.1897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2139.06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113.83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356.87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0.00968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1~10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1148"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APTX2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D1I.1894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2207.63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113.83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356.62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0.00968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1~10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1148"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APTX3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D1O.10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1832.52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113.83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6.65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0.00968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1~10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1148"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APTX4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D1O.14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1901.09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113.83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0.00968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1~10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1148"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APTY1</a:t>
                      </a:r>
                      <a:endParaRPr lang="zh-CN" altLang="en-US" sz="1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D1I.1904</a:t>
                      </a:r>
                      <a:endParaRPr lang="zh-CN" altLang="en-US" sz="1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2001.92</a:t>
                      </a:r>
                      <a:endParaRPr lang="zh-CN" altLang="en-US" sz="1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20.70</a:t>
                      </a:r>
                      <a:endParaRPr lang="zh-CN" altLang="en-US" sz="1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  <a:endParaRPr lang="zh-CN" altLang="en-US" sz="1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359.91</a:t>
                      </a:r>
                      <a:endParaRPr lang="zh-CN" altLang="en-US" sz="1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0.003348</a:t>
                      </a:r>
                      <a:endParaRPr lang="zh-CN" altLang="en-US" sz="1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1~3.3</a:t>
                      </a:r>
                      <a:endParaRPr lang="zh-CN" altLang="en-US" sz="1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1148"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APTY2</a:t>
                      </a:r>
                      <a:endParaRPr lang="zh-CN" altLang="en-US" sz="1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D1I.1900</a:t>
                      </a:r>
                      <a:endParaRPr lang="zh-CN" altLang="en-US" sz="1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2070.49</a:t>
                      </a:r>
                      <a:endParaRPr lang="zh-CN" altLang="en-US" sz="1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20.70</a:t>
                      </a:r>
                      <a:endParaRPr lang="zh-CN" altLang="en-US" sz="1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  <a:endParaRPr lang="zh-CN" altLang="en-US" sz="1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359.66</a:t>
                      </a:r>
                      <a:endParaRPr lang="zh-CN" altLang="en-US" sz="1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0.003348</a:t>
                      </a:r>
                      <a:endParaRPr lang="zh-CN" altLang="en-US" sz="1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1~3.3</a:t>
                      </a:r>
                      <a:endParaRPr lang="zh-CN" altLang="en-US" sz="1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1148"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APTY3</a:t>
                      </a:r>
                      <a:endParaRPr lang="zh-CN" altLang="en-US" sz="1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D1O.16</a:t>
                      </a:r>
                      <a:endParaRPr lang="zh-CN" altLang="en-US" sz="1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1969.67</a:t>
                      </a:r>
                      <a:endParaRPr lang="zh-CN" altLang="en-US" sz="1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20.70</a:t>
                      </a:r>
                      <a:endParaRPr lang="zh-CN" altLang="en-US" sz="1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  <a:endParaRPr lang="zh-CN" altLang="en-US" sz="1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7.59</a:t>
                      </a:r>
                      <a:endParaRPr lang="zh-CN" altLang="en-US" sz="1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0.003348</a:t>
                      </a:r>
                      <a:endParaRPr lang="zh-CN" altLang="en-US" sz="1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1~3.3</a:t>
                      </a:r>
                      <a:endParaRPr lang="zh-CN" altLang="en-US" sz="1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1148"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ATPY4</a:t>
                      </a:r>
                      <a:endParaRPr lang="zh-CN" altLang="en-US" sz="1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D1O.20</a:t>
                      </a:r>
                      <a:endParaRPr lang="zh-CN" altLang="en-US" sz="1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2038.24</a:t>
                      </a:r>
                      <a:endParaRPr lang="zh-CN" altLang="en-US" sz="1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20.70</a:t>
                      </a:r>
                      <a:endParaRPr lang="zh-CN" altLang="en-US" sz="1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  <a:endParaRPr lang="zh-CN" altLang="en-US" sz="1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7.84</a:t>
                      </a:r>
                      <a:endParaRPr lang="zh-CN" altLang="en-US" sz="1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0.003348</a:t>
                      </a:r>
                      <a:endParaRPr lang="zh-CN" altLang="en-US" sz="1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1~3.3</a:t>
                      </a:r>
                      <a:endParaRPr lang="zh-CN" altLang="en-US" sz="1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矩形: 圆角 6">
            <a:extLst>
              <a:ext uri="{FF2B5EF4-FFF2-40B4-BE49-F238E27FC236}">
                <a16:creationId xmlns="" xmlns:a16="http://schemas.microsoft.com/office/drawing/2014/main" id="{90BC6087-73D6-4172-87A3-246F23E85163}"/>
              </a:ext>
            </a:extLst>
          </p:cNvPr>
          <p:cNvSpPr/>
          <p:nvPr/>
        </p:nvSpPr>
        <p:spPr bwMode="auto">
          <a:xfrm>
            <a:off x="735435" y="5150841"/>
            <a:ext cx="6143537" cy="1313472"/>
          </a:xfrm>
          <a:prstGeom prst="roundRect">
            <a:avLst/>
          </a:prstGeom>
          <a:solidFill>
            <a:srgbClr val="FFCCCC">
              <a:alpha val="53000"/>
            </a:srgbClr>
          </a:solidFill>
          <a:ln>
            <a:solidFill>
              <a:srgbClr val="FFCCCC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="" xmlns:a16="http://schemas.microsoft.com/office/drawing/2014/main" id="{FCD9B55C-4919-414D-BE3B-C3DE9BBA46C8}"/>
              </a:ext>
            </a:extLst>
          </p:cNvPr>
          <p:cNvSpPr/>
          <p:nvPr/>
        </p:nvSpPr>
        <p:spPr bwMode="auto">
          <a:xfrm>
            <a:off x="735435" y="1254742"/>
            <a:ext cx="10627232" cy="834118"/>
          </a:xfrm>
          <a:prstGeom prst="roundRect">
            <a:avLst/>
          </a:prstGeom>
          <a:solidFill>
            <a:srgbClr val="92D050">
              <a:alpha val="30000"/>
            </a:srgbClr>
          </a:solidFill>
          <a:ln>
            <a:solidFill>
              <a:srgbClr val="92D050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9F73EFBB-83DD-46EB-9795-EC41D58481CA}"/>
              </a:ext>
            </a:extLst>
          </p:cNvPr>
          <p:cNvSpPr txBox="1"/>
          <p:nvPr/>
        </p:nvSpPr>
        <p:spPr>
          <a:xfrm>
            <a:off x="829333" y="1338174"/>
            <a:ext cx="10822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Two pairs of vertical collimators added for one IP in one ring, with which the beam loss background with multipole errors and beam-beam effects reduced 20%.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="" xmlns:a16="http://schemas.microsoft.com/office/drawing/2014/main" id="{88884F33-B2D8-4A66-B47A-5074F2A3C2AF}"/>
                  </a:ext>
                </a:extLst>
              </p:cNvPr>
              <p:cNvSpPr txBox="1"/>
              <p:nvPr/>
            </p:nvSpPr>
            <p:spPr>
              <a:xfrm>
                <a:off x="829333" y="5234543"/>
                <a:ext cx="6477013" cy="1522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1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Beam stay clear region: </a:t>
                </a:r>
                <a:r>
                  <a:rPr lang="en-US" altLang="zh-CN" sz="1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18 </a:t>
                </a:r>
                <a:r>
                  <a:rPr lang="en-US" altLang="zh-CN" sz="1400" baseline="-25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x</a:t>
                </a:r>
                <a:r>
                  <a:rPr lang="en-US" altLang="zh-CN" sz="1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+3mm, 22 </a:t>
                </a:r>
                <a:r>
                  <a:rPr lang="en-US" altLang="zh-CN" sz="1400" baseline="-25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y</a:t>
                </a:r>
                <a:r>
                  <a:rPr lang="en-US" altLang="zh-CN" sz="1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+3mm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1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Impedance requirement: slope angle of collimator &lt; 0.1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1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To shield big energy spread particles, phase between pair collimators: /2+n*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1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Collimator design in large dispersion region: =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altLang="zh-CN" sz="1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l-GR" altLang="zh-CN" sz="1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εβ</m:t>
                        </m:r>
                        <m:r>
                          <a:rPr lang="en-US" altLang="zh-CN" sz="1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d>
                          <m:dPr>
                            <m:ctrlPr>
                              <a:rPr lang="en-US" altLang="zh-CN" sz="1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zh-CN" sz="1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𝐷</m:t>
                            </m:r>
                            <m:r>
                              <a:rPr lang="en-US" altLang="zh-CN" sz="1400" i="1" baseline="-25000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  <m:r>
                              <a:rPr lang="en-US" altLang="zh-CN" sz="1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</m:t>
                            </m:r>
                            <m:r>
                              <a:rPr lang="en-US" altLang="zh-CN" sz="1400" i="1" baseline="-25000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𝑒</m:t>
                            </m:r>
                          </m:e>
                        </m:d>
                        <m:r>
                          <a:rPr lang="en-US" altLang="zh-CN" sz="1400" i="1" baseline="300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e>
                    </m:rad>
                  </m:oMath>
                </a14:m>
                <a:endParaRPr lang="en-US" altLang="zh-CN" sz="1400" b="0" baseline="30000" dirty="0">
                  <a:solidFill>
                    <a:srgbClr val="00206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8884F33-B2D8-4A66-B47A-5074F2A3C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333" y="5234543"/>
                <a:ext cx="6477013" cy="1522789"/>
              </a:xfrm>
              <a:prstGeom prst="rect">
                <a:avLst/>
              </a:prstGeom>
              <a:blipFill>
                <a:blip r:embed="rId2"/>
                <a:stretch>
                  <a:fillRect l="-94" t="-12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222CBE2C-DD3B-4F6D-83E2-F473B8758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982" y="2413406"/>
            <a:ext cx="3238157" cy="228677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89ADBF07-D5BD-4BDC-A067-230ACFFB5261}"/>
              </a:ext>
            </a:extLst>
          </p:cNvPr>
          <p:cNvSpPr txBox="1"/>
          <p:nvPr/>
        </p:nvSpPr>
        <p:spPr>
          <a:xfrm>
            <a:off x="10299334" y="2647414"/>
            <a:ext cx="15179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2DE7D0B8-8C98-4470-812C-D6D58F08A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2021" y="4407855"/>
            <a:ext cx="3115118" cy="219988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E98AB978-80E2-44AD-B93E-B8324D1DB56A}"/>
              </a:ext>
            </a:extLst>
          </p:cNvPr>
          <p:cNvSpPr txBox="1"/>
          <p:nvPr/>
        </p:nvSpPr>
        <p:spPr>
          <a:xfrm>
            <a:off x="10299333" y="4577070"/>
            <a:ext cx="15179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BTH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186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7D3E82D-C1A1-405A-9380-26B6DF979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Shielding</a:t>
            </a:r>
            <a:endParaRPr lang="zh-CN" altLang="en-US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圆角矩形 14">
            <a:extLst>
              <a:ext uri="{FF2B5EF4-FFF2-40B4-BE49-F238E27FC236}">
                <a16:creationId xmlns="" xmlns:a16="http://schemas.microsoft.com/office/drawing/2014/main" id="{B4794E11-A456-4BD9-9269-24CFF4A35BCD}"/>
              </a:ext>
            </a:extLst>
          </p:cNvPr>
          <p:cNvSpPr/>
          <p:nvPr/>
        </p:nvSpPr>
        <p:spPr bwMode="auto">
          <a:xfrm>
            <a:off x="793419" y="1634972"/>
            <a:ext cx="4643326" cy="2112067"/>
          </a:xfrm>
          <a:prstGeom prst="roundRect">
            <a:avLst/>
          </a:prstGeom>
          <a:solidFill>
            <a:srgbClr val="FFCCCC">
              <a:alpha val="46000"/>
            </a:srgbClr>
          </a:solidFill>
          <a:ln>
            <a:solidFill>
              <a:srgbClr val="FF00FF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BB61E7C4-52EE-4F39-94D7-55C49E57E859}"/>
              </a:ext>
            </a:extLst>
          </p:cNvPr>
          <p:cNvSpPr/>
          <p:nvPr/>
        </p:nvSpPr>
        <p:spPr>
          <a:xfrm>
            <a:off x="1022481" y="1753571"/>
            <a:ext cx="427756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loss in the downstream IR with a large amount, due to the process of radiative </a:t>
            </a:r>
            <a:r>
              <a:rPr lang="en-GB" altLang="zh-CN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bhabha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scattering, </a:t>
            </a:r>
            <a:r>
              <a:rPr lang="en-GB" altLang="zh-CN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beamstrahlung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beam-gas scattering, beam thermal photon scattering. </a:t>
            </a:r>
          </a:p>
          <a:p>
            <a:pPr marL="285744" indent="-285744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dose may damage the SC magnet coil and the detector.</a:t>
            </a:r>
          </a:p>
          <a:p>
            <a:pPr marL="285744" indent="-285744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GB" altLang="zh-C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右箭头 10">
            <a:extLst>
              <a:ext uri="{FF2B5EF4-FFF2-40B4-BE49-F238E27FC236}">
                <a16:creationId xmlns="" xmlns:a16="http://schemas.microsoft.com/office/drawing/2014/main" id="{80E92DC0-FD14-4590-AC25-623F9B6CE3C1}"/>
              </a:ext>
            </a:extLst>
          </p:cNvPr>
          <p:cNvSpPr/>
          <p:nvPr/>
        </p:nvSpPr>
        <p:spPr bwMode="auto">
          <a:xfrm>
            <a:off x="5685114" y="2401205"/>
            <a:ext cx="916693" cy="289801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8F28F1DB-4AAF-47BE-B117-AF2DF5C9A217}"/>
              </a:ext>
            </a:extLst>
          </p:cNvPr>
          <p:cNvSpPr txBox="1"/>
          <p:nvPr/>
        </p:nvSpPr>
        <p:spPr>
          <a:xfrm>
            <a:off x="5624243" y="2023092"/>
            <a:ext cx="1237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圆角矩形 12">
            <a:extLst>
              <a:ext uri="{FF2B5EF4-FFF2-40B4-BE49-F238E27FC236}">
                <a16:creationId xmlns="" xmlns:a16="http://schemas.microsoft.com/office/drawing/2014/main" id="{54E9884F-DB8F-4957-9FF2-E399B19D9AAD}"/>
              </a:ext>
            </a:extLst>
          </p:cNvPr>
          <p:cNvSpPr/>
          <p:nvPr/>
        </p:nvSpPr>
        <p:spPr bwMode="auto">
          <a:xfrm>
            <a:off x="6972331" y="1801674"/>
            <a:ext cx="3762267" cy="1584433"/>
          </a:xfrm>
          <a:prstGeom prst="roundRect">
            <a:avLst/>
          </a:prstGeom>
          <a:solidFill>
            <a:srgbClr val="00B050">
              <a:alpha val="19000"/>
            </a:srgbClr>
          </a:solidFill>
          <a:ln>
            <a:solidFill>
              <a:srgbClr val="00B050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43BCAC1E-4AA1-4A3E-8E35-8CB4A2D7355D}"/>
              </a:ext>
            </a:extLst>
          </p:cNvPr>
          <p:cNvSpPr/>
          <p:nvPr/>
        </p:nvSpPr>
        <p:spPr>
          <a:xfrm>
            <a:off x="7171717" y="2042991"/>
            <a:ext cx="3363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Tungsten IR beam pipe, </a:t>
            </a:r>
          </a:p>
          <a:p>
            <a:r>
              <a:rPr lang="en-GB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Combined iron and tungsten yoke of SC magnet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8268905B-1BC1-4EED-83B2-6DF5EFC46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00" y="4241955"/>
            <a:ext cx="3523349" cy="21180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7B1804AC-198F-4434-BF08-3BCBC823A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325" y="4264109"/>
            <a:ext cx="3256672" cy="21619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71C6F1D-16CD-4F22-AC54-056E848BF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5474" y="4241955"/>
            <a:ext cx="3256672" cy="2177596"/>
          </a:xfrm>
          <a:prstGeom prst="rect">
            <a:avLst/>
          </a:prstGeom>
        </p:spPr>
      </p:pic>
      <p:sp>
        <p:nvSpPr>
          <p:cNvPr id="14" name="椭圆 13">
            <a:extLst>
              <a:ext uri="{FF2B5EF4-FFF2-40B4-BE49-F238E27FC236}">
                <a16:creationId xmlns="" xmlns:a16="http://schemas.microsoft.com/office/drawing/2014/main" id="{5EBE1C50-61AA-4DB6-854A-AEB520CAA7C1}"/>
              </a:ext>
            </a:extLst>
          </p:cNvPr>
          <p:cNvSpPr/>
          <p:nvPr/>
        </p:nvSpPr>
        <p:spPr bwMode="auto">
          <a:xfrm>
            <a:off x="2767659" y="4734858"/>
            <a:ext cx="946960" cy="162510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="" xmlns:a16="http://schemas.microsoft.com/office/drawing/2014/main" id="{A2CBE071-2FA4-4B25-AE72-0C419D8D4AAA}"/>
              </a:ext>
            </a:extLst>
          </p:cNvPr>
          <p:cNvSpPr/>
          <p:nvPr/>
        </p:nvSpPr>
        <p:spPr bwMode="auto">
          <a:xfrm>
            <a:off x="6291008" y="4638683"/>
            <a:ext cx="946960" cy="162510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="" xmlns:a16="http://schemas.microsoft.com/office/drawing/2014/main" id="{DA0BD4C3-844B-4FB2-A1F0-B5DC5770377D}"/>
              </a:ext>
            </a:extLst>
          </p:cNvPr>
          <p:cNvSpPr/>
          <p:nvPr/>
        </p:nvSpPr>
        <p:spPr bwMode="auto">
          <a:xfrm>
            <a:off x="10061733" y="4638683"/>
            <a:ext cx="946960" cy="162510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BA44D79B-C950-491A-984A-E1E505F954A4}"/>
              </a:ext>
            </a:extLst>
          </p:cNvPr>
          <p:cNvSpPr txBox="1"/>
          <p:nvPr/>
        </p:nvSpPr>
        <p:spPr>
          <a:xfrm>
            <a:off x="4894031" y="4141036"/>
            <a:ext cx="32566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The distribution of lost particles under BG effect</a:t>
            </a:r>
            <a:endParaRPr lang="zh-CN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26044356-4148-4D79-B746-B6105410CFE1}"/>
              </a:ext>
            </a:extLst>
          </p:cNvPr>
          <p:cNvSpPr txBox="1"/>
          <p:nvPr/>
        </p:nvSpPr>
        <p:spPr>
          <a:xfrm>
            <a:off x="8433397" y="4134233"/>
            <a:ext cx="32566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The distribution of lost particles under BTH effect</a:t>
            </a:r>
            <a:endParaRPr lang="zh-CN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877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DCDE112-231E-8A41-9FC0-202E59B9F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for Dose on Coil of SC</a:t>
            </a:r>
            <a:endParaRPr kumimoji="1" lang="zh-CN" altLang="en-US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0820AEA-5D1B-D34A-8E74-BE537F801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51995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Key Issues on Calculation and Simplification of Beam pipe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Pure tungsten IR beam pipe with 4mm thickness without cooling taken into account, simulate the Absorbed Dose on Coil (Region)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Use FLUKA </a:t>
            </a:r>
            <a:r>
              <a:rPr kumimoji="1"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Cern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4-1.1 as simulation tool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Import SAD output as source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Geometry: Pipe Only 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CE397114-C007-C147-9520-E6ED13720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4" y="3518664"/>
            <a:ext cx="12032827" cy="93874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7284FBD-47AE-7847-83ED-5D3756F3D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392" y="4236305"/>
            <a:ext cx="2420895" cy="236551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C84D9D89-F414-E545-9F86-3117B29C1F61}"/>
              </a:ext>
            </a:extLst>
          </p:cNvPr>
          <p:cNvSpPr txBox="1"/>
          <p:nvPr/>
        </p:nvSpPr>
        <p:spPr>
          <a:xfrm>
            <a:off x="5835479" y="4699635"/>
            <a:ext cx="39378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White: Vacuum</a:t>
            </a:r>
          </a:p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Gray: Tungsten Pipe</a:t>
            </a:r>
          </a:p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Light Green: Helium</a:t>
            </a:r>
          </a:p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Heavy Green: Stainless Steel </a:t>
            </a:r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Vassel</a:t>
            </a:r>
            <a:endParaRPr kumimoji="1"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Pink: Coil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078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837A7E0-EE0E-4547-BA55-3A3BB6127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Result of Shielding design</a:t>
            </a:r>
            <a:endParaRPr kumimoji="1" lang="zh-CN" altLang="en-US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0D55EB5-42E9-F74E-A0D4-252A1BD6D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Simulate the Absorbed Dose on Coil(Region)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Energy deposition per incident particle ~0.013 GeV/g/</a:t>
            </a:r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endParaRPr kumimoji="1"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Take the loss rate calculated by SAD into account:</a:t>
            </a:r>
          </a:p>
          <a:p>
            <a:pPr lvl="1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~0.00166 </a:t>
            </a:r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Gy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/s(0.166rad/s)</a:t>
            </a:r>
          </a:p>
          <a:p>
            <a:pPr lvl="1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~14.35 </a:t>
            </a:r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Gy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/day</a:t>
            </a:r>
          </a:p>
          <a:p>
            <a:pPr lvl="1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~36662.49 </a:t>
            </a:r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Gy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/lifetime(Higgs plans to run 7 years)</a:t>
            </a:r>
          </a:p>
          <a:p>
            <a:pPr lvl="1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Limit is 100000 </a:t>
            </a:r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Gy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/lifetime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kumimoji="1"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6766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BA91AF8-DE9E-4C84-807C-43C0DF617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Detector Simulation – detector impacts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F85A2C9-F5AB-4296-9DEF-CFD322B26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Two Main Concern has been taken for detector impacts: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kumimoji="1" lang="en-US" altLang="zh-CN" dirty="0">
                <a:cs typeface="Arial" panose="020B0604020202020204" pitchFamily="34" charset="0"/>
              </a:rPr>
              <a:t>Detecting Efficiency(Occupancy): The ratio of Data/Noise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kumimoji="1" lang="en-US" altLang="zh-CN" dirty="0">
                <a:cs typeface="Arial" panose="020B0604020202020204" pitchFamily="34" charset="0"/>
              </a:rPr>
              <a:t>Detector Safety: Radiation Tolerance/Cooling Issues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Three quantities has been scored: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kumimoji="1" lang="en-US" altLang="zh-CN" dirty="0">
                <a:cs typeface="Arial" panose="020B0604020202020204" pitchFamily="34" charset="0"/>
              </a:rPr>
              <a:t>Charged Particle Fluence(Hit Density)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kumimoji="1" lang="en-US" altLang="zh-CN" dirty="0">
                <a:cs typeface="Arial" panose="020B0604020202020204" pitchFamily="34" charset="0"/>
              </a:rPr>
              <a:t>Total Ionizing Dose(TID)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kumimoji="1" lang="en-US" altLang="zh-CN" dirty="0">
                <a:cs typeface="Arial" panose="020B0604020202020204" pitchFamily="34" charset="0"/>
              </a:rPr>
              <a:t>1 MeV Silicon Equivalent Fluence(NIEL)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kumimoji="1" lang="en-US" altLang="zh-CN" dirty="0">
                <a:cs typeface="Arial" panose="020B0604020202020204" pitchFamily="34" charset="0"/>
              </a:rPr>
              <a:t>A Safety of 10 is always applied to all results</a:t>
            </a:r>
            <a:endParaRPr kumimoji="1" lang="zh-CN" altLang="en-US" dirty="0"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934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Superconducting magnet design</a:t>
            </a:r>
          </a:p>
          <a:p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IR beam pipe </a:t>
            </a:r>
          </a:p>
          <a:p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Synchrotron radiation</a:t>
            </a:r>
          </a:p>
          <a:p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loss background</a:t>
            </a:r>
          </a:p>
          <a:p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Shielding</a:t>
            </a:r>
          </a:p>
          <a:p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 simulation</a:t>
            </a:r>
          </a:p>
          <a:p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CN" altLang="zh-CN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3803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E002D5D-1176-3749-AAEF-16C1BD74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1140080"/>
          </a:xfrm>
        </p:spPr>
        <p:txBody>
          <a:bodyPr/>
          <a:lstStyle/>
          <a:p>
            <a:r>
              <a:rPr kumimoji="1" lang="en-US" altLang="zh-CN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Detector Simulation</a:t>
            </a:r>
            <a:endParaRPr kumimoji="1" lang="zh-CN" altLang="en-US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 descr="图表&#10;&#10;描述已自动生成">
            <a:extLst>
              <a:ext uri="{FF2B5EF4-FFF2-40B4-BE49-F238E27FC236}">
                <a16:creationId xmlns="" xmlns:a16="http://schemas.microsoft.com/office/drawing/2014/main" id="{51EC54B2-F257-43BD-AC8A-000E7F15E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89" y="1524414"/>
            <a:ext cx="2423604" cy="1878536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9294EA05-F45C-4DCA-941B-20999E73391A}"/>
              </a:ext>
            </a:extLst>
          </p:cNvPr>
          <p:cNvGrpSpPr/>
          <p:nvPr/>
        </p:nvGrpSpPr>
        <p:grpSpPr>
          <a:xfrm>
            <a:off x="7789323" y="1240383"/>
            <a:ext cx="3915053" cy="4093220"/>
            <a:chOff x="6321162" y="1496268"/>
            <a:chExt cx="5259868" cy="5635941"/>
          </a:xfrm>
        </p:grpSpPr>
        <p:grpSp>
          <p:nvGrpSpPr>
            <p:cNvPr id="6" name="Group 26">
              <a:extLst>
                <a:ext uri="{FF2B5EF4-FFF2-40B4-BE49-F238E27FC236}">
                  <a16:creationId xmlns="" xmlns:a16="http://schemas.microsoft.com/office/drawing/2014/main" id="{9D38F41B-7871-476C-9405-11E2B23245DF}"/>
                </a:ext>
              </a:extLst>
            </p:cNvPr>
            <p:cNvGrpSpPr/>
            <p:nvPr/>
          </p:nvGrpSpPr>
          <p:grpSpPr>
            <a:xfrm>
              <a:off x="6868653" y="1496268"/>
              <a:ext cx="4712377" cy="5635941"/>
              <a:chOff x="4455558" y="1312719"/>
              <a:chExt cx="4712377" cy="5635941"/>
            </a:xfrm>
          </p:grpSpPr>
          <p:pic>
            <p:nvPicPr>
              <p:cNvPr id="9" name="图片 9">
                <a:extLst>
                  <a:ext uri="{FF2B5EF4-FFF2-40B4-BE49-F238E27FC236}">
                    <a16:creationId xmlns="" xmlns:a16="http://schemas.microsoft.com/office/drawing/2014/main" id="{EF7D654F-8635-40F0-BA93-D4DC88786A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7282"/>
              <a:stretch/>
            </p:blipFill>
            <p:spPr>
              <a:xfrm>
                <a:off x="4455558" y="1312719"/>
                <a:ext cx="4712377" cy="3956092"/>
              </a:xfrm>
              <a:prstGeom prst="rect">
                <a:avLst/>
              </a:prstGeom>
            </p:spPr>
          </p:pic>
          <p:sp>
            <p:nvSpPr>
              <p:cNvPr id="10" name="文本框 10">
                <a:extLst>
                  <a:ext uri="{FF2B5EF4-FFF2-40B4-BE49-F238E27FC236}">
                    <a16:creationId xmlns="" xmlns:a16="http://schemas.microsoft.com/office/drawing/2014/main" id="{B1F45B24-8F5A-4105-8545-4170AD50666F}"/>
                  </a:ext>
                </a:extLst>
              </p:cNvPr>
              <p:cNvSpPr txBox="1"/>
              <p:nvPr/>
            </p:nvSpPr>
            <p:spPr>
              <a:xfrm>
                <a:off x="7729080" y="2536911"/>
                <a:ext cx="14388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Yoke(Endcap)</a:t>
                </a:r>
                <a:endParaRPr lang="zh-CN" altLang="en-US" dirty="0"/>
              </a:p>
            </p:txBody>
          </p:sp>
          <p:sp>
            <p:nvSpPr>
              <p:cNvPr id="11" name="文本框 11">
                <a:extLst>
                  <a:ext uri="{FF2B5EF4-FFF2-40B4-BE49-F238E27FC236}">
                    <a16:creationId xmlns="" xmlns:a16="http://schemas.microsoft.com/office/drawing/2014/main" id="{C8122568-2604-46DD-81AD-1B6160314CD2}"/>
                  </a:ext>
                </a:extLst>
              </p:cNvPr>
              <p:cNvSpPr txBox="1"/>
              <p:nvPr/>
            </p:nvSpPr>
            <p:spPr>
              <a:xfrm>
                <a:off x="6084168" y="1742593"/>
                <a:ext cx="13127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Yoke(barrel)</a:t>
                </a:r>
                <a:endParaRPr lang="zh-CN" altLang="en-US" dirty="0"/>
              </a:p>
            </p:txBody>
          </p:sp>
          <p:sp>
            <p:nvSpPr>
              <p:cNvPr id="12" name="文本框 13">
                <a:extLst>
                  <a:ext uri="{FF2B5EF4-FFF2-40B4-BE49-F238E27FC236}">
                    <a16:creationId xmlns="" xmlns:a16="http://schemas.microsoft.com/office/drawing/2014/main" id="{845FADD6-BDB7-45FB-A598-DD238E583581}"/>
                  </a:ext>
                </a:extLst>
              </p:cNvPr>
              <p:cNvSpPr txBox="1"/>
              <p:nvPr/>
            </p:nvSpPr>
            <p:spPr>
              <a:xfrm>
                <a:off x="7197090" y="5403531"/>
                <a:ext cx="870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400 cm</a:t>
                </a:r>
                <a:endParaRPr lang="zh-CN" altLang="en-US" dirty="0"/>
              </a:p>
            </p:txBody>
          </p:sp>
          <p:sp>
            <p:nvSpPr>
              <p:cNvPr id="13" name="下箭头 14">
                <a:extLst>
                  <a:ext uri="{FF2B5EF4-FFF2-40B4-BE49-F238E27FC236}">
                    <a16:creationId xmlns="" xmlns:a16="http://schemas.microsoft.com/office/drawing/2014/main" id="{436FF97F-BC8D-4A9D-B079-D991EF3E10FC}"/>
                  </a:ext>
                </a:extLst>
              </p:cNvPr>
              <p:cNvSpPr/>
              <p:nvPr/>
            </p:nvSpPr>
            <p:spPr>
              <a:xfrm>
                <a:off x="7396900" y="5268811"/>
                <a:ext cx="45719" cy="134720"/>
              </a:xfrm>
              <a:prstGeom prst="downArrow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文本框 16">
                <a:extLst>
                  <a:ext uri="{FF2B5EF4-FFF2-40B4-BE49-F238E27FC236}">
                    <a16:creationId xmlns="" xmlns:a16="http://schemas.microsoft.com/office/drawing/2014/main" id="{056344E3-A936-445E-8308-3B3E3B89DE87}"/>
                  </a:ext>
                </a:extLst>
              </p:cNvPr>
              <p:cNvSpPr txBox="1"/>
              <p:nvPr/>
            </p:nvSpPr>
            <p:spPr>
              <a:xfrm>
                <a:off x="6608787" y="3861048"/>
                <a:ext cx="6158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HCal</a:t>
                </a:r>
                <a:endParaRPr lang="zh-CN" altLang="en-US" dirty="0"/>
              </a:p>
            </p:txBody>
          </p:sp>
          <p:sp>
            <p:nvSpPr>
              <p:cNvPr id="15" name="文本框 17">
                <a:extLst>
                  <a:ext uri="{FF2B5EF4-FFF2-40B4-BE49-F238E27FC236}">
                    <a16:creationId xmlns="" xmlns:a16="http://schemas.microsoft.com/office/drawing/2014/main" id="{94561196-4739-4A3C-964A-D6F07148C45E}"/>
                  </a:ext>
                </a:extLst>
              </p:cNvPr>
              <p:cNvSpPr txBox="1"/>
              <p:nvPr/>
            </p:nvSpPr>
            <p:spPr>
              <a:xfrm>
                <a:off x="5076056" y="3190910"/>
                <a:ext cx="6158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HCal</a:t>
                </a:r>
                <a:endParaRPr lang="zh-CN" altLang="en-US" dirty="0"/>
              </a:p>
            </p:txBody>
          </p:sp>
          <p:cxnSp>
            <p:nvCxnSpPr>
              <p:cNvPr id="16" name="直接箭头连接符 19">
                <a:extLst>
                  <a:ext uri="{FF2B5EF4-FFF2-40B4-BE49-F238E27FC236}">
                    <a16:creationId xmlns="" xmlns:a16="http://schemas.microsoft.com/office/drawing/2014/main" id="{936DA45F-3798-4B14-A4A7-109C32620735}"/>
                  </a:ext>
                </a:extLst>
              </p:cNvPr>
              <p:cNvCxnSpPr>
                <a:cxnSpLocks/>
                <a:endCxn id="17" idx="0"/>
              </p:cNvCxnSpPr>
              <p:nvPr/>
            </p:nvCxnSpPr>
            <p:spPr>
              <a:xfrm>
                <a:off x="7396901" y="4230380"/>
                <a:ext cx="281389" cy="2209748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文本框 20">
                <a:extLst>
                  <a:ext uri="{FF2B5EF4-FFF2-40B4-BE49-F238E27FC236}">
                    <a16:creationId xmlns="" xmlns:a16="http://schemas.microsoft.com/office/drawing/2014/main" id="{D937D84E-2C70-4D65-B08A-DFCC6C0471F7}"/>
                  </a:ext>
                </a:extLst>
              </p:cNvPr>
              <p:cNvSpPr txBox="1"/>
              <p:nvPr/>
            </p:nvSpPr>
            <p:spPr>
              <a:xfrm>
                <a:off x="6659642" y="6440128"/>
                <a:ext cx="2037296" cy="508532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Yoke plugin</a:t>
                </a:r>
                <a:endParaRPr lang="zh-CN" altLang="en-US" dirty="0"/>
              </a:p>
            </p:txBody>
          </p:sp>
          <p:cxnSp>
            <p:nvCxnSpPr>
              <p:cNvPr id="18" name="直接箭头连接符 23">
                <a:extLst>
                  <a:ext uri="{FF2B5EF4-FFF2-40B4-BE49-F238E27FC236}">
                    <a16:creationId xmlns="" xmlns:a16="http://schemas.microsoft.com/office/drawing/2014/main" id="{641DA3D5-2844-4500-B4B8-9EF890504F86}"/>
                  </a:ext>
                </a:extLst>
              </p:cNvPr>
              <p:cNvCxnSpPr>
                <a:cxnSpLocks/>
                <a:endCxn id="19" idx="0"/>
              </p:cNvCxnSpPr>
              <p:nvPr/>
            </p:nvCxnSpPr>
            <p:spPr>
              <a:xfrm flipH="1">
                <a:off x="6474021" y="4231394"/>
                <a:ext cx="20596" cy="1901453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文本框 24">
                <a:extLst>
                  <a:ext uri="{FF2B5EF4-FFF2-40B4-BE49-F238E27FC236}">
                    <a16:creationId xmlns="" xmlns:a16="http://schemas.microsoft.com/office/drawing/2014/main" id="{740D8BD1-4EB2-4018-8676-E89A2C5A77AC}"/>
                  </a:ext>
                </a:extLst>
              </p:cNvPr>
              <p:cNvSpPr txBox="1"/>
              <p:nvPr/>
            </p:nvSpPr>
            <p:spPr>
              <a:xfrm>
                <a:off x="5908404" y="6132847"/>
                <a:ext cx="1131234" cy="508532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EMC </a:t>
                </a:r>
                <a:endParaRPr lang="zh-CN" altLang="en-US" dirty="0"/>
              </a:p>
            </p:txBody>
          </p:sp>
          <p:sp>
            <p:nvSpPr>
              <p:cNvPr id="20" name="文本框 27">
                <a:extLst>
                  <a:ext uri="{FF2B5EF4-FFF2-40B4-BE49-F238E27FC236}">
                    <a16:creationId xmlns="" xmlns:a16="http://schemas.microsoft.com/office/drawing/2014/main" id="{35DB7327-42B9-4304-9CAA-58A9C649D129}"/>
                  </a:ext>
                </a:extLst>
              </p:cNvPr>
              <p:cNvSpPr txBox="1"/>
              <p:nvPr/>
            </p:nvSpPr>
            <p:spPr>
              <a:xfrm>
                <a:off x="4958260" y="2706216"/>
                <a:ext cx="10518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Solenoid </a:t>
                </a:r>
                <a:endParaRPr lang="zh-CN" altLang="en-US" dirty="0"/>
              </a:p>
            </p:txBody>
          </p:sp>
          <p:sp>
            <p:nvSpPr>
              <p:cNvPr id="21" name="文本框 28">
                <a:extLst>
                  <a:ext uri="{FF2B5EF4-FFF2-40B4-BE49-F238E27FC236}">
                    <a16:creationId xmlns="" xmlns:a16="http://schemas.microsoft.com/office/drawing/2014/main" id="{2FB245D1-C38A-4E3A-9399-3BAF99698B0C}"/>
                  </a:ext>
                </a:extLst>
              </p:cNvPr>
              <p:cNvSpPr txBox="1"/>
              <p:nvPr/>
            </p:nvSpPr>
            <p:spPr>
              <a:xfrm>
                <a:off x="4980728" y="4284379"/>
                <a:ext cx="5389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TPC</a:t>
                </a:r>
                <a:endParaRPr lang="zh-CN" altLang="en-US" dirty="0"/>
              </a:p>
            </p:txBody>
          </p:sp>
          <p:cxnSp>
            <p:nvCxnSpPr>
              <p:cNvPr id="22" name="直接箭头连接符 31">
                <a:extLst>
                  <a:ext uri="{FF2B5EF4-FFF2-40B4-BE49-F238E27FC236}">
                    <a16:creationId xmlns="" xmlns:a16="http://schemas.microsoft.com/office/drawing/2014/main" id="{E4A92090-B345-468A-BBDA-D77ECE1A90C3}"/>
                  </a:ext>
                </a:extLst>
              </p:cNvPr>
              <p:cNvCxnSpPr/>
              <p:nvPr/>
            </p:nvCxnSpPr>
            <p:spPr>
              <a:xfrm flipH="1">
                <a:off x="5691930" y="3560242"/>
                <a:ext cx="802687" cy="2212621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文本框 32">
                <a:extLst>
                  <a:ext uri="{FF2B5EF4-FFF2-40B4-BE49-F238E27FC236}">
                    <a16:creationId xmlns="" xmlns:a16="http://schemas.microsoft.com/office/drawing/2014/main" id="{250F027E-BB27-4CDF-B666-663E7C57914F}"/>
                  </a:ext>
                </a:extLst>
              </p:cNvPr>
              <p:cNvSpPr txBox="1"/>
              <p:nvPr/>
            </p:nvSpPr>
            <p:spPr>
              <a:xfrm>
                <a:off x="4470198" y="5637206"/>
                <a:ext cx="2349207" cy="508532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End cap ring</a:t>
                </a:r>
                <a:endParaRPr lang="zh-CN" altLang="en-US" dirty="0"/>
              </a:p>
            </p:txBody>
          </p:sp>
        </p:grpSp>
        <p:sp>
          <p:nvSpPr>
            <p:cNvPr id="7" name="文本框 6">
              <a:extLst>
                <a:ext uri="{FF2B5EF4-FFF2-40B4-BE49-F238E27FC236}">
                  <a16:creationId xmlns="" xmlns:a16="http://schemas.microsoft.com/office/drawing/2014/main" id="{F350754A-9780-43A4-A1DB-BBDEA4E3AEC1}"/>
                </a:ext>
              </a:extLst>
            </p:cNvPr>
            <p:cNvSpPr txBox="1"/>
            <p:nvPr/>
          </p:nvSpPr>
          <p:spPr>
            <a:xfrm>
              <a:off x="6321163" y="3906096"/>
              <a:ext cx="1050191" cy="381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dirty="0"/>
                <a:t>200cm</a:t>
              </a:r>
              <a:endParaRPr kumimoji="1" lang="zh-CN" altLang="en-US" sz="1200" dirty="0"/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A71630B0-4EED-4C48-9821-9787F5694036}"/>
                </a:ext>
              </a:extLst>
            </p:cNvPr>
            <p:cNvSpPr txBox="1"/>
            <p:nvPr/>
          </p:nvSpPr>
          <p:spPr>
            <a:xfrm>
              <a:off x="6321162" y="2905125"/>
              <a:ext cx="1050193" cy="381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dirty="0"/>
                <a:t>300cm</a:t>
              </a:r>
              <a:endParaRPr kumimoji="1" lang="zh-CN" altLang="en-US" sz="1200" dirty="0"/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A5739965-EE07-45BC-A803-121F2F438027}"/>
              </a:ext>
            </a:extLst>
          </p:cNvPr>
          <p:cNvSpPr txBox="1"/>
          <p:nvPr/>
        </p:nvSpPr>
        <p:spPr>
          <a:xfrm>
            <a:off x="1000646" y="1195663"/>
            <a:ext cx="1233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Pair</a:t>
            </a:r>
            <a:r>
              <a:rPr kumimoji="1"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图片 24" descr="图示&#10;&#10;中度可信度描述已自动生成">
            <a:extLst>
              <a:ext uri="{FF2B5EF4-FFF2-40B4-BE49-F238E27FC236}">
                <a16:creationId xmlns="" xmlns:a16="http://schemas.microsoft.com/office/drawing/2014/main" id="{7C230FBB-EED4-4297-8469-571799BAC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5023" y="1500929"/>
            <a:ext cx="2398852" cy="1859351"/>
          </a:xfrm>
          <a:prstGeom prst="rect">
            <a:avLst/>
          </a:prstGeom>
        </p:spPr>
      </p:pic>
      <p:pic>
        <p:nvPicPr>
          <p:cNvPr id="26" name="图片 25" descr="图表, 直方图&#10;&#10;描述已自动生成">
            <a:extLst>
              <a:ext uri="{FF2B5EF4-FFF2-40B4-BE49-F238E27FC236}">
                <a16:creationId xmlns="" xmlns:a16="http://schemas.microsoft.com/office/drawing/2014/main" id="{0391F8B7-A5CD-4B4F-BFE3-5E6BACFAE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3617" y="1554852"/>
            <a:ext cx="2321438" cy="1799348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F7024433-848B-4450-A3F7-932772E95459}"/>
              </a:ext>
            </a:extLst>
          </p:cNvPr>
          <p:cNvSpPr txBox="1"/>
          <p:nvPr/>
        </p:nvSpPr>
        <p:spPr>
          <a:xfrm>
            <a:off x="3572337" y="1197651"/>
            <a:ext cx="910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Beam Gas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728A31CD-C84C-4EA0-8EAB-62C13D38AACC}"/>
              </a:ext>
            </a:extLst>
          </p:cNvPr>
          <p:cNvSpPr/>
          <p:nvPr/>
        </p:nvSpPr>
        <p:spPr>
          <a:xfrm>
            <a:off x="5886972" y="1207416"/>
            <a:ext cx="1342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Beam Th-Photon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图片 28" descr="图表, 直方图&#10;&#10;描述已自动生成">
            <a:extLst>
              <a:ext uri="{FF2B5EF4-FFF2-40B4-BE49-F238E27FC236}">
                <a16:creationId xmlns="" xmlns:a16="http://schemas.microsoft.com/office/drawing/2014/main" id="{29A4F484-39D7-4104-8A7C-F1565CBD69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723" y="3400451"/>
            <a:ext cx="2335378" cy="1810153"/>
          </a:xfrm>
          <a:prstGeom prst="rect">
            <a:avLst/>
          </a:prstGeom>
        </p:spPr>
      </p:pic>
      <p:pic>
        <p:nvPicPr>
          <p:cNvPr id="30" name="图片 29" descr="图表, 直方图&#10;&#10;描述已自动生成">
            <a:extLst>
              <a:ext uri="{FF2B5EF4-FFF2-40B4-BE49-F238E27FC236}">
                <a16:creationId xmlns="" xmlns:a16="http://schemas.microsoft.com/office/drawing/2014/main" id="{A226AD0C-3031-4CEB-98BC-94FD23C7E0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8325" y="3384095"/>
            <a:ext cx="2398852" cy="1859352"/>
          </a:xfrm>
          <a:prstGeom prst="rect">
            <a:avLst/>
          </a:prstGeom>
        </p:spPr>
      </p:pic>
      <p:pic>
        <p:nvPicPr>
          <p:cNvPr id="31" name="图片 30" descr="图表, 直方图&#10;&#10;描述已自动生成">
            <a:extLst>
              <a:ext uri="{FF2B5EF4-FFF2-40B4-BE49-F238E27FC236}">
                <a16:creationId xmlns="" xmlns:a16="http://schemas.microsoft.com/office/drawing/2014/main" id="{919EC4CB-D122-4A8D-BC53-7977987B7C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7335" y="3322583"/>
            <a:ext cx="2398853" cy="1859352"/>
          </a:xfrm>
          <a:prstGeom prst="rect">
            <a:avLst/>
          </a:prstGeom>
        </p:spPr>
      </p:pic>
      <p:sp>
        <p:nvSpPr>
          <p:cNvPr id="32" name="矩形: 圆角 31">
            <a:extLst>
              <a:ext uri="{FF2B5EF4-FFF2-40B4-BE49-F238E27FC236}">
                <a16:creationId xmlns="" xmlns:a16="http://schemas.microsoft.com/office/drawing/2014/main" id="{65B37B44-2D5C-4385-8916-713615A299C1}"/>
              </a:ext>
            </a:extLst>
          </p:cNvPr>
          <p:cNvSpPr/>
          <p:nvPr/>
        </p:nvSpPr>
        <p:spPr>
          <a:xfrm>
            <a:off x="681056" y="5327876"/>
            <a:ext cx="10189483" cy="1411160"/>
          </a:xfrm>
          <a:prstGeom prst="roundRect">
            <a:avLst/>
          </a:prstGeom>
          <a:solidFill>
            <a:srgbClr val="00B0F0">
              <a:alpha val="2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内容占位符 2">
            <a:extLst>
              <a:ext uri="{FF2B5EF4-FFF2-40B4-BE49-F238E27FC236}">
                <a16:creationId xmlns="" xmlns:a16="http://schemas.microsoft.com/office/drawing/2014/main" id="{AD9963C0-FFD4-4377-AF85-8C1DFBD5C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381" y="5443380"/>
            <a:ext cx="10418686" cy="12914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The full detector simulation on Higgs Mode based on original CDR design &amp; parameter has been performed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28mm Be beam pipe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The impact on detector due to </a:t>
            </a:r>
            <a:r>
              <a:rPr kumimoji="1"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bkg</a:t>
            </a:r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could reach EMC or more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Pair Production contributes most, </a:t>
            </a:r>
            <a:r>
              <a:rPr kumimoji="1"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bth</a:t>
            </a:r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kumimoji="1"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bgb</a:t>
            </a:r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are at same level,  lower than pair production</a:t>
            </a:r>
          </a:p>
        </p:txBody>
      </p:sp>
    </p:spTree>
    <p:extLst>
      <p:ext uri="{BB962C8B-B14F-4D97-AF65-F5344CB8AC3E}">
        <p14:creationId xmlns:p14="http://schemas.microsoft.com/office/powerpoint/2010/main" val="1355141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D97A6A2-6F16-48ED-9AE6-5F45B3944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Detector Simulation (without Acc)</a:t>
            </a:r>
            <a:endParaRPr lang="zh-CN" altLang="en-US" dirty="0"/>
          </a:p>
        </p:txBody>
      </p:sp>
      <p:pic>
        <p:nvPicPr>
          <p:cNvPr id="4" name="图片 3" descr="图表&#10;&#10;中度可信度描述已自动生成">
            <a:extLst>
              <a:ext uri="{FF2B5EF4-FFF2-40B4-BE49-F238E27FC236}">
                <a16:creationId xmlns="" xmlns:a16="http://schemas.microsoft.com/office/drawing/2014/main" id="{35E6E7DC-C65C-4F42-849E-E8C259DB9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99" y="1400960"/>
            <a:ext cx="3922623" cy="3040427"/>
          </a:xfrm>
          <a:prstGeom prst="rect">
            <a:avLst/>
          </a:prstGeom>
        </p:spPr>
      </p:pic>
      <p:pic>
        <p:nvPicPr>
          <p:cNvPr id="5" name="图片 4" descr="图表&#10;&#10;描述已自动生成">
            <a:extLst>
              <a:ext uri="{FF2B5EF4-FFF2-40B4-BE49-F238E27FC236}">
                <a16:creationId xmlns="" xmlns:a16="http://schemas.microsoft.com/office/drawing/2014/main" id="{8CC09749-221A-474A-A157-8852416EF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935" y="1400960"/>
            <a:ext cx="3922623" cy="3040427"/>
          </a:xfrm>
          <a:prstGeom prst="rect">
            <a:avLst/>
          </a:prstGeom>
        </p:spPr>
      </p:pic>
      <p:pic>
        <p:nvPicPr>
          <p:cNvPr id="6" name="图片 5" descr="图表&#10;&#10;描述已自动生成">
            <a:extLst>
              <a:ext uri="{FF2B5EF4-FFF2-40B4-BE49-F238E27FC236}">
                <a16:creationId xmlns="" xmlns:a16="http://schemas.microsoft.com/office/drawing/2014/main" id="{05239FFB-64EF-4B59-8A49-53EEED67D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4071" y="1400960"/>
            <a:ext cx="3807929" cy="295152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DE740A72-0B58-4AA4-9D85-1A56A5E8367F}"/>
              </a:ext>
            </a:extLst>
          </p:cNvPr>
          <p:cNvSpPr txBox="1"/>
          <p:nvPr/>
        </p:nvSpPr>
        <p:spPr>
          <a:xfrm>
            <a:off x="947956" y="4639112"/>
            <a:ext cx="10125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Full detector simulation performed based on CDR Higgs and baseline detector without accelerator components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Pairs Production/RBB/BGB/BTH taken into account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Preliminary feedback from detector, impacts small enough.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Needs further verification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1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FB4AD95-E6AD-4532-B0ED-6130912D7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CN" altLang="en-US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1EC6204-59E9-4481-98E8-BFF7CD437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400" b="0" dirty="0">
                <a:latin typeface="Arial" panose="020B0604020202020204" pitchFamily="34" charset="0"/>
                <a:cs typeface="Arial" panose="020B0604020202020204" pitchFamily="34" charset="0"/>
              </a:rPr>
              <a:t>For the IR Superconducting magnet design, </a:t>
            </a:r>
            <a:r>
              <a:rPr lang="en-GB" altLang="zh-CN" sz="2400" b="0" dirty="0">
                <a:latin typeface="Arial" panose="020B0604020202020204" pitchFamily="34" charset="0"/>
                <a:cs typeface="Arial" panose="020B0604020202020204" pitchFamily="34" charset="0"/>
              </a:rPr>
              <a:t>fabrication of </a:t>
            </a:r>
            <a:r>
              <a:rPr lang="en-US" altLang="zh-CN" sz="2400" b="0" dirty="0">
                <a:latin typeface="Arial" panose="020B0604020202020204" pitchFamily="34" charset="0"/>
                <a:cs typeface="Arial" panose="020B0604020202020204" pitchFamily="34" charset="0"/>
              </a:rPr>
              <a:t>quadrupole coil winding machine, coil heating and curing system has been finished</a:t>
            </a:r>
            <a:r>
              <a:rPr lang="en-GB" altLang="zh-CN" sz="24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zh-CN" sz="2400" b="0" dirty="0">
                <a:latin typeface="Arial" panose="020B0604020202020204" pitchFamily="34" charset="0"/>
                <a:cs typeface="Arial" panose="020B0604020202020204" pitchFamily="34" charset="0"/>
              </a:rPr>
              <a:t>The requirement for IR </a:t>
            </a:r>
            <a:r>
              <a:rPr lang="en-GB" altLang="zh-C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sextupole</a:t>
            </a:r>
            <a:r>
              <a:rPr lang="en-GB" altLang="zh-CN" sz="2400" b="0" dirty="0">
                <a:latin typeface="Arial" panose="020B0604020202020204" pitchFamily="34" charset="0"/>
                <a:cs typeface="Arial" panose="020B0604020202020204" pitchFamily="34" charset="0"/>
              </a:rPr>
              <a:t> magnets is updated and conventional </a:t>
            </a:r>
            <a:r>
              <a:rPr lang="en-GB" altLang="zh-C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sextupole</a:t>
            </a:r>
            <a:r>
              <a:rPr lang="en-GB" altLang="zh-CN" sz="2400" b="0" dirty="0">
                <a:latin typeface="Arial" panose="020B0604020202020204" pitchFamily="34" charset="0"/>
                <a:cs typeface="Arial" panose="020B0604020202020204" pitchFamily="34" charset="0"/>
              </a:rPr>
              <a:t> magnet technology can be used.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b="0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l-GR" altLang="zh-CN" sz="2400" b="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altLang="zh-CN" sz="2400" b="0" dirty="0">
                <a:latin typeface="Arial" panose="020B0604020202020204" pitchFamily="34" charset="0"/>
                <a:cs typeface="Arial" panose="020B0604020202020204" pitchFamily="34" charset="0"/>
              </a:rPr>
              <a:t>20mm IR beam pipe is designed and synchrotron radiation is checked.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b="0" dirty="0">
                <a:latin typeface="Arial" panose="020B0604020202020204" pitchFamily="34" charset="0"/>
                <a:cs typeface="Arial" panose="020B0604020202020204" pitchFamily="34" charset="0"/>
              </a:rPr>
              <a:t>For the beam loss background with multipole errors and beam-beam effects, collimators are preliminary improved.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b="0" dirty="0">
                <a:latin typeface="Arial" panose="020B0604020202020204" pitchFamily="34" charset="0"/>
                <a:cs typeface="Arial" panose="020B0604020202020204" pitchFamily="34" charset="0"/>
              </a:rPr>
              <a:t>Tungsten IR beam pipe is preliminary designed, first results shows dose on coil of SC magnets will not cause SC quench.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zh-CN" sz="2400" b="0" dirty="0">
                <a:latin typeface="Arial" panose="020B0604020202020204" pitchFamily="34" charset="0"/>
                <a:cs typeface="Arial" panose="020B0604020202020204" pitchFamily="34" charset="0"/>
              </a:rPr>
              <a:t>The full detector simulation shows the impact on detector due to </a:t>
            </a:r>
            <a:r>
              <a:rPr kumimoji="1" lang="en-US" altLang="zh-C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bkg</a:t>
            </a:r>
            <a:r>
              <a:rPr kumimoji="1" lang="en-US" altLang="zh-CN" sz="2400" b="0" dirty="0">
                <a:latin typeface="Arial" panose="020B0604020202020204" pitchFamily="34" charset="0"/>
                <a:cs typeface="Arial" panose="020B0604020202020204" pitchFamily="34" charset="0"/>
              </a:rPr>
              <a:t> could reach EMC or more. Pair Production contributes most; </a:t>
            </a:r>
            <a:r>
              <a:rPr kumimoji="1" lang="en-US" altLang="zh-C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bth</a:t>
            </a:r>
            <a:r>
              <a:rPr kumimoji="1" lang="en-US" altLang="zh-CN" sz="2400" b="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kumimoji="1" lang="en-US" altLang="zh-CN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bgb</a:t>
            </a:r>
            <a:r>
              <a:rPr kumimoji="1" lang="en-US" altLang="zh-CN" sz="2400" b="0" dirty="0">
                <a:latin typeface="Arial" panose="020B0604020202020204" pitchFamily="34" charset="0"/>
                <a:cs typeface="Arial" panose="020B0604020202020204" pitchFamily="34" charset="0"/>
              </a:rPr>
              <a:t> are at same level,  lower than pair production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b="0" dirty="0">
                <a:latin typeface="Arial" panose="020B0604020202020204" pitchFamily="34" charset="0"/>
                <a:cs typeface="Arial" panose="020B0604020202020204" pitchFamily="34" charset="0"/>
              </a:rPr>
              <a:t>Preliminary feedback from detector, impacts small enough. Needs further verification.</a:t>
            </a:r>
            <a:r>
              <a:rPr lang="en-US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kumimoji="1"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781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23591" y="2468311"/>
            <a:ext cx="48349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96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Thanks </a:t>
            </a:r>
            <a:endParaRPr lang="zh-CN" alt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784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AA0AB2E-82E2-4AFC-950E-FFEF1A88E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status of 0.5m single aperture </a:t>
            </a:r>
            <a:b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QD0 short model magnet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04CF80A8-4FFC-41B0-95A0-FF9E2A2285FC}"/>
              </a:ext>
            </a:extLst>
          </p:cNvPr>
          <p:cNvSpPr/>
          <p:nvPr/>
        </p:nvSpPr>
        <p:spPr>
          <a:xfrm>
            <a:off x="498764" y="1209744"/>
            <a:ext cx="10889672" cy="148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and research on key technologies </a:t>
            </a:r>
            <a:r>
              <a:rPr lang="en-US" altLang="zh-CN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0.5m single aperture QD0 short model (</a:t>
            </a:r>
            <a:r>
              <a:rPr lang="en-US" altLang="zh-CN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NbTi</a:t>
            </a:r>
            <a:r>
              <a:rPr lang="en-US" altLang="zh-CN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136T/m) is in collaboration with KEYE Company.         </a:t>
            </a: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zh-CN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Progress: fabrication of </a:t>
            </a:r>
            <a:r>
              <a:rPr lang="en-US" altLang="zh-CN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quadrupole coil winding machine, coil heating and curing system has been finished</a:t>
            </a:r>
            <a:r>
              <a:rPr lang="en-GB" altLang="zh-CN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GB" altLang="zh-CN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A1657783-0CEC-493A-9AB8-862A57369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373" y="2315302"/>
            <a:ext cx="2873448" cy="20162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4D3C289F-1F94-47D4-A6AF-0787A4248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405" y="2243183"/>
            <a:ext cx="2751552" cy="2063664"/>
          </a:xfrm>
          <a:prstGeom prst="rect">
            <a:avLst/>
          </a:prstGeom>
        </p:spPr>
      </p:pic>
      <p:sp>
        <p:nvSpPr>
          <p:cNvPr id="7" name="右箭头 3">
            <a:extLst>
              <a:ext uri="{FF2B5EF4-FFF2-40B4-BE49-F238E27FC236}">
                <a16:creationId xmlns="" xmlns:a16="http://schemas.microsoft.com/office/drawing/2014/main" id="{480C5BC4-C034-4545-B114-8DF295CB5347}"/>
              </a:ext>
            </a:extLst>
          </p:cNvPr>
          <p:cNvSpPr/>
          <p:nvPr/>
        </p:nvSpPr>
        <p:spPr>
          <a:xfrm>
            <a:off x="5025955" y="3143394"/>
            <a:ext cx="894929" cy="36004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2" descr="20">
            <a:extLst>
              <a:ext uri="{FF2B5EF4-FFF2-40B4-BE49-F238E27FC236}">
                <a16:creationId xmlns="" xmlns:a16="http://schemas.microsoft.com/office/drawing/2014/main" id="{66D3198E-6BA6-49FF-80C7-505962038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03" y="4437112"/>
            <a:ext cx="247374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右箭头 16">
            <a:extLst>
              <a:ext uri="{FF2B5EF4-FFF2-40B4-BE49-F238E27FC236}">
                <a16:creationId xmlns="" xmlns:a16="http://schemas.microsoft.com/office/drawing/2014/main" id="{B8C37922-C0EC-422F-A743-1E76C99B443F}"/>
              </a:ext>
            </a:extLst>
          </p:cNvPr>
          <p:cNvSpPr/>
          <p:nvPr/>
        </p:nvSpPr>
        <p:spPr>
          <a:xfrm>
            <a:off x="5015881" y="5411657"/>
            <a:ext cx="894929" cy="36004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5D4AF97-569C-4DCC-9C94-E82C5D8715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513" y="4352019"/>
            <a:ext cx="2072484" cy="247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07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D57063A-334C-4C79-9066-27099E373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status of 0.5m single aperture </a:t>
            </a:r>
            <a:b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QD0 short model magnet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68210629-592A-4FE7-9B75-A736E1E43862}"/>
              </a:ext>
            </a:extLst>
          </p:cNvPr>
          <p:cNvSpPr/>
          <p:nvPr/>
        </p:nvSpPr>
        <p:spPr>
          <a:xfrm>
            <a:off x="1060487" y="1175391"/>
            <a:ext cx="6825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Fabrication of </a:t>
            </a:r>
            <a:r>
              <a:rPr lang="en-US" altLang="zh-CN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NbTi</a:t>
            </a:r>
            <a:r>
              <a:rPr lang="en-US" altLang="zh-CN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Rutherford cable is finished (12 strands).  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830D9D8-75B3-47C7-9ED3-24975163A6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92" y="1618611"/>
            <a:ext cx="2414358" cy="2319508"/>
          </a:xfrm>
          <a:prstGeom prst="rect">
            <a:avLst/>
          </a:prstGeom>
        </p:spPr>
      </p:pic>
      <p:sp>
        <p:nvSpPr>
          <p:cNvPr id="6" name="右箭头 17">
            <a:extLst>
              <a:ext uri="{FF2B5EF4-FFF2-40B4-BE49-F238E27FC236}">
                <a16:creationId xmlns="" xmlns:a16="http://schemas.microsoft.com/office/drawing/2014/main" id="{EFBF1D5D-842B-4B4F-9610-EBFA3DC32316}"/>
              </a:ext>
            </a:extLst>
          </p:cNvPr>
          <p:cNvSpPr/>
          <p:nvPr/>
        </p:nvSpPr>
        <p:spPr>
          <a:xfrm>
            <a:off x="4993433" y="2406553"/>
            <a:ext cx="894929" cy="36004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C7A33E6-666C-45A1-8880-06228A2E9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46" y="1545940"/>
            <a:ext cx="2879029" cy="257165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4FED58DF-D910-4148-A4E9-D0E69641F969}"/>
              </a:ext>
            </a:extLst>
          </p:cNvPr>
          <p:cNvSpPr/>
          <p:nvPr/>
        </p:nvSpPr>
        <p:spPr>
          <a:xfrm>
            <a:off x="1060487" y="4044928"/>
            <a:ext cx="6333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Fabrication of QD0 short model magnet is in progress      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8C2C2A69-6DAF-47DB-8722-32AA90C30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161" y="4380140"/>
            <a:ext cx="2689220" cy="247786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2588295B-9096-4BC1-95E1-2EE9F7F5D6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50" y="4380140"/>
            <a:ext cx="3042700" cy="240450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CF37088E-1FAC-43D1-907B-E3D1C9D3DE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056" y="4251537"/>
            <a:ext cx="1068226" cy="254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0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C3B24F8-898D-40A0-BB8E-7D27315A4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design of CEPC IR </a:t>
            </a:r>
            <a:r>
              <a:rPr lang="en-US" altLang="zh-CN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sextupole</a:t>
            </a:r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magnet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B7C134B3-B53E-4F59-97B7-8E615C9AC7F5}"/>
              </a:ext>
            </a:extLst>
          </p:cNvPr>
          <p:cNvSpPr/>
          <p:nvPr/>
        </p:nvSpPr>
        <p:spPr>
          <a:xfrm>
            <a:off x="609599" y="1092492"/>
            <a:ext cx="109727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Recently, the requirement for IR </a:t>
            </a:r>
            <a:r>
              <a:rPr lang="en-US" altLang="zh-CN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sextupole</a:t>
            </a:r>
            <a:r>
              <a:rPr lang="en-US" altLang="zh-CN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magnets is updated.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magnet bore and pole field is reduced.   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</a:t>
            </a:r>
            <a:r>
              <a:rPr lang="en-US" altLang="zh-CN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sextupole</a:t>
            </a:r>
            <a:r>
              <a:rPr lang="en-US" altLang="zh-CN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magnet technology can be used (</a:t>
            </a:r>
            <a:r>
              <a:rPr lang="en-US" altLang="zh-CN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FeCoV</a:t>
            </a:r>
            <a:r>
              <a:rPr lang="en-US" altLang="zh-CN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pole). Max strength 3886T/m</a:t>
            </a:r>
            <a:r>
              <a:rPr lang="en-US" altLang="zh-CN" baseline="30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achieved with bore aperture 42 mm. Max current &lt; 200A.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7CE6F2C8-C13F-48EB-86CA-345CEE096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69" y="2274989"/>
            <a:ext cx="3917670" cy="209459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40296353-8816-472B-9461-4E796CD15A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555" y="2274989"/>
            <a:ext cx="3599052" cy="19548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AC4AEF9D-771D-461C-8579-B650D42B54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69" y="4369585"/>
            <a:ext cx="3960439" cy="219680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BC4D2630-3D61-46DC-83D0-5FEFAB96FE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555" y="4369585"/>
            <a:ext cx="3802271" cy="193486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EB5B01F1-8D1B-471A-BCE6-B27E31CAFD53}"/>
              </a:ext>
            </a:extLst>
          </p:cNvPr>
          <p:cNvSpPr txBox="1"/>
          <p:nvPr/>
        </p:nvSpPr>
        <p:spPr>
          <a:xfrm>
            <a:off x="2184352" y="6488668"/>
            <a:ext cx="1895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2D model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DB60A33B-5AAB-484F-A45A-0C53E92DC7A1}"/>
              </a:ext>
            </a:extLst>
          </p:cNvPr>
          <p:cNvSpPr txBox="1"/>
          <p:nvPr/>
        </p:nvSpPr>
        <p:spPr>
          <a:xfrm>
            <a:off x="6579344" y="6381726"/>
            <a:ext cx="4190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</a:t>
            </a:r>
            <a:r>
              <a:rPr lang="en-US" altLang="zh-CN" baseline="-25000" dirty="0"/>
              <a:t>y</a:t>
            </a:r>
            <a:r>
              <a:rPr lang="en-US" altLang="zh-CN" dirty="0"/>
              <a:t> field distribution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7864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l-GR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20mm IR beam pipe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7621" y="4931545"/>
            <a:ext cx="1117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Berryllium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(central) and Aluminum(forward) beam pipes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Central beryllium pipe inner diameter changes from 28mm(CDR) to 20mm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Smaller Be inner diameter, benefit for vertex detector experiment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701506"/>
              </p:ext>
            </p:extLst>
          </p:nvPr>
        </p:nvGraphicFramePr>
        <p:xfrm>
          <a:off x="6938506" y="2197779"/>
          <a:ext cx="5047370" cy="201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094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94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94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94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947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24642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IP(mm)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Shape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Inner diameter(mm)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Marker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7704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0-85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Circular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7704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85~130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Circular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7704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130~655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Cone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20~35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Taper: 1:70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7704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655~780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Circular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7704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780~855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Cone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35~48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2898622957"/>
                  </a:ext>
                </a:extLst>
              </a:tr>
            </a:tbl>
          </a:graphicData>
        </a:graphic>
      </p:graphicFrame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A2BEAD1D-990D-43CF-A201-72FE99FB9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79" y="1496939"/>
            <a:ext cx="6416093" cy="309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66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87399" y="31386"/>
            <a:ext cx="10314709" cy="114300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 from last bending magnet upstream of IP</a:t>
            </a:r>
          </a:p>
        </p:txBody>
      </p:sp>
      <p:sp>
        <p:nvSpPr>
          <p:cNvPr id="326662" name="Rectangle 6"/>
          <p:cNvSpPr>
            <a:spLocks noChangeArrowheads="1"/>
          </p:cNvSpPr>
          <p:nvPr/>
        </p:nvSpPr>
        <p:spPr bwMode="auto">
          <a:xfrm>
            <a:off x="303714" y="5347669"/>
            <a:ext cx="1147473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There is no SR photons hitting the central beam pipe in normal conditions.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Single layer beam pipe with water cooling, SR heat load is not a problem.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内容占位符 3">
            <a:extLst>
              <a:ext uri="{FF2B5EF4-FFF2-40B4-BE49-F238E27FC236}">
                <a16:creationId xmlns="" xmlns:a16="http://schemas.microsoft.com/office/drawing/2014/main" id="{F4E6FE6B-8623-46A7-8259-D3A74C24C8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3505367"/>
              </p:ext>
            </p:extLst>
          </p:nvPr>
        </p:nvGraphicFramePr>
        <p:xfrm>
          <a:off x="6967676" y="1844040"/>
          <a:ext cx="4810776" cy="29635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81925">
                  <a:extLst>
                    <a:ext uri="{9D8B030D-6E8A-4147-A177-3AD203B41FA5}">
                      <a16:colId xmlns="" xmlns:a16="http://schemas.microsoft.com/office/drawing/2014/main" val="1856930886"/>
                    </a:ext>
                  </a:extLst>
                </a:gridCol>
                <a:gridCol w="1027167">
                  <a:extLst>
                    <a:ext uri="{9D8B030D-6E8A-4147-A177-3AD203B41FA5}">
                      <a16:colId xmlns="" xmlns:a16="http://schemas.microsoft.com/office/drawing/2014/main" val="4205481339"/>
                    </a:ext>
                  </a:extLst>
                </a:gridCol>
                <a:gridCol w="2301684">
                  <a:extLst>
                    <a:ext uri="{9D8B030D-6E8A-4147-A177-3AD203B41FA5}">
                      <a16:colId xmlns="" xmlns:a16="http://schemas.microsoft.com/office/drawing/2014/main" val="1923305117"/>
                    </a:ext>
                  </a:extLst>
                </a:gridCol>
              </a:tblGrid>
              <a:tr h="2067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Region</a:t>
                      </a:r>
                      <a:endParaRPr lang="zh-CN" altLang="en-US" sz="140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SR heat load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SR average power density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632407417"/>
                  </a:ext>
                </a:extLst>
              </a:tr>
              <a:tr h="2336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0~780mm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0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0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524333021"/>
                  </a:ext>
                </a:extLst>
              </a:tr>
              <a:tr h="2336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780mm~855mm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48.3W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178.9W/cm</a:t>
                      </a:r>
                      <a:r>
                        <a:rPr lang="en-US" altLang="zh-CN" sz="1400" baseline="300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4099060840"/>
                  </a:ext>
                </a:extLst>
              </a:tr>
              <a:tr h="40320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855mm~1.11m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0.454W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0.49W/cm</a:t>
                      </a:r>
                      <a:r>
                        <a:rPr lang="en-US" altLang="zh-CN" sz="1400" baseline="300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274469654"/>
                  </a:ext>
                </a:extLst>
              </a:tr>
              <a:tr h="2336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1.11m~2.2m(QD0 entrance)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1.49W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0.38W/cm</a:t>
                      </a:r>
                      <a:r>
                        <a:rPr lang="en-US" altLang="zh-CN" sz="1400" baseline="300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636207545"/>
                  </a:ext>
                </a:extLst>
              </a:tr>
              <a:tr h="2336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QD0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2.89W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0.39W/cm</a:t>
                      </a:r>
                      <a:r>
                        <a:rPr lang="en-US" altLang="zh-CN" sz="1400" baseline="300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4257301732"/>
                  </a:ext>
                </a:extLst>
              </a:tr>
              <a:tr h="2336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QD0~QF1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47.9W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57.6W/cm</a:t>
                      </a:r>
                      <a:r>
                        <a:rPr lang="en-US" altLang="zh-CN" sz="1400" baseline="300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4048258882"/>
                  </a:ext>
                </a:extLst>
              </a:tr>
              <a:tr h="2336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QF1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3.42W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0.64W/cm</a:t>
                      </a:r>
                      <a:r>
                        <a:rPr lang="en-US" altLang="zh-CN" sz="1400" baseline="300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544799934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5934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Courier"/>
              </a:rPr>
              <a:t> 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A66AAA4A-3435-49A9-A971-7D42FBBC4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14" y="1247076"/>
            <a:ext cx="6486878" cy="399451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E5CA3136-233D-4A44-813F-1D389A7551D1}"/>
              </a:ext>
            </a:extLst>
          </p:cNvPr>
          <p:cNvSpPr txBox="1"/>
          <p:nvPr/>
        </p:nvSpPr>
        <p:spPr>
          <a:xfrm>
            <a:off x="4513225" y="1913989"/>
            <a:ext cx="729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QD0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31D593FC-2D17-418E-94DF-BBB30FDD99BA}"/>
              </a:ext>
            </a:extLst>
          </p:cNvPr>
          <p:cNvSpPr txBox="1"/>
          <p:nvPr/>
        </p:nvSpPr>
        <p:spPr>
          <a:xfrm>
            <a:off x="5508324" y="1431742"/>
            <a:ext cx="74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QF1</a:t>
            </a:r>
            <a:endParaRPr lang="zh-CN" altLang="en-US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73476287-D527-4D82-9681-F441216B3B00}"/>
              </a:ext>
            </a:extLst>
          </p:cNvPr>
          <p:cNvSpPr/>
          <p:nvPr/>
        </p:nvSpPr>
        <p:spPr>
          <a:xfrm>
            <a:off x="6512508" y="1176756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 condition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6242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27" y="-53589"/>
            <a:ext cx="12108873" cy="132556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 from last bending magnet upstream of IP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34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Courier"/>
              </a:rPr>
              <a:t> 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934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0" i="0" u="none" strike="noStrike" dirty="0">
                <a:latin typeface="Courier"/>
              </a:rPr>
              <a:t> 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335676" y="1123759"/>
            <a:ext cx="2823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Abnormal condition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5934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Courier"/>
              </a:rPr>
              <a:t> 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067339" y="1611692"/>
            <a:ext cx="47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8E6AE56B-27BE-4D87-A052-2BCA15D33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81024"/>
            <a:ext cx="5642425" cy="3474515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833491FF-F737-4E38-9A72-C742D4EE6C40}"/>
              </a:ext>
            </a:extLst>
          </p:cNvPr>
          <p:cNvSpPr/>
          <p:nvPr/>
        </p:nvSpPr>
        <p:spPr>
          <a:xfrm>
            <a:off x="372944" y="1658572"/>
            <a:ext cx="56424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 hitting Be pipe directly in (- 85mm ~ 11.4mm) range, </a:t>
            </a:r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since instantaneously, heat load is not a problem.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 photons hitting the bellows under the extreme beam conditions, </a:t>
            </a:r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rise ~1</a:t>
            </a:r>
            <a:r>
              <a:rPr lang="en-US" altLang="zh-CN" sz="14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graphicFrame>
        <p:nvGraphicFramePr>
          <p:cNvPr id="15" name="内容占位符 3">
            <a:extLst>
              <a:ext uri="{FF2B5EF4-FFF2-40B4-BE49-F238E27FC236}">
                <a16:creationId xmlns="" xmlns:a16="http://schemas.microsoft.com/office/drawing/2014/main" id="{1F594E4B-8731-4114-846F-F3A46DDEF0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681954"/>
              </p:ext>
            </p:extLst>
          </p:nvPr>
        </p:nvGraphicFramePr>
        <p:xfrm>
          <a:off x="780745" y="2721435"/>
          <a:ext cx="4462374" cy="135710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99056">
                  <a:extLst>
                    <a:ext uri="{9D8B030D-6E8A-4147-A177-3AD203B41FA5}">
                      <a16:colId xmlns="" xmlns:a16="http://schemas.microsoft.com/office/drawing/2014/main" val="1856930886"/>
                    </a:ext>
                  </a:extLst>
                </a:gridCol>
                <a:gridCol w="902714">
                  <a:extLst>
                    <a:ext uri="{9D8B030D-6E8A-4147-A177-3AD203B41FA5}">
                      <a16:colId xmlns="" xmlns:a16="http://schemas.microsoft.com/office/drawing/2014/main" val="1659254621"/>
                    </a:ext>
                  </a:extLst>
                </a:gridCol>
                <a:gridCol w="728400">
                  <a:extLst>
                    <a:ext uri="{9D8B030D-6E8A-4147-A177-3AD203B41FA5}">
                      <a16:colId xmlns="" xmlns:a16="http://schemas.microsoft.com/office/drawing/2014/main" val="4205481339"/>
                    </a:ext>
                  </a:extLst>
                </a:gridCol>
                <a:gridCol w="1632204">
                  <a:extLst>
                    <a:ext uri="{9D8B030D-6E8A-4147-A177-3AD203B41FA5}">
                      <a16:colId xmlns="" xmlns:a16="http://schemas.microsoft.com/office/drawing/2014/main" val="1923305117"/>
                    </a:ext>
                  </a:extLst>
                </a:gridCol>
              </a:tblGrid>
              <a:tr h="4593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Region</a:t>
                      </a:r>
                      <a:endParaRPr lang="zh-CN" altLang="en-US" sz="100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Material</a:t>
                      </a:r>
                      <a:endParaRPr lang="zh-CN" altLang="en-US" sz="100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SR heat load</a:t>
                      </a:r>
                      <a:endParaRPr lang="zh-CN" altLang="en-US" sz="10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SR average power density</a:t>
                      </a:r>
                      <a:endParaRPr lang="zh-CN" altLang="en-US" sz="10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632407417"/>
                  </a:ext>
                </a:extLst>
              </a:tr>
              <a:tr h="27018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-85mm ~ 11.4mm</a:t>
                      </a:r>
                      <a:endParaRPr lang="zh-CN" altLang="en-US" sz="10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Be</a:t>
                      </a:r>
                      <a:endParaRPr lang="zh-CN" altLang="en-US" sz="10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13.74W</a:t>
                      </a:r>
                      <a:endParaRPr lang="zh-CN" altLang="en-US" sz="10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41W/cm</a:t>
                      </a:r>
                      <a:r>
                        <a:rPr lang="en-US" altLang="zh-CN" sz="1000" baseline="3000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0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524333021"/>
                  </a:ext>
                </a:extLst>
              </a:tr>
              <a:tr h="27018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-130mm ~ -85mm</a:t>
                      </a:r>
                      <a:endParaRPr lang="zh-CN" altLang="en-US" sz="10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Al</a:t>
                      </a:r>
                      <a:endParaRPr lang="zh-CN" altLang="en-US" sz="10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6.66W</a:t>
                      </a:r>
                      <a:endParaRPr lang="zh-CN" altLang="en-US" sz="10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41.1W/cm</a:t>
                      </a:r>
                      <a:r>
                        <a:rPr lang="en-US" altLang="zh-CN" sz="1000" baseline="3000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0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4099060840"/>
                  </a:ext>
                </a:extLst>
              </a:tr>
              <a:tr h="35741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-780mm ~ -655m</a:t>
                      </a:r>
                      <a:endParaRPr lang="zh-CN" altLang="en-US" sz="10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Al</a:t>
                      </a:r>
                      <a:endParaRPr lang="zh-CN" altLang="en-US" sz="10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18.3W</a:t>
                      </a:r>
                      <a:endParaRPr lang="zh-CN" altLang="en-US" sz="10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40.7W/cm</a:t>
                      </a:r>
                      <a:r>
                        <a:rPr lang="en-US" altLang="zh-CN" sz="1000" baseline="3000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0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274469654"/>
                  </a:ext>
                </a:extLst>
              </a:tr>
            </a:tbl>
          </a:graphicData>
        </a:graphic>
      </p:graphicFrame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ADAB18E2-8CD2-44F6-B938-4BB8C326C43E}"/>
              </a:ext>
            </a:extLst>
          </p:cNvPr>
          <p:cNvSpPr txBox="1"/>
          <p:nvPr/>
        </p:nvSpPr>
        <p:spPr>
          <a:xfrm>
            <a:off x="9605342" y="2536769"/>
            <a:ext cx="729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QD0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7FC34C46-E4A2-4D6E-B46A-1B974E18B525}"/>
              </a:ext>
            </a:extLst>
          </p:cNvPr>
          <p:cNvSpPr txBox="1"/>
          <p:nvPr/>
        </p:nvSpPr>
        <p:spPr>
          <a:xfrm>
            <a:off x="10516552" y="2082574"/>
            <a:ext cx="74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QF1</a:t>
            </a:r>
            <a:endParaRPr lang="zh-CN" altLang="en-US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="" xmlns:a16="http://schemas.microsoft.com/office/drawing/2014/main" id="{34AB07C9-2A25-4C47-A8B1-D178A764738D}"/>
              </a:ext>
            </a:extLst>
          </p:cNvPr>
          <p:cNvSpPr/>
          <p:nvPr/>
        </p:nvSpPr>
        <p:spPr bwMode="auto">
          <a:xfrm>
            <a:off x="372944" y="4187297"/>
            <a:ext cx="5561795" cy="2142485"/>
          </a:xfrm>
          <a:prstGeom prst="roundRect">
            <a:avLst/>
          </a:prstGeom>
          <a:solidFill>
            <a:srgbClr val="FFCCCC">
              <a:alpha val="24000"/>
            </a:srgbClr>
          </a:solidFill>
          <a:ln>
            <a:solidFill>
              <a:srgbClr val="FFCCCC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内容占位符 2">
            <a:extLst>
              <a:ext uri="{FF2B5EF4-FFF2-40B4-BE49-F238E27FC236}">
                <a16:creationId xmlns="" xmlns:a16="http://schemas.microsoft.com/office/drawing/2014/main" id="{BD4F2454-163C-43C1-B7A0-2D17A2FCA47B}"/>
              </a:ext>
            </a:extLst>
          </p:cNvPr>
          <p:cNvSpPr txBox="1">
            <a:spLocks/>
          </p:cNvSpPr>
          <p:nvPr/>
        </p:nvSpPr>
        <p:spPr bwMode="auto">
          <a:xfrm>
            <a:off x="611918" y="4353455"/>
            <a:ext cx="5135362" cy="204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CN" sz="1100" b="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Extreme condition, </a:t>
            </a:r>
            <a:r>
              <a:rPr lang="en-US" altLang="zh-CN" sz="1100" b="0" dirty="0" err="1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eg</a:t>
            </a:r>
            <a:r>
              <a:rPr lang="en-US" altLang="zh-CN" sz="1100" b="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, if a magnet power is lost, a large distortion will appear immediately for the whole ring orbit. The beam will be lost when exceeded.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100" b="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In extreme cases ~ at least 10 times per day. The beam will be stopped within 0.5ms when abnormal.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100" b="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The background of the detector should not be considered under abnormal conditions.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100" b="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The beam orbit deviation will not affect detector operation, since the high background part will be removed when data analysis is carried out. </a:t>
            </a:r>
          </a:p>
          <a:p>
            <a:endParaRPr lang="zh-CN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2978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820AF4D-8B4E-4F7E-976D-78C52870A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281" y="0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loss background - RBB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54E25AF-410B-4F38-98D8-A88124DA8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90" y="1202744"/>
            <a:ext cx="4457699" cy="314801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5D215C18-EAEC-465B-8F0B-E763C803B80D}"/>
              </a:ext>
            </a:extLst>
          </p:cNvPr>
          <p:cNvSpPr txBox="1"/>
          <p:nvPr/>
        </p:nvSpPr>
        <p:spPr>
          <a:xfrm>
            <a:off x="1824701" y="4227937"/>
            <a:ext cx="197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Without error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0371FD24-B70D-4ED2-90C0-F9893F51F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742" y="1202744"/>
            <a:ext cx="4457699" cy="314801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2906291A-7268-4B19-97A9-E7EFFF7DDEE8}"/>
              </a:ext>
            </a:extLst>
          </p:cNvPr>
          <p:cNvSpPr txBox="1"/>
          <p:nvPr/>
        </p:nvSpPr>
        <p:spPr>
          <a:xfrm>
            <a:off x="5532194" y="4226774"/>
            <a:ext cx="381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With multipole field error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表格 11">
            <a:extLst>
              <a:ext uri="{FF2B5EF4-FFF2-40B4-BE49-F238E27FC236}">
                <a16:creationId xmlns="" xmlns:a16="http://schemas.microsoft.com/office/drawing/2014/main" id="{3EBF373A-1809-4A54-83FC-54AADA698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507167"/>
              </p:ext>
            </p:extLst>
          </p:nvPr>
        </p:nvGraphicFramePr>
        <p:xfrm>
          <a:off x="686289" y="4730696"/>
          <a:ext cx="8127999" cy="1849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38909">
                  <a:extLst>
                    <a:ext uri="{9D8B030D-6E8A-4147-A177-3AD203B41FA5}">
                      <a16:colId xmlns="" xmlns:a16="http://schemas.microsoft.com/office/drawing/2014/main" val="1872705003"/>
                    </a:ext>
                  </a:extLst>
                </a:gridCol>
                <a:gridCol w="738909">
                  <a:extLst>
                    <a:ext uri="{9D8B030D-6E8A-4147-A177-3AD203B41FA5}">
                      <a16:colId xmlns="" xmlns:a16="http://schemas.microsoft.com/office/drawing/2014/main" val="3008424152"/>
                    </a:ext>
                  </a:extLst>
                </a:gridCol>
                <a:gridCol w="738909">
                  <a:extLst>
                    <a:ext uri="{9D8B030D-6E8A-4147-A177-3AD203B41FA5}">
                      <a16:colId xmlns="" xmlns:a16="http://schemas.microsoft.com/office/drawing/2014/main" val="2398463464"/>
                    </a:ext>
                  </a:extLst>
                </a:gridCol>
                <a:gridCol w="738909">
                  <a:extLst>
                    <a:ext uri="{9D8B030D-6E8A-4147-A177-3AD203B41FA5}">
                      <a16:colId xmlns="" xmlns:a16="http://schemas.microsoft.com/office/drawing/2014/main" val="2707508806"/>
                    </a:ext>
                  </a:extLst>
                </a:gridCol>
                <a:gridCol w="738909">
                  <a:extLst>
                    <a:ext uri="{9D8B030D-6E8A-4147-A177-3AD203B41FA5}">
                      <a16:colId xmlns="" xmlns:a16="http://schemas.microsoft.com/office/drawing/2014/main" val="235245942"/>
                    </a:ext>
                  </a:extLst>
                </a:gridCol>
                <a:gridCol w="738909">
                  <a:extLst>
                    <a:ext uri="{9D8B030D-6E8A-4147-A177-3AD203B41FA5}">
                      <a16:colId xmlns="" xmlns:a16="http://schemas.microsoft.com/office/drawing/2014/main" val="2939480686"/>
                    </a:ext>
                  </a:extLst>
                </a:gridCol>
                <a:gridCol w="738909">
                  <a:extLst>
                    <a:ext uri="{9D8B030D-6E8A-4147-A177-3AD203B41FA5}">
                      <a16:colId xmlns="" xmlns:a16="http://schemas.microsoft.com/office/drawing/2014/main" val="2576762454"/>
                    </a:ext>
                  </a:extLst>
                </a:gridCol>
                <a:gridCol w="738909">
                  <a:extLst>
                    <a:ext uri="{9D8B030D-6E8A-4147-A177-3AD203B41FA5}">
                      <a16:colId xmlns="" xmlns:a16="http://schemas.microsoft.com/office/drawing/2014/main" val="308302613"/>
                    </a:ext>
                  </a:extLst>
                </a:gridCol>
                <a:gridCol w="738909">
                  <a:extLst>
                    <a:ext uri="{9D8B030D-6E8A-4147-A177-3AD203B41FA5}">
                      <a16:colId xmlns="" xmlns:a16="http://schemas.microsoft.com/office/drawing/2014/main" val="2006384214"/>
                    </a:ext>
                  </a:extLst>
                </a:gridCol>
                <a:gridCol w="738909">
                  <a:extLst>
                    <a:ext uri="{9D8B030D-6E8A-4147-A177-3AD203B41FA5}">
                      <a16:colId xmlns="" xmlns:a16="http://schemas.microsoft.com/office/drawing/2014/main" val="510268011"/>
                    </a:ext>
                  </a:extLst>
                </a:gridCol>
                <a:gridCol w="738909">
                  <a:extLst>
                    <a:ext uri="{9D8B030D-6E8A-4147-A177-3AD203B41FA5}">
                      <a16:colId xmlns="" xmlns:a16="http://schemas.microsoft.com/office/drawing/2014/main" val="930927029"/>
                    </a:ext>
                  </a:extLst>
                </a:gridCol>
              </a:tblGrid>
              <a:tr h="0">
                <a:tc gridSpan="11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errors (random)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34594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75690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4e-4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8e-5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2e-5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8e-5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2e-5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8e-5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2e-5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8e-5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2e-5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60809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4e-4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4e-4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2e-4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2e-4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1e-4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1e-4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1e-4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1e-4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1e-4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4107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2e-3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3e-4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2e-3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3e-4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1e-3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3e-4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1e-3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3e-4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76250412"/>
                  </a:ext>
                </a:extLst>
              </a:tr>
            </a:tbl>
          </a:graphicData>
        </a:graphic>
      </p:graphicFrame>
      <p:sp>
        <p:nvSpPr>
          <p:cNvPr id="13" name="椭圆 12">
            <a:extLst>
              <a:ext uri="{FF2B5EF4-FFF2-40B4-BE49-F238E27FC236}">
                <a16:creationId xmlns="" xmlns:a16="http://schemas.microsoft.com/office/drawing/2014/main" id="{568EEE07-623D-45EC-9E99-83DDF59B61AA}"/>
              </a:ext>
            </a:extLst>
          </p:cNvPr>
          <p:cNvSpPr/>
          <p:nvPr/>
        </p:nvSpPr>
        <p:spPr bwMode="auto">
          <a:xfrm>
            <a:off x="686289" y="1640493"/>
            <a:ext cx="539319" cy="711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="" xmlns:a16="http://schemas.microsoft.com/office/drawing/2014/main" id="{A85F2EAC-9691-446A-B82E-D9005B74AFAB}"/>
              </a:ext>
            </a:extLst>
          </p:cNvPr>
          <p:cNvSpPr/>
          <p:nvPr/>
        </p:nvSpPr>
        <p:spPr bwMode="auto">
          <a:xfrm>
            <a:off x="4927425" y="1598690"/>
            <a:ext cx="539319" cy="711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38F6AA66-7644-4C68-AAFD-488C46923E2B}"/>
              </a:ext>
            </a:extLst>
          </p:cNvPr>
          <p:cNvSpPr txBox="1"/>
          <p:nvPr/>
        </p:nvSpPr>
        <p:spPr>
          <a:xfrm>
            <a:off x="4244721" y="1154204"/>
            <a:ext cx="4457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multipole errors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="" xmlns:a16="http://schemas.microsoft.com/office/drawing/2014/main" id="{6BDE1188-1AAD-4D5C-BED9-F2B8F7A561CB}"/>
              </a:ext>
            </a:extLst>
          </p:cNvPr>
          <p:cNvSpPr/>
          <p:nvPr/>
        </p:nvSpPr>
        <p:spPr bwMode="auto">
          <a:xfrm>
            <a:off x="8999697" y="1523536"/>
            <a:ext cx="2944857" cy="4986321"/>
          </a:xfrm>
          <a:prstGeom prst="roundRect">
            <a:avLst/>
          </a:prstGeom>
          <a:solidFill>
            <a:srgbClr val="FFCCCC">
              <a:alpha val="25000"/>
            </a:srgbClr>
          </a:solidFill>
          <a:ln>
            <a:solidFill>
              <a:srgbClr val="FFCCCC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6D872BCA-801C-4972-BDFE-38F8EC46CD36}"/>
              </a:ext>
            </a:extLst>
          </p:cNvPr>
          <p:cNvSpPr txBox="1"/>
          <p:nvPr/>
        </p:nvSpPr>
        <p:spPr>
          <a:xfrm>
            <a:off x="9186536" y="1754538"/>
            <a:ext cx="28698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Only with random multiple errors, no systematic multiple errors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 extra beam loss in upstream of IP, but 3 times beam loss increase in downstream of IP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It can not solve the problem by optimize the collimators since the increase loss appears immediately after RBB in downstream of IP </a:t>
            </a:r>
          </a:p>
        </p:txBody>
      </p:sp>
    </p:spTree>
    <p:extLst>
      <p:ext uri="{BB962C8B-B14F-4D97-AF65-F5344CB8AC3E}">
        <p14:creationId xmlns:p14="http://schemas.microsoft.com/office/powerpoint/2010/main" val="2971437611"/>
      </p:ext>
    </p:extLst>
  </p:cSld>
  <p:clrMapOvr>
    <a:masterClrMapping/>
  </p:clrMapOvr>
</p:sld>
</file>

<file path=ppt/theme/theme1.xml><?xml version="1.0" encoding="utf-8"?>
<a:theme xmlns:a="http://schemas.openxmlformats.org/drawingml/2006/main" name="lCEG">
  <a:themeElements>
    <a:clrScheme name="lCEG 3">
      <a:dk1>
        <a:srgbClr val="2B166E"/>
      </a:dk1>
      <a:lt1>
        <a:srgbClr val="FFFFFF"/>
      </a:lt1>
      <a:dk2>
        <a:srgbClr val="3F9D6C"/>
      </a:dk2>
      <a:lt2>
        <a:srgbClr val="DDDDDD"/>
      </a:lt2>
      <a:accent1>
        <a:srgbClr val="5BCD81"/>
      </a:accent1>
      <a:accent2>
        <a:srgbClr val="3399FF"/>
      </a:accent2>
      <a:accent3>
        <a:srgbClr val="FFFFFF"/>
      </a:accent3>
      <a:accent4>
        <a:srgbClr val="23115D"/>
      </a:accent4>
      <a:accent5>
        <a:srgbClr val="B5E3C1"/>
      </a:accent5>
      <a:accent6>
        <a:srgbClr val="2D8AE7"/>
      </a:accent6>
      <a:hlink>
        <a:srgbClr val="6666FF"/>
      </a:hlink>
      <a:folHlink>
        <a:srgbClr val="6C9BBE"/>
      </a:folHlink>
    </a:clrScheme>
    <a:fontScheme name="lCE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>
                <a:alpha val="0"/>
              </a:schemeClr>
            </a:gs>
            <a:gs pos="50000">
              <a:srgbClr val="FF9900"/>
            </a:gs>
            <a:gs pos="100000">
              <a:schemeClr val="bg1">
                <a:alpha val="0"/>
              </a:schemeClr>
            </a:gs>
          </a:gsLst>
          <a:lin ang="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anose="05000000000000000000" pitchFamily="2" charset="2"/>
          <a:buNone/>
          <a:tabLst/>
          <a:defRPr kumimoji="0" lang="en-US" altLang="zh-CN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>
                <a:alpha val="0"/>
              </a:schemeClr>
            </a:gs>
            <a:gs pos="50000">
              <a:srgbClr val="FF9900"/>
            </a:gs>
            <a:gs pos="100000">
              <a:schemeClr val="bg1">
                <a:alpha val="0"/>
              </a:schemeClr>
            </a:gs>
          </a:gsLst>
          <a:lin ang="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anose="05000000000000000000" pitchFamily="2" charset="2"/>
          <a:buNone/>
          <a:tabLst/>
          <a:defRPr kumimoji="0" lang="en-US" altLang="zh-CN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lCEG 1">
        <a:dk1>
          <a:srgbClr val="2B166E"/>
        </a:dk1>
        <a:lt1>
          <a:srgbClr val="FFFFFF"/>
        </a:lt1>
        <a:dk2>
          <a:srgbClr val="336699"/>
        </a:dk2>
        <a:lt2>
          <a:srgbClr val="DDDDDD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EG 2">
        <a:dk1>
          <a:srgbClr val="666633"/>
        </a:dk1>
        <a:lt1>
          <a:srgbClr val="FFFFFF"/>
        </a:lt1>
        <a:dk2>
          <a:srgbClr val="000066"/>
        </a:dk2>
        <a:lt2>
          <a:srgbClr val="F7F4D5"/>
        </a:lt2>
        <a:accent1>
          <a:srgbClr val="C86C62"/>
        </a:accent1>
        <a:accent2>
          <a:srgbClr val="D3A5DF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F95CA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EG 3">
        <a:dk1>
          <a:srgbClr val="2B166E"/>
        </a:dk1>
        <a:lt1>
          <a:srgbClr val="FFFFFF"/>
        </a:lt1>
        <a:dk2>
          <a:srgbClr val="3F9D6C"/>
        </a:dk2>
        <a:lt2>
          <a:srgbClr val="DDDDDD"/>
        </a:lt2>
        <a:accent1>
          <a:srgbClr val="5BCD81"/>
        </a:accent1>
        <a:accent2>
          <a:srgbClr val="3399FF"/>
        </a:accent2>
        <a:accent3>
          <a:srgbClr val="FFFFFF"/>
        </a:accent3>
        <a:accent4>
          <a:srgbClr val="23115D"/>
        </a:accent4>
        <a:accent5>
          <a:srgbClr val="B5E3C1"/>
        </a:accent5>
        <a:accent6>
          <a:srgbClr val="2D8AE7"/>
        </a:accent6>
        <a:hlink>
          <a:srgbClr val="6666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10705</TotalTime>
  <Words>1514</Words>
  <Application>Microsoft Office PowerPoint</Application>
  <PresentationFormat>宽屏</PresentationFormat>
  <Paragraphs>358</Paragraphs>
  <Slides>23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Arial Unicode MS</vt:lpstr>
      <vt:lpstr>Courier</vt:lpstr>
      <vt:lpstr>宋体</vt:lpstr>
      <vt:lpstr>Arial</vt:lpstr>
      <vt:lpstr>Calibri</vt:lpstr>
      <vt:lpstr>Cambria Math</vt:lpstr>
      <vt:lpstr>Symbol</vt:lpstr>
      <vt:lpstr>Times New Roman</vt:lpstr>
      <vt:lpstr>Verdana</vt:lpstr>
      <vt:lpstr>Wingdings</vt:lpstr>
      <vt:lpstr>lCEG</vt:lpstr>
      <vt:lpstr>Image</vt:lpstr>
      <vt:lpstr>MDI Studies for CEPC</vt:lpstr>
      <vt:lpstr>Outline</vt:lpstr>
      <vt:lpstr>Development status of 0.5m single aperture  QD0 short model magnet</vt:lpstr>
      <vt:lpstr>Development status of 0.5m single aperture  QD0 short model magnet</vt:lpstr>
      <vt:lpstr>Updated design of CEPC IR sextupole magnet</vt:lpstr>
      <vt:lpstr>New Φ20mm IR beam pipe</vt:lpstr>
      <vt:lpstr>SR from last bending magnet upstream of IP</vt:lpstr>
      <vt:lpstr>SR from last bending magnet upstream of IP</vt:lpstr>
      <vt:lpstr>Beam loss background - RBB</vt:lpstr>
      <vt:lpstr>Beam loss background – Beam Gas inelastic scattering</vt:lpstr>
      <vt:lpstr>Beam loss background – Beam thermal photon scattering</vt:lpstr>
      <vt:lpstr>Beam loss background – RBB</vt:lpstr>
      <vt:lpstr>Beam loss background – Beam Gas inelastic scattering</vt:lpstr>
      <vt:lpstr>Beam loss background – Beam thermal photon scattering</vt:lpstr>
      <vt:lpstr>Collimator optimization</vt:lpstr>
      <vt:lpstr>Shielding</vt:lpstr>
      <vt:lpstr>Simulation for Dose on Coil of SC</vt:lpstr>
      <vt:lpstr>Preliminary Result of Shielding design</vt:lpstr>
      <vt:lpstr>Full Detector Simulation – detector impacts</vt:lpstr>
      <vt:lpstr>Full Detector Simulation</vt:lpstr>
      <vt:lpstr>Full Detector Simulation (without Acc)</vt:lpstr>
      <vt:lpstr>Summary</vt:lpstr>
      <vt:lpstr>PowerPoint 演示文稿</vt:lpstr>
    </vt:vector>
  </TitlesOfParts>
  <Company>ihep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Machine-detecter Interface of CEPC double ring</dc:title>
  <dc:creator>unknown</dc:creator>
  <cp:lastModifiedBy>HP</cp:lastModifiedBy>
  <cp:revision>1323</cp:revision>
  <cp:lastPrinted>2021-05-10T07:59:35Z</cp:lastPrinted>
  <dcterms:created xsi:type="dcterms:W3CDTF">2017-10-26T07:15:36Z</dcterms:created>
  <dcterms:modified xsi:type="dcterms:W3CDTF">2021-10-15T08:01:30Z</dcterms:modified>
</cp:coreProperties>
</file>