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png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03" r:id="rId2"/>
    <p:sldId id="424" r:id="rId3"/>
    <p:sldId id="260" r:id="rId4"/>
    <p:sldId id="323" r:id="rId5"/>
    <p:sldId id="405" r:id="rId6"/>
    <p:sldId id="404" r:id="rId7"/>
    <p:sldId id="939" r:id="rId8"/>
    <p:sldId id="943" r:id="rId9"/>
    <p:sldId id="417" r:id="rId10"/>
    <p:sldId id="418" r:id="rId11"/>
    <p:sldId id="941" r:id="rId12"/>
    <p:sldId id="420" r:id="rId13"/>
    <p:sldId id="942" r:id="rId14"/>
    <p:sldId id="422" r:id="rId15"/>
    <p:sldId id="330" r:id="rId16"/>
    <p:sldId id="347" r:id="rId17"/>
    <p:sldId id="401" r:id="rId18"/>
    <p:sldId id="412" r:id="rId19"/>
    <p:sldId id="413" r:id="rId20"/>
    <p:sldId id="414" r:id="rId21"/>
    <p:sldId id="366" r:id="rId22"/>
    <p:sldId id="938" r:id="rId23"/>
    <p:sldId id="387" r:id="rId24"/>
    <p:sldId id="406" r:id="rId25"/>
    <p:sldId id="416" r:id="rId26"/>
    <p:sldId id="313" r:id="rId27"/>
    <p:sldId id="34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41" autoAdjust="0"/>
    <p:restoredTop sz="94660"/>
  </p:normalViewPr>
  <p:slideViewPr>
    <p:cSldViewPr snapToGrid="0">
      <p:cViewPr>
        <p:scale>
          <a:sx n="171" d="100"/>
          <a:sy n="171" d="100"/>
        </p:scale>
        <p:origin x="166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7227-B5D6-4731-8B68-95E4EC72E52F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93A1-6A7F-47B2-8E2E-54B4A8422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2756" y="3886200"/>
            <a:ext cx="98213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Accelerator Division, IHEP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84" y="50801"/>
            <a:ext cx="12147549" cy="71437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12/8/2012</a:t>
            </a:r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C69B9CF-E335-4008-A251-B8F82775E69A}" type="slidenum">
              <a:rPr lang="zh-CN" altLang="en-US"/>
              <a:pPr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2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268-E0D5-4651-8A0D-1EF637D06372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864-3DE6-45C7-8017-4BF03FB6BB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67" y="1059769"/>
            <a:ext cx="11538807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67" y="889795"/>
            <a:ext cx="121588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6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290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0A6-09A5-644E-B6F7-9EED3B9AE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Investigation on the CEPC polarization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2CE80-1C2A-B949-B838-7874A6C69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On behalf of CEPC Beam Polarization Working Group</a:t>
            </a:r>
          </a:p>
          <a:p>
            <a:r>
              <a:rPr lang="en-US" dirty="0"/>
              <a:t>2021. 10. 12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7DFD-C6DD-B343-8EF0-38C1AFC3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2455-C8F0-2247-9345-0F78615E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Maintenance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CEPC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Booster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C694B-5530-6449-ABDD-544942A71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67" y="1121060"/>
                <a:ext cx="11981232" cy="254983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sz="2600" dirty="0"/>
                  <a:t>The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spin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resonance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strengths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from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10GeV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-&gt;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45GeV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are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still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within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the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regime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of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“single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resonance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model”.</a:t>
                </a:r>
              </a:p>
              <a:p>
                <a:r>
                  <a:rPr lang="en-US" altLang="zh-CN" sz="2600" dirty="0"/>
                  <a:t>Depolarization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during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acceleration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can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be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mitigated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with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Siberian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snake(s)</a:t>
                </a:r>
              </a:p>
              <a:p>
                <a:r>
                  <a:rPr lang="en-US" altLang="zh-CN" sz="2600" dirty="0"/>
                  <a:t>Superconducting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solenoid-based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Siberian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snake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(synergetic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w/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collider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ring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spin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rotators)</a:t>
                </a: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SOL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10.479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GeV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Full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snake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zh-CN" alt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105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@ 10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476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 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45.5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One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potential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cost-effective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solution: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fixed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strength,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i.e.,</a:t>
                </a:r>
                <a:r>
                  <a:rPr lang="zh-CN" altLang="en-US" sz="2400" dirty="0"/>
                  <a:t> </a:t>
                </a:r>
                <a:r>
                  <a:rPr lang="en-US" sz="2400" dirty="0"/>
                  <a:t>full snake at injection, partial snake at higher energy</a:t>
                </a:r>
                <a:endParaRPr lang="en-US" altLang="zh-CN" sz="2400" baseline="30000" dirty="0"/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C694B-5530-6449-ABDD-544942A71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67" y="1121060"/>
                <a:ext cx="11981232" cy="2549835"/>
              </a:xfrm>
              <a:blipFill>
                <a:blip r:embed="rId2"/>
                <a:stretch>
                  <a:fillRect l="-318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3D0D6-ABBB-5049-9B9B-4D412955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F923F-5F43-8747-9511-17EC446EF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" y="3609603"/>
            <a:ext cx="4480546" cy="3248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FEA52-7ABE-2743-B085-9F518A9D4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882" y="3963748"/>
            <a:ext cx="2553103" cy="2404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EB275A-8D73-5248-B6EE-E9364CA7510E}"/>
              </a:ext>
            </a:extLst>
          </p:cNvPr>
          <p:cNvSpPr txBox="1"/>
          <p:nvPr/>
        </p:nvSpPr>
        <p:spPr>
          <a:xfrm>
            <a:off x="5348303" y="4981167"/>
            <a:ext cx="27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Siberian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snake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09876-5510-714A-97BF-75694C608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410" y="3952180"/>
            <a:ext cx="3952939" cy="2561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13442-6156-7A4E-AC29-6D34B4FB0647}"/>
              </a:ext>
            </a:extLst>
          </p:cNvPr>
          <p:cNvSpPr txBox="1"/>
          <p:nvPr/>
        </p:nvSpPr>
        <p:spPr>
          <a:xfrm>
            <a:off x="8136043" y="6367919"/>
            <a:ext cx="9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4804C-844C-CE4A-AB80-8D1896486279}"/>
              </a:ext>
            </a:extLst>
          </p:cNvPr>
          <p:cNvSpPr txBox="1"/>
          <p:nvPr/>
        </p:nvSpPr>
        <p:spPr>
          <a:xfrm>
            <a:off x="11048131" y="6367919"/>
            <a:ext cx="1125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45.5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603CE-4771-8345-B3C3-784F71F0E74A}"/>
              </a:ext>
            </a:extLst>
          </p:cNvPr>
          <p:cNvSpPr txBox="1"/>
          <p:nvPr/>
        </p:nvSpPr>
        <p:spPr>
          <a:xfrm>
            <a:off x="877229" y="4981167"/>
            <a:ext cx="2193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Assume</a:t>
            </a:r>
            <a:r>
              <a:rPr lang="zh-CN" altLang="en-US" sz="1400" dirty="0"/>
              <a:t> </a:t>
            </a:r>
            <a:r>
              <a:rPr lang="en-US" altLang="zh-CN" sz="1400" dirty="0"/>
              <a:t>injected</a:t>
            </a:r>
            <a:r>
              <a:rPr lang="zh-CN" altLang="en-US" sz="1400" dirty="0"/>
              <a:t> </a:t>
            </a:r>
            <a:r>
              <a:rPr lang="en-US" altLang="zh-CN" sz="1400" dirty="0"/>
              <a:t>beam</a:t>
            </a:r>
            <a:r>
              <a:rPr lang="zh-CN" altLang="en-US" sz="1400" dirty="0"/>
              <a:t> </a:t>
            </a:r>
            <a:r>
              <a:rPr lang="en-US" altLang="zh-CN" sz="1400" dirty="0"/>
              <a:t>vertical</a:t>
            </a:r>
            <a:r>
              <a:rPr lang="zh-CN" altLang="en-US" sz="1400" dirty="0"/>
              <a:t> </a:t>
            </a:r>
            <a:r>
              <a:rPr lang="en-US" altLang="zh-CN" sz="1400" dirty="0"/>
              <a:t>normalized</a:t>
            </a:r>
            <a:r>
              <a:rPr lang="zh-CN" altLang="en-US" sz="1400" dirty="0"/>
              <a:t> </a:t>
            </a:r>
            <a:r>
              <a:rPr lang="en-US" altLang="zh-CN" sz="1400" dirty="0"/>
              <a:t>emittance</a:t>
            </a:r>
            <a:r>
              <a:rPr lang="zh-CN" altLang="en-US" sz="1400" dirty="0"/>
              <a:t> </a:t>
            </a:r>
            <a:r>
              <a:rPr lang="en-US" altLang="zh-CN" sz="1400" dirty="0"/>
              <a:t>is</a:t>
            </a:r>
            <a:r>
              <a:rPr lang="zh-CN" altLang="en-US" sz="1400" dirty="0"/>
              <a:t> </a:t>
            </a:r>
            <a:r>
              <a:rPr lang="en-US" altLang="zh-CN" sz="1400" dirty="0"/>
              <a:t>10mm</a:t>
            </a:r>
            <a:r>
              <a:rPr lang="zh-CN" altLang="en-US" sz="1400" dirty="0"/>
              <a:t> </a:t>
            </a:r>
            <a:r>
              <a:rPr lang="en-US" altLang="zh-CN" sz="1400" dirty="0" err="1"/>
              <a:t>mrad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870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9">
            <a:extLst>
              <a:ext uri="{FF2B5EF4-FFF2-40B4-BE49-F238E27FC236}">
                <a16:creationId xmlns:a16="http://schemas.microsoft.com/office/drawing/2014/main" id="{770FEAC7-8963-9B48-BC78-19A172045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62" y="4739144"/>
            <a:ext cx="2690950" cy="2018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C35CD-BE91-7F43-A5FB-ECBAEAF1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Lattice independent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E4B0A-AE51-AF4E-8C8B-C9D7D760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67476-DA00-E54C-8801-802FE5DC4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3" y="1457172"/>
            <a:ext cx="8604069" cy="2213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1F5933-EF5C-DF45-9E6B-29CDF026F750}"/>
              </a:ext>
            </a:extLst>
          </p:cNvPr>
          <p:cNvSpPr/>
          <p:nvPr/>
        </p:nvSpPr>
        <p:spPr>
          <a:xfrm>
            <a:off x="1749505" y="1044104"/>
            <a:ext cx="358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Diagram of the simulation algorithm</a:t>
            </a:r>
          </a:p>
        </p:txBody>
      </p:sp>
      <p:pic>
        <p:nvPicPr>
          <p:cNvPr id="8" name="内容占位符 6">
            <a:extLst>
              <a:ext uri="{FF2B5EF4-FFF2-40B4-BE49-F238E27FC236}">
                <a16:creationId xmlns:a16="http://schemas.microsoft.com/office/drawing/2014/main" id="{E27013CD-8B37-2D4F-AD3F-FB7EFAC39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345" y="4340602"/>
            <a:ext cx="3041650" cy="2517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CD89C1-B152-A043-A93E-58AB1B987378}"/>
              </a:ext>
            </a:extLst>
          </p:cNvPr>
          <p:cNvSpPr txBox="1"/>
          <p:nvPr/>
        </p:nvSpPr>
        <p:spPr>
          <a:xfrm>
            <a:off x="186237" y="3877942"/>
            <a:ext cx="471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Launch a beam of 32 particles to account for amplitude dependence of intrinsic resonance strength</a:t>
            </a: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251306C2-A566-8343-AAC7-78AC80076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833" y="4635579"/>
            <a:ext cx="2963228" cy="2222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9E2F82-E6D0-DC40-BC5E-D671B7459310}"/>
                  </a:ext>
                </a:extLst>
              </p:cNvPr>
              <p:cNvSpPr/>
              <p:nvPr/>
            </p:nvSpPr>
            <p:spPr>
              <a:xfrm>
                <a:off x="4493622" y="3929597"/>
                <a:ext cx="77854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Benchmark: single spin resonance: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=0.02 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=30. </m:t>
                    </m:r>
                  </m:oMath>
                </a14:m>
                <a:r>
                  <a:rPr lang="en-US" dirty="0"/>
                  <a:t> scan ramping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9E2F82-E6D0-DC40-BC5E-D671B7459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2" y="3929597"/>
                <a:ext cx="7785463" cy="369332"/>
              </a:xfrm>
              <a:prstGeom prst="rect">
                <a:avLst/>
              </a:prstGeom>
              <a:blipFill>
                <a:blip r:embed="rId6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3AF2E1-A751-724E-8A41-FB24A38AFCA5}"/>
                  </a:ext>
                </a:extLst>
              </p:cNvPr>
              <p:cNvSpPr/>
              <p:nvPr/>
            </p:nvSpPr>
            <p:spPr>
              <a:xfrm>
                <a:off x="5393534" y="5337722"/>
                <a:ext cx="2012602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3AF2E1-A751-724E-8A41-FB24A38AF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34" y="5337722"/>
                <a:ext cx="2012602" cy="5231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0E86CD-731B-0F4E-9EF6-9359B63B9015}"/>
              </a:ext>
            </a:extLst>
          </p:cNvPr>
          <p:cNvSpPr txBox="1"/>
          <p:nvPr/>
        </p:nvSpPr>
        <p:spPr>
          <a:xfrm>
            <a:off x="5209682" y="4410235"/>
            <a:ext cx="21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Imperfect resonance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FDB95A-CEDA-9D4D-A932-E10DEE932572}"/>
              </a:ext>
            </a:extLst>
          </p:cNvPr>
          <p:cNvSpPr txBox="1"/>
          <p:nvPr/>
        </p:nvSpPr>
        <p:spPr>
          <a:xfrm>
            <a:off x="9123662" y="4410235"/>
            <a:ext cx="21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Intrinsic resonance</a:t>
            </a:r>
          </a:p>
        </p:txBody>
      </p:sp>
      <p:pic>
        <p:nvPicPr>
          <p:cNvPr id="16" name="内容占位符 6">
            <a:extLst>
              <a:ext uri="{FF2B5EF4-FFF2-40B4-BE49-F238E27FC236}">
                <a16:creationId xmlns:a16="http://schemas.microsoft.com/office/drawing/2014/main" id="{FFEEF6E7-912C-3843-9830-F0C2F99E9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4534" y="5653406"/>
            <a:ext cx="2397466" cy="414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5647C5-3833-224A-A0BB-FB7B7459C075}"/>
              </a:ext>
            </a:extLst>
          </p:cNvPr>
          <p:cNvSpPr txBox="1"/>
          <p:nvPr/>
        </p:nvSpPr>
        <p:spPr>
          <a:xfrm>
            <a:off x="2307770" y="6540137"/>
            <a:ext cx="269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M.Bai</a:t>
            </a:r>
            <a:r>
              <a:rPr lang="en-US" sz="1600" dirty="0"/>
              <a:t>, PhD thesis, 1998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447CE6-4948-E849-A808-5BF9CDD4CD16}"/>
              </a:ext>
            </a:extLst>
          </p:cNvPr>
          <p:cNvSpPr txBox="1"/>
          <p:nvPr/>
        </p:nvSpPr>
        <p:spPr>
          <a:xfrm>
            <a:off x="10186108" y="1065065"/>
            <a:ext cx="179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Tao Chen</a:t>
            </a:r>
          </a:p>
        </p:txBody>
      </p:sp>
    </p:spTree>
    <p:extLst>
      <p:ext uri="{BB962C8B-B14F-4D97-AF65-F5344CB8AC3E}">
        <p14:creationId xmlns:p14="http://schemas.microsoft.com/office/powerpoint/2010/main" val="309615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39A1-2EE6-9F4C-9035-E235EDDD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Lattice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independent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simulations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8BBB-7F79-0247-AE52-749990C0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9"/>
            <a:ext cx="11538807" cy="1308961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10GeV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45GeV acceleration simulation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One constant full snake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Constant ramping speed (</a:t>
            </a:r>
            <a:r>
              <a:rPr lang="en-US" altLang="zh-CN" sz="2000" dirty="0"/>
              <a:t>10GeV-&gt;45GeV</a:t>
            </a:r>
            <a:r>
              <a:rPr lang="zh-CN" altLang="en-US" sz="2000" dirty="0"/>
              <a:t> </a:t>
            </a:r>
            <a:r>
              <a:rPr lang="en-US" altLang="zh-CN" sz="2000" dirty="0"/>
              <a:t>costs</a:t>
            </a:r>
            <a:r>
              <a:rPr lang="zh-CN" altLang="en-US" sz="2000" dirty="0"/>
              <a:t> </a:t>
            </a:r>
            <a:r>
              <a:rPr lang="en-US" altLang="zh-CN" sz="2000" dirty="0"/>
              <a:t>2.9</a:t>
            </a:r>
            <a:r>
              <a:rPr lang="zh-CN" altLang="en-US" sz="2000" dirty="0"/>
              <a:t> </a:t>
            </a:r>
            <a:r>
              <a:rPr lang="en-US" altLang="zh-CN" sz="2000" dirty="0"/>
              <a:t>second</a:t>
            </a:r>
            <a:r>
              <a:rPr lang="en-US" sz="2000" dirty="0"/>
              <a:t> 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Assume the injected beam particles are matched to the \</a:t>
            </a:r>
            <a:r>
              <a:rPr lang="en-US" sz="2000" dirty="0" err="1"/>
              <a:t>vec</a:t>
            </a:r>
            <a:r>
              <a:rPr lang="en-US" sz="2000" dirty="0"/>
              <a:t>{n} of the booster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099D0-8AE2-8C41-88BD-1638394A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B7C7A10-D89E-E043-8D17-4787E0CB9E88}"/>
              </a:ext>
            </a:extLst>
          </p:cNvPr>
          <p:cNvSpPr txBox="1"/>
          <p:nvPr/>
        </p:nvSpPr>
        <p:spPr>
          <a:xfrm>
            <a:off x="1424065" y="2689933"/>
            <a:ext cx="441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The depolarization effect is due to snake resonance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31">
                <a:extLst>
                  <a:ext uri="{FF2B5EF4-FFF2-40B4-BE49-F238E27FC236}">
                    <a16:creationId xmlns:a16="http://schemas.microsoft.com/office/drawing/2014/main" id="{07294AF0-2C4C-FA4E-95F8-B5FE49F61AE7}"/>
                  </a:ext>
                </a:extLst>
              </p:cNvPr>
              <p:cNvSpPr txBox="1"/>
              <p:nvPr/>
            </p:nvSpPr>
            <p:spPr>
              <a:xfrm>
                <a:off x="6537561" y="2523958"/>
                <a:ext cx="4792078" cy="1039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Shift </a:t>
                </a:r>
                <a:r>
                  <a:rPr lang="en-US" altLang="zh-CN" sz="2000" dirty="0" err="1"/>
                  <a:t>betatron</a:t>
                </a:r>
                <a:r>
                  <a:rPr lang="en-US" altLang="zh-CN" sz="2000" dirty="0"/>
                  <a:t>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=0.21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US" altLang="zh-CN" sz="2000" dirty="0"/>
                  <a:t> to alleviate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depolarization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due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 snake resonance</a:t>
                </a:r>
              </a:p>
            </p:txBody>
          </p:sp>
        </mc:Choice>
        <mc:Fallback>
          <p:sp>
            <p:nvSpPr>
              <p:cNvPr id="17" name="文本框 31">
                <a:extLst>
                  <a:ext uri="{FF2B5EF4-FFF2-40B4-BE49-F238E27FC236}">
                    <a16:creationId xmlns:a16="http://schemas.microsoft.com/office/drawing/2014/main" id="{07294AF0-2C4C-FA4E-95F8-B5FE49F61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561" y="2523958"/>
                <a:ext cx="4792078" cy="1039836"/>
              </a:xfrm>
              <a:prstGeom prst="rect">
                <a:avLst/>
              </a:prstGeom>
              <a:blipFill>
                <a:blip r:embed="rId2"/>
                <a:stretch>
                  <a:fillRect l="-1323" t="-2410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6">
            <a:extLst>
              <a:ext uri="{FF2B5EF4-FFF2-40B4-BE49-F238E27FC236}">
                <a16:creationId xmlns:a16="http://schemas.microsoft.com/office/drawing/2014/main" id="{466B6B7A-0FCF-2346-AFC2-2C40EBB8E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49" y="3460182"/>
            <a:ext cx="4232817" cy="317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32D60-17C8-A849-BC15-B0456E977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5" y="3508736"/>
            <a:ext cx="4168079" cy="31260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3C5022-C48A-8541-A07E-CEF859ECDA8D}"/>
              </a:ext>
            </a:extLst>
          </p:cNvPr>
          <p:cNvSpPr txBox="1"/>
          <p:nvPr/>
        </p:nvSpPr>
        <p:spPr>
          <a:xfrm>
            <a:off x="10497014" y="973088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Tao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Chen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2629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39A1-2EE6-9F4C-9035-E235EDDD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Lattice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independent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simulations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8BBB-7F79-0247-AE52-749990C0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" y="936951"/>
            <a:ext cx="8285440" cy="1526886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zh-CN" sz="2600" dirty="0"/>
              <a:t>10GeV</a:t>
            </a:r>
            <a:r>
              <a:rPr lang="zh-CN" altLang="en-US" sz="2600" dirty="0"/>
              <a:t> </a:t>
            </a:r>
            <a:r>
              <a:rPr lang="en-US" altLang="zh-CN" sz="2600" dirty="0"/>
              <a:t>-&gt;</a:t>
            </a:r>
            <a:r>
              <a:rPr lang="zh-CN" altLang="en-US" sz="2600" dirty="0"/>
              <a:t> </a:t>
            </a:r>
            <a:r>
              <a:rPr lang="en-US" altLang="zh-CN" sz="2600" dirty="0"/>
              <a:t>45GeV acceleration simulation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Fixed strength solenoid snake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Constant ramping speed (</a:t>
            </a:r>
            <a:r>
              <a:rPr lang="en-US" altLang="zh-CN" sz="1900" dirty="0"/>
              <a:t>10GeV-&gt;45GeV</a:t>
            </a:r>
            <a:r>
              <a:rPr lang="zh-CN" altLang="en-US" sz="1900" dirty="0"/>
              <a:t> </a:t>
            </a:r>
            <a:r>
              <a:rPr lang="en-US" altLang="zh-CN" sz="1900" dirty="0"/>
              <a:t>costs</a:t>
            </a:r>
            <a:r>
              <a:rPr lang="zh-CN" altLang="en-US" sz="1900" dirty="0"/>
              <a:t> </a:t>
            </a:r>
            <a:r>
              <a:rPr lang="en-US" altLang="zh-CN" sz="1900" dirty="0"/>
              <a:t>2.9</a:t>
            </a:r>
            <a:r>
              <a:rPr lang="zh-CN" altLang="en-US" sz="1900" dirty="0"/>
              <a:t> </a:t>
            </a:r>
            <a:r>
              <a:rPr lang="en-US" altLang="zh-CN" sz="1900" dirty="0"/>
              <a:t>second</a:t>
            </a:r>
            <a:r>
              <a:rPr lang="en-US" sz="1900" dirty="0"/>
              <a:t> 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Assume the injected beam particles are matched to the \</a:t>
            </a:r>
            <a:r>
              <a:rPr lang="en-US" sz="1900" dirty="0" err="1"/>
              <a:t>vec</a:t>
            </a:r>
            <a:r>
              <a:rPr lang="en-US" sz="1900" dirty="0"/>
              <a:t>{n} of the booster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099D0-8AE2-8C41-88BD-1638394A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BD8AD-5C86-1349-BC8E-73BC44779F29}"/>
              </a:ext>
            </a:extLst>
          </p:cNvPr>
          <p:cNvSpPr txBox="1"/>
          <p:nvPr/>
        </p:nvSpPr>
        <p:spPr>
          <a:xfrm>
            <a:off x="1999445" y="2465485"/>
            <a:ext cx="30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00"/>
                </a:highlight>
              </a:rPr>
              <a:t>Initial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snake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rotation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angle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=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pi</a:t>
            </a:r>
            <a:endParaRPr lang="en-US" dirty="0">
              <a:highlight>
                <a:srgbClr val="00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C97DB69-C684-4F42-A425-285C5B9CE4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566583"/>
                  </p:ext>
                </p:extLst>
              </p:nvPr>
            </p:nvGraphicFramePr>
            <p:xfrm>
              <a:off x="8426246" y="955133"/>
              <a:ext cx="3663110" cy="13206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1594">
                      <a:extLst>
                        <a:ext uri="{9D8B030D-6E8A-4147-A177-3AD203B41FA5}">
                          <a16:colId xmlns:a16="http://schemas.microsoft.com/office/drawing/2014/main" val="1979751043"/>
                        </a:ext>
                      </a:extLst>
                    </a:gridCol>
                    <a:gridCol w="907039">
                      <a:extLst>
                        <a:ext uri="{9D8B030D-6E8A-4147-A177-3AD203B41FA5}">
                          <a16:colId xmlns:a16="http://schemas.microsoft.com/office/drawing/2014/main" val="1298313023"/>
                        </a:ext>
                      </a:extLst>
                    </a:gridCol>
                    <a:gridCol w="806246">
                      <a:extLst>
                        <a:ext uri="{9D8B030D-6E8A-4147-A177-3AD203B41FA5}">
                          <a16:colId xmlns:a16="http://schemas.microsoft.com/office/drawing/2014/main" val="2405963231"/>
                        </a:ext>
                      </a:extLst>
                    </a:gridCol>
                    <a:gridCol w="1018231">
                      <a:extLst>
                        <a:ext uri="{9D8B030D-6E8A-4147-A177-3AD203B41FA5}">
                          <a16:colId xmlns:a16="http://schemas.microsoft.com/office/drawing/2014/main" val="2876001925"/>
                        </a:ext>
                      </a:extLst>
                    </a:gridCol>
                  </a:tblGrid>
                  <a:tr h="568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Initial snake </a:t>
                          </a:r>
                          <a:r>
                            <a:rPr lang="en-US" altLang="zh-CN" sz="1000" dirty="0"/>
                            <a:t>rotation</a:t>
                          </a:r>
                          <a:r>
                            <a:rPr lang="zh-CN" altLang="en-US" sz="1000" dirty="0"/>
                            <a:t> </a:t>
                          </a:r>
                          <a:r>
                            <a:rPr lang="en-US" altLang="zh-CN" sz="1000" dirty="0"/>
                            <a:t>angle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Final snake </a:t>
                          </a:r>
                          <a:r>
                            <a:rPr lang="en-US" altLang="zh-CN" sz="1000" dirty="0"/>
                            <a:t>rotation</a:t>
                          </a:r>
                          <a:r>
                            <a:rPr lang="zh-CN" altLang="en-US" sz="1000" dirty="0"/>
                            <a:t> </a:t>
                          </a:r>
                          <a:r>
                            <a:rPr lang="en-US" altLang="zh-CN" sz="1000" dirty="0"/>
                            <a:t>angle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Initial spin closed orbit (</a:t>
                          </a:r>
                          <a:r>
                            <a:rPr lang="en-US" sz="1000" dirty="0" err="1"/>
                            <a:t>Sx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Sy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Sz</a:t>
                          </a:r>
                          <a:r>
                            <a:rPr lang="en-US" sz="10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Final spin closed orbit(</a:t>
                          </a:r>
                          <a:r>
                            <a:rPr lang="en-US" sz="1000" dirty="0" err="1"/>
                            <a:t>Sx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Sy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Sz</a:t>
                          </a:r>
                          <a:r>
                            <a:rPr lang="en-US" sz="10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018227"/>
                      </a:ext>
                    </a:extLst>
                  </a:tr>
                  <a:tr h="386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0.212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0.67</m:t>
                              </m:r>
                            </m:oMath>
                          </a14:m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(0 ,1, 0)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900" dirty="0"/>
                            <a:t>(0,0.33,0.94)</a:t>
                          </a:r>
                        </a:p>
                        <a:p>
                          <a:pPr algn="ctr"/>
                          <a:endParaRPr lang="en-US" sz="9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2379019"/>
                      </a:ext>
                    </a:extLst>
                  </a:tr>
                  <a:tr h="313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900" dirty="0"/>
                            <a:t>(0,0.99,-0.04)</a:t>
                          </a:r>
                        </a:p>
                        <a:p>
                          <a:pPr algn="ctr"/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(0,0.51,0.86)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9349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C97DB69-C684-4F42-A425-285C5B9CE4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566583"/>
                  </p:ext>
                </p:extLst>
              </p:nvPr>
            </p:nvGraphicFramePr>
            <p:xfrm>
              <a:off x="8426246" y="955133"/>
              <a:ext cx="3663110" cy="13206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1594">
                      <a:extLst>
                        <a:ext uri="{9D8B030D-6E8A-4147-A177-3AD203B41FA5}">
                          <a16:colId xmlns:a16="http://schemas.microsoft.com/office/drawing/2014/main" val="1979751043"/>
                        </a:ext>
                      </a:extLst>
                    </a:gridCol>
                    <a:gridCol w="907039">
                      <a:extLst>
                        <a:ext uri="{9D8B030D-6E8A-4147-A177-3AD203B41FA5}">
                          <a16:colId xmlns:a16="http://schemas.microsoft.com/office/drawing/2014/main" val="1298313023"/>
                        </a:ext>
                      </a:extLst>
                    </a:gridCol>
                    <a:gridCol w="806246">
                      <a:extLst>
                        <a:ext uri="{9D8B030D-6E8A-4147-A177-3AD203B41FA5}">
                          <a16:colId xmlns:a16="http://schemas.microsoft.com/office/drawing/2014/main" val="2405963231"/>
                        </a:ext>
                      </a:extLst>
                    </a:gridCol>
                    <a:gridCol w="1018231">
                      <a:extLst>
                        <a:ext uri="{9D8B030D-6E8A-4147-A177-3AD203B41FA5}">
                          <a16:colId xmlns:a16="http://schemas.microsoft.com/office/drawing/2014/main" val="2876001925"/>
                        </a:ext>
                      </a:extLst>
                    </a:gridCol>
                  </a:tblGrid>
                  <a:tr h="568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Initial snake </a:t>
                          </a:r>
                          <a:r>
                            <a:rPr lang="en-US" altLang="zh-CN" sz="1000" dirty="0"/>
                            <a:t>rotation</a:t>
                          </a:r>
                          <a:r>
                            <a:rPr lang="zh-CN" altLang="en-US" sz="1000" dirty="0"/>
                            <a:t> </a:t>
                          </a:r>
                          <a:r>
                            <a:rPr lang="en-US" altLang="zh-CN" sz="1000" dirty="0"/>
                            <a:t>angle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Final snake </a:t>
                          </a:r>
                          <a:r>
                            <a:rPr lang="en-US" altLang="zh-CN" sz="1000" dirty="0"/>
                            <a:t>rotation</a:t>
                          </a:r>
                          <a:r>
                            <a:rPr lang="zh-CN" altLang="en-US" sz="1000" dirty="0"/>
                            <a:t> </a:t>
                          </a:r>
                          <a:r>
                            <a:rPr lang="en-US" altLang="zh-CN" sz="1000" dirty="0"/>
                            <a:t>angle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Initial spin closed orbit (</a:t>
                          </a:r>
                          <a:r>
                            <a:rPr lang="en-US" sz="1000" dirty="0" err="1"/>
                            <a:t>Sx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Sy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Sz</a:t>
                          </a:r>
                          <a:r>
                            <a:rPr lang="en-US" sz="10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Final spin closed orbit(</a:t>
                          </a:r>
                          <a:r>
                            <a:rPr lang="en-US" sz="1000" dirty="0" err="1"/>
                            <a:t>Sx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Sy</a:t>
                          </a:r>
                          <a:r>
                            <a:rPr lang="en-US" sz="1000" dirty="0"/>
                            <a:t>/</a:t>
                          </a:r>
                          <a:r>
                            <a:rPr lang="en-US" sz="1000" dirty="0" err="1"/>
                            <a:t>Sz</a:t>
                          </a:r>
                          <a:r>
                            <a:rPr lang="en-US" sz="10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018227"/>
                      </a:ext>
                    </a:extLst>
                  </a:tr>
                  <a:tr h="3861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0" t="-148387" r="-29863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778" t="-148387" r="-202778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(0 ,1, 0)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900" dirty="0"/>
                            <a:t>(0,0.33,0.94)</a:t>
                          </a:r>
                        </a:p>
                        <a:p>
                          <a:pPr algn="ctr"/>
                          <a:endParaRPr lang="en-US" sz="9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23790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900" dirty="0"/>
                            <a:t>(0,0.99,-0.04)</a:t>
                          </a:r>
                        </a:p>
                        <a:p>
                          <a:pPr algn="ctr"/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(0,0.51,0.86)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9349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422BB87-6BC5-8F49-8018-44E95815B24D}"/>
              </a:ext>
            </a:extLst>
          </p:cNvPr>
          <p:cNvSpPr txBox="1"/>
          <p:nvPr/>
        </p:nvSpPr>
        <p:spPr>
          <a:xfrm>
            <a:off x="7931385" y="2447303"/>
            <a:ext cx="345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00FF00"/>
                </a:highlight>
              </a:rPr>
              <a:t>Initial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snake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rotation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angle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=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5rad</a:t>
            </a:r>
            <a:endParaRPr lang="en-US" dirty="0">
              <a:highlight>
                <a:srgbClr val="00FF00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D48678B-13E0-C947-92A4-7625D5D0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37" y="2847160"/>
            <a:ext cx="2470356" cy="18527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D7D4ADD-8EF4-5641-ABDB-DC9520DDA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50" y="4757874"/>
            <a:ext cx="2535543" cy="190165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451D544-871A-F742-AFBA-13B060CF5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6" y="2755779"/>
            <a:ext cx="2657259" cy="199294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76DD82D-7970-124F-8B24-3063BCBC3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83" y="4727874"/>
            <a:ext cx="2657260" cy="1992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E71A032-95D7-0246-9834-2D4541182012}"/>
                  </a:ext>
                </a:extLst>
              </p:cNvPr>
              <p:cNvSpPr txBox="1"/>
              <p:nvPr/>
            </p:nvSpPr>
            <p:spPr>
              <a:xfrm>
                <a:off x="4370010" y="4053415"/>
                <a:ext cx="1158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=0.07</m:t>
                      </m:r>
                    </m:oMath>
                  </m:oMathPara>
                </a14:m>
                <a:endParaRPr kumimoji="1" lang="zh-CN" altLang="en-US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E71A032-95D7-0246-9834-2D4541182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10" y="4053415"/>
                <a:ext cx="11580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1260F2F-6FE4-D94A-ADDE-60159DB800C8}"/>
                  </a:ext>
                </a:extLst>
              </p:cNvPr>
              <p:cNvSpPr txBox="1"/>
              <p:nvPr/>
            </p:nvSpPr>
            <p:spPr>
              <a:xfrm>
                <a:off x="4297806" y="5962095"/>
                <a:ext cx="1158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=0.13</m:t>
                      </m:r>
                    </m:oMath>
                  </m:oMathPara>
                </a14:m>
                <a:endParaRPr kumimoji="1" lang="zh-CN" altLang="en-US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1260F2F-6FE4-D94A-ADDE-60159DB8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06" y="5962095"/>
                <a:ext cx="11580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ECFEDBF-EE83-1F42-93DB-ACF4F8115866}"/>
                  </a:ext>
                </a:extLst>
              </p:cNvPr>
              <p:cNvSpPr txBox="1"/>
              <p:nvPr/>
            </p:nvSpPr>
            <p:spPr>
              <a:xfrm>
                <a:off x="10093106" y="5868894"/>
                <a:ext cx="1158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=0.22</m:t>
                      </m:r>
                    </m:oMath>
                  </m:oMathPara>
                </a14:m>
                <a:endParaRPr kumimoji="1" lang="zh-CN" altLang="en-US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ECFEDBF-EE83-1F42-93DB-ACF4F8115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106" y="5868894"/>
                <a:ext cx="115800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40649B7-5E58-6D4C-9F4D-83F20FA4829B}"/>
                  </a:ext>
                </a:extLst>
              </p:cNvPr>
              <p:cNvSpPr txBox="1"/>
              <p:nvPr/>
            </p:nvSpPr>
            <p:spPr>
              <a:xfrm>
                <a:off x="9946437" y="3949862"/>
                <a:ext cx="1158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=0.12</m:t>
                      </m:r>
                    </m:oMath>
                  </m:oMathPara>
                </a14:m>
                <a:endParaRPr kumimoji="1" lang="zh-CN" altLang="en-US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40649B7-5E58-6D4C-9F4D-83F20FA4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437" y="3949862"/>
                <a:ext cx="115800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组合 52">
            <a:extLst>
              <a:ext uri="{FF2B5EF4-FFF2-40B4-BE49-F238E27FC236}">
                <a16:creationId xmlns:a16="http://schemas.microsoft.com/office/drawing/2014/main" id="{20923AB4-05F3-D247-9612-9B118660C2D4}"/>
              </a:ext>
            </a:extLst>
          </p:cNvPr>
          <p:cNvGrpSpPr/>
          <p:nvPr/>
        </p:nvGrpSpPr>
        <p:grpSpPr>
          <a:xfrm>
            <a:off x="6637883" y="2769829"/>
            <a:ext cx="2844800" cy="1868436"/>
            <a:chOff x="6637883" y="2764525"/>
            <a:chExt cx="2844800" cy="186843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6CD64D66-DB8D-8049-94B4-0A6E7609E966}"/>
                </a:ext>
              </a:extLst>
            </p:cNvPr>
            <p:cNvGrpSpPr/>
            <p:nvPr/>
          </p:nvGrpSpPr>
          <p:grpSpPr>
            <a:xfrm>
              <a:off x="6637883" y="2764525"/>
              <a:ext cx="2844800" cy="1868436"/>
              <a:chOff x="6674846" y="2755779"/>
              <a:chExt cx="2844800" cy="186843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F82D6E12-26CA-F84B-8E9E-08897EDAA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4846" y="2755779"/>
                <a:ext cx="2844800" cy="1868436"/>
              </a:xfrm>
              <a:prstGeom prst="rect">
                <a:avLst/>
              </a:prstGeom>
            </p:spPr>
          </p:pic>
          <p:cxnSp>
            <p:nvCxnSpPr>
              <p:cNvPr id="36" name="直线连接符 35">
                <a:extLst>
                  <a:ext uri="{FF2B5EF4-FFF2-40B4-BE49-F238E27FC236}">
                    <a16:creationId xmlns:a16="http://schemas.microsoft.com/office/drawing/2014/main" id="{577651B1-D613-914E-9BA4-452FB29BD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3719" y="4251324"/>
                <a:ext cx="2587053" cy="0"/>
              </a:xfrm>
              <a:prstGeom prst="line">
                <a:avLst/>
              </a:prstGeom>
              <a:ln w="9525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>
                <a:extLst>
                  <a:ext uri="{FF2B5EF4-FFF2-40B4-BE49-F238E27FC236}">
                    <a16:creationId xmlns:a16="http://schemas.microsoft.com/office/drawing/2014/main" id="{5A52E712-8C8E-5048-9392-FA38CD5D1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3719" y="4333874"/>
                <a:ext cx="2587053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0" name="直线连接符 39">
                <a:extLst>
                  <a:ext uri="{FF2B5EF4-FFF2-40B4-BE49-F238E27FC236}">
                    <a16:creationId xmlns:a16="http://schemas.microsoft.com/office/drawing/2014/main" id="{B6FC05FD-CE66-1E42-B79E-CF439E3B4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3718" y="4159249"/>
                <a:ext cx="2587053" cy="0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E26FECD-5C26-5149-8105-C057DD386C5D}"/>
                </a:ext>
              </a:extLst>
            </p:cNvPr>
            <p:cNvSpPr txBox="1"/>
            <p:nvPr/>
          </p:nvSpPr>
          <p:spPr>
            <a:xfrm>
              <a:off x="6937801" y="4052280"/>
              <a:ext cx="27443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" dirty="0"/>
                <a:t>0.22</a:t>
              </a:r>
              <a:endParaRPr kumimoji="1" lang="zh-CN" altLang="en-US" sz="400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BA902E1-D724-A94A-9552-537A034733F2}"/>
                </a:ext>
              </a:extLst>
            </p:cNvPr>
            <p:cNvSpPr txBox="1"/>
            <p:nvPr/>
          </p:nvSpPr>
          <p:spPr>
            <a:xfrm>
              <a:off x="6937801" y="4148917"/>
              <a:ext cx="27443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" dirty="0"/>
                <a:t>0.17</a:t>
              </a:r>
              <a:endParaRPr kumimoji="1" lang="zh-CN" altLang="en-US" sz="400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F5260BA-11B6-AF44-89F9-A1F93B3B511F}"/>
                </a:ext>
              </a:extLst>
            </p:cNvPr>
            <p:cNvSpPr txBox="1"/>
            <p:nvPr/>
          </p:nvSpPr>
          <p:spPr>
            <a:xfrm>
              <a:off x="6937801" y="4238081"/>
              <a:ext cx="27443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" dirty="0"/>
                <a:t>0.12</a:t>
              </a:r>
              <a:endParaRPr kumimoji="1" lang="zh-CN" altLang="en-US" sz="400" dirty="0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52D39F85-21A3-A742-87C5-E193AF2096B4}"/>
              </a:ext>
            </a:extLst>
          </p:cNvPr>
          <p:cNvSpPr txBox="1"/>
          <p:nvPr/>
        </p:nvSpPr>
        <p:spPr>
          <a:xfrm>
            <a:off x="856712" y="4386485"/>
            <a:ext cx="27443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" dirty="0"/>
              <a:t>0.07</a:t>
            </a:r>
            <a:endParaRPr kumimoji="1" lang="zh-CN" altLang="en-US" sz="400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6A323E2-9FED-1543-829A-0504AA6689E4}"/>
              </a:ext>
            </a:extLst>
          </p:cNvPr>
          <p:cNvGrpSpPr/>
          <p:nvPr/>
        </p:nvGrpSpPr>
        <p:grpSpPr>
          <a:xfrm>
            <a:off x="724836" y="2825658"/>
            <a:ext cx="2853417" cy="1852767"/>
            <a:chOff x="724836" y="2825658"/>
            <a:chExt cx="2853417" cy="1852767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1F8D7F6-5936-444C-B73D-DE2931B0E444}"/>
                </a:ext>
              </a:extLst>
            </p:cNvPr>
            <p:cNvGrpSpPr/>
            <p:nvPr/>
          </p:nvGrpSpPr>
          <p:grpSpPr>
            <a:xfrm>
              <a:off x="724836" y="2825658"/>
              <a:ext cx="2853417" cy="1852767"/>
              <a:chOff x="710461" y="2825658"/>
              <a:chExt cx="2853417" cy="1852767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A567FE58-5148-C649-915D-05A6D7751B03}"/>
                  </a:ext>
                </a:extLst>
              </p:cNvPr>
              <p:cNvGrpSpPr/>
              <p:nvPr/>
            </p:nvGrpSpPr>
            <p:grpSpPr>
              <a:xfrm>
                <a:off x="710461" y="2825658"/>
                <a:ext cx="2853417" cy="1852767"/>
                <a:chOff x="729265" y="2825658"/>
                <a:chExt cx="2853417" cy="1852767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5F4CDC81-5282-8549-9CB3-A472388FD3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9265" y="2825658"/>
                  <a:ext cx="2853417" cy="1852767"/>
                </a:xfrm>
                <a:prstGeom prst="rect">
                  <a:avLst/>
                </a:prstGeom>
              </p:spPr>
            </p:pic>
            <p:cxnSp>
              <p:nvCxnSpPr>
                <p:cNvPr id="42" name="直线连接符 41">
                  <a:extLst>
                    <a:ext uri="{FF2B5EF4-FFF2-40B4-BE49-F238E27FC236}">
                      <a16:creationId xmlns:a16="http://schemas.microsoft.com/office/drawing/2014/main" id="{B20DAF4C-D045-504C-83D1-D4F70B54FA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446" y="4386485"/>
                  <a:ext cx="2587053" cy="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42">
                  <a:extLst>
                    <a:ext uri="{FF2B5EF4-FFF2-40B4-BE49-F238E27FC236}">
                      <a16:creationId xmlns:a16="http://schemas.microsoft.com/office/drawing/2014/main" id="{ED0DFC46-A49B-8F4F-B77D-27237DAAE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446" y="4437584"/>
                  <a:ext cx="2587053" cy="0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43">
                  <a:extLst>
                    <a:ext uri="{FF2B5EF4-FFF2-40B4-BE49-F238E27FC236}">
                      <a16:creationId xmlns:a16="http://schemas.microsoft.com/office/drawing/2014/main" id="{3C8DF3D5-D598-FC42-9602-F6A3312814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445" y="4486759"/>
                  <a:ext cx="2587053" cy="0"/>
                </a:xfrm>
                <a:prstGeom prst="line">
                  <a:avLst/>
                </a:prstGeom>
                <a:ln w="9525" cap="flat" cmpd="sng" algn="ctr">
                  <a:solidFill>
                    <a:schemeClr val="accent3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3B9597DE-286B-5B42-8F1E-ACC671CD983D}"/>
                  </a:ext>
                </a:extLst>
              </p:cNvPr>
              <p:cNvSpPr txBox="1"/>
              <p:nvPr/>
            </p:nvSpPr>
            <p:spPr>
              <a:xfrm>
                <a:off x="856712" y="4338180"/>
                <a:ext cx="274434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00" dirty="0"/>
                  <a:t>0.10</a:t>
                </a:r>
                <a:endParaRPr kumimoji="1" lang="zh-CN" altLang="en-US" sz="400" dirty="0"/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3425BCB-6940-7246-B5C6-AED936F5FBAE}"/>
                  </a:ext>
                </a:extLst>
              </p:cNvPr>
              <p:cNvSpPr txBox="1"/>
              <p:nvPr/>
            </p:nvSpPr>
            <p:spPr>
              <a:xfrm>
                <a:off x="856712" y="4287565"/>
                <a:ext cx="274434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00" dirty="0"/>
                  <a:t>0.13</a:t>
                </a:r>
                <a:endParaRPr kumimoji="1" lang="zh-CN" altLang="en-US" sz="400" dirty="0"/>
              </a:p>
            </p:txBody>
          </p: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85C7856-D69C-3442-A6AD-71845CA2FE46}"/>
                </a:ext>
              </a:extLst>
            </p:cNvPr>
            <p:cNvSpPr txBox="1"/>
            <p:nvPr/>
          </p:nvSpPr>
          <p:spPr>
            <a:xfrm>
              <a:off x="871087" y="4389558"/>
              <a:ext cx="27443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" dirty="0"/>
                <a:t>0.07</a:t>
              </a:r>
              <a:endParaRPr kumimoji="1" lang="zh-CN" altLang="en-US" sz="400" dirty="0"/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FB8DB062-0F9A-0C4A-8EE8-2BA87C43FB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78" y="4633403"/>
            <a:ext cx="2813230" cy="2109923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9C12BCC-9087-144C-8E6F-D85CEA3030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3" y="4744077"/>
            <a:ext cx="2803336" cy="2102502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9F1E6A4-3D2D-3840-90B5-99CEB86BB16D}"/>
              </a:ext>
            </a:extLst>
          </p:cNvPr>
          <p:cNvCxnSpPr/>
          <p:nvPr/>
        </p:nvCxnSpPr>
        <p:spPr>
          <a:xfrm flipV="1">
            <a:off x="1810215" y="4913972"/>
            <a:ext cx="0" cy="170095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AAD7436-49CB-8B4A-8C95-2435FA665E87}"/>
              </a:ext>
            </a:extLst>
          </p:cNvPr>
          <p:cNvCxnSpPr/>
          <p:nvPr/>
        </p:nvCxnSpPr>
        <p:spPr>
          <a:xfrm flipV="1">
            <a:off x="7891345" y="4821045"/>
            <a:ext cx="0" cy="1700955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F09CF45-62CF-C940-BD81-F2C4129625FD}"/>
              </a:ext>
            </a:extLst>
          </p:cNvPr>
          <p:cNvCxnSpPr/>
          <p:nvPr/>
        </p:nvCxnSpPr>
        <p:spPr>
          <a:xfrm flipV="1">
            <a:off x="8095786" y="4813521"/>
            <a:ext cx="0" cy="170095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6F53E95-4699-C648-9AA9-D07296501908}"/>
              </a:ext>
            </a:extLst>
          </p:cNvPr>
          <p:cNvCxnSpPr/>
          <p:nvPr/>
        </p:nvCxnSpPr>
        <p:spPr>
          <a:xfrm flipV="1">
            <a:off x="1642945" y="4921406"/>
            <a:ext cx="0" cy="1700955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D068CA4-F8C0-9142-B67E-8338B54B7A96}"/>
              </a:ext>
            </a:extLst>
          </p:cNvPr>
          <p:cNvSpPr txBox="1"/>
          <p:nvPr/>
        </p:nvSpPr>
        <p:spPr>
          <a:xfrm>
            <a:off x="11251115" y="2275741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Tao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Chen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528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39A1-2EE6-9F4C-9035-E235EDDD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 on polarization maintenance in the booster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8BBB-7F79-0247-AE52-749990C0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" y="1059770"/>
            <a:ext cx="12147733" cy="283296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zh-CN" sz="2400" dirty="0"/>
              <a:t>The polarization can be mostly</a:t>
            </a:r>
            <a:r>
              <a:rPr lang="zh-CN" altLang="en-US" sz="2400" dirty="0"/>
              <a:t> </a:t>
            </a:r>
            <a:r>
              <a:rPr lang="en-US" altLang="zh-CN" sz="2400" dirty="0"/>
              <a:t>preserved during the acceleration by using one full snake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400" dirty="0"/>
              <a:t>Using Solenoid-based partial snakes looks also</a:t>
            </a:r>
            <a:r>
              <a:rPr lang="zh-CN" altLang="en-US" sz="2400" dirty="0"/>
              <a:t> </a:t>
            </a:r>
            <a:r>
              <a:rPr lang="en-US" altLang="zh-CN" sz="2400" dirty="0"/>
              <a:t>promising in preserving polarization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400" dirty="0"/>
              <a:t>Improve the code to take into account of realistic ramping curve and other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Implement the snake into the lattice, and conduct more realistic lattice-dependent simulations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099D0-8AE2-8C41-88BD-1638394A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42" y="0"/>
            <a:ext cx="9464040" cy="1061797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Spin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rotators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the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CEPC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CDR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lattice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13306"/>
                <a:ext cx="11923776" cy="299208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zh-CN" sz="2600" b="1" u="sng" dirty="0"/>
                  <a:t>First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attempt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implement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spin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rotators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into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the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collider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ring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lattice</a:t>
                </a:r>
              </a:p>
              <a:p>
                <a:pPr lvl="1"/>
                <a:r>
                  <a:rPr lang="en-US" altLang="zh-CN" sz="2400" dirty="0"/>
                  <a:t>Solenoid spin rotators can be implemented at the first short straight sections next to IR</a:t>
                </a:r>
              </a:p>
              <a:p>
                <a:pPr lvl="1"/>
                <a:r>
                  <a:rPr lang="en-US" altLang="zh-CN" sz="2400" dirty="0">
                    <a:solidFill>
                      <a:schemeClr val="tx1"/>
                    </a:solidFill>
                  </a:rPr>
                  <a:t>Modified the ring layout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bend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=15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2200" dirty="0"/>
                  <a:t>Keep the IR geometry</a:t>
                </a:r>
              </a:p>
              <a:p>
                <a:pPr lvl="2"/>
                <a:r>
                  <a:rPr lang="en-US" altLang="zh-CN" sz="2200" dirty="0"/>
                  <a:t>Keep the transverse distance between e+ and e- rings  D=0.35m</a:t>
                </a:r>
              </a:p>
              <a:p>
                <a:pPr lvl="2"/>
                <a:r>
                  <a:rPr lang="en-US" altLang="zh-CN" sz="2200" dirty="0"/>
                  <a:t>Scale the bending angle before and after the short straight section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13306"/>
                <a:ext cx="11923776" cy="2992085"/>
              </a:xfrm>
              <a:blipFill>
                <a:blip r:embed="rId2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0B8BDD3-52AE-0F4B-8F6A-C3DB9BCB0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9" y="4546928"/>
            <a:ext cx="3852584" cy="12469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97D65-0202-504E-9232-424BB8698E0F}"/>
              </a:ext>
            </a:extLst>
          </p:cNvPr>
          <p:cNvCxnSpPr>
            <a:cxnSpLocks/>
          </p:cNvCxnSpPr>
          <p:nvPr/>
        </p:nvCxnSpPr>
        <p:spPr>
          <a:xfrm>
            <a:off x="2103205" y="5248436"/>
            <a:ext cx="676333" cy="33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C732F8-C0D6-A144-80BF-E8939CB0AE8D}"/>
              </a:ext>
            </a:extLst>
          </p:cNvPr>
          <p:cNvCxnSpPr>
            <a:cxnSpLocks/>
          </p:cNvCxnSpPr>
          <p:nvPr/>
        </p:nvCxnSpPr>
        <p:spPr>
          <a:xfrm>
            <a:off x="3407228" y="5586136"/>
            <a:ext cx="0" cy="52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8588D20-70FD-9E46-AD0A-C441A8EE3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70" y="5621705"/>
            <a:ext cx="282503" cy="581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0ECE65-42BA-A448-857F-BD1ECCB82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8" y="5041759"/>
            <a:ext cx="282503" cy="58114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EBB831-4E9D-C743-803B-3FC7CE06BADD}"/>
              </a:ext>
            </a:extLst>
          </p:cNvPr>
          <p:cNvCxnSpPr>
            <a:cxnSpLocks/>
          </p:cNvCxnSpPr>
          <p:nvPr/>
        </p:nvCxnSpPr>
        <p:spPr>
          <a:xfrm>
            <a:off x="1688881" y="5128713"/>
            <a:ext cx="0" cy="52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3B76F-EEC8-6E48-B35F-53F9214B5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775" y="4392672"/>
            <a:ext cx="3124578" cy="2059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4EA7B9-D678-E641-889D-78880C6CB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353" y="4105391"/>
            <a:ext cx="3582949" cy="23237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340A9-57A4-5E49-AF0F-F699D5EFBB7A}"/>
              </a:ext>
            </a:extLst>
          </p:cNvPr>
          <p:cNvSpPr txBox="1"/>
          <p:nvPr/>
        </p:nvSpPr>
        <p:spPr>
          <a:xfrm>
            <a:off x="10924012" y="2127058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Wenhao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Xia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9079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42" y="1"/>
            <a:ext cx="9464040" cy="1024128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Spin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rotators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the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CEPC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CDR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lattice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24129"/>
                <a:ext cx="12192000" cy="2821307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zh-CN" sz="2600" b="1" u="sng" dirty="0"/>
                  <a:t>First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attempt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implement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spin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rotators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into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the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collider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ring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lattice</a:t>
                </a:r>
                <a:endParaRPr lang="en-US" altLang="zh-CN" sz="2600" dirty="0"/>
              </a:p>
              <a:p>
                <a:pPr lvl="1"/>
                <a:r>
                  <a:rPr lang="en-US" altLang="zh-CN" sz="2400" dirty="0"/>
                  <a:t>Each spin rotator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SOL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altLang="zh-CN" sz="2400"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240 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400" dirty="0"/>
                  <a:t>Assume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each solenoid is 8 T, ~1.5m</a:t>
                </a:r>
              </a:p>
              <a:p>
                <a:pPr lvl="1"/>
                <a:r>
                  <a:rPr lang="en-US" altLang="zh-CN" sz="2400" dirty="0"/>
                  <a:t>Each unit cell contains two solenoids and matching quads, total length ~  10 m</a:t>
                </a:r>
              </a:p>
              <a:p>
                <a:pPr lvl="1"/>
                <a:r>
                  <a:rPr lang="en-US" altLang="zh-CN" sz="2400" dirty="0"/>
                  <a:t>Replace the existing drifts in the lattice by such unit cells</a:t>
                </a:r>
              </a:p>
              <a:p>
                <a:pPr lvl="1"/>
                <a:r>
                  <a:rPr lang="en-US" altLang="zh-CN" sz="2400" dirty="0">
                    <a:solidFill>
                      <a:schemeClr val="tx1"/>
                    </a:solidFill>
                  </a:rPr>
                  <a:t>Each spin rotator </a:t>
                </a:r>
                <a:r>
                  <a:rPr lang="en-US" altLang="zh-CN" sz="2400" dirty="0"/>
                  <a:t>consists  of 10 unit cells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24129"/>
                <a:ext cx="12192000" cy="2821307"/>
              </a:xfrm>
              <a:blipFill>
                <a:blip r:embed="rId2"/>
                <a:stretch>
                  <a:fillRect t="-8969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">
            <a:extLst>
              <a:ext uri="{FF2B5EF4-FFF2-40B4-BE49-F238E27FC236}">
                <a16:creationId xmlns:a16="http://schemas.microsoft.com/office/drawing/2014/main" id="{DBC35F01-89EC-D846-A946-C368593033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7448" y="4480933"/>
            <a:ext cx="4584110" cy="8785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9F682F-3657-D147-A714-06CB4B54A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68" y="4480933"/>
            <a:ext cx="5117016" cy="1691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5E191-0E60-3746-9856-972136CD145B}"/>
              </a:ext>
            </a:extLst>
          </p:cNvPr>
          <p:cNvSpPr txBox="1"/>
          <p:nvPr/>
        </p:nvSpPr>
        <p:spPr>
          <a:xfrm>
            <a:off x="10879407" y="1532326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Wenhao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Xia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413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66447"/>
            <a:ext cx="12147733" cy="7148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Spin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rotators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CEPC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CDR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lattice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6" y="977996"/>
            <a:ext cx="12180933" cy="256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First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attempt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collider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ring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endParaRPr lang="en-US" altLang="zh-CN" sz="26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rotators</a:t>
            </a:r>
            <a:r>
              <a:rPr lang="zh-CN" altLang="en-US" sz="2400" dirty="0"/>
              <a:t> </a:t>
            </a:r>
            <a:r>
              <a:rPr lang="en-US" altLang="zh-CN" sz="2400" dirty="0"/>
              <a:t>do</a:t>
            </a:r>
            <a:r>
              <a:rPr lang="zh-CN" altLang="en-US" sz="2400" dirty="0"/>
              <a:t> </a:t>
            </a:r>
            <a:r>
              <a:rPr lang="en-US" altLang="zh-CN" sz="2400" dirty="0"/>
              <a:t>rotate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direction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expected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But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limited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CDR</a:t>
            </a:r>
            <a:r>
              <a:rPr lang="zh-CN" altLang="en-US" sz="2400" dirty="0"/>
              <a:t> </a:t>
            </a:r>
            <a:r>
              <a:rPr lang="en-US" altLang="zh-CN" sz="2400" dirty="0"/>
              <a:t>lattice</a:t>
            </a:r>
            <a:r>
              <a:rPr lang="zh-CN" altLang="en-US" sz="2400" dirty="0"/>
              <a:t> </a:t>
            </a:r>
            <a:r>
              <a:rPr lang="en-US" altLang="zh-CN" sz="2400" dirty="0"/>
              <a:t>requires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very</a:t>
            </a:r>
            <a:r>
              <a:rPr lang="zh-CN" altLang="en-US" sz="2400" dirty="0"/>
              <a:t> </a:t>
            </a:r>
            <a:r>
              <a:rPr lang="en-US" altLang="zh-CN" sz="2400" dirty="0"/>
              <a:t>compact</a:t>
            </a:r>
            <a:r>
              <a:rPr lang="zh-CN" altLang="en-US" sz="2400" dirty="0"/>
              <a:t> </a:t>
            </a:r>
            <a:r>
              <a:rPr lang="en-US" altLang="zh-CN" sz="2400" dirty="0"/>
              <a:t>design,</a:t>
            </a:r>
            <a:r>
              <a:rPr lang="zh-CN" altLang="en-US" sz="2400" dirty="0"/>
              <a:t> </a:t>
            </a:r>
            <a:r>
              <a:rPr lang="en-US" altLang="zh-CN" sz="2400" dirty="0"/>
              <a:t>superconducting</a:t>
            </a:r>
            <a:r>
              <a:rPr lang="zh-CN" altLang="en-US" sz="2400" dirty="0"/>
              <a:t> </a:t>
            </a:r>
            <a:r>
              <a:rPr lang="en-US" altLang="zh-CN" sz="2400" dirty="0"/>
              <a:t>quadrupole</a:t>
            </a:r>
            <a:r>
              <a:rPr lang="zh-CN" altLang="en-US" sz="2400" dirty="0"/>
              <a:t> </a:t>
            </a:r>
            <a:r>
              <a:rPr lang="en-US" altLang="zh-CN" sz="2400" dirty="0"/>
              <a:t>magnets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necessary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local</a:t>
            </a:r>
            <a:r>
              <a:rPr lang="zh-CN" altLang="en-US" sz="2400" dirty="0"/>
              <a:t> </a:t>
            </a:r>
            <a:r>
              <a:rPr lang="en-US" altLang="zh-CN" sz="2400" dirty="0"/>
              <a:t>chromaticity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</a:t>
            </a:r>
            <a:r>
              <a:rPr lang="zh-CN" altLang="en-US" sz="2400" dirty="0"/>
              <a:t> </a:t>
            </a:r>
            <a:r>
              <a:rPr lang="en-US" altLang="zh-CN" sz="2400" dirty="0"/>
              <a:t>region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too</a:t>
            </a:r>
            <a:r>
              <a:rPr lang="zh-CN" altLang="en-US" sz="2400" dirty="0"/>
              <a:t> </a:t>
            </a:r>
            <a:r>
              <a:rPr lang="en-US" altLang="zh-CN" sz="2400" dirty="0"/>
              <a:t>large,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there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aperture</a:t>
            </a:r>
            <a:r>
              <a:rPr lang="zh-CN" altLang="en-US" sz="2400" dirty="0"/>
              <a:t> </a:t>
            </a:r>
            <a:endParaRPr lang="en-HK" altLang="zh-CN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A6A00B-11EB-EB48-A765-492A8F28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" y="4583576"/>
            <a:ext cx="3163764" cy="1853518"/>
          </a:xfrm>
          <a:prstGeom prst="rect">
            <a:avLst/>
          </a:prstGeom>
        </p:spPr>
      </p:pic>
      <p:pic>
        <p:nvPicPr>
          <p:cNvPr id="21" name="内容占位符 4">
            <a:extLst>
              <a:ext uri="{FF2B5EF4-FFF2-40B4-BE49-F238E27FC236}">
                <a16:creationId xmlns:a16="http://schemas.microsoft.com/office/drawing/2014/main" id="{FDC4B686-B859-C247-A20E-D0E7301B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96" y="4626270"/>
            <a:ext cx="3250030" cy="18108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2AF716-CB1A-D84B-80F9-7D91DAF87D84}"/>
              </a:ext>
            </a:extLst>
          </p:cNvPr>
          <p:cNvSpPr txBox="1"/>
          <p:nvPr/>
        </p:nvSpPr>
        <p:spPr>
          <a:xfrm>
            <a:off x="4742540" y="4776974"/>
            <a:ext cx="168394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  spin rotators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E57724-7D6C-2F46-9C4E-F702D3FE4F29}"/>
              </a:ext>
            </a:extLst>
          </p:cNvPr>
          <p:cNvSpPr txBox="1"/>
          <p:nvPr/>
        </p:nvSpPr>
        <p:spPr>
          <a:xfrm>
            <a:off x="1241160" y="4776974"/>
            <a:ext cx="168394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w/o  spin rotators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925415-9D4D-E644-B513-D513663EF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526" y="5268272"/>
            <a:ext cx="5648474" cy="950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3739F7-8F23-3947-8A2E-C6720810FBD3}"/>
              </a:ext>
            </a:extLst>
          </p:cNvPr>
          <p:cNvSpPr txBox="1"/>
          <p:nvPr/>
        </p:nvSpPr>
        <p:spPr>
          <a:xfrm>
            <a:off x="10879407" y="1532326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Wenhao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Xia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910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design of spin rotators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6" y="977996"/>
            <a:ext cx="12180933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Redesign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of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and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implementation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r>
              <a:rPr lang="zh-CN" altLang="en-US" sz="2600" b="1" u="sng" dirty="0"/>
              <a:t> </a:t>
            </a:r>
            <a:endParaRPr lang="en-HK" altLang="zh-CN" sz="2600" b="1" u="sng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version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lattice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geometric</a:t>
            </a:r>
            <a:r>
              <a:rPr lang="zh-CN" altLang="en-US" sz="2400" dirty="0"/>
              <a:t> </a:t>
            </a:r>
            <a:r>
              <a:rPr lang="en-US" altLang="zh-CN" sz="2400" dirty="0"/>
              <a:t>requirement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built-in</a:t>
            </a:r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~300m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reserved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rotator,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long</a:t>
            </a:r>
            <a:r>
              <a:rPr lang="zh-CN" altLang="en-US" sz="2400" dirty="0"/>
              <a:t> </a:t>
            </a:r>
            <a:r>
              <a:rPr lang="en-US" altLang="zh-CN" sz="2400" dirty="0"/>
              <a:t>straight</a:t>
            </a:r>
            <a:r>
              <a:rPr lang="zh-CN" altLang="en-US" sz="2400" dirty="0"/>
              <a:t> </a:t>
            </a:r>
            <a:r>
              <a:rPr lang="en-US" altLang="zh-CN" sz="2400" dirty="0"/>
              <a:t>section</a:t>
            </a:r>
            <a:r>
              <a:rPr lang="zh-CN" altLang="en-US" sz="2400" dirty="0"/>
              <a:t> </a:t>
            </a:r>
            <a:r>
              <a:rPr lang="en-US" altLang="zh-CN" sz="2400" dirty="0"/>
              <a:t>near</a:t>
            </a:r>
            <a:r>
              <a:rPr lang="zh-CN" altLang="en-US" sz="2400" dirty="0"/>
              <a:t> </a:t>
            </a:r>
            <a:r>
              <a:rPr lang="en-US" altLang="zh-CN" sz="2400" dirty="0"/>
              <a:t>IR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modular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also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way</a:t>
            </a:r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endParaRPr lang="en-US" altLang="zh-CN" sz="24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endParaRPr lang="en-HK" altLang="zh-C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FB17FD-9D29-4942-9A17-EA418F02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78" y="3462529"/>
            <a:ext cx="8190472" cy="33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17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design of spin rotators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7" y="977996"/>
            <a:ext cx="101082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Redesign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of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and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implementation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r>
              <a:rPr lang="zh-CN" altLang="en-US" sz="2600" b="1" u="sng" dirty="0"/>
              <a:t> </a:t>
            </a:r>
            <a:endParaRPr lang="en-HK" altLang="zh-CN" sz="2600" b="1" u="sng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Unit</a:t>
            </a:r>
            <a:r>
              <a:rPr lang="zh-CN" altLang="en-US" sz="2400" dirty="0"/>
              <a:t> </a:t>
            </a:r>
            <a:r>
              <a:rPr lang="en-US" altLang="zh-CN" sz="2400" dirty="0"/>
              <a:t>cell</a:t>
            </a:r>
            <a:r>
              <a:rPr lang="zh-CN" altLang="en-US" sz="2400" dirty="0"/>
              <a:t> </a:t>
            </a:r>
            <a:r>
              <a:rPr lang="en-US" altLang="zh-CN" sz="2400" dirty="0"/>
              <a:t>length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streched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10</a:t>
            </a:r>
            <a:r>
              <a:rPr lang="zh-CN" altLang="en-US" sz="2400" dirty="0"/>
              <a:t> </a:t>
            </a:r>
            <a:r>
              <a:rPr lang="en-US" altLang="zh-CN" sz="2400" dirty="0"/>
              <a:t>m</a:t>
            </a:r>
            <a:r>
              <a:rPr lang="zh-CN" altLang="en-US" sz="2400" dirty="0"/>
              <a:t>  </a:t>
            </a:r>
            <a:r>
              <a:rPr lang="en-US" altLang="zh-CN" sz="2400" dirty="0"/>
              <a:t>-&gt;</a:t>
            </a:r>
            <a:r>
              <a:rPr lang="zh-CN" altLang="en-US" sz="2400" dirty="0"/>
              <a:t> </a:t>
            </a:r>
            <a:r>
              <a:rPr lang="en-US" altLang="zh-CN" sz="2400" dirty="0"/>
              <a:t>25</a:t>
            </a:r>
            <a:r>
              <a:rPr lang="zh-CN" altLang="en-US" sz="2400" dirty="0"/>
              <a:t> </a:t>
            </a:r>
            <a:r>
              <a:rPr lang="en-US" altLang="zh-CN" sz="2400" dirty="0"/>
              <a:t>m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max</a:t>
            </a:r>
            <a:r>
              <a:rPr lang="zh-CN" altLang="en-US" sz="2400" dirty="0"/>
              <a:t> </a:t>
            </a:r>
            <a:r>
              <a:rPr lang="en-US" altLang="zh-CN" sz="2400" dirty="0"/>
              <a:t>gradient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quads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reduced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factor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10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Tuning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dedicated</a:t>
            </a:r>
            <a:r>
              <a:rPr lang="zh-CN" altLang="en-US" sz="2400" dirty="0"/>
              <a:t> </a:t>
            </a:r>
            <a:r>
              <a:rPr lang="en-US" altLang="zh-CN" sz="2400" dirty="0"/>
              <a:t>quads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realize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matching</a:t>
            </a:r>
            <a:r>
              <a:rPr lang="zh-CN" altLang="en-US" sz="2400" dirty="0"/>
              <a:t> </a:t>
            </a:r>
            <a:endParaRPr lang="en-HK" altLang="zh-CN" sz="2400" dirty="0"/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endParaRPr lang="en-US" altLang="zh-CN" sz="24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endParaRPr lang="en-HK" altLang="zh-C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16305-69E1-F843-8001-30408F21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4799965"/>
            <a:ext cx="5302885" cy="180022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CF4D67E8-1B18-6B4C-8B71-D943D7CD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0" y="4799965"/>
            <a:ext cx="5207000" cy="1931670"/>
          </a:xfrm>
          <a:prstGeom prst="rect">
            <a:avLst/>
          </a:prstGeom>
        </p:spPr>
      </p:pic>
      <p:cxnSp>
        <p:nvCxnSpPr>
          <p:cNvPr id="8" name="直接箭头连接符 4">
            <a:extLst>
              <a:ext uri="{FF2B5EF4-FFF2-40B4-BE49-F238E27FC236}">
                <a16:creationId xmlns:a16="http://schemas.microsoft.com/office/drawing/2014/main" id="{DC26DB0D-B92B-5B4A-8D6A-90E9FC23847E}"/>
              </a:ext>
            </a:extLst>
          </p:cNvPr>
          <p:cNvCxnSpPr/>
          <p:nvPr/>
        </p:nvCxnSpPr>
        <p:spPr>
          <a:xfrm flipV="1">
            <a:off x="5699760" y="5690235"/>
            <a:ext cx="1105535" cy="0"/>
          </a:xfrm>
          <a:prstGeom prst="straightConnector1">
            <a:avLst/>
          </a:prstGeom>
          <a:ln w="666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内容占位符 3">
            <a:extLst>
              <a:ext uri="{FF2B5EF4-FFF2-40B4-BE49-F238E27FC236}">
                <a16:creationId xmlns:a16="http://schemas.microsoft.com/office/drawing/2014/main" id="{4D77C79C-4746-2847-90DA-1CFA4FC1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720" y="1728522"/>
            <a:ext cx="4398264" cy="2815411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F035D3A5-25A0-604F-999F-5BA7F9461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164" y="3136227"/>
            <a:ext cx="3299474" cy="8794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690DCE-74AB-F546-8F6A-BCF21D429DCC}"/>
              </a:ext>
            </a:extLst>
          </p:cNvPr>
          <p:cNvSpPr/>
          <p:nvPr/>
        </p:nvSpPr>
        <p:spPr>
          <a:xfrm>
            <a:off x="1765740" y="4167466"/>
            <a:ext cx="3640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Spin matching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conditon</a:t>
            </a:r>
            <a:r>
              <a:rPr lang="en-US" altLang="zh-CN" sz="2000" b="1" dirty="0"/>
              <a:t>:  G</a:t>
            </a:r>
            <a:r>
              <a:rPr lang="en-US" altLang="zh-CN" sz="2000" b="1" baseline="-25000" dirty="0"/>
              <a:t>2</a:t>
            </a:r>
            <a:r>
              <a:rPr lang="zh-CN" altLang="en-US" sz="2000" b="1" baseline="-25000" dirty="0"/>
              <a:t>×</a:t>
            </a:r>
            <a:r>
              <a:rPr lang="en-US" altLang="zh-CN" sz="2000" b="1" baseline="-25000" dirty="0"/>
              <a:t>6</a:t>
            </a:r>
            <a:r>
              <a:rPr lang="en-US" altLang="zh-CN" sz="2000" b="1" dirty="0"/>
              <a:t>=0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C2EF5-51C8-2D4D-8C96-9336442F1E0E}"/>
              </a:ext>
            </a:extLst>
          </p:cNvPr>
          <p:cNvSpPr txBox="1"/>
          <p:nvPr/>
        </p:nvSpPr>
        <p:spPr>
          <a:xfrm>
            <a:off x="10879407" y="141584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Wenhao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Xia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816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BE4E-AB91-FF4F-97A1-72274868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9888-0BF6-094A-BB84-9D948962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design:</a:t>
            </a:r>
          </a:p>
          <a:p>
            <a:pPr lvl="1"/>
            <a:r>
              <a:rPr lang="en-US" altLang="zh-CN" dirty="0">
                <a:highlight>
                  <a:srgbClr val="FFFF00"/>
                </a:highlight>
              </a:rPr>
              <a:t>Tao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Chen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Zhe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Jie</a:t>
            </a:r>
            <a:r>
              <a:rPr lang="zh-CN" altLang="en-US" dirty="0"/>
              <a:t> </a:t>
            </a:r>
            <a:r>
              <a:rPr lang="en-US" altLang="zh-CN" dirty="0"/>
              <a:t>Gao,</a:t>
            </a:r>
            <a:r>
              <a:rPr lang="zh-CN" altLang="en-US" dirty="0"/>
              <a:t> </a:t>
            </a:r>
            <a:r>
              <a:rPr lang="en-US" altLang="zh-CN" dirty="0" err="1"/>
              <a:t>Sergi</a:t>
            </a:r>
            <a:r>
              <a:rPr lang="zh-CN" altLang="en-US" dirty="0"/>
              <a:t> </a:t>
            </a:r>
            <a:r>
              <a:rPr lang="en-US" altLang="zh-CN" dirty="0" err="1"/>
              <a:t>Nikitin</a:t>
            </a:r>
            <a:r>
              <a:rPr lang="zh-CN" altLang="en-US" dirty="0"/>
              <a:t> </a:t>
            </a:r>
            <a:r>
              <a:rPr lang="en-US" altLang="zh-CN" dirty="0"/>
              <a:t>(BINP),</a:t>
            </a:r>
            <a:r>
              <a:rPr lang="zh-CN" altLang="en-US" dirty="0"/>
              <a:t> </a:t>
            </a:r>
            <a:r>
              <a:rPr lang="en-US" altLang="zh-CN" dirty="0"/>
              <a:t>Dou</a:t>
            </a:r>
            <a:r>
              <a:rPr lang="zh-CN" altLang="en-US" dirty="0"/>
              <a:t> </a:t>
            </a:r>
            <a:r>
              <a:rPr lang="en-US" altLang="zh-CN" dirty="0"/>
              <a:t>Wang,</a:t>
            </a:r>
            <a:r>
              <a:rPr lang="zh-CN" altLang="en-US" dirty="0"/>
              <a:t> </a:t>
            </a:r>
            <a:r>
              <a:rPr lang="en-US" altLang="zh-CN" dirty="0" err="1"/>
              <a:t>Yiwei</a:t>
            </a:r>
            <a:r>
              <a:rPr lang="zh-CN" altLang="en-US" dirty="0"/>
              <a:t> </a:t>
            </a:r>
            <a:r>
              <a:rPr lang="en-US" altLang="zh-CN" dirty="0"/>
              <a:t>Wang,</a:t>
            </a:r>
            <a:r>
              <a:rPr lang="zh-CN" altLang="en-US" dirty="0"/>
              <a:t> </a:t>
            </a:r>
            <a:r>
              <a:rPr lang="en-US" altLang="zh-CN" dirty="0" err="1">
                <a:highlight>
                  <a:srgbClr val="FFFF00"/>
                </a:highlight>
              </a:rPr>
              <a:t>Wenhao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Xia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endParaRPr lang="en-HK" altLang="zh-CN" dirty="0">
              <a:highlight>
                <a:srgbClr val="FFFF00"/>
              </a:highlight>
            </a:endParaRPr>
          </a:p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 err="1"/>
              <a:t>linac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Xiaoping</a:t>
            </a:r>
            <a:r>
              <a:rPr lang="zh-CN" altLang="en-US" dirty="0"/>
              <a:t> </a:t>
            </a:r>
            <a:r>
              <a:rPr lang="en-US" altLang="zh-CN" dirty="0"/>
              <a:t>Li,</a:t>
            </a:r>
            <a:r>
              <a:rPr lang="zh-CN" altLang="en-US" dirty="0"/>
              <a:t> </a:t>
            </a:r>
            <a:r>
              <a:rPr lang="en-US" altLang="zh-CN" dirty="0"/>
              <a:t>Cai</a:t>
            </a:r>
            <a:r>
              <a:rPr lang="zh-CN" altLang="en-US" dirty="0"/>
              <a:t> </a:t>
            </a:r>
            <a:r>
              <a:rPr lang="en-US" altLang="zh-CN" dirty="0"/>
              <a:t>Meng,</a:t>
            </a:r>
            <a:r>
              <a:rPr lang="zh-CN" altLang="en-US" dirty="0"/>
              <a:t> </a:t>
            </a:r>
            <a:r>
              <a:rPr lang="en-US" altLang="zh-CN" dirty="0" err="1"/>
              <a:t>Jingru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</a:p>
          <a:p>
            <a:r>
              <a:rPr lang="en-US" altLang="zh-CN" dirty="0"/>
              <a:t>Polarimeter:</a:t>
            </a:r>
          </a:p>
          <a:p>
            <a:pPr lvl="1"/>
            <a:r>
              <a:rPr lang="en-US" altLang="zh-CN" dirty="0" err="1">
                <a:highlight>
                  <a:srgbClr val="FFFF00"/>
                </a:highlight>
              </a:rPr>
              <a:t>Shanhong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Chen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Yongsheng</a:t>
            </a:r>
            <a:r>
              <a:rPr lang="zh-CN" altLang="en-US" dirty="0"/>
              <a:t> </a:t>
            </a:r>
            <a:r>
              <a:rPr lang="en-US" altLang="zh-CN" dirty="0"/>
              <a:t>Huang,</a:t>
            </a:r>
            <a:r>
              <a:rPr lang="zh-CN" altLang="en-US" dirty="0"/>
              <a:t> </a:t>
            </a:r>
            <a:r>
              <a:rPr lang="en-US" altLang="zh-CN" dirty="0" err="1"/>
              <a:t>Guangyi</a:t>
            </a:r>
            <a:r>
              <a:rPr lang="zh-CN" altLang="en-US" dirty="0"/>
              <a:t> </a:t>
            </a:r>
            <a:r>
              <a:rPr lang="en-US" altLang="zh-CN" dirty="0"/>
              <a:t>Tang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7B208-EACC-1841-9753-CFB7827E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B718A-E2D3-C84B-989E-3D2F8E79992B}"/>
              </a:ext>
            </a:extLst>
          </p:cNvPr>
          <p:cNvSpPr txBox="1"/>
          <p:nvPr/>
        </p:nvSpPr>
        <p:spPr>
          <a:xfrm>
            <a:off x="418454" y="5726624"/>
            <a:ext cx="1027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Helpful discussions with E. Forest (KEK) &amp; D. Sagan (Cornell) on usage of BMAD/PTC are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288616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design of spin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rotators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6" y="977996"/>
            <a:ext cx="12180934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Redesign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of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and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implementation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r>
              <a:rPr lang="zh-CN" altLang="en-US" sz="2600" b="1" u="sng" dirty="0"/>
              <a:t> </a:t>
            </a:r>
            <a:endParaRPr lang="en-HK" altLang="zh-CN" sz="2600" b="1" u="sng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Still,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local</a:t>
            </a:r>
            <a:r>
              <a:rPr lang="zh-CN" altLang="en-US" sz="2400" dirty="0"/>
              <a:t> </a:t>
            </a:r>
            <a:r>
              <a:rPr lang="en-US" altLang="zh-CN" sz="2400" dirty="0"/>
              <a:t>chromaticity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 (</a:t>
            </a:r>
            <a:r>
              <a:rPr lang="en-US" altLang="zh-CN" sz="2400" b="1" dirty="0">
                <a:cs typeface="+mn-lt"/>
              </a:rPr>
              <a:t>∝ </a:t>
            </a:r>
            <a:r>
              <a:rPr lang="en-US" altLang="zh-CN" sz="2400" dirty="0"/>
              <a:t>K1*</a:t>
            </a:r>
            <a:r>
              <a:rPr lang="zh-CN" altLang="en-US" sz="2400" dirty="0"/>
              <a:t> </a:t>
            </a:r>
            <a:r>
              <a:rPr lang="el-GR" altLang="zh-CN" sz="2400" dirty="0"/>
              <a:t>β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very</a:t>
            </a:r>
            <a:r>
              <a:rPr lang="zh-CN" altLang="en-US" sz="2400" dirty="0"/>
              <a:t> </a:t>
            </a:r>
            <a:r>
              <a:rPr lang="en-US" altLang="zh-CN" sz="2400" dirty="0"/>
              <a:t>large,</a:t>
            </a:r>
            <a:r>
              <a:rPr lang="zh-CN" altLang="en-US" sz="2400" dirty="0"/>
              <a:t> </a:t>
            </a:r>
            <a:r>
              <a:rPr lang="en-US" altLang="zh-CN" sz="2400" dirty="0"/>
              <a:t>related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l-GR" altLang="zh-CN" sz="2400" dirty="0"/>
              <a:t>β</a:t>
            </a:r>
            <a:r>
              <a:rPr lang="en-US" altLang="zh-CN" sz="2400" dirty="0"/>
              <a:t>-functions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are trying to optimize the variation of </a:t>
            </a:r>
            <a:r>
              <a:rPr lang="el-GR" altLang="zh-CN" sz="2400" dirty="0"/>
              <a:t>β</a:t>
            </a:r>
            <a:r>
              <a:rPr lang="en-US" altLang="zh-CN" sz="2400" dirty="0"/>
              <a:t>-functions, perhaps the spin matching condition can be relaxed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addition,</a:t>
            </a:r>
            <a:r>
              <a:rPr lang="zh-CN" altLang="en-US" sz="2400" dirty="0"/>
              <a:t> </a:t>
            </a:r>
            <a:r>
              <a:rPr lang="en-US" altLang="zh-CN" sz="2400" dirty="0"/>
              <a:t>decoupling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skew</a:t>
            </a:r>
            <a:r>
              <a:rPr lang="zh-CN" altLang="en-US" sz="2400" dirty="0"/>
              <a:t> </a:t>
            </a:r>
            <a:r>
              <a:rPr lang="en-US" altLang="zh-CN" sz="2400" dirty="0"/>
              <a:t>quads</a:t>
            </a:r>
            <a:r>
              <a:rPr lang="zh-CN" altLang="en-US" sz="2400" dirty="0"/>
              <a:t> </a:t>
            </a:r>
            <a:r>
              <a:rPr lang="en-US" altLang="zh-CN" sz="2400" dirty="0"/>
              <a:t>(as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SuperKEKB</a:t>
            </a:r>
            <a:r>
              <a:rPr lang="zh-CN" altLang="en-US" sz="2400" dirty="0"/>
              <a:t> </a:t>
            </a:r>
            <a:r>
              <a:rPr lang="en-US" altLang="zh-CN" sz="2400" dirty="0"/>
              <a:t>design)</a:t>
            </a:r>
            <a:r>
              <a:rPr lang="zh-CN" altLang="en-US" sz="2400" dirty="0"/>
              <a:t> </a:t>
            </a:r>
            <a:r>
              <a:rPr lang="en-US" altLang="zh-CN" sz="2400" dirty="0"/>
              <a:t>could</a:t>
            </a:r>
            <a:r>
              <a:rPr lang="zh-CN" altLang="en-US" sz="2400" dirty="0"/>
              <a:t> </a:t>
            </a:r>
            <a:r>
              <a:rPr lang="en-US" altLang="zh-CN" sz="2400" dirty="0"/>
              <a:t>reduce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altLang="zh-CN" sz="2400" dirty="0"/>
              <a:t>strengths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quads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save</a:t>
            </a:r>
            <a:r>
              <a:rPr lang="zh-CN" altLang="en-US" sz="2400" dirty="0"/>
              <a:t> </a:t>
            </a:r>
            <a:r>
              <a:rPr lang="en-US" altLang="zh-CN" sz="2400" dirty="0"/>
              <a:t>space,</a:t>
            </a:r>
            <a:r>
              <a:rPr lang="zh-CN" altLang="en-US" sz="2400" dirty="0"/>
              <a:t> </a:t>
            </a:r>
            <a:r>
              <a:rPr lang="en-US" altLang="zh-CN" sz="2400" dirty="0"/>
              <a:t>might</a:t>
            </a:r>
            <a:r>
              <a:rPr lang="zh-CN" altLang="en-US" sz="2400" dirty="0"/>
              <a:t> </a:t>
            </a:r>
            <a:r>
              <a:rPr lang="en-US" altLang="zh-CN" sz="2400" dirty="0"/>
              <a:t>also</a:t>
            </a:r>
            <a:r>
              <a:rPr lang="zh-CN" altLang="en-US" sz="2400" dirty="0"/>
              <a:t> </a:t>
            </a:r>
            <a:r>
              <a:rPr lang="en-US" altLang="zh-CN" sz="2400" dirty="0"/>
              <a:t>help</a:t>
            </a:r>
            <a:r>
              <a:rPr lang="zh-CN" altLang="en-US" sz="2400" dirty="0"/>
              <a:t> </a:t>
            </a:r>
            <a:r>
              <a:rPr lang="en-US" altLang="zh-CN" sz="2400" dirty="0"/>
              <a:t>reduce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chromaticities</a:t>
            </a:r>
            <a:r>
              <a:rPr lang="en-US" altLang="zh-CN" sz="2400" dirty="0"/>
              <a:t>.</a:t>
            </a:r>
            <a:r>
              <a:rPr lang="zh-CN" altLang="en-US" sz="2400" dirty="0"/>
              <a:t>   </a:t>
            </a:r>
            <a:endParaRPr lang="en-US" altLang="zh-CN" sz="24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endParaRPr lang="en-HK" altLang="zh-CN" sz="2400" dirty="0"/>
          </a:p>
        </p:txBody>
      </p:sp>
      <p:pic>
        <p:nvPicPr>
          <p:cNvPr id="9" name="内容占位符 5" descr="2">
            <a:extLst>
              <a:ext uri="{FF2B5EF4-FFF2-40B4-BE49-F238E27FC236}">
                <a16:creationId xmlns:a16="http://schemas.microsoft.com/office/drawing/2014/main" id="{D8B0E5EB-6371-1841-B35A-D927AA4E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42" t="3784" r="9042" b="5946"/>
          <a:stretch>
            <a:fillRect/>
          </a:stretch>
        </p:blipFill>
        <p:spPr>
          <a:xfrm>
            <a:off x="2920631" y="3763844"/>
            <a:ext cx="3670559" cy="3094156"/>
          </a:xfrm>
          <a:prstGeom prst="rect">
            <a:avLst/>
          </a:prstGeom>
        </p:spPr>
      </p:pic>
      <p:pic>
        <p:nvPicPr>
          <p:cNvPr id="11" name="图片 4" descr="1">
            <a:extLst>
              <a:ext uri="{FF2B5EF4-FFF2-40B4-BE49-F238E27FC236}">
                <a16:creationId xmlns:a16="http://schemas.microsoft.com/office/drawing/2014/main" id="{00F9F1DD-A5BD-B041-86B8-FF742A85E2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64" r="7045" b="7379"/>
          <a:stretch>
            <a:fillRect/>
          </a:stretch>
        </p:blipFill>
        <p:spPr>
          <a:xfrm>
            <a:off x="7579373" y="3763844"/>
            <a:ext cx="3657883" cy="3094156"/>
          </a:xfrm>
          <a:prstGeom prst="rect">
            <a:avLst/>
          </a:prstGeom>
        </p:spPr>
      </p:pic>
      <p:sp>
        <p:nvSpPr>
          <p:cNvPr id="12" name="文本框 5">
            <a:extLst>
              <a:ext uri="{FF2B5EF4-FFF2-40B4-BE49-F238E27FC236}">
                <a16:creationId xmlns:a16="http://schemas.microsoft.com/office/drawing/2014/main" id="{FDBA730C-58C1-CA48-BA52-52C7458D4FF1}"/>
              </a:ext>
            </a:extLst>
          </p:cNvPr>
          <p:cNvSpPr txBox="1"/>
          <p:nvPr/>
        </p:nvSpPr>
        <p:spPr>
          <a:xfrm>
            <a:off x="7060074" y="4688936"/>
            <a:ext cx="522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</a:rPr>
              <a:t>Soleniod</a:t>
            </a:r>
            <a:r>
              <a:rPr lang="en-US" altLang="zh-CN" sz="2000" dirty="0">
                <a:solidFill>
                  <a:srgbClr val="FF0000"/>
                </a:solidFill>
              </a:rPr>
              <a:t> unit cell </a:t>
            </a:r>
            <a:r>
              <a:rPr lang="en-US" altLang="zh-CN" sz="2000" dirty="0">
                <a:solidFill>
                  <a:schemeClr val="tx1"/>
                </a:solidFill>
              </a:rPr>
              <a:t>is replaced by transfer matrix</a:t>
            </a: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7914202E-D28F-5741-B92D-5E35B9C28366}"/>
              </a:ext>
            </a:extLst>
          </p:cNvPr>
          <p:cNvSpPr txBox="1"/>
          <p:nvPr/>
        </p:nvSpPr>
        <p:spPr>
          <a:xfrm>
            <a:off x="3035313" y="4688936"/>
            <a:ext cx="454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O</a:t>
            </a:r>
            <a:r>
              <a:rPr lang="en-US" altLang="zh-CN" sz="2000" dirty="0"/>
              <a:t>ptics</a:t>
            </a:r>
            <a:r>
              <a:rPr lang="zh-CN" altLang="en-US" sz="2000" dirty="0"/>
              <a:t> </a:t>
            </a:r>
            <a:r>
              <a:rPr lang="en-US" altLang="zh-CN" sz="2000" dirty="0"/>
              <a:t>functions</a:t>
            </a:r>
            <a:r>
              <a:rPr lang="en-US" altLang="zh-CN" sz="2000" dirty="0">
                <a:solidFill>
                  <a:schemeClr val="tx1"/>
                </a:solidFill>
              </a:rPr>
              <a:t> in spin rotator</a:t>
            </a:r>
          </a:p>
        </p:txBody>
      </p:sp>
      <p:graphicFrame>
        <p:nvGraphicFramePr>
          <p:cNvPr id="14" name="表格 12">
            <a:extLst>
              <a:ext uri="{FF2B5EF4-FFF2-40B4-BE49-F238E27FC236}">
                <a16:creationId xmlns:a16="http://schemas.microsoft.com/office/drawing/2014/main" id="{9634FDA9-B794-E94B-B44D-53C7D3E9B69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6109586"/>
              </p:ext>
            </p:extLst>
          </p:nvPr>
        </p:nvGraphicFramePr>
        <p:xfrm>
          <a:off x="200400" y="4888991"/>
          <a:ext cx="2469648" cy="120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8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err="1"/>
                        <a:t>CHROMATICITY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-1810.049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-3238.241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F0F94C-2B19-934B-812A-5622DD4F73B8}"/>
              </a:ext>
            </a:extLst>
          </p:cNvPr>
          <p:cNvSpPr txBox="1"/>
          <p:nvPr/>
        </p:nvSpPr>
        <p:spPr>
          <a:xfrm>
            <a:off x="10938880" y="1103098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Wenhao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Xia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6326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13D510-E7F1-4237-9DDE-74CBECDAD698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Compton Polarimeter for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transverse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beam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polarization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14" name="灯片编号占位符 3">
            <a:extLst>
              <a:ext uri="{FF2B5EF4-FFF2-40B4-BE49-F238E27FC236}">
                <a16:creationId xmlns:a16="http://schemas.microsoft.com/office/drawing/2014/main" id="{2F129F98-10A8-4319-960F-2C1BB72A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018" y="6452660"/>
            <a:ext cx="478982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t>21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FA3663-590C-45D3-9321-C40B461253E1}"/>
              </a:ext>
            </a:extLst>
          </p:cNvPr>
          <p:cNvSpPr/>
          <p:nvPr/>
        </p:nvSpPr>
        <p:spPr>
          <a:xfrm>
            <a:off x="5767194" y="1096745"/>
            <a:ext cx="6257725" cy="145886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Prospects for the Compton polarimeter system:</a:t>
            </a:r>
            <a:endParaRPr lang="en-US" altLang="zh-CN" sz="1600" b="1" dirty="0">
              <a:solidFill>
                <a:srgbClr val="1A00FD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Times New Roman" panose="02020603050405020304" pitchFamily="18" charset="0"/>
              <a:buChar char="₋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in previous or next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section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the physical IP.</a:t>
            </a:r>
          </a:p>
          <a:p>
            <a:pPr marL="285750" indent="-285750">
              <a:buFont typeface="Times New Roman" panose="02020603050405020304" pitchFamily="18" charset="0"/>
              <a:buChar char="₋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dipole in the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bend electron beams. </a:t>
            </a:r>
          </a:p>
          <a:p>
            <a:pPr marL="285750" indent="-285750">
              <a:buFont typeface="Times New Roman" panose="02020603050405020304" pitchFamily="18" charset="0"/>
              <a:buChar char="₋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Compton scattering process</a:t>
            </a:r>
          </a:p>
          <a:p>
            <a:pPr marL="285750" indent="-285750">
              <a:buFont typeface="Times New Roman" panose="02020603050405020304" pitchFamily="18" charset="0"/>
              <a:buChar char="₋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to measure the distribution of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 electrons in the detector.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02193A-1AB6-4DF5-86E6-170BE4A88530}"/>
              </a:ext>
            </a:extLst>
          </p:cNvPr>
          <p:cNvSpPr txBox="1"/>
          <p:nvPr/>
        </p:nvSpPr>
        <p:spPr>
          <a:xfrm>
            <a:off x="167081" y="1133640"/>
            <a:ext cx="509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CEPC Compton polarimeter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B9E1FA-DA1E-4471-8CE8-BADD6FAF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1" y="1876467"/>
            <a:ext cx="5487099" cy="4592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表格 37">
                <a:extLst>
                  <a:ext uri="{FF2B5EF4-FFF2-40B4-BE49-F238E27FC236}">
                    <a16:creationId xmlns:a16="http://schemas.microsoft.com/office/drawing/2014/main" id="{1FCE025F-F24A-4C63-976A-CEA12399620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0" y="2764952"/>
              <a:ext cx="5573323" cy="387027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982598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3590725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</a:tblGrid>
                  <a:tr h="387027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1A00FD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Layout parameter</a:t>
                          </a:r>
                          <a:endParaRPr lang="zh-CN" sz="1800" kern="100" dirty="0">
                            <a:solidFill>
                              <a:srgbClr val="1A00FD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energy(Z pole)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45.5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38702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Laser</a:t>
                          </a:r>
                          <a:endParaRPr lang="zh-CN" alt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CN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=1.24</m:t>
                                </m:r>
                                <m:r>
                                  <a:rPr lang="en-US" altLang="zh-CN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𝑒𝑉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𝑙𝑎𝑠𝑒𝑟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𝑚𝐽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br>
                            <a:rPr lang="en-US" altLang="zh-CN" sz="16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387027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𝑝𝑢𝑙𝑠𝑒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𝑙𝑒𝑛𝑔𝑡h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=28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𝑝𝑠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78805"/>
                      </a:ext>
                    </a:extLst>
                  </a:tr>
                  <a:tr h="38702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Magnetic length: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=28.686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387027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Magnetic strength: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=70.7904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𝐺𝑠</m:t>
                              </m:r>
                            </m:oMath>
                          </a14:m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2407117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vacuum tube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31mm(Outer radius)</a:t>
                          </a:r>
                          <a:endParaRPr lang="zh-CN" altLang="en-US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660712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Drift distance</a:t>
                          </a:r>
                          <a:endParaRPr lang="en-US" altLang="zh-CN" sz="1600" i="1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  ;   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0385546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𝕿</m:t>
                                </m:r>
                              </m:oMath>
                            </m:oMathPara>
                          </a14:m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.9676×</m:t>
                                </m:r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Max. scattering rate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742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CN" sz="1600" b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51001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表格 37">
                <a:extLst>
                  <a:ext uri="{FF2B5EF4-FFF2-40B4-BE49-F238E27FC236}">
                    <a16:creationId xmlns:a16="http://schemas.microsoft.com/office/drawing/2014/main" id="{1FCE025F-F24A-4C63-976A-CEA1239962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3423"/>
                  </p:ext>
                </p:extLst>
              </p:nvPr>
            </p:nvGraphicFramePr>
            <p:xfrm>
              <a:off x="6096000" y="2764952"/>
              <a:ext cx="5573323" cy="387027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982598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3590725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</a:tblGrid>
                  <a:tr h="387027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1A00FD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Layout parameter</a:t>
                          </a:r>
                          <a:endParaRPr lang="zh-CN" sz="1800" kern="100" dirty="0">
                            <a:solidFill>
                              <a:srgbClr val="1A00FD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energy(Z pole)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85" t="-106349" r="-169" b="-8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38702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Laser</a:t>
                          </a:r>
                          <a:endParaRPr lang="zh-CN" alt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5085" t="-203125" r="-169" b="-7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387027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85" t="-307937" r="-169" b="-6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78805"/>
                      </a:ext>
                    </a:extLst>
                  </a:tr>
                  <a:tr h="38702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5085" t="-401563" r="-169" b="-5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387027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85" t="-501563" r="-169" b="-4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2407117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vacuum tube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31mm(Outer radius)</a:t>
                          </a:r>
                          <a:endParaRPr lang="zh-CN" altLang="en-US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660712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Drift distance</a:t>
                          </a:r>
                          <a:endParaRPr lang="en-US" altLang="zh-CN" sz="1600" i="1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85" t="-700000" r="-169" b="-2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385546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2698" r="-181846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85" t="-812698" r="-169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  <a:tr h="3870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Max. scattering rate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5085" t="-898438" r="-169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51001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63479-AFF0-E048-BC44-7297D25E1CD6}"/>
              </a:ext>
            </a:extLst>
          </p:cNvPr>
          <p:cNvSpPr txBox="1"/>
          <p:nvPr/>
        </p:nvSpPr>
        <p:spPr>
          <a:xfrm>
            <a:off x="10367548" y="922681"/>
            <a:ext cx="182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Shanhong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Chen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915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569C0A3-571A-4FD2-BA75-EEDE93F3A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39" y="2100061"/>
            <a:ext cx="4761351" cy="46241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Compton Polarimeter for CEPC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91FB962-2A96-4F80-B08D-EDC58456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22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0C93F9-2762-4859-B7C1-A8D206D4E95E}"/>
              </a:ext>
            </a:extLst>
          </p:cNvPr>
          <p:cNvSpPr txBox="1"/>
          <p:nvPr/>
        </p:nvSpPr>
        <p:spPr>
          <a:xfrm>
            <a:off x="7248088" y="1207509"/>
            <a:ext cx="4370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result</a:t>
            </a:r>
          </a:p>
          <a:p>
            <a:pPr algn="ctr"/>
            <a:r>
              <a:rPr lang="en-US" altLang="zh-CN" sz="1600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the asymmetric position distribution </a:t>
            </a:r>
          </a:p>
          <a:p>
            <a:pPr algn="ctr"/>
            <a:r>
              <a:rPr lang="en-US" altLang="zh-CN" sz="1600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scattered electrons</a:t>
            </a:r>
            <a:endParaRPr lang="zh-CN" altLang="en-US" sz="1600" dirty="0">
              <a:solidFill>
                <a:srgbClr val="1A00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9C0812-406C-4886-9E57-4E8721748AF7}"/>
                  </a:ext>
                </a:extLst>
              </p:cNvPr>
              <p:cNvSpPr txBox="1"/>
              <p:nvPr/>
            </p:nvSpPr>
            <p:spPr>
              <a:xfrm>
                <a:off x="220910" y="1207762"/>
                <a:ext cx="6045666" cy="199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  10% polarization electron beam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1A00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result: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=0.1007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0.0024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1A00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Statistical error: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kern="1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altLang="zh-CN" kern="10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kern="1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0" kern="100" smtClean="0">
                        <a:latin typeface="Cambria Math" panose="02040503050406030204" pitchFamily="18" charset="0"/>
                      </a:rPr>
                      <m:t>.43</m:t>
                    </m:r>
                    <m:r>
                      <a:rPr lang="en-US" altLang="zh-CN" kern="10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32s.</a:t>
                </a:r>
              </a:p>
              <a:p>
                <a:pPr lvl="5"/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kern="1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altLang="zh-CN" kern="10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0" kern="100" smtClean="0">
                        <a:latin typeface="Cambria Math" panose="02040503050406030204" pitchFamily="18" charset="0"/>
                      </a:rPr>
                      <m:t>1.63</m:t>
                    </m:r>
                    <m:r>
                      <a:rPr lang="en-US" altLang="zh-CN" kern="10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67s.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1A00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uncertainty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controlled to be 0.6%.</a:t>
                </a:r>
              </a:p>
              <a:p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9C0812-406C-4886-9E57-4E8721748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0" y="1207762"/>
                <a:ext cx="6045666" cy="1997855"/>
              </a:xfrm>
              <a:prstGeom prst="rect">
                <a:avLst/>
              </a:prstGeom>
              <a:blipFill>
                <a:blip r:embed="rId3"/>
                <a:stretch>
                  <a:fillRect l="-605" t="-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8ECFE22A-6365-4404-9D4A-B7B3465B0B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7038" y="3110219"/>
              <a:ext cx="6314113" cy="277717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2790737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1836587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  <a:gridCol w="1686789">
                      <a:extLst>
                        <a:ext uri="{9D8B030D-6E8A-4147-A177-3AD203B41FA5}">
                          <a16:colId xmlns:a16="http://schemas.microsoft.com/office/drawing/2014/main" val="3367658558"/>
                        </a:ext>
                      </a:extLst>
                    </a:gridCol>
                  </a:tblGrid>
                  <a:tr h="4886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sz="16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num>
                                      <m:den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4655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 strength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07904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0.0404%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L1=60</a:t>
                          </a: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(Ip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1cm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0.0168%</a:t>
                          </a:r>
                          <a:endParaRPr lang="zh-CN" alt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=40m</a:t>
                          </a: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(Dipole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1cm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0.1008%</a:t>
                          </a:r>
                          <a:endParaRPr lang="zh-CN" alt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 energy uncertainty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100keV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0.00009.3676%</a:t>
                          </a:r>
                          <a:endParaRPr lang="zh-CN" alt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5769608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Detector resolution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zh-CN" altLang="en-US" sz="1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×7</m:t>
                                </m:r>
                                <m:r>
                                  <a:rPr lang="zh-CN" altLang="en-US" sz="1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0.428</m:t>
                              </m:r>
                            </m:oMath>
                          </a14:m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0385546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sz="16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0.6%</a:t>
                          </a:r>
                          <a:endParaRPr lang="zh-CN" sz="16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8ECFE22A-6365-4404-9D4A-B7B3465B0B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545765"/>
                  </p:ext>
                </p:extLst>
              </p:nvPr>
            </p:nvGraphicFramePr>
            <p:xfrm>
              <a:off x="357038" y="3110219"/>
              <a:ext cx="6314113" cy="277717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2790737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1836587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  <a:gridCol w="1686789">
                      <a:extLst>
                        <a:ext uri="{9D8B030D-6E8A-4147-A177-3AD203B41FA5}">
                          <a16:colId xmlns:a16="http://schemas.microsoft.com/office/drawing/2014/main" val="3367658558"/>
                        </a:ext>
                      </a:extLst>
                    </a:gridCol>
                  </a:tblGrid>
                  <a:tr h="4886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1656" t="-12500" r="-92053" b="-48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368" t="-12500" r="-361" b="-48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4655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 strength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51656" t="-116883" r="-92053" b="-4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0.0404%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L1=60</a:t>
                          </a: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(Ip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1cm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0.0168%</a:t>
                          </a:r>
                          <a:endParaRPr lang="zh-CN" alt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=40m</a:t>
                          </a: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(Dipole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1cm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0.1008%</a:t>
                          </a:r>
                          <a:endParaRPr lang="zh-CN" alt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 energy uncertainty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100keV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0.00009.3676%</a:t>
                          </a:r>
                          <a:endParaRPr lang="zh-CN" alt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5769608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Detector resolution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51656" t="-576667" r="-9205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74368" t="-576667" r="-361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385546"/>
                      </a:ext>
                    </a:extLst>
                  </a:tr>
                  <a:tr h="364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sz="16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0.6%</a:t>
                          </a:r>
                          <a:endParaRPr lang="zh-CN" sz="16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366DFD9-1004-448C-8B6F-6A82333A04FD}"/>
                  </a:ext>
                </a:extLst>
              </p:cNvPr>
              <p:cNvSpPr/>
              <p:nvPr/>
            </p:nvSpPr>
            <p:spPr>
              <a:xfrm>
                <a:off x="301458" y="6050447"/>
                <a:ext cx="64252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5% polarization electron beam,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f>
                      <m:fPr>
                        <m:type m:val="lin"/>
                        <m:ctrlPr>
                          <a:rPr lang="en-US" altLang="zh-CN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zh-CN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about 3.6% for about 1 minutes. More measurement time for small polarization. 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366DFD9-1004-448C-8B6F-6A82333A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8" y="6050447"/>
                <a:ext cx="6425272" cy="584775"/>
              </a:xfrm>
              <a:prstGeom prst="rect">
                <a:avLst/>
              </a:prstGeom>
              <a:blipFill>
                <a:blip r:embed="rId5"/>
                <a:stretch>
                  <a:fillRect l="-380" t="-58947" b="-5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D435331-0714-E749-BDDE-7335FC0874E7}"/>
              </a:ext>
            </a:extLst>
          </p:cNvPr>
          <p:cNvSpPr txBox="1"/>
          <p:nvPr/>
        </p:nvSpPr>
        <p:spPr>
          <a:xfrm>
            <a:off x="10464192" y="945033"/>
            <a:ext cx="182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Shanhong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Chen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819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overall</a:t>
            </a:r>
            <a:r>
              <a:rPr lang="zh-CN" altLang="en-US" sz="2400" dirty="0"/>
              <a:t> </a:t>
            </a:r>
            <a:r>
              <a:rPr lang="en-US" altLang="zh-CN" sz="2400" dirty="0"/>
              <a:t>operation</a:t>
            </a:r>
            <a:r>
              <a:rPr lang="zh-CN" altLang="en-US" sz="2400" dirty="0"/>
              <a:t> </a:t>
            </a:r>
            <a:r>
              <a:rPr lang="en-US" altLang="zh-CN" sz="2400" dirty="0"/>
              <a:t>scheme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CEPC-Z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outlined.</a:t>
            </a:r>
          </a:p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injector</a:t>
            </a:r>
            <a:r>
              <a:rPr lang="zh-CN" altLang="en-US" sz="2400" dirty="0"/>
              <a:t> </a:t>
            </a:r>
            <a:r>
              <a:rPr lang="en-US" altLang="zh-CN" sz="2400" dirty="0"/>
              <a:t>chain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beams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being</a:t>
            </a:r>
            <a:r>
              <a:rPr lang="zh-CN" altLang="en-US" sz="2400" dirty="0"/>
              <a:t> </a:t>
            </a:r>
            <a:r>
              <a:rPr lang="en-US" altLang="zh-CN" sz="2400" dirty="0"/>
              <a:t>studied,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particular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maintainance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booster using Siberian snakes has been</a:t>
            </a:r>
            <a:r>
              <a:rPr lang="zh-CN" altLang="en-US" sz="2400" dirty="0"/>
              <a:t> </a:t>
            </a:r>
            <a:r>
              <a:rPr lang="en-US" altLang="zh-CN" sz="2400" dirty="0"/>
              <a:t>simulated.</a:t>
            </a:r>
          </a:p>
          <a:p>
            <a:r>
              <a:rPr lang="en-US" altLang="zh-CN" sz="2400" dirty="0"/>
              <a:t>Solenoid-based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rotators</a:t>
            </a:r>
            <a:r>
              <a:rPr lang="zh-CN" altLang="en-US" sz="2400" dirty="0"/>
              <a:t> </a:t>
            </a:r>
            <a:r>
              <a:rPr lang="en-US" altLang="zh-CN" sz="2400" dirty="0"/>
              <a:t>were</a:t>
            </a:r>
            <a:r>
              <a:rPr lang="zh-CN" altLang="en-US" sz="2400" dirty="0"/>
              <a:t> </a:t>
            </a:r>
            <a:r>
              <a:rPr lang="en-US" altLang="zh-CN" sz="2400" dirty="0"/>
              <a:t>implemented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CDR</a:t>
            </a:r>
            <a:r>
              <a:rPr lang="zh-CN" altLang="en-US" sz="2400" dirty="0"/>
              <a:t> </a:t>
            </a:r>
            <a:r>
              <a:rPr lang="en-US" altLang="zh-CN" sz="2400" dirty="0"/>
              <a:t>lattices,</a:t>
            </a:r>
            <a:r>
              <a:rPr lang="zh-CN" altLang="en-US" sz="2400" dirty="0"/>
              <a:t> </a:t>
            </a:r>
            <a:r>
              <a:rPr lang="en-US" altLang="zh-CN" sz="2400" dirty="0"/>
              <a:t>they</a:t>
            </a:r>
            <a:r>
              <a:rPr lang="zh-CN" altLang="en-US" sz="2400" dirty="0"/>
              <a:t> </a:t>
            </a:r>
            <a:r>
              <a:rPr lang="en-US" altLang="zh-CN" sz="2400" dirty="0"/>
              <a:t>rotate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direction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expected,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modular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altLang="zh-CN" sz="2400" dirty="0"/>
              <a:t>optimization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reduce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chromaticity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way.</a:t>
            </a:r>
          </a:p>
          <a:p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Compton</a:t>
            </a:r>
            <a:r>
              <a:rPr lang="zh-CN" altLang="en-US" sz="2400" dirty="0"/>
              <a:t> </a:t>
            </a:r>
            <a:r>
              <a:rPr lang="en-US" altLang="zh-CN" sz="2400" dirty="0"/>
              <a:t>polarimeter</a:t>
            </a:r>
            <a:r>
              <a:rPr lang="zh-CN" altLang="en-US" sz="2400" dirty="0"/>
              <a:t> </a:t>
            </a:r>
            <a:r>
              <a:rPr lang="en-US" altLang="zh-CN" sz="2400" dirty="0"/>
              <a:t>has</a:t>
            </a:r>
            <a:r>
              <a:rPr lang="zh-CN" altLang="en-US" sz="2400" dirty="0"/>
              <a:t> </a:t>
            </a:r>
            <a:r>
              <a:rPr lang="en-US" altLang="zh-CN" sz="2400" dirty="0"/>
              <a:t>been</a:t>
            </a:r>
            <a:r>
              <a:rPr lang="zh-CN" altLang="en-US" sz="2400" dirty="0"/>
              <a:t> </a:t>
            </a:r>
            <a:r>
              <a:rPr lang="en-US" altLang="zh-CN" sz="2400" dirty="0"/>
              <a:t>designed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measure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transverse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polarization,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followed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longitudinal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polarimeter</a:t>
            </a:r>
          </a:p>
          <a:p>
            <a:r>
              <a:rPr lang="en-US" altLang="zh-CN" sz="2400" dirty="0"/>
              <a:t>Alternative</a:t>
            </a:r>
            <a:r>
              <a:rPr lang="zh-CN" altLang="en-US" sz="2400" dirty="0"/>
              <a:t> </a:t>
            </a:r>
            <a:r>
              <a:rPr lang="en-US" altLang="zh-CN" sz="2400" dirty="0"/>
              <a:t>subjects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to do list</a:t>
            </a:r>
          </a:p>
          <a:p>
            <a:pPr lvl="1"/>
            <a:r>
              <a:rPr lang="en-US" altLang="zh-CN" sz="2000" dirty="0"/>
              <a:t>Understand the</a:t>
            </a:r>
            <a:r>
              <a:rPr lang="zh-CN" altLang="en-US" sz="2000" dirty="0"/>
              <a:t> </a:t>
            </a:r>
            <a:r>
              <a:rPr lang="en-US" altLang="zh-CN" sz="2000" dirty="0"/>
              <a:t>influence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beam-beam</a:t>
            </a:r>
            <a:r>
              <a:rPr lang="zh-CN" altLang="en-US" sz="2000" dirty="0"/>
              <a:t> </a:t>
            </a:r>
            <a:r>
              <a:rPr lang="en-US" altLang="zh-CN" sz="2000" dirty="0"/>
              <a:t>interaction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collider</a:t>
            </a:r>
            <a:r>
              <a:rPr lang="zh-CN" altLang="en-US" sz="2000" dirty="0"/>
              <a:t> </a:t>
            </a:r>
            <a:r>
              <a:rPr lang="en-US" altLang="zh-CN" sz="2000" dirty="0"/>
              <a:t>ring</a:t>
            </a:r>
          </a:p>
          <a:p>
            <a:pPr lvl="1"/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rotators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transport</a:t>
            </a:r>
            <a:r>
              <a:rPr lang="zh-CN" altLang="en-US" sz="2000" dirty="0"/>
              <a:t> </a:t>
            </a:r>
            <a:r>
              <a:rPr lang="en-US" altLang="zh-CN" sz="2000" dirty="0"/>
              <a:t>lines</a:t>
            </a:r>
            <a:endParaRPr lang="en-HK" altLang="zh-CN" sz="2000" dirty="0"/>
          </a:p>
          <a:p>
            <a:pPr lvl="1"/>
            <a:r>
              <a:rPr lang="en-US" altLang="zh-CN" sz="2000" dirty="0"/>
              <a:t>Detailed</a:t>
            </a:r>
            <a:r>
              <a:rPr lang="zh-CN" altLang="en-US" sz="2000" dirty="0"/>
              <a:t> </a:t>
            </a:r>
            <a:r>
              <a:rPr lang="en-US" altLang="zh-CN" sz="2000" dirty="0"/>
              <a:t>design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e+</a:t>
            </a:r>
            <a:r>
              <a:rPr lang="zh-CN" altLang="en-US" sz="2000" dirty="0"/>
              <a:t> </a:t>
            </a:r>
            <a:r>
              <a:rPr lang="en-US" altLang="zh-CN" sz="2000" dirty="0"/>
              <a:t>polarizing</a:t>
            </a:r>
            <a:r>
              <a:rPr lang="zh-CN" altLang="en-US" sz="2000" dirty="0"/>
              <a:t> </a:t>
            </a:r>
            <a:r>
              <a:rPr lang="en-US" altLang="zh-CN" sz="2000" dirty="0"/>
              <a:t>ring</a:t>
            </a:r>
          </a:p>
          <a:p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0970-36A2-6B46-BBF5-114B1C8E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Backup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7ACF3-5035-254C-9A37-8DADF494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7F0E9-12D3-7C49-B06E-290B3136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0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E068-3D0E-9D4C-B693-73281641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F8AB4-A542-2042-946F-65C212CB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8AE14A-6115-9246-9BAC-FA9F61E923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960" y="1427796"/>
                <a:ext cx="7889240" cy="12020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r>
                  <a:rPr lang="en-US" altLang="zh-CN" sz="1800" u="sng" dirty="0"/>
                  <a:t>Beam</a:t>
                </a:r>
                <a:r>
                  <a:rPr lang="zh-CN" altLang="en-US" sz="1800" u="sng" dirty="0"/>
                  <a:t> </a:t>
                </a:r>
                <a:r>
                  <a:rPr lang="en-US" altLang="zh-CN" sz="1800" u="sng" dirty="0"/>
                  <a:t>polarization</a:t>
                </a:r>
                <a:r>
                  <a:rPr lang="zh-CN" altLang="en-US" sz="1800" u="sng" dirty="0"/>
                  <a:t> </a:t>
                </a:r>
                <a:r>
                  <a:rPr lang="en-US" altLang="zh-CN" sz="1800" u="sng" dirty="0"/>
                  <a:t>evolution in an electron storage ring between injections </a:t>
                </a:r>
                <a:endParaRPr lang="en-HK" altLang="zh-CN" sz="1800" u="sng" dirty="0"/>
              </a:p>
              <a:p>
                <a:pPr marL="457200" lvl="1" indent="0" algn="ctr">
                  <a:lnSpc>
                    <a:spcPct val="150000"/>
                  </a:lnSpc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ens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DK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DK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DK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600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𝐷𝐾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𝐵𝐾𝑆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dep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ens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DK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92%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𝐵𝐾𝑆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dep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8AE14A-6115-9246-9BAC-FA9F61E9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" y="1427796"/>
                <a:ext cx="7889240" cy="1202055"/>
              </a:xfrm>
              <a:prstGeom prst="rect">
                <a:avLst/>
              </a:prstGeom>
              <a:blipFill>
                <a:blip r:embed="rId2"/>
                <a:stretch>
                  <a:fillRect l="-643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6FA91B-3DDD-9F42-A306-3058CCFA4979}"/>
                  </a:ext>
                </a:extLst>
              </p:cNvPr>
              <p:cNvSpPr/>
              <p:nvPr/>
            </p:nvSpPr>
            <p:spPr>
              <a:xfrm>
                <a:off x="3184946" y="4272676"/>
                <a:ext cx="3745256" cy="1034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ens</m:t>
                              </m:r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6FA91B-3DDD-9F42-A306-3058CCFA4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46" y="4272676"/>
                <a:ext cx="3745256" cy="1034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7DA832F-EE2D-CE42-A9CE-64E84888F003}"/>
              </a:ext>
            </a:extLst>
          </p:cNvPr>
          <p:cNvSpPr txBox="1"/>
          <p:nvPr/>
        </p:nvSpPr>
        <p:spPr>
          <a:xfrm>
            <a:off x="11067" y="4237355"/>
            <a:ext cx="2757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Self-polarization: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quilibrium beam polarization in the ring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37A799-43F6-A140-BBE2-B7F2268D0026}"/>
              </a:ext>
            </a:extLst>
          </p:cNvPr>
          <p:cNvCxnSpPr>
            <a:cxnSpLocks/>
          </p:cNvCxnSpPr>
          <p:nvPr/>
        </p:nvCxnSpPr>
        <p:spPr>
          <a:xfrm flipV="1">
            <a:off x="2174074" y="4606687"/>
            <a:ext cx="2030621" cy="16873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02F90A-34FC-194B-87D3-BC8E0A049AFA}"/>
              </a:ext>
            </a:extLst>
          </p:cNvPr>
          <p:cNvCxnSpPr>
            <a:cxnSpLocks/>
          </p:cNvCxnSpPr>
          <p:nvPr/>
        </p:nvCxnSpPr>
        <p:spPr>
          <a:xfrm flipH="1">
            <a:off x="6483750" y="4272676"/>
            <a:ext cx="1457324" cy="369332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87F3A0-6EEC-0440-9E8F-9625D4ECBE22}"/>
              </a:ext>
            </a:extLst>
          </p:cNvPr>
          <p:cNvSpPr txBox="1"/>
          <p:nvPr/>
        </p:nvSpPr>
        <p:spPr>
          <a:xfrm>
            <a:off x="8058987" y="4041327"/>
            <a:ext cx="374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432FF"/>
                </a:solidFill>
              </a:rPr>
              <a:t>Injected beam polarization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96B66E-3BEA-D24F-B55C-205A5431A984}"/>
              </a:ext>
            </a:extLst>
          </p:cNvPr>
          <p:cNvCxnSpPr>
            <a:cxnSpLocks/>
          </p:cNvCxnSpPr>
          <p:nvPr/>
        </p:nvCxnSpPr>
        <p:spPr>
          <a:xfrm flipH="1" flipV="1">
            <a:off x="6483750" y="5198846"/>
            <a:ext cx="876299" cy="54440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93D2E1-01D7-7843-83DB-994987808F47}"/>
              </a:ext>
            </a:extLst>
          </p:cNvPr>
          <p:cNvCxnSpPr>
            <a:cxnSpLocks/>
          </p:cNvCxnSpPr>
          <p:nvPr/>
        </p:nvCxnSpPr>
        <p:spPr>
          <a:xfrm flipH="1" flipV="1">
            <a:off x="4815654" y="5253018"/>
            <a:ext cx="2544395" cy="48821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E4B428-E976-6143-B162-4EDCC5A233F5}"/>
              </a:ext>
            </a:extLst>
          </p:cNvPr>
          <p:cNvSpPr txBox="1"/>
          <p:nvPr/>
        </p:nvSpPr>
        <p:spPr>
          <a:xfrm>
            <a:off x="7212412" y="5329772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Competition between beam decay/injection</a:t>
            </a:r>
          </a:p>
          <a:p>
            <a:r>
              <a:rPr lang="en-US" sz="2000" dirty="0"/>
              <a:t>and polarization build-up in the 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3AB41-711C-E847-9C53-2A31AC0418EA}"/>
              </a:ext>
            </a:extLst>
          </p:cNvPr>
          <p:cNvSpPr/>
          <p:nvPr/>
        </p:nvSpPr>
        <p:spPr>
          <a:xfrm>
            <a:off x="314960" y="3338446"/>
            <a:ext cx="838007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u="sng" dirty="0"/>
              <a:t>Time-averaged beam polarization in an electron storage ring during top-up injection </a:t>
            </a:r>
            <a:endParaRPr lang="en-HK" altLang="zh-CN" u="sng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9AE2726B-CF59-9042-A862-4DC5FA8A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67" y="1979587"/>
            <a:ext cx="2438581" cy="7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7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E1D8-3AF2-6F40-BFD1-D1E5B5E7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Scaling with beam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D4828-7C7E-5643-9C32-541E6814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0" y="1016851"/>
            <a:ext cx="4447947" cy="2863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72803-00FF-8A43-B5EB-5B933512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08" y="4706940"/>
            <a:ext cx="5880100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B02D3-1757-4146-B947-165005CA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90" y="3931968"/>
            <a:ext cx="1873526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2395AD-C380-8D4D-A97B-2C7F6AA8D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49" y="1098331"/>
            <a:ext cx="4550980" cy="2785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F4053E-AA44-A840-922D-D31029787E96}"/>
              </a:ext>
            </a:extLst>
          </p:cNvPr>
          <p:cNvSpPr txBox="1"/>
          <p:nvPr/>
        </p:nvSpPr>
        <p:spPr>
          <a:xfrm>
            <a:off x="7567448" y="914400"/>
            <a:ext cx="3636580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LEP measured beam polarization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C4CDD-A550-FE42-B839-0C1C80F5EB5D}"/>
              </a:ext>
            </a:extLst>
          </p:cNvPr>
          <p:cNvSpPr txBox="1"/>
          <p:nvPr/>
        </p:nvSpPr>
        <p:spPr>
          <a:xfrm>
            <a:off x="4493173" y="3667704"/>
            <a:ext cx="4845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</a:t>
            </a:r>
            <a:r>
              <a:rPr lang="en-US" sz="1200" dirty="0" err="1"/>
              <a:t>Assmann</a:t>
            </a:r>
            <a:r>
              <a:rPr lang="en-US" sz="1200" dirty="0"/>
              <a:t>, et al, AIP Conference Proceeding, 570, 169 (2001).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1348CB-5210-DF48-9D18-EC938FD7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229" y="4150914"/>
            <a:ext cx="2881018" cy="1848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6EBDDD-8824-774A-B715-0F3E55CE1198}"/>
                  </a:ext>
                </a:extLst>
              </p:cNvPr>
              <p:cNvSpPr txBox="1"/>
              <p:nvPr/>
            </p:nvSpPr>
            <p:spPr>
              <a:xfrm>
                <a:off x="9217575" y="5893615"/>
                <a:ext cx="54653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6EBDDD-8824-774A-B715-0F3E55CE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575" y="5893615"/>
                <a:ext cx="54653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33FC091-F724-054C-B528-53E320F2E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7448" y="4052618"/>
            <a:ext cx="3937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6EB73-0877-B44A-A929-96DADF1B0E5D}"/>
                  </a:ext>
                </a:extLst>
              </p:cNvPr>
              <p:cNvSpPr txBox="1"/>
              <p:nvPr/>
            </p:nvSpPr>
            <p:spPr>
              <a:xfrm>
                <a:off x="1035708" y="5630235"/>
                <a:ext cx="6437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zh-CN" altLang="en-US" dirty="0"/>
                  <a:t> </a:t>
                </a:r>
                <a:r>
                  <a:rPr lang="en-US" dirty="0"/>
                  <a:t> </a:t>
                </a:r>
                <a:r>
                  <a:rPr lang="zh-CN" altLang="en-US" dirty="0"/>
                  <a:t>         </a:t>
                </a:r>
                <a:r>
                  <a:rPr lang="en-US" dirty="0"/>
                  <a:t>becomes </a:t>
                </a:r>
                <a:r>
                  <a:rPr lang="en-US" altLang="zh-CN" dirty="0"/>
                  <a:t>remarkable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higher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energy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6EB73-0877-B44A-A929-96DADF1B0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08" y="5630235"/>
                <a:ext cx="6437147" cy="369332"/>
              </a:xfrm>
              <a:prstGeom prst="rect">
                <a:avLst/>
              </a:prstGeom>
              <a:blipFill>
                <a:blip r:embed="rId9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CF50148-181A-4C48-9853-B708BF7CA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300" y="5443540"/>
            <a:ext cx="462016" cy="5812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17A0E5-D738-624C-A977-8F3C46AA9334}"/>
              </a:ext>
            </a:extLst>
          </p:cNvPr>
          <p:cNvSpPr txBox="1"/>
          <p:nvPr/>
        </p:nvSpPr>
        <p:spPr>
          <a:xfrm>
            <a:off x="1408386" y="5999567"/>
            <a:ext cx="563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 </a:t>
            </a:r>
            <a:r>
              <a:rPr lang="en-US" sz="1200" dirty="0" err="1"/>
              <a:t>Derbenev</a:t>
            </a:r>
            <a:r>
              <a:rPr lang="en-US" sz="1200" dirty="0"/>
              <a:t>, Kondratenko, </a:t>
            </a:r>
            <a:r>
              <a:rPr lang="en-US" sz="1200" dirty="0" err="1"/>
              <a:t>Skrinsky</a:t>
            </a:r>
            <a:r>
              <a:rPr lang="en-US" sz="1200" dirty="0"/>
              <a:t>,  PA 9 247, 1979.  [2]S. R. Mane, arXiv:1406.0561.</a:t>
            </a:r>
          </a:p>
        </p:txBody>
      </p:sp>
    </p:spTree>
    <p:extLst>
      <p:ext uri="{BB962C8B-B14F-4D97-AF65-F5344CB8AC3E}">
        <p14:creationId xmlns:p14="http://schemas.microsoft.com/office/powerpoint/2010/main" val="133692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42" y="0"/>
            <a:ext cx="9464040" cy="903221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2B5D3DF5-8893-0342-AC23-8A2018281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3850" y="5958840"/>
            <a:ext cx="4746880" cy="85667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DC16B4-0AB3-5F44-9D58-B1C804054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081" y="5239266"/>
            <a:ext cx="2853361" cy="161873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398C7-D714-9C49-B110-8C7EA0BC4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496" y="1672398"/>
            <a:ext cx="3429288" cy="1897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D5B65-4144-D14C-9993-F2731BF36D86}"/>
                  </a:ext>
                </a:extLst>
              </p:cNvPr>
              <p:cNvSpPr/>
              <p:nvPr/>
            </p:nvSpPr>
            <p:spPr>
              <a:xfrm>
                <a:off x="444994" y="1428322"/>
                <a:ext cx="7857758" cy="412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u="sng" dirty="0"/>
                  <a:t>Transverse</a:t>
                </a:r>
                <a:r>
                  <a:rPr lang="zh-CN" altLang="en-US" sz="2400" u="sng" dirty="0"/>
                  <a:t> </a:t>
                </a:r>
                <a:r>
                  <a:rPr lang="en-US" altLang="zh-CN" sz="2400" u="sng" dirty="0"/>
                  <a:t>magnetic field</a:t>
                </a:r>
                <a:r>
                  <a:rPr lang="zh-CN" altLang="en-US" sz="2400" u="sng" dirty="0"/>
                  <a:t> 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Not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favored for CEPC energies</a:t>
                </a:r>
                <a:r>
                  <a:rPr lang="en-US" altLang="zh-CN" sz="2400" dirty="0"/>
                  <a:t>)</a:t>
                </a:r>
                <a:endParaRPr lang="en-HK" altLang="zh-CN" sz="24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en-US" altLang="zh-CN" sz="2000" dirty="0"/>
                  <a:t> independent of energy (approximately) </a:t>
                </a:r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Vertical orbit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excursion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HK" sz="20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synchrotron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radiation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power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sz="20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Examples: helical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dipole,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interleaved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H&amp;V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bends</a:t>
                </a:r>
              </a:p>
              <a:p>
                <a:endParaRPr lang="en-US" altLang="zh-CN" sz="1920" dirty="0"/>
              </a:p>
              <a:p>
                <a:r>
                  <a:rPr lang="en-US" altLang="zh-CN" sz="2400" u="sng" dirty="0"/>
                  <a:t>Longitudinal</a:t>
                </a:r>
                <a:r>
                  <a:rPr lang="zh-CN" altLang="en-US" sz="2400" u="sng" dirty="0"/>
                  <a:t> </a:t>
                </a:r>
                <a:r>
                  <a:rPr lang="en-US" altLang="zh-CN" sz="2400" u="sng" dirty="0"/>
                  <a:t>magnetic field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Under study</a:t>
                </a:r>
                <a:r>
                  <a:rPr lang="en-US" altLang="zh-CN" sz="2400" dirty="0"/>
                  <a:t>)</a:t>
                </a:r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No orbit excursion, no radiation problem</a:t>
                </a:r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sz="20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Need quadrupoles to decouple the beam</a:t>
                </a:r>
              </a:p>
              <a:p>
                <a:pPr marL="411480" indent="-411480">
                  <a:buFont typeface="Arial" panose="020B0604020202020204" pitchFamily="34" charset="0"/>
                  <a:buChar char="•"/>
                </a:pPr>
                <a:endParaRPr lang="en-US" altLang="zh-CN" sz="192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D5B65-4144-D14C-9993-F2731BF36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4" y="1428322"/>
                <a:ext cx="7857758" cy="4129657"/>
              </a:xfrm>
              <a:prstGeom prst="rect">
                <a:avLst/>
              </a:prstGeom>
              <a:blipFill>
                <a:blip r:embed="rId5"/>
                <a:stretch>
                  <a:fillRect l="-1129" t="-4281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4CB2573-A0B6-BD4B-B938-2412E523DFEA}"/>
              </a:ext>
            </a:extLst>
          </p:cNvPr>
          <p:cNvSpPr/>
          <p:nvPr/>
        </p:nvSpPr>
        <p:spPr>
          <a:xfrm>
            <a:off x="303255" y="964563"/>
            <a:ext cx="1045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Devices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rotate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spin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around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direction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horizontal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plane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certain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angle</a:t>
            </a:r>
            <a:r>
              <a:rPr lang="zh-CN" altLang="en-US" sz="2400" b="1" dirty="0"/>
              <a:t> </a:t>
            </a:r>
            <a:r>
              <a:rPr lang="el-GR" altLang="zh-CN" sz="2400" b="1" dirty="0"/>
              <a:t>θ</a:t>
            </a:r>
            <a:r>
              <a:rPr lang="zh-CN" altLang="en-US" sz="2400" b="1" dirty="0"/>
              <a:t> </a:t>
            </a:r>
            <a:endParaRPr lang="en-US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83454-9382-664A-89BA-82777C9B7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795" y="3569450"/>
            <a:ext cx="3708990" cy="1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2746-348B-934F-BD14-E6D9FAED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972799" cy="1169248"/>
          </a:xfrm>
        </p:spPr>
        <p:txBody>
          <a:bodyPr>
            <a:normAutofit/>
          </a:bodyPr>
          <a:lstStyle/>
          <a:p>
            <a:r>
              <a:rPr lang="en-US" altLang="zh-CN" sz="3840" dirty="0">
                <a:solidFill>
                  <a:srgbClr val="FF0000"/>
                </a:solidFill>
              </a:rPr>
              <a:t>Motivation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of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CEPC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Z-pole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polarized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beam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program</a:t>
            </a:r>
            <a:endParaRPr lang="en-US" sz="384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5CC984-BB76-444F-8F86-CA7C3D9A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601"/>
            <a:ext cx="5332397" cy="34936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64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Vertically polarized beams in the arc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Beam energy</a:t>
            </a:r>
            <a:r>
              <a:rPr lang="zh-CN" altLang="en-US" sz="2200" dirty="0"/>
              <a:t> </a:t>
            </a:r>
            <a:r>
              <a:rPr lang="en-US" altLang="zh-CN" sz="2200" dirty="0"/>
              <a:t>calibration via the resonant depolarization technique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Essential for precision measurements of Z and W properties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At least 5% ~ 10% vertical polarization, for both e+ and e- beams</a:t>
            </a:r>
          </a:p>
          <a:p>
            <a:pPr lvl="1"/>
            <a:endParaRPr lang="en-US" altLang="zh-CN" sz="2400" dirty="0">
              <a:solidFill>
                <a:srgbClr val="0432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6B659F-3130-BB44-8C30-D55ED5F1C71E}"/>
              </a:ext>
            </a:extLst>
          </p:cNvPr>
          <p:cNvSpPr txBox="1">
            <a:spLocks/>
          </p:cNvSpPr>
          <p:nvPr/>
        </p:nvSpPr>
        <p:spPr>
          <a:xfrm>
            <a:off x="6284102" y="1231954"/>
            <a:ext cx="5298298" cy="3493637"/>
          </a:xfrm>
          <a:prstGeom prst="rect">
            <a:avLst/>
          </a:prstGeom>
        </p:spPr>
        <p:txBody>
          <a:bodyPr vert="horz" lIns="109728" tIns="54864" rIns="109728" bIns="54864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b="1" u="sng" dirty="0"/>
              <a:t>Longitudinally polarized beams at IPs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>
                <a:latin typeface="+mn-lt"/>
                <a:cs typeface="+mn-cs"/>
              </a:rPr>
              <a:t>Beneficial to colliding beam physics programs at Z, W and Higgs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>
                <a:latin typeface="+mn-lt"/>
                <a:cs typeface="+mn-cs"/>
              </a:rPr>
              <a:t>Figure of merit:  Luminosity</a:t>
            </a:r>
            <a:r>
              <a:rPr lang="zh-CN" altLang="en-US" sz="2200" dirty="0">
                <a:latin typeface="+mn-lt"/>
                <a:cs typeface="+mn-cs"/>
              </a:rPr>
              <a:t> * </a:t>
            </a:r>
            <a:r>
              <a:rPr lang="en-US" altLang="zh-CN" sz="2200" dirty="0">
                <a:latin typeface="+mn-lt"/>
                <a:cs typeface="+mn-cs"/>
              </a:rPr>
              <a:t>f(</a:t>
            </a:r>
            <a:r>
              <a:rPr lang="zh-CN" altLang="en-US" sz="2200" dirty="0">
                <a:latin typeface="+mn-lt"/>
                <a:cs typeface="+mn-cs"/>
              </a:rPr>
              <a:t> </a:t>
            </a:r>
            <a:r>
              <a:rPr lang="en-US" altLang="zh-CN" sz="2200" dirty="0" err="1">
                <a:latin typeface="+mn-lt"/>
                <a:cs typeface="+mn-cs"/>
              </a:rPr>
              <a:t>Pe</a:t>
            </a:r>
            <a:r>
              <a:rPr lang="en-US" altLang="zh-CN" sz="2200" dirty="0">
                <a:latin typeface="+mn-lt"/>
                <a:cs typeface="+mn-cs"/>
              </a:rPr>
              <a:t>+,</a:t>
            </a:r>
            <a:r>
              <a:rPr lang="zh-CN" altLang="en-US" sz="2200" dirty="0">
                <a:latin typeface="+mn-lt"/>
                <a:cs typeface="+mn-cs"/>
              </a:rPr>
              <a:t> </a:t>
            </a:r>
            <a:r>
              <a:rPr lang="en-US" altLang="zh-CN" sz="2200" dirty="0" err="1">
                <a:latin typeface="+mn-lt"/>
                <a:cs typeface="+mn-cs"/>
              </a:rPr>
              <a:t>Pe</a:t>
            </a:r>
            <a:r>
              <a:rPr lang="en-US" altLang="zh-CN" sz="2200" dirty="0">
                <a:latin typeface="+mn-lt"/>
                <a:cs typeface="+mn-cs"/>
              </a:rPr>
              <a:t>-</a:t>
            </a:r>
            <a:r>
              <a:rPr lang="zh-CN" altLang="en-US" sz="2200" dirty="0">
                <a:latin typeface="+mn-lt"/>
                <a:cs typeface="+mn-cs"/>
              </a:rPr>
              <a:t> </a:t>
            </a:r>
            <a:r>
              <a:rPr lang="en-US" altLang="zh-CN" sz="2200" dirty="0">
                <a:latin typeface="+mn-lt"/>
                <a:cs typeface="+mn-cs"/>
              </a:rPr>
              <a:t>)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>
                <a:latin typeface="+mn-lt"/>
                <a:cs typeface="+mn-cs"/>
              </a:rPr>
              <a:t>~50% or more longitudinal polarization is desired, for one beam, or both beams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FA2F7-9532-1C43-A92B-57D47E943DBC}"/>
              </a:ext>
            </a:extLst>
          </p:cNvPr>
          <p:cNvCxnSpPr>
            <a:cxnSpLocks/>
          </p:cNvCxnSpPr>
          <p:nvPr/>
        </p:nvCxnSpPr>
        <p:spPr>
          <a:xfrm>
            <a:off x="5962405" y="1200600"/>
            <a:ext cx="0" cy="49295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7FF3B1-641F-564E-88BF-B54E3A8B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9" y="4725591"/>
            <a:ext cx="2518519" cy="1247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6159DE-385D-6744-8BC0-F1088157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69" y="4434566"/>
            <a:ext cx="1520518" cy="18293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DD847B-4943-FA44-9D4A-F2BA760994A7}"/>
              </a:ext>
            </a:extLst>
          </p:cNvPr>
          <p:cNvSpPr txBox="1"/>
          <p:nvPr/>
        </p:nvSpPr>
        <p:spPr>
          <a:xfrm>
            <a:off x="956841" y="6361940"/>
            <a:ext cx="10385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Final deliverable: a detailed design report of polarized beam operation @ Z-pole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FD17F-45CF-0347-BFD8-9125B00D3352}"/>
              </a:ext>
            </a:extLst>
          </p:cNvPr>
          <p:cNvSpPr txBox="1"/>
          <p:nvPr/>
        </p:nvSpPr>
        <p:spPr>
          <a:xfrm>
            <a:off x="2867078" y="6013777"/>
            <a:ext cx="3296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L. </a:t>
            </a:r>
            <a:r>
              <a:rPr lang="en-US" sz="1200" dirty="0" err="1"/>
              <a:t>Arnaudon</a:t>
            </a:r>
            <a:r>
              <a:rPr lang="en-US" sz="1200" dirty="0"/>
              <a:t>, et al., Z. Phys. C 66, 45-62 (1995).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77A28C-A815-5448-BA12-262024FA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43" y="4185225"/>
            <a:ext cx="2647265" cy="17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35B9-B375-284F-9036-51F21927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5" y="0"/>
            <a:ext cx="9464040" cy="1205294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Wish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list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key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41E3-4CFE-3F44-A390-4BF228A9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2" y="1120282"/>
            <a:ext cx="9959053" cy="22778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3360" b="1" u="sng" dirty="0"/>
              <a:t>Wish</a:t>
            </a:r>
            <a:r>
              <a:rPr lang="zh-CN" altLang="en-US" sz="3360" b="1" u="sng" dirty="0"/>
              <a:t> </a:t>
            </a:r>
            <a:r>
              <a:rPr lang="en-US" altLang="zh-CN" sz="3360" b="1" u="sng" dirty="0"/>
              <a:t>list</a:t>
            </a:r>
          </a:p>
          <a:p>
            <a:pPr lvl="1">
              <a:lnSpc>
                <a:spcPct val="120000"/>
              </a:lnSpc>
            </a:pPr>
            <a:r>
              <a:rPr lang="en-US" altLang="zh-CN" sz="2900" dirty="0"/>
              <a:t>A</a:t>
            </a:r>
            <a:r>
              <a:rPr lang="zh-CN" altLang="en-US" sz="2900" dirty="0"/>
              <a:t> </a:t>
            </a:r>
            <a:r>
              <a:rPr lang="en-US" altLang="zh-CN" sz="2900" dirty="0"/>
              <a:t>small</a:t>
            </a:r>
            <a:r>
              <a:rPr lang="zh-CN" altLang="en-US" sz="2900" dirty="0"/>
              <a:t> </a:t>
            </a:r>
            <a:r>
              <a:rPr lang="en-US" altLang="zh-CN" sz="2900" dirty="0"/>
              <a:t>fraction</a:t>
            </a:r>
            <a:r>
              <a:rPr lang="zh-CN" altLang="en-US" sz="2900" dirty="0"/>
              <a:t> </a:t>
            </a:r>
            <a:r>
              <a:rPr lang="en-US" altLang="zh-CN" sz="2900" dirty="0"/>
              <a:t>of</a:t>
            </a:r>
            <a:r>
              <a:rPr lang="zh-CN" altLang="en-US" sz="2900" dirty="0"/>
              <a:t> </a:t>
            </a:r>
            <a:r>
              <a:rPr lang="en-US" altLang="zh-CN" sz="2900" dirty="0"/>
              <a:t>non-colliding</a:t>
            </a:r>
            <a:r>
              <a:rPr lang="zh-CN" altLang="en-US" sz="2900" dirty="0"/>
              <a:t> </a:t>
            </a:r>
            <a:r>
              <a:rPr lang="en-US" altLang="zh-CN" sz="2900" dirty="0"/>
              <a:t>bunches</a:t>
            </a:r>
            <a:r>
              <a:rPr lang="zh-CN" altLang="en-US" sz="2900" dirty="0"/>
              <a:t> </a:t>
            </a:r>
            <a:r>
              <a:rPr lang="en-US" altLang="zh-CN" sz="2900" dirty="0"/>
              <a:t>with</a:t>
            </a:r>
            <a:r>
              <a:rPr lang="zh-CN" altLang="en-US" sz="2900" dirty="0"/>
              <a:t> </a:t>
            </a:r>
            <a:r>
              <a:rPr lang="en-US" altLang="zh-CN" sz="2900" dirty="0"/>
              <a:t>at</a:t>
            </a:r>
            <a:r>
              <a:rPr lang="zh-CN" altLang="en-US" sz="2900" dirty="0"/>
              <a:t> </a:t>
            </a:r>
            <a:r>
              <a:rPr lang="en-US" altLang="zh-CN" sz="2900" dirty="0"/>
              <a:t>least</a:t>
            </a:r>
            <a:r>
              <a:rPr lang="zh-CN" altLang="en-US" sz="2900" dirty="0"/>
              <a:t> </a:t>
            </a:r>
            <a:r>
              <a:rPr lang="en-US" altLang="zh-CN" sz="2900" dirty="0"/>
              <a:t>5%</a:t>
            </a:r>
            <a:r>
              <a:rPr lang="zh-CN" altLang="en-US" sz="2900" dirty="0"/>
              <a:t> </a:t>
            </a:r>
            <a:r>
              <a:rPr lang="en-US" altLang="zh-CN" sz="2900" dirty="0"/>
              <a:t>vertical</a:t>
            </a:r>
            <a:r>
              <a:rPr lang="zh-CN" altLang="en-US" sz="2900" dirty="0"/>
              <a:t> </a:t>
            </a:r>
            <a:r>
              <a:rPr lang="en-US" altLang="zh-CN" sz="2900" dirty="0"/>
              <a:t>polarization</a:t>
            </a:r>
            <a:r>
              <a:rPr lang="zh-CN" altLang="en-US" sz="2900" dirty="0"/>
              <a:t> </a:t>
            </a:r>
            <a:r>
              <a:rPr lang="en-US" altLang="zh-CN" sz="2900" dirty="0"/>
              <a:t>in</a:t>
            </a:r>
            <a:r>
              <a:rPr lang="zh-CN" altLang="en-US" sz="2900" dirty="0"/>
              <a:t> </a:t>
            </a:r>
            <a:r>
              <a:rPr lang="en-US" altLang="zh-CN" sz="2900" dirty="0"/>
              <a:t>the</a:t>
            </a:r>
            <a:r>
              <a:rPr lang="zh-CN" altLang="en-US" sz="2900" dirty="0"/>
              <a:t> </a:t>
            </a:r>
            <a:r>
              <a:rPr lang="en-US" altLang="zh-CN" sz="2900" dirty="0"/>
              <a:t>arc,</a:t>
            </a:r>
            <a:r>
              <a:rPr lang="zh-CN" altLang="en-US" sz="2900" dirty="0"/>
              <a:t> </a:t>
            </a:r>
            <a:r>
              <a:rPr lang="en-US" altLang="zh-CN" sz="2900" dirty="0"/>
              <a:t>depolarize</a:t>
            </a:r>
            <a:r>
              <a:rPr lang="zh-CN" altLang="en-US" sz="2900" dirty="0"/>
              <a:t> </a:t>
            </a:r>
            <a:r>
              <a:rPr lang="en-US" altLang="zh-CN" sz="2900" dirty="0"/>
              <a:t>one-by-one</a:t>
            </a:r>
            <a:r>
              <a:rPr lang="zh-CN" altLang="en-US" sz="2900" dirty="0"/>
              <a:t> </a:t>
            </a:r>
            <a:r>
              <a:rPr lang="en-US" altLang="zh-CN" sz="2900" dirty="0"/>
              <a:t>to</a:t>
            </a:r>
            <a:r>
              <a:rPr lang="zh-CN" altLang="en-US" sz="2900" dirty="0"/>
              <a:t> </a:t>
            </a:r>
            <a:r>
              <a:rPr lang="en-US" altLang="zh-CN" sz="2900" dirty="0"/>
              <a:t>carry</a:t>
            </a:r>
            <a:r>
              <a:rPr lang="zh-CN" altLang="en-US" sz="2900" dirty="0"/>
              <a:t> </a:t>
            </a:r>
            <a:r>
              <a:rPr lang="en-US" altLang="zh-CN" sz="2900" dirty="0"/>
              <a:t>out</a:t>
            </a:r>
            <a:r>
              <a:rPr lang="zh-CN" altLang="en-US" sz="2900" dirty="0"/>
              <a:t> </a:t>
            </a:r>
            <a:r>
              <a:rPr lang="en-US" altLang="zh-CN" sz="2900" dirty="0"/>
              <a:t>resonant</a:t>
            </a:r>
            <a:r>
              <a:rPr lang="zh-CN" altLang="en-US" sz="2900" dirty="0"/>
              <a:t> </a:t>
            </a:r>
            <a:r>
              <a:rPr lang="en-US" altLang="zh-CN" sz="2900" dirty="0"/>
              <a:t>depolarization measurements</a:t>
            </a:r>
          </a:p>
          <a:p>
            <a:pPr lvl="1"/>
            <a:r>
              <a:rPr lang="en-US" altLang="zh-CN" sz="2900" dirty="0"/>
              <a:t>All</a:t>
            </a:r>
            <a:r>
              <a:rPr lang="zh-CN" altLang="en-US" sz="2900" dirty="0"/>
              <a:t> </a:t>
            </a:r>
            <a:r>
              <a:rPr lang="en-US" altLang="zh-CN" sz="2900" dirty="0"/>
              <a:t>colliding</a:t>
            </a:r>
            <a:r>
              <a:rPr lang="zh-CN" altLang="en-US" sz="2900" dirty="0"/>
              <a:t> </a:t>
            </a:r>
            <a:r>
              <a:rPr lang="en-US" altLang="zh-CN" sz="2900" dirty="0"/>
              <a:t>bunches</a:t>
            </a:r>
            <a:r>
              <a:rPr lang="zh-CN" altLang="en-US" sz="2900" dirty="0"/>
              <a:t> </a:t>
            </a:r>
            <a:r>
              <a:rPr lang="en-US" altLang="zh-CN" sz="2900" dirty="0"/>
              <a:t>have</a:t>
            </a:r>
            <a:r>
              <a:rPr lang="zh-CN" altLang="en-US" sz="2900" dirty="0"/>
              <a:t> </a:t>
            </a:r>
            <a:r>
              <a:rPr lang="en-US" altLang="zh-CN" sz="2900" dirty="0"/>
              <a:t>&gt;</a:t>
            </a:r>
            <a:r>
              <a:rPr lang="zh-CN" altLang="en-US" sz="2900" dirty="0"/>
              <a:t> </a:t>
            </a:r>
            <a:r>
              <a:rPr lang="en-US" altLang="zh-CN" sz="2900" dirty="0"/>
              <a:t>50%</a:t>
            </a:r>
            <a:r>
              <a:rPr lang="zh-CN" altLang="en-US" sz="2900" dirty="0"/>
              <a:t> </a:t>
            </a:r>
            <a:r>
              <a:rPr lang="en-US" altLang="zh-CN" sz="2900" dirty="0"/>
              <a:t>time-averaged</a:t>
            </a:r>
            <a:r>
              <a:rPr lang="zh-CN" altLang="en-US" sz="2900" dirty="0"/>
              <a:t> </a:t>
            </a:r>
            <a:r>
              <a:rPr lang="en-US" altLang="zh-CN" sz="2900" dirty="0"/>
              <a:t>longitudinal</a:t>
            </a:r>
            <a:r>
              <a:rPr lang="zh-CN" altLang="en-US" sz="2900" dirty="0"/>
              <a:t> </a:t>
            </a:r>
            <a:r>
              <a:rPr lang="en-US" altLang="zh-CN" sz="2900" dirty="0"/>
              <a:t>polarization</a:t>
            </a:r>
            <a:r>
              <a:rPr lang="zh-CN" altLang="en-US" sz="2900" dirty="0"/>
              <a:t> </a:t>
            </a:r>
            <a:r>
              <a:rPr lang="en-US" altLang="zh-CN" sz="2900" dirty="0"/>
              <a:t>at</a:t>
            </a:r>
            <a:r>
              <a:rPr lang="zh-CN" altLang="en-US" sz="2900" dirty="0"/>
              <a:t> </a:t>
            </a:r>
            <a:r>
              <a:rPr lang="en-US" altLang="zh-CN" sz="2900" dirty="0"/>
              <a:t>IPs</a:t>
            </a:r>
            <a:r>
              <a:rPr lang="zh-CN" altLang="en-US" sz="2900" dirty="0"/>
              <a:t> </a:t>
            </a:r>
            <a:endParaRPr lang="en-HK" altLang="zh-CN" sz="2900" dirty="0"/>
          </a:p>
          <a:p>
            <a:pPr lvl="1"/>
            <a:r>
              <a:rPr lang="en-US" altLang="zh-CN" sz="2900" dirty="0"/>
              <a:t>Luminosity</a:t>
            </a:r>
            <a:r>
              <a:rPr lang="zh-CN" altLang="en-US" sz="2900" dirty="0"/>
              <a:t> </a:t>
            </a:r>
            <a:r>
              <a:rPr lang="en-US" altLang="zh-CN" sz="2900" dirty="0"/>
              <a:t>is</a:t>
            </a:r>
            <a:r>
              <a:rPr lang="zh-CN" altLang="en-US" sz="2900" dirty="0"/>
              <a:t> </a:t>
            </a:r>
            <a:r>
              <a:rPr lang="en-US" altLang="zh-CN" sz="2900" dirty="0"/>
              <a:t>not</a:t>
            </a:r>
            <a:r>
              <a:rPr lang="zh-CN" altLang="en-US" sz="2900" dirty="0"/>
              <a:t> </a:t>
            </a:r>
            <a:r>
              <a:rPr lang="en-US" altLang="zh-CN" sz="2900" dirty="0"/>
              <a:t>significantly</a:t>
            </a:r>
            <a:r>
              <a:rPr lang="zh-CN" altLang="en-US" sz="2900" dirty="0"/>
              <a:t> </a:t>
            </a:r>
            <a:r>
              <a:rPr lang="en-US" altLang="zh-CN" sz="2900" dirty="0"/>
              <a:t>affected</a:t>
            </a:r>
            <a:r>
              <a:rPr lang="zh-CN" altLang="en-US" sz="2900" dirty="0"/>
              <a:t> </a:t>
            </a:r>
            <a:endParaRPr lang="en-US" altLang="zh-CN" sz="2900" dirty="0"/>
          </a:p>
          <a:p>
            <a:pPr lvl="1"/>
            <a:r>
              <a:rPr lang="en-US" altLang="zh-CN" sz="2900" dirty="0"/>
              <a:t>Beam</a:t>
            </a:r>
            <a:r>
              <a:rPr lang="zh-CN" altLang="en-US" sz="2900" dirty="0"/>
              <a:t> </a:t>
            </a:r>
            <a:r>
              <a:rPr lang="en-US" altLang="zh-CN" sz="2900" dirty="0"/>
              <a:t>lifetime</a:t>
            </a:r>
            <a:r>
              <a:rPr lang="zh-CN" altLang="en-US" sz="2900" dirty="0"/>
              <a:t> </a:t>
            </a:r>
            <a:r>
              <a:rPr lang="en-US" altLang="zh-CN" sz="2900" dirty="0"/>
              <a:t>is</a:t>
            </a:r>
            <a:r>
              <a:rPr lang="zh-CN" altLang="en-US" sz="2900" dirty="0"/>
              <a:t> </a:t>
            </a:r>
            <a:r>
              <a:rPr lang="en-US" altLang="zh-CN" sz="2900" dirty="0"/>
              <a:t>sufficient</a:t>
            </a:r>
            <a:r>
              <a:rPr lang="zh-CN" altLang="en-US" sz="2900" dirty="0"/>
              <a:t> </a:t>
            </a:r>
            <a:r>
              <a:rPr lang="en-US" altLang="zh-CN" sz="2900" dirty="0"/>
              <a:t>long</a:t>
            </a:r>
            <a:r>
              <a:rPr lang="zh-CN" altLang="en-US" sz="2900" dirty="0"/>
              <a:t> </a:t>
            </a:r>
            <a:r>
              <a:rPr lang="en-US" altLang="zh-CN" sz="2900" dirty="0"/>
              <a:t>so</a:t>
            </a:r>
            <a:r>
              <a:rPr lang="zh-CN" altLang="en-US" sz="2900" dirty="0"/>
              <a:t> </a:t>
            </a:r>
            <a:r>
              <a:rPr lang="en-US" altLang="zh-CN" sz="2900" dirty="0"/>
              <a:t>that</a:t>
            </a:r>
            <a:r>
              <a:rPr lang="zh-CN" altLang="en-US" sz="2900" dirty="0"/>
              <a:t> </a:t>
            </a:r>
            <a:r>
              <a:rPr lang="en-US" altLang="zh-CN" sz="2900" dirty="0"/>
              <a:t>top-up</a:t>
            </a:r>
            <a:r>
              <a:rPr lang="zh-CN" altLang="en-US" sz="2900" dirty="0"/>
              <a:t> </a:t>
            </a:r>
            <a:r>
              <a:rPr lang="en-US" altLang="zh-CN" sz="2900" dirty="0"/>
              <a:t>injection</a:t>
            </a:r>
            <a:r>
              <a:rPr lang="zh-CN" altLang="en-US" sz="2900" dirty="0"/>
              <a:t> </a:t>
            </a:r>
            <a:r>
              <a:rPr lang="en-US" altLang="zh-CN" sz="2900" dirty="0"/>
              <a:t>is</a:t>
            </a:r>
            <a:r>
              <a:rPr lang="zh-CN" altLang="en-US" sz="2900" dirty="0"/>
              <a:t> </a:t>
            </a:r>
            <a:r>
              <a:rPr lang="en-US" altLang="zh-CN" sz="2900" dirty="0"/>
              <a:t>feasible</a:t>
            </a:r>
            <a:endParaRPr lang="en-US" sz="2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EE35-76B1-6442-AE6B-4AC6C44D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26" y="3261006"/>
            <a:ext cx="3095179" cy="3389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FEF472-D703-F241-BB2A-BC80359D5E16}"/>
              </a:ext>
            </a:extLst>
          </p:cNvPr>
          <p:cNvSpPr/>
          <p:nvPr/>
        </p:nvSpPr>
        <p:spPr>
          <a:xfrm rot="19535593">
            <a:off x="9813351" y="6054072"/>
            <a:ext cx="125177" cy="661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55FEE-9528-1347-A700-201D4686C4C9}"/>
              </a:ext>
            </a:extLst>
          </p:cNvPr>
          <p:cNvSpPr txBox="1"/>
          <p:nvPr/>
        </p:nvSpPr>
        <p:spPr>
          <a:xfrm>
            <a:off x="9805622" y="6074954"/>
            <a:ext cx="20334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dirty="0">
                <a:solidFill>
                  <a:srgbClr val="FFC000"/>
                </a:solidFill>
              </a:rPr>
              <a:t>Transverse</a:t>
            </a:r>
            <a:r>
              <a:rPr lang="zh-CN" altLang="en-US" sz="2160" dirty="0">
                <a:solidFill>
                  <a:srgbClr val="FFC000"/>
                </a:solidFill>
              </a:rPr>
              <a:t> </a:t>
            </a:r>
            <a:r>
              <a:rPr lang="en-US" altLang="zh-CN" sz="2160" dirty="0">
                <a:solidFill>
                  <a:srgbClr val="FFC000"/>
                </a:solidFill>
              </a:rPr>
              <a:t>polarimeter</a:t>
            </a:r>
            <a:endParaRPr lang="en-US" sz="216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91651-6E42-6444-AD6F-26D64A82CD3F}"/>
              </a:ext>
            </a:extLst>
          </p:cNvPr>
          <p:cNvSpPr/>
          <p:nvPr/>
        </p:nvSpPr>
        <p:spPr>
          <a:xfrm rot="17997425">
            <a:off x="10227499" y="5523309"/>
            <a:ext cx="369625" cy="695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694B9-55AA-C340-91F2-7FF5EB6D33D4}"/>
              </a:ext>
            </a:extLst>
          </p:cNvPr>
          <p:cNvSpPr txBox="1"/>
          <p:nvPr/>
        </p:nvSpPr>
        <p:spPr>
          <a:xfrm>
            <a:off x="10412310" y="5388963"/>
            <a:ext cx="15262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dirty="0">
                <a:solidFill>
                  <a:srgbClr val="FF0000"/>
                </a:solidFill>
              </a:rPr>
              <a:t>depolarizer</a:t>
            </a:r>
            <a:endParaRPr lang="en-US" sz="216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904FC-60D7-474B-8699-CF28EB01681A}"/>
              </a:ext>
            </a:extLst>
          </p:cNvPr>
          <p:cNvSpPr txBox="1"/>
          <p:nvPr/>
        </p:nvSpPr>
        <p:spPr>
          <a:xfrm>
            <a:off x="718792" y="3398473"/>
            <a:ext cx="5658164" cy="299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/>
              <a:t>Key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questions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polarize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beams?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adjust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direction?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000" dirty="0"/>
              <a:t>How to measure the polarization?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reach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high</a:t>
            </a:r>
            <a:r>
              <a:rPr lang="zh-CN" altLang="en-US" sz="2000" dirty="0"/>
              <a:t> </a:t>
            </a:r>
            <a:r>
              <a:rPr lang="en-US" altLang="zh-CN" sz="2000" dirty="0"/>
              <a:t>luminosity,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high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reasonable</a:t>
            </a:r>
            <a:r>
              <a:rPr lang="zh-CN" altLang="en-US" sz="2000" dirty="0"/>
              <a:t> </a:t>
            </a:r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lifetime</a:t>
            </a:r>
            <a:r>
              <a:rPr lang="en-US" altLang="zh-CN" sz="2280" dirty="0"/>
              <a:t>?</a:t>
            </a:r>
          </a:p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6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F4136-F2E1-CC40-8141-115385257186}"/>
              </a:ext>
            </a:extLst>
          </p:cNvPr>
          <p:cNvSpPr txBox="1"/>
          <p:nvPr/>
        </p:nvSpPr>
        <p:spPr>
          <a:xfrm>
            <a:off x="9455288" y="3261006"/>
            <a:ext cx="17291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dirty="0">
                <a:solidFill>
                  <a:srgbClr val="0070C0"/>
                </a:solidFill>
              </a:rPr>
              <a:t>Spin</a:t>
            </a:r>
            <a:r>
              <a:rPr lang="zh-CN" altLang="en-US" sz="2160" dirty="0">
                <a:solidFill>
                  <a:srgbClr val="0070C0"/>
                </a:solidFill>
              </a:rPr>
              <a:t> </a:t>
            </a:r>
            <a:r>
              <a:rPr lang="en-US" altLang="zh-CN" sz="2160" dirty="0">
                <a:solidFill>
                  <a:srgbClr val="0070C0"/>
                </a:solidFill>
              </a:rPr>
              <a:t>rotators</a:t>
            </a:r>
            <a:endParaRPr lang="en-US" sz="2160" dirty="0">
              <a:solidFill>
                <a:srgbClr val="0070C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0F2333-6269-974C-9FB4-E9981D935307}"/>
              </a:ext>
            </a:extLst>
          </p:cNvPr>
          <p:cNvSpPr/>
          <p:nvPr/>
        </p:nvSpPr>
        <p:spPr>
          <a:xfrm>
            <a:off x="10149902" y="4047974"/>
            <a:ext cx="262408" cy="1584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58F01-9E4D-1541-9FA4-099F7255B681}"/>
              </a:ext>
            </a:extLst>
          </p:cNvPr>
          <p:cNvSpPr txBox="1"/>
          <p:nvPr/>
        </p:nvSpPr>
        <p:spPr>
          <a:xfrm>
            <a:off x="10534743" y="4047974"/>
            <a:ext cx="16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Asymmetric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wigglers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F6CA6-E721-3948-BF63-2D79009F7DB6}"/>
              </a:ext>
            </a:extLst>
          </p:cNvPr>
          <p:cNvSpPr txBox="1"/>
          <p:nvPr/>
        </p:nvSpPr>
        <p:spPr>
          <a:xfrm>
            <a:off x="592853" y="5808363"/>
            <a:ext cx="651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Note:  the </a:t>
            </a:r>
            <a:r>
              <a:rPr lang="en-US" altLang="zh-CN" dirty="0">
                <a:highlight>
                  <a:srgbClr val="FFFF00"/>
                </a:highlight>
              </a:rPr>
              <a:t>current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study is based on CEPC CDR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parameters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altLang="zh-CN" dirty="0">
                <a:highlight>
                  <a:srgbClr val="FFFF00"/>
                </a:highlight>
              </a:rPr>
              <a:t>to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reach</a:t>
            </a:r>
            <a:r>
              <a:rPr lang="en-US" dirty="0">
                <a:highlight>
                  <a:srgbClr val="FFFF00"/>
                </a:highlight>
              </a:rPr>
              <a:t> the first polarization </a:t>
            </a:r>
            <a:r>
              <a:rPr lang="en-US" altLang="zh-CN" dirty="0">
                <a:highlight>
                  <a:srgbClr val="FFFF00"/>
                </a:highlight>
              </a:rPr>
              <a:t>specific</a:t>
            </a:r>
            <a:r>
              <a:rPr lang="en-US" dirty="0">
                <a:highlight>
                  <a:srgbClr val="FFFF00"/>
                </a:highlight>
              </a:rPr>
              <a:t> design, 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then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we’ll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update according to the CEPC </a:t>
            </a:r>
            <a:r>
              <a:rPr lang="en-US" altLang="zh-CN" dirty="0">
                <a:highlight>
                  <a:srgbClr val="FFFF00"/>
                </a:highlight>
              </a:rPr>
              <a:t>TDR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design parameter</a:t>
            </a:r>
            <a:r>
              <a:rPr lang="en-US" altLang="zh-CN" dirty="0">
                <a:highlight>
                  <a:srgbClr val="FFFF00"/>
                </a:highlight>
              </a:rPr>
              <a:t>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FC0114-4419-BE4B-B470-5F699928C6E6}"/>
              </a:ext>
            </a:extLst>
          </p:cNvPr>
          <p:cNvSpPr/>
          <p:nvPr/>
        </p:nvSpPr>
        <p:spPr>
          <a:xfrm rot="19535593">
            <a:off x="9258388" y="3566796"/>
            <a:ext cx="125177" cy="661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5E0DF-9917-974C-AD8E-E149B7E89F78}"/>
              </a:ext>
            </a:extLst>
          </p:cNvPr>
          <p:cNvSpPr txBox="1"/>
          <p:nvPr/>
        </p:nvSpPr>
        <p:spPr>
          <a:xfrm>
            <a:off x="8614908" y="2596186"/>
            <a:ext cx="20334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dirty="0">
                <a:solidFill>
                  <a:srgbClr val="00B0F0"/>
                </a:solidFill>
              </a:rPr>
              <a:t>Longitudinal</a:t>
            </a:r>
            <a:r>
              <a:rPr lang="zh-CN" altLang="en-US" sz="2160" dirty="0">
                <a:solidFill>
                  <a:srgbClr val="00B0F0"/>
                </a:solidFill>
              </a:rPr>
              <a:t> </a:t>
            </a:r>
            <a:r>
              <a:rPr lang="en-US" altLang="zh-CN" sz="2160" dirty="0">
                <a:solidFill>
                  <a:srgbClr val="00B0F0"/>
                </a:solidFill>
              </a:rPr>
              <a:t>polarimeter</a:t>
            </a:r>
            <a:endParaRPr lang="en-US" sz="216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2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4A12-1D7D-D645-99B2-6BF3E225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C3A56F-973C-1249-9851-9E5B83CD9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936511"/>
              </p:ext>
            </p:extLst>
          </p:nvPr>
        </p:nvGraphicFramePr>
        <p:xfrm>
          <a:off x="155215" y="1768978"/>
          <a:ext cx="778177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15">
                  <a:extLst>
                    <a:ext uri="{9D8B030D-6E8A-4147-A177-3AD203B41FA5}">
                      <a16:colId xmlns:a16="http://schemas.microsoft.com/office/drawing/2014/main" val="3174727019"/>
                    </a:ext>
                  </a:extLst>
                </a:gridCol>
                <a:gridCol w="3088176">
                  <a:extLst>
                    <a:ext uri="{9D8B030D-6E8A-4147-A177-3AD203B41FA5}">
                      <a16:colId xmlns:a16="http://schemas.microsoft.com/office/drawing/2014/main" val="347856993"/>
                    </a:ext>
                  </a:extLst>
                </a:gridCol>
                <a:gridCol w="2541287">
                  <a:extLst>
                    <a:ext uri="{9D8B030D-6E8A-4147-A177-3AD203B41FA5}">
                      <a16:colId xmlns:a16="http://schemas.microsoft.com/office/drawing/2014/main" val="239578077"/>
                    </a:ext>
                  </a:extLst>
                </a:gridCol>
              </a:tblGrid>
              <a:tr h="27444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Non-colliding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bunches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Colliding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bunches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41743"/>
                  </a:ext>
                </a:extLst>
              </a:tr>
              <a:tr h="46420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Beam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lifetime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20~100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hours,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a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high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bunch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current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not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necessary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~2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hours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95727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Injection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Every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20~100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Top-up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injection,</a:t>
                      </a:r>
                      <a:r>
                        <a:rPr lang="zh-CN" altLang="en-US" sz="1600" dirty="0"/>
                        <a:t>  </a:t>
                      </a:r>
                      <a:r>
                        <a:rPr lang="en-US" altLang="zh-CN" sz="1600" dirty="0"/>
                        <a:t>every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~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10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seconds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255269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Evolution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of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polarization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Exponential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build-up</a:t>
                      </a:r>
                    </a:p>
                    <a:p>
                      <a:r>
                        <a:rPr lang="en-US" altLang="zh-CN" sz="1600" dirty="0"/>
                        <a:t>Time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scale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~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several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hundred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Saw-tooth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near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the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level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of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injected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polarization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37086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Usage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Resonant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depolarization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Colliding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experiments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81836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Method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to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realize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desired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polarization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Use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asymmetric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wigglers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to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reduce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self-polarization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build-up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Inject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polarized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977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C8B65-D00C-3047-8DC9-AFCFFD73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10BB0-2998-034C-A3FD-02A2721C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3" y="2354425"/>
            <a:ext cx="4276167" cy="2726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464A5-47D9-6147-A4FC-6D6D07F152D5}"/>
              </a:ext>
            </a:extLst>
          </p:cNvPr>
          <p:cNvSpPr txBox="1"/>
          <p:nvPr/>
        </p:nvSpPr>
        <p:spPr>
          <a:xfrm>
            <a:off x="155215" y="5476352"/>
            <a:ext cx="1110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Note:</a:t>
            </a:r>
            <a:r>
              <a:rPr lang="zh-CN" altLang="en-US" dirty="0"/>
              <a:t>  </a:t>
            </a:r>
            <a:r>
              <a:rPr lang="en-US" altLang="zh-CN" dirty="0"/>
              <a:t>injection of polarized beam for colliding experiments, enables resonant depolarization measurement of some colliding bunches, which could help reduce the systematic errors of RD on non-colliding bunches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9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154C-1AB5-7643-8A99-70363562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887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Basic operation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6424-9184-FE49-AE00-538650F2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29" y="948095"/>
            <a:ext cx="11538807" cy="1277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000" b="1" u="sng" dirty="0"/>
              <a:t>Baseline</a:t>
            </a:r>
            <a:r>
              <a:rPr lang="zh-CN" altLang="en-US" sz="3000" b="1" u="sng" dirty="0"/>
              <a:t> </a:t>
            </a:r>
            <a:r>
              <a:rPr lang="en-US" altLang="zh-CN" sz="3000" b="1" u="sng" dirty="0"/>
              <a:t>assumptions</a:t>
            </a:r>
            <a:r>
              <a:rPr lang="en-US" sz="3000" b="1" u="sng" dirty="0"/>
              <a:t>:</a:t>
            </a:r>
          </a:p>
          <a:p>
            <a:pPr lvl="1"/>
            <a:r>
              <a:rPr lang="en-US" sz="2400" dirty="0"/>
              <a:t>The injector can supply polarized e- beam</a:t>
            </a:r>
            <a:r>
              <a:rPr lang="zh-CN" altLang="en-US" sz="2400" dirty="0"/>
              <a:t> </a:t>
            </a:r>
            <a:r>
              <a:rPr lang="en-US" altLang="zh-CN" sz="2400" dirty="0"/>
              <a:t>(&gt;50%)</a:t>
            </a:r>
            <a:r>
              <a:rPr lang="en-US" sz="2400" dirty="0"/>
              <a:t>, and unpolarized e+ beam</a:t>
            </a:r>
            <a:r>
              <a:rPr lang="zh-CN" altLang="en-US" sz="2400" dirty="0"/>
              <a:t> </a:t>
            </a:r>
            <a:r>
              <a:rPr lang="en-US" altLang="zh-CN" sz="2400" dirty="0"/>
              <a:t>(by</a:t>
            </a:r>
            <a:r>
              <a:rPr lang="zh-CN" altLang="en-US" sz="2400" dirty="0"/>
              <a:t> </a:t>
            </a:r>
            <a:r>
              <a:rPr lang="en-US" altLang="zh-CN" sz="2400" dirty="0"/>
              <a:t>default)</a:t>
            </a:r>
            <a:endParaRPr lang="en-US" sz="2400" dirty="0"/>
          </a:p>
          <a:p>
            <a:pPr lvl="1"/>
            <a:r>
              <a:rPr lang="en-US" altLang="zh-CN" sz="2400" dirty="0"/>
              <a:t>Resonant</a:t>
            </a:r>
            <a:r>
              <a:rPr lang="zh-CN" altLang="en-US" sz="2400" dirty="0"/>
              <a:t> </a:t>
            </a:r>
            <a:r>
              <a:rPr lang="en-US" altLang="zh-CN" sz="2400" dirty="0"/>
              <a:t>depolarization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requires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bunch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&gt;</a:t>
            </a:r>
            <a:r>
              <a:rPr lang="zh-CN" altLang="en-US" sz="2400" dirty="0"/>
              <a:t> </a:t>
            </a:r>
            <a:r>
              <a:rPr lang="en-US" altLang="zh-CN" sz="2400" dirty="0"/>
              <a:t>5%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83C45-7A21-1145-B960-A6AA5A49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14AACD-D084-9A48-BF7E-E62BE635B9ED}"/>
              </a:ext>
            </a:extLst>
          </p:cNvPr>
          <p:cNvCxnSpPr>
            <a:cxnSpLocks/>
          </p:cNvCxnSpPr>
          <p:nvPr/>
        </p:nvCxnSpPr>
        <p:spPr>
          <a:xfrm>
            <a:off x="1960134" y="4631300"/>
            <a:ext cx="8345347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5201E2-98F9-EC4A-8A41-AD826F69A98E}"/>
              </a:ext>
            </a:extLst>
          </p:cNvPr>
          <p:cNvSpPr txBox="1"/>
          <p:nvPr/>
        </p:nvSpPr>
        <p:spPr>
          <a:xfrm>
            <a:off x="154484" y="3836349"/>
            <a:ext cx="1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Resonant depolarization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40C3C-18E6-0B47-917B-85DC3657B692}"/>
              </a:ext>
            </a:extLst>
          </p:cNvPr>
          <p:cNvSpPr txBox="1"/>
          <p:nvPr/>
        </p:nvSpPr>
        <p:spPr>
          <a:xfrm>
            <a:off x="154484" y="4918455"/>
            <a:ext cx="1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Colliding beam</a:t>
            </a:r>
          </a:p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96D1F-7BB3-7140-80FC-18DDF551BFB2}"/>
              </a:ext>
            </a:extLst>
          </p:cNvPr>
          <p:cNvSpPr txBox="1"/>
          <p:nvPr/>
        </p:nvSpPr>
        <p:spPr>
          <a:xfrm>
            <a:off x="1137370" y="2467532"/>
            <a:ext cx="487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 ~100 </a:t>
            </a:r>
            <a:r>
              <a:rPr lang="en-US" altLang="zh-CN" dirty="0"/>
              <a:t>un</a:t>
            </a:r>
            <a:r>
              <a:rPr lang="en-US" dirty="0"/>
              <a:t>polarized non-colliding beams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20F264-EA95-3A4E-AC8E-801E8242672B}"/>
              </a:ext>
            </a:extLst>
          </p:cNvPr>
          <p:cNvCxnSpPr/>
          <p:nvPr/>
        </p:nvCxnSpPr>
        <p:spPr>
          <a:xfrm>
            <a:off x="2006434" y="3926172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7EADE9-8B81-AC43-B2EA-5C5A0941A629}"/>
              </a:ext>
            </a:extLst>
          </p:cNvPr>
          <p:cNvSpPr txBox="1"/>
          <p:nvPr/>
        </p:nvSpPr>
        <p:spPr>
          <a:xfrm>
            <a:off x="10153247" y="4675040"/>
            <a:ext cx="19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of operation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353AA7-C8BC-F24A-AFB6-2AE5823AD4DA}"/>
              </a:ext>
            </a:extLst>
          </p:cNvPr>
          <p:cNvCxnSpPr>
            <a:cxnSpLocks/>
          </p:cNvCxnSpPr>
          <p:nvPr/>
        </p:nvCxnSpPr>
        <p:spPr>
          <a:xfrm flipV="1">
            <a:off x="3119533" y="4690389"/>
            <a:ext cx="0" cy="882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0201653-4344-2449-996A-30AC85E3CFA3}"/>
              </a:ext>
            </a:extLst>
          </p:cNvPr>
          <p:cNvSpPr txBox="1"/>
          <p:nvPr/>
        </p:nvSpPr>
        <p:spPr>
          <a:xfrm>
            <a:off x="2018009" y="5731819"/>
            <a:ext cx="581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 ~ 12000 polarized e- and unpolarized e+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colliding beam experiments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A0F138-1A95-7B49-82B5-BF90B14E3975}"/>
              </a:ext>
            </a:extLst>
          </p:cNvPr>
          <p:cNvCxnSpPr/>
          <p:nvPr/>
        </p:nvCxnSpPr>
        <p:spPr>
          <a:xfrm>
            <a:off x="3270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33D41A-9666-BE41-957B-B1686991B30B}"/>
              </a:ext>
            </a:extLst>
          </p:cNvPr>
          <p:cNvCxnSpPr/>
          <p:nvPr/>
        </p:nvCxnSpPr>
        <p:spPr>
          <a:xfrm>
            <a:off x="3422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EEA31E-D3BB-A24B-84DB-BDFE5C8BADDC}"/>
              </a:ext>
            </a:extLst>
          </p:cNvPr>
          <p:cNvCxnSpPr/>
          <p:nvPr/>
        </p:nvCxnSpPr>
        <p:spPr>
          <a:xfrm>
            <a:off x="3574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59ADF7-8006-1049-B9E7-B970A557B2B7}"/>
              </a:ext>
            </a:extLst>
          </p:cNvPr>
          <p:cNvCxnSpPr/>
          <p:nvPr/>
        </p:nvCxnSpPr>
        <p:spPr>
          <a:xfrm>
            <a:off x="3727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255D5A-5718-8C42-86EA-0D516EC67849}"/>
              </a:ext>
            </a:extLst>
          </p:cNvPr>
          <p:cNvCxnSpPr/>
          <p:nvPr/>
        </p:nvCxnSpPr>
        <p:spPr>
          <a:xfrm>
            <a:off x="3879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6D1A0C-47D1-3B41-9AE9-44BC0DF07DF6}"/>
              </a:ext>
            </a:extLst>
          </p:cNvPr>
          <p:cNvCxnSpPr/>
          <p:nvPr/>
        </p:nvCxnSpPr>
        <p:spPr>
          <a:xfrm>
            <a:off x="4032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498D53-EB8A-3E40-8C89-228E25897431}"/>
              </a:ext>
            </a:extLst>
          </p:cNvPr>
          <p:cNvCxnSpPr/>
          <p:nvPr/>
        </p:nvCxnSpPr>
        <p:spPr>
          <a:xfrm>
            <a:off x="4184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952731-948B-D744-BFD0-8AC82A586801}"/>
              </a:ext>
            </a:extLst>
          </p:cNvPr>
          <p:cNvCxnSpPr/>
          <p:nvPr/>
        </p:nvCxnSpPr>
        <p:spPr>
          <a:xfrm>
            <a:off x="4336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4161C9-7693-2B44-8AC7-8FE22DE125A2}"/>
              </a:ext>
            </a:extLst>
          </p:cNvPr>
          <p:cNvCxnSpPr/>
          <p:nvPr/>
        </p:nvCxnSpPr>
        <p:spPr>
          <a:xfrm>
            <a:off x="4489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2D60D2-0F85-FB44-803A-CFC36D1498D9}"/>
              </a:ext>
            </a:extLst>
          </p:cNvPr>
          <p:cNvCxnSpPr/>
          <p:nvPr/>
        </p:nvCxnSpPr>
        <p:spPr>
          <a:xfrm>
            <a:off x="4641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3727FF-9AFF-0348-A5C9-B7F0F79A7CD2}"/>
              </a:ext>
            </a:extLst>
          </p:cNvPr>
          <p:cNvCxnSpPr/>
          <p:nvPr/>
        </p:nvCxnSpPr>
        <p:spPr>
          <a:xfrm>
            <a:off x="4794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B59B02-0E2B-F94A-B779-AC948C923504}"/>
              </a:ext>
            </a:extLst>
          </p:cNvPr>
          <p:cNvCxnSpPr/>
          <p:nvPr/>
        </p:nvCxnSpPr>
        <p:spPr>
          <a:xfrm>
            <a:off x="4946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00E994-08A4-1E44-BD30-E1962E12F47E}"/>
              </a:ext>
            </a:extLst>
          </p:cNvPr>
          <p:cNvCxnSpPr/>
          <p:nvPr/>
        </p:nvCxnSpPr>
        <p:spPr>
          <a:xfrm>
            <a:off x="5098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8EA539-9AB0-F749-B89E-9FC4B95C5378}"/>
              </a:ext>
            </a:extLst>
          </p:cNvPr>
          <p:cNvCxnSpPr/>
          <p:nvPr/>
        </p:nvCxnSpPr>
        <p:spPr>
          <a:xfrm>
            <a:off x="5251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956FFA-D919-CB4B-9E1C-EEF8BCE2D1D0}"/>
              </a:ext>
            </a:extLst>
          </p:cNvPr>
          <p:cNvCxnSpPr/>
          <p:nvPr/>
        </p:nvCxnSpPr>
        <p:spPr>
          <a:xfrm>
            <a:off x="5403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1AEE3C-B2FA-C949-8A2A-26122F237D9D}"/>
              </a:ext>
            </a:extLst>
          </p:cNvPr>
          <p:cNvCxnSpPr/>
          <p:nvPr/>
        </p:nvCxnSpPr>
        <p:spPr>
          <a:xfrm>
            <a:off x="5556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B74B6C-C57D-D243-A13B-863AF394C68E}"/>
              </a:ext>
            </a:extLst>
          </p:cNvPr>
          <p:cNvCxnSpPr/>
          <p:nvPr/>
        </p:nvCxnSpPr>
        <p:spPr>
          <a:xfrm>
            <a:off x="5708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BE344E-6FDB-8242-BE72-C03C0B4EE581}"/>
              </a:ext>
            </a:extLst>
          </p:cNvPr>
          <p:cNvCxnSpPr/>
          <p:nvPr/>
        </p:nvCxnSpPr>
        <p:spPr>
          <a:xfrm>
            <a:off x="5860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59AAD4-6FF6-DE4C-BF6F-64853DDC575D}"/>
              </a:ext>
            </a:extLst>
          </p:cNvPr>
          <p:cNvCxnSpPr/>
          <p:nvPr/>
        </p:nvCxnSpPr>
        <p:spPr>
          <a:xfrm>
            <a:off x="6013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828D2C-8C6C-DE44-AA4D-57F2A18F7E34}"/>
              </a:ext>
            </a:extLst>
          </p:cNvPr>
          <p:cNvCxnSpPr/>
          <p:nvPr/>
        </p:nvCxnSpPr>
        <p:spPr>
          <a:xfrm>
            <a:off x="6165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AD6F5B-9AEE-6240-872A-E8E4A5461E77}"/>
              </a:ext>
            </a:extLst>
          </p:cNvPr>
          <p:cNvCxnSpPr/>
          <p:nvPr/>
        </p:nvCxnSpPr>
        <p:spPr>
          <a:xfrm>
            <a:off x="6318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AFEA9A-864D-764B-82AD-94E913847D46}"/>
              </a:ext>
            </a:extLst>
          </p:cNvPr>
          <p:cNvCxnSpPr/>
          <p:nvPr/>
        </p:nvCxnSpPr>
        <p:spPr>
          <a:xfrm>
            <a:off x="6470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27227A-E9AA-B04C-8408-CD9ABD9C4D52}"/>
              </a:ext>
            </a:extLst>
          </p:cNvPr>
          <p:cNvCxnSpPr/>
          <p:nvPr/>
        </p:nvCxnSpPr>
        <p:spPr>
          <a:xfrm>
            <a:off x="6622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170695-3ADA-CE49-BF6E-1D7DB6F55084}"/>
              </a:ext>
            </a:extLst>
          </p:cNvPr>
          <p:cNvCxnSpPr/>
          <p:nvPr/>
        </p:nvCxnSpPr>
        <p:spPr>
          <a:xfrm>
            <a:off x="6767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5DA527-6519-BC43-9135-EBE52DA075B6}"/>
              </a:ext>
            </a:extLst>
          </p:cNvPr>
          <p:cNvCxnSpPr/>
          <p:nvPr/>
        </p:nvCxnSpPr>
        <p:spPr>
          <a:xfrm>
            <a:off x="6919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B0268C-E298-7C42-85E6-EBA89F41D7C3}"/>
              </a:ext>
            </a:extLst>
          </p:cNvPr>
          <p:cNvCxnSpPr/>
          <p:nvPr/>
        </p:nvCxnSpPr>
        <p:spPr>
          <a:xfrm>
            <a:off x="7072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3452877-0A25-5B4A-B85B-E005B552941B}"/>
              </a:ext>
            </a:extLst>
          </p:cNvPr>
          <p:cNvCxnSpPr/>
          <p:nvPr/>
        </p:nvCxnSpPr>
        <p:spPr>
          <a:xfrm>
            <a:off x="7224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579D28-B8F8-2746-B42E-0A1E7B8742BB}"/>
              </a:ext>
            </a:extLst>
          </p:cNvPr>
          <p:cNvCxnSpPr/>
          <p:nvPr/>
        </p:nvCxnSpPr>
        <p:spPr>
          <a:xfrm>
            <a:off x="7377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35DF91-60EE-4F4C-BDA8-66686634A3C2}"/>
              </a:ext>
            </a:extLst>
          </p:cNvPr>
          <p:cNvCxnSpPr/>
          <p:nvPr/>
        </p:nvCxnSpPr>
        <p:spPr>
          <a:xfrm>
            <a:off x="7529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31FD29-7AC0-1D4E-B2BB-543AC18ACD39}"/>
              </a:ext>
            </a:extLst>
          </p:cNvPr>
          <p:cNvCxnSpPr/>
          <p:nvPr/>
        </p:nvCxnSpPr>
        <p:spPr>
          <a:xfrm>
            <a:off x="7681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D25533-4779-054F-A626-AA6B3D9DE01F}"/>
              </a:ext>
            </a:extLst>
          </p:cNvPr>
          <p:cNvCxnSpPr/>
          <p:nvPr/>
        </p:nvCxnSpPr>
        <p:spPr>
          <a:xfrm>
            <a:off x="7834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3213370-7EC3-1443-9D8E-52E9218F1183}"/>
              </a:ext>
            </a:extLst>
          </p:cNvPr>
          <p:cNvCxnSpPr/>
          <p:nvPr/>
        </p:nvCxnSpPr>
        <p:spPr>
          <a:xfrm>
            <a:off x="7986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29C8CE-C662-1B48-BDF9-DCDD47FB3824}"/>
              </a:ext>
            </a:extLst>
          </p:cNvPr>
          <p:cNvCxnSpPr/>
          <p:nvPr/>
        </p:nvCxnSpPr>
        <p:spPr>
          <a:xfrm>
            <a:off x="8139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0A813F-122E-0544-86AB-348836CC1452}"/>
              </a:ext>
            </a:extLst>
          </p:cNvPr>
          <p:cNvCxnSpPr/>
          <p:nvPr/>
        </p:nvCxnSpPr>
        <p:spPr>
          <a:xfrm>
            <a:off x="8291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A5A972-DEDE-154B-9723-7255155EC937}"/>
              </a:ext>
            </a:extLst>
          </p:cNvPr>
          <p:cNvCxnSpPr/>
          <p:nvPr/>
        </p:nvCxnSpPr>
        <p:spPr>
          <a:xfrm>
            <a:off x="8443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3DF541-1A91-6D4C-B8FF-DD19CA717787}"/>
              </a:ext>
            </a:extLst>
          </p:cNvPr>
          <p:cNvCxnSpPr/>
          <p:nvPr/>
        </p:nvCxnSpPr>
        <p:spPr>
          <a:xfrm>
            <a:off x="8596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684318B-8E1D-5948-8AF3-DBB9BC6B4DCB}"/>
              </a:ext>
            </a:extLst>
          </p:cNvPr>
          <p:cNvCxnSpPr/>
          <p:nvPr/>
        </p:nvCxnSpPr>
        <p:spPr>
          <a:xfrm>
            <a:off x="8748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B5C5AF3-95AB-714B-8504-F196B8C9B6FC}"/>
              </a:ext>
            </a:extLst>
          </p:cNvPr>
          <p:cNvCxnSpPr/>
          <p:nvPr/>
        </p:nvCxnSpPr>
        <p:spPr>
          <a:xfrm>
            <a:off x="8901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5D5F7B-F22F-684C-A09F-84AF06B682AA}"/>
              </a:ext>
            </a:extLst>
          </p:cNvPr>
          <p:cNvCxnSpPr/>
          <p:nvPr/>
        </p:nvCxnSpPr>
        <p:spPr>
          <a:xfrm>
            <a:off x="9053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C18E938-2AEE-6945-8378-75388F3C1325}"/>
              </a:ext>
            </a:extLst>
          </p:cNvPr>
          <p:cNvCxnSpPr/>
          <p:nvPr/>
        </p:nvCxnSpPr>
        <p:spPr>
          <a:xfrm>
            <a:off x="9205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BE8160E-2563-5247-8344-D60B67B52223}"/>
              </a:ext>
            </a:extLst>
          </p:cNvPr>
          <p:cNvCxnSpPr/>
          <p:nvPr/>
        </p:nvCxnSpPr>
        <p:spPr>
          <a:xfrm>
            <a:off x="9358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6278DF5-5CE7-2D4F-91CE-BD8FFBF17E5D}"/>
              </a:ext>
            </a:extLst>
          </p:cNvPr>
          <p:cNvCxnSpPr/>
          <p:nvPr/>
        </p:nvCxnSpPr>
        <p:spPr>
          <a:xfrm>
            <a:off x="9510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5BA0CC0-EA8B-BE4E-8F3A-604B356F4BB7}"/>
              </a:ext>
            </a:extLst>
          </p:cNvPr>
          <p:cNvCxnSpPr/>
          <p:nvPr/>
        </p:nvCxnSpPr>
        <p:spPr>
          <a:xfrm>
            <a:off x="9663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20DCE27-95A4-D74F-A3D9-9FB05F971A99}"/>
              </a:ext>
            </a:extLst>
          </p:cNvPr>
          <p:cNvCxnSpPr/>
          <p:nvPr/>
        </p:nvCxnSpPr>
        <p:spPr>
          <a:xfrm>
            <a:off x="9815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DF831AA-CD4F-364E-805B-912096BEBACF}"/>
              </a:ext>
            </a:extLst>
          </p:cNvPr>
          <p:cNvCxnSpPr/>
          <p:nvPr/>
        </p:nvCxnSpPr>
        <p:spPr>
          <a:xfrm>
            <a:off x="9967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0D5B05-9C77-5B47-ABD9-69C5579D1D33}"/>
              </a:ext>
            </a:extLst>
          </p:cNvPr>
          <p:cNvCxnSpPr/>
          <p:nvPr/>
        </p:nvCxnSpPr>
        <p:spPr>
          <a:xfrm>
            <a:off x="10120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DA92F7F-DD9A-184F-A30B-41B32124721D}"/>
              </a:ext>
            </a:extLst>
          </p:cNvPr>
          <p:cNvSpPr txBox="1"/>
          <p:nvPr/>
        </p:nvSpPr>
        <p:spPr>
          <a:xfrm>
            <a:off x="5780750" y="5026822"/>
            <a:ext cx="410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Top-up injection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2D16A62-7C10-8D4A-A5E9-72BB058C3090}"/>
              </a:ext>
            </a:extLst>
          </p:cNvPr>
          <p:cNvSpPr/>
          <p:nvPr/>
        </p:nvSpPr>
        <p:spPr>
          <a:xfrm>
            <a:off x="1907086" y="2787946"/>
            <a:ext cx="5012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Turn-on </a:t>
            </a:r>
            <a:r>
              <a:rPr lang="en-US" dirty="0" err="1"/>
              <a:t>asym</a:t>
            </a:r>
            <a:r>
              <a:rPr lang="en-US" dirty="0"/>
              <a:t>. wigglers to </a:t>
            </a:r>
            <a:r>
              <a:rPr lang="en-US" altLang="zh-CN" dirty="0"/>
              <a:t>boost</a:t>
            </a:r>
            <a:r>
              <a:rPr lang="zh-CN" altLang="en-US" dirty="0"/>
              <a:t> </a:t>
            </a:r>
            <a:r>
              <a:rPr lang="en-US" altLang="zh-CN" dirty="0"/>
              <a:t>self-</a:t>
            </a:r>
            <a:r>
              <a:rPr lang="en-US" dirty="0"/>
              <a:t>polariz</a:t>
            </a:r>
            <a:r>
              <a:rPr lang="en-US" altLang="zh-CN" dirty="0"/>
              <a:t>ation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220D017-FDBD-5542-ACCB-18909CF276EA}"/>
              </a:ext>
            </a:extLst>
          </p:cNvPr>
          <p:cNvCxnSpPr/>
          <p:nvPr/>
        </p:nvCxnSpPr>
        <p:spPr>
          <a:xfrm>
            <a:off x="2077809" y="3928098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F46412E-6BF2-714A-99AC-909D77D1B323}"/>
              </a:ext>
            </a:extLst>
          </p:cNvPr>
          <p:cNvCxnSpPr/>
          <p:nvPr/>
        </p:nvCxnSpPr>
        <p:spPr>
          <a:xfrm>
            <a:off x="3096383" y="3926172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D57A3ED-9829-044D-9951-AEB2B63FE14B}"/>
              </a:ext>
            </a:extLst>
          </p:cNvPr>
          <p:cNvSpPr/>
          <p:nvPr/>
        </p:nvSpPr>
        <p:spPr>
          <a:xfrm>
            <a:off x="2211886" y="3123611"/>
            <a:ext cx="27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Turn-off </a:t>
            </a:r>
            <a:r>
              <a:rPr lang="en-US" dirty="0" err="1"/>
              <a:t>asym</a:t>
            </a:r>
            <a:r>
              <a:rPr lang="en-US" dirty="0"/>
              <a:t>. wigglers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78F5C7B-2635-F14C-B1E6-FB37B3C327DF}"/>
              </a:ext>
            </a:extLst>
          </p:cNvPr>
          <p:cNvSpPr/>
          <p:nvPr/>
        </p:nvSpPr>
        <p:spPr>
          <a:xfrm>
            <a:off x="2087449" y="4069879"/>
            <a:ext cx="27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~2 hours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096C0EE-6FDB-1445-A936-73EAE33E1E44}"/>
              </a:ext>
            </a:extLst>
          </p:cNvPr>
          <p:cNvCxnSpPr/>
          <p:nvPr/>
        </p:nvCxnSpPr>
        <p:spPr>
          <a:xfrm>
            <a:off x="7958986" y="4832383"/>
            <a:ext cx="185189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E17A64A-6D81-344F-8E70-7F03DE07640A}"/>
              </a:ext>
            </a:extLst>
          </p:cNvPr>
          <p:cNvCxnSpPr/>
          <p:nvPr/>
        </p:nvCxnSpPr>
        <p:spPr>
          <a:xfrm>
            <a:off x="7646750" y="4823780"/>
            <a:ext cx="185189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D5BFB25-9C74-0543-AF1C-20EBA3F026E0}"/>
              </a:ext>
            </a:extLst>
          </p:cNvPr>
          <p:cNvSpPr txBox="1"/>
          <p:nvPr/>
        </p:nvSpPr>
        <p:spPr>
          <a:xfrm>
            <a:off x="7664536" y="5057708"/>
            <a:ext cx="154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~10</a:t>
            </a:r>
            <a:r>
              <a:rPr lang="zh-CN" altLang="en-US" dirty="0"/>
              <a:t> </a:t>
            </a:r>
            <a:r>
              <a:rPr lang="en-US" altLang="zh-CN" dirty="0"/>
              <a:t>seconds</a:t>
            </a:r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B1BC23A-DB28-9A4B-BE66-CE24C348FDCA}"/>
              </a:ext>
            </a:extLst>
          </p:cNvPr>
          <p:cNvCxnSpPr/>
          <p:nvPr/>
        </p:nvCxnSpPr>
        <p:spPr>
          <a:xfrm>
            <a:off x="3175800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3104335-7884-434C-A508-CAB32577DEFD}"/>
              </a:ext>
            </a:extLst>
          </p:cNvPr>
          <p:cNvCxnSpPr/>
          <p:nvPr/>
        </p:nvCxnSpPr>
        <p:spPr>
          <a:xfrm>
            <a:off x="4641428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A0C3981-A530-2F46-808A-AE5DC0CCFAF6}"/>
              </a:ext>
            </a:extLst>
          </p:cNvPr>
          <p:cNvCxnSpPr/>
          <p:nvPr/>
        </p:nvCxnSpPr>
        <p:spPr>
          <a:xfrm>
            <a:off x="3908614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E896B3-F8D0-C343-B570-FA6272DF8477}"/>
              </a:ext>
            </a:extLst>
          </p:cNvPr>
          <p:cNvCxnSpPr/>
          <p:nvPr/>
        </p:nvCxnSpPr>
        <p:spPr>
          <a:xfrm>
            <a:off x="5374242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A0BB6A6-BF35-E74F-9462-CACC7B99C271}"/>
              </a:ext>
            </a:extLst>
          </p:cNvPr>
          <p:cNvCxnSpPr/>
          <p:nvPr/>
        </p:nvCxnSpPr>
        <p:spPr>
          <a:xfrm>
            <a:off x="6839870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F175BD7-26FB-8A42-82D3-6984A51B8ADB}"/>
              </a:ext>
            </a:extLst>
          </p:cNvPr>
          <p:cNvCxnSpPr/>
          <p:nvPr/>
        </p:nvCxnSpPr>
        <p:spPr>
          <a:xfrm>
            <a:off x="6107056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CE4927C-F2CB-E146-83C2-CF6F22191801}"/>
              </a:ext>
            </a:extLst>
          </p:cNvPr>
          <p:cNvCxnSpPr/>
          <p:nvPr/>
        </p:nvCxnSpPr>
        <p:spPr>
          <a:xfrm>
            <a:off x="7572684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763AF9C-DD81-2A47-95C4-2F23A82F53DE}"/>
              </a:ext>
            </a:extLst>
          </p:cNvPr>
          <p:cNvCxnSpPr/>
          <p:nvPr/>
        </p:nvCxnSpPr>
        <p:spPr>
          <a:xfrm>
            <a:off x="9038315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5F77710-C667-4B45-920C-93097635242C}"/>
              </a:ext>
            </a:extLst>
          </p:cNvPr>
          <p:cNvCxnSpPr/>
          <p:nvPr/>
        </p:nvCxnSpPr>
        <p:spPr>
          <a:xfrm>
            <a:off x="8305498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166F8AB-1243-B143-85E2-D64B65FBB754}"/>
              </a:ext>
            </a:extLst>
          </p:cNvPr>
          <p:cNvCxnSpPr/>
          <p:nvPr/>
        </p:nvCxnSpPr>
        <p:spPr>
          <a:xfrm>
            <a:off x="9757828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218A405-28C1-7C4B-990C-793AFC655EBA}"/>
              </a:ext>
            </a:extLst>
          </p:cNvPr>
          <p:cNvSpPr txBox="1"/>
          <p:nvPr/>
        </p:nvSpPr>
        <p:spPr>
          <a:xfrm>
            <a:off x="4105318" y="3816408"/>
            <a:ext cx="431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Resonant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3D9A96-2410-4A4E-A806-0D67A841A937}"/>
              </a:ext>
            </a:extLst>
          </p:cNvPr>
          <p:cNvSpPr txBox="1"/>
          <p:nvPr/>
        </p:nvSpPr>
        <p:spPr>
          <a:xfrm>
            <a:off x="6784782" y="4152135"/>
            <a:ext cx="111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~10</a:t>
            </a:r>
            <a:r>
              <a:rPr lang="zh-CN" altLang="en-US" sz="1600" dirty="0"/>
              <a:t> </a:t>
            </a:r>
            <a:r>
              <a:rPr lang="en-US" altLang="zh-CN" sz="1600" dirty="0"/>
              <a:t>min</a:t>
            </a:r>
            <a:endParaRPr lang="en-US" sz="1600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21B11D6-0114-D44A-9ABE-5A58D46E070F}"/>
              </a:ext>
            </a:extLst>
          </p:cNvPr>
          <p:cNvCxnSpPr/>
          <p:nvPr/>
        </p:nvCxnSpPr>
        <p:spPr>
          <a:xfrm>
            <a:off x="7579372" y="4402894"/>
            <a:ext cx="185189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6CA7CFC-8AB9-BE4E-8A01-F6507594E74F}"/>
              </a:ext>
            </a:extLst>
          </p:cNvPr>
          <p:cNvCxnSpPr/>
          <p:nvPr/>
        </p:nvCxnSpPr>
        <p:spPr>
          <a:xfrm>
            <a:off x="6635367" y="4410916"/>
            <a:ext cx="185189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7D4C6C3-C987-8748-B83E-A72694355860}"/>
              </a:ext>
            </a:extLst>
          </p:cNvPr>
          <p:cNvCxnSpPr/>
          <p:nvPr/>
        </p:nvCxnSpPr>
        <p:spPr>
          <a:xfrm>
            <a:off x="2087449" y="4402894"/>
            <a:ext cx="1008934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BBE6FA1-E556-8849-A87C-D21B4FDC7213}"/>
              </a:ext>
            </a:extLst>
          </p:cNvPr>
          <p:cNvCxnSpPr/>
          <p:nvPr/>
        </p:nvCxnSpPr>
        <p:spPr>
          <a:xfrm>
            <a:off x="9663092" y="3898163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8FC2FABD-A6DB-EF43-BEE4-F4FFE10FBF60}"/>
              </a:ext>
            </a:extLst>
          </p:cNvPr>
          <p:cNvSpPr/>
          <p:nvPr/>
        </p:nvSpPr>
        <p:spPr>
          <a:xfrm>
            <a:off x="8008655" y="3154526"/>
            <a:ext cx="375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Replenish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decayed</a:t>
            </a:r>
            <a:r>
              <a:rPr lang="zh-CN" altLang="en-US" dirty="0"/>
              <a:t> </a:t>
            </a:r>
            <a:r>
              <a:rPr lang="en-US" altLang="zh-CN" dirty="0"/>
              <a:t>unpolarized</a:t>
            </a:r>
            <a:r>
              <a:rPr lang="zh-CN" altLang="en-US" dirty="0"/>
              <a:t> </a:t>
            </a:r>
            <a:r>
              <a:rPr lang="en-US" altLang="zh-CN" dirty="0"/>
              <a:t>non-colliding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hour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030BE00-4F12-CF40-A034-52CC3FE5EA0B}"/>
              </a:ext>
            </a:extLst>
          </p:cNvPr>
          <p:cNvSpPr/>
          <p:nvPr/>
        </p:nvSpPr>
        <p:spPr>
          <a:xfrm>
            <a:off x="8291492" y="57916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fill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</a:p>
          <a:p>
            <a:r>
              <a:rPr lang="en-US" altLang="zh-CN" dirty="0"/>
              <a:t>Unless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occurs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439C-1AD1-AD46-889E-41EFFB43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Equilibrium beam polarization in the collider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3D0E-E46D-D84A-94A7-8F339211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36" y="1310977"/>
            <a:ext cx="12006464" cy="2025075"/>
          </a:xfrm>
        </p:spPr>
        <p:txBody>
          <a:bodyPr>
            <a:normAutofit/>
          </a:bodyPr>
          <a:lstStyle/>
          <a:p>
            <a:r>
              <a:rPr lang="en-US" sz="2400" dirty="0"/>
              <a:t>CEPC CDR lattices w/ errors &amp; corrections are converted from SAD to BMAD/PTC</a:t>
            </a:r>
          </a:p>
          <a:p>
            <a:r>
              <a:rPr lang="en-US" sz="2400" dirty="0"/>
              <a:t>Use Monte-Carlo simulations based on PTC, to evaluate the equilibrium beam polarizations.</a:t>
            </a:r>
          </a:p>
          <a:p>
            <a:r>
              <a:rPr lang="en-US" sz="2400" dirty="0"/>
              <a:t>The depolarization effects at ultra-high energies are also explored.</a:t>
            </a:r>
          </a:p>
          <a:p>
            <a:r>
              <a:rPr lang="en-US" sz="2400" dirty="0"/>
              <a:t>A journal paper is in preparation.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405B4-46BC-8C46-AC54-A7325BD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04E7C-C658-CC42-A319-7E308244F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1" y="3928905"/>
            <a:ext cx="4006088" cy="2929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7D720-A01E-A140-9689-89D4FC51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" y="3928904"/>
            <a:ext cx="4001327" cy="2873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95DCA-059C-3C47-8DA5-C4184150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2" y="3895334"/>
            <a:ext cx="3551828" cy="2996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EF18D6-C24A-8B4E-BCA7-4A51E54E5048}"/>
              </a:ext>
            </a:extLst>
          </p:cNvPr>
          <p:cNvSpPr txBox="1"/>
          <p:nvPr/>
        </p:nvSpPr>
        <p:spPr>
          <a:xfrm>
            <a:off x="10607040" y="951322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Wenhao</a:t>
            </a:r>
            <a:r>
              <a:rPr lang="en-US" dirty="0">
                <a:highlight>
                  <a:srgbClr val="FFFF00"/>
                </a:highlight>
              </a:rPr>
              <a:t> Xia</a:t>
            </a:r>
          </a:p>
        </p:txBody>
      </p:sp>
    </p:spTree>
    <p:extLst>
      <p:ext uri="{BB962C8B-B14F-4D97-AF65-F5344CB8AC3E}">
        <p14:creationId xmlns:p14="http://schemas.microsoft.com/office/powerpoint/2010/main" val="31396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8BB5-7021-BC49-AEBE-5E2D6DE8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Injector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chain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supply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A6544-A9DF-334C-8F37-4297AE54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FA7A7E-940F-0040-B912-585508527A9F}"/>
              </a:ext>
            </a:extLst>
          </p:cNvPr>
          <p:cNvSpPr txBox="1"/>
          <p:nvPr/>
        </p:nvSpPr>
        <p:spPr>
          <a:xfrm>
            <a:off x="804378" y="4563843"/>
            <a:ext cx="844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research 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Polarized electron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e+ polarizing 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 rotators in the </a:t>
            </a:r>
            <a:r>
              <a:rPr lang="en-US" dirty="0" err="1"/>
              <a:t>linac</a:t>
            </a:r>
            <a:r>
              <a:rPr lang="en-US" dirty="0"/>
              <a:t>-to-booster transport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Siberian snakes in the booster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C06709-8B9C-BD4E-9B23-5E7E7767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" y="973032"/>
            <a:ext cx="12192000" cy="33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9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5229-F811-1049-899A-A5ADBE76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Polarized e+/e-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393EE-5ED1-9741-A153-24BEE2094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15" y="3546139"/>
            <a:ext cx="11538807" cy="94488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100" dirty="0"/>
              <a:t>A</a:t>
            </a:r>
            <a:r>
              <a:rPr lang="zh-CN" altLang="en-US" sz="3100" dirty="0"/>
              <a:t> </a:t>
            </a:r>
            <a:r>
              <a:rPr lang="en-US" altLang="zh-CN" sz="3100" dirty="0"/>
              <a:t>polarizing/damping</a:t>
            </a:r>
            <a:r>
              <a:rPr lang="zh-CN" altLang="en-US" sz="3100" dirty="0"/>
              <a:t> </a:t>
            </a:r>
            <a:r>
              <a:rPr lang="en-US" altLang="zh-CN" sz="3100" dirty="0"/>
              <a:t>ring</a:t>
            </a:r>
            <a:r>
              <a:rPr lang="zh-CN" altLang="en-US" sz="3100" dirty="0"/>
              <a:t> </a:t>
            </a:r>
            <a:r>
              <a:rPr lang="en-US" altLang="zh-CN" sz="3100" dirty="0"/>
              <a:t>for</a:t>
            </a:r>
            <a:r>
              <a:rPr lang="zh-CN" altLang="en-US" sz="3100" dirty="0"/>
              <a:t> </a:t>
            </a:r>
            <a:r>
              <a:rPr lang="en-US" altLang="zh-CN" sz="3100" dirty="0"/>
              <a:t>e+,</a:t>
            </a:r>
            <a:r>
              <a:rPr lang="zh-CN" altLang="en-US" sz="3100" dirty="0"/>
              <a:t> </a:t>
            </a:r>
            <a:r>
              <a:rPr lang="en-US" altLang="zh-CN" sz="3100" dirty="0"/>
              <a:t>using</a:t>
            </a:r>
            <a:r>
              <a:rPr lang="zh-CN" altLang="en-US" sz="3100" dirty="0"/>
              <a:t> </a:t>
            </a:r>
            <a:r>
              <a:rPr lang="en-US" altLang="zh-CN" sz="3100" dirty="0"/>
              <a:t>high-field</a:t>
            </a:r>
            <a:r>
              <a:rPr lang="zh-CN" altLang="en-US" sz="3100" dirty="0"/>
              <a:t> </a:t>
            </a:r>
            <a:r>
              <a:rPr lang="en-US" altLang="zh-CN" sz="3100" dirty="0"/>
              <a:t>asymmetric</a:t>
            </a:r>
            <a:r>
              <a:rPr lang="zh-CN" altLang="en-US" sz="3100" dirty="0"/>
              <a:t> </a:t>
            </a:r>
            <a:r>
              <a:rPr lang="en-US" altLang="zh-CN" sz="3100" dirty="0"/>
              <a:t>wigglers</a:t>
            </a:r>
          </a:p>
          <a:p>
            <a:pPr lvl="1"/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</a:p>
          <a:p>
            <a:pPr lvl="2"/>
            <a:r>
              <a:rPr lang="en-US" altLang="zh-CN" dirty="0"/>
              <a:t>Low-emittance</a:t>
            </a:r>
            <a:r>
              <a:rPr lang="zh-CN" altLang="en-US" dirty="0"/>
              <a:t> </a:t>
            </a:r>
            <a:r>
              <a:rPr lang="en-US" altLang="zh-CN" dirty="0"/>
              <a:t>lattice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w/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wigglers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555C0-A351-B64D-859C-4349E84C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510B7-ED3C-A44C-9C20-A2227406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5" y="4706177"/>
            <a:ext cx="4220115" cy="1832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33626-2E43-2B40-B246-A27F4D26C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896" y="4675366"/>
            <a:ext cx="2741012" cy="2157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0C1C4-777F-CD42-893B-A806DBD1DBBA}"/>
              </a:ext>
            </a:extLst>
          </p:cNvPr>
          <p:cNvSpPr txBox="1"/>
          <p:nvPr/>
        </p:nvSpPr>
        <p:spPr>
          <a:xfrm>
            <a:off x="5306252" y="4338674"/>
            <a:ext cx="267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 asymmetric wiggler @BESSY-II as WLS</a:t>
            </a:r>
            <a:r>
              <a:rPr lang="en-US" altLang="zh-CN" sz="1000" dirty="0"/>
              <a:t>,</a:t>
            </a:r>
          </a:p>
          <a:p>
            <a:r>
              <a:rPr lang="en-US" altLang="zh-CN" sz="1000" dirty="0"/>
              <a:t>A.</a:t>
            </a:r>
            <a:r>
              <a:rPr lang="zh-CN" altLang="en-US" sz="1000" dirty="0"/>
              <a:t> </a:t>
            </a:r>
            <a:r>
              <a:rPr lang="en-US" altLang="zh-CN" sz="1000" dirty="0"/>
              <a:t>M.</a:t>
            </a:r>
            <a:r>
              <a:rPr lang="zh-CN" altLang="en-US" sz="1000" dirty="0"/>
              <a:t> </a:t>
            </a:r>
            <a:r>
              <a:rPr lang="en-US" altLang="zh-CN" sz="1000" dirty="0" err="1"/>
              <a:t>Batrakov</a:t>
            </a:r>
            <a:r>
              <a:rPr lang="en-US" altLang="zh-CN" sz="1000" dirty="0"/>
              <a:t>,</a:t>
            </a:r>
            <a:r>
              <a:rPr lang="zh-CN" altLang="en-US" sz="1000" dirty="0"/>
              <a:t> </a:t>
            </a:r>
            <a:r>
              <a:rPr lang="en-US" altLang="zh-CN" sz="1000" dirty="0"/>
              <a:t>et</a:t>
            </a:r>
            <a:r>
              <a:rPr lang="zh-CN" altLang="en-US" sz="1000" dirty="0"/>
              <a:t> </a:t>
            </a:r>
            <a:r>
              <a:rPr lang="en-US" altLang="zh-CN" sz="1000" dirty="0"/>
              <a:t>al.,</a:t>
            </a:r>
            <a:r>
              <a:rPr lang="zh-CN" altLang="en-US" sz="1000" dirty="0"/>
              <a:t> </a:t>
            </a:r>
            <a:r>
              <a:rPr lang="en-US" altLang="zh-CN" sz="1000" dirty="0"/>
              <a:t>APAC</a:t>
            </a:r>
            <a:r>
              <a:rPr lang="zh-CN" altLang="en-US" sz="1000" dirty="0"/>
              <a:t> </a:t>
            </a:r>
            <a:r>
              <a:rPr lang="en-US" altLang="zh-CN" sz="1000" dirty="0"/>
              <a:t>2001,</a:t>
            </a:r>
            <a:r>
              <a:rPr lang="zh-CN" altLang="en-US" sz="1000" dirty="0"/>
              <a:t> </a:t>
            </a:r>
            <a:r>
              <a:rPr lang="en-US" altLang="zh-CN" sz="1000" dirty="0"/>
              <a:t>pp251-253.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80467-43C7-4C4C-B213-A791ECE9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458" y="4240402"/>
            <a:ext cx="2201650" cy="2617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A77761-708E-1E4D-BFF7-5A92E94154F4}"/>
              </a:ext>
            </a:extLst>
          </p:cNvPr>
          <p:cNvSpPr txBox="1"/>
          <p:nvPr/>
        </p:nvSpPr>
        <p:spPr>
          <a:xfrm>
            <a:off x="9010702" y="3791401"/>
            <a:ext cx="405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Tentative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parameters</a:t>
            </a:r>
            <a:endParaRPr lang="en-US" sz="2000" dirty="0"/>
          </a:p>
        </p:txBody>
      </p:sp>
      <p:graphicFrame>
        <p:nvGraphicFramePr>
          <p:cNvPr id="11" name="表格 4">
            <a:extLst>
              <a:ext uri="{FF2B5EF4-FFF2-40B4-BE49-F238E27FC236}">
                <a16:creationId xmlns:a16="http://schemas.microsoft.com/office/drawing/2014/main" id="{035CB9ED-D709-424B-9D2B-2EF772F5F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41961"/>
              </p:ext>
            </p:extLst>
          </p:nvPr>
        </p:nvGraphicFramePr>
        <p:xfrm>
          <a:off x="1086335" y="1245837"/>
          <a:ext cx="5145950" cy="21605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8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132">
                  <a:extLst>
                    <a:ext uri="{9D8B030D-6E8A-4147-A177-3AD203B41FA5}">
                      <a16:colId xmlns:a16="http://schemas.microsoft.com/office/drawing/2014/main" val="4230188965"/>
                    </a:ext>
                  </a:extLst>
                </a:gridCol>
              </a:tblGrid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Parameter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ILC(TDR)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CLIC(3TeV)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CEPC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Electrons/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2×10</a:t>
                      </a:r>
                      <a:r>
                        <a:rPr lang="en-US" sz="1400" kern="100" baseline="30000" dirty="0">
                          <a:effectLst/>
                        </a:rPr>
                        <a:t>10</a:t>
                      </a:r>
                      <a:endParaRPr 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0.6×10</a:t>
                      </a:r>
                      <a:r>
                        <a:rPr lang="en-US" altLang="zh-CN" sz="1400" kern="100" baseline="30000" dirty="0">
                          <a:effectLst/>
                        </a:rPr>
                        <a:t>10</a:t>
                      </a:r>
                      <a:endParaRPr lang="zh-CN" alt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&gt;0.94×10</a:t>
                      </a:r>
                      <a:r>
                        <a:rPr lang="en-US" altLang="zh-CN" sz="1400" b="1" kern="100" baseline="30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CN" alt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/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3.2nC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sym typeface="Wingdings" panose="05000000000000000000" pitchFamily="2" charset="2"/>
                        </a:rPr>
                        <a:t>1nC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1.5nC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microbunches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1312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312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60302157"/>
                  </a:ext>
                </a:extLst>
              </a:tr>
              <a:tr h="39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Macropulse</a:t>
                      </a: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repetition rate</a:t>
                      </a:r>
                      <a:endParaRPr 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5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50</a:t>
                      </a:r>
                      <a:endParaRPr lang="zh-CN" sz="14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current from gun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21</a:t>
                      </a:r>
                      <a:r>
                        <a:rPr lang="en-US" altLang="zh-CN" sz="1400" kern="100" dirty="0">
                          <a:effectLst/>
                        </a:rPr>
                        <a:t>μA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 15μA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 0.15μA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Polarization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DDB736-253A-8B47-BC22-3D1B771F0786}"/>
              </a:ext>
            </a:extLst>
          </p:cNvPr>
          <p:cNvSpPr txBox="1">
            <a:spLocks/>
          </p:cNvSpPr>
          <p:nvPr/>
        </p:nvSpPr>
        <p:spPr>
          <a:xfrm>
            <a:off x="214415" y="921474"/>
            <a:ext cx="7179497" cy="378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Polarized e- source is matured technology</a:t>
            </a:r>
            <a:endParaRPr lang="en-US" dirty="0"/>
          </a:p>
        </p:txBody>
      </p:sp>
      <p:graphicFrame>
        <p:nvGraphicFramePr>
          <p:cNvPr id="13" name="表格 4">
            <a:extLst>
              <a:ext uri="{FF2B5EF4-FFF2-40B4-BE49-F238E27FC236}">
                <a16:creationId xmlns:a16="http://schemas.microsoft.com/office/drawing/2014/main" id="{89482C82-AAA3-754F-A9F5-4160B2680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392371"/>
              </p:ext>
            </p:extLst>
          </p:nvPr>
        </p:nvGraphicFramePr>
        <p:xfrm>
          <a:off x="6974428" y="908911"/>
          <a:ext cx="3865828" cy="2650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226"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Parameters of CEPC polarized electron</a:t>
                      </a:r>
                      <a:r>
                        <a:rPr lang="en-US" altLang="zh-CN" sz="1400" kern="100" baseline="0" dirty="0">
                          <a:effectLst/>
                          <a:latin typeface="+mn-lt"/>
                        </a:rPr>
                        <a:t> source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Gun</a:t>
                      </a:r>
                      <a:r>
                        <a:rPr lang="en-US" altLang="zh-CN" sz="1400" kern="100" baseline="0" dirty="0">
                          <a:effectLst/>
                          <a:latin typeface="+mn-lt"/>
                        </a:rPr>
                        <a:t> type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Photocathode DC Gun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Cathode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material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+mn-lt"/>
                        </a:rPr>
                        <a:t>Super-lattice 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GaAs/</a:t>
                      </a:r>
                      <a:r>
                        <a:rPr lang="en-US" sz="1400" kern="100" dirty="0" err="1">
                          <a:effectLst/>
                          <a:latin typeface="+mn-lt"/>
                        </a:rPr>
                        <a:t>GaAsP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HV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150-200kV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QE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0.5%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Polarization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≥85% 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Electrons/bunch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2×10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10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100Hz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641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Drive laser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780nm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(</a:t>
                      </a:r>
                      <a:r>
                        <a:rPr lang="zh-CN" sz="1400" kern="100" dirty="0">
                          <a:effectLst/>
                          <a:latin typeface="+mn-lt"/>
                        </a:rPr>
                        <a:t>±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20nm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),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10μJ@1ns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4C7CD3C-9667-F041-BE84-2ED859C5952C}"/>
              </a:ext>
            </a:extLst>
          </p:cNvPr>
          <p:cNvSpPr txBox="1"/>
          <p:nvPr/>
        </p:nvSpPr>
        <p:spPr>
          <a:xfrm>
            <a:off x="10840256" y="961965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Xiaoping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Li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58208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ec47ec-44fc-4277-8815-de9e699ffee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422_MOST2_cepc_pol" id="{7215167E-5AD9-D044-8883-E3B7AB4E8126}" vid="{F380514F-32BC-CA48-8EB9-B84BAEB564D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2328</Words>
  <Application>Microsoft Macintosh PowerPoint</Application>
  <PresentationFormat>Widescreen</PresentationFormat>
  <Paragraphs>371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Investigation on the CEPC polarization</vt:lpstr>
      <vt:lpstr>Beam polarization working group</vt:lpstr>
      <vt:lpstr>Motivation of CEPC Z-pole polarized beam program</vt:lpstr>
      <vt:lpstr>Wish list and key questions</vt:lpstr>
      <vt:lpstr>How to polarize the e+/e- beam?</vt:lpstr>
      <vt:lpstr>Basic operation scenario</vt:lpstr>
      <vt:lpstr>Equilibrium beam polarization in the collider ring</vt:lpstr>
      <vt:lpstr>Injector chain to supply polarized e- beam</vt:lpstr>
      <vt:lpstr>Polarized e+/e- source</vt:lpstr>
      <vt:lpstr>Maintenance of beam polarization in CEPC Booster</vt:lpstr>
      <vt:lpstr>Lattice independent simulations</vt:lpstr>
      <vt:lpstr>Lattice independent simulations</vt:lpstr>
      <vt:lpstr>Lattice independent simulations</vt:lpstr>
      <vt:lpstr>Summary on polarization maintenance in the booster </vt:lpstr>
      <vt:lpstr>Spin rotators in the CEPC CDR lattice</vt:lpstr>
      <vt:lpstr>Spin rotators in the CEPC CDR lattice</vt:lpstr>
      <vt:lpstr>Spin rotators in the CEPC CDR lattice</vt:lpstr>
      <vt:lpstr>New design of spin rotators</vt:lpstr>
      <vt:lpstr>New design of spin rotators</vt:lpstr>
      <vt:lpstr>New design of spin rotators</vt:lpstr>
      <vt:lpstr>PowerPoint Presentation</vt:lpstr>
      <vt:lpstr>PowerPoint Presentation</vt:lpstr>
      <vt:lpstr>Summary</vt:lpstr>
      <vt:lpstr>Backup</vt:lpstr>
      <vt:lpstr>Formulas</vt:lpstr>
      <vt:lpstr>Scaling with beam energy</vt:lpstr>
      <vt:lpstr>How to adjust the polarization direction?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on the CEPC polarization</dc:title>
  <dc:creator>DUAN ZHE</dc:creator>
  <cp:lastModifiedBy>DUAN ZHE</cp:lastModifiedBy>
  <cp:revision>133</cp:revision>
  <dcterms:created xsi:type="dcterms:W3CDTF">2021-09-26T01:07:55Z</dcterms:created>
  <dcterms:modified xsi:type="dcterms:W3CDTF">2021-10-12T06:49:57Z</dcterms:modified>
</cp:coreProperties>
</file>