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4"/>
  </p:notesMasterIdLst>
  <p:sldIdLst>
    <p:sldId id="256" r:id="rId3"/>
    <p:sldId id="28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9" r:id="rId14"/>
    <p:sldId id="268" r:id="rId15"/>
    <p:sldId id="269" r:id="rId16"/>
    <p:sldId id="270" r:id="rId17"/>
    <p:sldId id="271" r:id="rId18"/>
    <p:sldId id="299" r:id="rId19"/>
    <p:sldId id="272" r:id="rId20"/>
    <p:sldId id="273" r:id="rId21"/>
    <p:sldId id="291" r:id="rId22"/>
    <p:sldId id="295" r:id="rId23"/>
    <p:sldId id="277" r:id="rId24"/>
    <p:sldId id="304" r:id="rId25"/>
    <p:sldId id="278" r:id="rId26"/>
    <p:sldId id="293" r:id="rId27"/>
    <p:sldId id="298" r:id="rId28"/>
    <p:sldId id="279" r:id="rId29"/>
    <p:sldId id="294" r:id="rId30"/>
    <p:sldId id="296" r:id="rId31"/>
    <p:sldId id="283" r:id="rId32"/>
    <p:sldId id="284" r:id="rId33"/>
    <p:sldId id="285" r:id="rId34"/>
    <p:sldId id="297" r:id="rId35"/>
    <p:sldId id="286" r:id="rId36"/>
    <p:sldId id="287" r:id="rId37"/>
    <p:sldId id="288" r:id="rId38"/>
    <p:sldId id="302" r:id="rId39"/>
    <p:sldId id="305" r:id="rId40"/>
    <p:sldId id="303" r:id="rId41"/>
    <p:sldId id="300" r:id="rId42"/>
    <p:sldId id="301" r:id="rId4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011E9-7AB1-4625-AE61-1D1B1F11453A}" type="datetimeFigureOut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CCF52-6B66-42D2-8859-0EADF702CD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13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0CF9C9-7FCB-46ED-87B2-FB62FC1834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993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9CCF52-6B66-42D2-8859-0EADF702CDB0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7890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E8535A-40F8-40D9-8270-6C6C58294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F3A901A-EC41-418C-9E90-4C69DB2B9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95A784B-0A25-458D-BCE5-DF6AB558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E8888-0C97-4E98-AE34-387D96A75E4A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EBC617-8710-4147-920F-10F1DE1F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C78BFE-7777-4DC7-BC2E-71DCAA0C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122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29E66D-FD56-403F-B45F-2C74F76C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9FC83AB-DFFF-4626-A809-AC737298D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FF8CA9-BDEF-402F-B2F2-3DBDB48E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FFFC-DE33-4095-A3E6-6026C25BC209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CDB393-04C2-4B98-844F-A26D1420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F798A9-8AEE-47AF-B89A-D125DAE2A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70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EF8E47B-216E-438D-B4AD-BDDD6725C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2D86D1-D996-4A91-A0E0-181ED00D1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A9E449-308E-447F-B5B3-AF941DA2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46F9-1873-469A-B103-E4EB2B5A8A20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0E7ECC-8E14-4C94-AE81-36856B3E3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BD64F8-F0DE-491D-871D-FFE6CDE8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159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A3E9-9E0A-4A8E-855F-EA51623075C7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98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52C8-4B28-4805-99FE-F7D86BC44432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95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47AE9-D0CC-463C-95C5-77CF2055CCCB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7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44FB-F8FC-4D6E-BE92-2F9012C6C68E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84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F008-1953-48CA-AA8F-061843305061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75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75D6-E60A-46A1-B3D5-51C17072F86E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63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602C-C4B8-4DC3-BC2E-015150C47FD1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54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1152-9F50-4008-AA21-34FE9AE2E37B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2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E8BFC5-4DA1-4D01-AF33-390AF02C6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EED443-962B-4B4A-A847-644B0ADDF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EEC82A-CE3B-440F-BFD0-5D09D156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20B0E-2604-4BC0-B178-BA185154DDB7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31ADEB-98D3-40F3-9B5B-3EA76354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7DD93F-D660-4DC0-9C7F-026267A21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4876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206-D55C-4938-B142-207E04601BDB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41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641-E709-4AAC-982B-45B81C1F2E37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79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47E11-8B6B-412D-B2A0-73D10F057821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055385-19D7-4605-B86F-EC7A192B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A0C492A-2C8D-4D06-A173-D3D44FFA5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B60F32-9A93-4743-8B8A-2F77416A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3BBA-401E-438F-8B23-6320E341A57E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4C8919-FD22-4F62-A35B-DE94362A3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0383E4-6541-43C1-AADE-7A2D9717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251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96569A-88ED-4BFB-B02E-091E92936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F9A865-4E1A-476F-B220-F5C5A5F0E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8DA6115-8F92-4153-8FEA-8F182404B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09BFE7-C4E4-4788-B065-670E2E6A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F279-929E-436A-A56F-C119779203E1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FA5AEB-B25A-4965-82DD-2BFA198CD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4851B10-86AA-4C1A-9627-251A1DA4F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454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61D3E1-FAD5-4FE5-B202-26C46F66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0E1316-3E2C-40C4-B4C4-ABEC96E92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7083DE-8409-4276-9CAF-67241A8C4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2DE65D-00AB-448E-97A5-73C6EF6EF2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5985CAB-6B76-45F2-B036-77F0F4704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605413-F1B4-47A2-BCA3-8FCBE0D58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86EF0-F074-46A3-9D14-46821137963C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422EF54-71CC-4CD9-A5FD-22CA45AEA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0F8686C-FEB6-477A-BC17-202AC481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CA4CB5-29F6-4EDF-88CC-FB9E985A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FA13E26-5B4C-4096-AFDA-A0D6F814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32751-5B23-4DB5-8BF7-4A4D37AA8D19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DD103D0-C117-4709-9E95-5764BC90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C60647B-7140-4E84-A2A4-70899E28F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921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45A1B62-D152-4662-BA9C-1B1BC320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5B31-17E6-467F-B94D-A57677263EAE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AC2611-71FF-40F4-A1E9-E0104DD3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FE59915-7FC0-4993-A459-677CED19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85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68A47F-B296-4D5A-AFBE-75CFFD6FB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B3CF4E-5512-4AD0-80BC-A617D66E6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DDFBD0-5369-40C2-BE95-052FCABF4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8753D9-9E0D-443E-B190-C29B0E302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0EEF-05B5-49C5-932C-99F059393379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CC41FF-5EC0-4FA1-A7FB-D4A354BD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BFF8E2-83BC-428F-9A3E-82F74CEA0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61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5FB855-5058-4CED-A409-1B3E33705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B5B1030-6050-438D-9908-42B70A979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D396E19-8C41-482C-9536-BE3A6093B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31D14A-F32E-4ADB-8493-B96FC01C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F6464-AB11-4C60-BD18-23EBE928F5E3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B324567-5EDF-4E7C-AA71-219C06577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CEDFF0-8D64-42EC-8C42-9BBE08413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59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091F1F5-6252-46C0-ADCB-7D571D075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082DB7-9473-4FC7-9FE7-6207A27ED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0600D4-A85C-4A92-80F3-3C3ADC0F32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A3DCD-595F-490F-9941-D34852D8B6E1}" type="datetime1">
              <a:rPr lang="zh-CN" altLang="en-US" smtClean="0"/>
              <a:t>2021/10/13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C837F4-D8AB-46B0-955F-BF543B967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ADDEF6-AEFD-4087-8887-6972DBA77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7E41A-3222-472D-9E0D-CAE005F310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0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C977A-BA07-480E-AA79-F217C9ACA97A}" type="datetime1">
              <a:rPr lang="zh-CN" altLang="en-US" smtClean="0"/>
              <a:t>2021/10/13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13ED9-892A-4217-BE99-76F8C1ED3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8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0DEBE2-1DE8-4983-888E-C6E6E672F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435" y="1221643"/>
            <a:ext cx="11239129" cy="2387600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and strategies of the injection/extraction process</a:t>
            </a:r>
            <a:endParaRPr lang="zh-CN" altLang="en-US" sz="4800" dirty="0">
              <a:solidFill>
                <a:srgbClr val="0070C0"/>
              </a:solidFill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6EF30F1-D183-4056-B1D1-22F23D7CD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1146" y="3840317"/>
            <a:ext cx="9144000" cy="628218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Speaker: Xiaohao Cui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2FC3F07-6D9C-4DC8-A9B3-78C3F3EADEB6}"/>
              </a:ext>
            </a:extLst>
          </p:cNvPr>
          <p:cNvSpPr txBox="1"/>
          <p:nvPr/>
        </p:nvSpPr>
        <p:spPr>
          <a:xfrm>
            <a:off x="2513049" y="4433168"/>
            <a:ext cx="749395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work and supports from different CEPC subsystems: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Control: Ge Lei, Gang Li</a:t>
            </a:r>
          </a:p>
          <a:p>
            <a:pPr algn="ctr">
              <a:spcBef>
                <a:spcPts val="1200"/>
              </a:spcBef>
            </a:pP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Jingru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Zhang, Cai Meng,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Zusheng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Zhou, Xiaoping Li</a:t>
            </a:r>
          </a:p>
          <a:p>
            <a:pPr algn="ctr">
              <a:spcBef>
                <a:spcPts val="1200"/>
              </a:spcBef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Injection: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Jinhui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Chen</a:t>
            </a:r>
          </a:p>
          <a:p>
            <a:pPr algn="ctr">
              <a:spcBef>
                <a:spcPts val="1200"/>
              </a:spcBef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RF: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Jiyuan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Zhai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AP: Dou Wang, Xiaohao Cui, Meng Li,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Jie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Gao,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Tianmu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Xin,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Chenghui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Yu</a:t>
            </a: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9EA4E00B-3BC1-410B-99BA-F8F798ADDF1B}"/>
              </a:ext>
            </a:extLst>
          </p:cNvPr>
          <p:cNvCxnSpPr>
            <a:cxnSpLocks/>
          </p:cNvCxnSpPr>
          <p:nvPr/>
        </p:nvCxnSpPr>
        <p:spPr>
          <a:xfrm>
            <a:off x="0" y="1104607"/>
            <a:ext cx="12192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Administrator\Desktop\11112.png">
            <a:extLst>
              <a:ext uri="{FF2B5EF4-FFF2-40B4-BE49-F238E27FC236}">
                <a16:creationId xmlns:a16="http://schemas.microsoft.com/office/drawing/2014/main" id="{9DF73ED2-0595-4838-BEA3-D782067BD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0429" y="40758"/>
            <a:ext cx="1536169" cy="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43A614B4-FE88-44B3-84A6-07BD0C14DFEA}"/>
              </a:ext>
            </a:extLst>
          </p:cNvPr>
          <p:cNvSpPr txBox="1"/>
          <p:nvPr/>
        </p:nvSpPr>
        <p:spPr>
          <a:xfrm>
            <a:off x="0" y="678257"/>
            <a:ext cx="10875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2</a:t>
            </a:r>
            <a:r>
              <a:rPr lang="en-US" altLang="zh-CN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CEPC International Accelerator Review Committee Meeting, Oct. 11-14, 2021. IHEP</a:t>
            </a:r>
            <a:r>
              <a:rPr lang="en-US" altLang="zh-CN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8551CAE-2ECC-4090-8574-0B186D08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11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圆: 空心 2">
            <a:extLst>
              <a:ext uri="{FF2B5EF4-FFF2-40B4-BE49-F238E27FC236}">
                <a16:creationId xmlns:a16="http://schemas.microsoft.com/office/drawing/2014/main" id="{38A6FB47-6C14-44A7-96DA-167628C7DE78}"/>
              </a:ext>
            </a:extLst>
          </p:cNvPr>
          <p:cNvSpPr/>
          <p:nvPr/>
        </p:nvSpPr>
        <p:spPr>
          <a:xfrm>
            <a:off x="2964875" y="2789386"/>
            <a:ext cx="2881746" cy="2890982"/>
          </a:xfrm>
          <a:prstGeom prst="donut">
            <a:avLst>
              <a:gd name="adj" fmla="val 801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D91CEBC-FE25-4E38-8EA0-F67C39D07492}"/>
              </a:ext>
            </a:extLst>
          </p:cNvPr>
          <p:cNvSpPr txBox="1"/>
          <p:nvPr/>
        </p:nvSpPr>
        <p:spPr>
          <a:xfrm>
            <a:off x="3749967" y="4050211"/>
            <a:ext cx="173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Booster Ring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47983F2-1ECB-4032-A282-7193B52A401B}"/>
              </a:ext>
            </a:extLst>
          </p:cNvPr>
          <p:cNvSpPr txBox="1"/>
          <p:nvPr/>
        </p:nvSpPr>
        <p:spPr>
          <a:xfrm>
            <a:off x="5435604" y="1781001"/>
            <a:ext cx="2235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Bunches are extracted out of the booster and inject into the collider ring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0E6F68C-CAC5-4622-BB71-CAFB67E68EE1}"/>
              </a:ext>
            </a:extLst>
          </p:cNvPr>
          <p:cNvSpPr/>
          <p:nvPr/>
        </p:nvSpPr>
        <p:spPr>
          <a:xfrm>
            <a:off x="5440218" y="1753279"/>
            <a:ext cx="2152073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圆: 空心 8">
            <a:extLst>
              <a:ext uri="{FF2B5EF4-FFF2-40B4-BE49-F238E27FC236}">
                <a16:creationId xmlns:a16="http://schemas.microsoft.com/office/drawing/2014/main" id="{8DB16A2C-A160-4D44-84DF-47FF5D32742B}"/>
              </a:ext>
            </a:extLst>
          </p:cNvPr>
          <p:cNvSpPr/>
          <p:nvPr/>
        </p:nvSpPr>
        <p:spPr>
          <a:xfrm>
            <a:off x="7015019" y="2789386"/>
            <a:ext cx="2881746" cy="2890982"/>
          </a:xfrm>
          <a:prstGeom prst="donut">
            <a:avLst>
              <a:gd name="adj" fmla="val 8013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CEDE401-AF05-4C97-83A3-624E0329BF49}"/>
              </a:ext>
            </a:extLst>
          </p:cNvPr>
          <p:cNvCxnSpPr>
            <a:cxnSpLocks/>
          </p:cNvCxnSpPr>
          <p:nvPr/>
        </p:nvCxnSpPr>
        <p:spPr>
          <a:xfrm>
            <a:off x="5942698" y="3893192"/>
            <a:ext cx="107232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4003FBD-668F-4B9D-A183-D383749FCAC9}"/>
              </a:ext>
            </a:extLst>
          </p:cNvPr>
          <p:cNvCxnSpPr>
            <a:cxnSpLocks/>
          </p:cNvCxnSpPr>
          <p:nvPr/>
        </p:nvCxnSpPr>
        <p:spPr>
          <a:xfrm>
            <a:off x="5942698" y="4576622"/>
            <a:ext cx="1072321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BE9C0DD5-F2CF-451D-BC79-56CE34F5B867}"/>
              </a:ext>
            </a:extLst>
          </p:cNvPr>
          <p:cNvSpPr txBox="1"/>
          <p:nvPr/>
        </p:nvSpPr>
        <p:spPr>
          <a:xfrm>
            <a:off x="7827827" y="4064068"/>
            <a:ext cx="173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Collider Ring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A3055EC-0020-4F28-BD72-81F6BD62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4335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710388F-DAC9-4532-8257-8B0D1AB56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197868"/>
              </p:ext>
            </p:extLst>
          </p:nvPr>
        </p:nvGraphicFramePr>
        <p:xfrm>
          <a:off x="1739036" y="1705085"/>
          <a:ext cx="8128000" cy="2727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65993176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9022224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791575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8934068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862725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Higgs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210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Bunch Number in collider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1230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11520</a:t>
                      </a:r>
                      <a:endParaRPr lang="zh-CN" altLang="en-US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971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Bunch Separation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0.27</a:t>
                      </a:r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25ns</a:t>
                      </a:r>
                      <a:endParaRPr lang="zh-CN" altLang="en-US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60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Bunch Number in booster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1230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3840</a:t>
                      </a:r>
                      <a:endParaRPr lang="zh-CN" altLang="en-US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51227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Lifetime (hour)</a:t>
                      </a:r>
                      <a:endParaRPr lang="zh-CN" altLang="zh-CN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180" marR="43180" marT="9525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280" marR="32280" marT="0" marB="0"/>
                </a:tc>
                <a:extLst>
                  <a:ext uri="{0D108BD9-81ED-4DB2-BD59-A6C34878D82A}">
                    <a16:rowId xmlns:a16="http://schemas.microsoft.com/office/drawing/2014/main" val="3405028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Interval for top up*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853929"/>
                  </a:ext>
                </a:extLst>
              </a:tr>
            </a:tbl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C3A83990-7F67-4C4B-8FD3-FCB147F7BC0A}"/>
              </a:ext>
            </a:extLst>
          </p:cNvPr>
          <p:cNvSpPr txBox="1"/>
          <p:nvPr/>
        </p:nvSpPr>
        <p:spPr>
          <a:xfrm>
            <a:off x="1499449" y="5140759"/>
            <a:ext cx="92628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Z-mode is the most challenging operation in terms of charge flux delivered by the injectors.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Z mode, the bunch number in the booster is only 1/3 of that in the collider, so the booster need to be ramped up and down 3 times to inject into every bunch in the collider.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A6A9247-0530-49B6-90AA-3C92F58F300F}"/>
              </a:ext>
            </a:extLst>
          </p:cNvPr>
          <p:cNvSpPr txBox="1"/>
          <p:nvPr/>
        </p:nvSpPr>
        <p:spPr>
          <a:xfrm>
            <a:off x="1736703" y="4496795"/>
            <a:ext cx="7755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Beam current in collider decays by 3%.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65BCD93-5265-4A51-ADE7-4119BC453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761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18B238-1B7E-4EDE-B323-DED0A2D3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endParaRPr lang="zh-CN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4140445-CD81-4817-AC8D-412F1308DB16}"/>
              </a:ext>
            </a:extLst>
          </p:cNvPr>
          <p:cNvSpPr txBox="1"/>
          <p:nvPr/>
        </p:nvSpPr>
        <p:spPr>
          <a:xfrm>
            <a:off x="941033" y="1690688"/>
            <a:ext cx="703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From the electron gun, bunches are generated in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100 Hz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0336A714-6FD4-49AB-B2A5-1BF8695362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20" y="5426720"/>
            <a:ext cx="5376972" cy="1431280"/>
          </a:xfrm>
          <a:prstGeom prst="rect">
            <a:avLst/>
          </a:prstGeom>
        </p:spPr>
      </p:pic>
      <p:pic>
        <p:nvPicPr>
          <p:cNvPr id="6" name="图片 5" descr="图表&#10;&#10;描述已自动生成">
            <a:extLst>
              <a:ext uri="{FF2B5EF4-FFF2-40B4-BE49-F238E27FC236}">
                <a16:creationId xmlns:a16="http://schemas.microsoft.com/office/drawing/2014/main" id="{3131A062-0C02-4650-B81B-BA603671AB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514" y="5426720"/>
            <a:ext cx="5338408" cy="1431280"/>
          </a:xfrm>
          <a:prstGeom prst="rect">
            <a:avLst/>
          </a:prstGeom>
        </p:spPr>
      </p:pic>
      <p:sp>
        <p:nvSpPr>
          <p:cNvPr id="44" name="箭头: 下 43">
            <a:extLst>
              <a:ext uri="{FF2B5EF4-FFF2-40B4-BE49-F238E27FC236}">
                <a16:creationId xmlns:a16="http://schemas.microsoft.com/office/drawing/2014/main" id="{B547E4CA-8BD0-46FA-ACE0-221A6E8DA96F}"/>
              </a:ext>
            </a:extLst>
          </p:cNvPr>
          <p:cNvSpPr/>
          <p:nvPr/>
        </p:nvSpPr>
        <p:spPr>
          <a:xfrm>
            <a:off x="5873495" y="5139206"/>
            <a:ext cx="636975" cy="1021703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D67136D0-E591-4A0E-852C-FDE318584385}"/>
              </a:ext>
            </a:extLst>
          </p:cNvPr>
          <p:cNvSpPr txBox="1"/>
          <p:nvPr/>
        </p:nvSpPr>
        <p:spPr>
          <a:xfrm>
            <a:off x="941032" y="4096132"/>
            <a:ext cx="7039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For High-Lum Z, more bunches are needed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AD003499-CC49-431B-9F1F-27682B7341FA}"/>
              </a:ext>
            </a:extLst>
          </p:cNvPr>
          <p:cNvSpPr/>
          <p:nvPr/>
        </p:nvSpPr>
        <p:spPr>
          <a:xfrm>
            <a:off x="3196076" y="4832014"/>
            <a:ext cx="762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It can be upgraded to       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double bunch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(100Hz) or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200 Hz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E73DD285-9FF8-4506-9884-A902CF043DE6}"/>
              </a:ext>
            </a:extLst>
          </p:cNvPr>
          <p:cNvGrpSpPr/>
          <p:nvPr/>
        </p:nvGrpSpPr>
        <p:grpSpPr>
          <a:xfrm>
            <a:off x="5187105" y="2349626"/>
            <a:ext cx="5666518" cy="1282178"/>
            <a:chOff x="5187105" y="2349626"/>
            <a:chExt cx="5666518" cy="1282178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E76A463F-EC4C-4549-AA9C-85BEA97F6021}"/>
                </a:ext>
              </a:extLst>
            </p:cNvPr>
            <p:cNvGrpSpPr/>
            <p:nvPr/>
          </p:nvGrpSpPr>
          <p:grpSpPr>
            <a:xfrm>
              <a:off x="5187105" y="2349626"/>
              <a:ext cx="5666518" cy="1282178"/>
              <a:chOff x="5187105" y="2349626"/>
              <a:chExt cx="5666518" cy="1282178"/>
            </a:xfrm>
          </p:grpSpPr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3E36F202-5DF9-4BC3-B6E9-F2CB5EB5CDAC}"/>
                  </a:ext>
                </a:extLst>
              </p:cNvPr>
              <p:cNvGrpSpPr/>
              <p:nvPr/>
            </p:nvGrpSpPr>
            <p:grpSpPr>
              <a:xfrm>
                <a:off x="5468644" y="2723853"/>
                <a:ext cx="5024761" cy="754063"/>
                <a:chOff x="399495" y="5957455"/>
                <a:chExt cx="5024761" cy="754063"/>
              </a:xfrm>
            </p:grpSpPr>
            <p:cxnSp>
              <p:nvCxnSpPr>
                <p:cNvPr id="8" name="直接箭头连接符 7">
                  <a:extLst>
                    <a:ext uri="{FF2B5EF4-FFF2-40B4-BE49-F238E27FC236}">
                      <a16:creationId xmlns:a16="http://schemas.microsoft.com/office/drawing/2014/main" id="{1ACE65FB-E4A7-478E-88B9-EE33C74FFB8D}"/>
                    </a:ext>
                  </a:extLst>
                </p:cNvPr>
                <p:cNvCxnSpPr/>
                <p:nvPr/>
              </p:nvCxnSpPr>
              <p:spPr>
                <a:xfrm>
                  <a:off x="399495" y="6711518"/>
                  <a:ext cx="5024761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接箭头连接符 9">
                  <a:extLst>
                    <a:ext uri="{FF2B5EF4-FFF2-40B4-BE49-F238E27FC236}">
                      <a16:creationId xmlns:a16="http://schemas.microsoft.com/office/drawing/2014/main" id="{8A1AB407-AA21-4E3F-9BA4-95D768C16994}"/>
                    </a:ext>
                  </a:extLst>
                </p:cNvPr>
                <p:cNvCxnSpPr/>
                <p:nvPr/>
              </p:nvCxnSpPr>
              <p:spPr>
                <a:xfrm flipV="1">
                  <a:off x="399495" y="5957455"/>
                  <a:ext cx="0" cy="75406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EF68C5D6-1BDA-42A8-A7EB-1451B1824EED}"/>
                  </a:ext>
                </a:extLst>
              </p:cNvPr>
              <p:cNvSpPr txBox="1"/>
              <p:nvPr/>
            </p:nvSpPr>
            <p:spPr>
              <a:xfrm>
                <a:off x="10493405" y="3324027"/>
                <a:ext cx="3602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t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916D0E8B-0544-436F-88BE-FA389C23C9B0}"/>
                  </a:ext>
                </a:extLst>
              </p:cNvPr>
              <p:cNvSpPr txBox="1"/>
              <p:nvPr/>
            </p:nvSpPr>
            <p:spPr>
              <a:xfrm>
                <a:off x="5187105" y="2349626"/>
                <a:ext cx="5630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pulse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C54397C7-35DB-43EC-AD20-C583CAE8549D}"/>
                </a:ext>
              </a:extLst>
            </p:cNvPr>
            <p:cNvGrpSpPr/>
            <p:nvPr/>
          </p:nvGrpSpPr>
          <p:grpSpPr>
            <a:xfrm>
              <a:off x="6368476" y="3089567"/>
              <a:ext cx="1791856" cy="399202"/>
              <a:chOff x="6368476" y="3089567"/>
              <a:chExt cx="1791856" cy="399202"/>
            </a:xfrm>
          </p:grpSpPr>
          <p:grpSp>
            <p:nvGrpSpPr>
              <p:cNvPr id="18" name="组合 17">
                <a:extLst>
                  <a:ext uri="{FF2B5EF4-FFF2-40B4-BE49-F238E27FC236}">
                    <a16:creationId xmlns:a16="http://schemas.microsoft.com/office/drawing/2014/main" id="{85F22C8B-9EFD-4498-9193-4C1D7A41C142}"/>
                  </a:ext>
                </a:extLst>
              </p:cNvPr>
              <p:cNvGrpSpPr/>
              <p:nvPr/>
            </p:nvGrpSpPr>
            <p:grpSpPr>
              <a:xfrm>
                <a:off x="6368476" y="3089567"/>
                <a:ext cx="632690" cy="394580"/>
                <a:chOff x="3302001" y="6331531"/>
                <a:chExt cx="632690" cy="394580"/>
              </a:xfrm>
            </p:grpSpPr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A4F362B5-E147-45FA-B88D-093DA1ED7BA3}"/>
                    </a:ext>
                  </a:extLst>
                </p:cNvPr>
                <p:cNvSpPr/>
                <p:nvPr/>
              </p:nvSpPr>
              <p:spPr>
                <a:xfrm>
                  <a:off x="3888508" y="6336145"/>
                  <a:ext cx="46183" cy="389966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0" name="矩形 19">
                  <a:extLst>
                    <a:ext uri="{FF2B5EF4-FFF2-40B4-BE49-F238E27FC236}">
                      <a16:creationId xmlns:a16="http://schemas.microsoft.com/office/drawing/2014/main" id="{43B9048E-AF28-4FF7-8ECD-9C32EEDDBF8F}"/>
                    </a:ext>
                  </a:extLst>
                </p:cNvPr>
                <p:cNvSpPr/>
                <p:nvPr/>
              </p:nvSpPr>
              <p:spPr>
                <a:xfrm>
                  <a:off x="3302001" y="6331531"/>
                  <a:ext cx="46183" cy="389966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2A9FB204-0A6F-4996-AC5F-BC3967193698}"/>
                  </a:ext>
                </a:extLst>
              </p:cNvPr>
              <p:cNvGrpSpPr/>
              <p:nvPr/>
            </p:nvGrpSpPr>
            <p:grpSpPr>
              <a:xfrm>
                <a:off x="7527642" y="3094189"/>
                <a:ext cx="632690" cy="394580"/>
                <a:chOff x="3302001" y="6331531"/>
                <a:chExt cx="632690" cy="394580"/>
              </a:xfrm>
            </p:grpSpPr>
            <p:sp>
              <p:nvSpPr>
                <p:cNvPr id="22" name="矩形 21">
                  <a:extLst>
                    <a:ext uri="{FF2B5EF4-FFF2-40B4-BE49-F238E27FC236}">
                      <a16:creationId xmlns:a16="http://schemas.microsoft.com/office/drawing/2014/main" id="{66CE8B11-53D5-4C68-8CCC-C2F8AFE77A70}"/>
                    </a:ext>
                  </a:extLst>
                </p:cNvPr>
                <p:cNvSpPr/>
                <p:nvPr/>
              </p:nvSpPr>
              <p:spPr>
                <a:xfrm>
                  <a:off x="3888508" y="6336145"/>
                  <a:ext cx="46183" cy="389966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3" name="矩形 22">
                  <a:extLst>
                    <a:ext uri="{FF2B5EF4-FFF2-40B4-BE49-F238E27FC236}">
                      <a16:creationId xmlns:a16="http://schemas.microsoft.com/office/drawing/2014/main" id="{60FE2905-7501-4CCC-8C7A-32D4D4D078C1}"/>
                    </a:ext>
                  </a:extLst>
                </p:cNvPr>
                <p:cNvSpPr/>
                <p:nvPr/>
              </p:nvSpPr>
              <p:spPr>
                <a:xfrm>
                  <a:off x="3302001" y="6331531"/>
                  <a:ext cx="46183" cy="389966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</p:grp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6D591DB6-93E4-4C3F-B2B6-4826F1F3AEE6}"/>
                </a:ext>
              </a:extLst>
            </p:cNvPr>
            <p:cNvCxnSpPr>
              <a:cxnSpLocks/>
            </p:cNvCxnSpPr>
            <p:nvPr/>
          </p:nvCxnSpPr>
          <p:spPr>
            <a:xfrm>
              <a:off x="6369033" y="2817090"/>
              <a:ext cx="0" cy="67425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E1CC4E29-B886-47E4-B528-9177F99DC313}"/>
                </a:ext>
              </a:extLst>
            </p:cNvPr>
            <p:cNvCxnSpPr>
              <a:cxnSpLocks/>
            </p:cNvCxnSpPr>
            <p:nvPr/>
          </p:nvCxnSpPr>
          <p:spPr>
            <a:xfrm>
              <a:off x="6946302" y="2812477"/>
              <a:ext cx="0" cy="674259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>
              <a:extLst>
                <a:ext uri="{FF2B5EF4-FFF2-40B4-BE49-F238E27FC236}">
                  <a16:creationId xmlns:a16="http://schemas.microsoft.com/office/drawing/2014/main" id="{C20A6F24-5A34-4436-808D-9EB56BEB04C6}"/>
                </a:ext>
              </a:extLst>
            </p:cNvPr>
            <p:cNvCxnSpPr>
              <a:cxnSpLocks/>
            </p:cNvCxnSpPr>
            <p:nvPr/>
          </p:nvCxnSpPr>
          <p:spPr>
            <a:xfrm>
              <a:off x="6382327" y="2992582"/>
              <a:ext cx="56397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组合 36">
              <a:extLst>
                <a:ext uri="{FF2B5EF4-FFF2-40B4-BE49-F238E27FC236}">
                  <a16:creationId xmlns:a16="http://schemas.microsoft.com/office/drawing/2014/main" id="{7848056D-1016-4789-8B74-7FFC4F0C41D4}"/>
                </a:ext>
              </a:extLst>
            </p:cNvPr>
            <p:cNvGrpSpPr/>
            <p:nvPr/>
          </p:nvGrpSpPr>
          <p:grpSpPr>
            <a:xfrm>
              <a:off x="8691409" y="3094188"/>
              <a:ext cx="632690" cy="394580"/>
              <a:chOff x="3302001" y="6331531"/>
              <a:chExt cx="632690" cy="394580"/>
            </a:xfrm>
          </p:grpSpPr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D59817A1-389C-45BF-B8CA-F70DAF285C24}"/>
                  </a:ext>
                </a:extLst>
              </p:cNvPr>
              <p:cNvSpPr/>
              <p:nvPr/>
            </p:nvSpPr>
            <p:spPr>
              <a:xfrm>
                <a:off x="3888508" y="6336145"/>
                <a:ext cx="46183" cy="38996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2" name="矩形 41">
                <a:extLst>
                  <a:ext uri="{FF2B5EF4-FFF2-40B4-BE49-F238E27FC236}">
                    <a16:creationId xmlns:a16="http://schemas.microsoft.com/office/drawing/2014/main" id="{5A180C7B-4E27-4E1B-9EF4-940FE273F5FA}"/>
                  </a:ext>
                </a:extLst>
              </p:cNvPr>
              <p:cNvSpPr/>
              <p:nvPr/>
            </p:nvSpPr>
            <p:spPr>
              <a:xfrm>
                <a:off x="3302001" y="6331531"/>
                <a:ext cx="46183" cy="38996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44372190-749E-41D0-A7BE-85E3674D4075}"/>
                </a:ext>
              </a:extLst>
            </p:cNvPr>
            <p:cNvSpPr txBox="1"/>
            <p:nvPr/>
          </p:nvSpPr>
          <p:spPr>
            <a:xfrm>
              <a:off x="6423898" y="2734555"/>
              <a:ext cx="7675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10ms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FC444D5-80BD-42FF-BE21-CFA76A4D3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376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01E209-CD5F-4919-9B6F-7C17E014D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Damping Ring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47AE8D1-E37D-45C1-9A92-F75227DA53D1}"/>
              </a:ext>
            </a:extLst>
          </p:cNvPr>
          <p:cNvSpPr txBox="1"/>
          <p:nvPr/>
        </p:nvSpPr>
        <p:spPr>
          <a:xfrm>
            <a:off x="941032" y="1690688"/>
            <a:ext cx="8563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Positron bunches will be injected into a damping ring at 1.1 GeV.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1BF9C73-F1EE-4E11-A419-AE3C67A4A44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0063" y="2573040"/>
          <a:ext cx="43954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2846">
                  <a:extLst>
                    <a:ext uri="{9D8B030D-6E8A-4147-A177-3AD203B41FA5}">
                      <a16:colId xmlns:a16="http://schemas.microsoft.com/office/drawing/2014/main" val="4173089455"/>
                    </a:ext>
                  </a:extLst>
                </a:gridCol>
                <a:gridCol w="1482571">
                  <a:extLst>
                    <a:ext uri="{9D8B030D-6E8A-4147-A177-3AD203B41FA5}">
                      <a16:colId xmlns:a16="http://schemas.microsoft.com/office/drawing/2014/main" val="371178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Damping ring circumference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m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55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Store time of the bunches: 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240658"/>
                  </a:ext>
                </a:extLst>
              </a:tr>
            </a:tbl>
          </a:graphicData>
        </a:graphic>
      </p:graphicFrame>
      <p:sp>
        <p:nvSpPr>
          <p:cNvPr id="54" name="矩形 53">
            <a:extLst>
              <a:ext uri="{FF2B5EF4-FFF2-40B4-BE49-F238E27FC236}">
                <a16:creationId xmlns:a16="http://schemas.microsoft.com/office/drawing/2014/main" id="{035C1C7D-BF6D-42F5-812F-25231A1323E8}"/>
              </a:ext>
            </a:extLst>
          </p:cNvPr>
          <p:cNvSpPr/>
          <p:nvPr/>
        </p:nvSpPr>
        <p:spPr>
          <a:xfrm>
            <a:off x="884141" y="3953828"/>
            <a:ext cx="450424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bunches are injected into the damping ring  with the same frequency as bunches in the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Linac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200 Hz or double-bunch mode, more bunches will be stored in the damping ring;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Each bunch which cooled for 20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will be extracted and re-injected into the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linac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584B2332-CFB2-4891-A031-49C913C680F1}"/>
              </a:ext>
            </a:extLst>
          </p:cNvPr>
          <p:cNvGrpSpPr/>
          <p:nvPr/>
        </p:nvGrpSpPr>
        <p:grpSpPr>
          <a:xfrm>
            <a:off x="7001372" y="2448063"/>
            <a:ext cx="4592865" cy="4290760"/>
            <a:chOff x="7001372" y="2448063"/>
            <a:chExt cx="4592865" cy="4290760"/>
          </a:xfrm>
        </p:grpSpPr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id="{8381A344-73FF-432B-BAB0-4E0335F69EC0}"/>
                </a:ext>
              </a:extLst>
            </p:cNvPr>
            <p:cNvGrpSpPr/>
            <p:nvPr/>
          </p:nvGrpSpPr>
          <p:grpSpPr>
            <a:xfrm>
              <a:off x="7001372" y="5999913"/>
              <a:ext cx="2502842" cy="738910"/>
              <a:chOff x="7730836" y="5500633"/>
              <a:chExt cx="2122123" cy="738910"/>
            </a:xfrm>
          </p:grpSpPr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C12D3CBC-C107-41C1-8CA8-BB046285B6FE}"/>
                  </a:ext>
                </a:extLst>
              </p:cNvPr>
              <p:cNvGrpSpPr/>
              <p:nvPr/>
            </p:nvGrpSpPr>
            <p:grpSpPr>
              <a:xfrm>
                <a:off x="7730836" y="5500633"/>
                <a:ext cx="1639454" cy="738910"/>
                <a:chOff x="7730832" y="3690307"/>
                <a:chExt cx="1639454" cy="738910"/>
              </a:xfrm>
            </p:grpSpPr>
            <p:grpSp>
              <p:nvGrpSpPr>
                <p:cNvPr id="27" name="组合 26">
                  <a:extLst>
                    <a:ext uri="{FF2B5EF4-FFF2-40B4-BE49-F238E27FC236}">
                      <a16:creationId xmlns:a16="http://schemas.microsoft.com/office/drawing/2014/main" id="{AAE98010-DE9C-4F7F-91D9-B981795AA09A}"/>
                    </a:ext>
                  </a:extLst>
                </p:cNvPr>
                <p:cNvGrpSpPr/>
                <p:nvPr/>
              </p:nvGrpSpPr>
              <p:grpSpPr>
                <a:xfrm>
                  <a:off x="7730832" y="3690307"/>
                  <a:ext cx="1570186" cy="738910"/>
                  <a:chOff x="7730832" y="2817090"/>
                  <a:chExt cx="1570186" cy="738910"/>
                </a:xfrm>
              </p:grpSpPr>
              <p:sp>
                <p:nvSpPr>
                  <p:cNvPr id="29" name="椭圆 28">
                    <a:extLst>
                      <a:ext uri="{FF2B5EF4-FFF2-40B4-BE49-F238E27FC236}">
                        <a16:creationId xmlns:a16="http://schemas.microsoft.com/office/drawing/2014/main" id="{E1DB4FED-6E13-4116-8ACE-C0A2C150EA7F}"/>
                      </a:ext>
                    </a:extLst>
                  </p:cNvPr>
                  <p:cNvSpPr/>
                  <p:nvPr/>
                </p:nvSpPr>
                <p:spPr>
                  <a:xfrm>
                    <a:off x="8986982" y="2817090"/>
                    <a:ext cx="314036" cy="73891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cxnSp>
                <p:nvCxnSpPr>
                  <p:cNvPr id="30" name="直接箭头连接符 29">
                    <a:extLst>
                      <a:ext uri="{FF2B5EF4-FFF2-40B4-BE49-F238E27FC236}">
                        <a16:creationId xmlns:a16="http://schemas.microsoft.com/office/drawing/2014/main" id="{EF76C129-3341-4D8B-9532-D279E669B5E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730832" y="3186545"/>
                    <a:ext cx="1256150" cy="9236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8" name="椭圆 27">
                  <a:extLst>
                    <a:ext uri="{FF2B5EF4-FFF2-40B4-BE49-F238E27FC236}">
                      <a16:creationId xmlns:a16="http://schemas.microsoft.com/office/drawing/2014/main" id="{ACFFFD75-8B11-462A-82C1-1188EC49E0C9}"/>
                    </a:ext>
                  </a:extLst>
                </p:cNvPr>
                <p:cNvSpPr/>
                <p:nvPr/>
              </p:nvSpPr>
              <p:spPr>
                <a:xfrm>
                  <a:off x="9250213" y="3995112"/>
                  <a:ext cx="120073" cy="147773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cxnSp>
            <p:nvCxnSpPr>
              <p:cNvPr id="32" name="直接箭头连接符 31">
                <a:extLst>
                  <a:ext uri="{FF2B5EF4-FFF2-40B4-BE49-F238E27FC236}">
                    <a16:creationId xmlns:a16="http://schemas.microsoft.com/office/drawing/2014/main" id="{94717CBF-C5A7-49C3-A25F-64AF470F16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641" y="5874706"/>
                <a:ext cx="547318" cy="37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id="{A6C26E7D-9913-48B2-9668-0A950B27937C}"/>
                  </a:ext>
                </a:extLst>
              </p:cNvPr>
              <p:cNvSpPr/>
              <p:nvPr/>
            </p:nvSpPr>
            <p:spPr>
              <a:xfrm>
                <a:off x="8922329" y="5805437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5" name="椭圆 34">
                <a:extLst>
                  <a:ext uri="{FF2B5EF4-FFF2-40B4-BE49-F238E27FC236}">
                    <a16:creationId xmlns:a16="http://schemas.microsoft.com/office/drawing/2014/main" id="{400A597C-E21B-4148-990B-1AA2B8C124F2}"/>
                  </a:ext>
                </a:extLst>
              </p:cNvPr>
              <p:cNvSpPr/>
              <p:nvPr/>
            </p:nvSpPr>
            <p:spPr>
              <a:xfrm>
                <a:off x="9633521" y="5805437"/>
                <a:ext cx="120073" cy="14777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id="{A928C5FA-B459-451F-8765-11233C0BBE80}"/>
                  </a:ext>
                </a:extLst>
              </p:cNvPr>
              <p:cNvSpPr/>
              <p:nvPr/>
            </p:nvSpPr>
            <p:spPr>
              <a:xfrm>
                <a:off x="8811496" y="5805436"/>
                <a:ext cx="120073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B34F042F-A8C5-4361-8C12-EC90AE898BB9}"/>
                </a:ext>
              </a:extLst>
            </p:cNvPr>
            <p:cNvGrpSpPr/>
            <p:nvPr/>
          </p:nvGrpSpPr>
          <p:grpSpPr>
            <a:xfrm>
              <a:off x="7001374" y="2448063"/>
              <a:ext cx="1851881" cy="738910"/>
              <a:chOff x="7730836" y="2817090"/>
              <a:chExt cx="1570182" cy="738910"/>
            </a:xfrm>
          </p:grpSpPr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4FE03E25-EFD2-4F23-B744-A38098A677B8}"/>
                  </a:ext>
                </a:extLst>
              </p:cNvPr>
              <p:cNvGrpSpPr/>
              <p:nvPr/>
            </p:nvGrpSpPr>
            <p:grpSpPr>
              <a:xfrm>
                <a:off x="7730836" y="2817090"/>
                <a:ext cx="1570182" cy="738910"/>
                <a:chOff x="7730836" y="2817090"/>
                <a:chExt cx="1570182" cy="738910"/>
              </a:xfrm>
            </p:grpSpPr>
            <p:sp>
              <p:nvSpPr>
                <p:cNvPr id="6" name="椭圆 5">
                  <a:extLst>
                    <a:ext uri="{FF2B5EF4-FFF2-40B4-BE49-F238E27FC236}">
                      <a16:creationId xmlns:a16="http://schemas.microsoft.com/office/drawing/2014/main" id="{ACFE0291-531F-4C09-BB65-90EB924259BE}"/>
                    </a:ext>
                  </a:extLst>
                </p:cNvPr>
                <p:cNvSpPr/>
                <p:nvPr/>
              </p:nvSpPr>
              <p:spPr>
                <a:xfrm>
                  <a:off x="8986982" y="2817090"/>
                  <a:ext cx="314036" cy="738910"/>
                </a:xfrm>
                <a:prstGeom prst="ellipse">
                  <a:avLst/>
                </a:prstGeom>
                <a:noFill/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cxnSp>
              <p:nvCxnSpPr>
                <p:cNvPr id="8" name="直接箭头连接符 7">
                  <a:extLst>
                    <a:ext uri="{FF2B5EF4-FFF2-40B4-BE49-F238E27FC236}">
                      <a16:creationId xmlns:a16="http://schemas.microsoft.com/office/drawing/2014/main" id="{66350239-9E51-4A4B-A184-D240CC3C2A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730836" y="3186545"/>
                  <a:ext cx="1256146" cy="962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椭圆 9">
                  <a:extLst>
                    <a:ext uri="{FF2B5EF4-FFF2-40B4-BE49-F238E27FC236}">
                      <a16:creationId xmlns:a16="http://schemas.microsoft.com/office/drawing/2014/main" id="{CF1B2A91-0487-4733-BE8A-592361DE12AF}"/>
                    </a:ext>
                  </a:extLst>
                </p:cNvPr>
                <p:cNvSpPr/>
                <p:nvPr/>
              </p:nvSpPr>
              <p:spPr>
                <a:xfrm>
                  <a:off x="8922330" y="3112653"/>
                  <a:ext cx="120073" cy="14777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1B312FF6-3041-4462-BB71-FDFA7234EC50}"/>
                  </a:ext>
                </a:extLst>
              </p:cNvPr>
              <p:cNvSpPr/>
              <p:nvPr/>
            </p:nvSpPr>
            <p:spPr>
              <a:xfrm>
                <a:off x="8474373" y="3117664"/>
                <a:ext cx="120073" cy="147773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557984ED-F461-4CC2-94BD-F6C841371AD4}"/>
                  </a:ext>
                </a:extLst>
              </p:cNvPr>
              <p:cNvSpPr/>
              <p:nvPr/>
            </p:nvSpPr>
            <p:spPr>
              <a:xfrm>
                <a:off x="7961757" y="3122285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49" name="组合 48">
              <a:extLst>
                <a:ext uri="{FF2B5EF4-FFF2-40B4-BE49-F238E27FC236}">
                  <a16:creationId xmlns:a16="http://schemas.microsoft.com/office/drawing/2014/main" id="{2DDB29B3-D6DB-44B5-8D7D-2653B3DAB72D}"/>
                </a:ext>
              </a:extLst>
            </p:cNvPr>
            <p:cNvGrpSpPr/>
            <p:nvPr/>
          </p:nvGrpSpPr>
          <p:grpSpPr>
            <a:xfrm>
              <a:off x="7017711" y="3343996"/>
              <a:ext cx="1933584" cy="738910"/>
              <a:chOff x="7730836" y="3690307"/>
              <a:chExt cx="1639457" cy="738910"/>
            </a:xfrm>
          </p:grpSpPr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B362DF95-792B-4D71-8BA3-5E3875519EF5}"/>
                  </a:ext>
                </a:extLst>
              </p:cNvPr>
              <p:cNvGrpSpPr/>
              <p:nvPr/>
            </p:nvGrpSpPr>
            <p:grpSpPr>
              <a:xfrm>
                <a:off x="7730836" y="3690307"/>
                <a:ext cx="1639457" cy="738910"/>
                <a:chOff x="7730836" y="3690307"/>
                <a:chExt cx="1639457" cy="738910"/>
              </a:xfrm>
            </p:grpSpPr>
            <p:grpSp>
              <p:nvGrpSpPr>
                <p:cNvPr id="12" name="组合 11">
                  <a:extLst>
                    <a:ext uri="{FF2B5EF4-FFF2-40B4-BE49-F238E27FC236}">
                      <a16:creationId xmlns:a16="http://schemas.microsoft.com/office/drawing/2014/main" id="{7366B740-8586-47F2-B5DC-F43764041A47}"/>
                    </a:ext>
                  </a:extLst>
                </p:cNvPr>
                <p:cNvGrpSpPr/>
                <p:nvPr/>
              </p:nvGrpSpPr>
              <p:grpSpPr>
                <a:xfrm>
                  <a:off x="7730836" y="3690307"/>
                  <a:ext cx="1639457" cy="738910"/>
                  <a:chOff x="7730836" y="2817090"/>
                  <a:chExt cx="1639457" cy="738910"/>
                </a:xfrm>
              </p:grpSpPr>
              <p:sp>
                <p:nvSpPr>
                  <p:cNvPr id="13" name="椭圆 12">
                    <a:extLst>
                      <a:ext uri="{FF2B5EF4-FFF2-40B4-BE49-F238E27FC236}">
                        <a16:creationId xmlns:a16="http://schemas.microsoft.com/office/drawing/2014/main" id="{19484374-4978-4CC4-B431-F8CAF97D3BF8}"/>
                      </a:ext>
                    </a:extLst>
                  </p:cNvPr>
                  <p:cNvSpPr/>
                  <p:nvPr/>
                </p:nvSpPr>
                <p:spPr>
                  <a:xfrm>
                    <a:off x="8986982" y="2817090"/>
                    <a:ext cx="314036" cy="73891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cxnSp>
                <p:nvCxnSpPr>
                  <p:cNvPr id="14" name="直接箭头连接符 13">
                    <a:extLst>
                      <a:ext uri="{FF2B5EF4-FFF2-40B4-BE49-F238E27FC236}">
                        <a16:creationId xmlns:a16="http://schemas.microsoft.com/office/drawing/2014/main" id="{A064B0FD-E9C8-46E5-A1FF-9A14B23ED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30836" y="3186545"/>
                    <a:ext cx="1256146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椭圆 14">
                    <a:extLst>
                      <a:ext uri="{FF2B5EF4-FFF2-40B4-BE49-F238E27FC236}">
                        <a16:creationId xmlns:a16="http://schemas.microsoft.com/office/drawing/2014/main" id="{963DB9B3-FED7-4477-8D10-062283AE1679}"/>
                      </a:ext>
                    </a:extLst>
                  </p:cNvPr>
                  <p:cNvSpPr/>
                  <p:nvPr/>
                </p:nvSpPr>
                <p:spPr>
                  <a:xfrm>
                    <a:off x="9250220" y="3129696"/>
                    <a:ext cx="120073" cy="147773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16" name="椭圆 15">
                  <a:extLst>
                    <a:ext uri="{FF2B5EF4-FFF2-40B4-BE49-F238E27FC236}">
                      <a16:creationId xmlns:a16="http://schemas.microsoft.com/office/drawing/2014/main" id="{3C14DF72-9CCC-4781-81D9-AC22EF7F374E}"/>
                    </a:ext>
                  </a:extLst>
                </p:cNvPr>
                <p:cNvSpPr/>
                <p:nvPr/>
              </p:nvSpPr>
              <p:spPr>
                <a:xfrm>
                  <a:off x="8922332" y="3999734"/>
                  <a:ext cx="120073" cy="147773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id="{E6C6D16A-6A0A-421A-B8FD-D506C16CDF35}"/>
                  </a:ext>
                </a:extLst>
              </p:cNvPr>
              <p:cNvSpPr/>
              <p:nvPr/>
            </p:nvSpPr>
            <p:spPr>
              <a:xfrm>
                <a:off x="8474372" y="3995112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id="{73729FEC-3CBA-48C6-9093-CF571EF74014}"/>
                  </a:ext>
                </a:extLst>
              </p:cNvPr>
              <p:cNvSpPr/>
              <p:nvPr/>
            </p:nvSpPr>
            <p:spPr>
              <a:xfrm>
                <a:off x="7952516" y="3999733"/>
                <a:ext cx="120073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0124C23C-6A70-45A6-9159-B70A0D78E222}"/>
                </a:ext>
              </a:extLst>
            </p:cNvPr>
            <p:cNvGrpSpPr/>
            <p:nvPr/>
          </p:nvGrpSpPr>
          <p:grpSpPr>
            <a:xfrm>
              <a:off x="7069463" y="4243268"/>
              <a:ext cx="2434755" cy="738910"/>
              <a:chOff x="7730836" y="4553904"/>
              <a:chExt cx="2113038" cy="738910"/>
            </a:xfrm>
          </p:grpSpPr>
          <p:grpSp>
            <p:nvGrpSpPr>
              <p:cNvPr id="34" name="组合 33">
                <a:extLst>
                  <a:ext uri="{FF2B5EF4-FFF2-40B4-BE49-F238E27FC236}">
                    <a16:creationId xmlns:a16="http://schemas.microsoft.com/office/drawing/2014/main" id="{0B9FB903-28D1-4AA1-AC28-E8A888FD76D8}"/>
                  </a:ext>
                </a:extLst>
              </p:cNvPr>
              <p:cNvGrpSpPr/>
              <p:nvPr/>
            </p:nvGrpSpPr>
            <p:grpSpPr>
              <a:xfrm>
                <a:off x="7730836" y="4553904"/>
                <a:ext cx="2113038" cy="738910"/>
                <a:chOff x="7730836" y="4553904"/>
                <a:chExt cx="2113038" cy="738910"/>
              </a:xfrm>
            </p:grpSpPr>
            <p:grpSp>
              <p:nvGrpSpPr>
                <p:cNvPr id="18" name="组合 17">
                  <a:extLst>
                    <a:ext uri="{FF2B5EF4-FFF2-40B4-BE49-F238E27FC236}">
                      <a16:creationId xmlns:a16="http://schemas.microsoft.com/office/drawing/2014/main" id="{E5973851-6E5F-43B0-BD7E-AEB9424D4696}"/>
                    </a:ext>
                  </a:extLst>
                </p:cNvPr>
                <p:cNvGrpSpPr/>
                <p:nvPr/>
              </p:nvGrpSpPr>
              <p:grpSpPr>
                <a:xfrm>
                  <a:off x="7730836" y="4553904"/>
                  <a:ext cx="1608126" cy="738910"/>
                  <a:chOff x="7744688" y="3690307"/>
                  <a:chExt cx="1608126" cy="738910"/>
                </a:xfrm>
              </p:grpSpPr>
              <p:grpSp>
                <p:nvGrpSpPr>
                  <p:cNvPr id="19" name="组合 18">
                    <a:extLst>
                      <a:ext uri="{FF2B5EF4-FFF2-40B4-BE49-F238E27FC236}">
                        <a16:creationId xmlns:a16="http://schemas.microsoft.com/office/drawing/2014/main" id="{303C1902-25E8-44A5-A4EF-A6E6673FE94D}"/>
                      </a:ext>
                    </a:extLst>
                  </p:cNvPr>
                  <p:cNvGrpSpPr/>
                  <p:nvPr/>
                </p:nvGrpSpPr>
                <p:grpSpPr>
                  <a:xfrm>
                    <a:off x="7744688" y="3690307"/>
                    <a:ext cx="1608126" cy="738910"/>
                    <a:chOff x="7744688" y="2817090"/>
                    <a:chExt cx="1608126" cy="738910"/>
                  </a:xfrm>
                </p:grpSpPr>
                <p:sp>
                  <p:nvSpPr>
                    <p:cNvPr id="21" name="椭圆 20">
                      <a:extLst>
                        <a:ext uri="{FF2B5EF4-FFF2-40B4-BE49-F238E27FC236}">
                          <a16:creationId xmlns:a16="http://schemas.microsoft.com/office/drawing/2014/main" id="{7C96999D-7E8B-473C-BD74-01C7FD0F30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  <p:cxnSp>
                  <p:nvCxnSpPr>
                    <p:cNvPr id="22" name="直接箭头连接符 21">
                      <a:extLst>
                        <a:ext uri="{FF2B5EF4-FFF2-40B4-BE49-F238E27FC236}">
                          <a16:creationId xmlns:a16="http://schemas.microsoft.com/office/drawing/2014/main" id="{7946A9D1-0FD3-431D-9881-467E1420F36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744688" y="3186544"/>
                      <a:ext cx="1242294" cy="1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3" name="椭圆 22">
                      <a:extLst>
                        <a:ext uri="{FF2B5EF4-FFF2-40B4-BE49-F238E27FC236}">
                          <a16:creationId xmlns:a16="http://schemas.microsoft.com/office/drawing/2014/main" id="{E6577AB4-A712-4986-A2F2-2D01F10953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32741" y="3120058"/>
                      <a:ext cx="120073" cy="1477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</p:grpSp>
              <p:sp>
                <p:nvSpPr>
                  <p:cNvPr id="20" name="椭圆 19">
                    <a:extLst>
                      <a:ext uri="{FF2B5EF4-FFF2-40B4-BE49-F238E27FC236}">
                        <a16:creationId xmlns:a16="http://schemas.microsoft.com/office/drawing/2014/main" id="{18347E70-CCC2-4932-B84A-6E5643CACE07}"/>
                      </a:ext>
                    </a:extLst>
                  </p:cNvPr>
                  <p:cNvSpPr/>
                  <p:nvPr/>
                </p:nvSpPr>
                <p:spPr>
                  <a:xfrm>
                    <a:off x="8922176" y="3998614"/>
                    <a:ext cx="120073" cy="147773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cxnSp>
              <p:nvCxnSpPr>
                <p:cNvPr id="24" name="直接箭头连接符 23">
                  <a:extLst>
                    <a:ext uri="{FF2B5EF4-FFF2-40B4-BE49-F238E27FC236}">
                      <a16:creationId xmlns:a16="http://schemas.microsoft.com/office/drawing/2014/main" id="{53F2F51F-2AD8-4298-A804-5CA0ACD7BF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51818" y="4923358"/>
                  <a:ext cx="492056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椭圆 24">
                  <a:extLst>
                    <a:ext uri="{FF2B5EF4-FFF2-40B4-BE49-F238E27FC236}">
                      <a16:creationId xmlns:a16="http://schemas.microsoft.com/office/drawing/2014/main" id="{46870A18-2DA5-49B3-A2A1-452A6BCF281A}"/>
                    </a:ext>
                  </a:extLst>
                </p:cNvPr>
                <p:cNvSpPr/>
                <p:nvPr/>
              </p:nvSpPr>
              <p:spPr>
                <a:xfrm>
                  <a:off x="8793016" y="4862212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id="{E8FEF19B-0BD9-4486-BAE6-C08DD039DA26}"/>
                  </a:ext>
                </a:extLst>
              </p:cNvPr>
              <p:cNvSpPr/>
              <p:nvPr/>
            </p:nvSpPr>
            <p:spPr>
              <a:xfrm>
                <a:off x="8412396" y="4862211"/>
                <a:ext cx="120073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79CCA0A-FEB8-4995-9913-7920F500DDE2}"/>
                </a:ext>
              </a:extLst>
            </p:cNvPr>
            <p:cNvSpPr txBox="1"/>
            <p:nvPr/>
          </p:nvSpPr>
          <p:spPr>
            <a:xfrm>
              <a:off x="9825037" y="2658556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T=0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61EDD7CD-D174-4DA1-8648-7CA332A3A179}"/>
                </a:ext>
              </a:extLst>
            </p:cNvPr>
            <p:cNvSpPr txBox="1"/>
            <p:nvPr/>
          </p:nvSpPr>
          <p:spPr>
            <a:xfrm>
              <a:off x="9836319" y="3444230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T=10ms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9BBA62AB-4CA6-40C6-98CC-3E503B65A166}"/>
                </a:ext>
              </a:extLst>
            </p:cNvPr>
            <p:cNvSpPr txBox="1"/>
            <p:nvPr/>
          </p:nvSpPr>
          <p:spPr>
            <a:xfrm>
              <a:off x="9825036" y="4439816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T=20ms-250ns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9CC26496-1DFD-47BD-B022-51297EDDFFD4}"/>
                </a:ext>
              </a:extLst>
            </p:cNvPr>
            <p:cNvSpPr txBox="1"/>
            <p:nvPr/>
          </p:nvSpPr>
          <p:spPr>
            <a:xfrm>
              <a:off x="9836319" y="5268072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T=20 </a:t>
              </a:r>
              <a:r>
                <a:rPr kumimoji="0" lang="en-US" altLang="zh-CN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ms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52" name="组合 51">
              <a:extLst>
                <a:ext uri="{FF2B5EF4-FFF2-40B4-BE49-F238E27FC236}">
                  <a16:creationId xmlns:a16="http://schemas.microsoft.com/office/drawing/2014/main" id="{7CF1BD11-2CEA-4F3A-A366-89BDFAC5E819}"/>
                </a:ext>
              </a:extLst>
            </p:cNvPr>
            <p:cNvGrpSpPr/>
            <p:nvPr/>
          </p:nvGrpSpPr>
          <p:grpSpPr>
            <a:xfrm>
              <a:off x="7069463" y="5052751"/>
              <a:ext cx="2434755" cy="738910"/>
              <a:chOff x="7730836" y="4553904"/>
              <a:chExt cx="2113038" cy="738910"/>
            </a:xfrm>
          </p:grpSpPr>
          <p:grpSp>
            <p:nvGrpSpPr>
              <p:cNvPr id="53" name="组合 52">
                <a:extLst>
                  <a:ext uri="{FF2B5EF4-FFF2-40B4-BE49-F238E27FC236}">
                    <a16:creationId xmlns:a16="http://schemas.microsoft.com/office/drawing/2014/main" id="{73C46D32-C323-4B59-91C5-2F21F5EFF4F2}"/>
                  </a:ext>
                </a:extLst>
              </p:cNvPr>
              <p:cNvGrpSpPr/>
              <p:nvPr/>
            </p:nvGrpSpPr>
            <p:grpSpPr>
              <a:xfrm>
                <a:off x="7730836" y="4553904"/>
                <a:ext cx="2113038" cy="738910"/>
                <a:chOff x="7730836" y="4553904"/>
                <a:chExt cx="2113038" cy="738910"/>
              </a:xfrm>
            </p:grpSpPr>
            <p:grpSp>
              <p:nvGrpSpPr>
                <p:cNvPr id="59" name="组合 58">
                  <a:extLst>
                    <a:ext uri="{FF2B5EF4-FFF2-40B4-BE49-F238E27FC236}">
                      <a16:creationId xmlns:a16="http://schemas.microsoft.com/office/drawing/2014/main" id="{04DAC6C4-4E2B-4F3E-8441-2019F2D51D28}"/>
                    </a:ext>
                  </a:extLst>
                </p:cNvPr>
                <p:cNvGrpSpPr/>
                <p:nvPr/>
              </p:nvGrpSpPr>
              <p:grpSpPr>
                <a:xfrm>
                  <a:off x="7730836" y="4553904"/>
                  <a:ext cx="1720023" cy="738910"/>
                  <a:chOff x="7744688" y="3690307"/>
                  <a:chExt cx="1720023" cy="738910"/>
                </a:xfrm>
              </p:grpSpPr>
              <p:grpSp>
                <p:nvGrpSpPr>
                  <p:cNvPr id="62" name="组合 61">
                    <a:extLst>
                      <a:ext uri="{FF2B5EF4-FFF2-40B4-BE49-F238E27FC236}">
                        <a16:creationId xmlns:a16="http://schemas.microsoft.com/office/drawing/2014/main" id="{EB004B17-35FB-406A-A914-83CDCF92AC14}"/>
                      </a:ext>
                    </a:extLst>
                  </p:cNvPr>
                  <p:cNvGrpSpPr/>
                  <p:nvPr/>
                </p:nvGrpSpPr>
                <p:grpSpPr>
                  <a:xfrm>
                    <a:off x="7744688" y="3690307"/>
                    <a:ext cx="1720023" cy="738910"/>
                    <a:chOff x="7744688" y="2817090"/>
                    <a:chExt cx="1720023" cy="738910"/>
                  </a:xfrm>
                </p:grpSpPr>
                <p:sp>
                  <p:nvSpPr>
                    <p:cNvPr id="64" name="椭圆 63">
                      <a:extLst>
                        <a:ext uri="{FF2B5EF4-FFF2-40B4-BE49-F238E27FC236}">
                          <a16:creationId xmlns:a16="http://schemas.microsoft.com/office/drawing/2014/main" id="{2191B14D-EB7F-4247-84A2-71228030229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  <p:cxnSp>
                  <p:nvCxnSpPr>
                    <p:cNvPr id="65" name="直接箭头连接符 64">
                      <a:extLst>
                        <a:ext uri="{FF2B5EF4-FFF2-40B4-BE49-F238E27FC236}">
                          <a16:creationId xmlns:a16="http://schemas.microsoft.com/office/drawing/2014/main" id="{F0695011-332B-4F05-9BFD-E394E40FDEB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744688" y="3186544"/>
                      <a:ext cx="1242294" cy="1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6" name="椭圆 65">
                      <a:extLst>
                        <a:ext uri="{FF2B5EF4-FFF2-40B4-BE49-F238E27FC236}">
                          <a16:creationId xmlns:a16="http://schemas.microsoft.com/office/drawing/2014/main" id="{C4A5553D-5AD0-491E-9262-978BA879C3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344638" y="3120434"/>
                      <a:ext cx="120073" cy="1477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</p:grpSp>
              <p:sp>
                <p:nvSpPr>
                  <p:cNvPr id="63" name="椭圆 62">
                    <a:extLst>
                      <a:ext uri="{FF2B5EF4-FFF2-40B4-BE49-F238E27FC236}">
                        <a16:creationId xmlns:a16="http://schemas.microsoft.com/office/drawing/2014/main" id="{C80E8C77-AB54-4802-84EB-37DAE557DFFF}"/>
                      </a:ext>
                    </a:extLst>
                  </p:cNvPr>
                  <p:cNvSpPr/>
                  <p:nvPr/>
                </p:nvSpPr>
                <p:spPr>
                  <a:xfrm>
                    <a:off x="9235082" y="3988982"/>
                    <a:ext cx="120073" cy="147773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cxnSp>
              <p:nvCxnSpPr>
                <p:cNvPr id="60" name="直接箭头连接符 59">
                  <a:extLst>
                    <a:ext uri="{FF2B5EF4-FFF2-40B4-BE49-F238E27FC236}">
                      <a16:creationId xmlns:a16="http://schemas.microsoft.com/office/drawing/2014/main" id="{0B019422-7D6E-458B-942B-B621707D32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51818" y="4923358"/>
                  <a:ext cx="492056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椭圆 60">
                  <a:extLst>
                    <a:ext uri="{FF2B5EF4-FFF2-40B4-BE49-F238E27FC236}">
                      <a16:creationId xmlns:a16="http://schemas.microsoft.com/office/drawing/2014/main" id="{F8974FE4-710F-4260-892F-9096CCDAA4D0}"/>
                    </a:ext>
                  </a:extLst>
                </p:cNvPr>
                <p:cNvSpPr/>
                <p:nvPr/>
              </p:nvSpPr>
              <p:spPr>
                <a:xfrm>
                  <a:off x="8897453" y="4853908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id="{4188C2C9-D228-4082-A9B0-99B0F0069FD3}"/>
                  </a:ext>
                </a:extLst>
              </p:cNvPr>
              <p:cNvSpPr/>
              <p:nvPr/>
            </p:nvSpPr>
            <p:spPr>
              <a:xfrm>
                <a:off x="8465129" y="4863324"/>
                <a:ext cx="120073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8044F753-3D7C-452C-A247-2084B1909C3F}"/>
                </a:ext>
              </a:extLst>
            </p:cNvPr>
            <p:cNvSpPr txBox="1"/>
            <p:nvPr/>
          </p:nvSpPr>
          <p:spPr>
            <a:xfrm>
              <a:off x="9859171" y="6137945"/>
              <a:ext cx="17350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T=30ms-250ns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4E85C89-8E67-47B5-ADF1-9C1706274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268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组合 70">
            <a:extLst>
              <a:ext uri="{FF2B5EF4-FFF2-40B4-BE49-F238E27FC236}">
                <a16:creationId xmlns:a16="http://schemas.microsoft.com/office/drawing/2014/main" id="{4AD48B70-D29F-4ECE-A5AE-64689BF5EBE6}"/>
              </a:ext>
            </a:extLst>
          </p:cNvPr>
          <p:cNvGrpSpPr/>
          <p:nvPr/>
        </p:nvGrpSpPr>
        <p:grpSpPr>
          <a:xfrm>
            <a:off x="7403976" y="1606722"/>
            <a:ext cx="4400097" cy="5153948"/>
            <a:chOff x="4954825" y="423958"/>
            <a:chExt cx="4660230" cy="5568750"/>
          </a:xfrm>
        </p:grpSpPr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79D2E5F0-FA8C-448B-BA7E-258387CDFF18}"/>
                </a:ext>
              </a:extLst>
            </p:cNvPr>
            <p:cNvSpPr txBox="1"/>
            <p:nvPr/>
          </p:nvSpPr>
          <p:spPr>
            <a:xfrm>
              <a:off x="7853499" y="538372"/>
              <a:ext cx="1761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T=0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BEA9B771-F388-45D3-9D14-8FB3FAAB90B8}"/>
                </a:ext>
              </a:extLst>
            </p:cNvPr>
            <p:cNvSpPr txBox="1"/>
            <p:nvPr/>
          </p:nvSpPr>
          <p:spPr>
            <a:xfrm>
              <a:off x="7853499" y="1455419"/>
              <a:ext cx="1761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T=5ms+125ns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C3379D58-66D6-4E88-9823-8ACA3789303F}"/>
                </a:ext>
              </a:extLst>
            </p:cNvPr>
            <p:cNvSpPr txBox="1"/>
            <p:nvPr/>
          </p:nvSpPr>
          <p:spPr>
            <a:xfrm>
              <a:off x="7853499" y="2203189"/>
              <a:ext cx="1761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T=10ms+250ns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26ED1698-6A20-41FC-9C6B-ABF96DFB81D7}"/>
                </a:ext>
              </a:extLst>
            </p:cNvPr>
            <p:cNvSpPr txBox="1"/>
            <p:nvPr/>
          </p:nvSpPr>
          <p:spPr>
            <a:xfrm>
              <a:off x="7853499" y="3079412"/>
              <a:ext cx="1761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T=15ms+375ns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BFCE95A6-1C75-4F2A-A195-246E368BD034}"/>
                </a:ext>
              </a:extLst>
            </p:cNvPr>
            <p:cNvSpPr txBox="1"/>
            <p:nvPr/>
          </p:nvSpPr>
          <p:spPr>
            <a:xfrm>
              <a:off x="7853499" y="4127650"/>
              <a:ext cx="1761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T=20ms+250ns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0FE5D709-6311-4F63-A3B7-DBB4BC974840}"/>
                </a:ext>
              </a:extLst>
            </p:cNvPr>
            <p:cNvGrpSpPr/>
            <p:nvPr/>
          </p:nvGrpSpPr>
          <p:grpSpPr>
            <a:xfrm>
              <a:off x="4954825" y="423958"/>
              <a:ext cx="3878456" cy="5568750"/>
              <a:chOff x="4954825" y="423958"/>
              <a:chExt cx="3878456" cy="5568750"/>
            </a:xfrm>
          </p:grpSpPr>
          <p:grpSp>
            <p:nvGrpSpPr>
              <p:cNvPr id="4" name="组合 3">
                <a:extLst>
                  <a:ext uri="{FF2B5EF4-FFF2-40B4-BE49-F238E27FC236}">
                    <a16:creationId xmlns:a16="http://schemas.microsoft.com/office/drawing/2014/main" id="{CB19458F-E6C0-456F-81CE-98E275A74FFF}"/>
                  </a:ext>
                </a:extLst>
              </p:cNvPr>
              <p:cNvGrpSpPr/>
              <p:nvPr/>
            </p:nvGrpSpPr>
            <p:grpSpPr>
              <a:xfrm>
                <a:off x="4975726" y="423958"/>
                <a:ext cx="3857555" cy="3527906"/>
                <a:chOff x="7710052" y="2794374"/>
                <a:chExt cx="2528457" cy="3527906"/>
              </a:xfrm>
            </p:grpSpPr>
            <p:grpSp>
              <p:nvGrpSpPr>
                <p:cNvPr id="5" name="组合 4">
                  <a:extLst>
                    <a:ext uri="{FF2B5EF4-FFF2-40B4-BE49-F238E27FC236}">
                      <a16:creationId xmlns:a16="http://schemas.microsoft.com/office/drawing/2014/main" id="{CB822C3F-4D83-4EA9-9318-3DC9FC10541E}"/>
                    </a:ext>
                  </a:extLst>
                </p:cNvPr>
                <p:cNvGrpSpPr/>
                <p:nvPr/>
              </p:nvGrpSpPr>
              <p:grpSpPr>
                <a:xfrm>
                  <a:off x="7710052" y="5449828"/>
                  <a:ext cx="2507673" cy="872452"/>
                  <a:chOff x="7730836" y="5440977"/>
                  <a:chExt cx="2507673" cy="872452"/>
                </a:xfrm>
              </p:grpSpPr>
              <p:cxnSp>
                <p:nvCxnSpPr>
                  <p:cNvPr id="34" name="直接箭头连接符 33">
                    <a:extLst>
                      <a:ext uri="{FF2B5EF4-FFF2-40B4-BE49-F238E27FC236}">
                        <a16:creationId xmlns:a16="http://schemas.microsoft.com/office/drawing/2014/main" id="{8310BC04-F69B-4A3E-B128-86841D85146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05641" y="5875082"/>
                    <a:ext cx="932868" cy="13484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3" name="组合 32">
                    <a:extLst>
                      <a:ext uri="{FF2B5EF4-FFF2-40B4-BE49-F238E27FC236}">
                        <a16:creationId xmlns:a16="http://schemas.microsoft.com/office/drawing/2014/main" id="{0D11E680-E49B-41C8-A2C1-077FAD9FA1C6}"/>
                      </a:ext>
                    </a:extLst>
                  </p:cNvPr>
                  <p:cNvGrpSpPr/>
                  <p:nvPr/>
                </p:nvGrpSpPr>
                <p:grpSpPr>
                  <a:xfrm>
                    <a:off x="7730836" y="5500633"/>
                    <a:ext cx="1639454" cy="738910"/>
                    <a:chOff x="7730832" y="3690307"/>
                    <a:chExt cx="1639454" cy="738910"/>
                  </a:xfrm>
                </p:grpSpPr>
                <p:grpSp>
                  <p:nvGrpSpPr>
                    <p:cNvPr id="38" name="组合 37">
                      <a:extLst>
                        <a:ext uri="{FF2B5EF4-FFF2-40B4-BE49-F238E27FC236}">
                          <a16:creationId xmlns:a16="http://schemas.microsoft.com/office/drawing/2014/main" id="{4290BAE8-8F49-42F0-B391-05A1899D71B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30832" y="3690307"/>
                      <a:ext cx="1570186" cy="738910"/>
                      <a:chOff x="7730832" y="2817090"/>
                      <a:chExt cx="1570186" cy="738910"/>
                    </a:xfrm>
                  </p:grpSpPr>
                  <p:sp>
                    <p:nvSpPr>
                      <p:cNvPr id="40" name="椭圆 39">
                        <a:extLst>
                          <a:ext uri="{FF2B5EF4-FFF2-40B4-BE49-F238E27FC236}">
                            <a16:creationId xmlns:a16="http://schemas.microsoft.com/office/drawing/2014/main" id="{11A91C81-79A3-44AC-80E8-712E4EE9744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86982" y="2817090"/>
                        <a:ext cx="314036" cy="738910"/>
                      </a:xfrm>
                      <a:prstGeom prst="ellipse">
                        <a:avLst/>
                      </a:prstGeom>
                      <a:noFill/>
                      <a:ln w="3810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zh-CN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等线" panose="020F0502020204030204"/>
                          <a:ea typeface="等线" panose="02010600030101010101" pitchFamily="2" charset="-122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41" name="直接箭头连接符 40">
                        <a:extLst>
                          <a:ext uri="{FF2B5EF4-FFF2-40B4-BE49-F238E27FC236}">
                            <a16:creationId xmlns:a16="http://schemas.microsoft.com/office/drawing/2014/main" id="{592E7C8D-4333-4B50-B375-2919A8048BB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7730832" y="3186545"/>
                        <a:ext cx="1256150" cy="9236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9" name="椭圆 38">
                      <a:extLst>
                        <a:ext uri="{FF2B5EF4-FFF2-40B4-BE49-F238E27FC236}">
                          <a16:creationId xmlns:a16="http://schemas.microsoft.com/office/drawing/2014/main" id="{2FCDB6A6-E004-4A1B-B440-B3416D1588F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50213" y="3995112"/>
                      <a:ext cx="120073" cy="147773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</p:grpSp>
              <p:sp>
                <p:nvSpPr>
                  <p:cNvPr id="35" name="椭圆 34">
                    <a:extLst>
                      <a:ext uri="{FF2B5EF4-FFF2-40B4-BE49-F238E27FC236}">
                        <a16:creationId xmlns:a16="http://schemas.microsoft.com/office/drawing/2014/main" id="{42DD41AB-73C0-4E97-8B87-D6778E017F2E}"/>
                      </a:ext>
                    </a:extLst>
                  </p:cNvPr>
                  <p:cNvSpPr/>
                  <p:nvPr/>
                </p:nvSpPr>
                <p:spPr>
                  <a:xfrm>
                    <a:off x="9074728" y="5440977"/>
                    <a:ext cx="120073" cy="147773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36" name="椭圆 35">
                    <a:extLst>
                      <a:ext uri="{FF2B5EF4-FFF2-40B4-BE49-F238E27FC236}">
                        <a16:creationId xmlns:a16="http://schemas.microsoft.com/office/drawing/2014/main" id="{DD073B0C-9177-455D-9FCA-BEDE55E80B44}"/>
                      </a:ext>
                    </a:extLst>
                  </p:cNvPr>
                  <p:cNvSpPr/>
                  <p:nvPr/>
                </p:nvSpPr>
                <p:spPr>
                  <a:xfrm>
                    <a:off x="9076398" y="6165656"/>
                    <a:ext cx="120073" cy="147773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37" name="椭圆 36">
                    <a:extLst>
                      <a:ext uri="{FF2B5EF4-FFF2-40B4-BE49-F238E27FC236}">
                        <a16:creationId xmlns:a16="http://schemas.microsoft.com/office/drawing/2014/main" id="{C105832D-62FC-4595-BB81-C082E256C5F6}"/>
                      </a:ext>
                    </a:extLst>
                  </p:cNvPr>
                  <p:cNvSpPr/>
                  <p:nvPr/>
                </p:nvSpPr>
                <p:spPr>
                  <a:xfrm>
                    <a:off x="8908470" y="5814680"/>
                    <a:ext cx="120073" cy="147773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6" name="组合 5">
                  <a:extLst>
                    <a:ext uri="{FF2B5EF4-FFF2-40B4-BE49-F238E27FC236}">
                      <a16:creationId xmlns:a16="http://schemas.microsoft.com/office/drawing/2014/main" id="{BC116228-C2B5-4247-932D-0F50672A0FC2}"/>
                    </a:ext>
                  </a:extLst>
                </p:cNvPr>
                <p:cNvGrpSpPr/>
                <p:nvPr/>
              </p:nvGrpSpPr>
              <p:grpSpPr>
                <a:xfrm>
                  <a:off x="7716984" y="2794374"/>
                  <a:ext cx="1570182" cy="738910"/>
                  <a:chOff x="7730836" y="2817090"/>
                  <a:chExt cx="1570182" cy="738910"/>
                </a:xfrm>
              </p:grpSpPr>
              <p:grpSp>
                <p:nvGrpSpPr>
                  <p:cNvPr id="27" name="组合 26">
                    <a:extLst>
                      <a:ext uri="{FF2B5EF4-FFF2-40B4-BE49-F238E27FC236}">
                        <a16:creationId xmlns:a16="http://schemas.microsoft.com/office/drawing/2014/main" id="{82D32BCE-3AE0-4D33-9963-C767831576E2}"/>
                      </a:ext>
                    </a:extLst>
                  </p:cNvPr>
                  <p:cNvGrpSpPr/>
                  <p:nvPr/>
                </p:nvGrpSpPr>
                <p:grpSpPr>
                  <a:xfrm>
                    <a:off x="7730836" y="2817090"/>
                    <a:ext cx="1570182" cy="738910"/>
                    <a:chOff x="7730836" y="2817090"/>
                    <a:chExt cx="1570182" cy="738910"/>
                  </a:xfrm>
                </p:grpSpPr>
                <p:sp>
                  <p:nvSpPr>
                    <p:cNvPr id="30" name="椭圆 29">
                      <a:extLst>
                        <a:ext uri="{FF2B5EF4-FFF2-40B4-BE49-F238E27FC236}">
                          <a16:creationId xmlns:a16="http://schemas.microsoft.com/office/drawing/2014/main" id="{BCB5595C-2E90-4575-89A5-5E69865787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  <p:cxnSp>
                  <p:nvCxnSpPr>
                    <p:cNvPr id="31" name="直接箭头连接符 30">
                      <a:extLst>
                        <a:ext uri="{FF2B5EF4-FFF2-40B4-BE49-F238E27FC236}">
                          <a16:creationId xmlns:a16="http://schemas.microsoft.com/office/drawing/2014/main" id="{2295A4D9-073C-4315-B641-2FA6957C2FB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730836" y="3186545"/>
                      <a:ext cx="1256146" cy="9626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2" name="椭圆 31">
                      <a:extLst>
                        <a:ext uri="{FF2B5EF4-FFF2-40B4-BE49-F238E27FC236}">
                          <a16:creationId xmlns:a16="http://schemas.microsoft.com/office/drawing/2014/main" id="{FD53A27B-07E5-4FDB-BA56-4E588CADEB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22330" y="3112653"/>
                      <a:ext cx="120073" cy="1477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</p:grpSp>
              <p:sp>
                <p:nvSpPr>
                  <p:cNvPr id="28" name="椭圆 27">
                    <a:extLst>
                      <a:ext uri="{FF2B5EF4-FFF2-40B4-BE49-F238E27FC236}">
                        <a16:creationId xmlns:a16="http://schemas.microsoft.com/office/drawing/2014/main" id="{371627E1-B078-498B-A99C-D1E045059850}"/>
                      </a:ext>
                    </a:extLst>
                  </p:cNvPr>
                  <p:cNvSpPr/>
                  <p:nvPr/>
                </p:nvSpPr>
                <p:spPr>
                  <a:xfrm>
                    <a:off x="8474373" y="3117664"/>
                    <a:ext cx="120073" cy="147773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9" name="椭圆 28">
                    <a:extLst>
                      <a:ext uri="{FF2B5EF4-FFF2-40B4-BE49-F238E27FC236}">
                        <a16:creationId xmlns:a16="http://schemas.microsoft.com/office/drawing/2014/main" id="{2828B8E7-893D-415C-8960-14A81B06D0B6}"/>
                      </a:ext>
                    </a:extLst>
                  </p:cNvPr>
                  <p:cNvSpPr/>
                  <p:nvPr/>
                </p:nvSpPr>
                <p:spPr>
                  <a:xfrm>
                    <a:off x="7961757" y="3122285"/>
                    <a:ext cx="120073" cy="147773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7" name="组合 6">
                  <a:extLst>
                    <a:ext uri="{FF2B5EF4-FFF2-40B4-BE49-F238E27FC236}">
                      <a16:creationId xmlns:a16="http://schemas.microsoft.com/office/drawing/2014/main" id="{726A015B-7F7E-4C16-A0B7-B9E3368B63AE}"/>
                    </a:ext>
                  </a:extLst>
                </p:cNvPr>
                <p:cNvGrpSpPr/>
                <p:nvPr/>
              </p:nvGrpSpPr>
              <p:grpSpPr>
                <a:xfrm>
                  <a:off x="7730836" y="3639234"/>
                  <a:ext cx="1570182" cy="789983"/>
                  <a:chOff x="7730836" y="3639234"/>
                  <a:chExt cx="1570182" cy="789983"/>
                </a:xfrm>
              </p:grpSpPr>
              <p:grpSp>
                <p:nvGrpSpPr>
                  <p:cNvPr id="19" name="组合 18">
                    <a:extLst>
                      <a:ext uri="{FF2B5EF4-FFF2-40B4-BE49-F238E27FC236}">
                        <a16:creationId xmlns:a16="http://schemas.microsoft.com/office/drawing/2014/main" id="{B41ED917-029B-4969-98B4-77DFA537B1E5}"/>
                      </a:ext>
                    </a:extLst>
                  </p:cNvPr>
                  <p:cNvGrpSpPr/>
                  <p:nvPr/>
                </p:nvGrpSpPr>
                <p:grpSpPr>
                  <a:xfrm>
                    <a:off x="7730836" y="3639234"/>
                    <a:ext cx="1570182" cy="789983"/>
                    <a:chOff x="7730836" y="3639234"/>
                    <a:chExt cx="1570182" cy="789983"/>
                  </a:xfrm>
                </p:grpSpPr>
                <p:grpSp>
                  <p:nvGrpSpPr>
                    <p:cNvPr id="22" name="组合 21">
                      <a:extLst>
                        <a:ext uri="{FF2B5EF4-FFF2-40B4-BE49-F238E27FC236}">
                          <a16:creationId xmlns:a16="http://schemas.microsoft.com/office/drawing/2014/main" id="{7F42EBFE-1434-4E9A-A94A-58F48CA965B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30836" y="3639234"/>
                      <a:ext cx="1570182" cy="789983"/>
                      <a:chOff x="7730836" y="2766017"/>
                      <a:chExt cx="1570182" cy="789983"/>
                    </a:xfrm>
                  </p:grpSpPr>
                  <p:sp>
                    <p:nvSpPr>
                      <p:cNvPr id="24" name="椭圆 23">
                        <a:extLst>
                          <a:ext uri="{FF2B5EF4-FFF2-40B4-BE49-F238E27FC236}">
                            <a16:creationId xmlns:a16="http://schemas.microsoft.com/office/drawing/2014/main" id="{EB553D6F-41F5-4EFE-A637-7E8367D5E9B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986982" y="2817090"/>
                        <a:ext cx="314036" cy="738910"/>
                      </a:xfrm>
                      <a:prstGeom prst="ellipse">
                        <a:avLst/>
                      </a:prstGeom>
                      <a:noFill/>
                      <a:ln w="3810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zh-CN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等线" panose="020F0502020204030204"/>
                          <a:ea typeface="等线" panose="02010600030101010101" pitchFamily="2" charset="-122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25" name="直接箭头连接符 24">
                        <a:extLst>
                          <a:ext uri="{FF2B5EF4-FFF2-40B4-BE49-F238E27FC236}">
                            <a16:creationId xmlns:a16="http://schemas.microsoft.com/office/drawing/2014/main" id="{3AB5E147-DE30-4707-A73E-5BB67AE1AA1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7730836" y="3186545"/>
                        <a:ext cx="1256146" cy="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6" name="椭圆 25">
                        <a:extLst>
                          <a:ext uri="{FF2B5EF4-FFF2-40B4-BE49-F238E27FC236}">
                            <a16:creationId xmlns:a16="http://schemas.microsoft.com/office/drawing/2014/main" id="{0C490185-C55F-47E0-9B6A-F875A63B391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83963" y="2766017"/>
                        <a:ext cx="120073" cy="147773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zh-CN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等线" panose="020F0502020204030204"/>
                          <a:ea typeface="等线" panose="02010600030101010101" pitchFamily="2" charset="-122"/>
                          <a:cs typeface="+mn-cs"/>
                        </a:endParaRPr>
                      </a:p>
                    </p:txBody>
                  </p:sp>
                </p:grpSp>
                <p:sp>
                  <p:nvSpPr>
                    <p:cNvPr id="23" name="椭圆 22">
                      <a:extLst>
                        <a:ext uri="{FF2B5EF4-FFF2-40B4-BE49-F238E27FC236}">
                          <a16:creationId xmlns:a16="http://schemas.microsoft.com/office/drawing/2014/main" id="{D6BF474A-A120-431E-B01C-078900ED0A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22332" y="3999734"/>
                      <a:ext cx="120073" cy="147773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</p:grpSp>
              <p:sp>
                <p:nvSpPr>
                  <p:cNvPr id="20" name="椭圆 19">
                    <a:extLst>
                      <a:ext uri="{FF2B5EF4-FFF2-40B4-BE49-F238E27FC236}">
                        <a16:creationId xmlns:a16="http://schemas.microsoft.com/office/drawing/2014/main" id="{30ED6227-A79F-457D-A8D5-EFA4265C46D5}"/>
                      </a:ext>
                    </a:extLst>
                  </p:cNvPr>
                  <p:cNvSpPr/>
                  <p:nvPr/>
                </p:nvSpPr>
                <p:spPr>
                  <a:xfrm>
                    <a:off x="8474372" y="3995112"/>
                    <a:ext cx="120073" cy="147773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sp>
                <p:nvSpPr>
                  <p:cNvPr id="21" name="椭圆 20">
                    <a:extLst>
                      <a:ext uri="{FF2B5EF4-FFF2-40B4-BE49-F238E27FC236}">
                        <a16:creationId xmlns:a16="http://schemas.microsoft.com/office/drawing/2014/main" id="{3FB8B333-21F3-47D4-8A18-E2C1608C2F2D}"/>
                      </a:ext>
                    </a:extLst>
                  </p:cNvPr>
                  <p:cNvSpPr/>
                  <p:nvPr/>
                </p:nvSpPr>
                <p:spPr>
                  <a:xfrm>
                    <a:off x="7952516" y="3999733"/>
                    <a:ext cx="120073" cy="147773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8" name="组合 7">
                  <a:extLst>
                    <a:ext uri="{FF2B5EF4-FFF2-40B4-BE49-F238E27FC236}">
                      <a16:creationId xmlns:a16="http://schemas.microsoft.com/office/drawing/2014/main" id="{EDE8100A-CAF3-447B-8340-BBE83714E841}"/>
                    </a:ext>
                  </a:extLst>
                </p:cNvPr>
                <p:cNvGrpSpPr/>
                <p:nvPr/>
              </p:nvGrpSpPr>
              <p:grpSpPr>
                <a:xfrm>
                  <a:off x="7730836" y="4480290"/>
                  <a:ext cx="2507673" cy="812524"/>
                  <a:chOff x="7730836" y="4480290"/>
                  <a:chExt cx="2507673" cy="812524"/>
                </a:xfrm>
              </p:grpSpPr>
              <p:grpSp>
                <p:nvGrpSpPr>
                  <p:cNvPr id="9" name="组合 8">
                    <a:extLst>
                      <a:ext uri="{FF2B5EF4-FFF2-40B4-BE49-F238E27FC236}">
                        <a16:creationId xmlns:a16="http://schemas.microsoft.com/office/drawing/2014/main" id="{BB8B0348-93AE-4C1C-8B4E-8FD2427B1481}"/>
                      </a:ext>
                    </a:extLst>
                  </p:cNvPr>
                  <p:cNvGrpSpPr/>
                  <p:nvPr/>
                </p:nvGrpSpPr>
                <p:grpSpPr>
                  <a:xfrm>
                    <a:off x="7730836" y="4480290"/>
                    <a:ext cx="2507673" cy="812524"/>
                    <a:chOff x="7730836" y="4480290"/>
                    <a:chExt cx="2507673" cy="812524"/>
                  </a:xfrm>
                </p:grpSpPr>
                <p:grpSp>
                  <p:nvGrpSpPr>
                    <p:cNvPr id="11" name="组合 10">
                      <a:extLst>
                        <a:ext uri="{FF2B5EF4-FFF2-40B4-BE49-F238E27FC236}">
                          <a16:creationId xmlns:a16="http://schemas.microsoft.com/office/drawing/2014/main" id="{EDF640F2-DED5-4F40-BB34-02FDE7348A2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30836" y="4480290"/>
                      <a:ext cx="1630218" cy="812524"/>
                      <a:chOff x="7744688" y="3616693"/>
                      <a:chExt cx="1630218" cy="812524"/>
                    </a:xfrm>
                  </p:grpSpPr>
                  <p:grpSp>
                    <p:nvGrpSpPr>
                      <p:cNvPr id="14" name="组合 13">
                        <a:extLst>
                          <a:ext uri="{FF2B5EF4-FFF2-40B4-BE49-F238E27FC236}">
                            <a16:creationId xmlns:a16="http://schemas.microsoft.com/office/drawing/2014/main" id="{F2D677D3-9E44-4BCA-A58B-89CE82DEF81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744688" y="3690307"/>
                        <a:ext cx="1630218" cy="738910"/>
                        <a:chOff x="7744688" y="2817090"/>
                        <a:chExt cx="1630218" cy="738910"/>
                      </a:xfrm>
                    </p:grpSpPr>
                    <p:sp>
                      <p:nvSpPr>
                        <p:cNvPr id="16" name="椭圆 15">
                          <a:extLst>
                            <a:ext uri="{FF2B5EF4-FFF2-40B4-BE49-F238E27FC236}">
                              <a16:creationId xmlns:a16="http://schemas.microsoft.com/office/drawing/2014/main" id="{04A72B9A-28EF-4518-848B-201C6C1402D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986982" y="2817090"/>
                          <a:ext cx="314036" cy="738910"/>
                        </a:xfrm>
                        <a:prstGeom prst="ellipse">
                          <a:avLst/>
                        </a:prstGeom>
                        <a:noFill/>
                        <a:ln w="38100">
                          <a:solidFill>
                            <a:schemeClr val="accent2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zh-CN" altLang="en-US" sz="18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等线" panose="020F0502020204030204"/>
                            <a:ea typeface="等线" panose="02010600030101010101" pitchFamily="2" charset="-122"/>
                            <a:cs typeface="+mn-cs"/>
                          </a:endParaRPr>
                        </a:p>
                      </p:txBody>
                    </p:sp>
                    <p:cxnSp>
                      <p:nvCxnSpPr>
                        <p:cNvPr id="17" name="直接箭头连接符 16">
                          <a:extLst>
                            <a:ext uri="{FF2B5EF4-FFF2-40B4-BE49-F238E27FC236}">
                              <a16:creationId xmlns:a16="http://schemas.microsoft.com/office/drawing/2014/main" id="{ABA9B295-8CCB-4A0A-A231-B72486DE4E1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744688" y="3186544"/>
                          <a:ext cx="1242294" cy="1"/>
                        </a:xfrm>
                        <a:prstGeom prst="straightConnector1">
                          <a:avLst/>
                        </a:prstGeom>
                        <a:ln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8" name="椭圆 17">
                          <a:extLst>
                            <a:ext uri="{FF2B5EF4-FFF2-40B4-BE49-F238E27FC236}">
                              <a16:creationId xmlns:a16="http://schemas.microsoft.com/office/drawing/2014/main" id="{FA71FD45-4C9C-42D7-8805-0F0BD8835C0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254833" y="3112658"/>
                          <a:ext cx="120073" cy="147773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zh-CN" alt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等线" panose="020F0502020204030204"/>
                            <a:ea typeface="等线" panose="02010600030101010101" pitchFamily="2" charset="-122"/>
                            <a:cs typeface="+mn-cs"/>
                          </a:endParaRPr>
                        </a:p>
                      </p:txBody>
                    </p:sp>
                  </p:grpSp>
                  <p:sp>
                    <p:nvSpPr>
                      <p:cNvPr id="15" name="椭圆 14">
                        <a:extLst>
                          <a:ext uri="{FF2B5EF4-FFF2-40B4-BE49-F238E27FC236}">
                            <a16:creationId xmlns:a16="http://schemas.microsoft.com/office/drawing/2014/main" id="{24F937AB-488D-4E3B-B41F-71317813ABB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088580" y="3616693"/>
                        <a:ext cx="120073" cy="147773"/>
                      </a:xfrm>
                      <a:prstGeom prst="ellipse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zh-CN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等线" panose="020F0502020204030204"/>
                          <a:ea typeface="等线" panose="02010600030101010101" pitchFamily="2" charset="-122"/>
                          <a:cs typeface="+mn-cs"/>
                        </a:endParaRPr>
                      </a:p>
                    </p:txBody>
                  </p:sp>
                </p:grpSp>
                <p:cxnSp>
                  <p:nvCxnSpPr>
                    <p:cNvPr id="12" name="直接箭头连接符 11">
                      <a:extLst>
                        <a:ext uri="{FF2B5EF4-FFF2-40B4-BE49-F238E27FC236}">
                          <a16:creationId xmlns:a16="http://schemas.microsoft.com/office/drawing/2014/main" id="{C062ABF3-9A5D-40C6-BF0F-433E313D0E6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351818" y="4923358"/>
                      <a:ext cx="886691" cy="0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" name="椭圆 12">
                      <a:extLst>
                        <a:ext uri="{FF2B5EF4-FFF2-40B4-BE49-F238E27FC236}">
                          <a16:creationId xmlns:a16="http://schemas.microsoft.com/office/drawing/2014/main" id="{07FCDF1F-F03E-40FF-9A85-F885DE1055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03853" y="4854096"/>
                      <a:ext cx="120073" cy="147773"/>
                    </a:xfrm>
                    <a:prstGeom prst="ellipse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</p:grpSp>
              <p:sp>
                <p:nvSpPr>
                  <p:cNvPr id="10" name="椭圆 9">
                    <a:extLst>
                      <a:ext uri="{FF2B5EF4-FFF2-40B4-BE49-F238E27FC236}">
                        <a16:creationId xmlns:a16="http://schemas.microsoft.com/office/drawing/2014/main" id="{068BA1EE-C027-4C9A-9472-2AF8B62844D6}"/>
                      </a:ext>
                    </a:extLst>
                  </p:cNvPr>
                  <p:cNvSpPr/>
                  <p:nvPr/>
                </p:nvSpPr>
                <p:spPr>
                  <a:xfrm>
                    <a:off x="8465129" y="4863324"/>
                    <a:ext cx="120073" cy="147773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</p:grpSp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id="{CA88F0C3-A9D9-4C82-876E-8A64A501EA6B}"/>
                  </a:ext>
                </a:extLst>
              </p:cNvPr>
              <p:cNvSpPr/>
              <p:nvPr/>
            </p:nvSpPr>
            <p:spPr>
              <a:xfrm>
                <a:off x="5338608" y="2492908"/>
                <a:ext cx="183190" cy="147773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7" name="椭圆 46">
                <a:extLst>
                  <a:ext uri="{FF2B5EF4-FFF2-40B4-BE49-F238E27FC236}">
                    <a16:creationId xmlns:a16="http://schemas.microsoft.com/office/drawing/2014/main" id="{F5FB983B-9056-4E87-8AC7-6030A529115B}"/>
                  </a:ext>
                </a:extLst>
              </p:cNvPr>
              <p:cNvSpPr/>
              <p:nvPr/>
            </p:nvSpPr>
            <p:spPr>
              <a:xfrm>
                <a:off x="6141815" y="3451822"/>
                <a:ext cx="183190" cy="147773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id="{A9A45EE4-56AF-4A01-A185-2A4EF012CB2A}"/>
                  </a:ext>
                </a:extLst>
              </p:cNvPr>
              <p:cNvSpPr/>
              <p:nvPr/>
            </p:nvSpPr>
            <p:spPr>
              <a:xfrm>
                <a:off x="5328016" y="3448490"/>
                <a:ext cx="183190" cy="147773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cxnSp>
            <p:nvCxnSpPr>
              <p:cNvPr id="49" name="直接箭头连接符 48">
                <a:extLst>
                  <a:ext uri="{FF2B5EF4-FFF2-40B4-BE49-F238E27FC236}">
                    <a16:creationId xmlns:a16="http://schemas.microsoft.com/office/drawing/2014/main" id="{BC0FDD9E-1A8D-492C-BF40-106E45A596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71290" y="4469090"/>
                <a:ext cx="1423236" cy="134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11447DF2-52F9-46A4-A81D-BFE7142C9C49}"/>
                  </a:ext>
                </a:extLst>
              </p:cNvPr>
              <p:cNvSpPr/>
              <p:nvPr/>
            </p:nvSpPr>
            <p:spPr>
              <a:xfrm>
                <a:off x="6885133" y="4094641"/>
                <a:ext cx="479111" cy="738910"/>
              </a:xfrm>
              <a:prstGeom prst="ellips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cxnSp>
            <p:nvCxnSpPr>
              <p:cNvPr id="51" name="直接箭头连接符 50">
                <a:extLst>
                  <a:ext uri="{FF2B5EF4-FFF2-40B4-BE49-F238E27FC236}">
                    <a16:creationId xmlns:a16="http://schemas.microsoft.com/office/drawing/2014/main" id="{42DC52BB-E385-4F39-857B-4C4E1F1BB9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68680" y="4464096"/>
                <a:ext cx="1916453" cy="92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id="{E309FCF5-482B-486F-A36B-7CB28FB87C88}"/>
                  </a:ext>
                </a:extLst>
              </p:cNvPr>
              <p:cNvSpPr/>
              <p:nvPr/>
            </p:nvSpPr>
            <p:spPr>
              <a:xfrm>
                <a:off x="7272649" y="4399453"/>
                <a:ext cx="183190" cy="14777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:a16="http://schemas.microsoft.com/office/drawing/2014/main" id="{ED453CEB-AB56-4DAE-9170-B6E2256AB128}"/>
                  </a:ext>
                </a:extLst>
              </p:cNvPr>
              <p:cNvSpPr/>
              <p:nvPr/>
            </p:nvSpPr>
            <p:spPr>
              <a:xfrm>
                <a:off x="7026043" y="4020755"/>
                <a:ext cx="183190" cy="147773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id="{64ED927C-4594-4F9B-A269-8B3556A9F1B0}"/>
                  </a:ext>
                </a:extLst>
              </p:cNvPr>
              <p:cNvSpPr/>
              <p:nvPr/>
            </p:nvSpPr>
            <p:spPr>
              <a:xfrm>
                <a:off x="7038792" y="4759664"/>
                <a:ext cx="183190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id="{36D9841D-3395-4E10-9755-ACDA043F21BB}"/>
                  </a:ext>
                </a:extLst>
              </p:cNvPr>
              <p:cNvSpPr/>
              <p:nvPr/>
            </p:nvSpPr>
            <p:spPr>
              <a:xfrm>
                <a:off x="6772390" y="4385593"/>
                <a:ext cx="183190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id="{02755E9A-CAE5-43A0-B9FF-4E1BE010D2CD}"/>
                  </a:ext>
                </a:extLst>
              </p:cNvPr>
              <p:cNvSpPr/>
              <p:nvPr/>
            </p:nvSpPr>
            <p:spPr>
              <a:xfrm>
                <a:off x="6478373" y="4392317"/>
                <a:ext cx="183190" cy="147773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id="{83B47DDC-3FAC-461D-AFA7-5BEE58057FDB}"/>
                  </a:ext>
                </a:extLst>
              </p:cNvPr>
              <p:cNvSpPr/>
              <p:nvPr/>
            </p:nvSpPr>
            <p:spPr>
              <a:xfrm>
                <a:off x="5721493" y="4385593"/>
                <a:ext cx="183190" cy="147773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cxnSp>
            <p:nvCxnSpPr>
              <p:cNvPr id="59" name="直接箭头连接符 58">
                <a:extLst>
                  <a:ext uri="{FF2B5EF4-FFF2-40B4-BE49-F238E27FC236}">
                    <a16:creationId xmlns:a16="http://schemas.microsoft.com/office/drawing/2014/main" id="{53E6C480-6950-4056-B70F-AA0A9912CD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57435" y="5554361"/>
                <a:ext cx="1423236" cy="134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椭圆 59">
                <a:extLst>
                  <a:ext uri="{FF2B5EF4-FFF2-40B4-BE49-F238E27FC236}">
                    <a16:creationId xmlns:a16="http://schemas.microsoft.com/office/drawing/2014/main" id="{79B2F750-69FA-4D03-924E-7B80DCA2290A}"/>
                  </a:ext>
                </a:extLst>
              </p:cNvPr>
              <p:cNvSpPr/>
              <p:nvPr/>
            </p:nvSpPr>
            <p:spPr>
              <a:xfrm>
                <a:off x="6871278" y="5179912"/>
                <a:ext cx="479111" cy="738910"/>
              </a:xfrm>
              <a:prstGeom prst="ellipse">
                <a:avLst/>
              </a:prstGeom>
              <a:noFill/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cxnSp>
            <p:nvCxnSpPr>
              <p:cNvPr id="61" name="直接箭头连接符 60">
                <a:extLst>
                  <a:ext uri="{FF2B5EF4-FFF2-40B4-BE49-F238E27FC236}">
                    <a16:creationId xmlns:a16="http://schemas.microsoft.com/office/drawing/2014/main" id="{C4183548-AB65-441E-BF4B-1472F87EF8F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4825" y="5549367"/>
                <a:ext cx="1916453" cy="92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椭圆 61">
                <a:extLst>
                  <a:ext uri="{FF2B5EF4-FFF2-40B4-BE49-F238E27FC236}">
                    <a16:creationId xmlns:a16="http://schemas.microsoft.com/office/drawing/2014/main" id="{78AE813A-9824-42D2-868F-CAB6DB7C3D85}"/>
                  </a:ext>
                </a:extLst>
              </p:cNvPr>
              <p:cNvSpPr/>
              <p:nvPr/>
            </p:nvSpPr>
            <p:spPr>
              <a:xfrm>
                <a:off x="7510349" y="5484716"/>
                <a:ext cx="183190" cy="14777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3" name="椭圆 62">
                <a:extLst>
                  <a:ext uri="{FF2B5EF4-FFF2-40B4-BE49-F238E27FC236}">
                    <a16:creationId xmlns:a16="http://schemas.microsoft.com/office/drawing/2014/main" id="{FFD9B4A9-2395-4CF0-8078-F2A702FAB4FF}"/>
                  </a:ext>
                </a:extLst>
              </p:cNvPr>
              <p:cNvSpPr/>
              <p:nvPr/>
            </p:nvSpPr>
            <p:spPr>
              <a:xfrm>
                <a:off x="7026043" y="5844935"/>
                <a:ext cx="183190" cy="147773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4" name="椭圆 63">
                <a:extLst>
                  <a:ext uri="{FF2B5EF4-FFF2-40B4-BE49-F238E27FC236}">
                    <a16:creationId xmlns:a16="http://schemas.microsoft.com/office/drawing/2014/main" id="{FCEE1E54-950B-459E-BC37-7AF39E5D61D8}"/>
                  </a:ext>
                </a:extLst>
              </p:cNvPr>
              <p:cNvSpPr/>
              <p:nvPr/>
            </p:nvSpPr>
            <p:spPr>
              <a:xfrm>
                <a:off x="7033093" y="5128039"/>
                <a:ext cx="183190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5" name="椭圆 64">
                <a:extLst>
                  <a:ext uri="{FF2B5EF4-FFF2-40B4-BE49-F238E27FC236}">
                    <a16:creationId xmlns:a16="http://schemas.microsoft.com/office/drawing/2014/main" id="{47FA2F88-A196-4FCB-B01E-6689A056491D}"/>
                  </a:ext>
                </a:extLst>
              </p:cNvPr>
              <p:cNvSpPr/>
              <p:nvPr/>
            </p:nvSpPr>
            <p:spPr>
              <a:xfrm>
                <a:off x="7247179" y="5494004"/>
                <a:ext cx="183190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6" name="椭圆 65">
                <a:extLst>
                  <a:ext uri="{FF2B5EF4-FFF2-40B4-BE49-F238E27FC236}">
                    <a16:creationId xmlns:a16="http://schemas.microsoft.com/office/drawing/2014/main" id="{5EB486D9-579F-4A32-A3F2-377DACD8C11D}"/>
                  </a:ext>
                </a:extLst>
              </p:cNvPr>
              <p:cNvSpPr/>
              <p:nvPr/>
            </p:nvSpPr>
            <p:spPr>
              <a:xfrm>
                <a:off x="6769380" y="5470483"/>
                <a:ext cx="183190" cy="147773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67" name="椭圆 66">
                <a:extLst>
                  <a:ext uri="{FF2B5EF4-FFF2-40B4-BE49-F238E27FC236}">
                    <a16:creationId xmlns:a16="http://schemas.microsoft.com/office/drawing/2014/main" id="{C3C2C2F4-7D9C-4DE9-AE3D-F221C045E619}"/>
                  </a:ext>
                </a:extLst>
              </p:cNvPr>
              <p:cNvSpPr/>
              <p:nvPr/>
            </p:nvSpPr>
            <p:spPr>
              <a:xfrm>
                <a:off x="6122865" y="5487646"/>
                <a:ext cx="183190" cy="147773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29CA0D06-6B60-440E-B66A-CCB4F39925BE}"/>
                </a:ext>
              </a:extLst>
            </p:cNvPr>
            <p:cNvSpPr txBox="1"/>
            <p:nvPr/>
          </p:nvSpPr>
          <p:spPr>
            <a:xfrm>
              <a:off x="7853499" y="5106535"/>
              <a:ext cx="1761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T=20ms+500ns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2" name="文本框 71">
            <a:extLst>
              <a:ext uri="{FF2B5EF4-FFF2-40B4-BE49-F238E27FC236}">
                <a16:creationId xmlns:a16="http://schemas.microsoft.com/office/drawing/2014/main" id="{14B96D54-9E50-475E-9FE1-D8DFBC230C55}"/>
              </a:ext>
            </a:extLst>
          </p:cNvPr>
          <p:cNvSpPr txBox="1"/>
          <p:nvPr/>
        </p:nvSpPr>
        <p:spPr>
          <a:xfrm>
            <a:off x="6762227" y="979319"/>
            <a:ext cx="5300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Damping ring injection at 200Hz scheme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39B7818D-2787-42F9-816D-2883B6FD1C2F}"/>
              </a:ext>
            </a:extLst>
          </p:cNvPr>
          <p:cNvSpPr txBox="1"/>
          <p:nvPr/>
        </p:nvSpPr>
        <p:spPr>
          <a:xfrm>
            <a:off x="308548" y="964020"/>
            <a:ext cx="6183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Damping ring injection at Double bunch scheme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1" name="标题 1">
            <a:extLst>
              <a:ext uri="{FF2B5EF4-FFF2-40B4-BE49-F238E27FC236}">
                <a16:creationId xmlns:a16="http://schemas.microsoft.com/office/drawing/2014/main" id="{A2D59853-EDF2-49DF-87B3-2562A9BE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738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Damping Ring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223" name="组合 222">
            <a:extLst>
              <a:ext uri="{FF2B5EF4-FFF2-40B4-BE49-F238E27FC236}">
                <a16:creationId xmlns:a16="http://schemas.microsoft.com/office/drawing/2014/main" id="{B11D8F5F-42BE-4578-83E4-740A9B279061}"/>
              </a:ext>
            </a:extLst>
          </p:cNvPr>
          <p:cNvGrpSpPr/>
          <p:nvPr/>
        </p:nvGrpSpPr>
        <p:grpSpPr>
          <a:xfrm>
            <a:off x="1213822" y="1711222"/>
            <a:ext cx="4310774" cy="4379425"/>
            <a:chOff x="1213822" y="1684588"/>
            <a:chExt cx="4310774" cy="4379425"/>
          </a:xfrm>
        </p:grpSpPr>
        <p:grpSp>
          <p:nvGrpSpPr>
            <p:cNvPr id="76" name="组合 75">
              <a:extLst>
                <a:ext uri="{FF2B5EF4-FFF2-40B4-BE49-F238E27FC236}">
                  <a16:creationId xmlns:a16="http://schemas.microsoft.com/office/drawing/2014/main" id="{0588FEBE-3425-43D4-B7D4-51A1505F002F}"/>
                </a:ext>
              </a:extLst>
            </p:cNvPr>
            <p:cNvGrpSpPr/>
            <p:nvPr/>
          </p:nvGrpSpPr>
          <p:grpSpPr>
            <a:xfrm>
              <a:off x="1221998" y="1684588"/>
              <a:ext cx="1851881" cy="738910"/>
              <a:chOff x="7730836" y="2817090"/>
              <a:chExt cx="1570182" cy="738910"/>
            </a:xfrm>
          </p:grpSpPr>
          <p:grpSp>
            <p:nvGrpSpPr>
              <p:cNvPr id="97" name="组合 96">
                <a:extLst>
                  <a:ext uri="{FF2B5EF4-FFF2-40B4-BE49-F238E27FC236}">
                    <a16:creationId xmlns:a16="http://schemas.microsoft.com/office/drawing/2014/main" id="{28241D58-7BF8-4416-9D87-73408CDCC6E1}"/>
                  </a:ext>
                </a:extLst>
              </p:cNvPr>
              <p:cNvGrpSpPr/>
              <p:nvPr/>
            </p:nvGrpSpPr>
            <p:grpSpPr>
              <a:xfrm>
                <a:off x="7730836" y="2817090"/>
                <a:ext cx="1570182" cy="738910"/>
                <a:chOff x="7730836" y="2817090"/>
                <a:chExt cx="1570182" cy="738910"/>
              </a:xfrm>
            </p:grpSpPr>
            <p:sp>
              <p:nvSpPr>
                <p:cNvPr id="100" name="椭圆 99">
                  <a:extLst>
                    <a:ext uri="{FF2B5EF4-FFF2-40B4-BE49-F238E27FC236}">
                      <a16:creationId xmlns:a16="http://schemas.microsoft.com/office/drawing/2014/main" id="{37296D6D-3733-4A1F-B4C8-7DE8C31FF62D}"/>
                    </a:ext>
                  </a:extLst>
                </p:cNvPr>
                <p:cNvSpPr/>
                <p:nvPr/>
              </p:nvSpPr>
              <p:spPr>
                <a:xfrm>
                  <a:off x="8986982" y="2817090"/>
                  <a:ext cx="314036" cy="738910"/>
                </a:xfrm>
                <a:prstGeom prst="ellipse">
                  <a:avLst/>
                </a:prstGeom>
                <a:noFill/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cxnSp>
              <p:nvCxnSpPr>
                <p:cNvPr id="101" name="直接箭头连接符 100">
                  <a:extLst>
                    <a:ext uri="{FF2B5EF4-FFF2-40B4-BE49-F238E27FC236}">
                      <a16:creationId xmlns:a16="http://schemas.microsoft.com/office/drawing/2014/main" id="{4A07C8F0-3167-4A72-9F20-40A78960D4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730836" y="3186545"/>
                  <a:ext cx="1256146" cy="962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" name="椭圆 101">
                  <a:extLst>
                    <a:ext uri="{FF2B5EF4-FFF2-40B4-BE49-F238E27FC236}">
                      <a16:creationId xmlns:a16="http://schemas.microsoft.com/office/drawing/2014/main" id="{3CB540BB-3ED6-4C3E-8092-CCE26C120876}"/>
                    </a:ext>
                  </a:extLst>
                </p:cNvPr>
                <p:cNvSpPr/>
                <p:nvPr/>
              </p:nvSpPr>
              <p:spPr>
                <a:xfrm>
                  <a:off x="8922330" y="3112653"/>
                  <a:ext cx="120073" cy="14777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98" name="椭圆 97">
                <a:extLst>
                  <a:ext uri="{FF2B5EF4-FFF2-40B4-BE49-F238E27FC236}">
                    <a16:creationId xmlns:a16="http://schemas.microsoft.com/office/drawing/2014/main" id="{1DB7D0AC-6581-4AB2-9297-72785696A6A6}"/>
                  </a:ext>
                </a:extLst>
              </p:cNvPr>
              <p:cNvSpPr/>
              <p:nvPr/>
            </p:nvSpPr>
            <p:spPr>
              <a:xfrm>
                <a:off x="8474373" y="3117664"/>
                <a:ext cx="120073" cy="147773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9" name="椭圆 98">
                <a:extLst>
                  <a:ext uri="{FF2B5EF4-FFF2-40B4-BE49-F238E27FC236}">
                    <a16:creationId xmlns:a16="http://schemas.microsoft.com/office/drawing/2014/main" id="{AA321AA1-2901-4370-8100-B560C0EFD25C}"/>
                  </a:ext>
                </a:extLst>
              </p:cNvPr>
              <p:cNvSpPr/>
              <p:nvPr/>
            </p:nvSpPr>
            <p:spPr>
              <a:xfrm>
                <a:off x="7961757" y="3122285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77" name="组合 76">
              <a:extLst>
                <a:ext uri="{FF2B5EF4-FFF2-40B4-BE49-F238E27FC236}">
                  <a16:creationId xmlns:a16="http://schemas.microsoft.com/office/drawing/2014/main" id="{AD80C8D7-76BA-43C1-A4A2-814754892892}"/>
                </a:ext>
              </a:extLst>
            </p:cNvPr>
            <p:cNvGrpSpPr/>
            <p:nvPr/>
          </p:nvGrpSpPr>
          <p:grpSpPr>
            <a:xfrm>
              <a:off x="1238335" y="2580521"/>
              <a:ext cx="1923857" cy="738910"/>
              <a:chOff x="7730836" y="3690307"/>
              <a:chExt cx="1631209" cy="738910"/>
            </a:xfrm>
          </p:grpSpPr>
          <p:grpSp>
            <p:nvGrpSpPr>
              <p:cNvPr id="89" name="组合 88">
                <a:extLst>
                  <a:ext uri="{FF2B5EF4-FFF2-40B4-BE49-F238E27FC236}">
                    <a16:creationId xmlns:a16="http://schemas.microsoft.com/office/drawing/2014/main" id="{070AD368-1C2E-408F-B899-4D9DBC136022}"/>
                  </a:ext>
                </a:extLst>
              </p:cNvPr>
              <p:cNvGrpSpPr/>
              <p:nvPr/>
            </p:nvGrpSpPr>
            <p:grpSpPr>
              <a:xfrm>
                <a:off x="7730836" y="3690307"/>
                <a:ext cx="1631209" cy="738910"/>
                <a:chOff x="7730836" y="3690307"/>
                <a:chExt cx="1631209" cy="738910"/>
              </a:xfrm>
            </p:grpSpPr>
            <p:grpSp>
              <p:nvGrpSpPr>
                <p:cNvPr id="92" name="组合 91">
                  <a:extLst>
                    <a:ext uri="{FF2B5EF4-FFF2-40B4-BE49-F238E27FC236}">
                      <a16:creationId xmlns:a16="http://schemas.microsoft.com/office/drawing/2014/main" id="{0C2BFCF6-507B-4BC6-8031-2F4AE1A1B9A2}"/>
                    </a:ext>
                  </a:extLst>
                </p:cNvPr>
                <p:cNvGrpSpPr/>
                <p:nvPr/>
              </p:nvGrpSpPr>
              <p:grpSpPr>
                <a:xfrm>
                  <a:off x="7730836" y="3690307"/>
                  <a:ext cx="1631209" cy="738910"/>
                  <a:chOff x="7730836" y="2817090"/>
                  <a:chExt cx="1631209" cy="738910"/>
                </a:xfrm>
              </p:grpSpPr>
              <p:sp>
                <p:nvSpPr>
                  <p:cNvPr id="94" name="椭圆 93">
                    <a:extLst>
                      <a:ext uri="{FF2B5EF4-FFF2-40B4-BE49-F238E27FC236}">
                        <a16:creationId xmlns:a16="http://schemas.microsoft.com/office/drawing/2014/main" id="{C328A20F-0596-4030-99ED-FB87A835D881}"/>
                      </a:ext>
                    </a:extLst>
                  </p:cNvPr>
                  <p:cNvSpPr/>
                  <p:nvPr/>
                </p:nvSpPr>
                <p:spPr>
                  <a:xfrm>
                    <a:off x="8986982" y="2817090"/>
                    <a:ext cx="314036" cy="73891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  <p:cxnSp>
                <p:nvCxnSpPr>
                  <p:cNvPr id="95" name="直接箭头连接符 94">
                    <a:extLst>
                      <a:ext uri="{FF2B5EF4-FFF2-40B4-BE49-F238E27FC236}">
                        <a16:creationId xmlns:a16="http://schemas.microsoft.com/office/drawing/2014/main" id="{2226E476-7372-420D-80EC-415BCA96B1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30836" y="3186545"/>
                    <a:ext cx="1256146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椭圆 95">
                    <a:extLst>
                      <a:ext uri="{FF2B5EF4-FFF2-40B4-BE49-F238E27FC236}">
                        <a16:creationId xmlns:a16="http://schemas.microsoft.com/office/drawing/2014/main" id="{07A317D5-223E-465C-816D-7A166246BE93}"/>
                      </a:ext>
                    </a:extLst>
                  </p:cNvPr>
                  <p:cNvSpPr/>
                  <p:nvPr/>
                </p:nvSpPr>
                <p:spPr>
                  <a:xfrm>
                    <a:off x="9241972" y="3015132"/>
                    <a:ext cx="120073" cy="147773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sp>
              <p:nvSpPr>
                <p:cNvPr id="93" name="椭圆 92">
                  <a:extLst>
                    <a:ext uri="{FF2B5EF4-FFF2-40B4-BE49-F238E27FC236}">
                      <a16:creationId xmlns:a16="http://schemas.microsoft.com/office/drawing/2014/main" id="{5EEACE3E-72A5-46D6-8ADD-D6246FD3B928}"/>
                    </a:ext>
                  </a:extLst>
                </p:cNvPr>
                <p:cNvSpPr/>
                <p:nvPr/>
              </p:nvSpPr>
              <p:spPr>
                <a:xfrm>
                  <a:off x="8922332" y="3999734"/>
                  <a:ext cx="120073" cy="147773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90" name="椭圆 89">
                <a:extLst>
                  <a:ext uri="{FF2B5EF4-FFF2-40B4-BE49-F238E27FC236}">
                    <a16:creationId xmlns:a16="http://schemas.microsoft.com/office/drawing/2014/main" id="{310A7543-C5D1-42A8-8080-FCD3A42D41DC}"/>
                  </a:ext>
                </a:extLst>
              </p:cNvPr>
              <p:cNvSpPr/>
              <p:nvPr/>
            </p:nvSpPr>
            <p:spPr>
              <a:xfrm>
                <a:off x="8474372" y="3995112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id="{65F71AF1-A5FB-4ADA-8C4B-06DFF75E624D}"/>
                  </a:ext>
                </a:extLst>
              </p:cNvPr>
              <p:cNvSpPr/>
              <p:nvPr/>
            </p:nvSpPr>
            <p:spPr>
              <a:xfrm>
                <a:off x="7952516" y="3999733"/>
                <a:ext cx="120073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78" name="组合 77">
              <a:extLst>
                <a:ext uri="{FF2B5EF4-FFF2-40B4-BE49-F238E27FC236}">
                  <a16:creationId xmlns:a16="http://schemas.microsoft.com/office/drawing/2014/main" id="{39D3B47E-5764-4903-85CF-4912B579A175}"/>
                </a:ext>
              </a:extLst>
            </p:cNvPr>
            <p:cNvGrpSpPr/>
            <p:nvPr/>
          </p:nvGrpSpPr>
          <p:grpSpPr>
            <a:xfrm>
              <a:off x="1238335" y="3444118"/>
              <a:ext cx="2685598" cy="738910"/>
              <a:chOff x="7730836" y="4553904"/>
              <a:chExt cx="2277078" cy="738910"/>
            </a:xfrm>
          </p:grpSpPr>
          <p:grpSp>
            <p:nvGrpSpPr>
              <p:cNvPr id="79" name="组合 78">
                <a:extLst>
                  <a:ext uri="{FF2B5EF4-FFF2-40B4-BE49-F238E27FC236}">
                    <a16:creationId xmlns:a16="http://schemas.microsoft.com/office/drawing/2014/main" id="{13E52236-26FD-4EAE-856D-C6BD79B033C9}"/>
                  </a:ext>
                </a:extLst>
              </p:cNvPr>
              <p:cNvGrpSpPr/>
              <p:nvPr/>
            </p:nvGrpSpPr>
            <p:grpSpPr>
              <a:xfrm>
                <a:off x="7730836" y="4553904"/>
                <a:ext cx="2277078" cy="738910"/>
                <a:chOff x="7730836" y="4553904"/>
                <a:chExt cx="2277078" cy="738910"/>
              </a:xfrm>
            </p:grpSpPr>
            <p:grpSp>
              <p:nvGrpSpPr>
                <p:cNvPr id="81" name="组合 80">
                  <a:extLst>
                    <a:ext uri="{FF2B5EF4-FFF2-40B4-BE49-F238E27FC236}">
                      <a16:creationId xmlns:a16="http://schemas.microsoft.com/office/drawing/2014/main" id="{FF2FDED7-921F-4D63-841F-F67E16A724AB}"/>
                    </a:ext>
                  </a:extLst>
                </p:cNvPr>
                <p:cNvGrpSpPr/>
                <p:nvPr/>
              </p:nvGrpSpPr>
              <p:grpSpPr>
                <a:xfrm>
                  <a:off x="7730836" y="4553904"/>
                  <a:ext cx="1630218" cy="738910"/>
                  <a:chOff x="7744688" y="3690307"/>
                  <a:chExt cx="1630218" cy="738910"/>
                </a:xfrm>
              </p:grpSpPr>
              <p:grpSp>
                <p:nvGrpSpPr>
                  <p:cNvPr id="84" name="组合 83">
                    <a:extLst>
                      <a:ext uri="{FF2B5EF4-FFF2-40B4-BE49-F238E27FC236}">
                        <a16:creationId xmlns:a16="http://schemas.microsoft.com/office/drawing/2014/main" id="{FD459104-A4BD-417C-9A62-51B7EB941C59}"/>
                      </a:ext>
                    </a:extLst>
                  </p:cNvPr>
                  <p:cNvGrpSpPr/>
                  <p:nvPr/>
                </p:nvGrpSpPr>
                <p:grpSpPr>
                  <a:xfrm>
                    <a:off x="7744688" y="3690307"/>
                    <a:ext cx="1630218" cy="738910"/>
                    <a:chOff x="7744688" y="2817090"/>
                    <a:chExt cx="1630218" cy="738910"/>
                  </a:xfrm>
                </p:grpSpPr>
                <p:sp>
                  <p:nvSpPr>
                    <p:cNvPr id="86" name="椭圆 85">
                      <a:extLst>
                        <a:ext uri="{FF2B5EF4-FFF2-40B4-BE49-F238E27FC236}">
                          <a16:creationId xmlns:a16="http://schemas.microsoft.com/office/drawing/2014/main" id="{15909A67-2DF1-4331-9777-26B78304B0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  <p:cxnSp>
                  <p:nvCxnSpPr>
                    <p:cNvPr id="87" name="直接箭头连接符 86">
                      <a:extLst>
                        <a:ext uri="{FF2B5EF4-FFF2-40B4-BE49-F238E27FC236}">
                          <a16:creationId xmlns:a16="http://schemas.microsoft.com/office/drawing/2014/main" id="{405EA09C-8954-4C4E-8C9D-642B28BFF8E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744688" y="3186544"/>
                      <a:ext cx="1242294" cy="1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8" name="椭圆 87">
                      <a:extLst>
                        <a:ext uri="{FF2B5EF4-FFF2-40B4-BE49-F238E27FC236}">
                          <a16:creationId xmlns:a16="http://schemas.microsoft.com/office/drawing/2014/main" id="{FC790A12-9BA8-42F9-A2A7-05838C2460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54833" y="3112658"/>
                      <a:ext cx="120073" cy="147773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</p:grpSp>
              <p:sp>
                <p:nvSpPr>
                  <p:cNvPr id="85" name="椭圆 84">
                    <a:extLst>
                      <a:ext uri="{FF2B5EF4-FFF2-40B4-BE49-F238E27FC236}">
                        <a16:creationId xmlns:a16="http://schemas.microsoft.com/office/drawing/2014/main" id="{AAA7289D-92D8-4905-BF3D-0BE6270BA94E}"/>
                      </a:ext>
                    </a:extLst>
                  </p:cNvPr>
                  <p:cNvSpPr/>
                  <p:nvPr/>
                </p:nvSpPr>
                <p:spPr>
                  <a:xfrm>
                    <a:off x="8953648" y="3875047"/>
                    <a:ext cx="120073" cy="147773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cxnSp>
              <p:nvCxnSpPr>
                <p:cNvPr id="82" name="直接箭头连接符 81">
                  <a:extLst>
                    <a:ext uri="{FF2B5EF4-FFF2-40B4-BE49-F238E27FC236}">
                      <a16:creationId xmlns:a16="http://schemas.microsoft.com/office/drawing/2014/main" id="{AD48F0EA-E770-4423-BFA0-BAD2DEE571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351818" y="4923084"/>
                  <a:ext cx="656096" cy="27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椭圆 82">
                  <a:extLst>
                    <a:ext uri="{FF2B5EF4-FFF2-40B4-BE49-F238E27FC236}">
                      <a16:creationId xmlns:a16="http://schemas.microsoft.com/office/drawing/2014/main" id="{E4A862CD-B4F7-4D59-8B3D-DFE59BED2043}"/>
                    </a:ext>
                  </a:extLst>
                </p:cNvPr>
                <p:cNvSpPr/>
                <p:nvPr/>
              </p:nvSpPr>
              <p:spPr>
                <a:xfrm>
                  <a:off x="8828091" y="4862839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80" name="椭圆 79">
                <a:extLst>
                  <a:ext uri="{FF2B5EF4-FFF2-40B4-BE49-F238E27FC236}">
                    <a16:creationId xmlns:a16="http://schemas.microsoft.com/office/drawing/2014/main" id="{68CCB69B-8541-4DF1-A1CC-C15B39F3D9C5}"/>
                  </a:ext>
                </a:extLst>
              </p:cNvPr>
              <p:cNvSpPr/>
              <p:nvPr/>
            </p:nvSpPr>
            <p:spPr>
              <a:xfrm>
                <a:off x="8465129" y="4863324"/>
                <a:ext cx="120073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12" name="文本框 111">
              <a:extLst>
                <a:ext uri="{FF2B5EF4-FFF2-40B4-BE49-F238E27FC236}">
                  <a16:creationId xmlns:a16="http://schemas.microsoft.com/office/drawing/2014/main" id="{41279A7F-FA72-419D-9364-28507C0B0C27}"/>
                </a:ext>
              </a:extLst>
            </p:cNvPr>
            <p:cNvSpPr txBox="1"/>
            <p:nvPr/>
          </p:nvSpPr>
          <p:spPr>
            <a:xfrm>
              <a:off x="4045659" y="1895081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T=0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3" name="文本框 112">
              <a:extLst>
                <a:ext uri="{FF2B5EF4-FFF2-40B4-BE49-F238E27FC236}">
                  <a16:creationId xmlns:a16="http://schemas.microsoft.com/office/drawing/2014/main" id="{CE92FCF5-2D00-41BD-90FF-0CC2BAE6CC87}"/>
                </a:ext>
              </a:extLst>
            </p:cNvPr>
            <p:cNvSpPr txBox="1"/>
            <p:nvPr/>
          </p:nvSpPr>
          <p:spPr>
            <a:xfrm>
              <a:off x="4056941" y="2768332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T=10 </a:t>
              </a:r>
              <a:r>
                <a:rPr kumimoji="0" lang="en-US" altLang="zh-CN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ms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4" name="文本框 113">
              <a:extLst>
                <a:ext uri="{FF2B5EF4-FFF2-40B4-BE49-F238E27FC236}">
                  <a16:creationId xmlns:a16="http://schemas.microsoft.com/office/drawing/2014/main" id="{259B3DE7-11F4-433F-9F9F-A316917CEC0E}"/>
                </a:ext>
              </a:extLst>
            </p:cNvPr>
            <p:cNvSpPr txBox="1"/>
            <p:nvPr/>
          </p:nvSpPr>
          <p:spPr>
            <a:xfrm>
              <a:off x="4035504" y="3637695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T=20ms-250ns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5" name="文本框 114">
              <a:extLst>
                <a:ext uri="{FF2B5EF4-FFF2-40B4-BE49-F238E27FC236}">
                  <a16:creationId xmlns:a16="http://schemas.microsoft.com/office/drawing/2014/main" id="{5D8E1FB4-1CF8-46C1-9AAD-B1F267E0E1DA}"/>
                </a:ext>
              </a:extLst>
            </p:cNvPr>
            <p:cNvSpPr txBox="1"/>
            <p:nvPr/>
          </p:nvSpPr>
          <p:spPr>
            <a:xfrm>
              <a:off x="4026934" y="4599876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T=20ms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6" name="椭圆 115">
              <a:extLst>
                <a:ext uri="{FF2B5EF4-FFF2-40B4-BE49-F238E27FC236}">
                  <a16:creationId xmlns:a16="http://schemas.microsoft.com/office/drawing/2014/main" id="{7A524B73-F607-4092-8BD3-0DD8906B33AC}"/>
                </a:ext>
              </a:extLst>
            </p:cNvPr>
            <p:cNvSpPr/>
            <p:nvPr/>
          </p:nvSpPr>
          <p:spPr>
            <a:xfrm>
              <a:off x="2655358" y="1830709"/>
              <a:ext cx="141615" cy="14777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:a16="http://schemas.microsoft.com/office/drawing/2014/main" id="{93672178-BDDE-43D1-83B9-001E29502DFB}"/>
                </a:ext>
              </a:extLst>
            </p:cNvPr>
            <p:cNvSpPr/>
            <p:nvPr/>
          </p:nvSpPr>
          <p:spPr>
            <a:xfrm>
              <a:off x="3026983" y="2895448"/>
              <a:ext cx="141615" cy="14777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:a16="http://schemas.microsoft.com/office/drawing/2014/main" id="{2888E2A0-5173-4F02-8C6E-86873E8769F1}"/>
                </a:ext>
              </a:extLst>
            </p:cNvPr>
            <p:cNvSpPr/>
            <p:nvPr/>
          </p:nvSpPr>
          <p:spPr>
            <a:xfrm>
              <a:off x="3110398" y="3750154"/>
              <a:ext cx="141615" cy="14777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0" name="椭圆 119">
              <a:extLst>
                <a:ext uri="{FF2B5EF4-FFF2-40B4-BE49-F238E27FC236}">
                  <a16:creationId xmlns:a16="http://schemas.microsoft.com/office/drawing/2014/main" id="{BDAC682E-A677-4006-AADE-88488CADF19D}"/>
                </a:ext>
              </a:extLst>
            </p:cNvPr>
            <p:cNvSpPr/>
            <p:nvPr/>
          </p:nvSpPr>
          <p:spPr>
            <a:xfrm>
              <a:off x="2251327" y="1995515"/>
              <a:ext cx="141615" cy="147773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1" name="椭圆 120">
              <a:extLst>
                <a:ext uri="{FF2B5EF4-FFF2-40B4-BE49-F238E27FC236}">
                  <a16:creationId xmlns:a16="http://schemas.microsoft.com/office/drawing/2014/main" id="{6D7F76AB-3308-4E51-B956-A42AA0605FDE}"/>
                </a:ext>
              </a:extLst>
            </p:cNvPr>
            <p:cNvSpPr/>
            <p:nvPr/>
          </p:nvSpPr>
          <p:spPr>
            <a:xfrm>
              <a:off x="2491027" y="2883288"/>
              <a:ext cx="141615" cy="147773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2" name="椭圆 121">
              <a:extLst>
                <a:ext uri="{FF2B5EF4-FFF2-40B4-BE49-F238E27FC236}">
                  <a16:creationId xmlns:a16="http://schemas.microsoft.com/office/drawing/2014/main" id="{CA567CEE-22F7-4656-8771-B2DBF4892ED4}"/>
                </a:ext>
              </a:extLst>
            </p:cNvPr>
            <p:cNvSpPr/>
            <p:nvPr/>
          </p:nvSpPr>
          <p:spPr>
            <a:xfrm>
              <a:off x="2632695" y="3743875"/>
              <a:ext cx="141615" cy="147773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4" name="椭圆 123">
              <a:extLst>
                <a:ext uri="{FF2B5EF4-FFF2-40B4-BE49-F238E27FC236}">
                  <a16:creationId xmlns:a16="http://schemas.microsoft.com/office/drawing/2014/main" id="{1A5961BB-74D4-4A54-A3DA-B58D1D81F49B}"/>
                </a:ext>
              </a:extLst>
            </p:cNvPr>
            <p:cNvSpPr/>
            <p:nvPr/>
          </p:nvSpPr>
          <p:spPr>
            <a:xfrm>
              <a:off x="1646745" y="1991259"/>
              <a:ext cx="141615" cy="14777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5" name="椭圆 124">
              <a:extLst>
                <a:ext uri="{FF2B5EF4-FFF2-40B4-BE49-F238E27FC236}">
                  <a16:creationId xmlns:a16="http://schemas.microsoft.com/office/drawing/2014/main" id="{3913692B-1FEA-4A25-A87A-8C1581F523CA}"/>
                </a:ext>
              </a:extLst>
            </p:cNvPr>
            <p:cNvSpPr/>
            <p:nvPr/>
          </p:nvSpPr>
          <p:spPr>
            <a:xfrm>
              <a:off x="2241550" y="2887910"/>
              <a:ext cx="141615" cy="14777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6" name="椭圆 125">
              <a:extLst>
                <a:ext uri="{FF2B5EF4-FFF2-40B4-BE49-F238E27FC236}">
                  <a16:creationId xmlns:a16="http://schemas.microsoft.com/office/drawing/2014/main" id="{37F326BE-9E07-498B-B623-0B61F76CEFE1}"/>
                </a:ext>
              </a:extLst>
            </p:cNvPr>
            <p:cNvSpPr/>
            <p:nvPr/>
          </p:nvSpPr>
          <p:spPr>
            <a:xfrm>
              <a:off x="2419091" y="3744310"/>
              <a:ext cx="141615" cy="14777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8" name="椭圆 127">
              <a:extLst>
                <a:ext uri="{FF2B5EF4-FFF2-40B4-BE49-F238E27FC236}">
                  <a16:creationId xmlns:a16="http://schemas.microsoft.com/office/drawing/2014/main" id="{FA68CBF5-3A49-4B67-B60C-646BC99E92CC}"/>
                </a:ext>
              </a:extLst>
            </p:cNvPr>
            <p:cNvSpPr/>
            <p:nvPr/>
          </p:nvSpPr>
          <p:spPr>
            <a:xfrm>
              <a:off x="1661062" y="2891424"/>
              <a:ext cx="141615" cy="14777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9" name="椭圆 128">
              <a:extLst>
                <a:ext uri="{FF2B5EF4-FFF2-40B4-BE49-F238E27FC236}">
                  <a16:creationId xmlns:a16="http://schemas.microsoft.com/office/drawing/2014/main" id="{99473020-7487-4128-834A-468655B25823}"/>
                </a:ext>
              </a:extLst>
            </p:cNvPr>
            <p:cNvSpPr/>
            <p:nvPr/>
          </p:nvSpPr>
          <p:spPr>
            <a:xfrm>
              <a:off x="2007158" y="3753168"/>
              <a:ext cx="141615" cy="14777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206" name="组合 205">
              <a:extLst>
                <a:ext uri="{FF2B5EF4-FFF2-40B4-BE49-F238E27FC236}">
                  <a16:creationId xmlns:a16="http://schemas.microsoft.com/office/drawing/2014/main" id="{8BB85344-3DE2-4BB5-8FA2-20FEC788A1B4}"/>
                </a:ext>
              </a:extLst>
            </p:cNvPr>
            <p:cNvGrpSpPr/>
            <p:nvPr/>
          </p:nvGrpSpPr>
          <p:grpSpPr>
            <a:xfrm>
              <a:off x="1213822" y="4340042"/>
              <a:ext cx="2718861" cy="798566"/>
              <a:chOff x="1213822" y="4340042"/>
              <a:chExt cx="2718861" cy="798566"/>
            </a:xfrm>
          </p:grpSpPr>
          <p:grpSp>
            <p:nvGrpSpPr>
              <p:cNvPr id="75" name="组合 74">
                <a:extLst>
                  <a:ext uri="{FF2B5EF4-FFF2-40B4-BE49-F238E27FC236}">
                    <a16:creationId xmlns:a16="http://schemas.microsoft.com/office/drawing/2014/main" id="{9CAFA65C-EB19-4269-A11C-27B22BC12F93}"/>
                  </a:ext>
                </a:extLst>
              </p:cNvPr>
              <p:cNvGrpSpPr/>
              <p:nvPr/>
            </p:nvGrpSpPr>
            <p:grpSpPr>
              <a:xfrm>
                <a:off x="1213822" y="4340042"/>
                <a:ext cx="2718861" cy="798566"/>
                <a:chOff x="7730836" y="5440977"/>
                <a:chExt cx="2305281" cy="798566"/>
              </a:xfrm>
            </p:grpSpPr>
            <p:grpSp>
              <p:nvGrpSpPr>
                <p:cNvPr id="103" name="组合 102">
                  <a:extLst>
                    <a:ext uri="{FF2B5EF4-FFF2-40B4-BE49-F238E27FC236}">
                      <a16:creationId xmlns:a16="http://schemas.microsoft.com/office/drawing/2014/main" id="{F4EEF0A4-46CE-4F31-91D8-2029FF270281}"/>
                    </a:ext>
                  </a:extLst>
                </p:cNvPr>
                <p:cNvGrpSpPr/>
                <p:nvPr/>
              </p:nvGrpSpPr>
              <p:grpSpPr>
                <a:xfrm>
                  <a:off x="7730836" y="5500633"/>
                  <a:ext cx="1639454" cy="738910"/>
                  <a:chOff x="7730832" y="3690307"/>
                  <a:chExt cx="1639454" cy="738910"/>
                </a:xfrm>
              </p:grpSpPr>
              <p:grpSp>
                <p:nvGrpSpPr>
                  <p:cNvPr id="108" name="组合 107">
                    <a:extLst>
                      <a:ext uri="{FF2B5EF4-FFF2-40B4-BE49-F238E27FC236}">
                        <a16:creationId xmlns:a16="http://schemas.microsoft.com/office/drawing/2014/main" id="{532862F2-82BB-4EB4-87D1-C05FF9D886C8}"/>
                      </a:ext>
                    </a:extLst>
                  </p:cNvPr>
                  <p:cNvGrpSpPr/>
                  <p:nvPr/>
                </p:nvGrpSpPr>
                <p:grpSpPr>
                  <a:xfrm>
                    <a:off x="7730832" y="3690307"/>
                    <a:ext cx="1570186" cy="738910"/>
                    <a:chOff x="7730832" y="2817090"/>
                    <a:chExt cx="1570186" cy="738910"/>
                  </a:xfrm>
                </p:grpSpPr>
                <p:sp>
                  <p:nvSpPr>
                    <p:cNvPr id="110" name="椭圆 109">
                      <a:extLst>
                        <a:ext uri="{FF2B5EF4-FFF2-40B4-BE49-F238E27FC236}">
                          <a16:creationId xmlns:a16="http://schemas.microsoft.com/office/drawing/2014/main" id="{9A473E39-7F8A-4D23-A235-221FC3AF863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  <p:cxnSp>
                  <p:nvCxnSpPr>
                    <p:cNvPr id="111" name="直接箭头连接符 110">
                      <a:extLst>
                        <a:ext uri="{FF2B5EF4-FFF2-40B4-BE49-F238E27FC236}">
                          <a16:creationId xmlns:a16="http://schemas.microsoft.com/office/drawing/2014/main" id="{CBF57CDA-0387-4001-B9EF-08B9035F52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730832" y="3186545"/>
                      <a:ext cx="1256150" cy="9236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9" name="椭圆 108">
                    <a:extLst>
                      <a:ext uri="{FF2B5EF4-FFF2-40B4-BE49-F238E27FC236}">
                        <a16:creationId xmlns:a16="http://schemas.microsoft.com/office/drawing/2014/main" id="{79CED496-A623-41C1-B414-4EC32F921D00}"/>
                      </a:ext>
                    </a:extLst>
                  </p:cNvPr>
                  <p:cNvSpPr/>
                  <p:nvPr/>
                </p:nvSpPr>
                <p:spPr>
                  <a:xfrm>
                    <a:off x="9250213" y="3995112"/>
                    <a:ext cx="120073" cy="147773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cxnSp>
              <p:nvCxnSpPr>
                <p:cNvPr id="104" name="直接箭头连接符 103">
                  <a:extLst>
                    <a:ext uri="{FF2B5EF4-FFF2-40B4-BE49-F238E27FC236}">
                      <a16:creationId xmlns:a16="http://schemas.microsoft.com/office/drawing/2014/main" id="{8072D9E1-37C1-4DD2-854C-9BF99E7F4D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65862" y="5875082"/>
                  <a:ext cx="670255" cy="110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椭圆 104">
                  <a:extLst>
                    <a:ext uri="{FF2B5EF4-FFF2-40B4-BE49-F238E27FC236}">
                      <a16:creationId xmlns:a16="http://schemas.microsoft.com/office/drawing/2014/main" id="{73522988-B0CE-4094-8620-4F10EB0E5410}"/>
                    </a:ext>
                  </a:extLst>
                </p:cNvPr>
                <p:cNvSpPr/>
                <p:nvPr/>
              </p:nvSpPr>
              <p:spPr>
                <a:xfrm>
                  <a:off x="9074728" y="5440977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6" name="椭圆 105">
                  <a:extLst>
                    <a:ext uri="{FF2B5EF4-FFF2-40B4-BE49-F238E27FC236}">
                      <a16:creationId xmlns:a16="http://schemas.microsoft.com/office/drawing/2014/main" id="{E41A31E9-A964-4DE7-BCB8-DA16C8812C56}"/>
                    </a:ext>
                  </a:extLst>
                </p:cNvPr>
                <p:cNvSpPr/>
                <p:nvPr/>
              </p:nvSpPr>
              <p:spPr>
                <a:xfrm>
                  <a:off x="9363715" y="5812287"/>
                  <a:ext cx="120073" cy="14777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07" name="椭圆 106">
                  <a:extLst>
                    <a:ext uri="{FF2B5EF4-FFF2-40B4-BE49-F238E27FC236}">
                      <a16:creationId xmlns:a16="http://schemas.microsoft.com/office/drawing/2014/main" id="{9C1B71DC-A5D2-445F-9955-1143AF4B7749}"/>
                    </a:ext>
                  </a:extLst>
                </p:cNvPr>
                <p:cNvSpPr/>
                <p:nvPr/>
              </p:nvSpPr>
              <p:spPr>
                <a:xfrm>
                  <a:off x="8569873" y="5812461"/>
                  <a:ext cx="120073" cy="147773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119" name="椭圆 118">
                <a:extLst>
                  <a:ext uri="{FF2B5EF4-FFF2-40B4-BE49-F238E27FC236}">
                    <a16:creationId xmlns:a16="http://schemas.microsoft.com/office/drawing/2014/main" id="{8612415A-ECF7-461B-A1D6-01DB66236095}"/>
                  </a:ext>
                </a:extLst>
              </p:cNvPr>
              <p:cNvSpPr/>
              <p:nvPr/>
            </p:nvSpPr>
            <p:spPr>
              <a:xfrm>
                <a:off x="3250523" y="4717962"/>
                <a:ext cx="141615" cy="14777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3" name="椭圆 122">
                <a:extLst>
                  <a:ext uri="{FF2B5EF4-FFF2-40B4-BE49-F238E27FC236}">
                    <a16:creationId xmlns:a16="http://schemas.microsoft.com/office/drawing/2014/main" id="{C61BE776-2BC2-4CC9-867C-453080C3EAE3}"/>
                  </a:ext>
                </a:extLst>
              </p:cNvPr>
              <p:cNvSpPr/>
              <p:nvPr/>
            </p:nvSpPr>
            <p:spPr>
              <a:xfrm>
                <a:off x="2996825" y="4630616"/>
                <a:ext cx="141615" cy="147773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7" name="椭圆 126">
                <a:extLst>
                  <a:ext uri="{FF2B5EF4-FFF2-40B4-BE49-F238E27FC236}">
                    <a16:creationId xmlns:a16="http://schemas.microsoft.com/office/drawing/2014/main" id="{197A4006-987D-41BA-BA59-26D00B78AF50}"/>
                  </a:ext>
                </a:extLst>
              </p:cNvPr>
              <p:cNvSpPr/>
              <p:nvPr/>
            </p:nvSpPr>
            <p:spPr>
              <a:xfrm>
                <a:off x="2907361" y="4384985"/>
                <a:ext cx="141615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:a16="http://schemas.microsoft.com/office/drawing/2014/main" id="{C8DD6389-2D05-498E-8442-FD618AD14974}"/>
                  </a:ext>
                </a:extLst>
              </p:cNvPr>
              <p:cNvSpPr/>
              <p:nvPr/>
            </p:nvSpPr>
            <p:spPr>
              <a:xfrm>
                <a:off x="2077965" y="4704132"/>
                <a:ext cx="141615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07" name="组合 206">
              <a:extLst>
                <a:ext uri="{FF2B5EF4-FFF2-40B4-BE49-F238E27FC236}">
                  <a16:creationId xmlns:a16="http://schemas.microsoft.com/office/drawing/2014/main" id="{2973C6A7-BC41-476C-B651-67BCA2C7B754}"/>
                </a:ext>
              </a:extLst>
            </p:cNvPr>
            <p:cNvGrpSpPr/>
            <p:nvPr/>
          </p:nvGrpSpPr>
          <p:grpSpPr>
            <a:xfrm>
              <a:off x="1221998" y="5325103"/>
              <a:ext cx="2718861" cy="738910"/>
              <a:chOff x="1213822" y="4399698"/>
              <a:chExt cx="2718861" cy="738910"/>
            </a:xfrm>
          </p:grpSpPr>
          <p:grpSp>
            <p:nvGrpSpPr>
              <p:cNvPr id="208" name="组合 207">
                <a:extLst>
                  <a:ext uri="{FF2B5EF4-FFF2-40B4-BE49-F238E27FC236}">
                    <a16:creationId xmlns:a16="http://schemas.microsoft.com/office/drawing/2014/main" id="{3D2EF95C-75D4-4CC6-A500-003E525001D3}"/>
                  </a:ext>
                </a:extLst>
              </p:cNvPr>
              <p:cNvGrpSpPr/>
              <p:nvPr/>
            </p:nvGrpSpPr>
            <p:grpSpPr>
              <a:xfrm>
                <a:off x="1213822" y="4399698"/>
                <a:ext cx="2718861" cy="738910"/>
                <a:chOff x="7730836" y="5500633"/>
                <a:chExt cx="2305281" cy="738910"/>
              </a:xfrm>
            </p:grpSpPr>
            <p:grpSp>
              <p:nvGrpSpPr>
                <p:cNvPr id="213" name="组合 212">
                  <a:extLst>
                    <a:ext uri="{FF2B5EF4-FFF2-40B4-BE49-F238E27FC236}">
                      <a16:creationId xmlns:a16="http://schemas.microsoft.com/office/drawing/2014/main" id="{C3B32292-D7AF-4433-AAB0-603420F17EFF}"/>
                    </a:ext>
                  </a:extLst>
                </p:cNvPr>
                <p:cNvGrpSpPr/>
                <p:nvPr/>
              </p:nvGrpSpPr>
              <p:grpSpPr>
                <a:xfrm>
                  <a:off x="7730836" y="5500633"/>
                  <a:ext cx="1639085" cy="738910"/>
                  <a:chOff x="7730832" y="3690307"/>
                  <a:chExt cx="1639085" cy="738910"/>
                </a:xfrm>
              </p:grpSpPr>
              <p:grpSp>
                <p:nvGrpSpPr>
                  <p:cNvPr id="218" name="组合 217">
                    <a:extLst>
                      <a:ext uri="{FF2B5EF4-FFF2-40B4-BE49-F238E27FC236}">
                        <a16:creationId xmlns:a16="http://schemas.microsoft.com/office/drawing/2014/main" id="{BB6DE6DC-907D-4F71-A666-811B0F38B60F}"/>
                      </a:ext>
                    </a:extLst>
                  </p:cNvPr>
                  <p:cNvGrpSpPr/>
                  <p:nvPr/>
                </p:nvGrpSpPr>
                <p:grpSpPr>
                  <a:xfrm>
                    <a:off x="7730832" y="3690307"/>
                    <a:ext cx="1570186" cy="738910"/>
                    <a:chOff x="7730832" y="2817090"/>
                    <a:chExt cx="1570186" cy="738910"/>
                  </a:xfrm>
                </p:grpSpPr>
                <p:sp>
                  <p:nvSpPr>
                    <p:cNvPr id="220" name="椭圆 219">
                      <a:extLst>
                        <a:ext uri="{FF2B5EF4-FFF2-40B4-BE49-F238E27FC236}">
                          <a16:creationId xmlns:a16="http://schemas.microsoft.com/office/drawing/2014/main" id="{EF1B5478-C06C-4F8F-A911-D67D073237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等线" panose="020F0502020204030204"/>
                        <a:ea typeface="等线" panose="02010600030101010101" pitchFamily="2" charset="-122"/>
                        <a:cs typeface="+mn-cs"/>
                      </a:endParaRPr>
                    </a:p>
                  </p:txBody>
                </p:sp>
                <p:cxnSp>
                  <p:nvCxnSpPr>
                    <p:cNvPr id="221" name="直接箭头连接符 220">
                      <a:extLst>
                        <a:ext uri="{FF2B5EF4-FFF2-40B4-BE49-F238E27FC236}">
                          <a16:creationId xmlns:a16="http://schemas.microsoft.com/office/drawing/2014/main" id="{4730A8E2-B7F3-47BE-A4A7-27FFD498A32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730832" y="3186545"/>
                      <a:ext cx="1256150" cy="9236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19" name="椭圆 218">
                    <a:extLst>
                      <a:ext uri="{FF2B5EF4-FFF2-40B4-BE49-F238E27FC236}">
                        <a16:creationId xmlns:a16="http://schemas.microsoft.com/office/drawing/2014/main" id="{7AAAE7F4-D58F-447A-873F-FA82EDA1B322}"/>
                      </a:ext>
                    </a:extLst>
                  </p:cNvPr>
                  <p:cNvSpPr/>
                  <p:nvPr/>
                </p:nvSpPr>
                <p:spPr>
                  <a:xfrm>
                    <a:off x="9249844" y="4005711"/>
                    <a:ext cx="120073" cy="147773"/>
                  </a:xfrm>
                  <a:prstGeom prst="ellipse">
                    <a:avLst/>
                  </a:prstGeom>
                  <a:solidFill>
                    <a:srgbClr val="00B05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p:grpSp>
            <p:cxnSp>
              <p:nvCxnSpPr>
                <p:cNvPr id="214" name="直接箭头连接符 213">
                  <a:extLst>
                    <a:ext uri="{FF2B5EF4-FFF2-40B4-BE49-F238E27FC236}">
                      <a16:creationId xmlns:a16="http://schemas.microsoft.com/office/drawing/2014/main" id="{4C0FBCF1-9650-4B25-B016-1A5E97E4D0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65862" y="5875082"/>
                  <a:ext cx="670255" cy="1109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5" name="椭圆 214">
                  <a:extLst>
                    <a:ext uri="{FF2B5EF4-FFF2-40B4-BE49-F238E27FC236}">
                      <a16:creationId xmlns:a16="http://schemas.microsoft.com/office/drawing/2014/main" id="{5164E591-C54D-4FC9-B180-1045B428EA5C}"/>
                    </a:ext>
                  </a:extLst>
                </p:cNvPr>
                <p:cNvSpPr/>
                <p:nvPr/>
              </p:nvSpPr>
              <p:spPr>
                <a:xfrm>
                  <a:off x="8916896" y="5805238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16" name="椭圆 215">
                  <a:extLst>
                    <a:ext uri="{FF2B5EF4-FFF2-40B4-BE49-F238E27FC236}">
                      <a16:creationId xmlns:a16="http://schemas.microsoft.com/office/drawing/2014/main" id="{2BE8B9FC-8878-43BA-A986-C030622688E2}"/>
                    </a:ext>
                  </a:extLst>
                </p:cNvPr>
                <p:cNvSpPr/>
                <p:nvPr/>
              </p:nvSpPr>
              <p:spPr>
                <a:xfrm>
                  <a:off x="9710868" y="5814590"/>
                  <a:ext cx="120073" cy="14777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17" name="椭圆 216">
                  <a:extLst>
                    <a:ext uri="{FF2B5EF4-FFF2-40B4-BE49-F238E27FC236}">
                      <a16:creationId xmlns:a16="http://schemas.microsoft.com/office/drawing/2014/main" id="{40CA00BF-8289-4A60-8FF8-03389AE61185}"/>
                    </a:ext>
                  </a:extLst>
                </p:cNvPr>
                <p:cNvSpPr/>
                <p:nvPr/>
              </p:nvSpPr>
              <p:spPr>
                <a:xfrm>
                  <a:off x="8696513" y="5814110"/>
                  <a:ext cx="120073" cy="147773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209" name="椭圆 208">
                <a:extLst>
                  <a:ext uri="{FF2B5EF4-FFF2-40B4-BE49-F238E27FC236}">
                    <a16:creationId xmlns:a16="http://schemas.microsoft.com/office/drawing/2014/main" id="{5F460B92-CA91-4F99-90A3-4EEE4E684C2D}"/>
                  </a:ext>
                </a:extLst>
              </p:cNvPr>
              <p:cNvSpPr/>
              <p:nvPr/>
            </p:nvSpPr>
            <p:spPr>
              <a:xfrm>
                <a:off x="3667389" y="4713653"/>
                <a:ext cx="141615" cy="14777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0" name="椭圆 209">
                <a:extLst>
                  <a:ext uri="{FF2B5EF4-FFF2-40B4-BE49-F238E27FC236}">
                    <a16:creationId xmlns:a16="http://schemas.microsoft.com/office/drawing/2014/main" id="{B3FC43F3-018E-44C8-A6EA-6A6C97B21382}"/>
                  </a:ext>
                </a:extLst>
              </p:cNvPr>
              <p:cNvSpPr/>
              <p:nvPr/>
            </p:nvSpPr>
            <p:spPr>
              <a:xfrm>
                <a:off x="3121088" y="4711113"/>
                <a:ext cx="141615" cy="147773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1" name="椭圆 210">
                <a:extLst>
                  <a:ext uri="{FF2B5EF4-FFF2-40B4-BE49-F238E27FC236}">
                    <a16:creationId xmlns:a16="http://schemas.microsoft.com/office/drawing/2014/main" id="{A550B1A8-D43D-44C1-8DA4-042C983AB037}"/>
                  </a:ext>
                </a:extLst>
              </p:cNvPr>
              <p:cNvSpPr/>
              <p:nvPr/>
            </p:nvSpPr>
            <p:spPr>
              <a:xfrm>
                <a:off x="2640574" y="4580498"/>
                <a:ext cx="141615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12" name="椭圆 211">
                <a:extLst>
                  <a:ext uri="{FF2B5EF4-FFF2-40B4-BE49-F238E27FC236}">
                    <a16:creationId xmlns:a16="http://schemas.microsoft.com/office/drawing/2014/main" id="{08ABCAF7-F89F-4D30-938B-15BF3475E572}"/>
                  </a:ext>
                </a:extLst>
              </p:cNvPr>
              <p:cNvSpPr/>
              <p:nvPr/>
            </p:nvSpPr>
            <p:spPr>
              <a:xfrm>
                <a:off x="2485006" y="4711113"/>
                <a:ext cx="141615" cy="14777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22" name="文本框 221">
              <a:extLst>
                <a:ext uri="{FF2B5EF4-FFF2-40B4-BE49-F238E27FC236}">
                  <a16:creationId xmlns:a16="http://schemas.microsoft.com/office/drawing/2014/main" id="{B359A8C0-7FDF-4DCA-B070-FEDF1EC63564}"/>
                </a:ext>
              </a:extLst>
            </p:cNvPr>
            <p:cNvSpPr txBox="1"/>
            <p:nvPr/>
          </p:nvSpPr>
          <p:spPr>
            <a:xfrm>
              <a:off x="4046412" y="5555426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T=30ms-250ns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BAC5097-871D-4C05-AAA2-AC1333D2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381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D98D91F-C8B8-4DC9-9674-BA667FCA6EF1}"/>
              </a:ext>
            </a:extLst>
          </p:cNvPr>
          <p:cNvCxnSpPr>
            <a:cxnSpLocks/>
          </p:cNvCxnSpPr>
          <p:nvPr/>
        </p:nvCxnSpPr>
        <p:spPr>
          <a:xfrm>
            <a:off x="2866412" y="3610167"/>
            <a:ext cx="7459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C6F4C59F-64AA-43A6-90FE-42E07729FFC3}"/>
              </a:ext>
            </a:extLst>
          </p:cNvPr>
          <p:cNvSpPr/>
          <p:nvPr/>
        </p:nvSpPr>
        <p:spPr>
          <a:xfrm>
            <a:off x="2866412" y="3283670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53286F0-E764-4F55-B115-19E4C89513BA}"/>
              </a:ext>
            </a:extLst>
          </p:cNvPr>
          <p:cNvSpPr/>
          <p:nvPr/>
        </p:nvSpPr>
        <p:spPr>
          <a:xfrm>
            <a:off x="6935027" y="3283670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16B86AA-B0BC-4D79-A820-7D4B09D7D3FE}"/>
              </a:ext>
            </a:extLst>
          </p:cNvPr>
          <p:cNvSpPr/>
          <p:nvPr/>
        </p:nvSpPr>
        <p:spPr>
          <a:xfrm>
            <a:off x="7141279" y="3283670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8A65B9A-A7A8-4D8C-8EE2-301DCB9FC896}"/>
              </a:ext>
            </a:extLst>
          </p:cNvPr>
          <p:cNvSpPr/>
          <p:nvPr/>
        </p:nvSpPr>
        <p:spPr>
          <a:xfrm>
            <a:off x="10220041" y="3283670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A579510-D2A9-4D99-8011-725200F246B5}"/>
              </a:ext>
            </a:extLst>
          </p:cNvPr>
          <p:cNvSpPr/>
          <p:nvPr/>
        </p:nvSpPr>
        <p:spPr>
          <a:xfrm>
            <a:off x="4375029" y="3285151"/>
            <a:ext cx="654155" cy="65299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右大括号 9">
            <a:extLst>
              <a:ext uri="{FF2B5EF4-FFF2-40B4-BE49-F238E27FC236}">
                <a16:creationId xmlns:a16="http://schemas.microsoft.com/office/drawing/2014/main" id="{76E341D8-EE35-46C9-86C4-427CCB68CD41}"/>
              </a:ext>
            </a:extLst>
          </p:cNvPr>
          <p:cNvSpPr/>
          <p:nvPr/>
        </p:nvSpPr>
        <p:spPr>
          <a:xfrm rot="5400000">
            <a:off x="5863773" y="3135210"/>
            <a:ext cx="227414" cy="1896593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DAF26ED-859D-4B64-8EC2-A9067453BE73}"/>
              </a:ext>
            </a:extLst>
          </p:cNvPr>
          <p:cNvSpPr txBox="1"/>
          <p:nvPr/>
        </p:nvSpPr>
        <p:spPr>
          <a:xfrm>
            <a:off x="5635752" y="4236738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1.25m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F9E6594A-1E97-4342-9137-227E6FD28A80}"/>
              </a:ext>
            </a:extLst>
          </p:cNvPr>
          <p:cNvCxnSpPr>
            <a:cxnSpLocks/>
          </p:cNvCxnSpPr>
          <p:nvPr/>
        </p:nvCxnSpPr>
        <p:spPr>
          <a:xfrm>
            <a:off x="2659575" y="2495183"/>
            <a:ext cx="1710840" cy="9104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0B0D950A-6BF3-428C-AEA8-1E6F6813F91C}"/>
              </a:ext>
            </a:extLst>
          </p:cNvPr>
          <p:cNvCxnSpPr/>
          <p:nvPr/>
        </p:nvCxnSpPr>
        <p:spPr>
          <a:xfrm>
            <a:off x="4248729" y="3404704"/>
            <a:ext cx="0" cy="2655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8EF85472-9A12-4A8B-A32E-1FE785FA3DDE}"/>
              </a:ext>
            </a:extLst>
          </p:cNvPr>
          <p:cNvSpPr txBox="1"/>
          <p:nvPr/>
        </p:nvSpPr>
        <p:spPr>
          <a:xfrm>
            <a:off x="3597611" y="3353547"/>
            <a:ext cx="858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25mm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弧形 14">
            <a:extLst>
              <a:ext uri="{FF2B5EF4-FFF2-40B4-BE49-F238E27FC236}">
                <a16:creationId xmlns:a16="http://schemas.microsoft.com/office/drawing/2014/main" id="{5D05CFDD-90EE-4DDE-8F28-52E27D3C1214}"/>
              </a:ext>
            </a:extLst>
          </p:cNvPr>
          <p:cNvSpPr/>
          <p:nvPr/>
        </p:nvSpPr>
        <p:spPr>
          <a:xfrm rot="10321379">
            <a:off x="4284515" y="2603196"/>
            <a:ext cx="1365355" cy="1010249"/>
          </a:xfrm>
          <a:prstGeom prst="arc">
            <a:avLst>
              <a:gd name="adj1" fmla="val 16200000"/>
              <a:gd name="adj2" fmla="val 2060728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右大括号 15">
            <a:extLst>
              <a:ext uri="{FF2B5EF4-FFF2-40B4-BE49-F238E27FC236}">
                <a16:creationId xmlns:a16="http://schemas.microsoft.com/office/drawing/2014/main" id="{3293348C-28B6-4A6A-B995-56F5242633CF}"/>
              </a:ext>
            </a:extLst>
          </p:cNvPr>
          <p:cNvSpPr/>
          <p:nvPr/>
        </p:nvSpPr>
        <p:spPr>
          <a:xfrm rot="5400000">
            <a:off x="3886049" y="3055696"/>
            <a:ext cx="227414" cy="2063489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66E6408-E0D1-46F5-88F5-C4A9E78400E5}"/>
              </a:ext>
            </a:extLst>
          </p:cNvPr>
          <p:cNvSpPr txBox="1"/>
          <p:nvPr/>
        </p:nvSpPr>
        <p:spPr>
          <a:xfrm>
            <a:off x="3597611" y="4236738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1.25m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8" name="右大括号 17">
            <a:extLst>
              <a:ext uri="{FF2B5EF4-FFF2-40B4-BE49-F238E27FC236}">
                <a16:creationId xmlns:a16="http://schemas.microsoft.com/office/drawing/2014/main" id="{811050FC-5054-4E83-96E4-59C34E13D5F1}"/>
              </a:ext>
            </a:extLst>
          </p:cNvPr>
          <p:cNvSpPr/>
          <p:nvPr/>
        </p:nvSpPr>
        <p:spPr>
          <a:xfrm rot="16200000">
            <a:off x="4583787" y="2613166"/>
            <a:ext cx="227414" cy="654157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7C857C8-781A-49D7-8871-1B340A5D7134}"/>
              </a:ext>
            </a:extLst>
          </p:cNvPr>
          <p:cNvSpPr txBox="1"/>
          <p:nvPr/>
        </p:nvSpPr>
        <p:spPr>
          <a:xfrm>
            <a:off x="4268003" y="2090751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0.5m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0DAD4D32-9707-4C4A-9DE7-8F7CCC945690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5033823" y="3607047"/>
            <a:ext cx="3656704" cy="809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>
            <a:extLst>
              <a:ext uri="{FF2B5EF4-FFF2-40B4-BE49-F238E27FC236}">
                <a16:creationId xmlns:a16="http://schemas.microsoft.com/office/drawing/2014/main" id="{A3E7745A-E796-4AD6-A6CF-727BFEA9F346}"/>
              </a:ext>
            </a:extLst>
          </p:cNvPr>
          <p:cNvSpPr/>
          <p:nvPr/>
        </p:nvSpPr>
        <p:spPr>
          <a:xfrm>
            <a:off x="8690527" y="3439678"/>
            <a:ext cx="1484000" cy="3509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" name="右大括号 21">
            <a:extLst>
              <a:ext uri="{FF2B5EF4-FFF2-40B4-BE49-F238E27FC236}">
                <a16:creationId xmlns:a16="http://schemas.microsoft.com/office/drawing/2014/main" id="{D8DF14AD-2159-4BCF-B14C-FDD3A45A1084}"/>
              </a:ext>
            </a:extLst>
          </p:cNvPr>
          <p:cNvSpPr/>
          <p:nvPr/>
        </p:nvSpPr>
        <p:spPr>
          <a:xfrm rot="5400000">
            <a:off x="9365003" y="3329109"/>
            <a:ext cx="227414" cy="1483998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1BABE8E-D38B-4048-A10F-84A7EEC5FA6F}"/>
              </a:ext>
            </a:extLst>
          </p:cNvPr>
          <p:cNvSpPr txBox="1"/>
          <p:nvPr/>
        </p:nvSpPr>
        <p:spPr>
          <a:xfrm>
            <a:off x="9245556" y="4236738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4" name="右大括号 23">
            <a:extLst>
              <a:ext uri="{FF2B5EF4-FFF2-40B4-BE49-F238E27FC236}">
                <a16:creationId xmlns:a16="http://schemas.microsoft.com/office/drawing/2014/main" id="{3A055E0A-ADF5-42D0-9026-0BCA95AB509F}"/>
              </a:ext>
            </a:extLst>
          </p:cNvPr>
          <p:cNvSpPr/>
          <p:nvPr/>
        </p:nvSpPr>
        <p:spPr>
          <a:xfrm rot="5400000">
            <a:off x="7922916" y="3353504"/>
            <a:ext cx="183959" cy="1433198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1414676-9743-4A21-8362-66B978972DE4}"/>
              </a:ext>
            </a:extLst>
          </p:cNvPr>
          <p:cNvSpPr txBox="1"/>
          <p:nvPr/>
        </p:nvSpPr>
        <p:spPr>
          <a:xfrm>
            <a:off x="7539374" y="4236738"/>
            <a:ext cx="1192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0.847m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A6AAC19E-7F42-479A-973E-D41F23F53A3E}"/>
              </a:ext>
            </a:extLst>
          </p:cNvPr>
          <p:cNvCxnSpPr>
            <a:cxnSpLocks/>
          </p:cNvCxnSpPr>
          <p:nvPr/>
        </p:nvCxnSpPr>
        <p:spPr>
          <a:xfrm flipV="1">
            <a:off x="10330870" y="3600999"/>
            <a:ext cx="1558746" cy="938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D96DE84F-5685-4E6B-B531-D01ED5335631}"/>
              </a:ext>
            </a:extLst>
          </p:cNvPr>
          <p:cNvSpPr txBox="1"/>
          <p:nvPr/>
        </p:nvSpPr>
        <p:spPr>
          <a:xfrm>
            <a:off x="399002" y="3370167"/>
            <a:ext cx="154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Top View: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E4DDAA49-B867-4BED-96AE-754567067B0C}"/>
              </a:ext>
            </a:extLst>
          </p:cNvPr>
          <p:cNvSpPr txBox="1"/>
          <p:nvPr/>
        </p:nvSpPr>
        <p:spPr>
          <a:xfrm>
            <a:off x="8968041" y="2318652"/>
            <a:ext cx="141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Kicker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8B7C9152-30C7-4D02-BEA4-EB2205CA6E3F}"/>
              </a:ext>
            </a:extLst>
          </p:cNvPr>
          <p:cNvSpPr txBox="1"/>
          <p:nvPr/>
        </p:nvSpPr>
        <p:spPr>
          <a:xfrm>
            <a:off x="4260186" y="2309615"/>
            <a:ext cx="141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Lambertson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799B118-CA7F-47CE-8B1F-ED5644B138E8}"/>
              </a:ext>
            </a:extLst>
          </p:cNvPr>
          <p:cNvSpPr/>
          <p:nvPr/>
        </p:nvSpPr>
        <p:spPr>
          <a:xfrm>
            <a:off x="678204" y="5069098"/>
            <a:ext cx="9915095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Injection into the damping ring is a simple on-axis injection with 1 kicker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Extraction is similar to injection; </a:t>
            </a:r>
          </a:p>
        </p:txBody>
      </p:sp>
      <p:sp>
        <p:nvSpPr>
          <p:cNvPr id="30" name="标题 1">
            <a:extLst>
              <a:ext uri="{FF2B5EF4-FFF2-40B4-BE49-F238E27FC236}">
                <a16:creationId xmlns:a16="http://schemas.microsoft.com/office/drawing/2014/main" id="{A65A410A-95CB-4BC9-9920-BA61D3E0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293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Damping Ring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3D18268-2B8C-4719-B015-371E37D4C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832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Injection to booster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D4C72B12-5F0C-4A6F-88EA-71DDA22A7B53}"/>
              </a:ext>
            </a:extLst>
          </p:cNvPr>
          <p:cNvCxnSpPr/>
          <p:nvPr/>
        </p:nvCxnSpPr>
        <p:spPr>
          <a:xfrm>
            <a:off x="1606858" y="3864001"/>
            <a:ext cx="229043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7598898F-7BAF-4665-9DC7-FA89FBD19468}"/>
              </a:ext>
            </a:extLst>
          </p:cNvPr>
          <p:cNvSpPr/>
          <p:nvPr/>
        </p:nvSpPr>
        <p:spPr>
          <a:xfrm>
            <a:off x="3532901" y="3459916"/>
            <a:ext cx="46183" cy="3899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3AA5979-C3AF-4903-95C9-F29EA1BB874D}"/>
              </a:ext>
            </a:extLst>
          </p:cNvPr>
          <p:cNvSpPr/>
          <p:nvPr/>
        </p:nvSpPr>
        <p:spPr>
          <a:xfrm>
            <a:off x="2752077" y="3474035"/>
            <a:ext cx="46183" cy="3899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94A9D045-3AF2-42C8-AB37-82B91B99C1B0}"/>
              </a:ext>
            </a:extLst>
          </p:cNvPr>
          <p:cNvCxnSpPr/>
          <p:nvPr/>
        </p:nvCxnSpPr>
        <p:spPr>
          <a:xfrm>
            <a:off x="2008203" y="3636427"/>
            <a:ext cx="73464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87A02F08-ACF0-4B5E-936F-A56AB3DABB2D}"/>
              </a:ext>
            </a:extLst>
          </p:cNvPr>
          <p:cNvSpPr/>
          <p:nvPr/>
        </p:nvSpPr>
        <p:spPr>
          <a:xfrm>
            <a:off x="1957403" y="3474035"/>
            <a:ext cx="46183" cy="3899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256E83B-B1AE-4E11-A67D-2757CF83541F}"/>
              </a:ext>
            </a:extLst>
          </p:cNvPr>
          <p:cNvSpPr txBox="1"/>
          <p:nvPr/>
        </p:nvSpPr>
        <p:spPr>
          <a:xfrm>
            <a:off x="1565120" y="2392229"/>
            <a:ext cx="2785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Bunches from the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will be in 100 Hz or 200 Hz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1E0EE5E-DF9A-4A64-B152-F1731E993AF9}"/>
              </a:ext>
            </a:extLst>
          </p:cNvPr>
          <p:cNvSpPr/>
          <p:nvPr/>
        </p:nvSpPr>
        <p:spPr>
          <a:xfrm>
            <a:off x="1569734" y="2364508"/>
            <a:ext cx="2780594" cy="7675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" name="左大括号 20">
            <a:extLst>
              <a:ext uri="{FF2B5EF4-FFF2-40B4-BE49-F238E27FC236}">
                <a16:creationId xmlns:a16="http://schemas.microsoft.com/office/drawing/2014/main" id="{4C3A4F41-F289-4508-A2E6-39B54D4C9017}"/>
              </a:ext>
            </a:extLst>
          </p:cNvPr>
          <p:cNvSpPr/>
          <p:nvPr/>
        </p:nvSpPr>
        <p:spPr>
          <a:xfrm rot="16200000">
            <a:off x="2316207" y="3758316"/>
            <a:ext cx="114019" cy="73926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A3E5B0A-8569-4741-8CC2-D3EE2A7D72CB}"/>
              </a:ext>
            </a:extLst>
          </p:cNvPr>
          <p:cNvSpPr txBox="1"/>
          <p:nvPr/>
        </p:nvSpPr>
        <p:spPr>
          <a:xfrm>
            <a:off x="2198255" y="4253967"/>
            <a:ext cx="87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/>
              <a:t>T</a:t>
            </a:r>
            <a:r>
              <a:rPr lang="en-US" altLang="zh-CN" b="1" baseline="-25000" dirty="0" err="1"/>
              <a:t>Linac</a:t>
            </a:r>
            <a:endParaRPr lang="zh-CN" altLang="en-US" b="1" baseline="-25000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C73CD905-00F0-42E4-AEC0-54F080974E78}"/>
              </a:ext>
            </a:extLst>
          </p:cNvPr>
          <p:cNvGrpSpPr/>
          <p:nvPr/>
        </p:nvGrpSpPr>
        <p:grpSpPr>
          <a:xfrm>
            <a:off x="7975999" y="1858849"/>
            <a:ext cx="3076725" cy="3188006"/>
            <a:chOff x="6781290" y="1732545"/>
            <a:chExt cx="3076725" cy="3188006"/>
          </a:xfrm>
        </p:grpSpPr>
        <p:sp>
          <p:nvSpPr>
            <p:cNvPr id="15" name="圆: 空心 14">
              <a:extLst>
                <a:ext uri="{FF2B5EF4-FFF2-40B4-BE49-F238E27FC236}">
                  <a16:creationId xmlns:a16="http://schemas.microsoft.com/office/drawing/2014/main" id="{46191CF7-4730-4EE0-A04D-AC4E023E3304}"/>
                </a:ext>
              </a:extLst>
            </p:cNvPr>
            <p:cNvSpPr/>
            <p:nvPr/>
          </p:nvSpPr>
          <p:spPr>
            <a:xfrm>
              <a:off x="6781290" y="1732545"/>
              <a:ext cx="2881746" cy="2890982"/>
            </a:xfrm>
            <a:prstGeom prst="donut">
              <a:avLst>
                <a:gd name="adj" fmla="val 8013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D6B5D9AD-39B0-44FA-A2B2-CB18DC3627D7}"/>
                </a:ext>
              </a:extLst>
            </p:cNvPr>
            <p:cNvSpPr/>
            <p:nvPr/>
          </p:nvSpPr>
          <p:spPr>
            <a:xfrm>
              <a:off x="8525167" y="4371110"/>
              <a:ext cx="166255" cy="18241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85FB5E1E-CA8F-41C5-80B0-4DD8E7FD0F07}"/>
                </a:ext>
              </a:extLst>
            </p:cNvPr>
            <p:cNvSpPr/>
            <p:nvPr/>
          </p:nvSpPr>
          <p:spPr>
            <a:xfrm>
              <a:off x="7797798" y="4368801"/>
              <a:ext cx="166255" cy="18241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DB462F23-9AE3-48B6-BF49-BFB07858DCC6}"/>
                </a:ext>
              </a:extLst>
            </p:cNvPr>
            <p:cNvSpPr/>
            <p:nvPr/>
          </p:nvSpPr>
          <p:spPr>
            <a:xfrm>
              <a:off x="7181277" y="3969328"/>
              <a:ext cx="166255" cy="18241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69324390-7B76-4725-B92A-C0DB79B1321E}"/>
                </a:ext>
              </a:extLst>
            </p:cNvPr>
            <p:cNvSpPr/>
            <p:nvPr/>
          </p:nvSpPr>
          <p:spPr>
            <a:xfrm>
              <a:off x="9084329" y="4060537"/>
              <a:ext cx="166255" cy="18241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D20DC1F-B9A5-4DAA-8762-B1740FFF89DA}"/>
                </a:ext>
              </a:extLst>
            </p:cNvPr>
            <p:cNvSpPr txBox="1"/>
            <p:nvPr/>
          </p:nvSpPr>
          <p:spPr>
            <a:xfrm>
              <a:off x="7606503" y="2952046"/>
              <a:ext cx="1736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Booster Ring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左大括号 22">
              <a:extLst>
                <a:ext uri="{FF2B5EF4-FFF2-40B4-BE49-F238E27FC236}">
                  <a16:creationId xmlns:a16="http://schemas.microsoft.com/office/drawing/2014/main" id="{8F8FF097-BC9C-4988-B94E-17BCAD1B9227}"/>
                </a:ext>
              </a:extLst>
            </p:cNvPr>
            <p:cNvSpPr/>
            <p:nvPr/>
          </p:nvSpPr>
          <p:spPr>
            <a:xfrm rot="14201785">
              <a:off x="8974643" y="4117306"/>
              <a:ext cx="114019" cy="73926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2CDA6235-FB38-4154-9F6F-3C90E5802877}"/>
                </a:ext>
              </a:extLst>
            </p:cNvPr>
            <p:cNvSpPr txBox="1"/>
            <p:nvPr/>
          </p:nvSpPr>
          <p:spPr>
            <a:xfrm>
              <a:off x="8980561" y="4551219"/>
              <a:ext cx="877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err="1"/>
                <a:t>T</a:t>
              </a:r>
              <a:r>
                <a:rPr lang="en-US" altLang="zh-CN" b="1" baseline="-25000" dirty="0" err="1"/>
                <a:t>booster</a:t>
              </a:r>
              <a:endParaRPr lang="zh-CN" altLang="en-US" b="1" baseline="-25000" dirty="0"/>
            </a:p>
          </p:txBody>
        </p:sp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D0EFA518-73DB-4DAF-85D9-82080C0B1A35}"/>
              </a:ext>
            </a:extLst>
          </p:cNvPr>
          <p:cNvSpPr txBox="1"/>
          <p:nvPr/>
        </p:nvSpPr>
        <p:spPr>
          <a:xfrm>
            <a:off x="7253451" y="5394454"/>
            <a:ext cx="3843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err="1"/>
              <a:t>T</a:t>
            </a:r>
            <a:r>
              <a:rPr lang="en-US" altLang="zh-CN" sz="2800" b="1" baseline="-25000" dirty="0" err="1"/>
              <a:t>Linac</a:t>
            </a:r>
            <a:r>
              <a:rPr lang="en-US" altLang="zh-CN" sz="2800" b="1" dirty="0"/>
              <a:t>=N*</a:t>
            </a:r>
            <a:r>
              <a:rPr lang="en-US" altLang="zh-CN" sz="2800" b="1" dirty="0" err="1"/>
              <a:t>Turns+T</a:t>
            </a:r>
            <a:r>
              <a:rPr lang="en-US" altLang="zh-CN" sz="2800" b="1" baseline="-25000" dirty="0" err="1"/>
              <a:t>booster</a:t>
            </a:r>
            <a:endParaRPr lang="zh-CN" altLang="en-US" sz="2800" b="1" baseline="-25000" dirty="0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083932C-1CF0-4827-A1B3-0A30CAA9FB3E}"/>
              </a:ext>
            </a:extLst>
          </p:cNvPr>
          <p:cNvSpPr/>
          <p:nvPr/>
        </p:nvSpPr>
        <p:spPr>
          <a:xfrm>
            <a:off x="7253451" y="5394454"/>
            <a:ext cx="3762086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7F1A99D-F1B5-4C63-9E86-C34E2D9B2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95" y="4842115"/>
            <a:ext cx="6077349" cy="1342631"/>
          </a:xfrm>
          <a:prstGeom prst="rect">
            <a:avLst/>
          </a:prstGeom>
        </p:spPr>
      </p:pic>
      <p:sp>
        <p:nvSpPr>
          <p:cNvPr id="40" name="矩形 39">
            <a:extLst>
              <a:ext uri="{FF2B5EF4-FFF2-40B4-BE49-F238E27FC236}">
                <a16:creationId xmlns:a16="http://schemas.microsoft.com/office/drawing/2014/main" id="{D467368B-7D76-4DC0-B670-5A4CCF012AB5}"/>
              </a:ext>
            </a:extLst>
          </p:cNvPr>
          <p:cNvSpPr/>
          <p:nvPr/>
        </p:nvSpPr>
        <p:spPr>
          <a:xfrm>
            <a:off x="844320" y="1590252"/>
            <a:ext cx="6664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 into the booster is a simple on-axis injection with 1 kicker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E7A01F2C-DE24-4518-ACB7-12C560F1F70A}"/>
              </a:ext>
            </a:extLst>
          </p:cNvPr>
          <p:cNvSpPr/>
          <p:nvPr/>
        </p:nvSpPr>
        <p:spPr>
          <a:xfrm>
            <a:off x="5783884" y="6166016"/>
            <a:ext cx="6408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slightly, we can fill the booster with any pattern we needed.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1FE2BA-CE9D-4549-88C2-9C0C6A56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494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8825" y="213871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Injection to the Booster (Z)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1192686" y="2316026"/>
          <a:ext cx="728292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2677">
                  <a:extLst>
                    <a:ext uri="{9D8B030D-6E8A-4147-A177-3AD203B41FA5}">
                      <a16:colId xmlns:a16="http://schemas.microsoft.com/office/drawing/2014/main" val="2218494576"/>
                    </a:ext>
                  </a:extLst>
                </a:gridCol>
                <a:gridCol w="938557">
                  <a:extLst>
                    <a:ext uri="{9D8B030D-6E8A-4147-A177-3AD203B41FA5}">
                      <a16:colId xmlns:a16="http://schemas.microsoft.com/office/drawing/2014/main" val="333402253"/>
                    </a:ext>
                  </a:extLst>
                </a:gridCol>
                <a:gridCol w="1031278">
                  <a:extLst>
                    <a:ext uri="{9D8B030D-6E8A-4147-A177-3AD203B41FA5}">
                      <a16:colId xmlns:a16="http://schemas.microsoft.com/office/drawing/2014/main" val="5997168"/>
                    </a:ext>
                  </a:extLst>
                </a:gridCol>
                <a:gridCol w="1065654">
                  <a:extLst>
                    <a:ext uri="{9D8B030D-6E8A-4147-A177-3AD203B41FA5}">
                      <a16:colId xmlns:a16="http://schemas.microsoft.com/office/drawing/2014/main" val="2154393588"/>
                    </a:ext>
                  </a:extLst>
                </a:gridCol>
                <a:gridCol w="969402">
                  <a:extLst>
                    <a:ext uri="{9D8B030D-6E8A-4147-A177-3AD203B41FA5}">
                      <a16:colId xmlns:a16="http://schemas.microsoft.com/office/drawing/2014/main" val="210410003"/>
                    </a:ext>
                  </a:extLst>
                </a:gridCol>
                <a:gridCol w="1092677">
                  <a:extLst>
                    <a:ext uri="{9D8B030D-6E8A-4147-A177-3AD203B41FA5}">
                      <a16:colId xmlns:a16="http://schemas.microsoft.com/office/drawing/2014/main" val="111899124"/>
                    </a:ext>
                  </a:extLst>
                </a:gridCol>
                <a:gridCol w="1092677">
                  <a:extLst>
                    <a:ext uri="{9D8B030D-6E8A-4147-A177-3AD203B41FA5}">
                      <a16:colId xmlns:a16="http://schemas.microsoft.com/office/drawing/2014/main" val="3288554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Linac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53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855680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092314" y="3703434"/>
            <a:ext cx="547294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CEPC, the common frequency is 13MHz, so the minimum time separation= 76.92ns.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Max bunch number is limited by the common frequency of collider, booster and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Linac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the SHB1&amp;SHB2 is cancelled, the minimum time separation=7.692ns.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714784" y="3423233"/>
            <a:ext cx="4021985" cy="2225840"/>
            <a:chOff x="6744559" y="1182532"/>
            <a:chExt cx="4021985" cy="222584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2"/>
            <a:srcRect t="13927"/>
            <a:stretch/>
          </p:blipFill>
          <p:spPr>
            <a:xfrm>
              <a:off x="6744559" y="1182532"/>
              <a:ext cx="3986749" cy="22258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pic>
        <p:sp>
          <p:nvSpPr>
            <p:cNvPr id="6" name="文本框 5"/>
            <p:cNvSpPr txBox="1"/>
            <p:nvPr/>
          </p:nvSpPr>
          <p:spPr>
            <a:xfrm>
              <a:off x="9680265" y="1306286"/>
              <a:ext cx="10862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@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Cai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Meng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9721144" y="3797002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2020.07.17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0049256" y="1078992"/>
            <a:ext cx="206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Ge Lei, Gang Li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079503" y="6026507"/>
            <a:ext cx="9132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Subharmonic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bunchers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are cancelled and the thermionic gun is replaced by RF gun.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01204" y="6383174"/>
            <a:ext cx="4460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Bunch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separation@Z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=23.08ns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2BCD8FA-DFF1-4865-8420-560322241C56}"/>
              </a:ext>
            </a:extLst>
          </p:cNvPr>
          <p:cNvSpPr txBox="1"/>
          <p:nvPr/>
        </p:nvSpPr>
        <p:spPr>
          <a:xfrm>
            <a:off x="1092314" y="1417546"/>
            <a:ext cx="8457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 have the flexibility of booster bunch patterns choice, some considerations on the electron gun or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frequencies are on going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.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E485985-3F99-4A1D-9E00-FB48334FD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266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Injection to booster (</a:t>
            </a:r>
            <a:r>
              <a:rPr lang="en-US" altLang="zh-CN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Higgs)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7055CEC-FC01-42BD-B843-18AD91903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5718" y="2695937"/>
            <a:ext cx="5179553" cy="351078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A4620C4-52BB-4706-A6EE-CC4F5C9D029A}"/>
              </a:ext>
            </a:extLst>
          </p:cNvPr>
          <p:cNvSpPr txBox="1"/>
          <p:nvPr/>
        </p:nvSpPr>
        <p:spPr>
          <a:xfrm>
            <a:off x="1248311" y="4692439"/>
            <a:ext cx="4256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share the RF system, for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and Higgs energy, bunches per beam are in the half ring both for booster and collider.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3FC99D7-C62C-4975-9808-5485B70F2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054880"/>
              </p:ext>
            </p:extLst>
          </p:nvPr>
        </p:nvGraphicFramePr>
        <p:xfrm>
          <a:off x="1371926" y="1863263"/>
          <a:ext cx="5567354" cy="2346960"/>
        </p:xfrm>
        <a:graphic>
          <a:graphicData uri="http://schemas.openxmlformats.org/drawingml/2006/table">
            <a:tbl>
              <a:tblPr firstRow="1" firstCol="1" bandRow="1"/>
              <a:tblGrid>
                <a:gridCol w="2550040">
                  <a:extLst>
                    <a:ext uri="{9D8B030D-6E8A-4147-A177-3AD203B41FA5}">
                      <a16:colId xmlns:a16="http://schemas.microsoft.com/office/drawing/2014/main" val="909702192"/>
                    </a:ext>
                  </a:extLst>
                </a:gridCol>
                <a:gridCol w="1508657">
                  <a:extLst>
                    <a:ext uri="{9D8B030D-6E8A-4147-A177-3AD203B41FA5}">
                      <a16:colId xmlns:a16="http://schemas.microsoft.com/office/drawing/2014/main" val="2843651739"/>
                    </a:ext>
                  </a:extLst>
                </a:gridCol>
                <a:gridCol w="1508657">
                  <a:extLst>
                    <a:ext uri="{9D8B030D-6E8A-4147-A177-3AD203B41FA5}">
                      <a16:colId xmlns:a16="http://schemas.microsoft.com/office/drawing/2014/main" val="144567647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tt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28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114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number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531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</a:t>
                      </a: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seperation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0564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 scheme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1558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frequency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436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pules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&lt;8.4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&lt;1.29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28971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rise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up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fall down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35841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Timing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delay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7725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14285"/>
                  </a:ext>
                </a:extLst>
              </a:tr>
            </a:tbl>
          </a:graphicData>
        </a:graphic>
      </p:graphicFrame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206805A-6573-4D78-8C50-C90ACA44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6535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Injection to the Booster (W)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A4620C4-52BB-4706-A6EE-CC4F5C9D029A}"/>
              </a:ext>
            </a:extLst>
          </p:cNvPr>
          <p:cNvSpPr txBox="1"/>
          <p:nvPr/>
        </p:nvSpPr>
        <p:spPr>
          <a:xfrm>
            <a:off x="1288951" y="4688186"/>
            <a:ext cx="4131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For W mode, bunches are uniform in the whole ring both for booster and collider.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273AA05-6577-4267-AA4A-4CA7F8183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062" y="2267119"/>
            <a:ext cx="4867680" cy="3432724"/>
          </a:xfrm>
          <a:prstGeom prst="rect">
            <a:avLst/>
          </a:prstGeom>
        </p:spPr>
      </p:pic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2A5C639-59B9-4CFC-ABA8-28392751C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995698"/>
              </p:ext>
            </p:extLst>
          </p:nvPr>
        </p:nvGraphicFramePr>
        <p:xfrm>
          <a:off x="1207672" y="1690688"/>
          <a:ext cx="4716511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2963338">
                  <a:extLst>
                    <a:ext uri="{9D8B030D-6E8A-4147-A177-3AD203B41FA5}">
                      <a16:colId xmlns:a16="http://schemas.microsoft.com/office/drawing/2014/main" val="909702192"/>
                    </a:ext>
                  </a:extLst>
                </a:gridCol>
                <a:gridCol w="1753173">
                  <a:extLst>
                    <a:ext uri="{9D8B030D-6E8A-4147-A177-3AD203B41FA5}">
                      <a16:colId xmlns:a16="http://schemas.microsoft.com/office/drawing/2014/main" val="284365173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28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114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number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531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</a:t>
                      </a: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seperation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0564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 scheme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1558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frequency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436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pules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&lt;0.535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28971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rise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up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fall down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35841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Timing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delay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7725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14285"/>
                  </a:ext>
                </a:extLst>
              </a:tr>
            </a:tbl>
          </a:graphicData>
        </a:graphic>
      </p:graphicFrame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5C58EF8-F594-4D65-9ED3-468530F3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50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4F522AB4-4AA4-41FB-9A2A-7315B7DA9480}"/>
              </a:ext>
            </a:extLst>
          </p:cNvPr>
          <p:cNvGrpSpPr/>
          <p:nvPr/>
        </p:nvGrpSpPr>
        <p:grpSpPr>
          <a:xfrm>
            <a:off x="7214156" y="1788160"/>
            <a:ext cx="4147116" cy="3679465"/>
            <a:chOff x="3953166" y="2105711"/>
            <a:chExt cx="4147116" cy="367946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D1ECC2D-516F-4982-A474-FF7862A71828}"/>
                </a:ext>
              </a:extLst>
            </p:cNvPr>
            <p:cNvSpPr/>
            <p:nvPr/>
          </p:nvSpPr>
          <p:spPr>
            <a:xfrm>
              <a:off x="3953166" y="2937163"/>
              <a:ext cx="953139" cy="35116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Linac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箭头: 右 5">
              <a:extLst>
                <a:ext uri="{FF2B5EF4-FFF2-40B4-BE49-F238E27FC236}">
                  <a16:creationId xmlns:a16="http://schemas.microsoft.com/office/drawing/2014/main" id="{71BF3089-6A48-426A-A04F-AF995ECD99D0}"/>
                </a:ext>
              </a:extLst>
            </p:cNvPr>
            <p:cNvSpPr/>
            <p:nvPr/>
          </p:nvSpPr>
          <p:spPr>
            <a:xfrm>
              <a:off x="4906305" y="2946489"/>
              <a:ext cx="655782" cy="157018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" name="圆: 空心 6">
              <a:extLst>
                <a:ext uri="{FF2B5EF4-FFF2-40B4-BE49-F238E27FC236}">
                  <a16:creationId xmlns:a16="http://schemas.microsoft.com/office/drawing/2014/main" id="{A07FB26A-1B4D-41F4-B471-065023386D23}"/>
                </a:ext>
              </a:extLst>
            </p:cNvPr>
            <p:cNvSpPr/>
            <p:nvPr/>
          </p:nvSpPr>
          <p:spPr>
            <a:xfrm>
              <a:off x="5434581" y="2105711"/>
              <a:ext cx="483110" cy="563418"/>
            </a:xfrm>
            <a:prstGeom prst="donut">
              <a:avLst>
                <a:gd name="adj" fmla="val 16422"/>
              </a:avLst>
            </a:prstGeom>
            <a:solidFill>
              <a:srgbClr val="ED7D31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392160E9-77DD-47AC-AEE2-7B8D11BA7311}"/>
                </a:ext>
              </a:extLst>
            </p:cNvPr>
            <p:cNvCxnSpPr/>
            <p:nvPr/>
          </p:nvCxnSpPr>
          <p:spPr>
            <a:xfrm flipV="1">
              <a:off x="5589795" y="2683253"/>
              <a:ext cx="0" cy="350981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EE7150D2-3EE5-422C-BED7-DD71FE976FC4}"/>
                </a:ext>
              </a:extLst>
            </p:cNvPr>
            <p:cNvCxnSpPr>
              <a:cxnSpLocks/>
            </p:cNvCxnSpPr>
            <p:nvPr/>
          </p:nvCxnSpPr>
          <p:spPr>
            <a:xfrm>
              <a:off x="5732962" y="2695928"/>
              <a:ext cx="0" cy="36601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0" name="箭头: 右 9">
              <a:extLst>
                <a:ext uri="{FF2B5EF4-FFF2-40B4-BE49-F238E27FC236}">
                  <a16:creationId xmlns:a16="http://schemas.microsoft.com/office/drawing/2014/main" id="{4C76865A-5747-46A6-AB71-82A631A64771}"/>
                </a:ext>
              </a:extLst>
            </p:cNvPr>
            <p:cNvSpPr/>
            <p:nvPr/>
          </p:nvSpPr>
          <p:spPr>
            <a:xfrm>
              <a:off x="5813264" y="2946576"/>
              <a:ext cx="413841" cy="156931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箭头: 右 10">
              <a:extLst>
                <a:ext uri="{FF2B5EF4-FFF2-40B4-BE49-F238E27FC236}">
                  <a16:creationId xmlns:a16="http://schemas.microsoft.com/office/drawing/2014/main" id="{E9AB8AF4-A8B1-4338-A3EB-3F5FE0970CAA}"/>
                </a:ext>
              </a:extLst>
            </p:cNvPr>
            <p:cNvSpPr/>
            <p:nvPr/>
          </p:nvSpPr>
          <p:spPr>
            <a:xfrm>
              <a:off x="4897069" y="3122024"/>
              <a:ext cx="655782" cy="157018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" name="箭头: 右 11">
              <a:extLst>
                <a:ext uri="{FF2B5EF4-FFF2-40B4-BE49-F238E27FC236}">
                  <a16:creationId xmlns:a16="http://schemas.microsoft.com/office/drawing/2014/main" id="{B1D1EAD3-D851-488D-9AE6-A8CA19AD88C8}"/>
                </a:ext>
              </a:extLst>
            </p:cNvPr>
            <p:cNvSpPr/>
            <p:nvPr/>
          </p:nvSpPr>
          <p:spPr>
            <a:xfrm>
              <a:off x="5589795" y="3122024"/>
              <a:ext cx="637309" cy="156931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78BF8622-4CC8-48C8-AD77-1A6012B24AE2}"/>
                </a:ext>
              </a:extLst>
            </p:cNvPr>
            <p:cNvSpPr txBox="1"/>
            <p:nvPr/>
          </p:nvSpPr>
          <p:spPr>
            <a:xfrm>
              <a:off x="4245905" y="2208854"/>
              <a:ext cx="1320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Damping Ring</a:t>
              </a:r>
              <a:endPara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圆: 空心 13">
              <a:extLst>
                <a:ext uri="{FF2B5EF4-FFF2-40B4-BE49-F238E27FC236}">
                  <a16:creationId xmlns:a16="http://schemas.microsoft.com/office/drawing/2014/main" id="{3CEA398A-E228-4E4D-A757-0CBFEE6002E3}"/>
                </a:ext>
              </a:extLst>
            </p:cNvPr>
            <p:cNvSpPr/>
            <p:nvPr/>
          </p:nvSpPr>
          <p:spPr>
            <a:xfrm>
              <a:off x="6356415" y="2238217"/>
              <a:ext cx="1616368" cy="1647449"/>
            </a:xfrm>
            <a:prstGeom prst="donut">
              <a:avLst>
                <a:gd name="adj" fmla="val 10740"/>
              </a:avLst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B136CD63-DC32-4383-9C93-BEE2E6EC99DD}"/>
                </a:ext>
              </a:extLst>
            </p:cNvPr>
            <p:cNvSpPr txBox="1"/>
            <p:nvPr/>
          </p:nvSpPr>
          <p:spPr>
            <a:xfrm>
              <a:off x="4892451" y="2695928"/>
              <a:ext cx="1320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Positron</a:t>
              </a: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F6A4158B-09D0-4631-BE63-A655A4ABE174}"/>
                </a:ext>
              </a:extLst>
            </p:cNvPr>
            <p:cNvSpPr txBox="1"/>
            <p:nvPr/>
          </p:nvSpPr>
          <p:spPr>
            <a:xfrm>
              <a:off x="4892450" y="3228245"/>
              <a:ext cx="1320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Electron</a:t>
              </a: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A093FCC7-A004-4B1F-8217-94185B4C7A2C}"/>
                </a:ext>
              </a:extLst>
            </p:cNvPr>
            <p:cNvSpPr txBox="1"/>
            <p:nvPr/>
          </p:nvSpPr>
          <p:spPr>
            <a:xfrm>
              <a:off x="6779483" y="2923394"/>
              <a:ext cx="1320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Booster</a:t>
              </a:r>
              <a:endPara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圆: 空心 17">
              <a:extLst>
                <a:ext uri="{FF2B5EF4-FFF2-40B4-BE49-F238E27FC236}">
                  <a16:creationId xmlns:a16="http://schemas.microsoft.com/office/drawing/2014/main" id="{973A41F8-13F9-4A77-816A-CF5A8949F8AD}"/>
                </a:ext>
              </a:extLst>
            </p:cNvPr>
            <p:cNvSpPr/>
            <p:nvPr/>
          </p:nvSpPr>
          <p:spPr>
            <a:xfrm>
              <a:off x="4906304" y="4137727"/>
              <a:ext cx="1616368" cy="1647449"/>
            </a:xfrm>
            <a:prstGeom prst="donut">
              <a:avLst>
                <a:gd name="adj" fmla="val 10740"/>
              </a:avLst>
            </a:prstGeom>
            <a:solidFill>
              <a:srgbClr val="703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箭头: 右 18">
              <a:extLst>
                <a:ext uri="{FF2B5EF4-FFF2-40B4-BE49-F238E27FC236}">
                  <a16:creationId xmlns:a16="http://schemas.microsoft.com/office/drawing/2014/main" id="{D7AA1C62-F32C-42A1-A5D5-10F9AB0197B9}"/>
                </a:ext>
              </a:extLst>
            </p:cNvPr>
            <p:cNvSpPr/>
            <p:nvPr/>
          </p:nvSpPr>
          <p:spPr>
            <a:xfrm rot="17322105" flipH="1">
              <a:off x="6256260" y="4268952"/>
              <a:ext cx="885796" cy="188938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" name="箭头: 右 19">
              <a:extLst>
                <a:ext uri="{FF2B5EF4-FFF2-40B4-BE49-F238E27FC236}">
                  <a16:creationId xmlns:a16="http://schemas.microsoft.com/office/drawing/2014/main" id="{960F0034-7057-4B42-AB29-DF28804741A8}"/>
                </a:ext>
              </a:extLst>
            </p:cNvPr>
            <p:cNvSpPr/>
            <p:nvPr/>
          </p:nvSpPr>
          <p:spPr>
            <a:xfrm rot="19959703" flipH="1">
              <a:off x="5687427" y="3730892"/>
              <a:ext cx="885796" cy="188938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6E5F9A21-86A0-4073-8335-7E99DD73ED76}"/>
                </a:ext>
              </a:extLst>
            </p:cNvPr>
            <p:cNvSpPr txBox="1"/>
            <p:nvPr/>
          </p:nvSpPr>
          <p:spPr>
            <a:xfrm>
              <a:off x="5359784" y="4802148"/>
              <a:ext cx="1320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Collider</a:t>
              </a:r>
              <a:endPara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9D4D049E-C029-4AF2-9474-90F32B8E96E4}"/>
              </a:ext>
            </a:extLst>
          </p:cNvPr>
          <p:cNvSpPr txBox="1"/>
          <p:nvPr/>
        </p:nvSpPr>
        <p:spPr>
          <a:xfrm>
            <a:off x="924561" y="1788160"/>
            <a:ext cx="54762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Injection and extraction from: </a:t>
            </a:r>
            <a:r>
              <a:rPr lang="en-US" altLang="zh-CN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Linac</a:t>
            </a: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damping ring, booster, and collider;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zh-CN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Energy: </a:t>
            </a:r>
            <a:r>
              <a:rPr lang="en-US" altLang="zh-CN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tt</a:t>
            </a: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(180 GeV),  Higgs (120 GeV), W (80 GeV), Z (45.5 GeV);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zh-CN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Top-up and injection from scratch;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zh-CN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Off-axis and On-axis.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" name="标题 1">
            <a:extLst>
              <a:ext uri="{FF2B5EF4-FFF2-40B4-BE49-F238E27FC236}">
                <a16:creationId xmlns:a16="http://schemas.microsoft.com/office/drawing/2014/main" id="{8DF023E2-7A80-41AD-937B-E728859D14D6}"/>
              </a:ext>
            </a:extLst>
          </p:cNvPr>
          <p:cNvSpPr txBox="1">
            <a:spLocks/>
          </p:cNvSpPr>
          <p:nvPr/>
        </p:nvSpPr>
        <p:spPr>
          <a:xfrm>
            <a:off x="924560" y="33955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2BDC951-01CE-4863-BEA9-B2A79C95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559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Injection to the Booster (Z)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BDEB036D-7A88-4D46-88BD-2AF83BBBB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38195"/>
              </p:ext>
            </p:extLst>
          </p:nvPr>
        </p:nvGraphicFramePr>
        <p:xfrm>
          <a:off x="1096835" y="1995489"/>
          <a:ext cx="5479456" cy="2346960"/>
        </p:xfrm>
        <a:graphic>
          <a:graphicData uri="http://schemas.openxmlformats.org/drawingml/2006/table">
            <a:tbl>
              <a:tblPr firstRow="1" firstCol="1" bandRow="1"/>
              <a:tblGrid>
                <a:gridCol w="2526275">
                  <a:extLst>
                    <a:ext uri="{9D8B030D-6E8A-4147-A177-3AD203B41FA5}">
                      <a16:colId xmlns:a16="http://schemas.microsoft.com/office/drawing/2014/main" val="909702192"/>
                    </a:ext>
                  </a:extLst>
                </a:gridCol>
                <a:gridCol w="2953181">
                  <a:extLst>
                    <a:ext uri="{9D8B030D-6E8A-4147-A177-3AD203B41FA5}">
                      <a16:colId xmlns:a16="http://schemas.microsoft.com/office/drawing/2014/main" val="2843651739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28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114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number/train</a:t>
                      </a:r>
                      <a:endParaRPr lang="en-US" altLang="zh-CN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531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separation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ns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23.076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0564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trains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15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Train separation 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52107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frequency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200 or 100 (double bunch)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436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 scheme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 or two by two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28971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rise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up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fall down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(ns)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&lt;23.076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35841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Flat</a:t>
                      </a:r>
                      <a:r>
                        <a:rPr lang="en-US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top (ns)</a:t>
                      </a:r>
                      <a:endParaRPr lang="en-US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23.1 for double bunch mode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7725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14285"/>
                  </a:ext>
                </a:extLst>
              </a:tr>
            </a:tbl>
          </a:graphicData>
        </a:graphic>
      </p:graphicFrame>
      <p:pic>
        <p:nvPicPr>
          <p:cNvPr id="11" name="图片 10">
            <a:extLst>
              <a:ext uri="{FF2B5EF4-FFF2-40B4-BE49-F238E27FC236}">
                <a16:creationId xmlns:a16="http://schemas.microsoft.com/office/drawing/2014/main" id="{E6BDD872-55D8-4422-8E05-7BEC9CE18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1051" y="3204725"/>
            <a:ext cx="4335071" cy="3016223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3B91328E-6966-4E85-A254-6CB497788DEA}"/>
              </a:ext>
            </a:extLst>
          </p:cNvPr>
          <p:cNvSpPr txBox="1"/>
          <p:nvPr/>
        </p:nvSpPr>
        <p:spPr>
          <a:xfrm>
            <a:off x="1096835" y="4712837"/>
            <a:ext cx="433137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bunches per beam are distributed train by train both in booster and collider. (This will be talked about in detail later)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number of train in the booster is 1/3 of that in the collider.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A0E64F2-674E-42B7-A709-8AF837EB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044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Extraction from the Booster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39CA8BB-B03B-4F73-B32C-061D5DF4725B}"/>
              </a:ext>
            </a:extLst>
          </p:cNvPr>
          <p:cNvSpPr txBox="1"/>
          <p:nvPr/>
        </p:nvSpPr>
        <p:spPr>
          <a:xfrm>
            <a:off x="1447059" y="1783744"/>
            <a:ext cx="940145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For Z energy, it becomes more complicated due to the large bunch number needed in the collider.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separation between bunches are only 20~30 ns. Considering the rise time of the kickers, bunches are arranged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train by train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in the collider.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Due to the current limit in the booster, The bunch number in the booster is only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1/3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of that in the collider.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58D17118-D865-4573-B4BA-343A8A597EF5}"/>
              </a:ext>
            </a:extLst>
          </p:cNvPr>
          <p:cNvGrpSpPr/>
          <p:nvPr/>
        </p:nvGrpSpPr>
        <p:grpSpPr>
          <a:xfrm>
            <a:off x="1447059" y="3607333"/>
            <a:ext cx="5738099" cy="1304181"/>
            <a:chOff x="1447059" y="3607333"/>
            <a:chExt cx="5738099" cy="1304181"/>
          </a:xfrm>
        </p:grpSpPr>
        <p:cxnSp>
          <p:nvCxnSpPr>
            <p:cNvPr id="4" name="直接箭头连接符 3">
              <a:extLst>
                <a:ext uri="{FF2B5EF4-FFF2-40B4-BE49-F238E27FC236}">
                  <a16:creationId xmlns:a16="http://schemas.microsoft.com/office/drawing/2014/main" id="{A4916C85-D500-4CB7-83A5-906E19C8BE4E}"/>
                </a:ext>
              </a:extLst>
            </p:cNvPr>
            <p:cNvCxnSpPr>
              <a:cxnSpLocks/>
            </p:cNvCxnSpPr>
            <p:nvPr/>
          </p:nvCxnSpPr>
          <p:spPr>
            <a:xfrm>
              <a:off x="1447059" y="4177890"/>
              <a:ext cx="5309115" cy="325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右大括号 4">
              <a:extLst>
                <a:ext uri="{FF2B5EF4-FFF2-40B4-BE49-F238E27FC236}">
                  <a16:creationId xmlns:a16="http://schemas.microsoft.com/office/drawing/2014/main" id="{FD8795A5-D556-4D9E-822A-1F8C453A037F}"/>
                </a:ext>
              </a:extLst>
            </p:cNvPr>
            <p:cNvSpPr/>
            <p:nvPr/>
          </p:nvSpPr>
          <p:spPr>
            <a:xfrm rot="16200000">
              <a:off x="1766572" y="3843417"/>
              <a:ext cx="54950" cy="29994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C656A8D-669E-4CC7-BFED-587FCF78248A}"/>
                </a:ext>
              </a:extLst>
            </p:cNvPr>
            <p:cNvSpPr txBox="1"/>
            <p:nvPr/>
          </p:nvSpPr>
          <p:spPr>
            <a:xfrm>
              <a:off x="1574566" y="3607333"/>
              <a:ext cx="942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~ 23 ns</a:t>
              </a: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43121D8A-7C92-4790-96C2-60FC94BAF20B}"/>
                </a:ext>
              </a:extLst>
            </p:cNvPr>
            <p:cNvSpPr txBox="1"/>
            <p:nvPr/>
          </p:nvSpPr>
          <p:spPr>
            <a:xfrm>
              <a:off x="2216723" y="3932473"/>
              <a:ext cx="4433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…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B5034D0B-96AE-4EC2-AA9A-1BD25C455596}"/>
                </a:ext>
              </a:extLst>
            </p:cNvPr>
            <p:cNvGrpSpPr/>
            <p:nvPr/>
          </p:nvGrpSpPr>
          <p:grpSpPr>
            <a:xfrm>
              <a:off x="1602274" y="4088262"/>
              <a:ext cx="1607587" cy="799913"/>
              <a:chOff x="1602274" y="4291460"/>
              <a:chExt cx="1607587" cy="799913"/>
            </a:xfrm>
          </p:grpSpPr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CC48B857-1F94-48E4-AF23-C02B4DD97DD0}"/>
                  </a:ext>
                </a:extLst>
              </p:cNvPr>
              <p:cNvGrpSpPr/>
              <p:nvPr/>
            </p:nvGrpSpPr>
            <p:grpSpPr>
              <a:xfrm>
                <a:off x="1602274" y="4291460"/>
                <a:ext cx="655776" cy="184726"/>
                <a:chOff x="1602274" y="4291460"/>
                <a:chExt cx="655776" cy="184726"/>
              </a:xfrm>
            </p:grpSpPr>
            <p:sp>
              <p:nvSpPr>
                <p:cNvPr id="16" name="椭圆 15">
                  <a:extLst>
                    <a:ext uri="{FF2B5EF4-FFF2-40B4-BE49-F238E27FC236}">
                      <a16:creationId xmlns:a16="http://schemas.microsoft.com/office/drawing/2014/main" id="{1643C6E8-C681-4CC0-9EBA-1706CD1D092A}"/>
                    </a:ext>
                  </a:extLst>
                </p:cNvPr>
                <p:cNvSpPr/>
                <p:nvPr/>
              </p:nvSpPr>
              <p:spPr>
                <a:xfrm>
                  <a:off x="1602274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7" name="椭圆 16">
                  <a:extLst>
                    <a:ext uri="{FF2B5EF4-FFF2-40B4-BE49-F238E27FC236}">
                      <a16:creationId xmlns:a16="http://schemas.microsoft.com/office/drawing/2014/main" id="{5DF26BED-78DC-4409-8D73-A4669C5C643D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8" name="椭圆 17">
                  <a:extLst>
                    <a:ext uri="{FF2B5EF4-FFF2-40B4-BE49-F238E27FC236}">
                      <a16:creationId xmlns:a16="http://schemas.microsoft.com/office/drawing/2014/main" id="{1CCAC5DB-4B73-4A68-819E-60057507E837}"/>
                    </a:ext>
                  </a:extLst>
                </p:cNvPr>
                <p:cNvSpPr/>
                <p:nvPr/>
              </p:nvSpPr>
              <p:spPr>
                <a:xfrm>
                  <a:off x="2101032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40723E2A-EEB2-48C6-B901-4857336D62FA}"/>
                  </a:ext>
                </a:extLst>
              </p:cNvPr>
              <p:cNvGrpSpPr/>
              <p:nvPr/>
            </p:nvGrpSpPr>
            <p:grpSpPr>
              <a:xfrm>
                <a:off x="2540233" y="4305313"/>
                <a:ext cx="655776" cy="184726"/>
                <a:chOff x="1602274" y="4291460"/>
                <a:chExt cx="655776" cy="184726"/>
              </a:xfrm>
            </p:grpSpPr>
            <p:sp>
              <p:nvSpPr>
                <p:cNvPr id="23" name="椭圆 22">
                  <a:extLst>
                    <a:ext uri="{FF2B5EF4-FFF2-40B4-BE49-F238E27FC236}">
                      <a16:creationId xmlns:a16="http://schemas.microsoft.com/office/drawing/2014/main" id="{579B54D8-19E3-4FC7-86EF-81BFBA496DE2}"/>
                    </a:ext>
                  </a:extLst>
                </p:cNvPr>
                <p:cNvSpPr/>
                <p:nvPr/>
              </p:nvSpPr>
              <p:spPr>
                <a:xfrm>
                  <a:off x="1602274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4" name="椭圆 23">
                  <a:extLst>
                    <a:ext uri="{FF2B5EF4-FFF2-40B4-BE49-F238E27FC236}">
                      <a16:creationId xmlns:a16="http://schemas.microsoft.com/office/drawing/2014/main" id="{3F064691-AA0C-4AA1-98E3-A3AAB0010B57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5" name="椭圆 24">
                  <a:extLst>
                    <a:ext uri="{FF2B5EF4-FFF2-40B4-BE49-F238E27FC236}">
                      <a16:creationId xmlns:a16="http://schemas.microsoft.com/office/drawing/2014/main" id="{6D0F5C62-D1BC-4F77-BD3E-113D487894FF}"/>
                    </a:ext>
                  </a:extLst>
                </p:cNvPr>
                <p:cNvSpPr/>
                <p:nvPr/>
              </p:nvSpPr>
              <p:spPr>
                <a:xfrm>
                  <a:off x="2101032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27" name="右大括号 26">
                <a:extLst>
                  <a:ext uri="{FF2B5EF4-FFF2-40B4-BE49-F238E27FC236}">
                    <a16:creationId xmlns:a16="http://schemas.microsoft.com/office/drawing/2014/main" id="{FB595487-8E8B-4762-AD19-D737B45132F3}"/>
                  </a:ext>
                </a:extLst>
              </p:cNvPr>
              <p:cNvSpPr/>
              <p:nvPr/>
            </p:nvSpPr>
            <p:spPr>
              <a:xfrm rot="5400000">
                <a:off x="2288229" y="3945284"/>
                <a:ext cx="159669" cy="148918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A8C44262-7D46-4E7B-9B69-30368BE0977D}"/>
                  </a:ext>
                </a:extLst>
              </p:cNvPr>
              <p:cNvSpPr txBox="1"/>
              <p:nvPr/>
            </p:nvSpPr>
            <p:spPr>
              <a:xfrm>
                <a:off x="1930162" y="4752819"/>
                <a:ext cx="12796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~ 1.8 </a:t>
                </a:r>
                <a:r>
                  <a:rPr kumimoji="0" lang="en-US" altLang="zh-CN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等线" panose="02010600030101010101" pitchFamily="2" charset="-122"/>
                    <a:cs typeface="Times New Roman" panose="02020603050405020304" pitchFamily="18" charset="0"/>
                  </a:rPr>
                  <a:t>m</a:t>
                </a:r>
                <a:r>
                  <a:rPr kumimoji="0" lang="en-US" altLang="zh-CN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s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F3DF2F6B-1EC3-4F73-8D4E-A2E0F1F4FD89}"/>
                </a:ext>
              </a:extLst>
            </p:cNvPr>
            <p:cNvGrpSpPr/>
            <p:nvPr/>
          </p:nvGrpSpPr>
          <p:grpSpPr>
            <a:xfrm>
              <a:off x="4091472" y="4102122"/>
              <a:ext cx="1593735" cy="198579"/>
              <a:chOff x="1602274" y="4291460"/>
              <a:chExt cx="1593735" cy="198579"/>
            </a:xfrm>
          </p:grpSpPr>
          <p:grpSp>
            <p:nvGrpSpPr>
              <p:cNvPr id="32" name="组合 31">
                <a:extLst>
                  <a:ext uri="{FF2B5EF4-FFF2-40B4-BE49-F238E27FC236}">
                    <a16:creationId xmlns:a16="http://schemas.microsoft.com/office/drawing/2014/main" id="{CE272970-2967-4889-966C-5726086CE78A}"/>
                  </a:ext>
                </a:extLst>
              </p:cNvPr>
              <p:cNvGrpSpPr/>
              <p:nvPr/>
            </p:nvGrpSpPr>
            <p:grpSpPr>
              <a:xfrm>
                <a:off x="1602274" y="4291460"/>
                <a:ext cx="655776" cy="184726"/>
                <a:chOff x="1602274" y="4291460"/>
                <a:chExt cx="655776" cy="184726"/>
              </a:xfrm>
            </p:grpSpPr>
            <p:sp>
              <p:nvSpPr>
                <p:cNvPr id="39" name="椭圆 38">
                  <a:extLst>
                    <a:ext uri="{FF2B5EF4-FFF2-40B4-BE49-F238E27FC236}">
                      <a16:creationId xmlns:a16="http://schemas.microsoft.com/office/drawing/2014/main" id="{CF78E7B9-4BF7-4E06-95F6-AC5BB11C12B5}"/>
                    </a:ext>
                  </a:extLst>
                </p:cNvPr>
                <p:cNvSpPr/>
                <p:nvPr/>
              </p:nvSpPr>
              <p:spPr>
                <a:xfrm>
                  <a:off x="1602274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0" name="椭圆 39">
                  <a:extLst>
                    <a:ext uri="{FF2B5EF4-FFF2-40B4-BE49-F238E27FC236}">
                      <a16:creationId xmlns:a16="http://schemas.microsoft.com/office/drawing/2014/main" id="{8E60A8A0-3CBA-4860-8A8A-F2429C39ABE5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41" name="椭圆 40">
                  <a:extLst>
                    <a:ext uri="{FF2B5EF4-FFF2-40B4-BE49-F238E27FC236}">
                      <a16:creationId xmlns:a16="http://schemas.microsoft.com/office/drawing/2014/main" id="{BF549CD9-DF8F-411F-B7F5-56E91642E228}"/>
                    </a:ext>
                  </a:extLst>
                </p:cNvPr>
                <p:cNvSpPr/>
                <p:nvPr/>
              </p:nvSpPr>
              <p:spPr>
                <a:xfrm>
                  <a:off x="2101032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33" name="组合 32">
                <a:extLst>
                  <a:ext uri="{FF2B5EF4-FFF2-40B4-BE49-F238E27FC236}">
                    <a16:creationId xmlns:a16="http://schemas.microsoft.com/office/drawing/2014/main" id="{5D52CBE2-4FB7-4A92-B825-13C1C8EB88F2}"/>
                  </a:ext>
                </a:extLst>
              </p:cNvPr>
              <p:cNvGrpSpPr/>
              <p:nvPr/>
            </p:nvGrpSpPr>
            <p:grpSpPr>
              <a:xfrm>
                <a:off x="2540233" y="4305313"/>
                <a:ext cx="655776" cy="184726"/>
                <a:chOff x="1602274" y="4291460"/>
                <a:chExt cx="655776" cy="184726"/>
              </a:xfrm>
            </p:grpSpPr>
            <p:sp>
              <p:nvSpPr>
                <p:cNvPr id="36" name="椭圆 35">
                  <a:extLst>
                    <a:ext uri="{FF2B5EF4-FFF2-40B4-BE49-F238E27FC236}">
                      <a16:creationId xmlns:a16="http://schemas.microsoft.com/office/drawing/2014/main" id="{315FFDD5-6969-4426-8B9C-82135238E4FB}"/>
                    </a:ext>
                  </a:extLst>
                </p:cNvPr>
                <p:cNvSpPr/>
                <p:nvPr/>
              </p:nvSpPr>
              <p:spPr>
                <a:xfrm>
                  <a:off x="1602274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37" name="椭圆 36">
                  <a:extLst>
                    <a:ext uri="{FF2B5EF4-FFF2-40B4-BE49-F238E27FC236}">
                      <a16:creationId xmlns:a16="http://schemas.microsoft.com/office/drawing/2014/main" id="{C350A1DD-BEB3-4F01-A825-A8D456334343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38" name="椭圆 37">
                  <a:extLst>
                    <a:ext uri="{FF2B5EF4-FFF2-40B4-BE49-F238E27FC236}">
                      <a16:creationId xmlns:a16="http://schemas.microsoft.com/office/drawing/2014/main" id="{5DFFBAFE-57D5-4CCA-A2A2-05C45C0A1B9A}"/>
                    </a:ext>
                  </a:extLst>
                </p:cNvPr>
                <p:cNvSpPr/>
                <p:nvPr/>
              </p:nvSpPr>
              <p:spPr>
                <a:xfrm>
                  <a:off x="2101032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</p:grpSp>
        <p:sp>
          <p:nvSpPr>
            <p:cNvPr id="42" name="右大括号 41">
              <a:extLst>
                <a:ext uri="{FF2B5EF4-FFF2-40B4-BE49-F238E27FC236}">
                  <a16:creationId xmlns:a16="http://schemas.microsoft.com/office/drawing/2014/main" id="{4C107CC1-0143-4BB4-BBF8-8E40BF453969}"/>
                </a:ext>
              </a:extLst>
            </p:cNvPr>
            <p:cNvSpPr/>
            <p:nvPr/>
          </p:nvSpPr>
          <p:spPr>
            <a:xfrm rot="5400000">
              <a:off x="3547857" y="4029344"/>
              <a:ext cx="159672" cy="92755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E5199D75-ACC8-4139-85B4-160D4D087A94}"/>
                </a:ext>
              </a:extLst>
            </p:cNvPr>
            <p:cNvSpPr txBox="1"/>
            <p:nvPr/>
          </p:nvSpPr>
          <p:spPr>
            <a:xfrm>
              <a:off x="3177764" y="4572960"/>
              <a:ext cx="12796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~ 500 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5" name="右大括号 44">
              <a:extLst>
                <a:ext uri="{FF2B5EF4-FFF2-40B4-BE49-F238E27FC236}">
                  <a16:creationId xmlns:a16="http://schemas.microsoft.com/office/drawing/2014/main" id="{A434D080-A6AB-4AC0-AAE1-610301BAA6AB}"/>
                </a:ext>
              </a:extLst>
            </p:cNvPr>
            <p:cNvSpPr/>
            <p:nvPr/>
          </p:nvSpPr>
          <p:spPr>
            <a:xfrm rot="5400000">
              <a:off x="6067949" y="4034182"/>
              <a:ext cx="159672" cy="92755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AD6D6958-E4A9-4D0B-9C5C-391407B55604}"/>
                </a:ext>
              </a:extLst>
            </p:cNvPr>
            <p:cNvSpPr txBox="1"/>
            <p:nvPr/>
          </p:nvSpPr>
          <p:spPr>
            <a:xfrm>
              <a:off x="5905459" y="4572960"/>
              <a:ext cx="12796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Gap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1012AD4D-D3F4-4B25-891F-092A8AB6C580}"/>
              </a:ext>
            </a:extLst>
          </p:cNvPr>
          <p:cNvGrpSpPr/>
          <p:nvPr/>
        </p:nvGrpSpPr>
        <p:grpSpPr>
          <a:xfrm>
            <a:off x="1423969" y="5525745"/>
            <a:ext cx="5309115" cy="984162"/>
            <a:chOff x="1447059" y="3932473"/>
            <a:chExt cx="5309115" cy="984162"/>
          </a:xfrm>
        </p:grpSpPr>
        <p:cxnSp>
          <p:nvCxnSpPr>
            <p:cNvPr id="49" name="直接箭头连接符 48">
              <a:extLst>
                <a:ext uri="{FF2B5EF4-FFF2-40B4-BE49-F238E27FC236}">
                  <a16:creationId xmlns:a16="http://schemas.microsoft.com/office/drawing/2014/main" id="{29136DFC-B2C4-4EEF-91D3-9971DE4F0C1C}"/>
                </a:ext>
              </a:extLst>
            </p:cNvPr>
            <p:cNvCxnSpPr>
              <a:cxnSpLocks/>
            </p:cNvCxnSpPr>
            <p:nvPr/>
          </p:nvCxnSpPr>
          <p:spPr>
            <a:xfrm>
              <a:off x="1447059" y="4177890"/>
              <a:ext cx="5309115" cy="325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C8ECBFAE-7D1B-4617-90F2-2FAEE3CCC43B}"/>
                </a:ext>
              </a:extLst>
            </p:cNvPr>
            <p:cNvSpPr txBox="1"/>
            <p:nvPr/>
          </p:nvSpPr>
          <p:spPr>
            <a:xfrm>
              <a:off x="2216723" y="3932473"/>
              <a:ext cx="4433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…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29F8A222-054D-493A-84CD-84BE8DC86140}"/>
                </a:ext>
              </a:extLst>
            </p:cNvPr>
            <p:cNvGrpSpPr/>
            <p:nvPr/>
          </p:nvGrpSpPr>
          <p:grpSpPr>
            <a:xfrm>
              <a:off x="1623474" y="4406841"/>
              <a:ext cx="1586387" cy="481334"/>
              <a:chOff x="1623474" y="4610039"/>
              <a:chExt cx="1586387" cy="481334"/>
            </a:xfrm>
          </p:grpSpPr>
          <p:sp>
            <p:nvSpPr>
              <p:cNvPr id="69" name="右大括号 68">
                <a:extLst>
                  <a:ext uri="{FF2B5EF4-FFF2-40B4-BE49-F238E27FC236}">
                    <a16:creationId xmlns:a16="http://schemas.microsoft.com/office/drawing/2014/main" id="{091367C9-0486-4D4E-8A08-DECED5762F4E}"/>
                  </a:ext>
                </a:extLst>
              </p:cNvPr>
              <p:cNvSpPr/>
              <p:nvPr/>
            </p:nvSpPr>
            <p:spPr>
              <a:xfrm rot="5400000">
                <a:off x="2288229" y="3945284"/>
                <a:ext cx="159669" cy="148918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70" name="文本框 69">
                <a:extLst>
                  <a:ext uri="{FF2B5EF4-FFF2-40B4-BE49-F238E27FC236}">
                    <a16:creationId xmlns:a16="http://schemas.microsoft.com/office/drawing/2014/main" id="{AB261E92-A87B-4A22-9160-FA6751F1359F}"/>
                  </a:ext>
                </a:extLst>
              </p:cNvPr>
              <p:cNvSpPr txBox="1"/>
              <p:nvPr/>
            </p:nvSpPr>
            <p:spPr>
              <a:xfrm>
                <a:off x="1930162" y="4752819"/>
                <a:ext cx="12796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~ 1.8 </a:t>
                </a:r>
                <a:r>
                  <a:rPr kumimoji="0" lang="en-US" altLang="zh-CN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等线" panose="02010600030101010101" pitchFamily="2" charset="-122"/>
                    <a:cs typeface="Times New Roman" panose="02020603050405020304" pitchFamily="18" charset="0"/>
                  </a:rPr>
                  <a:t>m</a:t>
                </a:r>
                <a:r>
                  <a:rPr kumimoji="0" lang="en-US" altLang="zh-CN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s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7" name="右大括号 56">
              <a:extLst>
                <a:ext uri="{FF2B5EF4-FFF2-40B4-BE49-F238E27FC236}">
                  <a16:creationId xmlns:a16="http://schemas.microsoft.com/office/drawing/2014/main" id="{0BCAFD45-1892-4A64-94A9-771F3348C811}"/>
                </a:ext>
              </a:extLst>
            </p:cNvPr>
            <p:cNvSpPr/>
            <p:nvPr/>
          </p:nvSpPr>
          <p:spPr>
            <a:xfrm rot="5400000">
              <a:off x="4851778" y="2785447"/>
              <a:ext cx="127107" cy="339246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EE3D36E5-DA7E-4266-B10B-07A3EE295CC4}"/>
                </a:ext>
              </a:extLst>
            </p:cNvPr>
            <p:cNvSpPr txBox="1"/>
            <p:nvPr/>
          </p:nvSpPr>
          <p:spPr>
            <a:xfrm>
              <a:off x="4363941" y="4578081"/>
              <a:ext cx="16077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Gap  ~ 5.1 </a:t>
              </a:r>
              <a:r>
                <a:rPr kumimoji="0" lang="en-US" altLang="zh-CN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等线" panose="02010600030101010101" pitchFamily="2" charset="-122"/>
                  <a:cs typeface="Times New Roman" panose="02020603050405020304" pitchFamily="18" charset="0"/>
                </a:rPr>
                <a:t>m</a:t>
              </a:r>
              <a:r>
                <a:rPr kumimoji="0" lang="en-US" altLang="zh-CN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s</a:t>
              </a: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 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7" name="文本框 76">
            <a:extLst>
              <a:ext uri="{FF2B5EF4-FFF2-40B4-BE49-F238E27FC236}">
                <a16:creationId xmlns:a16="http://schemas.microsoft.com/office/drawing/2014/main" id="{A54C9C4E-3EE2-4759-8118-A7F5E39B5B85}"/>
              </a:ext>
            </a:extLst>
          </p:cNvPr>
          <p:cNvSpPr txBox="1"/>
          <p:nvPr/>
        </p:nvSpPr>
        <p:spPr>
          <a:xfrm>
            <a:off x="4700607" y="3938261"/>
            <a:ext cx="443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9" name="右大括号 78">
            <a:extLst>
              <a:ext uri="{FF2B5EF4-FFF2-40B4-BE49-F238E27FC236}">
                <a16:creationId xmlns:a16="http://schemas.microsoft.com/office/drawing/2014/main" id="{C6884B6F-6C5B-4ECA-8289-F8E783B45E26}"/>
              </a:ext>
            </a:extLst>
          </p:cNvPr>
          <p:cNvSpPr/>
          <p:nvPr/>
        </p:nvSpPr>
        <p:spPr>
          <a:xfrm rot="16200000">
            <a:off x="4892709" y="3229569"/>
            <a:ext cx="45719" cy="149069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B89037A4-BE98-499B-80B0-067A1F1166B6}"/>
              </a:ext>
            </a:extLst>
          </p:cNvPr>
          <p:cNvSpPr txBox="1"/>
          <p:nvPr/>
        </p:nvSpPr>
        <p:spPr>
          <a:xfrm>
            <a:off x="4521185" y="3601781"/>
            <a:ext cx="107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Bunch train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903EBD3A-5B26-453E-A6A3-572F546B55FE}"/>
              </a:ext>
            </a:extLst>
          </p:cNvPr>
          <p:cNvSpPr txBox="1"/>
          <p:nvPr/>
        </p:nvSpPr>
        <p:spPr>
          <a:xfrm>
            <a:off x="7250268" y="3465056"/>
            <a:ext cx="39619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bunches in the collider are arranged in bunch trains about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1.8 </a:t>
            </a:r>
            <a:r>
              <a:rPr kumimoji="0" lang="en-US" altLang="zh-C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等线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kumimoji="0" lang="en-US" altLang="zh-C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and with gaps about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500 ns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The kickers in the collider can rise and fall down in the gaps.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558991C6-D141-4DA6-86DB-04C921D56FA3}"/>
              </a:ext>
            </a:extLst>
          </p:cNvPr>
          <p:cNvSpPr txBox="1"/>
          <p:nvPr/>
        </p:nvSpPr>
        <p:spPr>
          <a:xfrm>
            <a:off x="7250268" y="5388840"/>
            <a:ext cx="4239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bunches in the booster are arranged in the same bunch train structure. But the train number is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1/3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, so the gap is much longer.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4116FD41-A21A-4D19-8A78-6A5B63080453}"/>
              </a:ext>
            </a:extLst>
          </p:cNvPr>
          <p:cNvSpPr txBox="1"/>
          <p:nvPr/>
        </p:nvSpPr>
        <p:spPr>
          <a:xfrm>
            <a:off x="351786" y="4009507"/>
            <a:ext cx="91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collider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0D615732-E17D-47AF-90B3-B1B231B07C0E}"/>
              </a:ext>
            </a:extLst>
          </p:cNvPr>
          <p:cNvSpPr txBox="1"/>
          <p:nvPr/>
        </p:nvSpPr>
        <p:spPr>
          <a:xfrm>
            <a:off x="350592" y="5556523"/>
            <a:ext cx="91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booster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3503908C-D664-43E5-ADB9-09917AFA25A3}"/>
              </a:ext>
            </a:extLst>
          </p:cNvPr>
          <p:cNvSpPr txBox="1"/>
          <p:nvPr/>
        </p:nvSpPr>
        <p:spPr>
          <a:xfrm>
            <a:off x="2175163" y="5525739"/>
            <a:ext cx="443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8" name="椭圆 87">
            <a:extLst>
              <a:ext uri="{FF2B5EF4-FFF2-40B4-BE49-F238E27FC236}">
                <a16:creationId xmlns:a16="http://schemas.microsoft.com/office/drawing/2014/main" id="{54911121-D116-45B1-AF99-762B1F7A7C45}"/>
              </a:ext>
            </a:extLst>
          </p:cNvPr>
          <p:cNvSpPr/>
          <p:nvPr/>
        </p:nvSpPr>
        <p:spPr>
          <a:xfrm>
            <a:off x="1560714" y="5681528"/>
            <a:ext cx="157018" cy="17549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9" name="椭圆 88">
            <a:extLst>
              <a:ext uri="{FF2B5EF4-FFF2-40B4-BE49-F238E27FC236}">
                <a16:creationId xmlns:a16="http://schemas.microsoft.com/office/drawing/2014/main" id="{9AC3A654-BD35-4C86-814A-C8D7D4897B8F}"/>
              </a:ext>
            </a:extLst>
          </p:cNvPr>
          <p:cNvSpPr/>
          <p:nvPr/>
        </p:nvSpPr>
        <p:spPr>
          <a:xfrm>
            <a:off x="1810093" y="5681528"/>
            <a:ext cx="157018" cy="17549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0" name="椭圆 89">
            <a:extLst>
              <a:ext uri="{FF2B5EF4-FFF2-40B4-BE49-F238E27FC236}">
                <a16:creationId xmlns:a16="http://schemas.microsoft.com/office/drawing/2014/main" id="{0FE62D64-C417-4918-BD9E-FB221C43076A}"/>
              </a:ext>
            </a:extLst>
          </p:cNvPr>
          <p:cNvSpPr/>
          <p:nvPr/>
        </p:nvSpPr>
        <p:spPr>
          <a:xfrm>
            <a:off x="2059472" y="5690763"/>
            <a:ext cx="157018" cy="17549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1" name="椭圆 90">
            <a:extLst>
              <a:ext uri="{FF2B5EF4-FFF2-40B4-BE49-F238E27FC236}">
                <a16:creationId xmlns:a16="http://schemas.microsoft.com/office/drawing/2014/main" id="{B8FD2940-DADD-41E2-9352-ECFDB57EAE5C}"/>
              </a:ext>
            </a:extLst>
          </p:cNvPr>
          <p:cNvSpPr/>
          <p:nvPr/>
        </p:nvSpPr>
        <p:spPr>
          <a:xfrm>
            <a:off x="2498673" y="5695381"/>
            <a:ext cx="157018" cy="17549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2" name="椭圆 91">
            <a:extLst>
              <a:ext uri="{FF2B5EF4-FFF2-40B4-BE49-F238E27FC236}">
                <a16:creationId xmlns:a16="http://schemas.microsoft.com/office/drawing/2014/main" id="{08EF6694-F5A8-4626-B4EA-2D02594DBA44}"/>
              </a:ext>
            </a:extLst>
          </p:cNvPr>
          <p:cNvSpPr/>
          <p:nvPr/>
        </p:nvSpPr>
        <p:spPr>
          <a:xfrm>
            <a:off x="2748052" y="5695381"/>
            <a:ext cx="157018" cy="17549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3" name="椭圆 92">
            <a:extLst>
              <a:ext uri="{FF2B5EF4-FFF2-40B4-BE49-F238E27FC236}">
                <a16:creationId xmlns:a16="http://schemas.microsoft.com/office/drawing/2014/main" id="{1BD93A4C-AB0F-4C53-9AE7-D57A636337D5}"/>
              </a:ext>
            </a:extLst>
          </p:cNvPr>
          <p:cNvSpPr/>
          <p:nvPr/>
        </p:nvSpPr>
        <p:spPr>
          <a:xfrm>
            <a:off x="2997431" y="5704616"/>
            <a:ext cx="157018" cy="17549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DDBB9C8C-3B6A-43D6-AB46-96795415806C}"/>
              </a:ext>
            </a:extLst>
          </p:cNvPr>
          <p:cNvSpPr txBox="1"/>
          <p:nvPr/>
        </p:nvSpPr>
        <p:spPr>
          <a:xfrm>
            <a:off x="1884209" y="5297373"/>
            <a:ext cx="107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Bunch train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365F8DF-BC3E-4E23-866C-1866268C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075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Extraction from the Booster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FDD025B9-2319-42D8-A725-BAEDCFC37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1034"/>
              </p:ext>
            </p:extLst>
          </p:nvPr>
        </p:nvGraphicFramePr>
        <p:xfrm>
          <a:off x="1402405" y="1690688"/>
          <a:ext cx="7713885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2779917">
                  <a:extLst>
                    <a:ext uri="{9D8B030D-6E8A-4147-A177-3AD203B41FA5}">
                      <a16:colId xmlns:a16="http://schemas.microsoft.com/office/drawing/2014/main" val="909702192"/>
                    </a:ext>
                  </a:extLst>
                </a:gridCol>
                <a:gridCol w="1644656">
                  <a:extLst>
                    <a:ext uri="{9D8B030D-6E8A-4147-A177-3AD203B41FA5}">
                      <a16:colId xmlns:a16="http://schemas.microsoft.com/office/drawing/2014/main" val="2843651739"/>
                    </a:ext>
                  </a:extLst>
                </a:gridCol>
                <a:gridCol w="1644656">
                  <a:extLst>
                    <a:ext uri="{9D8B030D-6E8A-4147-A177-3AD203B41FA5}">
                      <a16:colId xmlns:a16="http://schemas.microsoft.com/office/drawing/2014/main" val="478883539"/>
                    </a:ext>
                  </a:extLst>
                </a:gridCol>
                <a:gridCol w="1644656">
                  <a:extLst>
                    <a:ext uri="{9D8B030D-6E8A-4147-A177-3AD203B41FA5}">
                      <a16:colId xmlns:a16="http://schemas.microsoft.com/office/drawing/2014/main" val="21777924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tt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Higgs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28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114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number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531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</a:t>
                      </a: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seperation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0564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Extraction scheme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1558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frequency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436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pules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&lt;8.4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&lt;1.29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&lt;0.535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28971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rise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up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fall down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35841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Timing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delay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7725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Extraction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14285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478C7F7-30AB-47D9-A7FE-209D97021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5581"/>
              </p:ext>
            </p:extLst>
          </p:nvPr>
        </p:nvGraphicFramePr>
        <p:xfrm>
          <a:off x="1404343" y="3870237"/>
          <a:ext cx="5555152" cy="2882832"/>
        </p:xfrm>
        <a:graphic>
          <a:graphicData uri="http://schemas.openxmlformats.org/drawingml/2006/table">
            <a:tbl>
              <a:tblPr firstRow="1" firstCol="1" bandRow="1"/>
              <a:tblGrid>
                <a:gridCol w="2523194">
                  <a:extLst>
                    <a:ext uri="{9D8B030D-6E8A-4147-A177-3AD203B41FA5}">
                      <a16:colId xmlns:a16="http://schemas.microsoft.com/office/drawing/2014/main" val="909702192"/>
                    </a:ext>
                  </a:extLst>
                </a:gridCol>
                <a:gridCol w="3031958">
                  <a:extLst>
                    <a:ext uri="{9D8B030D-6E8A-4147-A177-3AD203B41FA5}">
                      <a16:colId xmlns:a16="http://schemas.microsoft.com/office/drawing/2014/main" val="2843651739"/>
                    </a:ext>
                  </a:extLst>
                </a:gridCol>
              </a:tblGrid>
              <a:tr h="322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28437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1140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number/train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5319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separation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ns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23.076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05646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trains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655598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Train separation 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571322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kumimoji="0" lang="en-US" altLang="zh-CN" sz="14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Extrac</a:t>
                      </a: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tion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scheme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train</a:t>
                      </a:r>
                      <a:r>
                        <a:rPr lang="en-US" sz="1400" kern="1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by train</a:t>
                      </a:r>
                      <a:endParaRPr lang="en-US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15582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frequency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4366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Flat top 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640439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pules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&lt;12.05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289711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rise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up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fall down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&lt;5.11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35841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Timing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delay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7725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kumimoji="0" lang="en-US" altLang="zh-CN" sz="14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Extrac</a:t>
                      </a: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tion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14285"/>
                  </a:ext>
                </a:extLst>
              </a:tr>
            </a:tbl>
          </a:graphicData>
        </a:graphic>
      </p:graphicFrame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A675D2-F5D3-4616-931D-3878D2CF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644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58D17118-D865-4573-B4BA-343A8A597EF5}"/>
              </a:ext>
            </a:extLst>
          </p:cNvPr>
          <p:cNvGrpSpPr/>
          <p:nvPr/>
        </p:nvGrpSpPr>
        <p:grpSpPr>
          <a:xfrm>
            <a:off x="2124642" y="5164763"/>
            <a:ext cx="5738099" cy="1304181"/>
            <a:chOff x="1447059" y="3607333"/>
            <a:chExt cx="5738099" cy="1304181"/>
          </a:xfrm>
        </p:grpSpPr>
        <p:cxnSp>
          <p:nvCxnSpPr>
            <p:cNvPr id="3" name="直接箭头连接符 2">
              <a:extLst>
                <a:ext uri="{FF2B5EF4-FFF2-40B4-BE49-F238E27FC236}">
                  <a16:creationId xmlns:a16="http://schemas.microsoft.com/office/drawing/2014/main" id="{A4916C85-D500-4CB7-83A5-906E19C8BE4E}"/>
                </a:ext>
              </a:extLst>
            </p:cNvPr>
            <p:cNvCxnSpPr>
              <a:cxnSpLocks/>
            </p:cNvCxnSpPr>
            <p:nvPr/>
          </p:nvCxnSpPr>
          <p:spPr>
            <a:xfrm>
              <a:off x="1447059" y="4177890"/>
              <a:ext cx="5309115" cy="325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右大括号 3">
              <a:extLst>
                <a:ext uri="{FF2B5EF4-FFF2-40B4-BE49-F238E27FC236}">
                  <a16:creationId xmlns:a16="http://schemas.microsoft.com/office/drawing/2014/main" id="{FD8795A5-D556-4D9E-822A-1F8C453A037F}"/>
                </a:ext>
              </a:extLst>
            </p:cNvPr>
            <p:cNvSpPr/>
            <p:nvPr/>
          </p:nvSpPr>
          <p:spPr>
            <a:xfrm rot="16200000">
              <a:off x="1766572" y="3843417"/>
              <a:ext cx="54950" cy="29994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1C656A8D-669E-4CC7-BFED-587FCF78248A}"/>
                </a:ext>
              </a:extLst>
            </p:cNvPr>
            <p:cNvSpPr txBox="1"/>
            <p:nvPr/>
          </p:nvSpPr>
          <p:spPr>
            <a:xfrm>
              <a:off x="1489051" y="3607333"/>
              <a:ext cx="7344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7.69ns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43121D8A-7C92-4790-96C2-60FC94BAF20B}"/>
                </a:ext>
              </a:extLst>
            </p:cNvPr>
            <p:cNvSpPr txBox="1"/>
            <p:nvPr/>
          </p:nvSpPr>
          <p:spPr>
            <a:xfrm>
              <a:off x="2216723" y="3932473"/>
              <a:ext cx="4433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B5034D0B-96AE-4EC2-AA9A-1BD25C455596}"/>
                </a:ext>
              </a:extLst>
            </p:cNvPr>
            <p:cNvGrpSpPr/>
            <p:nvPr/>
          </p:nvGrpSpPr>
          <p:grpSpPr>
            <a:xfrm>
              <a:off x="1602274" y="4088262"/>
              <a:ext cx="1607587" cy="799913"/>
              <a:chOff x="1602274" y="4291460"/>
              <a:chExt cx="1607587" cy="799913"/>
            </a:xfrm>
          </p:grpSpPr>
          <p:grpSp>
            <p:nvGrpSpPr>
              <p:cNvPr id="21" name="组合 20">
                <a:extLst>
                  <a:ext uri="{FF2B5EF4-FFF2-40B4-BE49-F238E27FC236}">
                    <a16:creationId xmlns:a16="http://schemas.microsoft.com/office/drawing/2014/main" id="{CC48B857-1F94-48E4-AF23-C02B4DD97DD0}"/>
                  </a:ext>
                </a:extLst>
              </p:cNvPr>
              <p:cNvGrpSpPr/>
              <p:nvPr/>
            </p:nvGrpSpPr>
            <p:grpSpPr>
              <a:xfrm>
                <a:off x="1602274" y="4291460"/>
                <a:ext cx="813651" cy="184726"/>
                <a:chOff x="1602274" y="4291460"/>
                <a:chExt cx="813651" cy="184726"/>
              </a:xfrm>
            </p:grpSpPr>
            <p:sp>
              <p:nvSpPr>
                <p:cNvPr id="28" name="椭圆 27">
                  <a:extLst>
                    <a:ext uri="{FF2B5EF4-FFF2-40B4-BE49-F238E27FC236}">
                      <a16:creationId xmlns:a16="http://schemas.microsoft.com/office/drawing/2014/main" id="{1643C6E8-C681-4CC0-9EBA-1706CD1D092A}"/>
                    </a:ext>
                  </a:extLst>
                </p:cNvPr>
                <p:cNvSpPr/>
                <p:nvPr/>
              </p:nvSpPr>
              <p:spPr>
                <a:xfrm>
                  <a:off x="1602274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9" name="椭圆 28">
                  <a:extLst>
                    <a:ext uri="{FF2B5EF4-FFF2-40B4-BE49-F238E27FC236}">
                      <a16:creationId xmlns:a16="http://schemas.microsoft.com/office/drawing/2014/main" id="{5DF26BED-78DC-4409-8D73-A4669C5C643D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30" name="椭圆 29">
                  <a:extLst>
                    <a:ext uri="{FF2B5EF4-FFF2-40B4-BE49-F238E27FC236}">
                      <a16:creationId xmlns:a16="http://schemas.microsoft.com/office/drawing/2014/main" id="{1CCAC5DB-4B73-4A68-819E-60057507E837}"/>
                    </a:ext>
                  </a:extLst>
                </p:cNvPr>
                <p:cNvSpPr/>
                <p:nvPr/>
              </p:nvSpPr>
              <p:spPr>
                <a:xfrm>
                  <a:off x="2258907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40723E2A-EEB2-48C6-B901-4857336D62FA}"/>
                  </a:ext>
                </a:extLst>
              </p:cNvPr>
              <p:cNvGrpSpPr/>
              <p:nvPr/>
            </p:nvGrpSpPr>
            <p:grpSpPr>
              <a:xfrm>
                <a:off x="2789612" y="4305313"/>
                <a:ext cx="406397" cy="184726"/>
                <a:chOff x="1851653" y="4291460"/>
                <a:chExt cx="406397" cy="184726"/>
              </a:xfrm>
            </p:grpSpPr>
            <p:sp>
              <p:nvSpPr>
                <p:cNvPr id="26" name="椭圆 25">
                  <a:extLst>
                    <a:ext uri="{FF2B5EF4-FFF2-40B4-BE49-F238E27FC236}">
                      <a16:creationId xmlns:a16="http://schemas.microsoft.com/office/drawing/2014/main" id="{3F064691-AA0C-4AA1-98E3-A3AAB0010B57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7" name="椭圆 26">
                  <a:extLst>
                    <a:ext uri="{FF2B5EF4-FFF2-40B4-BE49-F238E27FC236}">
                      <a16:creationId xmlns:a16="http://schemas.microsoft.com/office/drawing/2014/main" id="{6D0F5C62-D1BC-4F77-BD3E-113D487894FF}"/>
                    </a:ext>
                  </a:extLst>
                </p:cNvPr>
                <p:cNvSpPr/>
                <p:nvPr/>
              </p:nvSpPr>
              <p:spPr>
                <a:xfrm>
                  <a:off x="2101032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23" name="右大括号 22">
                <a:extLst>
                  <a:ext uri="{FF2B5EF4-FFF2-40B4-BE49-F238E27FC236}">
                    <a16:creationId xmlns:a16="http://schemas.microsoft.com/office/drawing/2014/main" id="{FB595487-8E8B-4762-AD19-D737B45132F3}"/>
                  </a:ext>
                </a:extLst>
              </p:cNvPr>
              <p:cNvSpPr/>
              <p:nvPr/>
            </p:nvSpPr>
            <p:spPr>
              <a:xfrm rot="5400000">
                <a:off x="2288229" y="3945284"/>
                <a:ext cx="159669" cy="1489180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A8C44262-7D46-4E7B-9B69-30368BE0977D}"/>
                  </a:ext>
                </a:extLst>
              </p:cNvPr>
              <p:cNvSpPr txBox="1"/>
              <p:nvPr/>
            </p:nvSpPr>
            <p:spPr>
              <a:xfrm>
                <a:off x="1930162" y="4752819"/>
                <a:ext cx="127969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~ 1.8 </a:t>
                </a:r>
                <a:r>
                  <a:rPr kumimoji="0" lang="en-US" altLang="zh-CN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等线" panose="02010600030101010101" pitchFamily="2" charset="-122"/>
                    <a:cs typeface="Times New Roman" panose="02020603050405020304" pitchFamily="18" charset="0"/>
                  </a:rPr>
                  <a:t>m</a:t>
                </a:r>
                <a:r>
                  <a:rPr kumimoji="0" lang="en-US" altLang="zh-CN" sz="1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s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F3DF2F6B-1EC3-4F73-8D4E-A2E0F1F4FD89}"/>
                </a:ext>
              </a:extLst>
            </p:cNvPr>
            <p:cNvGrpSpPr/>
            <p:nvPr/>
          </p:nvGrpSpPr>
          <p:grpSpPr>
            <a:xfrm>
              <a:off x="4091472" y="4102122"/>
              <a:ext cx="1593735" cy="198579"/>
              <a:chOff x="1602274" y="4291460"/>
              <a:chExt cx="1593735" cy="198579"/>
            </a:xfrm>
          </p:grpSpPr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id="{CE272970-2967-4889-966C-5726086CE78A}"/>
                  </a:ext>
                </a:extLst>
              </p:cNvPr>
              <p:cNvGrpSpPr/>
              <p:nvPr/>
            </p:nvGrpSpPr>
            <p:grpSpPr>
              <a:xfrm>
                <a:off x="1602274" y="4291460"/>
                <a:ext cx="787337" cy="184726"/>
                <a:chOff x="1602274" y="4291460"/>
                <a:chExt cx="787337" cy="184726"/>
              </a:xfrm>
            </p:grpSpPr>
            <p:sp>
              <p:nvSpPr>
                <p:cNvPr id="18" name="椭圆 17">
                  <a:extLst>
                    <a:ext uri="{FF2B5EF4-FFF2-40B4-BE49-F238E27FC236}">
                      <a16:creationId xmlns:a16="http://schemas.microsoft.com/office/drawing/2014/main" id="{CF78E7B9-4BF7-4E06-95F6-AC5BB11C12B5}"/>
                    </a:ext>
                  </a:extLst>
                </p:cNvPr>
                <p:cNvSpPr/>
                <p:nvPr/>
              </p:nvSpPr>
              <p:spPr>
                <a:xfrm>
                  <a:off x="1602274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9" name="椭圆 18">
                  <a:extLst>
                    <a:ext uri="{FF2B5EF4-FFF2-40B4-BE49-F238E27FC236}">
                      <a16:creationId xmlns:a16="http://schemas.microsoft.com/office/drawing/2014/main" id="{8E60A8A0-3CBA-4860-8A8A-F2429C39ABE5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0" name="椭圆 19">
                  <a:extLst>
                    <a:ext uri="{FF2B5EF4-FFF2-40B4-BE49-F238E27FC236}">
                      <a16:creationId xmlns:a16="http://schemas.microsoft.com/office/drawing/2014/main" id="{BF549CD9-DF8F-411F-B7F5-56E91642E228}"/>
                    </a:ext>
                  </a:extLst>
                </p:cNvPr>
                <p:cNvSpPr/>
                <p:nvPr/>
              </p:nvSpPr>
              <p:spPr>
                <a:xfrm>
                  <a:off x="2232593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14" name="组合 13">
                <a:extLst>
                  <a:ext uri="{FF2B5EF4-FFF2-40B4-BE49-F238E27FC236}">
                    <a16:creationId xmlns:a16="http://schemas.microsoft.com/office/drawing/2014/main" id="{5D52CBE2-4FB7-4A92-B825-13C1C8EB88F2}"/>
                  </a:ext>
                </a:extLst>
              </p:cNvPr>
              <p:cNvGrpSpPr/>
              <p:nvPr/>
            </p:nvGrpSpPr>
            <p:grpSpPr>
              <a:xfrm>
                <a:off x="2789612" y="4305313"/>
                <a:ext cx="406397" cy="184726"/>
                <a:chOff x="1851653" y="4291460"/>
                <a:chExt cx="406397" cy="184726"/>
              </a:xfrm>
            </p:grpSpPr>
            <p:sp>
              <p:nvSpPr>
                <p:cNvPr id="16" name="椭圆 15">
                  <a:extLst>
                    <a:ext uri="{FF2B5EF4-FFF2-40B4-BE49-F238E27FC236}">
                      <a16:creationId xmlns:a16="http://schemas.microsoft.com/office/drawing/2014/main" id="{C350A1DD-BEB3-4F01-A825-A8D456334343}"/>
                    </a:ext>
                  </a:extLst>
                </p:cNvPr>
                <p:cNvSpPr/>
                <p:nvPr/>
              </p:nvSpPr>
              <p:spPr>
                <a:xfrm>
                  <a:off x="1851653" y="4291460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17" name="椭圆 16">
                  <a:extLst>
                    <a:ext uri="{FF2B5EF4-FFF2-40B4-BE49-F238E27FC236}">
                      <a16:creationId xmlns:a16="http://schemas.microsoft.com/office/drawing/2014/main" id="{5DFFBAFE-57D5-4CCA-A2A2-05C45C0A1B9A}"/>
                    </a:ext>
                  </a:extLst>
                </p:cNvPr>
                <p:cNvSpPr/>
                <p:nvPr/>
              </p:nvSpPr>
              <p:spPr>
                <a:xfrm>
                  <a:off x="2101032" y="4300695"/>
                  <a:ext cx="157018" cy="17549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</p:grpSp>
        <p:sp>
          <p:nvSpPr>
            <p:cNvPr id="9" name="右大括号 8">
              <a:extLst>
                <a:ext uri="{FF2B5EF4-FFF2-40B4-BE49-F238E27FC236}">
                  <a16:creationId xmlns:a16="http://schemas.microsoft.com/office/drawing/2014/main" id="{4C107CC1-0143-4BB4-BBF8-8E40BF453969}"/>
                </a:ext>
              </a:extLst>
            </p:cNvPr>
            <p:cNvSpPr/>
            <p:nvPr/>
          </p:nvSpPr>
          <p:spPr>
            <a:xfrm rot="5400000">
              <a:off x="3547857" y="4029344"/>
              <a:ext cx="159672" cy="92755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E5199D75-ACC8-4139-85B4-160D4D087A94}"/>
                </a:ext>
              </a:extLst>
            </p:cNvPr>
            <p:cNvSpPr txBox="1"/>
            <p:nvPr/>
          </p:nvSpPr>
          <p:spPr>
            <a:xfrm>
              <a:off x="3177764" y="4572960"/>
              <a:ext cx="12796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~ 500 ns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右大括号 10">
              <a:extLst>
                <a:ext uri="{FF2B5EF4-FFF2-40B4-BE49-F238E27FC236}">
                  <a16:creationId xmlns:a16="http://schemas.microsoft.com/office/drawing/2014/main" id="{A434D080-A6AB-4AC0-AAE1-610301BAA6AB}"/>
                </a:ext>
              </a:extLst>
            </p:cNvPr>
            <p:cNvSpPr/>
            <p:nvPr/>
          </p:nvSpPr>
          <p:spPr>
            <a:xfrm rot="5400000">
              <a:off x="6067949" y="4034182"/>
              <a:ext cx="159672" cy="92755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AD6D6958-E4A9-4D0B-9C5C-391407B55604}"/>
                </a:ext>
              </a:extLst>
            </p:cNvPr>
            <p:cNvSpPr txBox="1"/>
            <p:nvPr/>
          </p:nvSpPr>
          <p:spPr>
            <a:xfrm>
              <a:off x="5905459" y="4572960"/>
              <a:ext cx="12796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Gap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右大括号 31">
            <a:extLst>
              <a:ext uri="{FF2B5EF4-FFF2-40B4-BE49-F238E27FC236}">
                <a16:creationId xmlns:a16="http://schemas.microsoft.com/office/drawing/2014/main" id="{C6884B6F-6C5B-4ECA-8289-F8E783B45E26}"/>
              </a:ext>
            </a:extLst>
          </p:cNvPr>
          <p:cNvSpPr/>
          <p:nvPr/>
        </p:nvSpPr>
        <p:spPr>
          <a:xfrm rot="16200000">
            <a:off x="5570292" y="4786999"/>
            <a:ext cx="45719" cy="149069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B89037A4-BE98-499B-80B0-067A1F1166B6}"/>
              </a:ext>
            </a:extLst>
          </p:cNvPr>
          <p:cNvSpPr txBox="1"/>
          <p:nvPr/>
        </p:nvSpPr>
        <p:spPr>
          <a:xfrm>
            <a:off x="5198768" y="5159211"/>
            <a:ext cx="1075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Bunch train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930767" y="1378562"/>
            <a:ext cx="9611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considerations on 50MW upgrade</a:t>
            </a:r>
          </a:p>
        </p:txBody>
      </p:sp>
      <p:sp>
        <p:nvSpPr>
          <p:cNvPr id="35" name="矩形 34"/>
          <p:cNvSpPr/>
          <p:nvPr/>
        </p:nvSpPr>
        <p:spPr>
          <a:xfrm>
            <a:off x="1245513" y="2577901"/>
            <a:ext cx="94509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Sub_harmonic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bunchers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cancelled and the thermionic gun is replaced by RF gun.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756436" y="3024414"/>
            <a:ext cx="4953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Min time separation=7.69ns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263057" y="3577000"/>
            <a:ext cx="7328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Uneven bunch filling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756436" y="3980847"/>
            <a:ext cx="7137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Put more bunches in a bunch train</a:t>
            </a:r>
          </a:p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combination of 7.69ns, 15.38ns, 23.07ns, 30.76ns… </a:t>
            </a:r>
          </a:p>
        </p:txBody>
      </p:sp>
      <p:sp>
        <p:nvSpPr>
          <p:cNvPr id="39" name="右大括号 38">
            <a:extLst>
              <a:ext uri="{FF2B5EF4-FFF2-40B4-BE49-F238E27FC236}">
                <a16:creationId xmlns:a16="http://schemas.microsoft.com/office/drawing/2014/main" id="{FD8795A5-D556-4D9E-822A-1F8C453A037F}"/>
              </a:ext>
            </a:extLst>
          </p:cNvPr>
          <p:cNvSpPr/>
          <p:nvPr/>
        </p:nvSpPr>
        <p:spPr>
          <a:xfrm rot="16200000">
            <a:off x="2776493" y="5300946"/>
            <a:ext cx="72133" cy="36124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1C656A8D-669E-4CC7-BFED-587FCF78248A}"/>
              </a:ext>
            </a:extLst>
          </p:cNvPr>
          <p:cNvSpPr txBox="1"/>
          <p:nvPr/>
        </p:nvSpPr>
        <p:spPr>
          <a:xfrm>
            <a:off x="2522965" y="4994821"/>
            <a:ext cx="734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15.38ns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1" name="右大括号 40">
            <a:extLst>
              <a:ext uri="{FF2B5EF4-FFF2-40B4-BE49-F238E27FC236}">
                <a16:creationId xmlns:a16="http://schemas.microsoft.com/office/drawing/2014/main" id="{FD8795A5-D556-4D9E-822A-1F8C453A037F}"/>
              </a:ext>
            </a:extLst>
          </p:cNvPr>
          <p:cNvSpPr/>
          <p:nvPr/>
        </p:nvSpPr>
        <p:spPr>
          <a:xfrm rot="16200000">
            <a:off x="3266634" y="5287102"/>
            <a:ext cx="45719" cy="5257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1C656A8D-669E-4CC7-BFED-587FCF78248A}"/>
              </a:ext>
            </a:extLst>
          </p:cNvPr>
          <p:cNvSpPr txBox="1"/>
          <p:nvPr/>
        </p:nvSpPr>
        <p:spPr>
          <a:xfrm>
            <a:off x="3029503" y="5165860"/>
            <a:ext cx="734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23.07ns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3" name="标题 1">
            <a:extLst>
              <a:ext uri="{FF2B5EF4-FFF2-40B4-BE49-F238E27FC236}">
                <a16:creationId xmlns:a16="http://schemas.microsoft.com/office/drawing/2014/main" id="{972BD062-7AD7-4378-8D6F-744D3F076BC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Extraction from the Booster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灯片编号占位符 14">
            <a:extLst>
              <a:ext uri="{FF2B5EF4-FFF2-40B4-BE49-F238E27FC236}">
                <a16:creationId xmlns:a16="http://schemas.microsoft.com/office/drawing/2014/main" id="{1348889D-56BD-4436-AA84-65C2D4FB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569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Injection to the collider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A916BB52-30EB-48AB-9204-9C9F2EE8739B}"/>
              </a:ext>
            </a:extLst>
          </p:cNvPr>
          <p:cNvGrpSpPr/>
          <p:nvPr/>
        </p:nvGrpSpPr>
        <p:grpSpPr>
          <a:xfrm>
            <a:off x="6826927" y="1985527"/>
            <a:ext cx="5058241" cy="1223266"/>
            <a:chOff x="1343564" y="1890055"/>
            <a:chExt cx="9504872" cy="3380815"/>
          </a:xfrm>
        </p:grpSpPr>
        <p:grpSp>
          <p:nvGrpSpPr>
            <p:cNvPr id="4" name="Group 24">
              <a:extLst>
                <a:ext uri="{FF2B5EF4-FFF2-40B4-BE49-F238E27FC236}">
                  <a16:creationId xmlns:a16="http://schemas.microsoft.com/office/drawing/2014/main" id="{BF02427B-5897-4C52-8FB0-ECEED0601E96}"/>
                </a:ext>
              </a:extLst>
            </p:cNvPr>
            <p:cNvGrpSpPr/>
            <p:nvPr/>
          </p:nvGrpSpPr>
          <p:grpSpPr>
            <a:xfrm>
              <a:off x="1343564" y="1890055"/>
              <a:ext cx="9504872" cy="3380815"/>
              <a:chOff x="838200" y="1862623"/>
              <a:chExt cx="9504872" cy="3380815"/>
            </a:xfrm>
          </p:grpSpPr>
          <p:grpSp>
            <p:nvGrpSpPr>
              <p:cNvPr id="7" name="Group 4">
                <a:extLst>
                  <a:ext uri="{FF2B5EF4-FFF2-40B4-BE49-F238E27FC236}">
                    <a16:creationId xmlns:a16="http://schemas.microsoft.com/office/drawing/2014/main" id="{642298A3-F887-411B-A9A1-2482F4E457EA}"/>
                  </a:ext>
                </a:extLst>
              </p:cNvPr>
              <p:cNvGrpSpPr/>
              <p:nvPr/>
            </p:nvGrpSpPr>
            <p:grpSpPr>
              <a:xfrm>
                <a:off x="838200" y="1862623"/>
                <a:ext cx="9504872" cy="3380815"/>
                <a:chOff x="838200" y="2402119"/>
                <a:chExt cx="9504872" cy="3380815"/>
              </a:xfrm>
            </p:grpSpPr>
            <p:cxnSp>
              <p:nvCxnSpPr>
                <p:cNvPr id="15" name="Straight Connector 5">
                  <a:extLst>
                    <a:ext uri="{FF2B5EF4-FFF2-40B4-BE49-F238E27FC236}">
                      <a16:creationId xmlns:a16="http://schemas.microsoft.com/office/drawing/2014/main" id="{F40E8D0A-D9EF-4761-97F8-04DEDA06B543}"/>
                    </a:ext>
                  </a:extLst>
                </p:cNvPr>
                <p:cNvCxnSpPr/>
                <p:nvPr/>
              </p:nvCxnSpPr>
              <p:spPr>
                <a:xfrm>
                  <a:off x="1190445" y="4011283"/>
                  <a:ext cx="9152627" cy="862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Rectangle 6">
                  <a:extLst>
                    <a:ext uri="{FF2B5EF4-FFF2-40B4-BE49-F238E27FC236}">
                      <a16:creationId xmlns:a16="http://schemas.microsoft.com/office/drawing/2014/main" id="{6530D739-1D29-431B-892F-7E80711C1921}"/>
                    </a:ext>
                  </a:extLst>
                </p:cNvPr>
                <p:cNvSpPr/>
                <p:nvPr/>
              </p:nvSpPr>
              <p:spPr>
                <a:xfrm>
                  <a:off x="1186305" y="3311508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Rectangle 7">
                  <a:extLst>
                    <a:ext uri="{FF2B5EF4-FFF2-40B4-BE49-F238E27FC236}">
                      <a16:creationId xmlns:a16="http://schemas.microsoft.com/office/drawing/2014/main" id="{07AEAD2E-201A-4A3B-A4AB-65C7FE234D14}"/>
                    </a:ext>
                  </a:extLst>
                </p:cNvPr>
                <p:cNvSpPr/>
                <p:nvPr/>
              </p:nvSpPr>
              <p:spPr>
                <a:xfrm>
                  <a:off x="3963033" y="3311508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8" name="Rectangle 8">
                  <a:extLst>
                    <a:ext uri="{FF2B5EF4-FFF2-40B4-BE49-F238E27FC236}">
                      <a16:creationId xmlns:a16="http://schemas.microsoft.com/office/drawing/2014/main" id="{2BBAEB64-4907-4B3E-809D-2647951BCCFF}"/>
                    </a:ext>
                  </a:extLst>
                </p:cNvPr>
                <p:cNvSpPr/>
                <p:nvPr/>
              </p:nvSpPr>
              <p:spPr>
                <a:xfrm>
                  <a:off x="5516938" y="3311508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Rectangle 9">
                  <a:extLst>
                    <a:ext uri="{FF2B5EF4-FFF2-40B4-BE49-F238E27FC236}">
                      <a16:creationId xmlns:a16="http://schemas.microsoft.com/office/drawing/2014/main" id="{3A0AD019-6D8D-466D-94A8-1A4A53E7F695}"/>
                    </a:ext>
                  </a:extLst>
                </p:cNvPr>
                <p:cNvSpPr/>
                <p:nvPr/>
              </p:nvSpPr>
              <p:spPr>
                <a:xfrm>
                  <a:off x="7540838" y="3303917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0" name="Rectangle 10">
                  <a:extLst>
                    <a:ext uri="{FF2B5EF4-FFF2-40B4-BE49-F238E27FC236}">
                      <a16:creationId xmlns:a16="http://schemas.microsoft.com/office/drawing/2014/main" id="{F8F1F172-D209-4DF7-A0BA-0E90166F127A}"/>
                    </a:ext>
                  </a:extLst>
                </p:cNvPr>
                <p:cNvSpPr/>
                <p:nvPr/>
              </p:nvSpPr>
              <p:spPr>
                <a:xfrm>
                  <a:off x="1298965" y="3739896"/>
                  <a:ext cx="1514943" cy="603504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21" name="Straight Connector 11">
                  <a:extLst>
                    <a:ext uri="{FF2B5EF4-FFF2-40B4-BE49-F238E27FC236}">
                      <a16:creationId xmlns:a16="http://schemas.microsoft.com/office/drawing/2014/main" id="{BB9B68A9-3682-4421-BC4B-70AF087AEB01}"/>
                    </a:ext>
                  </a:extLst>
                </p:cNvPr>
                <p:cNvCxnSpPr/>
                <p:nvPr/>
              </p:nvCxnSpPr>
              <p:spPr>
                <a:xfrm flipH="1" flipV="1">
                  <a:off x="838200" y="2907792"/>
                  <a:ext cx="1507236" cy="110349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Right Brace 12">
                  <a:extLst>
                    <a:ext uri="{FF2B5EF4-FFF2-40B4-BE49-F238E27FC236}">
                      <a16:creationId xmlns:a16="http://schemas.microsoft.com/office/drawing/2014/main" id="{1DFF99D4-A8D5-42FC-A22B-A040C4A3211C}"/>
                    </a:ext>
                  </a:extLst>
                </p:cNvPr>
                <p:cNvSpPr/>
                <p:nvPr/>
              </p:nvSpPr>
              <p:spPr>
                <a:xfrm rot="5400000">
                  <a:off x="2378717" y="3711581"/>
                  <a:ext cx="486275" cy="2682356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TextBox 13">
                  <a:extLst>
                    <a:ext uri="{FF2B5EF4-FFF2-40B4-BE49-F238E27FC236}">
                      <a16:creationId xmlns:a16="http://schemas.microsoft.com/office/drawing/2014/main" id="{ABA31635-3BCF-44EB-9B6B-6CD6E6780A30}"/>
                    </a:ext>
                  </a:extLst>
                </p:cNvPr>
                <p:cNvSpPr txBox="1"/>
                <p:nvPr/>
              </p:nvSpPr>
              <p:spPr>
                <a:xfrm>
                  <a:off x="2345436" y="5392786"/>
                  <a:ext cx="1399032" cy="3901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200" dirty="0"/>
                    <a:t>60m</a:t>
                  </a:r>
                  <a:endParaRPr lang="zh-CN" altLang="en-US" sz="1200" dirty="0"/>
                </a:p>
              </p:txBody>
            </p:sp>
            <p:sp>
              <p:nvSpPr>
                <p:cNvPr id="24" name="TextBox 14">
                  <a:extLst>
                    <a:ext uri="{FF2B5EF4-FFF2-40B4-BE49-F238E27FC236}">
                      <a16:creationId xmlns:a16="http://schemas.microsoft.com/office/drawing/2014/main" id="{E9409E90-F58D-4446-9C8B-F2803BA333F4}"/>
                    </a:ext>
                  </a:extLst>
                </p:cNvPr>
                <p:cNvSpPr txBox="1"/>
                <p:nvPr/>
              </p:nvSpPr>
              <p:spPr>
                <a:xfrm>
                  <a:off x="1690430" y="2402119"/>
                  <a:ext cx="2105394" cy="11908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100" dirty="0" err="1"/>
                    <a:t>Lamberson</a:t>
                  </a:r>
                  <a:r>
                    <a:rPr lang="en-US" altLang="zh-CN" sz="1100" dirty="0"/>
                    <a:t> </a:t>
                  </a:r>
                  <a:r>
                    <a:rPr lang="zh-CN" altLang="en-US" sz="1100" dirty="0"/>
                    <a:t>，</a:t>
                  </a:r>
                  <a:r>
                    <a:rPr lang="en-US" altLang="zh-CN" sz="1100" dirty="0"/>
                    <a:t>26 </a:t>
                  </a:r>
                  <a:r>
                    <a:rPr lang="en-US" altLang="zh-CN" sz="1100" dirty="0" err="1"/>
                    <a:t>mrad</a:t>
                  </a:r>
                  <a:endParaRPr lang="zh-CN" altLang="en-US" sz="1100" dirty="0"/>
                </a:p>
              </p:txBody>
            </p:sp>
          </p:grpSp>
          <p:sp>
            <p:nvSpPr>
              <p:cNvPr id="8" name="Rectangle 17">
                <a:extLst>
                  <a:ext uri="{FF2B5EF4-FFF2-40B4-BE49-F238E27FC236}">
                    <a16:creationId xmlns:a16="http://schemas.microsoft.com/office/drawing/2014/main" id="{971D085A-43A8-46E2-B48E-4EB9E9DF9C63}"/>
                  </a:ext>
                </a:extLst>
              </p:cNvPr>
              <p:cNvSpPr/>
              <p:nvPr/>
            </p:nvSpPr>
            <p:spPr>
              <a:xfrm>
                <a:off x="9631766" y="2772012"/>
                <a:ext cx="103517" cy="141473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Right Brace 18">
                <a:extLst>
                  <a:ext uri="{FF2B5EF4-FFF2-40B4-BE49-F238E27FC236}">
                    <a16:creationId xmlns:a16="http://schemas.microsoft.com/office/drawing/2014/main" id="{A3D15CB2-0FBD-4FBB-99B6-B1F2FC0DCA45}"/>
                  </a:ext>
                </a:extLst>
              </p:cNvPr>
              <p:cNvSpPr/>
              <p:nvPr/>
            </p:nvSpPr>
            <p:spPr>
              <a:xfrm rot="5400000">
                <a:off x="4496848" y="3736312"/>
                <a:ext cx="486275" cy="1553904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TextBox 19">
                <a:extLst>
                  <a:ext uri="{FF2B5EF4-FFF2-40B4-BE49-F238E27FC236}">
                    <a16:creationId xmlns:a16="http://schemas.microsoft.com/office/drawing/2014/main" id="{047A3DDF-1CC0-48FD-93ED-D4094F23BB9B}"/>
                  </a:ext>
                </a:extLst>
              </p:cNvPr>
              <p:cNvSpPr txBox="1"/>
              <p:nvPr/>
            </p:nvSpPr>
            <p:spPr>
              <a:xfrm>
                <a:off x="4367726" y="4853290"/>
                <a:ext cx="1399032" cy="390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/>
                  <a:t>26m</a:t>
                </a:r>
                <a:endParaRPr lang="zh-CN" altLang="en-US" sz="1200" dirty="0"/>
              </a:p>
            </p:txBody>
          </p:sp>
          <p:sp>
            <p:nvSpPr>
              <p:cNvPr id="11" name="Right Brace 20">
                <a:extLst>
                  <a:ext uri="{FF2B5EF4-FFF2-40B4-BE49-F238E27FC236}">
                    <a16:creationId xmlns:a16="http://schemas.microsoft.com/office/drawing/2014/main" id="{5DD453CE-4AA0-4A1C-9BD6-9CAE30A8AA50}"/>
                  </a:ext>
                </a:extLst>
              </p:cNvPr>
              <p:cNvSpPr/>
              <p:nvPr/>
            </p:nvSpPr>
            <p:spPr>
              <a:xfrm rot="5400000">
                <a:off x="6285750" y="3448146"/>
                <a:ext cx="486275" cy="2023900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TextBox 21">
                <a:extLst>
                  <a:ext uri="{FF2B5EF4-FFF2-40B4-BE49-F238E27FC236}">
                    <a16:creationId xmlns:a16="http://schemas.microsoft.com/office/drawing/2014/main" id="{712BE1FC-47AA-44D2-8536-EE46D554ED4E}"/>
                  </a:ext>
                </a:extLst>
              </p:cNvPr>
              <p:cNvSpPr txBox="1"/>
              <p:nvPr/>
            </p:nvSpPr>
            <p:spPr>
              <a:xfrm>
                <a:off x="6187354" y="4852065"/>
                <a:ext cx="1399032" cy="390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/>
                  <a:t>66m</a:t>
                </a:r>
                <a:endParaRPr lang="zh-CN" altLang="en-US" sz="1200" dirty="0"/>
              </a:p>
            </p:txBody>
          </p:sp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C90EBC6B-3816-44BB-8F3E-C5CD9D75FAEC}"/>
                  </a:ext>
                </a:extLst>
              </p:cNvPr>
              <p:cNvSpPr txBox="1"/>
              <p:nvPr/>
            </p:nvSpPr>
            <p:spPr>
              <a:xfrm>
                <a:off x="8497738" y="4852065"/>
                <a:ext cx="1399032" cy="390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/>
                  <a:t>68m</a:t>
                </a:r>
                <a:endParaRPr lang="zh-CN" altLang="en-US" sz="1200" dirty="0"/>
              </a:p>
            </p:txBody>
          </p:sp>
          <p:sp>
            <p:nvSpPr>
              <p:cNvPr id="14" name="Right Brace 23">
                <a:extLst>
                  <a:ext uri="{FF2B5EF4-FFF2-40B4-BE49-F238E27FC236}">
                    <a16:creationId xmlns:a16="http://schemas.microsoft.com/office/drawing/2014/main" id="{E7FF32B1-C495-4986-AA26-474B74B29CD6}"/>
                  </a:ext>
                </a:extLst>
              </p:cNvPr>
              <p:cNvSpPr/>
              <p:nvPr/>
            </p:nvSpPr>
            <p:spPr>
              <a:xfrm rot="5400000">
                <a:off x="8392004" y="3446181"/>
                <a:ext cx="486275" cy="2023900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B9D48EA-B00D-485C-914C-065FFDC8BB57}"/>
                </a:ext>
              </a:extLst>
            </p:cNvPr>
            <p:cNvSpPr/>
            <p:nvPr/>
          </p:nvSpPr>
          <p:spPr>
            <a:xfrm>
              <a:off x="4701180" y="3223346"/>
              <a:ext cx="103517" cy="61247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Rectangle 26">
              <a:extLst>
                <a:ext uri="{FF2B5EF4-FFF2-40B4-BE49-F238E27FC236}">
                  <a16:creationId xmlns:a16="http://schemas.microsoft.com/office/drawing/2014/main" id="{F3D7E2FD-B1FA-4CFF-B252-46C7F842437A}"/>
                </a:ext>
              </a:extLst>
            </p:cNvPr>
            <p:cNvSpPr/>
            <p:nvPr/>
          </p:nvSpPr>
          <p:spPr>
            <a:xfrm>
              <a:off x="8278985" y="3223346"/>
              <a:ext cx="103517" cy="61247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文本框 25">
            <a:extLst>
              <a:ext uri="{FF2B5EF4-FFF2-40B4-BE49-F238E27FC236}">
                <a16:creationId xmlns:a16="http://schemas.microsoft.com/office/drawing/2014/main" id="{3EA4D152-17C2-423B-9B32-DB2075BD0951}"/>
              </a:ext>
            </a:extLst>
          </p:cNvPr>
          <p:cNvSpPr txBox="1"/>
          <p:nvPr/>
        </p:nvSpPr>
        <p:spPr>
          <a:xfrm>
            <a:off x="594134" y="1663387"/>
            <a:ext cx="60818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the robustness of the design, the injection of the main collider ring is conventional off-axis injection. (Maybe an on-axis injection is needed for Higgs)</a:t>
            </a:r>
          </a:p>
          <a:p>
            <a:pPr marL="342900" indent="-342900">
              <a:buAutoNum type="arabicPeriod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Higgs and W energy, injection into the collider is bunch by bunch; and for Z energy, injection is train by train.</a:t>
            </a:r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1804E0BE-B454-47DB-80D8-68767ECD7071}"/>
              </a:ext>
            </a:extLst>
          </p:cNvPr>
          <p:cNvCxnSpPr>
            <a:cxnSpLocks/>
          </p:cNvCxnSpPr>
          <p:nvPr/>
        </p:nvCxnSpPr>
        <p:spPr>
          <a:xfrm>
            <a:off x="2207488" y="4839858"/>
            <a:ext cx="33805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CAB9EC09-1E49-44E3-9C66-3047BBDF8151}"/>
              </a:ext>
            </a:extLst>
          </p:cNvPr>
          <p:cNvGrpSpPr/>
          <p:nvPr/>
        </p:nvGrpSpPr>
        <p:grpSpPr>
          <a:xfrm>
            <a:off x="2392214" y="4331858"/>
            <a:ext cx="175491" cy="508001"/>
            <a:chOff x="1450109" y="4932218"/>
            <a:chExt cx="175491" cy="508001"/>
          </a:xfrm>
        </p:grpSpPr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762A22A6-1BE1-41B3-A931-D99A27160D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50109" y="4932218"/>
              <a:ext cx="101600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E320FBD4-61F1-42E1-8997-E47EA33C2412}"/>
                </a:ext>
              </a:extLst>
            </p:cNvPr>
            <p:cNvCxnSpPr>
              <a:cxnSpLocks/>
            </p:cNvCxnSpPr>
            <p:nvPr/>
          </p:nvCxnSpPr>
          <p:spPr>
            <a:xfrm>
              <a:off x="1551709" y="4932219"/>
              <a:ext cx="73891" cy="507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69D07B34-80B5-4097-B6E0-DDB921213885}"/>
              </a:ext>
            </a:extLst>
          </p:cNvPr>
          <p:cNvGrpSpPr/>
          <p:nvPr/>
        </p:nvGrpSpPr>
        <p:grpSpPr>
          <a:xfrm>
            <a:off x="2738577" y="4340252"/>
            <a:ext cx="175491" cy="508001"/>
            <a:chOff x="1450109" y="4932218"/>
            <a:chExt cx="175491" cy="508001"/>
          </a:xfrm>
        </p:grpSpPr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id="{05E37A3C-6BF6-4E4A-9BA8-5E1DA371CA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50109" y="4932218"/>
              <a:ext cx="101600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id="{C606D70D-D5EF-4360-B37E-0172E648688A}"/>
                </a:ext>
              </a:extLst>
            </p:cNvPr>
            <p:cNvCxnSpPr>
              <a:cxnSpLocks/>
            </p:cNvCxnSpPr>
            <p:nvPr/>
          </p:nvCxnSpPr>
          <p:spPr>
            <a:xfrm>
              <a:off x="1551709" y="4932219"/>
              <a:ext cx="73891" cy="507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09387966-E911-4BB9-9674-D675C16F27D2}"/>
              </a:ext>
            </a:extLst>
          </p:cNvPr>
          <p:cNvGrpSpPr/>
          <p:nvPr/>
        </p:nvGrpSpPr>
        <p:grpSpPr>
          <a:xfrm>
            <a:off x="3098794" y="4340252"/>
            <a:ext cx="175491" cy="508001"/>
            <a:chOff x="1450109" y="4932218"/>
            <a:chExt cx="175491" cy="508001"/>
          </a:xfrm>
        </p:grpSpPr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D6D39B02-48EC-4104-867D-5A0A8009C3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50109" y="4932218"/>
              <a:ext cx="101600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34E41D17-B4B9-461D-8AF8-0A0BE809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51709" y="4932219"/>
              <a:ext cx="73891" cy="507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21A73E12-8D92-4D8C-802A-3BBED3D2447A}"/>
              </a:ext>
            </a:extLst>
          </p:cNvPr>
          <p:cNvGrpSpPr/>
          <p:nvPr/>
        </p:nvGrpSpPr>
        <p:grpSpPr>
          <a:xfrm>
            <a:off x="3459011" y="4340252"/>
            <a:ext cx="175491" cy="508001"/>
            <a:chOff x="1450109" y="4932218"/>
            <a:chExt cx="175491" cy="508001"/>
          </a:xfrm>
        </p:grpSpPr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6E4A2816-DC74-452A-B1E1-C6C4F71520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50109" y="4932218"/>
              <a:ext cx="101600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EB392D02-3C18-46D1-89C5-29BDABFD6748}"/>
                </a:ext>
              </a:extLst>
            </p:cNvPr>
            <p:cNvCxnSpPr>
              <a:cxnSpLocks/>
            </p:cNvCxnSpPr>
            <p:nvPr/>
          </p:nvCxnSpPr>
          <p:spPr>
            <a:xfrm>
              <a:off x="1551709" y="4932219"/>
              <a:ext cx="73891" cy="507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B6A28066-54B0-4DE8-A21F-B44D40A2D47B}"/>
              </a:ext>
            </a:extLst>
          </p:cNvPr>
          <p:cNvGrpSpPr/>
          <p:nvPr/>
        </p:nvGrpSpPr>
        <p:grpSpPr>
          <a:xfrm>
            <a:off x="3819228" y="4340252"/>
            <a:ext cx="175491" cy="508001"/>
            <a:chOff x="1450109" y="4932218"/>
            <a:chExt cx="175491" cy="508001"/>
          </a:xfrm>
        </p:grpSpPr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B6263703-3156-40D0-9AAA-848579B75E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50109" y="4932218"/>
              <a:ext cx="101600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id="{BF22627E-73BE-461A-BC5F-28A05A54B175}"/>
                </a:ext>
              </a:extLst>
            </p:cNvPr>
            <p:cNvCxnSpPr>
              <a:cxnSpLocks/>
            </p:cNvCxnSpPr>
            <p:nvPr/>
          </p:nvCxnSpPr>
          <p:spPr>
            <a:xfrm>
              <a:off x="1551709" y="4932219"/>
              <a:ext cx="73891" cy="507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1DD3024B-9533-402D-9299-05D50FFDCC4F}"/>
              </a:ext>
            </a:extLst>
          </p:cNvPr>
          <p:cNvGrpSpPr/>
          <p:nvPr/>
        </p:nvGrpSpPr>
        <p:grpSpPr>
          <a:xfrm>
            <a:off x="4179445" y="4340252"/>
            <a:ext cx="175491" cy="508001"/>
            <a:chOff x="1450109" y="4932218"/>
            <a:chExt cx="175491" cy="508001"/>
          </a:xfrm>
        </p:grpSpPr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140823ED-A98E-40F0-B51A-2A3E5F69AE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50109" y="4932218"/>
              <a:ext cx="101600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id="{B75FE6BC-13F3-464B-87B8-97E72FACCB36}"/>
                </a:ext>
              </a:extLst>
            </p:cNvPr>
            <p:cNvCxnSpPr>
              <a:cxnSpLocks/>
            </p:cNvCxnSpPr>
            <p:nvPr/>
          </p:nvCxnSpPr>
          <p:spPr>
            <a:xfrm>
              <a:off x="1551709" y="4932219"/>
              <a:ext cx="73891" cy="507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F4A2020A-C50A-4207-93F4-C78879C00C31}"/>
              </a:ext>
            </a:extLst>
          </p:cNvPr>
          <p:cNvGrpSpPr/>
          <p:nvPr/>
        </p:nvGrpSpPr>
        <p:grpSpPr>
          <a:xfrm>
            <a:off x="4539662" y="4331857"/>
            <a:ext cx="175491" cy="508001"/>
            <a:chOff x="1450109" y="4932218"/>
            <a:chExt cx="175491" cy="508001"/>
          </a:xfrm>
        </p:grpSpPr>
        <p:cxnSp>
          <p:nvCxnSpPr>
            <p:cNvPr id="54" name="直接连接符 53">
              <a:extLst>
                <a:ext uri="{FF2B5EF4-FFF2-40B4-BE49-F238E27FC236}">
                  <a16:creationId xmlns:a16="http://schemas.microsoft.com/office/drawing/2014/main" id="{641121A2-6427-486C-B2C2-8EFFCBD0C2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50109" y="4932218"/>
              <a:ext cx="101600" cy="50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>
              <a:extLst>
                <a:ext uri="{FF2B5EF4-FFF2-40B4-BE49-F238E27FC236}">
                  <a16:creationId xmlns:a16="http://schemas.microsoft.com/office/drawing/2014/main" id="{D70DDF7E-30EA-41E1-85E7-EBC40EBA3C43}"/>
                </a:ext>
              </a:extLst>
            </p:cNvPr>
            <p:cNvCxnSpPr>
              <a:cxnSpLocks/>
            </p:cNvCxnSpPr>
            <p:nvPr/>
          </p:nvCxnSpPr>
          <p:spPr>
            <a:xfrm>
              <a:off x="1551709" y="4932219"/>
              <a:ext cx="73891" cy="5079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右大括号 55">
            <a:extLst>
              <a:ext uri="{FF2B5EF4-FFF2-40B4-BE49-F238E27FC236}">
                <a16:creationId xmlns:a16="http://schemas.microsoft.com/office/drawing/2014/main" id="{2D6060C5-5ECD-4CB6-91AA-B5941C6006E9}"/>
              </a:ext>
            </a:extLst>
          </p:cNvPr>
          <p:cNvSpPr/>
          <p:nvPr/>
        </p:nvSpPr>
        <p:spPr>
          <a:xfrm rot="5400000">
            <a:off x="3490600" y="3920109"/>
            <a:ext cx="153874" cy="214744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20318A05-D89A-4B6B-8A42-42A24A7648AC}"/>
              </a:ext>
            </a:extLst>
          </p:cNvPr>
          <p:cNvSpPr txBox="1"/>
          <p:nvPr/>
        </p:nvSpPr>
        <p:spPr>
          <a:xfrm>
            <a:off x="3084935" y="5070771"/>
            <a:ext cx="12796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Hz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443DB4D0-0281-4694-83FF-6F24E262002A}"/>
              </a:ext>
            </a:extLst>
          </p:cNvPr>
          <p:cNvSpPr txBox="1"/>
          <p:nvPr/>
        </p:nvSpPr>
        <p:spPr>
          <a:xfrm>
            <a:off x="2169264" y="5670232"/>
            <a:ext cx="4297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kickers rise up, inject one bunch into the collider, and fall down. This process repeated in 1000 Hz, to inject all bunches into the ring.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03F48568-3B91-40BE-B598-673D66D83C9B}"/>
              </a:ext>
            </a:extLst>
          </p:cNvPr>
          <p:cNvCxnSpPr>
            <a:cxnSpLocks/>
          </p:cNvCxnSpPr>
          <p:nvPr/>
        </p:nvCxnSpPr>
        <p:spPr>
          <a:xfrm>
            <a:off x="7264398" y="4807532"/>
            <a:ext cx="33805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右大括号 80">
            <a:extLst>
              <a:ext uri="{FF2B5EF4-FFF2-40B4-BE49-F238E27FC236}">
                <a16:creationId xmlns:a16="http://schemas.microsoft.com/office/drawing/2014/main" id="{6BEA7910-6864-4309-960F-0F2284F4AB58}"/>
              </a:ext>
            </a:extLst>
          </p:cNvPr>
          <p:cNvSpPr/>
          <p:nvPr/>
        </p:nvSpPr>
        <p:spPr>
          <a:xfrm rot="5400000">
            <a:off x="8652020" y="3829458"/>
            <a:ext cx="138822" cy="22490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05442934-CB23-4059-AC9F-BD2209460118}"/>
              </a:ext>
            </a:extLst>
          </p:cNvPr>
          <p:cNvSpPr txBox="1"/>
          <p:nvPr/>
        </p:nvSpPr>
        <p:spPr>
          <a:xfrm>
            <a:off x="8289628" y="5038445"/>
            <a:ext cx="12796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Hz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79420F11-EBDD-4BB9-BAD6-24E8B3AAF45D}"/>
              </a:ext>
            </a:extLst>
          </p:cNvPr>
          <p:cNvGrpSpPr/>
          <p:nvPr/>
        </p:nvGrpSpPr>
        <p:grpSpPr>
          <a:xfrm>
            <a:off x="7596907" y="4299532"/>
            <a:ext cx="378690" cy="508001"/>
            <a:chOff x="6867238" y="4299532"/>
            <a:chExt cx="378690" cy="508001"/>
          </a:xfrm>
        </p:grpSpPr>
        <p:grpSp>
          <p:nvGrpSpPr>
            <p:cNvPr id="60" name="组合 59">
              <a:extLst>
                <a:ext uri="{FF2B5EF4-FFF2-40B4-BE49-F238E27FC236}">
                  <a16:creationId xmlns:a16="http://schemas.microsoft.com/office/drawing/2014/main" id="{FD86220D-639C-488B-890E-1452ECA51BA9}"/>
                </a:ext>
              </a:extLst>
            </p:cNvPr>
            <p:cNvGrpSpPr/>
            <p:nvPr/>
          </p:nvGrpSpPr>
          <p:grpSpPr>
            <a:xfrm>
              <a:off x="6867238" y="4299532"/>
              <a:ext cx="378690" cy="508001"/>
              <a:chOff x="1450109" y="4932218"/>
              <a:chExt cx="378690" cy="508001"/>
            </a:xfrm>
          </p:grpSpPr>
          <p:cxnSp>
            <p:nvCxnSpPr>
              <p:cNvPr id="61" name="直接连接符 60">
                <a:extLst>
                  <a:ext uri="{FF2B5EF4-FFF2-40B4-BE49-F238E27FC236}">
                    <a16:creationId xmlns:a16="http://schemas.microsoft.com/office/drawing/2014/main" id="{156DC0C7-A535-4577-96A7-887A17C1A5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50109" y="4932218"/>
                <a:ext cx="101600" cy="5080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>
                <a:extLst>
                  <a:ext uri="{FF2B5EF4-FFF2-40B4-BE49-F238E27FC236}">
                    <a16:creationId xmlns:a16="http://schemas.microsoft.com/office/drawing/2014/main" id="{E64EAB6D-31AF-4BE5-8BFE-9B2F1467AB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4908" y="4932219"/>
                <a:ext cx="73891" cy="5079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" name="直接连接符 83">
              <a:extLst>
                <a:ext uri="{FF2B5EF4-FFF2-40B4-BE49-F238E27FC236}">
                  <a16:creationId xmlns:a16="http://schemas.microsoft.com/office/drawing/2014/main" id="{4F68E3E3-D1C7-4BDD-91A1-8D34990E1EFE}"/>
                </a:ext>
              </a:extLst>
            </p:cNvPr>
            <p:cNvCxnSpPr/>
            <p:nvPr/>
          </p:nvCxnSpPr>
          <p:spPr>
            <a:xfrm>
              <a:off x="6968836" y="4304149"/>
              <a:ext cx="2124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55DB1720-FED9-4D93-AF95-3E495DFB253C}"/>
              </a:ext>
            </a:extLst>
          </p:cNvPr>
          <p:cNvGrpSpPr/>
          <p:nvPr/>
        </p:nvGrpSpPr>
        <p:grpSpPr>
          <a:xfrm>
            <a:off x="8224979" y="4299532"/>
            <a:ext cx="378690" cy="508001"/>
            <a:chOff x="6867238" y="4299532"/>
            <a:chExt cx="378690" cy="508001"/>
          </a:xfrm>
        </p:grpSpPr>
        <p:grpSp>
          <p:nvGrpSpPr>
            <p:cNvPr id="87" name="组合 86">
              <a:extLst>
                <a:ext uri="{FF2B5EF4-FFF2-40B4-BE49-F238E27FC236}">
                  <a16:creationId xmlns:a16="http://schemas.microsoft.com/office/drawing/2014/main" id="{504FC8BA-9A41-450B-966B-9556EADB2931}"/>
                </a:ext>
              </a:extLst>
            </p:cNvPr>
            <p:cNvGrpSpPr/>
            <p:nvPr/>
          </p:nvGrpSpPr>
          <p:grpSpPr>
            <a:xfrm>
              <a:off x="6867238" y="4299532"/>
              <a:ext cx="378690" cy="508001"/>
              <a:chOff x="1450109" y="4932218"/>
              <a:chExt cx="378690" cy="508001"/>
            </a:xfrm>
          </p:grpSpPr>
          <p:cxnSp>
            <p:nvCxnSpPr>
              <p:cNvPr id="89" name="直接连接符 88">
                <a:extLst>
                  <a:ext uri="{FF2B5EF4-FFF2-40B4-BE49-F238E27FC236}">
                    <a16:creationId xmlns:a16="http://schemas.microsoft.com/office/drawing/2014/main" id="{7F7589F2-DF6E-4A85-BBA3-DCF0DC41E02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50109" y="4932218"/>
                <a:ext cx="101600" cy="5080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>
                <a:extLst>
                  <a:ext uri="{FF2B5EF4-FFF2-40B4-BE49-F238E27FC236}">
                    <a16:creationId xmlns:a16="http://schemas.microsoft.com/office/drawing/2014/main" id="{A7346896-0AC3-4F6A-81EF-4660E9700B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4908" y="4932219"/>
                <a:ext cx="73891" cy="5079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id="{8E085963-A3F2-4DB0-B003-570CB93AFBC1}"/>
                </a:ext>
              </a:extLst>
            </p:cNvPr>
            <p:cNvCxnSpPr/>
            <p:nvPr/>
          </p:nvCxnSpPr>
          <p:spPr>
            <a:xfrm>
              <a:off x="6968836" y="4304149"/>
              <a:ext cx="2124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组合 90">
            <a:extLst>
              <a:ext uri="{FF2B5EF4-FFF2-40B4-BE49-F238E27FC236}">
                <a16:creationId xmlns:a16="http://schemas.microsoft.com/office/drawing/2014/main" id="{DBE3710C-261D-40EF-9746-1FB71572F06D}"/>
              </a:ext>
            </a:extLst>
          </p:cNvPr>
          <p:cNvGrpSpPr/>
          <p:nvPr/>
        </p:nvGrpSpPr>
        <p:grpSpPr>
          <a:xfrm>
            <a:off x="8806868" y="4292015"/>
            <a:ext cx="378690" cy="508001"/>
            <a:chOff x="6867238" y="4299532"/>
            <a:chExt cx="378690" cy="508001"/>
          </a:xfrm>
        </p:grpSpPr>
        <p:grpSp>
          <p:nvGrpSpPr>
            <p:cNvPr id="92" name="组合 91">
              <a:extLst>
                <a:ext uri="{FF2B5EF4-FFF2-40B4-BE49-F238E27FC236}">
                  <a16:creationId xmlns:a16="http://schemas.microsoft.com/office/drawing/2014/main" id="{D5E27434-A99F-4D7E-8BF8-7448287E17E9}"/>
                </a:ext>
              </a:extLst>
            </p:cNvPr>
            <p:cNvGrpSpPr/>
            <p:nvPr/>
          </p:nvGrpSpPr>
          <p:grpSpPr>
            <a:xfrm>
              <a:off x="6867238" y="4299532"/>
              <a:ext cx="378690" cy="508001"/>
              <a:chOff x="1450109" y="4932218"/>
              <a:chExt cx="378690" cy="508001"/>
            </a:xfrm>
          </p:grpSpPr>
          <p:cxnSp>
            <p:nvCxnSpPr>
              <p:cNvPr id="94" name="直接连接符 93">
                <a:extLst>
                  <a:ext uri="{FF2B5EF4-FFF2-40B4-BE49-F238E27FC236}">
                    <a16:creationId xmlns:a16="http://schemas.microsoft.com/office/drawing/2014/main" id="{1AA7FA56-A102-4922-8E78-1AE19425568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50109" y="4932218"/>
                <a:ext cx="101600" cy="5080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>
                <a:extLst>
                  <a:ext uri="{FF2B5EF4-FFF2-40B4-BE49-F238E27FC236}">
                    <a16:creationId xmlns:a16="http://schemas.microsoft.com/office/drawing/2014/main" id="{DCB01F2A-9C28-422E-BE17-FED3035CC2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4908" y="4932219"/>
                <a:ext cx="73891" cy="5079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直接连接符 92">
              <a:extLst>
                <a:ext uri="{FF2B5EF4-FFF2-40B4-BE49-F238E27FC236}">
                  <a16:creationId xmlns:a16="http://schemas.microsoft.com/office/drawing/2014/main" id="{CD12C04C-5690-4A72-81A1-AB85ACEF5502}"/>
                </a:ext>
              </a:extLst>
            </p:cNvPr>
            <p:cNvCxnSpPr/>
            <p:nvPr/>
          </p:nvCxnSpPr>
          <p:spPr>
            <a:xfrm>
              <a:off x="6968836" y="4304149"/>
              <a:ext cx="2124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组合 95">
            <a:extLst>
              <a:ext uri="{FF2B5EF4-FFF2-40B4-BE49-F238E27FC236}">
                <a16:creationId xmlns:a16="http://schemas.microsoft.com/office/drawing/2014/main" id="{72CF75DF-D419-4D8D-B3FB-E189A0427F87}"/>
              </a:ext>
            </a:extLst>
          </p:cNvPr>
          <p:cNvGrpSpPr/>
          <p:nvPr/>
        </p:nvGrpSpPr>
        <p:grpSpPr>
          <a:xfrm>
            <a:off x="9439556" y="4307048"/>
            <a:ext cx="378690" cy="508001"/>
            <a:chOff x="6867238" y="4299532"/>
            <a:chExt cx="378690" cy="508001"/>
          </a:xfrm>
        </p:grpSpPr>
        <p:grpSp>
          <p:nvGrpSpPr>
            <p:cNvPr id="97" name="组合 96">
              <a:extLst>
                <a:ext uri="{FF2B5EF4-FFF2-40B4-BE49-F238E27FC236}">
                  <a16:creationId xmlns:a16="http://schemas.microsoft.com/office/drawing/2014/main" id="{BA7E62ED-FE87-4D84-BD8D-AAD6A2DB12DF}"/>
                </a:ext>
              </a:extLst>
            </p:cNvPr>
            <p:cNvGrpSpPr/>
            <p:nvPr/>
          </p:nvGrpSpPr>
          <p:grpSpPr>
            <a:xfrm>
              <a:off x="6867238" y="4299532"/>
              <a:ext cx="378690" cy="508001"/>
              <a:chOff x="1450109" y="4932218"/>
              <a:chExt cx="378690" cy="508001"/>
            </a:xfrm>
          </p:grpSpPr>
          <p:cxnSp>
            <p:nvCxnSpPr>
              <p:cNvPr id="99" name="直接连接符 98">
                <a:extLst>
                  <a:ext uri="{FF2B5EF4-FFF2-40B4-BE49-F238E27FC236}">
                    <a16:creationId xmlns:a16="http://schemas.microsoft.com/office/drawing/2014/main" id="{C1B4ED98-1327-48D6-B24B-8607362307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50109" y="4932218"/>
                <a:ext cx="101600" cy="5080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接连接符 99">
                <a:extLst>
                  <a:ext uri="{FF2B5EF4-FFF2-40B4-BE49-F238E27FC236}">
                    <a16:creationId xmlns:a16="http://schemas.microsoft.com/office/drawing/2014/main" id="{3F1660EF-465A-4156-AF04-F355241B6C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4908" y="4932219"/>
                <a:ext cx="73891" cy="5079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直接连接符 97">
              <a:extLst>
                <a:ext uri="{FF2B5EF4-FFF2-40B4-BE49-F238E27FC236}">
                  <a16:creationId xmlns:a16="http://schemas.microsoft.com/office/drawing/2014/main" id="{D38F1FF3-693A-402E-8C81-4BC09D559870}"/>
                </a:ext>
              </a:extLst>
            </p:cNvPr>
            <p:cNvCxnSpPr/>
            <p:nvPr/>
          </p:nvCxnSpPr>
          <p:spPr>
            <a:xfrm>
              <a:off x="6968836" y="4304149"/>
              <a:ext cx="21243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文本框 100">
            <a:extLst>
              <a:ext uri="{FF2B5EF4-FFF2-40B4-BE49-F238E27FC236}">
                <a16:creationId xmlns:a16="http://schemas.microsoft.com/office/drawing/2014/main" id="{82E1A501-B9DC-4701-8DF3-821FD80BC07E}"/>
              </a:ext>
            </a:extLst>
          </p:cNvPr>
          <p:cNvSpPr txBox="1"/>
          <p:nvPr/>
        </p:nvSpPr>
        <p:spPr>
          <a:xfrm>
            <a:off x="6999886" y="5611878"/>
            <a:ext cx="4297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kickers rise up, stay there to inject a whole train into the collider, and fall down. This process repeated in 1000 Hz, to inject all bunches into the ring.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id="{2278657F-718C-49B9-BA02-B78270DEEF5B}"/>
              </a:ext>
            </a:extLst>
          </p:cNvPr>
          <p:cNvSpPr txBox="1"/>
          <p:nvPr/>
        </p:nvSpPr>
        <p:spPr>
          <a:xfrm>
            <a:off x="2803226" y="3860456"/>
            <a:ext cx="1806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Bunch by bunch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958A62DC-D4A7-4ACA-B8E1-5DD6D7F60C8C}"/>
              </a:ext>
            </a:extLst>
          </p:cNvPr>
          <p:cNvSpPr txBox="1"/>
          <p:nvPr/>
        </p:nvSpPr>
        <p:spPr>
          <a:xfrm>
            <a:off x="8126502" y="3828108"/>
            <a:ext cx="1806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by train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D3D9AE8E-5F31-4B4F-A601-D1523FE36E5C}"/>
              </a:ext>
            </a:extLst>
          </p:cNvPr>
          <p:cNvSpPr txBox="1"/>
          <p:nvPr/>
        </p:nvSpPr>
        <p:spPr>
          <a:xfrm>
            <a:off x="165688" y="4615428"/>
            <a:ext cx="1806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Kicker:</a:t>
            </a:r>
            <a:endParaRPr lang="zh-CN" alt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灯片编号占位符 24">
            <a:extLst>
              <a:ext uri="{FF2B5EF4-FFF2-40B4-BE49-F238E27FC236}">
                <a16:creationId xmlns:a16="http://schemas.microsoft.com/office/drawing/2014/main" id="{0738E049-CB85-4FE4-A242-04592434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007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Injection to the collider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78" name="表格 77">
            <a:extLst>
              <a:ext uri="{FF2B5EF4-FFF2-40B4-BE49-F238E27FC236}">
                <a16:creationId xmlns:a16="http://schemas.microsoft.com/office/drawing/2014/main" id="{24476515-D094-46D7-A3C5-A3E88BC2F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466199"/>
              </p:ext>
            </p:extLst>
          </p:nvPr>
        </p:nvGraphicFramePr>
        <p:xfrm>
          <a:off x="1411641" y="1589092"/>
          <a:ext cx="7418322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2673402">
                  <a:extLst>
                    <a:ext uri="{9D8B030D-6E8A-4147-A177-3AD203B41FA5}">
                      <a16:colId xmlns:a16="http://schemas.microsoft.com/office/drawing/2014/main" val="909702192"/>
                    </a:ext>
                  </a:extLst>
                </a:gridCol>
                <a:gridCol w="1581640">
                  <a:extLst>
                    <a:ext uri="{9D8B030D-6E8A-4147-A177-3AD203B41FA5}">
                      <a16:colId xmlns:a16="http://schemas.microsoft.com/office/drawing/2014/main" val="2843651739"/>
                    </a:ext>
                  </a:extLst>
                </a:gridCol>
                <a:gridCol w="1581640">
                  <a:extLst>
                    <a:ext uri="{9D8B030D-6E8A-4147-A177-3AD203B41FA5}">
                      <a16:colId xmlns:a16="http://schemas.microsoft.com/office/drawing/2014/main" val="993059281"/>
                    </a:ext>
                  </a:extLst>
                </a:gridCol>
                <a:gridCol w="1581640">
                  <a:extLst>
                    <a:ext uri="{9D8B030D-6E8A-4147-A177-3AD203B41FA5}">
                      <a16:colId xmlns:a16="http://schemas.microsoft.com/office/drawing/2014/main" val="14015972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tt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Higgs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2843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114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number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5319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</a:t>
                      </a:r>
                      <a:r>
                        <a:rPr lang="en-US" altLang="zh-CN" sz="14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seperation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0564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 scheme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by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1558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frequency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4366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pules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&lt;8.4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&lt;1.29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&lt;0.535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28971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rise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up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fall down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35841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Timing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delay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2667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7725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14285"/>
                  </a:ext>
                </a:extLst>
              </a:tr>
            </a:tbl>
          </a:graphicData>
        </a:graphic>
      </p:graphicFrame>
      <p:graphicFrame>
        <p:nvGraphicFramePr>
          <p:cNvPr id="79" name="表格 78">
            <a:extLst>
              <a:ext uri="{FF2B5EF4-FFF2-40B4-BE49-F238E27FC236}">
                <a16:creationId xmlns:a16="http://schemas.microsoft.com/office/drawing/2014/main" id="{8EFE93C6-950F-4039-A3B1-620D1D1C8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610436"/>
              </p:ext>
            </p:extLst>
          </p:nvPr>
        </p:nvGraphicFramePr>
        <p:xfrm>
          <a:off x="1411641" y="3870468"/>
          <a:ext cx="5555152" cy="2882832"/>
        </p:xfrm>
        <a:graphic>
          <a:graphicData uri="http://schemas.openxmlformats.org/drawingml/2006/table">
            <a:tbl>
              <a:tblPr firstRow="1" firstCol="1" bandRow="1"/>
              <a:tblGrid>
                <a:gridCol w="2523194">
                  <a:extLst>
                    <a:ext uri="{9D8B030D-6E8A-4147-A177-3AD203B41FA5}">
                      <a16:colId xmlns:a16="http://schemas.microsoft.com/office/drawing/2014/main" val="909702192"/>
                    </a:ext>
                  </a:extLst>
                </a:gridCol>
                <a:gridCol w="3031958">
                  <a:extLst>
                    <a:ext uri="{9D8B030D-6E8A-4147-A177-3AD203B41FA5}">
                      <a16:colId xmlns:a16="http://schemas.microsoft.com/office/drawing/2014/main" val="2843651739"/>
                    </a:ext>
                  </a:extLst>
                </a:gridCol>
              </a:tblGrid>
              <a:tr h="322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428437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371140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</a:t>
                      </a: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number/train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85319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separation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ns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23.076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805646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trains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655598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Train separation 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0.492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571322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 scheme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train</a:t>
                      </a:r>
                      <a:r>
                        <a:rPr lang="en-US" sz="1400" kern="1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by train</a:t>
                      </a:r>
                      <a:endParaRPr lang="en-US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715582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frequency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74366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Flat top 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640439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pules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&lt;2.81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1289711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Kicker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rise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up</a:t>
                      </a: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fall down 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&lt;0.49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35841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26670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Timing</a:t>
                      </a:r>
                      <a:r>
                        <a:rPr lang="en-US" altLang="zh-CN" sz="14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delay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6.94 &amp; 2.32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177255"/>
                  </a:ext>
                </a:extLst>
              </a:tr>
              <a:tr h="1929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altLang="zh-CN" sz="1400" kern="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Injection duration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914285"/>
                  </a:ext>
                </a:extLst>
              </a:tr>
            </a:tbl>
          </a:graphicData>
        </a:graphic>
      </p:graphicFrame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AFE3EA2-A27A-4786-ACDF-BC499034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431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E92085EE-BFC0-4726-8755-66990F4BF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Injection to the collider- On-axis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56" name="图片 55">
            <a:extLst>
              <a:ext uri="{FF2B5EF4-FFF2-40B4-BE49-F238E27FC236}">
                <a16:creationId xmlns:a16="http://schemas.microsoft.com/office/drawing/2014/main" id="{D0761FC2-767D-4751-9918-80DB19FF9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038815"/>
            <a:ext cx="4074509" cy="4060144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CEA50541-53B2-4A98-A1BB-8A55ED4FCC61}"/>
              </a:ext>
            </a:extLst>
          </p:cNvPr>
          <p:cNvSpPr txBox="1"/>
          <p:nvPr/>
        </p:nvSpPr>
        <p:spPr>
          <a:xfrm>
            <a:off x="6100468" y="2194237"/>
            <a:ext cx="48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Inject 240 small bunches into the booster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5" name="TextBox 25">
            <a:extLst>
              <a:ext uri="{FF2B5EF4-FFF2-40B4-BE49-F238E27FC236}">
                <a16:creationId xmlns:a16="http://schemas.microsoft.com/office/drawing/2014/main" id="{E0462BFF-1700-4DAB-8F78-681227BE4AD0}"/>
              </a:ext>
            </a:extLst>
          </p:cNvPr>
          <p:cNvSpPr txBox="1"/>
          <p:nvPr/>
        </p:nvSpPr>
        <p:spPr>
          <a:xfrm>
            <a:off x="6100468" y="2789414"/>
            <a:ext cx="48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Ramp the booster to high energy and inject several bunches from the collider into the booster.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37">
            <a:extLst>
              <a:ext uri="{FF2B5EF4-FFF2-40B4-BE49-F238E27FC236}">
                <a16:creationId xmlns:a16="http://schemas.microsoft.com/office/drawing/2014/main" id="{D5ECC287-64C1-43FB-94DE-C04DB660ED24}"/>
              </a:ext>
            </a:extLst>
          </p:cNvPr>
          <p:cNvSpPr txBox="1"/>
          <p:nvPr/>
        </p:nvSpPr>
        <p:spPr>
          <a:xfrm>
            <a:off x="6100468" y="3925384"/>
            <a:ext cx="48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Booster stay at 120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GeV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4 damping time(200ms), so that the injected large bunches merge with small bunches.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45">
            <a:extLst>
              <a:ext uri="{FF2B5EF4-FFF2-40B4-BE49-F238E27FC236}">
                <a16:creationId xmlns:a16="http://schemas.microsoft.com/office/drawing/2014/main" id="{913D61DA-CD49-49F5-9750-06BEAF0F4273}"/>
              </a:ext>
            </a:extLst>
          </p:cNvPr>
          <p:cNvSpPr txBox="1"/>
          <p:nvPr/>
        </p:nvSpPr>
        <p:spPr>
          <a:xfrm>
            <a:off x="6100468" y="4965491"/>
            <a:ext cx="48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Inject the merged large bunches back to the same empty buckets left by the last step.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Repeat from last step.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B82C61D-525D-46D4-8634-A9C8E884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20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 diagram of the time structure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AFEA40A-C69A-413C-A821-553E98FBB1D6}"/>
              </a:ext>
            </a:extLst>
          </p:cNvPr>
          <p:cNvSpPr txBox="1"/>
          <p:nvPr/>
        </p:nvSpPr>
        <p:spPr>
          <a:xfrm>
            <a:off x="838200" y="2489273"/>
            <a:ext cx="67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278444C-81F8-4523-B8A7-CC6CC5808BC7}"/>
              </a:ext>
            </a:extLst>
          </p:cNvPr>
          <p:cNvSpPr txBox="1"/>
          <p:nvPr/>
        </p:nvSpPr>
        <p:spPr>
          <a:xfrm>
            <a:off x="6843256" y="2795034"/>
            <a:ext cx="3168962" cy="33855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0.37s+7.3s+0.037s+7.3s ~15s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156449E-2A7C-4FAE-B8C4-7C13B3C1CAEE}"/>
              </a:ext>
            </a:extLst>
          </p:cNvPr>
          <p:cNvGrpSpPr/>
          <p:nvPr/>
        </p:nvGrpSpPr>
        <p:grpSpPr>
          <a:xfrm>
            <a:off x="1915281" y="1473611"/>
            <a:ext cx="3811264" cy="2204769"/>
            <a:chOff x="1139427" y="2644168"/>
            <a:chExt cx="3811264" cy="2204769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EC02FB7F-944F-4374-8755-1B103C46909B}"/>
                </a:ext>
              </a:extLst>
            </p:cNvPr>
            <p:cNvGrpSpPr/>
            <p:nvPr/>
          </p:nvGrpSpPr>
          <p:grpSpPr>
            <a:xfrm>
              <a:off x="1809064" y="3429000"/>
              <a:ext cx="2514818" cy="884387"/>
              <a:chOff x="1809064" y="3429000"/>
              <a:chExt cx="2514818" cy="884387"/>
            </a:xfrm>
          </p:grpSpPr>
          <p:cxnSp>
            <p:nvCxnSpPr>
              <p:cNvPr id="15" name="直接连接符 14">
                <a:extLst>
                  <a:ext uri="{FF2B5EF4-FFF2-40B4-BE49-F238E27FC236}">
                    <a16:creationId xmlns:a16="http://schemas.microsoft.com/office/drawing/2014/main" id="{62D5B58C-751A-480D-85C3-7277F7B34076}"/>
                  </a:ext>
                </a:extLst>
              </p:cNvPr>
              <p:cNvCxnSpPr/>
              <p:nvPr/>
            </p:nvCxnSpPr>
            <p:spPr>
              <a:xfrm>
                <a:off x="1809064" y="4304145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97310A40-7CC3-4991-91F3-969D6AB09B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55273" y="3429000"/>
                <a:ext cx="711200" cy="87514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A3D714CE-1880-4439-9705-B7A7848F6F97}"/>
                  </a:ext>
                </a:extLst>
              </p:cNvPr>
              <p:cNvCxnSpPr/>
              <p:nvPr/>
            </p:nvCxnSpPr>
            <p:spPr>
              <a:xfrm>
                <a:off x="3066473" y="3429000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AA802257-4B1E-4FD4-BE50-521AE2F715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3446" y="3429000"/>
                <a:ext cx="720436" cy="8843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5F6FAC0C-0787-4037-AA58-EF2B5002CA2D}"/>
                </a:ext>
              </a:extLst>
            </p:cNvPr>
            <p:cNvSpPr txBox="1"/>
            <p:nvPr/>
          </p:nvSpPr>
          <p:spPr>
            <a:xfrm>
              <a:off x="1139427" y="4387272"/>
              <a:ext cx="1339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Inject from </a:t>
              </a:r>
              <a:r>
                <a:rPr lang="en-US" altLang="zh-CN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Linac</a:t>
              </a:r>
              <a:endPara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0.37s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B7ACF0D-B24E-4F71-ACCA-B1FFEA1F3088}"/>
                </a:ext>
              </a:extLst>
            </p:cNvPr>
            <p:cNvSpPr txBox="1"/>
            <p:nvPr/>
          </p:nvSpPr>
          <p:spPr>
            <a:xfrm>
              <a:off x="2177060" y="3428999"/>
              <a:ext cx="830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Ramp up</a:t>
              </a: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7.3s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EE8BE5F2-C5AE-4CEC-8193-7F3ADDA5347A}"/>
                </a:ext>
              </a:extLst>
            </p:cNvPr>
            <p:cNvSpPr txBox="1"/>
            <p:nvPr/>
          </p:nvSpPr>
          <p:spPr>
            <a:xfrm>
              <a:off x="3963664" y="3428998"/>
              <a:ext cx="9870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Ramp down</a:t>
              </a: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7.3s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39B964D7-342A-4732-9A0F-341A077DFDCE}"/>
                </a:ext>
              </a:extLst>
            </p:cNvPr>
            <p:cNvSpPr txBox="1"/>
            <p:nvPr/>
          </p:nvSpPr>
          <p:spPr>
            <a:xfrm>
              <a:off x="2976637" y="2644168"/>
              <a:ext cx="9870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Extract from booster</a:t>
              </a: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0.037s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C1D6D9FF-D294-4967-857C-BA345A90E2A3}"/>
              </a:ext>
            </a:extLst>
          </p:cNvPr>
          <p:cNvSpPr txBox="1"/>
          <p:nvPr/>
        </p:nvSpPr>
        <p:spPr>
          <a:xfrm>
            <a:off x="679189" y="5205966"/>
            <a:ext cx="83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Higgs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DAE5E22-08F1-4F57-BA9F-834941F51651}"/>
              </a:ext>
            </a:extLst>
          </p:cNvPr>
          <p:cNvSpPr txBox="1"/>
          <p:nvPr/>
        </p:nvSpPr>
        <p:spPr>
          <a:xfrm>
            <a:off x="6843256" y="5511727"/>
            <a:ext cx="3168962" cy="33855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2.4s+4.5s+5.0s+4.5s ~12s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A29D0A90-5E54-43A8-9684-0B5C419514B1}"/>
              </a:ext>
            </a:extLst>
          </p:cNvPr>
          <p:cNvGrpSpPr/>
          <p:nvPr/>
        </p:nvGrpSpPr>
        <p:grpSpPr>
          <a:xfrm>
            <a:off x="1915281" y="4190304"/>
            <a:ext cx="3811264" cy="2204769"/>
            <a:chOff x="1139427" y="2644168"/>
            <a:chExt cx="3811264" cy="2204769"/>
          </a:xfrm>
        </p:grpSpPr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77282A93-C4F1-4307-B234-6C13C3DF4331}"/>
                </a:ext>
              </a:extLst>
            </p:cNvPr>
            <p:cNvGrpSpPr/>
            <p:nvPr/>
          </p:nvGrpSpPr>
          <p:grpSpPr>
            <a:xfrm>
              <a:off x="1809064" y="3429000"/>
              <a:ext cx="2514818" cy="884387"/>
              <a:chOff x="1809064" y="3429000"/>
              <a:chExt cx="2514818" cy="884387"/>
            </a:xfrm>
          </p:grpSpPr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7022E28C-1323-4F3C-B9CF-EAE346553C9E}"/>
                  </a:ext>
                </a:extLst>
              </p:cNvPr>
              <p:cNvCxnSpPr/>
              <p:nvPr/>
            </p:nvCxnSpPr>
            <p:spPr>
              <a:xfrm>
                <a:off x="1809064" y="4304145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id="{D467B4D0-87D6-45CC-99CE-712BE8FA88E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55273" y="3429000"/>
                <a:ext cx="711200" cy="87514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id="{0249E765-DE78-45F4-8DB5-06FC0B8E9BAA}"/>
                  </a:ext>
                </a:extLst>
              </p:cNvPr>
              <p:cNvCxnSpPr/>
              <p:nvPr/>
            </p:nvCxnSpPr>
            <p:spPr>
              <a:xfrm>
                <a:off x="3066473" y="3429000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id="{206C1F08-5656-4992-B008-345E542EF3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3446" y="3429000"/>
                <a:ext cx="720436" cy="8843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28E8374B-2EB1-4042-8B10-1E8EC7650F5D}"/>
                </a:ext>
              </a:extLst>
            </p:cNvPr>
            <p:cNvSpPr txBox="1"/>
            <p:nvPr/>
          </p:nvSpPr>
          <p:spPr>
            <a:xfrm>
              <a:off x="1139427" y="4387272"/>
              <a:ext cx="1339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Inject from </a:t>
              </a:r>
              <a:r>
                <a:rPr lang="en-US" altLang="zh-CN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Linac</a:t>
              </a:r>
              <a:endPara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2.4s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DBA2DB4B-1649-4E22-9362-7579C20031E3}"/>
                </a:ext>
              </a:extLst>
            </p:cNvPr>
            <p:cNvSpPr txBox="1"/>
            <p:nvPr/>
          </p:nvSpPr>
          <p:spPr>
            <a:xfrm>
              <a:off x="2177060" y="3428999"/>
              <a:ext cx="830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Ramp up</a:t>
              </a: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4.5s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24684446-E287-4783-9033-9F1247B609F4}"/>
                </a:ext>
              </a:extLst>
            </p:cNvPr>
            <p:cNvSpPr txBox="1"/>
            <p:nvPr/>
          </p:nvSpPr>
          <p:spPr>
            <a:xfrm>
              <a:off x="3963664" y="3428998"/>
              <a:ext cx="9870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Ramp down</a:t>
              </a: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4.5s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ACB5FBA7-CCFA-41AD-B3E5-37AA5B66DA74}"/>
                </a:ext>
              </a:extLst>
            </p:cNvPr>
            <p:cNvSpPr txBox="1"/>
            <p:nvPr/>
          </p:nvSpPr>
          <p:spPr>
            <a:xfrm>
              <a:off x="2976637" y="2644168"/>
              <a:ext cx="9870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Extract from booster</a:t>
              </a:r>
            </a:p>
            <a:p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0.24s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110D7C0-DEE8-49D1-8F7A-F8D2AAFF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3395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 diagram of the time structure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AFEA40A-C69A-413C-A821-553E98FBB1D6}"/>
              </a:ext>
            </a:extLst>
          </p:cNvPr>
          <p:cNvSpPr txBox="1"/>
          <p:nvPr/>
        </p:nvSpPr>
        <p:spPr>
          <a:xfrm>
            <a:off x="838200" y="2489273"/>
            <a:ext cx="67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278444C-81F8-4523-B8A7-CC6CC5808BC7}"/>
              </a:ext>
            </a:extLst>
          </p:cNvPr>
          <p:cNvSpPr txBox="1"/>
          <p:nvPr/>
        </p:nvSpPr>
        <p:spPr>
          <a:xfrm>
            <a:off x="6843256" y="2795034"/>
            <a:ext cx="3168962" cy="33855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12.3s+2.7s+1.23s+2.7s ~18.9s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156449E-2A7C-4FAE-B8C4-7C13B3C1CAEE}"/>
              </a:ext>
            </a:extLst>
          </p:cNvPr>
          <p:cNvGrpSpPr/>
          <p:nvPr/>
        </p:nvGrpSpPr>
        <p:grpSpPr>
          <a:xfrm>
            <a:off x="1915281" y="1473611"/>
            <a:ext cx="3811264" cy="2204769"/>
            <a:chOff x="1139427" y="2644168"/>
            <a:chExt cx="3811264" cy="2204769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EC02FB7F-944F-4374-8755-1B103C46909B}"/>
                </a:ext>
              </a:extLst>
            </p:cNvPr>
            <p:cNvGrpSpPr/>
            <p:nvPr/>
          </p:nvGrpSpPr>
          <p:grpSpPr>
            <a:xfrm>
              <a:off x="1809064" y="3429000"/>
              <a:ext cx="2514818" cy="884387"/>
              <a:chOff x="1809064" y="3429000"/>
              <a:chExt cx="2514818" cy="884387"/>
            </a:xfrm>
          </p:grpSpPr>
          <p:cxnSp>
            <p:nvCxnSpPr>
              <p:cNvPr id="15" name="直接连接符 14">
                <a:extLst>
                  <a:ext uri="{FF2B5EF4-FFF2-40B4-BE49-F238E27FC236}">
                    <a16:creationId xmlns:a16="http://schemas.microsoft.com/office/drawing/2014/main" id="{62D5B58C-751A-480D-85C3-7277F7B34076}"/>
                  </a:ext>
                </a:extLst>
              </p:cNvPr>
              <p:cNvCxnSpPr/>
              <p:nvPr/>
            </p:nvCxnSpPr>
            <p:spPr>
              <a:xfrm>
                <a:off x="1809064" y="4304145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97310A40-7CC3-4991-91F3-969D6AB09B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55273" y="3429000"/>
                <a:ext cx="711200" cy="87514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A3D714CE-1880-4439-9705-B7A7848F6F97}"/>
                  </a:ext>
                </a:extLst>
              </p:cNvPr>
              <p:cNvCxnSpPr/>
              <p:nvPr/>
            </p:nvCxnSpPr>
            <p:spPr>
              <a:xfrm>
                <a:off x="3066473" y="3429000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AA802257-4B1E-4FD4-BE50-521AE2F715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3446" y="3429000"/>
                <a:ext cx="720436" cy="8843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5F6FAC0C-0787-4037-AA58-EF2B5002CA2D}"/>
                </a:ext>
              </a:extLst>
            </p:cNvPr>
            <p:cNvSpPr txBox="1"/>
            <p:nvPr/>
          </p:nvSpPr>
          <p:spPr>
            <a:xfrm>
              <a:off x="1139427" y="4387272"/>
              <a:ext cx="1339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Inject from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Linac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12.3s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B7ACF0D-B24E-4F71-ACCA-B1FFEA1F3088}"/>
                </a:ext>
              </a:extLst>
            </p:cNvPr>
            <p:cNvSpPr txBox="1"/>
            <p:nvPr/>
          </p:nvSpPr>
          <p:spPr>
            <a:xfrm>
              <a:off x="2177060" y="3428999"/>
              <a:ext cx="830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Ramp up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2.7s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EE8BE5F2-C5AE-4CEC-8193-7F3ADDA5347A}"/>
                </a:ext>
              </a:extLst>
            </p:cNvPr>
            <p:cNvSpPr txBox="1"/>
            <p:nvPr/>
          </p:nvSpPr>
          <p:spPr>
            <a:xfrm>
              <a:off x="3963664" y="3428998"/>
              <a:ext cx="9870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Ramp down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2.7s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39B964D7-342A-4732-9A0F-341A077DFDCE}"/>
                </a:ext>
              </a:extLst>
            </p:cNvPr>
            <p:cNvSpPr txBox="1"/>
            <p:nvPr/>
          </p:nvSpPr>
          <p:spPr>
            <a:xfrm>
              <a:off x="2976637" y="2644168"/>
              <a:ext cx="9870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Extract from booster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1.23s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C1D6D9FF-D294-4967-857C-BA345A90E2A3}"/>
              </a:ext>
            </a:extLst>
          </p:cNvPr>
          <p:cNvSpPr txBox="1"/>
          <p:nvPr/>
        </p:nvSpPr>
        <p:spPr>
          <a:xfrm>
            <a:off x="838200" y="5205966"/>
            <a:ext cx="83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DAE5E22-08F1-4F57-BA9F-834941F51651}"/>
              </a:ext>
            </a:extLst>
          </p:cNvPr>
          <p:cNvSpPr txBox="1"/>
          <p:nvPr/>
        </p:nvSpPr>
        <p:spPr>
          <a:xfrm>
            <a:off x="6691967" y="6192805"/>
            <a:ext cx="3168962" cy="33855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(19.2s+1.6s+0.048s+1.6s)*3=67.3s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21696E2B-1DD0-43F6-B53D-7C9DBC34631C}"/>
              </a:ext>
            </a:extLst>
          </p:cNvPr>
          <p:cNvGrpSpPr/>
          <p:nvPr/>
        </p:nvGrpSpPr>
        <p:grpSpPr>
          <a:xfrm>
            <a:off x="990594" y="4074318"/>
            <a:ext cx="8218284" cy="2260178"/>
            <a:chOff x="1915281" y="4134895"/>
            <a:chExt cx="8218284" cy="2260178"/>
          </a:xfrm>
        </p:grpSpPr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A29D0A90-5E54-43A8-9684-0B5C419514B1}"/>
                </a:ext>
              </a:extLst>
            </p:cNvPr>
            <p:cNvGrpSpPr/>
            <p:nvPr/>
          </p:nvGrpSpPr>
          <p:grpSpPr>
            <a:xfrm>
              <a:off x="1915281" y="4134895"/>
              <a:ext cx="3811264" cy="2260178"/>
              <a:chOff x="1139427" y="2588759"/>
              <a:chExt cx="3811264" cy="2260178"/>
            </a:xfrm>
          </p:grpSpPr>
          <p:grpSp>
            <p:nvGrpSpPr>
              <p:cNvPr id="39" name="组合 38">
                <a:extLst>
                  <a:ext uri="{FF2B5EF4-FFF2-40B4-BE49-F238E27FC236}">
                    <a16:creationId xmlns:a16="http://schemas.microsoft.com/office/drawing/2014/main" id="{77282A93-C4F1-4307-B234-6C13C3DF4331}"/>
                  </a:ext>
                </a:extLst>
              </p:cNvPr>
              <p:cNvGrpSpPr/>
              <p:nvPr/>
            </p:nvGrpSpPr>
            <p:grpSpPr>
              <a:xfrm>
                <a:off x="1809064" y="3429000"/>
                <a:ext cx="2514818" cy="884387"/>
                <a:chOff x="1809064" y="3429000"/>
                <a:chExt cx="2514818" cy="884387"/>
              </a:xfrm>
            </p:grpSpPr>
            <p:cxnSp>
              <p:nvCxnSpPr>
                <p:cNvPr id="44" name="直接连接符 43">
                  <a:extLst>
                    <a:ext uri="{FF2B5EF4-FFF2-40B4-BE49-F238E27FC236}">
                      <a16:creationId xmlns:a16="http://schemas.microsoft.com/office/drawing/2014/main" id="{7022E28C-1323-4F3C-B9CF-EAE346553C9E}"/>
                    </a:ext>
                  </a:extLst>
                </p:cNvPr>
                <p:cNvCxnSpPr/>
                <p:nvPr/>
              </p:nvCxnSpPr>
              <p:spPr>
                <a:xfrm>
                  <a:off x="1809064" y="4304145"/>
                  <a:ext cx="546209" cy="0"/>
                </a:xfrm>
                <a:prstGeom prst="line">
                  <a:avLst/>
                </a:prstGeom>
                <a:ln w="254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>
                  <a:extLst>
                    <a:ext uri="{FF2B5EF4-FFF2-40B4-BE49-F238E27FC236}">
                      <a16:creationId xmlns:a16="http://schemas.microsoft.com/office/drawing/2014/main" id="{D467B4D0-87D6-45CC-99CE-712BE8FA88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355273" y="3429000"/>
                  <a:ext cx="711200" cy="875145"/>
                </a:xfrm>
                <a:prstGeom prst="line">
                  <a:avLst/>
                </a:prstGeom>
                <a:ln w="254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>
                  <a:extLst>
                    <a:ext uri="{FF2B5EF4-FFF2-40B4-BE49-F238E27FC236}">
                      <a16:creationId xmlns:a16="http://schemas.microsoft.com/office/drawing/2014/main" id="{0249E765-DE78-45F4-8DB5-06FC0B8E9BAA}"/>
                    </a:ext>
                  </a:extLst>
                </p:cNvPr>
                <p:cNvCxnSpPr/>
                <p:nvPr/>
              </p:nvCxnSpPr>
              <p:spPr>
                <a:xfrm>
                  <a:off x="3066473" y="3429000"/>
                  <a:ext cx="546209" cy="0"/>
                </a:xfrm>
                <a:prstGeom prst="line">
                  <a:avLst/>
                </a:prstGeom>
                <a:ln w="254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连接符 46">
                  <a:extLst>
                    <a:ext uri="{FF2B5EF4-FFF2-40B4-BE49-F238E27FC236}">
                      <a16:creationId xmlns:a16="http://schemas.microsoft.com/office/drawing/2014/main" id="{206C1F08-5656-4992-B008-345E542EF3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03446" y="3429000"/>
                  <a:ext cx="720436" cy="884387"/>
                </a:xfrm>
                <a:prstGeom prst="line">
                  <a:avLst/>
                </a:prstGeom>
                <a:ln w="25400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28E8374B-2EB1-4042-8B10-1E8EC7650F5D}"/>
                  </a:ext>
                </a:extLst>
              </p:cNvPr>
              <p:cNvSpPr txBox="1"/>
              <p:nvPr/>
            </p:nvSpPr>
            <p:spPr>
              <a:xfrm>
                <a:off x="1139427" y="4387272"/>
                <a:ext cx="13392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Inject from </a:t>
                </a:r>
                <a:r>
                  <a:rPr kumimoji="0" lang="en-US" altLang="zh-CN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Linac</a:t>
                </a:r>
                <a:endParaRPr lang="en-US" altLang="zh-CN" sz="1200" dirty="0">
                  <a:solidFill>
                    <a:prstClr val="black"/>
                  </a:solidFill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19.2</a:t>
                </a:r>
              </a:p>
            </p:txBody>
          </p:sp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DBA2DB4B-1649-4E22-9362-7579C20031E3}"/>
                  </a:ext>
                </a:extLst>
              </p:cNvPr>
              <p:cNvSpPr txBox="1"/>
              <p:nvPr/>
            </p:nvSpPr>
            <p:spPr>
              <a:xfrm>
                <a:off x="2177060" y="3428999"/>
                <a:ext cx="8300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Ramp up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1.6s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id="{24684446-E287-4783-9033-9F1247B609F4}"/>
                  </a:ext>
                </a:extLst>
              </p:cNvPr>
              <p:cNvSpPr txBox="1"/>
              <p:nvPr/>
            </p:nvSpPr>
            <p:spPr>
              <a:xfrm>
                <a:off x="3963664" y="3428998"/>
                <a:ext cx="9870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Ramp down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1.6s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ACB5FBA7-CCFA-41AD-B3E5-37AA5B66DA74}"/>
                  </a:ext>
                </a:extLst>
              </p:cNvPr>
              <p:cNvSpPr txBox="1"/>
              <p:nvPr/>
            </p:nvSpPr>
            <p:spPr>
              <a:xfrm>
                <a:off x="3007069" y="2588759"/>
                <a:ext cx="98702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Extract from booster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12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等线" panose="02010600030101010101" pitchFamily="2" charset="-122"/>
                    <a:cs typeface="Times New Roman" panose="02020603050405020304" pitchFamily="18" charset="0"/>
                  </a:rPr>
                  <a:t>.048s</a:t>
                </a:r>
                <a:endPara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id="{8DE6DB6F-7454-4ED1-A17F-794C8F8CA6C5}"/>
                </a:ext>
              </a:extLst>
            </p:cNvPr>
            <p:cNvCxnSpPr/>
            <p:nvPr/>
          </p:nvCxnSpPr>
          <p:spPr>
            <a:xfrm>
              <a:off x="5101836" y="5854904"/>
              <a:ext cx="546209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A8A5973F-80A1-4BA5-AE7A-5BC5EAB947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48045" y="4979759"/>
              <a:ext cx="711200" cy="87514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6A644850-5F3B-4497-9F69-AE976D73B483}"/>
                </a:ext>
              </a:extLst>
            </p:cNvPr>
            <p:cNvCxnSpPr/>
            <p:nvPr/>
          </p:nvCxnSpPr>
          <p:spPr>
            <a:xfrm>
              <a:off x="6359245" y="4979759"/>
              <a:ext cx="546209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6D05FCE2-D7F1-4AAA-BDAB-2F90059C185A}"/>
                </a:ext>
              </a:extLst>
            </p:cNvPr>
            <p:cNvCxnSpPr>
              <a:cxnSpLocks/>
            </p:cNvCxnSpPr>
            <p:nvPr/>
          </p:nvCxnSpPr>
          <p:spPr>
            <a:xfrm>
              <a:off x="6896218" y="4979759"/>
              <a:ext cx="720436" cy="8843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id="{2FFD4E63-718A-4A70-A5C0-218E89A0B1C6}"/>
                </a:ext>
              </a:extLst>
            </p:cNvPr>
            <p:cNvCxnSpPr/>
            <p:nvPr/>
          </p:nvCxnSpPr>
          <p:spPr>
            <a:xfrm>
              <a:off x="7618747" y="5850288"/>
              <a:ext cx="546209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FE38D427-AA57-4280-8104-C9350236FE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4956" y="4975143"/>
              <a:ext cx="711200" cy="87514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749D0ACE-4051-416C-93BA-FC4D59A2AA82}"/>
                </a:ext>
              </a:extLst>
            </p:cNvPr>
            <p:cNvCxnSpPr/>
            <p:nvPr/>
          </p:nvCxnSpPr>
          <p:spPr>
            <a:xfrm>
              <a:off x="8876156" y="4975143"/>
              <a:ext cx="546209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id="{EB576ADB-A857-409F-92A1-122FC7E81288}"/>
                </a:ext>
              </a:extLst>
            </p:cNvPr>
            <p:cNvCxnSpPr>
              <a:cxnSpLocks/>
            </p:cNvCxnSpPr>
            <p:nvPr/>
          </p:nvCxnSpPr>
          <p:spPr>
            <a:xfrm>
              <a:off x="9413129" y="4975143"/>
              <a:ext cx="720436" cy="88438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01D812C-4858-4975-9587-D108B2156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88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7B87B-0253-4FC0-9374-09A9CD948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 diagram of the time structure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AFEA40A-C69A-413C-A821-553E98FBB1D6}"/>
              </a:ext>
            </a:extLst>
          </p:cNvPr>
          <p:cNvSpPr txBox="1"/>
          <p:nvPr/>
        </p:nvSpPr>
        <p:spPr>
          <a:xfrm>
            <a:off x="838199" y="2489273"/>
            <a:ext cx="1017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Higgs on-axis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156449E-2A7C-4FAE-B8C4-7C13B3C1CAEE}"/>
              </a:ext>
            </a:extLst>
          </p:cNvPr>
          <p:cNvGrpSpPr/>
          <p:nvPr/>
        </p:nvGrpSpPr>
        <p:grpSpPr>
          <a:xfrm>
            <a:off x="1915281" y="1713649"/>
            <a:ext cx="3811264" cy="1964731"/>
            <a:chOff x="1139427" y="2884206"/>
            <a:chExt cx="3811264" cy="1964731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EC02FB7F-944F-4374-8755-1B103C46909B}"/>
                </a:ext>
              </a:extLst>
            </p:cNvPr>
            <p:cNvGrpSpPr/>
            <p:nvPr/>
          </p:nvGrpSpPr>
          <p:grpSpPr>
            <a:xfrm>
              <a:off x="1809064" y="3429000"/>
              <a:ext cx="2514818" cy="884387"/>
              <a:chOff x="1809064" y="3429000"/>
              <a:chExt cx="2514818" cy="884387"/>
            </a:xfrm>
          </p:grpSpPr>
          <p:cxnSp>
            <p:nvCxnSpPr>
              <p:cNvPr id="15" name="直接连接符 14">
                <a:extLst>
                  <a:ext uri="{FF2B5EF4-FFF2-40B4-BE49-F238E27FC236}">
                    <a16:creationId xmlns:a16="http://schemas.microsoft.com/office/drawing/2014/main" id="{62D5B58C-751A-480D-85C3-7277F7B34076}"/>
                  </a:ext>
                </a:extLst>
              </p:cNvPr>
              <p:cNvCxnSpPr/>
              <p:nvPr/>
            </p:nvCxnSpPr>
            <p:spPr>
              <a:xfrm>
                <a:off x="1809064" y="4304145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>
                <a:extLst>
                  <a:ext uri="{FF2B5EF4-FFF2-40B4-BE49-F238E27FC236}">
                    <a16:creationId xmlns:a16="http://schemas.microsoft.com/office/drawing/2014/main" id="{97310A40-7CC3-4991-91F3-969D6AB09B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55273" y="3429000"/>
                <a:ext cx="711200" cy="875145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>
                <a:extLst>
                  <a:ext uri="{FF2B5EF4-FFF2-40B4-BE49-F238E27FC236}">
                    <a16:creationId xmlns:a16="http://schemas.microsoft.com/office/drawing/2014/main" id="{A3D714CE-1880-4439-9705-B7A7848F6F97}"/>
                  </a:ext>
                </a:extLst>
              </p:cNvPr>
              <p:cNvCxnSpPr/>
              <p:nvPr/>
            </p:nvCxnSpPr>
            <p:spPr>
              <a:xfrm>
                <a:off x="3066473" y="3429000"/>
                <a:ext cx="546209" cy="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AA802257-4B1E-4FD4-BE50-521AE2F715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03446" y="3429000"/>
                <a:ext cx="720436" cy="884387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5F6FAC0C-0787-4037-AA58-EF2B5002CA2D}"/>
                </a:ext>
              </a:extLst>
            </p:cNvPr>
            <p:cNvSpPr txBox="1"/>
            <p:nvPr/>
          </p:nvSpPr>
          <p:spPr>
            <a:xfrm>
              <a:off x="1139427" y="4387272"/>
              <a:ext cx="1339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Inject from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Linac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2.4s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B7ACF0D-B24E-4F71-ACCA-B1FFEA1F3088}"/>
                </a:ext>
              </a:extLst>
            </p:cNvPr>
            <p:cNvSpPr txBox="1"/>
            <p:nvPr/>
          </p:nvSpPr>
          <p:spPr>
            <a:xfrm>
              <a:off x="2177060" y="3428999"/>
              <a:ext cx="830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Ramp up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4.5s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EE8BE5F2-C5AE-4CEC-8193-7F3ADDA5347A}"/>
                </a:ext>
              </a:extLst>
            </p:cNvPr>
            <p:cNvSpPr txBox="1"/>
            <p:nvPr/>
          </p:nvSpPr>
          <p:spPr>
            <a:xfrm>
              <a:off x="3963664" y="3428998"/>
              <a:ext cx="9870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Ramp down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4.5s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39B964D7-342A-4732-9A0F-341A077DFDCE}"/>
                </a:ext>
              </a:extLst>
            </p:cNvPr>
            <p:cNvSpPr txBox="1"/>
            <p:nvPr/>
          </p:nvSpPr>
          <p:spPr>
            <a:xfrm>
              <a:off x="3000343" y="2884206"/>
              <a:ext cx="12062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On-axis injection</a:t>
              </a:r>
              <a:r>
                <a:rPr lang="en-US" altLang="zh-CN" sz="1200" dirty="0">
                  <a:solidFill>
                    <a:prstClr val="black"/>
                  </a:solidFill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等线" panose="02010600030101010101" pitchFamily="2" charset="-122"/>
                  <a:cs typeface="Times New Roman" panose="02020603050405020304" pitchFamily="18" charset="0"/>
                </a:rPr>
                <a:t>5s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3" name="表格 52">
            <a:extLst>
              <a:ext uri="{FF2B5EF4-FFF2-40B4-BE49-F238E27FC236}">
                <a16:creationId xmlns:a16="http://schemas.microsoft.com/office/drawing/2014/main" id="{AEFF7618-62E9-491E-ACF0-F755DF61F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751178"/>
              </p:ext>
            </p:extLst>
          </p:nvPr>
        </p:nvGraphicFramePr>
        <p:xfrm>
          <a:off x="1884218" y="4350632"/>
          <a:ext cx="8128002" cy="177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5993176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902222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2791575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7500078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8934068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862725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Higgs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Higgs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zh-CN" alt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210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Interval for top up*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85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Injection time for</a:t>
                      </a:r>
                    </a:p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both e</a:t>
                      </a:r>
                      <a:r>
                        <a:rPr lang="en-US" sz="16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/e</a:t>
                      </a:r>
                      <a:r>
                        <a:rPr lang="en-US" sz="16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821269"/>
                  </a:ext>
                </a:extLst>
              </a:tr>
            </a:tbl>
          </a:graphicData>
        </a:graphic>
      </p:graphicFrame>
      <p:sp>
        <p:nvSpPr>
          <p:cNvPr id="17" name="文本框 16">
            <a:extLst>
              <a:ext uri="{FF2B5EF4-FFF2-40B4-BE49-F238E27FC236}">
                <a16:creationId xmlns:a16="http://schemas.microsoft.com/office/drawing/2014/main" id="{C871E834-BA77-42F8-BD5F-269D22B31BC9}"/>
              </a:ext>
            </a:extLst>
          </p:cNvPr>
          <p:cNvSpPr txBox="1"/>
          <p:nvPr/>
        </p:nvSpPr>
        <p:spPr>
          <a:xfrm>
            <a:off x="7356464" y="2384577"/>
            <a:ext cx="2453296" cy="33855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2.4s+4.5s+5.0s+4.5s=16.4s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8502F3-0AF9-4738-9CB2-E1BF6CCB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95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40F5D97-2D31-4E61-9A71-C623FA93F9C8}"/>
              </a:ext>
            </a:extLst>
          </p:cNvPr>
          <p:cNvSpPr/>
          <p:nvPr/>
        </p:nvSpPr>
        <p:spPr>
          <a:xfrm>
            <a:off x="2521258" y="2583401"/>
            <a:ext cx="776124" cy="945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Gun</a:t>
            </a:r>
            <a:endParaRPr lang="zh-CN" altLang="en-US" dirty="0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00DCE4DC-99A0-4F80-8FA1-D328F3578331}"/>
              </a:ext>
            </a:extLst>
          </p:cNvPr>
          <p:cNvCxnSpPr/>
          <p:nvPr/>
        </p:nvCxnSpPr>
        <p:spPr>
          <a:xfrm>
            <a:off x="3297382" y="3063689"/>
            <a:ext cx="11176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8D31E1C4-7ACC-4729-8FF6-B713603BC7D6}"/>
              </a:ext>
            </a:extLst>
          </p:cNvPr>
          <p:cNvSpPr txBox="1"/>
          <p:nvPr/>
        </p:nvSpPr>
        <p:spPr>
          <a:xfrm>
            <a:off x="4414982" y="1828009"/>
            <a:ext cx="2198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bunches are generated from the electron gun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630FB68-EE9C-4791-BE0E-3011C3274257}"/>
              </a:ext>
            </a:extLst>
          </p:cNvPr>
          <p:cNvSpPr/>
          <p:nvPr/>
        </p:nvSpPr>
        <p:spPr>
          <a:xfrm>
            <a:off x="4414981" y="1839053"/>
            <a:ext cx="2078183" cy="9454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29FF120-144C-4BC9-8939-D08AAE18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01030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7691" y="1084565"/>
            <a:ext cx="9440628" cy="1169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Design current in collider is 3.5mA.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Total current in booster limited by RF system: &lt; 0.3mA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Symbol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Collider lifetime (non-collision): ~2600 hours ─ dominated by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Toucheck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lifetime</a:t>
            </a: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5A4BE35B-8DCA-45F3-96D0-C51FFEC854FC}"/>
              </a:ext>
            </a:extLst>
          </p:cNvPr>
          <p:cNvSpPr txBox="1">
            <a:spLocks/>
          </p:cNvSpPr>
          <p:nvPr/>
        </p:nvSpPr>
        <p:spPr>
          <a:xfrm>
            <a:off x="838200" y="34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. Injection from empty- </a:t>
            </a:r>
            <a:r>
              <a:rPr kumimoji="0" lang="en-US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tt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等线 Light" panose="020F0302020204030204"/>
              <a:ea typeface="等线 Light" panose="02010600030101010101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4AF41BA-2C9D-40C7-BB72-05DFFC09A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782" y="2728805"/>
            <a:ext cx="4114800" cy="30861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96652F8-4914-4E46-9F07-33C795A95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718" y="2728805"/>
            <a:ext cx="4114800" cy="30861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5FF6DDD-B5F2-4835-B52F-8AB6699047EC}"/>
              </a:ext>
            </a:extLst>
          </p:cNvPr>
          <p:cNvSpPr txBox="1"/>
          <p:nvPr/>
        </p:nvSpPr>
        <p:spPr>
          <a:xfrm>
            <a:off x="2138501" y="5723439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Full injection with collision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5361BE8-499E-449D-B398-04CA549A6B2B}"/>
              </a:ext>
            </a:extLst>
          </p:cNvPr>
          <p:cNvSpPr txBox="1"/>
          <p:nvPr/>
        </p:nvSpPr>
        <p:spPr>
          <a:xfrm>
            <a:off x="6842176" y="5736772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Full injection without collision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6079E3F-4020-491A-A59F-85F2A160E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29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1617691" y="1084565"/>
            <a:ext cx="9440628" cy="1169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Design current in collider is 16.7mA.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Total current in booster limited by RF system: &lt; 1mA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Symbol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Collider lifetime (non-collision): ~290 hours ─ dominated by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Toucheck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lifetime</a:t>
            </a:r>
          </a:p>
        </p:txBody>
      </p:sp>
      <p:sp>
        <p:nvSpPr>
          <p:cNvPr id="7" name="矩形 6"/>
          <p:cNvSpPr/>
          <p:nvPr/>
        </p:nvSpPr>
        <p:spPr>
          <a:xfrm>
            <a:off x="6842176" y="6519446"/>
            <a:ext cx="35878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*on-axis injection for collider is assumed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2D2A9846-C41A-40E9-A436-3CC287E015E5}"/>
              </a:ext>
            </a:extLst>
          </p:cNvPr>
          <p:cNvSpPr txBox="1">
            <a:spLocks/>
          </p:cNvSpPr>
          <p:nvPr/>
        </p:nvSpPr>
        <p:spPr>
          <a:xfrm>
            <a:off x="838200" y="34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. Injection from empty- Higgs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等线 Light" panose="020F0302020204030204"/>
              <a:ea typeface="等线 Light" panose="0201060003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94C0C48-5FCD-4049-A4A7-7DF7F4209E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691" y="2548430"/>
            <a:ext cx="4113600" cy="30852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01A3D1F-F94A-4428-8D00-AD8039DEDC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547980"/>
            <a:ext cx="4114800" cy="30861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9127E063-CDEC-4887-A23C-6131C2B6AD7B}"/>
              </a:ext>
            </a:extLst>
          </p:cNvPr>
          <p:cNvSpPr txBox="1"/>
          <p:nvPr/>
        </p:nvSpPr>
        <p:spPr>
          <a:xfrm>
            <a:off x="2138501" y="5723439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Full injection with collision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2CC6E2E-AF63-407C-BA78-55DF36EB7DF9}"/>
              </a:ext>
            </a:extLst>
          </p:cNvPr>
          <p:cNvSpPr txBox="1"/>
          <p:nvPr/>
        </p:nvSpPr>
        <p:spPr>
          <a:xfrm>
            <a:off x="6842176" y="5736772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Full injection without collision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FA8A2A8-F760-423F-B853-DFECFB13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668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1446653" y="1038518"/>
            <a:ext cx="9440628" cy="1169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Design current in collider is 88.6mA.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Total current in booster limited by RF system: &lt; 4mA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Symbol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Collider lifetime (non-collision): ~150 hours ─ dominated by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Toucheck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lifetime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E6571DFF-C2DC-48A6-8C3E-B795E49D492B}"/>
              </a:ext>
            </a:extLst>
          </p:cNvPr>
          <p:cNvSpPr txBox="1">
            <a:spLocks/>
          </p:cNvSpPr>
          <p:nvPr/>
        </p:nvSpPr>
        <p:spPr>
          <a:xfrm>
            <a:off x="838200" y="34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. Injection from empty- W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等线 Light" panose="020F0302020204030204"/>
              <a:ea typeface="等线 Light" panose="0201060003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0E65348-4C7B-4A18-81D5-CEE5CDDFE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53" y="2559108"/>
            <a:ext cx="4113600" cy="30852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D52E57E-6D21-4DD4-BDE4-CFC2B0F76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525" y="2559108"/>
            <a:ext cx="4113601" cy="3085201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1CE96FED-B225-48DF-8A05-61418E96387B}"/>
              </a:ext>
            </a:extLst>
          </p:cNvPr>
          <p:cNvSpPr txBox="1"/>
          <p:nvPr/>
        </p:nvSpPr>
        <p:spPr>
          <a:xfrm>
            <a:off x="2138501" y="5723439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Full injection with collision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16575A7-74ED-491A-B6C1-B9C9D8FCB000}"/>
              </a:ext>
            </a:extLst>
          </p:cNvPr>
          <p:cNvSpPr txBox="1"/>
          <p:nvPr/>
        </p:nvSpPr>
        <p:spPr>
          <a:xfrm>
            <a:off x="6842176" y="5736772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Full injection without collision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40A9E35-B7F6-44F9-A9C3-72AC683F9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196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1440074" y="1130616"/>
            <a:ext cx="9440628" cy="1541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Design current in collider is 840mA.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Total current in booster limited by RF system: &lt; 10 mA (will be increased to 16mA)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Symbol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Collider lifetime: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19 hours (non-collision), 1.9~1.4 hours (w. collision)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maximum current can’t be reached in a reasonable injection time.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22800AC1-8AA9-425B-BB87-08EB31A40975}"/>
              </a:ext>
            </a:extLst>
          </p:cNvPr>
          <p:cNvSpPr txBox="1">
            <a:spLocks/>
          </p:cNvSpPr>
          <p:nvPr/>
        </p:nvSpPr>
        <p:spPr>
          <a:xfrm>
            <a:off x="838200" y="34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8. Injection from empty- 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等线 Light" panose="020F0302020204030204"/>
              <a:ea typeface="等线 Light" panose="02010600030101010101" pitchFamily="2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23DB2FC-5C2C-4021-8A42-2A0BDD944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544" y="2779452"/>
            <a:ext cx="4650530" cy="3487898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1F7E0F6-B648-4FDD-9076-3463DE236EFA}"/>
              </a:ext>
            </a:extLst>
          </p:cNvPr>
          <p:cNvSpPr txBox="1"/>
          <p:nvPr/>
        </p:nvSpPr>
        <p:spPr>
          <a:xfrm>
            <a:off x="4650792" y="6267350"/>
            <a:ext cx="3364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Full injection with collision</a:t>
            </a:r>
            <a:endParaRPr lang="zh-CN" altLang="en-US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7E60315-7F3C-4172-B643-71CC95034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4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022" y="3344319"/>
            <a:ext cx="4236881" cy="2753973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166" y="3334236"/>
            <a:ext cx="4173240" cy="2712607"/>
          </a:xfrm>
          <a:prstGeom prst="rect">
            <a:avLst/>
          </a:prstGeom>
        </p:spPr>
      </p:pic>
      <p:sp>
        <p:nvSpPr>
          <p:cNvPr id="8" name="TextBox 2"/>
          <p:cNvSpPr txBox="1"/>
          <p:nvPr/>
        </p:nvSpPr>
        <p:spPr>
          <a:xfrm>
            <a:off x="1440074" y="1130616"/>
            <a:ext cx="9440628" cy="195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Design current in collider is 840mA.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Total current in booster limited by RF system: &lt; 10 mA (will be increased to 16mA)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Symbol"/>
            </a:endParaRP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Collider lifetime: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19 hours (non-collision), 1.9~1.4 hours (w. collision)*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Symbol"/>
              </a:rPr>
              <a:t>Bootstrapping from 220mA</a:t>
            </a:r>
          </a:p>
          <a:p>
            <a:pPr marL="285750" marR="0" lvl="0" indent="-28575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Symbol"/>
              </a:rPr>
              <a:t>Full injection from empty for both beam 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Symbol"/>
              </a:rPr>
              <a:t>2 hours (50min)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77416" y="3703649"/>
            <a:ext cx="2328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Booster threshold: 10mA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934668" y="4149358"/>
            <a:ext cx="2328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Booster threshold: 16mA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608794" y="6174125"/>
            <a:ext cx="6043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*the beam lifetime with collision is related to the current.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22800AC1-8AA9-425B-BB87-08EB31A40975}"/>
              </a:ext>
            </a:extLst>
          </p:cNvPr>
          <p:cNvSpPr txBox="1">
            <a:spLocks/>
          </p:cNvSpPr>
          <p:nvPr/>
        </p:nvSpPr>
        <p:spPr>
          <a:xfrm>
            <a:off x="838200" y="34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. Injection from empty- Z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等线 Light" panose="020F0302020204030204"/>
              <a:ea typeface="等线 Light" panose="02010600030101010101" pitchFamily="2" charset="-122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EB1A815-31F6-448A-9F61-8490D081B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34</a:t>
            </a:fld>
            <a:endParaRPr 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50616B4-2C09-4A58-9D86-9AF90ADAC5DF}"/>
              </a:ext>
            </a:extLst>
          </p:cNvPr>
          <p:cNvSpPr txBox="1"/>
          <p:nvPr/>
        </p:nvSpPr>
        <p:spPr>
          <a:xfrm>
            <a:off x="10278406" y="821109"/>
            <a:ext cx="164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Yuan Zhang, Dou Wang</a:t>
            </a:r>
          </a:p>
        </p:txBody>
      </p:sp>
    </p:spTree>
    <p:extLst>
      <p:ext uri="{BB962C8B-B14F-4D97-AF65-F5344CB8AC3E}">
        <p14:creationId xmlns:p14="http://schemas.microsoft.com/office/powerpoint/2010/main" val="37205587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FB365E-72EE-4612-97C0-1BEBE4C2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357" y="167773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zh-CN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ED6A0B-F50E-4D73-83DA-B58E1C53A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92" y="1634850"/>
            <a:ext cx="10515600" cy="4351338"/>
          </a:xfrm>
        </p:spPr>
        <p:txBody>
          <a:bodyPr/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This talk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gives a general overview of the process of CEPC injection.</a:t>
            </a:r>
          </a:p>
          <a:p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timing structure of CEPC for different energy modes and different injection scheme are discussed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Z mode is found to be the most challenging for the injection and extraction.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Discussion about timing and filling scheme for Z continues. 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944978"/>
              </p:ext>
            </p:extLst>
          </p:nvPr>
        </p:nvGraphicFramePr>
        <p:xfrm>
          <a:off x="1427579" y="3873876"/>
          <a:ext cx="9402626" cy="189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2376">
                  <a:extLst>
                    <a:ext uri="{9D8B030D-6E8A-4147-A177-3AD203B41FA5}">
                      <a16:colId xmlns:a16="http://schemas.microsoft.com/office/drawing/2014/main" val="3718987452"/>
                    </a:ext>
                  </a:extLst>
                </a:gridCol>
                <a:gridCol w="1335419">
                  <a:extLst>
                    <a:ext uri="{9D8B030D-6E8A-4147-A177-3AD203B41FA5}">
                      <a16:colId xmlns:a16="http://schemas.microsoft.com/office/drawing/2014/main" val="3821224975"/>
                    </a:ext>
                  </a:extLst>
                </a:gridCol>
                <a:gridCol w="1670918">
                  <a:extLst>
                    <a:ext uri="{9D8B030D-6E8A-4147-A177-3AD203B41FA5}">
                      <a16:colId xmlns:a16="http://schemas.microsoft.com/office/drawing/2014/main" val="1800621611"/>
                    </a:ext>
                  </a:extLst>
                </a:gridCol>
                <a:gridCol w="1065703">
                  <a:extLst>
                    <a:ext uri="{9D8B030D-6E8A-4147-A177-3AD203B41FA5}">
                      <a16:colId xmlns:a16="http://schemas.microsoft.com/office/drawing/2014/main" val="1782521894"/>
                    </a:ext>
                  </a:extLst>
                </a:gridCol>
                <a:gridCol w="1190694">
                  <a:extLst>
                    <a:ext uri="{9D8B030D-6E8A-4147-A177-3AD203B41FA5}">
                      <a16:colId xmlns:a16="http://schemas.microsoft.com/office/drawing/2014/main" val="3635757785"/>
                    </a:ext>
                  </a:extLst>
                </a:gridCol>
                <a:gridCol w="1427516">
                  <a:extLst>
                    <a:ext uri="{9D8B030D-6E8A-4147-A177-3AD203B41FA5}">
                      <a16:colId xmlns:a16="http://schemas.microsoft.com/office/drawing/2014/main" val="304352974"/>
                    </a:ext>
                  </a:extLst>
                </a:gridCol>
              </a:tblGrid>
              <a:tr h="322356">
                <a:tc>
                  <a:txBody>
                    <a:bodyPr/>
                    <a:lstStyle/>
                    <a:p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Common</a:t>
                      </a:r>
                      <a:r>
                        <a:rPr lang="en-US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frequency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Bunch separation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Luminosity@Z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Filling 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65215"/>
                  </a:ext>
                </a:extLst>
              </a:tr>
              <a:tr h="29713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Keep current </a:t>
                      </a:r>
                      <a:r>
                        <a:rPr lang="en-US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Linac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38.46ns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97976"/>
                  </a:ext>
                </a:extLst>
              </a:tr>
              <a:tr h="29713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Cancel</a:t>
                      </a:r>
                      <a:r>
                        <a:rPr lang="en-US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SHBs, use RF gun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23.07ns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321909"/>
                  </a:ext>
                </a:extLst>
              </a:tr>
              <a:tr h="29713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1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11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Linac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):2860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2600MHz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23.07ns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842411"/>
                  </a:ext>
                </a:extLst>
              </a:tr>
              <a:tr h="192074">
                <a:tc>
                  <a:txBody>
                    <a:bodyPr/>
                    <a:lstStyle/>
                    <a:p>
                      <a:pPr marL="179388" indent="-179388">
                        <a:buFont typeface="+mj-lt"/>
                        <a:buNone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Cancel SHBs, use RF gun +</a:t>
                      </a:r>
                      <a:r>
                        <a:rPr lang="en-US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uneven filling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7.69ns,15.38ns,23.07ns…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Upgradable to 50MW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38665"/>
                  </a:ext>
                </a:extLst>
              </a:tr>
              <a:tr h="192074">
                <a:tc>
                  <a:txBody>
                    <a:bodyPr/>
                    <a:lstStyle/>
                    <a:p>
                      <a:pPr marL="179388" indent="-179388">
                        <a:buFont typeface="+mj-lt"/>
                        <a:buNone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New frequency for </a:t>
                      </a:r>
                      <a:r>
                        <a:rPr lang="en-US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Linac</a:t>
                      </a: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rings (hope)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20.00ns,</a:t>
                      </a:r>
                      <a:r>
                        <a:rPr lang="en-US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21.54ns,23.07ns,24.62ns,26.15ns, 27.69ns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716716"/>
                  </a:ext>
                </a:extLst>
              </a:tr>
            </a:tbl>
          </a:graphicData>
        </a:graphic>
      </p:graphicFrame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D6E4A98-DCA8-401C-82A1-4EDD6E5F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3506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501ADD-5305-41F8-A911-0B51465F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8440" y="2676987"/>
            <a:ext cx="7117080" cy="1325563"/>
          </a:xfrm>
        </p:spPr>
        <p:txBody>
          <a:bodyPr/>
          <a:lstStyle/>
          <a:p>
            <a:r>
              <a:rPr lang="en-US" altLang="zh-CN" b="1" dirty="0"/>
              <a:t>Thank You for Your Attention</a:t>
            </a:r>
            <a:endParaRPr lang="zh-CN" altLang="en-US" b="1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C062DB20-7D7D-4A54-87BA-EFB0A854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4901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93098" y="2545847"/>
            <a:ext cx="4243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up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F690D3B-DD1B-425B-BF30-0891DA101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052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507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of timing system</a:t>
            </a:r>
          </a:p>
        </p:txBody>
      </p:sp>
      <p:sp>
        <p:nvSpPr>
          <p:cNvPr id="3" name="矩形 2"/>
          <p:cNvSpPr/>
          <p:nvPr/>
        </p:nvSpPr>
        <p:spPr>
          <a:xfrm>
            <a:off x="1418579" y="1379841"/>
            <a:ext cx="84816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Choose 130MHz as clock beat 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minimum time separation=7.69ns 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FPGA clock &amp;EVG/EVR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can be realized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361287" y="3121333"/>
            <a:ext cx="6668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of transfer line between DR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（（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N*150+75+104*2-8.3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9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/(3*10</a:t>
            </a:r>
            <a:r>
              <a:rPr lang="en-US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))/(1000/2860)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=integer</a:t>
            </a:r>
          </a:p>
        </p:txBody>
      </p:sp>
      <p:sp>
        <p:nvSpPr>
          <p:cNvPr id="6" name="矩形 5"/>
          <p:cNvSpPr/>
          <p:nvPr/>
        </p:nvSpPr>
        <p:spPr>
          <a:xfrm>
            <a:off x="1397955" y="4264465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Circumference of collider/booster: 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(L*1000*10</a:t>
            </a:r>
            <a:r>
              <a:rPr lang="en-US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9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/(3*10</a:t>
            </a:r>
            <a:r>
              <a:rPr lang="en-US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))/(1000/650)=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03684" y="5150657"/>
            <a:ext cx="57751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of transfer line between booster and collider: 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(L*10</a:t>
            </a:r>
            <a:r>
              <a:rPr lang="en-US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9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/(3*10</a:t>
            </a:r>
            <a:r>
              <a:rPr lang="en-US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))/(1000/650)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=integer</a:t>
            </a:r>
          </a:p>
        </p:txBody>
      </p:sp>
      <p:sp>
        <p:nvSpPr>
          <p:cNvPr id="8" name="矩形 7"/>
          <p:cNvSpPr/>
          <p:nvPr/>
        </p:nvSpPr>
        <p:spPr>
          <a:xfrm>
            <a:off x="1989564" y="3801221"/>
            <a:ext cx="16305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104m </a:t>
            </a:r>
            <a:r>
              <a:rPr lang="zh-CN" altLang="en-US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101.65m</a:t>
            </a:r>
            <a:endParaRPr lang="en-US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064437" y="5880234"/>
            <a:ext cx="13949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252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zh-CN" altLang="en-US" sz="16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or </a:t>
            </a:r>
            <a:r>
              <a:rPr lang="en-US" sz="16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246m</a:t>
            </a:r>
            <a:endParaRPr lang="en-US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97955" y="2222533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Circumference of damping ring: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(L*1000*10</a:t>
            </a:r>
            <a:r>
              <a:rPr lang="en-US" baseline="30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9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/(3*10</a:t>
            </a:r>
            <a:r>
              <a:rPr lang="en-US" baseline="30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))/(1000/650)=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900271" y="866274"/>
            <a:ext cx="1643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Gang Li, Ge Lei</a:t>
            </a:r>
          </a:p>
        </p:txBody>
      </p:sp>
      <p:sp>
        <p:nvSpPr>
          <p:cNvPr id="14" name="灯片编号占位符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52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0565" y="162327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Booster TDR parameters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4074" y="246939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58870" y="119227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Extraction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39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94584" y="6027414"/>
            <a:ext cx="8290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*Diameter of beam pipe is 55mm for re-injection with high single bunch current @120GeV.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15682" y="993342"/>
            <a:ext cx="430228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 energy: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10GeV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20GeV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Max energy: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120GeV  180GeV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Lower emittance ─ new lattice (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243" y="2523587"/>
            <a:ext cx="5268598" cy="34682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969" y="1184114"/>
            <a:ext cx="4847144" cy="4808824"/>
          </a:xfrm>
          <a:prstGeom prst="rect">
            <a:avLst/>
          </a:prstGeom>
        </p:spPr>
      </p:pic>
      <p:sp>
        <p:nvSpPr>
          <p:cNvPr id="11" name="圆角矩形 10"/>
          <p:cNvSpPr/>
          <p:nvPr/>
        </p:nvSpPr>
        <p:spPr>
          <a:xfrm>
            <a:off x="5933732" y="3190087"/>
            <a:ext cx="4812187" cy="289851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圆角矩形 11"/>
          <p:cNvSpPr/>
          <p:nvPr/>
        </p:nvSpPr>
        <p:spPr>
          <a:xfrm>
            <a:off x="5941753" y="5659425"/>
            <a:ext cx="4812187" cy="289851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9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40F5D97-2D31-4E61-9A71-C623FA93F9C8}"/>
              </a:ext>
            </a:extLst>
          </p:cNvPr>
          <p:cNvSpPr/>
          <p:nvPr/>
        </p:nvSpPr>
        <p:spPr>
          <a:xfrm>
            <a:off x="2521258" y="2583401"/>
            <a:ext cx="776124" cy="945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Gun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00DCE4DC-99A0-4F80-8FA1-D328F3578331}"/>
              </a:ext>
            </a:extLst>
          </p:cNvPr>
          <p:cNvCxnSpPr/>
          <p:nvPr/>
        </p:nvCxnSpPr>
        <p:spPr>
          <a:xfrm>
            <a:off x="3297382" y="3063689"/>
            <a:ext cx="11176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8D31E1C4-7ACC-4729-8FF6-B713603BC7D6}"/>
              </a:ext>
            </a:extLst>
          </p:cNvPr>
          <p:cNvSpPr txBox="1"/>
          <p:nvPr/>
        </p:nvSpPr>
        <p:spPr>
          <a:xfrm>
            <a:off x="5514109" y="1918374"/>
            <a:ext cx="2484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Electrons are accelerated in the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to 20 GeV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630FB68-EE9C-4791-BE0E-3011C3274257}"/>
              </a:ext>
            </a:extLst>
          </p:cNvPr>
          <p:cNvSpPr/>
          <p:nvPr/>
        </p:nvSpPr>
        <p:spPr>
          <a:xfrm>
            <a:off x="5495637" y="1886996"/>
            <a:ext cx="2604655" cy="8007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F60FDA4-92B9-4FEA-AA69-93647FB9D46D}"/>
              </a:ext>
            </a:extLst>
          </p:cNvPr>
          <p:cNvCxnSpPr>
            <a:cxnSpLocks/>
          </p:cNvCxnSpPr>
          <p:nvPr/>
        </p:nvCxnSpPr>
        <p:spPr>
          <a:xfrm>
            <a:off x="4414981" y="3063689"/>
            <a:ext cx="411941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62032BB4-796F-4D04-A2F5-E1002088D689}"/>
              </a:ext>
            </a:extLst>
          </p:cNvPr>
          <p:cNvSpPr txBox="1"/>
          <p:nvPr/>
        </p:nvSpPr>
        <p:spPr>
          <a:xfrm>
            <a:off x="8719127" y="2844800"/>
            <a:ext cx="111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20 GeV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69730C7-F108-462D-AC3D-B575EA6F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17832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A989D2F-FF2F-7148-8D20-D41B130CE8C2}"/>
              </a:ext>
            </a:extLst>
          </p:cNvPr>
          <p:cNvSpPr txBox="1"/>
          <p:nvPr/>
        </p:nvSpPr>
        <p:spPr>
          <a:xfrm>
            <a:off x="463462" y="375781"/>
            <a:ext cx="4538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mode injection (top-up)</a:t>
            </a:r>
            <a:endParaRPr kumimoji="1"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6D2624D0-B0BA-444C-A8F6-ACB760E28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265" y="1247075"/>
            <a:ext cx="8865470" cy="483801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608415" y="529390"/>
            <a:ext cx="143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40</a:t>
            </a:fld>
            <a:endParaRPr lang="en-US"/>
          </a:p>
        </p:txBody>
      </p:sp>
      <p:sp>
        <p:nvSpPr>
          <p:cNvPr id="3" name="文本框 2"/>
          <p:cNvSpPr txBox="1"/>
          <p:nvPr/>
        </p:nvSpPr>
        <p:spPr>
          <a:xfrm>
            <a:off x="2072202" y="5565342"/>
            <a:ext cx="32694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Booster low current operation</a:t>
            </a:r>
          </a:p>
        </p:txBody>
      </p:sp>
    </p:spTree>
    <p:extLst>
      <p:ext uri="{BB962C8B-B14F-4D97-AF65-F5344CB8AC3E}">
        <p14:creationId xmlns:p14="http://schemas.microsoft.com/office/powerpoint/2010/main" val="1339338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A989D2F-FF2F-7148-8D20-D41B130CE8C2}"/>
              </a:ext>
            </a:extLst>
          </p:cNvPr>
          <p:cNvSpPr txBox="1"/>
          <p:nvPr/>
        </p:nvSpPr>
        <p:spPr>
          <a:xfrm>
            <a:off x="463462" y="375781"/>
            <a:ext cx="6028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mode injection (full injection)</a:t>
            </a:r>
            <a:endParaRPr kumimoji="1"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 descr="图示&#10;&#10;描述已自动生成">
            <a:extLst>
              <a:ext uri="{FF2B5EF4-FFF2-40B4-BE49-F238E27FC236}">
                <a16:creationId xmlns:a16="http://schemas.microsoft.com/office/drawing/2014/main" id="{4813D65A-0401-D845-A1DF-8900A2963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794" y="1239118"/>
            <a:ext cx="9095305" cy="496343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608415" y="529390"/>
            <a:ext cx="1436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3ED9-892A-4217-BE99-76F8C1ED3444}" type="slidenum">
              <a:rPr lang="en-US" smtClean="0"/>
              <a:t>41</a:t>
            </a:fld>
            <a:endParaRPr lang="en-US"/>
          </a:p>
        </p:txBody>
      </p:sp>
      <p:sp>
        <p:nvSpPr>
          <p:cNvPr id="8" name="文本框 7"/>
          <p:cNvSpPr txBox="1"/>
          <p:nvPr/>
        </p:nvSpPr>
        <p:spPr>
          <a:xfrm>
            <a:off x="2072202" y="5565342"/>
            <a:ext cx="32694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Booster high current operation</a:t>
            </a:r>
          </a:p>
        </p:txBody>
      </p:sp>
    </p:spTree>
    <p:extLst>
      <p:ext uri="{BB962C8B-B14F-4D97-AF65-F5344CB8AC3E}">
        <p14:creationId xmlns:p14="http://schemas.microsoft.com/office/powerpoint/2010/main" val="363378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40F5D97-2D31-4E61-9A71-C623FA93F9C8}"/>
              </a:ext>
            </a:extLst>
          </p:cNvPr>
          <p:cNvSpPr/>
          <p:nvPr/>
        </p:nvSpPr>
        <p:spPr>
          <a:xfrm>
            <a:off x="2521258" y="2583401"/>
            <a:ext cx="776124" cy="945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Gun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00DCE4DC-99A0-4F80-8FA1-D328F3578331}"/>
              </a:ext>
            </a:extLst>
          </p:cNvPr>
          <p:cNvCxnSpPr/>
          <p:nvPr/>
        </p:nvCxnSpPr>
        <p:spPr>
          <a:xfrm>
            <a:off x="3297382" y="3063689"/>
            <a:ext cx="11176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F60FDA4-92B9-4FEA-AA69-93647FB9D46D}"/>
              </a:ext>
            </a:extLst>
          </p:cNvPr>
          <p:cNvCxnSpPr>
            <a:cxnSpLocks/>
          </p:cNvCxnSpPr>
          <p:nvPr/>
        </p:nvCxnSpPr>
        <p:spPr>
          <a:xfrm>
            <a:off x="4414981" y="3063689"/>
            <a:ext cx="411941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62032BB4-796F-4D04-A2F5-E1002088D689}"/>
              </a:ext>
            </a:extLst>
          </p:cNvPr>
          <p:cNvSpPr txBox="1"/>
          <p:nvPr/>
        </p:nvSpPr>
        <p:spPr>
          <a:xfrm>
            <a:off x="8719127" y="2844800"/>
            <a:ext cx="111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 GeV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988ABB4-9580-4640-B3D9-8C11CB6E05AF}"/>
              </a:ext>
            </a:extLst>
          </p:cNvPr>
          <p:cNvCxnSpPr>
            <a:cxnSpLocks/>
          </p:cNvCxnSpPr>
          <p:nvPr/>
        </p:nvCxnSpPr>
        <p:spPr>
          <a:xfrm>
            <a:off x="4996875" y="3063689"/>
            <a:ext cx="406400" cy="3653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5E12E2EC-4CDC-403D-81BC-BDD55BC9AF61}"/>
              </a:ext>
            </a:extLst>
          </p:cNvPr>
          <p:cNvSpPr/>
          <p:nvPr/>
        </p:nvSpPr>
        <p:spPr>
          <a:xfrm>
            <a:off x="5412511" y="3244910"/>
            <a:ext cx="45719" cy="480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350144D-9AEB-4D9E-A636-88D1F62BCA88}"/>
              </a:ext>
            </a:extLst>
          </p:cNvPr>
          <p:cNvCxnSpPr>
            <a:cxnSpLocks/>
          </p:cNvCxnSpPr>
          <p:nvPr/>
        </p:nvCxnSpPr>
        <p:spPr>
          <a:xfrm>
            <a:off x="5458230" y="3528874"/>
            <a:ext cx="563879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FCFA2E5D-A42F-4438-895C-A1AD5DD9C247}"/>
              </a:ext>
            </a:extLst>
          </p:cNvPr>
          <p:cNvSpPr txBox="1"/>
          <p:nvPr/>
        </p:nvSpPr>
        <p:spPr>
          <a:xfrm>
            <a:off x="4973783" y="3906415"/>
            <a:ext cx="2244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the electrons can be used to generate positron bunches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A9E7892-D61B-4243-B6E7-26CA4019CF6C}"/>
              </a:ext>
            </a:extLst>
          </p:cNvPr>
          <p:cNvSpPr/>
          <p:nvPr/>
        </p:nvSpPr>
        <p:spPr>
          <a:xfrm>
            <a:off x="4973784" y="3967688"/>
            <a:ext cx="2244433" cy="78903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D74AEFA-93A9-412A-8236-8315DB44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24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40F5D97-2D31-4E61-9A71-C623FA93F9C8}"/>
              </a:ext>
            </a:extLst>
          </p:cNvPr>
          <p:cNvSpPr/>
          <p:nvPr/>
        </p:nvSpPr>
        <p:spPr>
          <a:xfrm>
            <a:off x="2521258" y="2583401"/>
            <a:ext cx="776124" cy="945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Gun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00DCE4DC-99A0-4F80-8FA1-D328F3578331}"/>
              </a:ext>
            </a:extLst>
          </p:cNvPr>
          <p:cNvCxnSpPr/>
          <p:nvPr/>
        </p:nvCxnSpPr>
        <p:spPr>
          <a:xfrm>
            <a:off x="3297382" y="3063689"/>
            <a:ext cx="11176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F60FDA4-92B9-4FEA-AA69-93647FB9D46D}"/>
              </a:ext>
            </a:extLst>
          </p:cNvPr>
          <p:cNvCxnSpPr>
            <a:cxnSpLocks/>
          </p:cNvCxnSpPr>
          <p:nvPr/>
        </p:nvCxnSpPr>
        <p:spPr>
          <a:xfrm>
            <a:off x="4414981" y="3063689"/>
            <a:ext cx="411941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62032BB4-796F-4D04-A2F5-E1002088D689}"/>
              </a:ext>
            </a:extLst>
          </p:cNvPr>
          <p:cNvSpPr txBox="1"/>
          <p:nvPr/>
        </p:nvSpPr>
        <p:spPr>
          <a:xfrm>
            <a:off x="8719127" y="2844800"/>
            <a:ext cx="111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 GeV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988ABB4-9580-4640-B3D9-8C11CB6E05AF}"/>
              </a:ext>
            </a:extLst>
          </p:cNvPr>
          <p:cNvCxnSpPr>
            <a:cxnSpLocks/>
          </p:cNvCxnSpPr>
          <p:nvPr/>
        </p:nvCxnSpPr>
        <p:spPr>
          <a:xfrm>
            <a:off x="4996875" y="3063689"/>
            <a:ext cx="406400" cy="3653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5E12E2EC-4CDC-403D-81BC-BDD55BC9AF61}"/>
              </a:ext>
            </a:extLst>
          </p:cNvPr>
          <p:cNvSpPr/>
          <p:nvPr/>
        </p:nvSpPr>
        <p:spPr>
          <a:xfrm>
            <a:off x="5412511" y="3244910"/>
            <a:ext cx="45719" cy="480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350144D-9AEB-4D9E-A636-88D1F62BCA88}"/>
              </a:ext>
            </a:extLst>
          </p:cNvPr>
          <p:cNvCxnSpPr>
            <a:cxnSpLocks/>
          </p:cNvCxnSpPr>
          <p:nvPr/>
        </p:nvCxnSpPr>
        <p:spPr>
          <a:xfrm>
            <a:off x="5458230" y="3528874"/>
            <a:ext cx="563879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152A2933-7A74-46E2-868F-7D66176A7640}"/>
              </a:ext>
            </a:extLst>
          </p:cNvPr>
          <p:cNvCxnSpPr>
            <a:cxnSpLocks/>
          </p:cNvCxnSpPr>
          <p:nvPr/>
        </p:nvCxnSpPr>
        <p:spPr>
          <a:xfrm>
            <a:off x="6072448" y="3528874"/>
            <a:ext cx="0" cy="8999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EF003B33-D5AB-4821-A9C9-17548365F52A}"/>
              </a:ext>
            </a:extLst>
          </p:cNvPr>
          <p:cNvCxnSpPr>
            <a:cxnSpLocks/>
          </p:cNvCxnSpPr>
          <p:nvPr/>
        </p:nvCxnSpPr>
        <p:spPr>
          <a:xfrm flipV="1">
            <a:off x="6307977" y="3528874"/>
            <a:ext cx="0" cy="8999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: 空心 10">
            <a:extLst>
              <a:ext uri="{FF2B5EF4-FFF2-40B4-BE49-F238E27FC236}">
                <a16:creationId xmlns:a16="http://schemas.microsoft.com/office/drawing/2014/main" id="{A87EF0E8-B5A9-41EE-8240-11953F51D054}"/>
              </a:ext>
            </a:extLst>
          </p:cNvPr>
          <p:cNvSpPr/>
          <p:nvPr/>
        </p:nvSpPr>
        <p:spPr>
          <a:xfrm>
            <a:off x="5717309" y="4383239"/>
            <a:ext cx="905164" cy="1071418"/>
          </a:xfrm>
          <a:prstGeom prst="donut">
            <a:avLst>
              <a:gd name="adj" fmla="val 11372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3C07196-2A32-4859-874E-EE26A332BF52}"/>
              </a:ext>
            </a:extLst>
          </p:cNvPr>
          <p:cNvSpPr txBox="1"/>
          <p:nvPr/>
        </p:nvSpPr>
        <p:spPr>
          <a:xfrm>
            <a:off x="6667732" y="3528874"/>
            <a:ext cx="2539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Positron bunches will be injected into a damping ring at 1.1 GeV.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03F2621-26DA-4532-BBCE-2E5B177F5D78}"/>
              </a:ext>
            </a:extLst>
          </p:cNvPr>
          <p:cNvSpPr/>
          <p:nvPr/>
        </p:nvSpPr>
        <p:spPr>
          <a:xfrm>
            <a:off x="6658496" y="3575099"/>
            <a:ext cx="2420847" cy="84450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E0112A3-C279-4711-9276-B8B40F4FABE2}"/>
              </a:ext>
            </a:extLst>
          </p:cNvPr>
          <p:cNvSpPr txBox="1"/>
          <p:nvPr/>
        </p:nvSpPr>
        <p:spPr>
          <a:xfrm>
            <a:off x="5698608" y="5385670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Damping ring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4B55E52-F13C-4531-B3E1-64C5759F8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886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40F5D97-2D31-4E61-9A71-C623FA93F9C8}"/>
              </a:ext>
            </a:extLst>
          </p:cNvPr>
          <p:cNvSpPr/>
          <p:nvPr/>
        </p:nvSpPr>
        <p:spPr>
          <a:xfrm>
            <a:off x="2521258" y="2583401"/>
            <a:ext cx="776124" cy="945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Gun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00DCE4DC-99A0-4F80-8FA1-D328F3578331}"/>
              </a:ext>
            </a:extLst>
          </p:cNvPr>
          <p:cNvCxnSpPr/>
          <p:nvPr/>
        </p:nvCxnSpPr>
        <p:spPr>
          <a:xfrm>
            <a:off x="3297382" y="3063689"/>
            <a:ext cx="11176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AF60FDA4-92B9-4FEA-AA69-93647FB9D46D}"/>
              </a:ext>
            </a:extLst>
          </p:cNvPr>
          <p:cNvCxnSpPr>
            <a:cxnSpLocks/>
          </p:cNvCxnSpPr>
          <p:nvPr/>
        </p:nvCxnSpPr>
        <p:spPr>
          <a:xfrm>
            <a:off x="4414981" y="3063689"/>
            <a:ext cx="411941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62032BB4-796F-4D04-A2F5-E1002088D689}"/>
              </a:ext>
            </a:extLst>
          </p:cNvPr>
          <p:cNvSpPr txBox="1"/>
          <p:nvPr/>
        </p:nvSpPr>
        <p:spPr>
          <a:xfrm>
            <a:off x="8719127" y="2844800"/>
            <a:ext cx="111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 GeV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988ABB4-9580-4640-B3D9-8C11CB6E05AF}"/>
              </a:ext>
            </a:extLst>
          </p:cNvPr>
          <p:cNvCxnSpPr>
            <a:cxnSpLocks/>
          </p:cNvCxnSpPr>
          <p:nvPr/>
        </p:nvCxnSpPr>
        <p:spPr>
          <a:xfrm>
            <a:off x="4996875" y="3063689"/>
            <a:ext cx="406400" cy="3653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5E12E2EC-4CDC-403D-81BC-BDD55BC9AF61}"/>
              </a:ext>
            </a:extLst>
          </p:cNvPr>
          <p:cNvSpPr/>
          <p:nvPr/>
        </p:nvSpPr>
        <p:spPr>
          <a:xfrm>
            <a:off x="5412511" y="3244910"/>
            <a:ext cx="45719" cy="480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350144D-9AEB-4D9E-A636-88D1F62BCA88}"/>
              </a:ext>
            </a:extLst>
          </p:cNvPr>
          <p:cNvCxnSpPr>
            <a:cxnSpLocks/>
          </p:cNvCxnSpPr>
          <p:nvPr/>
        </p:nvCxnSpPr>
        <p:spPr>
          <a:xfrm>
            <a:off x="5458230" y="3528874"/>
            <a:ext cx="563879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152A2933-7A74-46E2-868F-7D66176A7640}"/>
              </a:ext>
            </a:extLst>
          </p:cNvPr>
          <p:cNvCxnSpPr>
            <a:cxnSpLocks/>
          </p:cNvCxnSpPr>
          <p:nvPr/>
        </p:nvCxnSpPr>
        <p:spPr>
          <a:xfrm>
            <a:off x="6072448" y="3528874"/>
            <a:ext cx="0" cy="8999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EF003B33-D5AB-4821-A9C9-17548365F52A}"/>
              </a:ext>
            </a:extLst>
          </p:cNvPr>
          <p:cNvCxnSpPr>
            <a:cxnSpLocks/>
          </p:cNvCxnSpPr>
          <p:nvPr/>
        </p:nvCxnSpPr>
        <p:spPr>
          <a:xfrm flipV="1">
            <a:off x="6307977" y="3528874"/>
            <a:ext cx="0" cy="8543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: 空心 10">
            <a:extLst>
              <a:ext uri="{FF2B5EF4-FFF2-40B4-BE49-F238E27FC236}">
                <a16:creationId xmlns:a16="http://schemas.microsoft.com/office/drawing/2014/main" id="{A87EF0E8-B5A9-41EE-8240-11953F51D054}"/>
              </a:ext>
            </a:extLst>
          </p:cNvPr>
          <p:cNvSpPr/>
          <p:nvPr/>
        </p:nvSpPr>
        <p:spPr>
          <a:xfrm>
            <a:off x="5717309" y="4383239"/>
            <a:ext cx="905164" cy="1071418"/>
          </a:xfrm>
          <a:prstGeom prst="donut">
            <a:avLst>
              <a:gd name="adj" fmla="val 11372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E0112A3-C279-4711-9276-B8B40F4FABE2}"/>
              </a:ext>
            </a:extLst>
          </p:cNvPr>
          <p:cNvSpPr txBox="1"/>
          <p:nvPr/>
        </p:nvSpPr>
        <p:spPr>
          <a:xfrm>
            <a:off x="5698608" y="5385670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Damping ring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A2F99891-1139-45BF-9AEA-5A17C6D14B35}"/>
              </a:ext>
            </a:extLst>
          </p:cNvPr>
          <p:cNvCxnSpPr>
            <a:cxnSpLocks/>
          </p:cNvCxnSpPr>
          <p:nvPr/>
        </p:nvCxnSpPr>
        <p:spPr>
          <a:xfrm>
            <a:off x="6339845" y="3580925"/>
            <a:ext cx="219455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F13505CF-F9F1-4A32-B565-7B7C292CF8B4}"/>
              </a:ext>
            </a:extLst>
          </p:cNvPr>
          <p:cNvSpPr txBox="1"/>
          <p:nvPr/>
        </p:nvSpPr>
        <p:spPr>
          <a:xfrm>
            <a:off x="8691687" y="3429000"/>
            <a:ext cx="111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 GeV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11D3E71-3F35-4319-9F4F-00C72A8790CF}"/>
              </a:ext>
            </a:extLst>
          </p:cNvPr>
          <p:cNvSpPr txBox="1"/>
          <p:nvPr/>
        </p:nvSpPr>
        <p:spPr>
          <a:xfrm>
            <a:off x="7028870" y="3987317"/>
            <a:ext cx="2484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Positrons are accelerated in the 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to 20 GeV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29EF9B70-0DC7-4B7F-BA46-D405744CFD1B}"/>
              </a:ext>
            </a:extLst>
          </p:cNvPr>
          <p:cNvSpPr/>
          <p:nvPr/>
        </p:nvSpPr>
        <p:spPr>
          <a:xfrm>
            <a:off x="7010398" y="3955939"/>
            <a:ext cx="2604655" cy="8007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1EE54A2-0023-475B-AF0B-C3EB2753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126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圆: 空心 2">
            <a:extLst>
              <a:ext uri="{FF2B5EF4-FFF2-40B4-BE49-F238E27FC236}">
                <a16:creationId xmlns:a16="http://schemas.microsoft.com/office/drawing/2014/main" id="{38A6FB47-6C14-44A7-96DA-167628C7DE78}"/>
              </a:ext>
            </a:extLst>
          </p:cNvPr>
          <p:cNvSpPr/>
          <p:nvPr/>
        </p:nvSpPr>
        <p:spPr>
          <a:xfrm>
            <a:off x="2964875" y="2789386"/>
            <a:ext cx="2881746" cy="2890982"/>
          </a:xfrm>
          <a:prstGeom prst="donut">
            <a:avLst>
              <a:gd name="adj" fmla="val 801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D91CEBC-FE25-4E38-8EA0-F67C39D07492}"/>
              </a:ext>
            </a:extLst>
          </p:cNvPr>
          <p:cNvSpPr txBox="1"/>
          <p:nvPr/>
        </p:nvSpPr>
        <p:spPr>
          <a:xfrm>
            <a:off x="3749967" y="4050211"/>
            <a:ext cx="173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Booster Ring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803F3BF1-84BE-4DC2-A76D-B87180D7D5C5}"/>
              </a:ext>
            </a:extLst>
          </p:cNvPr>
          <p:cNvCxnSpPr>
            <a:cxnSpLocks/>
          </p:cNvCxnSpPr>
          <p:nvPr/>
        </p:nvCxnSpPr>
        <p:spPr>
          <a:xfrm>
            <a:off x="548649" y="3893192"/>
            <a:ext cx="219455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D2A26407-68BE-4E2B-BF1B-D2F017E5D34A}"/>
              </a:ext>
            </a:extLst>
          </p:cNvPr>
          <p:cNvCxnSpPr>
            <a:cxnSpLocks/>
          </p:cNvCxnSpPr>
          <p:nvPr/>
        </p:nvCxnSpPr>
        <p:spPr>
          <a:xfrm>
            <a:off x="548649" y="4576622"/>
            <a:ext cx="2194555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>
            <a:extLst>
              <a:ext uri="{FF2B5EF4-FFF2-40B4-BE49-F238E27FC236}">
                <a16:creationId xmlns:a16="http://schemas.microsoft.com/office/drawing/2014/main" id="{463355BD-EEAB-4A7C-AF8E-F637A03E0F68}"/>
              </a:ext>
            </a:extLst>
          </p:cNvPr>
          <p:cNvSpPr txBox="1"/>
          <p:nvPr/>
        </p:nvSpPr>
        <p:spPr>
          <a:xfrm>
            <a:off x="1472817" y="1642957"/>
            <a:ext cx="726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booster ring is needed to get the beams to full energy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47983F2-1ECB-4032-A282-7193B52A401B}"/>
              </a:ext>
            </a:extLst>
          </p:cNvPr>
          <p:cNvSpPr txBox="1"/>
          <p:nvPr/>
        </p:nvSpPr>
        <p:spPr>
          <a:xfrm>
            <a:off x="801723" y="2703222"/>
            <a:ext cx="16884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 electrons or positrons into the booster ring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0E6F68C-CAC5-4622-BB71-CAFB67E68EE1}"/>
              </a:ext>
            </a:extLst>
          </p:cNvPr>
          <p:cNvSpPr/>
          <p:nvPr/>
        </p:nvSpPr>
        <p:spPr>
          <a:xfrm>
            <a:off x="801722" y="2676440"/>
            <a:ext cx="1688406" cy="10666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D72529-2CE6-4ADC-857D-E17F7932E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54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31EABB-F969-462B-A1FF-95189BF0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圆: 空心 2">
            <a:extLst>
              <a:ext uri="{FF2B5EF4-FFF2-40B4-BE49-F238E27FC236}">
                <a16:creationId xmlns:a16="http://schemas.microsoft.com/office/drawing/2014/main" id="{38A6FB47-6C14-44A7-96DA-167628C7DE78}"/>
              </a:ext>
            </a:extLst>
          </p:cNvPr>
          <p:cNvSpPr/>
          <p:nvPr/>
        </p:nvSpPr>
        <p:spPr>
          <a:xfrm>
            <a:off x="2964875" y="2789386"/>
            <a:ext cx="2881746" cy="2890982"/>
          </a:xfrm>
          <a:prstGeom prst="donut">
            <a:avLst>
              <a:gd name="adj" fmla="val 801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D91CEBC-FE25-4E38-8EA0-F67C39D07492}"/>
              </a:ext>
            </a:extLst>
          </p:cNvPr>
          <p:cNvSpPr txBox="1"/>
          <p:nvPr/>
        </p:nvSpPr>
        <p:spPr>
          <a:xfrm>
            <a:off x="3749967" y="4050211"/>
            <a:ext cx="1736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Booster Ring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47983F2-1ECB-4032-A282-7193B52A401B}"/>
              </a:ext>
            </a:extLst>
          </p:cNvPr>
          <p:cNvSpPr txBox="1"/>
          <p:nvPr/>
        </p:nvSpPr>
        <p:spPr>
          <a:xfrm>
            <a:off x="6733321" y="3645329"/>
            <a:ext cx="20042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Ramp up to high Energy and may be stay there some time for emittance damping 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0E6F68C-CAC5-4622-BB71-CAFB67E68EE1}"/>
              </a:ext>
            </a:extLst>
          </p:cNvPr>
          <p:cNvSpPr/>
          <p:nvPr/>
        </p:nvSpPr>
        <p:spPr>
          <a:xfrm>
            <a:off x="6714849" y="3631937"/>
            <a:ext cx="2004291" cy="14729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箭头: 上 3">
            <a:extLst>
              <a:ext uri="{FF2B5EF4-FFF2-40B4-BE49-F238E27FC236}">
                <a16:creationId xmlns:a16="http://schemas.microsoft.com/office/drawing/2014/main" id="{DFD52445-2ED8-4016-8D52-DF89ADD38B0D}"/>
              </a:ext>
            </a:extLst>
          </p:cNvPr>
          <p:cNvSpPr/>
          <p:nvPr/>
        </p:nvSpPr>
        <p:spPr>
          <a:xfrm>
            <a:off x="6178204" y="3626552"/>
            <a:ext cx="286327" cy="1348509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8717802-ED9B-4BB8-99F7-E0341FE6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7E41A-3222-472D-9E0D-CAE005F3100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503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2790</Words>
  <Application>Microsoft Office PowerPoint</Application>
  <PresentationFormat>宽屏</PresentationFormat>
  <Paragraphs>644</Paragraphs>
  <Slides>41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41</vt:i4>
      </vt:variant>
    </vt:vector>
  </HeadingPairs>
  <TitlesOfParts>
    <vt:vector size="52" baseType="lpstr">
      <vt:lpstr>等线</vt:lpstr>
      <vt:lpstr>等线 Light</vt:lpstr>
      <vt:lpstr>宋体</vt:lpstr>
      <vt:lpstr>Arial</vt:lpstr>
      <vt:lpstr>Calibri</vt:lpstr>
      <vt:lpstr>Calibri Light</vt:lpstr>
      <vt:lpstr>Symbol</vt:lpstr>
      <vt:lpstr>Times New Roman</vt:lpstr>
      <vt:lpstr>Wingdings</vt:lpstr>
      <vt:lpstr>Office 主题​​</vt:lpstr>
      <vt:lpstr>1_Office 主题​​</vt:lpstr>
      <vt:lpstr>Timing and strategies of the injection/extraction process</vt:lpstr>
      <vt:lpstr>PowerPoint 演示文稿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Introduction</vt:lpstr>
      <vt:lpstr>1. Linac</vt:lpstr>
      <vt:lpstr>2. Damping Ring</vt:lpstr>
      <vt:lpstr>2. Damping Ring</vt:lpstr>
      <vt:lpstr>2. Damping Ring</vt:lpstr>
      <vt:lpstr>3. Injection to booster</vt:lpstr>
      <vt:lpstr>3. Injection to the Booster (Z)</vt:lpstr>
      <vt:lpstr>3. Injection to booster (tt and Higgs)</vt:lpstr>
      <vt:lpstr>3. Injection to the Booster (W)</vt:lpstr>
      <vt:lpstr>3. Injection to the Booster (Z)</vt:lpstr>
      <vt:lpstr>4. Extraction from the Booster</vt:lpstr>
      <vt:lpstr>4. Extraction from the Booster</vt:lpstr>
      <vt:lpstr>PowerPoint 演示文稿</vt:lpstr>
      <vt:lpstr>6. Injection to the collider</vt:lpstr>
      <vt:lpstr>6. Injection to the collider</vt:lpstr>
      <vt:lpstr>6. Injection to the collider- On-axis</vt:lpstr>
      <vt:lpstr>7. A diagram of the time structure</vt:lpstr>
      <vt:lpstr>7. A diagram of the time structure</vt:lpstr>
      <vt:lpstr>7. A diagram of the time structure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Thank You for Your Attention</vt:lpstr>
      <vt:lpstr>PowerPoint 演示文稿</vt:lpstr>
      <vt:lpstr>Requirement of timing system</vt:lpstr>
      <vt:lpstr>Booster TDR parameters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Timing and philosophy of the injection/extraction design</dc:title>
  <dc:creator>Cui Xiaohao</dc:creator>
  <cp:lastModifiedBy>Cui Xiaohao</cp:lastModifiedBy>
  <cp:revision>445</cp:revision>
  <dcterms:created xsi:type="dcterms:W3CDTF">2021-10-09T02:58:04Z</dcterms:created>
  <dcterms:modified xsi:type="dcterms:W3CDTF">2021-10-13T05:13:59Z</dcterms:modified>
</cp:coreProperties>
</file>