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78" r:id="rId4"/>
    <p:sldId id="279" r:id="rId5"/>
    <p:sldId id="267" r:id="rId6"/>
    <p:sldId id="258" r:id="rId7"/>
    <p:sldId id="263" r:id="rId8"/>
    <p:sldId id="329" r:id="rId9"/>
    <p:sldId id="330" r:id="rId10"/>
    <p:sldId id="303" r:id="rId11"/>
    <p:sldId id="327" r:id="rId12"/>
    <p:sldId id="289" r:id="rId13"/>
    <p:sldId id="269" r:id="rId14"/>
    <p:sldId id="331" r:id="rId15"/>
    <p:sldId id="261"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64" d="100"/>
          <a:sy n="64" d="100"/>
        </p:scale>
        <p:origin x="765"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B3E5B-CAF4-4FDB-B62B-1493E8C576B9}" type="datetimeFigureOut">
              <a:rPr lang="zh-CN" altLang="en-US" smtClean="0"/>
              <a:pPr/>
              <a:t>2021/10/14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533096-4C32-494E-9B98-9FE9E6208CE7}" type="slidenum">
              <a:rPr lang="zh-CN" altLang="en-US" smtClean="0"/>
              <a:pPr/>
              <a:t>‹#›</a:t>
            </a:fld>
            <a:endParaRPr lang="zh-CN" altLang="en-US"/>
          </a:p>
        </p:txBody>
      </p:sp>
    </p:spTree>
    <p:extLst>
      <p:ext uri="{BB962C8B-B14F-4D97-AF65-F5344CB8AC3E}">
        <p14:creationId xmlns:p14="http://schemas.microsoft.com/office/powerpoint/2010/main" val="1289842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B533096-4C32-494E-9B98-9FE9E6208CE7}" type="slidenum">
              <a:rPr lang="zh-CN" altLang="en-US" smtClean="0"/>
              <a:pPr/>
              <a:t>11</a:t>
            </a:fld>
            <a:endParaRPr lang="zh-CN" altLang="en-US"/>
          </a:p>
        </p:txBody>
      </p:sp>
    </p:spTree>
    <p:extLst>
      <p:ext uri="{BB962C8B-B14F-4D97-AF65-F5344CB8AC3E}">
        <p14:creationId xmlns:p14="http://schemas.microsoft.com/office/powerpoint/2010/main" val="1948189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B533096-4C32-494E-9B98-9FE9E6208CE7}" type="slidenum">
              <a:rPr lang="zh-CN" altLang="en-US" smtClean="0"/>
              <a:pPr/>
              <a:t>15</a:t>
            </a:fld>
            <a:endParaRPr lang="zh-CN" altLang="en-US"/>
          </a:p>
        </p:txBody>
      </p:sp>
    </p:spTree>
    <p:extLst>
      <p:ext uri="{BB962C8B-B14F-4D97-AF65-F5344CB8AC3E}">
        <p14:creationId xmlns:p14="http://schemas.microsoft.com/office/powerpoint/2010/main" val="3150859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3C194AB-A4B3-466C-986C-733D4FF62EAA}" type="datetimeFigureOut">
              <a:rPr lang="zh-CN" altLang="en-US" smtClean="0"/>
              <a:pPr/>
              <a:t>2021/10/14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3502DE-8DEC-415A-870B-8108C306750A}" type="slidenum">
              <a:rPr lang="zh-CN" altLang="en-US" smtClean="0"/>
              <a:pPr/>
              <a:t>‹#›</a:t>
            </a:fld>
            <a:endParaRPr lang="zh-CN" altLang="en-US"/>
          </a:p>
        </p:txBody>
      </p:sp>
    </p:spTree>
    <p:extLst>
      <p:ext uri="{BB962C8B-B14F-4D97-AF65-F5344CB8AC3E}">
        <p14:creationId xmlns:p14="http://schemas.microsoft.com/office/powerpoint/2010/main" val="23231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3C194AB-A4B3-466C-986C-733D4FF62EAA}" type="datetimeFigureOut">
              <a:rPr lang="zh-CN" altLang="en-US" smtClean="0"/>
              <a:pPr/>
              <a:t>2021/10/14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3502DE-8DEC-415A-870B-8108C306750A}" type="slidenum">
              <a:rPr lang="zh-CN" altLang="en-US" smtClean="0"/>
              <a:pPr/>
              <a:t>‹#›</a:t>
            </a:fld>
            <a:endParaRPr lang="zh-CN" altLang="en-US"/>
          </a:p>
        </p:txBody>
      </p:sp>
    </p:spTree>
    <p:extLst>
      <p:ext uri="{BB962C8B-B14F-4D97-AF65-F5344CB8AC3E}">
        <p14:creationId xmlns:p14="http://schemas.microsoft.com/office/powerpoint/2010/main" val="1643182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3C194AB-A4B3-466C-986C-733D4FF62EAA}" type="datetimeFigureOut">
              <a:rPr lang="zh-CN" altLang="en-US" smtClean="0"/>
              <a:pPr/>
              <a:t>2021/10/14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3502DE-8DEC-415A-870B-8108C306750A}" type="slidenum">
              <a:rPr lang="zh-CN" altLang="en-US" smtClean="0"/>
              <a:pPr/>
              <a:t>‹#›</a:t>
            </a:fld>
            <a:endParaRPr lang="zh-CN" altLang="en-US"/>
          </a:p>
        </p:txBody>
      </p:sp>
    </p:spTree>
    <p:extLst>
      <p:ext uri="{BB962C8B-B14F-4D97-AF65-F5344CB8AC3E}">
        <p14:creationId xmlns:p14="http://schemas.microsoft.com/office/powerpoint/2010/main" val="3720351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3C194AB-A4B3-466C-986C-733D4FF62EAA}" type="datetimeFigureOut">
              <a:rPr lang="zh-CN" altLang="en-US" smtClean="0"/>
              <a:pPr/>
              <a:t>2021/10/14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3502DE-8DEC-415A-870B-8108C306750A}" type="slidenum">
              <a:rPr lang="zh-CN" altLang="en-US" smtClean="0"/>
              <a:pPr/>
              <a:t>‹#›</a:t>
            </a:fld>
            <a:endParaRPr lang="zh-CN" altLang="en-US"/>
          </a:p>
        </p:txBody>
      </p:sp>
    </p:spTree>
    <p:extLst>
      <p:ext uri="{BB962C8B-B14F-4D97-AF65-F5344CB8AC3E}">
        <p14:creationId xmlns:p14="http://schemas.microsoft.com/office/powerpoint/2010/main" val="3067697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3C194AB-A4B3-466C-986C-733D4FF62EAA}" type="datetimeFigureOut">
              <a:rPr lang="zh-CN" altLang="en-US" smtClean="0"/>
              <a:pPr/>
              <a:t>2021/10/14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3502DE-8DEC-415A-870B-8108C306750A}" type="slidenum">
              <a:rPr lang="zh-CN" altLang="en-US" smtClean="0"/>
              <a:pPr/>
              <a:t>‹#›</a:t>
            </a:fld>
            <a:endParaRPr lang="zh-CN" altLang="en-US"/>
          </a:p>
        </p:txBody>
      </p:sp>
    </p:spTree>
    <p:extLst>
      <p:ext uri="{BB962C8B-B14F-4D97-AF65-F5344CB8AC3E}">
        <p14:creationId xmlns:p14="http://schemas.microsoft.com/office/powerpoint/2010/main" val="2382197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3C194AB-A4B3-466C-986C-733D4FF62EAA}" type="datetimeFigureOut">
              <a:rPr lang="zh-CN" altLang="en-US" smtClean="0"/>
              <a:pPr/>
              <a:t>2021/10/14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03502DE-8DEC-415A-870B-8108C306750A}" type="slidenum">
              <a:rPr lang="zh-CN" altLang="en-US" smtClean="0"/>
              <a:pPr/>
              <a:t>‹#›</a:t>
            </a:fld>
            <a:endParaRPr lang="zh-CN" altLang="en-US"/>
          </a:p>
        </p:txBody>
      </p:sp>
    </p:spTree>
    <p:extLst>
      <p:ext uri="{BB962C8B-B14F-4D97-AF65-F5344CB8AC3E}">
        <p14:creationId xmlns:p14="http://schemas.microsoft.com/office/powerpoint/2010/main" val="3448165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3C194AB-A4B3-466C-986C-733D4FF62EAA}" type="datetimeFigureOut">
              <a:rPr lang="zh-CN" altLang="en-US" smtClean="0"/>
              <a:pPr/>
              <a:t>2021/10/14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03502DE-8DEC-415A-870B-8108C306750A}" type="slidenum">
              <a:rPr lang="zh-CN" altLang="en-US" smtClean="0"/>
              <a:pPr/>
              <a:t>‹#›</a:t>
            </a:fld>
            <a:endParaRPr lang="zh-CN" altLang="en-US"/>
          </a:p>
        </p:txBody>
      </p:sp>
    </p:spTree>
    <p:extLst>
      <p:ext uri="{BB962C8B-B14F-4D97-AF65-F5344CB8AC3E}">
        <p14:creationId xmlns:p14="http://schemas.microsoft.com/office/powerpoint/2010/main" val="3118013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3C194AB-A4B3-466C-986C-733D4FF62EAA}" type="datetimeFigureOut">
              <a:rPr lang="zh-CN" altLang="en-US" smtClean="0"/>
              <a:pPr/>
              <a:t>2021/10/14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03502DE-8DEC-415A-870B-8108C306750A}" type="slidenum">
              <a:rPr lang="zh-CN" altLang="en-US" smtClean="0"/>
              <a:pPr/>
              <a:t>‹#›</a:t>
            </a:fld>
            <a:endParaRPr lang="zh-CN" altLang="en-US"/>
          </a:p>
        </p:txBody>
      </p:sp>
    </p:spTree>
    <p:extLst>
      <p:ext uri="{BB962C8B-B14F-4D97-AF65-F5344CB8AC3E}">
        <p14:creationId xmlns:p14="http://schemas.microsoft.com/office/powerpoint/2010/main" val="1785992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3C194AB-A4B3-466C-986C-733D4FF62EAA}" type="datetimeFigureOut">
              <a:rPr lang="zh-CN" altLang="en-US" smtClean="0"/>
              <a:pPr/>
              <a:t>2021/10/14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03502DE-8DEC-415A-870B-8108C306750A}" type="slidenum">
              <a:rPr lang="zh-CN" altLang="en-US" smtClean="0"/>
              <a:pPr/>
              <a:t>‹#›</a:t>
            </a:fld>
            <a:endParaRPr lang="zh-CN" altLang="en-US"/>
          </a:p>
        </p:txBody>
      </p:sp>
    </p:spTree>
    <p:extLst>
      <p:ext uri="{BB962C8B-B14F-4D97-AF65-F5344CB8AC3E}">
        <p14:creationId xmlns:p14="http://schemas.microsoft.com/office/powerpoint/2010/main" val="1563356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3C194AB-A4B3-466C-986C-733D4FF62EAA}" type="datetimeFigureOut">
              <a:rPr lang="zh-CN" altLang="en-US" smtClean="0"/>
              <a:pPr/>
              <a:t>2021/10/14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03502DE-8DEC-415A-870B-8108C306750A}" type="slidenum">
              <a:rPr lang="zh-CN" altLang="en-US" smtClean="0"/>
              <a:pPr/>
              <a:t>‹#›</a:t>
            </a:fld>
            <a:endParaRPr lang="zh-CN" altLang="en-US"/>
          </a:p>
        </p:txBody>
      </p:sp>
    </p:spTree>
    <p:extLst>
      <p:ext uri="{BB962C8B-B14F-4D97-AF65-F5344CB8AC3E}">
        <p14:creationId xmlns:p14="http://schemas.microsoft.com/office/powerpoint/2010/main" val="2869699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3C194AB-A4B3-466C-986C-733D4FF62EAA}" type="datetimeFigureOut">
              <a:rPr lang="zh-CN" altLang="en-US" smtClean="0"/>
              <a:pPr/>
              <a:t>2021/10/14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03502DE-8DEC-415A-870B-8108C306750A}" type="slidenum">
              <a:rPr lang="zh-CN" altLang="en-US" smtClean="0"/>
              <a:pPr/>
              <a:t>‹#›</a:t>
            </a:fld>
            <a:endParaRPr lang="zh-CN" altLang="en-US"/>
          </a:p>
        </p:txBody>
      </p:sp>
    </p:spTree>
    <p:extLst>
      <p:ext uri="{BB962C8B-B14F-4D97-AF65-F5344CB8AC3E}">
        <p14:creationId xmlns:p14="http://schemas.microsoft.com/office/powerpoint/2010/main" val="3348911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C194AB-A4B3-466C-986C-733D4FF62EAA}" type="datetimeFigureOut">
              <a:rPr lang="zh-CN" altLang="en-US" smtClean="0"/>
              <a:pPr/>
              <a:t>2021/10/14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3502DE-8DEC-415A-870B-8108C306750A}" type="slidenum">
              <a:rPr lang="zh-CN" altLang="en-US" smtClean="0"/>
              <a:pPr/>
              <a:t>‹#›</a:t>
            </a:fld>
            <a:endParaRPr lang="zh-CN" altLang="en-US"/>
          </a:p>
        </p:txBody>
      </p:sp>
    </p:spTree>
    <p:extLst>
      <p:ext uri="{BB962C8B-B14F-4D97-AF65-F5344CB8AC3E}">
        <p14:creationId xmlns:p14="http://schemas.microsoft.com/office/powerpoint/2010/main" val="3245669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564914" cy="2387600"/>
          </a:xfrm>
        </p:spPr>
        <p:txBody>
          <a:bodyPr>
            <a:normAutofit fontScale="90000"/>
          </a:bodyPr>
          <a:lstStyle/>
          <a:p>
            <a:r>
              <a:rPr lang="en-US" altLang="zh-CN" b="1" dirty="0"/>
              <a:t>Challenges to the CEPC control system and possible international collaborations</a:t>
            </a:r>
            <a:endParaRPr lang="zh-CN" altLang="en-US" dirty="0"/>
          </a:p>
        </p:txBody>
      </p:sp>
      <p:sp>
        <p:nvSpPr>
          <p:cNvPr id="3" name="副标题 2"/>
          <p:cNvSpPr>
            <a:spLocks noGrp="1"/>
          </p:cNvSpPr>
          <p:nvPr>
            <p:ph type="subTitle" idx="1"/>
          </p:nvPr>
        </p:nvSpPr>
        <p:spPr>
          <a:xfrm>
            <a:off x="1388830" y="4139056"/>
            <a:ext cx="9902024" cy="2206085"/>
          </a:xfrm>
        </p:spPr>
        <p:txBody>
          <a:bodyPr>
            <a:normAutofit/>
          </a:bodyPr>
          <a:lstStyle/>
          <a:p>
            <a:r>
              <a:rPr lang="en-US" altLang="zh-CN" sz="2800" dirty="0"/>
              <a:t>Presented by Gang Li</a:t>
            </a:r>
          </a:p>
          <a:p>
            <a:r>
              <a:rPr lang="en-US" altLang="zh-CN" sz="2800" dirty="0"/>
              <a:t>On behalf of Control Group,</a:t>
            </a:r>
            <a:r>
              <a:rPr lang="zh-CN" altLang="en-US" sz="2800" dirty="0"/>
              <a:t> </a:t>
            </a:r>
            <a:r>
              <a:rPr lang="en-US" altLang="zh-CN" sz="2800" dirty="0"/>
              <a:t>Accelerator Center, IHEP</a:t>
            </a:r>
            <a:endParaRPr lang="zh-CN" altLang="en-US" sz="2800" dirty="0"/>
          </a:p>
          <a:p>
            <a:endParaRPr lang="en-US" altLang="zh-CN" sz="2800" dirty="0"/>
          </a:p>
          <a:p>
            <a:r>
              <a:rPr lang="en-US" altLang="zh-CN" sz="2800" dirty="0"/>
              <a:t>2021 international workshop on CEPC</a:t>
            </a:r>
          </a:p>
          <a:p>
            <a:pPr algn="r"/>
            <a:endParaRPr lang="zh-CN" altLang="en-US" sz="2800" dirty="0"/>
          </a:p>
        </p:txBody>
      </p:sp>
    </p:spTree>
    <p:extLst>
      <p:ext uri="{BB962C8B-B14F-4D97-AF65-F5344CB8AC3E}">
        <p14:creationId xmlns:p14="http://schemas.microsoft.com/office/powerpoint/2010/main" val="4056791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506828"/>
            <a:ext cx="10515600" cy="4699100"/>
          </a:xfrm>
        </p:spPr>
        <p:txBody>
          <a:bodyPr>
            <a:normAutofit fontScale="92500" lnSpcReduction="20000"/>
          </a:bodyPr>
          <a:lstStyle/>
          <a:p>
            <a:r>
              <a:rPr lang="en-US" altLang="zh-CN" dirty="0"/>
              <a:t>Be member of EPICS Council</a:t>
            </a:r>
          </a:p>
          <a:p>
            <a:pPr lvl="1"/>
            <a:r>
              <a:rPr lang="en-US" altLang="zh-CN" dirty="0"/>
              <a:t>EPICS Council organization was founded in 2016</a:t>
            </a:r>
          </a:p>
          <a:p>
            <a:pPr lvl="1"/>
            <a:r>
              <a:rPr lang="en-US" altLang="zh-CN" dirty="0"/>
              <a:t>Prioritize major EPICS upgrade projects for Base and Extensions to guide resource allocation decisions at investing facilities</a:t>
            </a:r>
          </a:p>
          <a:p>
            <a:pPr lvl="1"/>
            <a:r>
              <a:rPr lang="en-US" altLang="zh-CN" dirty="0"/>
              <a:t>Develop a roadmap for future EPICS Core and Extensions development to facilitate planning for all EPICS sites. The roadmap will be developed using technical input from the chairs of relevant working groups (currently EPICS Core Working Group and CS-Studio Working Group)</a:t>
            </a:r>
          </a:p>
          <a:p>
            <a:pPr lvl="1"/>
            <a:r>
              <a:rPr lang="en-US" altLang="zh-CN" dirty="0"/>
              <a:t>Provide support to control system managers in promoting EPICS development efforts to their organization leadership</a:t>
            </a:r>
          </a:p>
          <a:p>
            <a:pPr lvl="1"/>
            <a:r>
              <a:rPr lang="en-US" altLang="zh-CN" dirty="0"/>
              <a:t>Select semi-annual EPICS Collaboration Meeting sites and dates</a:t>
            </a:r>
          </a:p>
          <a:p>
            <a:pPr lvl="1"/>
            <a:r>
              <a:rPr lang="en-US" altLang="zh-CN" dirty="0"/>
              <a:t>Ensure that EPICS continues to be an open collaboration and that contributions are open-source</a:t>
            </a:r>
          </a:p>
          <a:p>
            <a:r>
              <a:rPr lang="en-US" altLang="zh-CN" dirty="0"/>
              <a:t>Join in work group(Core, CSS and Python)</a:t>
            </a:r>
          </a:p>
          <a:p>
            <a:pPr lvl="1"/>
            <a:r>
              <a:rPr lang="en-US" altLang="zh-CN" dirty="0"/>
              <a:t>GUI will be</a:t>
            </a:r>
            <a:r>
              <a:rPr lang="zh-CN" altLang="en-US" dirty="0"/>
              <a:t> </a:t>
            </a:r>
            <a:r>
              <a:rPr lang="en-US" altLang="zh-CN" dirty="0"/>
              <a:t>updated</a:t>
            </a:r>
            <a:r>
              <a:rPr lang="zh-CN" altLang="en-US" dirty="0"/>
              <a:t> </a:t>
            </a:r>
            <a:r>
              <a:rPr lang="en-US" altLang="zh-CN" dirty="0"/>
              <a:t>every 5~10 years</a:t>
            </a:r>
          </a:p>
          <a:p>
            <a:pPr lvl="1"/>
            <a:r>
              <a:rPr lang="en-US" altLang="zh-CN" dirty="0" err="1"/>
              <a:t>etc</a:t>
            </a:r>
            <a:endParaRPr lang="en-US" altLang="zh-CN" dirty="0"/>
          </a:p>
        </p:txBody>
      </p:sp>
      <p:sp>
        <p:nvSpPr>
          <p:cNvPr id="5" name="标题 1"/>
          <p:cNvSpPr>
            <a:spLocks noGrp="1"/>
          </p:cNvSpPr>
          <p:nvPr>
            <p:ph type="title"/>
          </p:nvPr>
        </p:nvSpPr>
        <p:spPr>
          <a:xfrm>
            <a:off x="669701" y="365126"/>
            <a:ext cx="10805375" cy="936136"/>
          </a:xfrm>
        </p:spPr>
        <p:txBody>
          <a:bodyPr>
            <a:normAutofit/>
          </a:bodyPr>
          <a:lstStyle/>
          <a:p>
            <a:r>
              <a:rPr lang="en-US" altLang="zh-CN" dirty="0"/>
              <a:t>Potential international collaborations</a:t>
            </a:r>
            <a:endParaRPr lang="zh-CN" altLang="en-US" sz="3100" dirty="0">
              <a:solidFill>
                <a:srgbClr val="3333FF"/>
              </a:solidFill>
            </a:endParaRPr>
          </a:p>
        </p:txBody>
      </p:sp>
    </p:spTree>
    <p:extLst>
      <p:ext uri="{BB962C8B-B14F-4D97-AF65-F5344CB8AC3E}">
        <p14:creationId xmlns:p14="http://schemas.microsoft.com/office/powerpoint/2010/main" val="771210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2">
            <a:extLst>
              <a:ext uri="{FF2B5EF4-FFF2-40B4-BE49-F238E27FC236}">
                <a16:creationId xmlns:a16="http://schemas.microsoft.com/office/drawing/2014/main" id="{55133B4A-BF14-48B4-996A-8A515EE481F5}"/>
              </a:ext>
            </a:extLst>
          </p:cNvPr>
          <p:cNvSpPr txBox="1">
            <a:spLocks/>
          </p:cNvSpPr>
          <p:nvPr/>
        </p:nvSpPr>
        <p:spPr>
          <a:xfrm>
            <a:off x="619408" y="1679880"/>
            <a:ext cx="4957527" cy="487545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latin typeface="Times New Roman" panose="02020603050405020304" pitchFamily="18" charset="0"/>
                <a:cs typeface="Times New Roman" panose="02020603050405020304" pitchFamily="18" charset="0"/>
              </a:rPr>
              <a:t>EVG/EVR Timing System</a:t>
            </a:r>
          </a:p>
          <a:p>
            <a:pPr lvl="1">
              <a:buFont typeface="Wingdings" panose="05000000000000000000" pitchFamily="2" charset="2"/>
              <a:buChar char="Ø"/>
            </a:pPr>
            <a:r>
              <a:rPr lang="en-US" altLang="zh-CN" sz="2200" dirty="0">
                <a:latin typeface="Times New Roman" panose="02020603050405020304" pitchFamily="18" charset="0"/>
                <a:cs typeface="Times New Roman" panose="02020603050405020304" pitchFamily="18" charset="0"/>
              </a:rPr>
              <a:t>Trigger</a:t>
            </a:r>
          </a:p>
          <a:p>
            <a:pPr lvl="1">
              <a:buFont typeface="Wingdings" panose="05000000000000000000" pitchFamily="2" charset="2"/>
              <a:buChar char="Ø"/>
            </a:pPr>
            <a:r>
              <a:rPr lang="en-US" altLang="zh-CN" sz="2200" dirty="0">
                <a:latin typeface="Times New Roman" panose="02020603050405020304" pitchFamily="18" charset="0"/>
                <a:cs typeface="Times New Roman" panose="02020603050405020304" pitchFamily="18" charset="0"/>
              </a:rPr>
              <a:t>RF reference</a:t>
            </a:r>
          </a:p>
          <a:p>
            <a:pPr lvl="1">
              <a:buFont typeface="Wingdings" panose="05000000000000000000" pitchFamily="2" charset="2"/>
              <a:buChar char="Ø"/>
            </a:pPr>
            <a:r>
              <a:rPr lang="en-US" altLang="zh-CN" sz="2200" dirty="0">
                <a:solidFill>
                  <a:srgbClr val="0070C0"/>
                </a:solidFill>
                <a:latin typeface="Times New Roman" panose="02020603050405020304" pitchFamily="18" charset="0"/>
                <a:cs typeface="Times New Roman" panose="02020603050405020304" pitchFamily="18" charset="0"/>
              </a:rPr>
              <a:t>Precise timestamping</a:t>
            </a:r>
          </a:p>
          <a:p>
            <a:r>
              <a:rPr lang="en-US" altLang="zh-CN" sz="2600" dirty="0">
                <a:latin typeface="Times New Roman" panose="02020603050405020304" pitchFamily="18" charset="0"/>
                <a:cs typeface="Times New Roman" panose="02020603050405020304" pitchFamily="18" charset="0"/>
              </a:rPr>
              <a:t>EVG/EVR</a:t>
            </a:r>
            <a:r>
              <a:rPr lang="zh-CN" altLang="en-US" sz="2600" dirty="0">
                <a:latin typeface="Times New Roman" panose="02020603050405020304" pitchFamily="18" charset="0"/>
                <a:cs typeface="Times New Roman" panose="02020603050405020304" pitchFamily="18" charset="0"/>
              </a:rPr>
              <a:t>：</a:t>
            </a:r>
            <a:r>
              <a:rPr lang="en-US" altLang="zh-CN" sz="2600" dirty="0">
                <a:latin typeface="Times New Roman" panose="02020603050405020304" pitchFamily="18" charset="0"/>
                <a:cs typeface="Times New Roman" panose="02020603050405020304" pitchFamily="18" charset="0"/>
              </a:rPr>
              <a:t>Broadcast</a:t>
            </a:r>
          </a:p>
          <a:p>
            <a:r>
              <a:rPr lang="en-US" altLang="zh-CN" sz="2600" dirty="0">
                <a:latin typeface="Times New Roman" panose="02020603050405020304" pitchFamily="18" charset="0"/>
                <a:cs typeface="Times New Roman" panose="02020603050405020304" pitchFamily="18" charset="0"/>
              </a:rPr>
              <a:t>Site</a:t>
            </a:r>
            <a:r>
              <a:rPr lang="zh-CN" altLang="en-US" sz="2600" dirty="0">
                <a:latin typeface="Times New Roman" panose="02020603050405020304" pitchFamily="18" charset="0"/>
                <a:cs typeface="Times New Roman" panose="02020603050405020304" pitchFamily="18" charset="0"/>
              </a:rPr>
              <a:t>：</a:t>
            </a:r>
            <a:r>
              <a:rPr lang="en-US" altLang="zh-CN" sz="2600" dirty="0">
                <a:latin typeface="Times New Roman" panose="02020603050405020304" pitchFamily="18" charset="0"/>
                <a:cs typeface="Times New Roman" panose="02020603050405020304" pitchFamily="18" charset="0"/>
              </a:rPr>
              <a:t>APS</a:t>
            </a:r>
            <a:r>
              <a:rPr lang="zh-CN" altLang="en-US" sz="2600" dirty="0">
                <a:latin typeface="Times New Roman" panose="02020603050405020304" pitchFamily="18" charset="0"/>
                <a:cs typeface="Times New Roman" panose="02020603050405020304" pitchFamily="18" charset="0"/>
              </a:rPr>
              <a:t>、</a:t>
            </a:r>
            <a:r>
              <a:rPr lang="en-US" altLang="zh-CN" sz="2600" dirty="0">
                <a:latin typeface="Times New Roman" panose="02020603050405020304" pitchFamily="18" charset="0"/>
                <a:cs typeface="Times New Roman" panose="02020603050405020304" pitchFamily="18" charset="0"/>
              </a:rPr>
              <a:t>SLS</a:t>
            </a:r>
            <a:r>
              <a:rPr lang="zh-CN" altLang="en-US" sz="2600" dirty="0">
                <a:latin typeface="Times New Roman" panose="02020603050405020304" pitchFamily="18" charset="0"/>
                <a:cs typeface="Times New Roman" panose="02020603050405020304" pitchFamily="18" charset="0"/>
              </a:rPr>
              <a:t>，</a:t>
            </a:r>
            <a:r>
              <a:rPr lang="en-US" altLang="zh-CN" sz="2600" dirty="0">
                <a:latin typeface="Times New Roman" panose="02020603050405020304" pitchFamily="18" charset="0"/>
                <a:cs typeface="Times New Roman" panose="02020603050405020304" pitchFamily="18" charset="0"/>
              </a:rPr>
              <a:t>BEPCII</a:t>
            </a:r>
            <a:r>
              <a:rPr lang="zh-CN" altLang="en-US" sz="2600" dirty="0">
                <a:latin typeface="Times New Roman" panose="02020603050405020304" pitchFamily="18" charset="0"/>
                <a:cs typeface="Times New Roman" panose="02020603050405020304" pitchFamily="18" charset="0"/>
              </a:rPr>
              <a:t>，</a:t>
            </a:r>
            <a:r>
              <a:rPr lang="en-US" altLang="zh-CN" sz="2600" dirty="0">
                <a:latin typeface="Times New Roman" panose="02020603050405020304" pitchFamily="18" charset="0"/>
                <a:cs typeface="Times New Roman" panose="02020603050405020304" pitchFamily="18" charset="0"/>
              </a:rPr>
              <a:t>CSNS</a:t>
            </a:r>
            <a:r>
              <a:rPr lang="zh-CN" altLang="en-US" sz="2600" dirty="0">
                <a:latin typeface="Times New Roman" panose="02020603050405020304" pitchFamily="18" charset="0"/>
                <a:cs typeface="Times New Roman" panose="02020603050405020304" pitchFamily="18" charset="0"/>
              </a:rPr>
              <a:t>，</a:t>
            </a:r>
            <a:r>
              <a:rPr lang="en-US" altLang="zh-CN" sz="2600" dirty="0">
                <a:latin typeface="Times New Roman" panose="02020603050405020304" pitchFamily="18" charset="0"/>
                <a:cs typeface="Times New Roman" panose="02020603050405020304" pitchFamily="18" charset="0"/>
              </a:rPr>
              <a:t>SSRF</a:t>
            </a:r>
            <a:r>
              <a:rPr lang="zh-CN" altLang="en-US" sz="2600" dirty="0">
                <a:latin typeface="Times New Roman" panose="02020603050405020304" pitchFamily="18" charset="0"/>
                <a:cs typeface="Times New Roman" panose="02020603050405020304" pitchFamily="18" charset="0"/>
              </a:rPr>
              <a:t>，</a:t>
            </a:r>
            <a:r>
              <a:rPr lang="en-US" altLang="zh-CN" sz="2600" dirty="0" err="1">
                <a:latin typeface="Times New Roman" panose="02020603050405020304" pitchFamily="18" charset="0"/>
                <a:cs typeface="Times New Roman" panose="02020603050405020304" pitchFamily="18" charset="0"/>
              </a:rPr>
              <a:t>etc</a:t>
            </a:r>
            <a:endParaRPr lang="en-US" altLang="zh-CN" dirty="0"/>
          </a:p>
          <a:p>
            <a:r>
              <a:rPr lang="en-US" altLang="zh-CN" sz="2600" dirty="0">
                <a:latin typeface="Times New Roman" panose="02020603050405020304" pitchFamily="18" charset="0"/>
                <a:cs typeface="Times New Roman" panose="02020603050405020304" pitchFamily="18" charset="0"/>
              </a:rPr>
              <a:t>Distance: a few Km</a:t>
            </a:r>
          </a:p>
          <a:p>
            <a:r>
              <a:rPr lang="en-US" altLang="zh-CN" sz="2600" dirty="0">
                <a:latin typeface="Times New Roman" panose="02020603050405020304" pitchFamily="18" charset="0"/>
                <a:cs typeface="Times New Roman" panose="02020603050405020304" pitchFamily="18" charset="0"/>
              </a:rPr>
              <a:t>Support</a:t>
            </a:r>
          </a:p>
          <a:p>
            <a:pPr lvl="1">
              <a:buFont typeface="Wingdings" panose="05000000000000000000" pitchFamily="2" charset="2"/>
              <a:buChar char="Ø"/>
            </a:pPr>
            <a:r>
              <a:rPr lang="en-US" altLang="zh-CN" sz="2200" dirty="0">
                <a:latin typeface="Times New Roman" panose="02020603050405020304" pitchFamily="18" charset="0"/>
                <a:cs typeface="Times New Roman" panose="02020603050405020304" pitchFamily="18" charset="0"/>
              </a:rPr>
              <a:t>Commercial products</a:t>
            </a:r>
          </a:p>
          <a:p>
            <a:pPr lvl="1">
              <a:buFont typeface="Wingdings" panose="05000000000000000000" pitchFamily="2" charset="2"/>
              <a:buChar char="Ø"/>
            </a:pPr>
            <a:r>
              <a:rPr lang="en-US" altLang="zh-CN" sz="2200" dirty="0">
                <a:latin typeface="Times New Roman" panose="02020603050405020304" pitchFamily="18" charset="0"/>
                <a:cs typeface="Times New Roman" panose="02020603050405020304" pitchFamily="18" charset="0"/>
              </a:rPr>
              <a:t>EVG/EVR of  SSRF</a:t>
            </a:r>
          </a:p>
          <a:p>
            <a:pPr lvl="1">
              <a:buFont typeface="Wingdings" panose="05000000000000000000" pitchFamily="2" charset="2"/>
              <a:buChar char="Ø"/>
            </a:pPr>
            <a:r>
              <a:rPr lang="en-US" altLang="zh-CN" sz="2200" dirty="0">
                <a:latin typeface="Times New Roman" panose="02020603050405020304" pitchFamily="18" charset="0"/>
                <a:cs typeface="Times New Roman" panose="02020603050405020304" pitchFamily="18" charset="0"/>
              </a:rPr>
              <a:t>Homemade I/O and delay board</a:t>
            </a:r>
          </a:p>
          <a:p>
            <a:endParaRPr lang="zh-CN" altLang="en-US" dirty="0"/>
          </a:p>
        </p:txBody>
      </p:sp>
      <p:sp>
        <p:nvSpPr>
          <p:cNvPr id="9" name="内容占位符 2">
            <a:extLst>
              <a:ext uri="{FF2B5EF4-FFF2-40B4-BE49-F238E27FC236}">
                <a16:creationId xmlns:a16="http://schemas.microsoft.com/office/drawing/2014/main" id="{A5068FB3-F50A-4EAB-989F-4018FC02F2E3}"/>
              </a:ext>
            </a:extLst>
          </p:cNvPr>
          <p:cNvSpPr txBox="1">
            <a:spLocks/>
          </p:cNvSpPr>
          <p:nvPr/>
        </p:nvSpPr>
        <p:spPr>
          <a:xfrm>
            <a:off x="6618623" y="1669321"/>
            <a:ext cx="4957527" cy="488601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latin typeface="Times New Roman" panose="02020603050405020304" pitchFamily="18" charset="0"/>
                <a:cs typeface="Times New Roman" panose="02020603050405020304" pitchFamily="18" charset="0"/>
              </a:rPr>
              <a:t>White Rabbit Timing System</a:t>
            </a:r>
          </a:p>
          <a:p>
            <a:pPr lvl="1">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Precise timestamping</a:t>
            </a:r>
          </a:p>
          <a:p>
            <a:pPr lvl="1">
              <a:buFont typeface="Wingdings" panose="05000000000000000000" pitchFamily="2" charset="2"/>
              <a:buChar char="Ø"/>
            </a:pPr>
            <a:r>
              <a:rPr lang="en-US" altLang="zh-CN" dirty="0">
                <a:solidFill>
                  <a:srgbClr val="0070C0"/>
                </a:solidFill>
                <a:latin typeface="Times New Roman" panose="02020603050405020304" pitchFamily="18" charset="0"/>
                <a:cs typeface="Times New Roman" panose="02020603050405020304" pitchFamily="18" charset="0"/>
              </a:rPr>
              <a:t>Trigger</a:t>
            </a:r>
          </a:p>
          <a:p>
            <a:pPr lvl="1">
              <a:buFont typeface="Wingdings" panose="05000000000000000000" pitchFamily="2" charset="2"/>
              <a:buChar char="Ø"/>
            </a:pPr>
            <a:r>
              <a:rPr lang="en-US" altLang="zh-CN" dirty="0">
                <a:solidFill>
                  <a:srgbClr val="0070C0"/>
                </a:solidFill>
                <a:latin typeface="Times New Roman" panose="02020603050405020304" pitchFamily="18" charset="0"/>
                <a:cs typeface="Times New Roman" panose="02020603050405020304" pitchFamily="18" charset="0"/>
              </a:rPr>
              <a:t>RF reference</a:t>
            </a:r>
          </a:p>
          <a:p>
            <a:r>
              <a:rPr lang="en-US" altLang="zh-CN" dirty="0">
                <a:latin typeface="Times New Roman" panose="02020603050405020304" pitchFamily="18" charset="0"/>
                <a:cs typeface="Times New Roman" panose="02020603050405020304" pitchFamily="18" charset="0"/>
              </a:rPr>
              <a:t>Master/Slave: Bi-directionality </a:t>
            </a:r>
          </a:p>
          <a:p>
            <a:r>
              <a:rPr lang="en-US" altLang="zh-CN" sz="2600" dirty="0">
                <a:latin typeface="Times New Roman" panose="02020603050405020304" pitchFamily="18" charset="0"/>
                <a:cs typeface="Times New Roman" panose="02020603050405020304" pitchFamily="18" charset="0"/>
              </a:rPr>
              <a:t>Site</a:t>
            </a:r>
            <a:r>
              <a:rPr lang="zh-CN" altLang="en-US" sz="2600" dirty="0">
                <a:latin typeface="Times New Roman" panose="02020603050405020304" pitchFamily="18" charset="0"/>
                <a:cs typeface="Times New Roman" panose="02020603050405020304" pitchFamily="18" charset="0"/>
              </a:rPr>
              <a:t>：</a:t>
            </a:r>
            <a:r>
              <a:rPr lang="en-US" altLang="zh-CN" sz="2600" dirty="0">
                <a:latin typeface="Times New Roman" panose="02020603050405020304" pitchFamily="18" charset="0"/>
                <a:cs typeface="Times New Roman" panose="02020603050405020304" pitchFamily="18" charset="0"/>
              </a:rPr>
              <a:t>CERN</a:t>
            </a:r>
            <a:r>
              <a:rPr lang="zh-CN" altLang="en-US" sz="2600" dirty="0">
                <a:latin typeface="Times New Roman" panose="02020603050405020304" pitchFamily="18" charset="0"/>
                <a:cs typeface="Times New Roman" panose="02020603050405020304" pitchFamily="18" charset="0"/>
              </a:rPr>
              <a:t>、</a:t>
            </a:r>
            <a:r>
              <a:rPr lang="en-US" altLang="zh-CN" sz="2600" dirty="0">
                <a:latin typeface="Times New Roman" panose="02020603050405020304" pitchFamily="18" charset="0"/>
                <a:cs typeface="Times New Roman" pitchFamily="18" charset="0"/>
              </a:rPr>
              <a:t>GSI</a:t>
            </a:r>
            <a:r>
              <a:rPr lang="zh-CN" altLang="en-US" sz="2600" dirty="0">
                <a:latin typeface="Times New Roman" panose="02020603050405020304" pitchFamily="18" charset="0"/>
                <a:cs typeface="Times New Roman" pitchFamily="18" charset="0"/>
              </a:rPr>
              <a:t>、</a:t>
            </a:r>
            <a:r>
              <a:rPr lang="en-US" altLang="zh-CN" sz="2600" dirty="0">
                <a:latin typeface="Times New Roman" panose="02020603050405020304" pitchFamily="18" charset="0"/>
                <a:cs typeface="Times New Roman" pitchFamily="18" charset="0"/>
              </a:rPr>
              <a:t>ESRF</a:t>
            </a:r>
            <a:r>
              <a:rPr lang="zh-CN" altLang="en-US" sz="2600" dirty="0">
                <a:latin typeface="Times New Roman" panose="02020603050405020304" pitchFamily="18" charset="0"/>
                <a:cs typeface="Times New Roman" pitchFamily="18" charset="0"/>
              </a:rPr>
              <a:t>、</a:t>
            </a:r>
            <a:r>
              <a:rPr lang="en-US" altLang="zh-CN" sz="2600" dirty="0">
                <a:latin typeface="Times New Roman" panose="02020603050405020304" pitchFamily="18" charset="0"/>
                <a:cs typeface="Times New Roman" pitchFamily="18" charset="0"/>
              </a:rPr>
              <a:t>Spring-8</a:t>
            </a:r>
            <a:r>
              <a:rPr lang="zh-CN" altLang="en-US" sz="2600" dirty="0">
                <a:latin typeface="Times New Roman" panose="02020603050405020304" pitchFamily="18" charset="0"/>
                <a:cs typeface="Times New Roman" pitchFamily="18" charset="0"/>
              </a:rPr>
              <a:t>、</a:t>
            </a:r>
            <a:r>
              <a:rPr lang="en-US" altLang="zh-CN" sz="2600" dirty="0">
                <a:latin typeface="Times New Roman" panose="02020603050405020304" pitchFamily="18" charset="0"/>
                <a:cs typeface="Times New Roman" pitchFamily="18" charset="0"/>
              </a:rPr>
              <a:t> SHINE</a:t>
            </a:r>
            <a:r>
              <a:rPr lang="zh-CN" altLang="en-US" sz="2600" dirty="0">
                <a:latin typeface="Times New Roman" panose="02020603050405020304" pitchFamily="18" charset="0"/>
                <a:cs typeface="Times New Roman" pitchFamily="18" charset="0"/>
              </a:rPr>
              <a:t>、</a:t>
            </a:r>
            <a:r>
              <a:rPr lang="en-US" altLang="zh-CN" sz="2600" dirty="0">
                <a:latin typeface="Times New Roman" panose="02020603050405020304" pitchFamily="18" charset="0"/>
                <a:cs typeface="Times New Roman" pitchFamily="18" charset="0"/>
              </a:rPr>
              <a:t>LHAASO</a:t>
            </a:r>
            <a:r>
              <a:rPr lang="zh-CN" altLang="en-US" sz="2600" dirty="0">
                <a:latin typeface="Times New Roman" panose="02020603050405020304" pitchFamily="18" charset="0"/>
                <a:cs typeface="Times New Roman" pitchFamily="18" charset="0"/>
              </a:rPr>
              <a:t>、</a:t>
            </a:r>
            <a:r>
              <a:rPr lang="en-US" altLang="zh-CN" sz="2600" dirty="0">
                <a:latin typeface="Times New Roman" panose="02020603050405020304" pitchFamily="18" charset="0"/>
                <a:cs typeface="Times New Roman" pitchFamily="18" charset="0"/>
              </a:rPr>
              <a:t>German Stock Exchange</a:t>
            </a:r>
            <a:r>
              <a:rPr lang="zh-CN" altLang="en-US" sz="2600" dirty="0">
                <a:latin typeface="Times New Roman" panose="02020603050405020304" pitchFamily="18" charset="0"/>
                <a:cs typeface="Times New Roman" pitchFamily="18" charset="0"/>
              </a:rPr>
              <a:t>，</a:t>
            </a:r>
            <a:r>
              <a:rPr lang="en-US" altLang="zh-CN" sz="2600" dirty="0" err="1">
                <a:latin typeface="Times New Roman" panose="02020603050405020304" pitchFamily="18" charset="0"/>
                <a:cs typeface="Times New Roman" pitchFamily="18" charset="0"/>
              </a:rPr>
              <a:t>etc</a:t>
            </a:r>
            <a:endParaRPr lang="en-US" altLang="zh-CN" sz="2600" dirty="0"/>
          </a:p>
          <a:p>
            <a:r>
              <a:rPr lang="en-US" altLang="zh-CN" dirty="0">
                <a:latin typeface="Times New Roman" panose="02020603050405020304" pitchFamily="18" charset="0"/>
                <a:cs typeface="Times New Roman" panose="02020603050405020304" pitchFamily="18" charset="0"/>
              </a:rPr>
              <a:t>Distance: less than 10Km</a:t>
            </a:r>
          </a:p>
          <a:p>
            <a:r>
              <a:rPr lang="en-US" altLang="zh-CN" dirty="0">
                <a:latin typeface="Times New Roman" panose="02020603050405020304" pitchFamily="18" charset="0"/>
                <a:cs typeface="Times New Roman" panose="02020603050405020304" pitchFamily="18" charset="0"/>
              </a:rPr>
              <a:t>Support</a:t>
            </a:r>
          </a:p>
          <a:p>
            <a:pPr lvl="1">
              <a:buFont typeface="Wingdings" panose="05000000000000000000" pitchFamily="2" charset="2"/>
              <a:buChar char="Ø"/>
            </a:pPr>
            <a:r>
              <a:rPr lang="en-US" altLang="zh-CN" dirty="0" err="1">
                <a:latin typeface="Times New Roman" panose="02020603050405020304" pitchFamily="18" charset="0"/>
                <a:cs typeface="Times New Roman" panose="02020603050405020304" pitchFamily="18" charset="0"/>
              </a:rPr>
              <a:t>OpenHareware+Commercial</a:t>
            </a:r>
            <a:r>
              <a:rPr lang="en-US" altLang="zh-CN" dirty="0">
                <a:latin typeface="Times New Roman" panose="02020603050405020304" pitchFamily="18" charset="0"/>
                <a:cs typeface="Times New Roman" panose="02020603050405020304" pitchFamily="18" charset="0"/>
              </a:rPr>
              <a:t> products</a:t>
            </a:r>
            <a:endParaRPr lang="zh-CN" altLang="en-US" dirty="0">
              <a:latin typeface="Times New Roman" panose="02020603050405020304" pitchFamily="18" charset="0"/>
              <a:cs typeface="Times New Roman" panose="02020603050405020304" pitchFamily="18" charset="0"/>
            </a:endParaRPr>
          </a:p>
        </p:txBody>
      </p:sp>
      <p:sp>
        <p:nvSpPr>
          <p:cNvPr id="10" name="矩形 9">
            <a:extLst>
              <a:ext uri="{FF2B5EF4-FFF2-40B4-BE49-F238E27FC236}">
                <a16:creationId xmlns:a16="http://schemas.microsoft.com/office/drawing/2014/main" id="{56DCECF3-CF61-462E-A336-2889701E895C}"/>
              </a:ext>
            </a:extLst>
          </p:cNvPr>
          <p:cNvSpPr/>
          <p:nvPr/>
        </p:nvSpPr>
        <p:spPr>
          <a:xfrm>
            <a:off x="4734956" y="3208123"/>
            <a:ext cx="1683945" cy="769441"/>
          </a:xfrm>
          <a:prstGeom prst="rect">
            <a:avLst/>
          </a:prstGeom>
        </p:spPr>
        <p:txBody>
          <a:bodyPr wrap="square">
            <a:spAutoFit/>
          </a:bodyPr>
          <a:lstStyle/>
          <a:p>
            <a:pPr lvl="1" algn="dist"/>
            <a:r>
              <a:rPr lang="en-US" altLang="zh-CN" sz="4400" dirty="0">
                <a:solidFill>
                  <a:srgbClr val="7030A0"/>
                </a:solidFill>
                <a:latin typeface="Times New Roman" panose="02020603050405020304" pitchFamily="18" charset="0"/>
                <a:cs typeface="Times New Roman" panose="02020603050405020304" pitchFamily="18" charset="0"/>
              </a:rPr>
              <a:t>V.S</a:t>
            </a:r>
          </a:p>
        </p:txBody>
      </p:sp>
      <p:sp>
        <p:nvSpPr>
          <p:cNvPr id="11" name="标题 1">
            <a:extLst>
              <a:ext uri="{FF2B5EF4-FFF2-40B4-BE49-F238E27FC236}">
                <a16:creationId xmlns:a16="http://schemas.microsoft.com/office/drawing/2014/main" id="{A2288F49-0D36-439C-A776-38162D0CCE02}"/>
              </a:ext>
            </a:extLst>
          </p:cNvPr>
          <p:cNvSpPr txBox="1">
            <a:spLocks/>
          </p:cNvSpPr>
          <p:nvPr/>
        </p:nvSpPr>
        <p:spPr>
          <a:xfrm>
            <a:off x="669701" y="365126"/>
            <a:ext cx="10805375" cy="9361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t>Potential international collaborations</a:t>
            </a:r>
            <a:endParaRPr lang="zh-CN" altLang="en-US" sz="3100" b="1" dirty="0">
              <a:solidFill>
                <a:srgbClr val="3333FF"/>
              </a:solidFill>
            </a:endParaRPr>
          </a:p>
        </p:txBody>
      </p:sp>
    </p:spTree>
    <p:extLst>
      <p:ext uri="{BB962C8B-B14F-4D97-AF65-F5344CB8AC3E}">
        <p14:creationId xmlns:p14="http://schemas.microsoft.com/office/powerpoint/2010/main" val="2492594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556492"/>
            <a:ext cx="10515600" cy="4670135"/>
          </a:xfrm>
        </p:spPr>
        <p:txBody>
          <a:bodyPr>
            <a:normAutofit fontScale="92500" lnSpcReduction="10000"/>
          </a:bodyPr>
          <a:lstStyle/>
          <a:p>
            <a:pPr>
              <a:buFont typeface="Wingdings" panose="05000000000000000000" pitchFamily="2" charset="2"/>
              <a:buChar char="l"/>
            </a:pPr>
            <a:r>
              <a:rPr lang="en-US" altLang="zh-CN" sz="3000" i="1" dirty="0"/>
              <a:t>Database based on the user’s requirement</a:t>
            </a:r>
          </a:p>
          <a:p>
            <a:pPr marL="0" indent="0">
              <a:buNone/>
            </a:pPr>
            <a:r>
              <a:rPr lang="en-US" altLang="zh-CN" i="1" dirty="0"/>
              <a:t>Parameter Database</a:t>
            </a:r>
            <a:r>
              <a:rPr lang="en-US" altLang="zh-CN" dirty="0"/>
              <a:t> 			</a:t>
            </a:r>
            <a:r>
              <a:rPr lang="en-US" altLang="zh-CN" i="1" dirty="0"/>
              <a:t>Naming Convention Database</a:t>
            </a:r>
            <a:r>
              <a:rPr lang="en-US" altLang="zh-CN" dirty="0"/>
              <a:t> </a:t>
            </a:r>
          </a:p>
          <a:p>
            <a:pPr marL="0" indent="0">
              <a:buNone/>
            </a:pPr>
            <a:r>
              <a:rPr lang="en-US" altLang="zh-CN" i="1" dirty="0"/>
              <a:t>Magnet Database</a:t>
            </a:r>
            <a:r>
              <a:rPr lang="en-US" altLang="zh-CN" dirty="0"/>
              <a:t> 				</a:t>
            </a:r>
            <a:r>
              <a:rPr lang="en-US" altLang="zh-CN" i="1" dirty="0"/>
              <a:t>Equipment Database</a:t>
            </a:r>
            <a:r>
              <a:rPr lang="en-US" altLang="zh-CN" dirty="0"/>
              <a:t> </a:t>
            </a:r>
          </a:p>
          <a:p>
            <a:pPr marL="0" indent="0">
              <a:buNone/>
            </a:pPr>
            <a:r>
              <a:rPr lang="en-US" altLang="zh-CN" i="1" dirty="0"/>
              <a:t>Lattice and Model Database		Management  of File </a:t>
            </a:r>
          </a:p>
          <a:p>
            <a:pPr marL="0" indent="0">
              <a:buNone/>
            </a:pPr>
            <a:r>
              <a:rPr lang="en-US" altLang="zh-CN" i="1" dirty="0"/>
              <a:t>Log and  trouble tracking </a:t>
            </a:r>
            <a:r>
              <a:rPr lang="en-US" altLang="zh-CN" dirty="0"/>
              <a:t> 			Alignment Database</a:t>
            </a:r>
          </a:p>
          <a:p>
            <a:pPr marL="0" indent="0">
              <a:buNone/>
            </a:pPr>
            <a:r>
              <a:rPr lang="en-US" altLang="zh-CN" dirty="0"/>
              <a:t>Management of Cable and device		Alarm database</a:t>
            </a:r>
          </a:p>
          <a:p>
            <a:pPr marL="0" indent="0">
              <a:buNone/>
            </a:pPr>
            <a:r>
              <a:rPr lang="en-US" altLang="zh-CN" dirty="0"/>
              <a:t>Configuration of Security  database	MPS and interlock database</a:t>
            </a:r>
          </a:p>
          <a:p>
            <a:pPr marL="0" indent="0">
              <a:buNone/>
            </a:pPr>
            <a:r>
              <a:rPr lang="en-US" altLang="zh-CN" dirty="0"/>
              <a:t>Etc..</a:t>
            </a:r>
          </a:p>
          <a:p>
            <a:pPr marL="0" indent="0">
              <a:buNone/>
            </a:pPr>
            <a:endParaRPr lang="en-US" altLang="zh-CN" dirty="0"/>
          </a:p>
          <a:p>
            <a:pPr marL="0" indent="0">
              <a:buNone/>
            </a:pPr>
            <a:r>
              <a:rPr lang="en-US" altLang="zh-CN" dirty="0"/>
              <a:t>More and more Database</a:t>
            </a:r>
            <a:r>
              <a:rPr lang="zh-CN" altLang="en-US" dirty="0"/>
              <a:t> </a:t>
            </a:r>
            <a:r>
              <a:rPr lang="en-US" altLang="zh-CN" dirty="0"/>
              <a:t>will be designed with the progress of  the Project</a:t>
            </a:r>
            <a:endParaRPr lang="en-US" altLang="zh-CN" dirty="0">
              <a:sym typeface="Symbol"/>
            </a:endParaRPr>
          </a:p>
        </p:txBody>
      </p:sp>
      <p:sp>
        <p:nvSpPr>
          <p:cNvPr id="7" name="标题 1"/>
          <p:cNvSpPr>
            <a:spLocks noGrp="1"/>
          </p:cNvSpPr>
          <p:nvPr>
            <p:ph type="title"/>
          </p:nvPr>
        </p:nvSpPr>
        <p:spPr>
          <a:xfrm>
            <a:off x="669701" y="365126"/>
            <a:ext cx="10805375" cy="936136"/>
          </a:xfrm>
        </p:spPr>
        <p:txBody>
          <a:bodyPr>
            <a:normAutofit/>
          </a:bodyPr>
          <a:lstStyle/>
          <a:p>
            <a:r>
              <a:rPr lang="en-US" altLang="zh-CN" dirty="0"/>
              <a:t>Potential international collaborations</a:t>
            </a:r>
            <a:endParaRPr lang="zh-CN" altLang="en-US" sz="6600" b="1" dirty="0">
              <a:solidFill>
                <a:srgbClr val="3333FF"/>
              </a:solidFill>
            </a:endParaRPr>
          </a:p>
        </p:txBody>
      </p:sp>
    </p:spTree>
    <p:extLst>
      <p:ext uri="{BB962C8B-B14F-4D97-AF65-F5344CB8AC3E}">
        <p14:creationId xmlns:p14="http://schemas.microsoft.com/office/powerpoint/2010/main" val="2249358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1972" y="5847008"/>
            <a:ext cx="11475076" cy="523220"/>
          </a:xfrm>
          <a:prstGeom prst="rect">
            <a:avLst/>
          </a:prstGeom>
          <a:noFill/>
        </p:spPr>
        <p:txBody>
          <a:bodyPr wrap="square" rtlCol="0">
            <a:spAutoFit/>
          </a:bodyPr>
          <a:lstStyle/>
          <a:p>
            <a:pPr algn="ctr"/>
            <a:r>
              <a:rPr lang="en-US" altLang="zh-CN" sz="2800" dirty="0"/>
              <a:t>Redundant IOCs</a:t>
            </a:r>
            <a:endParaRPr lang="zh-CN" altLang="en-US" sz="2800" dirty="0"/>
          </a:p>
        </p:txBody>
      </p:sp>
      <p:sp>
        <p:nvSpPr>
          <p:cNvPr id="9" name="标题 1"/>
          <p:cNvSpPr>
            <a:spLocks noGrp="1"/>
          </p:cNvSpPr>
          <p:nvPr>
            <p:ph type="title"/>
          </p:nvPr>
        </p:nvSpPr>
        <p:spPr>
          <a:xfrm>
            <a:off x="669701" y="365126"/>
            <a:ext cx="10805375" cy="936136"/>
          </a:xfrm>
        </p:spPr>
        <p:txBody>
          <a:bodyPr>
            <a:normAutofit/>
          </a:bodyPr>
          <a:lstStyle/>
          <a:p>
            <a:r>
              <a:rPr lang="en-US" altLang="zh-CN" dirty="0"/>
              <a:t>Potential international collaborations</a:t>
            </a:r>
            <a:endParaRPr lang="zh-CN" altLang="en-US" sz="3100" b="1" dirty="0">
              <a:solidFill>
                <a:srgbClr val="3333FF"/>
              </a:solidFill>
            </a:endParaRPr>
          </a:p>
        </p:txBody>
      </p:sp>
      <p:pic>
        <p:nvPicPr>
          <p:cNvPr id="5122" name="Picture 2" descr="D:\fromX220_D\CEPC2014\CEPC-TDR\冗余IOC-电源控制.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4057" y="2040905"/>
            <a:ext cx="9985829" cy="2876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557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1972" y="5847008"/>
            <a:ext cx="11475076" cy="523220"/>
          </a:xfrm>
          <a:prstGeom prst="rect">
            <a:avLst/>
          </a:prstGeom>
          <a:noFill/>
        </p:spPr>
        <p:txBody>
          <a:bodyPr wrap="square" rtlCol="0">
            <a:spAutoFit/>
          </a:bodyPr>
          <a:lstStyle/>
          <a:p>
            <a:pPr algn="ctr"/>
            <a:r>
              <a:rPr lang="en-US" altLang="zh-CN" sz="2800" dirty="0"/>
              <a:t>Apps and </a:t>
            </a:r>
            <a:r>
              <a:rPr lang="en-US" altLang="zh-CN" sz="2800" dirty="0" err="1"/>
              <a:t>Wechat</a:t>
            </a:r>
            <a:r>
              <a:rPr lang="en-US" altLang="zh-CN" sz="2800" dirty="0"/>
              <a:t> </a:t>
            </a:r>
            <a:r>
              <a:rPr lang="zh-CN" altLang="en-US" sz="2800" dirty="0"/>
              <a:t>（</a:t>
            </a:r>
            <a:r>
              <a:rPr lang="en-US" altLang="zh-CN" sz="2800" dirty="0"/>
              <a:t>iOS and Android</a:t>
            </a:r>
            <a:r>
              <a:rPr lang="zh-CN" altLang="en-US" sz="2800" dirty="0"/>
              <a:t>）</a:t>
            </a:r>
          </a:p>
        </p:txBody>
      </p:sp>
      <p:sp>
        <p:nvSpPr>
          <p:cNvPr id="9" name="标题 1"/>
          <p:cNvSpPr>
            <a:spLocks noGrp="1"/>
          </p:cNvSpPr>
          <p:nvPr>
            <p:ph type="title"/>
          </p:nvPr>
        </p:nvSpPr>
        <p:spPr>
          <a:xfrm>
            <a:off x="669701" y="365126"/>
            <a:ext cx="10805375" cy="936136"/>
          </a:xfrm>
        </p:spPr>
        <p:txBody>
          <a:bodyPr>
            <a:normAutofit/>
          </a:bodyPr>
          <a:lstStyle/>
          <a:p>
            <a:r>
              <a:rPr lang="en-US" altLang="zh-CN" dirty="0"/>
              <a:t>Potential international collaborations</a:t>
            </a:r>
            <a:endParaRPr lang="zh-CN" altLang="en-US" sz="3100" b="1" dirty="0">
              <a:solidFill>
                <a:srgbClr val="3333FF"/>
              </a:solidFill>
            </a:endParaRPr>
          </a:p>
        </p:txBody>
      </p:sp>
      <p:pic>
        <p:nvPicPr>
          <p:cNvPr id="6" name="图片 5">
            <a:extLst>
              <a:ext uri="{FF2B5EF4-FFF2-40B4-BE49-F238E27FC236}">
                <a16:creationId xmlns:a16="http://schemas.microsoft.com/office/drawing/2014/main" id="{F021E50A-58BD-42D5-88C4-FFB4D8E7F4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68488" y="2113557"/>
            <a:ext cx="5266443" cy="2960893"/>
          </a:xfrm>
          <a:prstGeom prst="rect">
            <a:avLst/>
          </a:prstGeom>
        </p:spPr>
      </p:pic>
      <p:pic>
        <p:nvPicPr>
          <p:cNvPr id="8" name="图片 7">
            <a:extLst>
              <a:ext uri="{FF2B5EF4-FFF2-40B4-BE49-F238E27FC236}">
                <a16:creationId xmlns:a16="http://schemas.microsoft.com/office/drawing/2014/main" id="{1724EBA5-320F-48A3-8B7E-70F2697214E7}"/>
              </a:ext>
            </a:extLst>
          </p:cNvPr>
          <p:cNvPicPr>
            <a:picLocks noChangeAspect="1"/>
          </p:cNvPicPr>
          <p:nvPr/>
        </p:nvPicPr>
        <p:blipFill>
          <a:blip r:embed="rId3"/>
          <a:stretch>
            <a:fillRect/>
          </a:stretch>
        </p:blipFill>
        <p:spPr>
          <a:xfrm>
            <a:off x="404734" y="2113558"/>
            <a:ext cx="5351489" cy="2991515"/>
          </a:xfrm>
          <a:prstGeom prst="rect">
            <a:avLst/>
          </a:prstGeom>
        </p:spPr>
      </p:pic>
      <p:pic>
        <p:nvPicPr>
          <p:cNvPr id="7" name="图片 6">
            <a:extLst>
              <a:ext uri="{FF2B5EF4-FFF2-40B4-BE49-F238E27FC236}">
                <a16:creationId xmlns:a16="http://schemas.microsoft.com/office/drawing/2014/main" id="{FFD3DE5C-737E-47F3-BFE7-0FE49404CDC2}"/>
              </a:ext>
            </a:extLst>
          </p:cNvPr>
          <p:cNvPicPr>
            <a:picLocks noChangeAspect="1"/>
          </p:cNvPicPr>
          <p:nvPr/>
        </p:nvPicPr>
        <p:blipFill>
          <a:blip r:embed="rId4"/>
          <a:stretch>
            <a:fillRect/>
          </a:stretch>
        </p:blipFill>
        <p:spPr>
          <a:xfrm>
            <a:off x="3080478" y="2113557"/>
            <a:ext cx="864096" cy="862771"/>
          </a:xfrm>
          <a:prstGeom prst="rect">
            <a:avLst/>
          </a:prstGeom>
        </p:spPr>
      </p:pic>
    </p:spTree>
    <p:extLst>
      <p:ext uri="{BB962C8B-B14F-4D97-AF65-F5344CB8AC3E}">
        <p14:creationId xmlns:p14="http://schemas.microsoft.com/office/powerpoint/2010/main" val="241913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832610"/>
          </a:xfrm>
        </p:spPr>
        <p:txBody>
          <a:bodyPr/>
          <a:lstStyle/>
          <a:p>
            <a:pPr algn="ctr"/>
            <a:r>
              <a:rPr lang="en-US" altLang="zh-CN" dirty="0"/>
              <a:t>Summary</a:t>
            </a:r>
            <a:endParaRPr lang="zh-CN" altLang="en-US" dirty="0"/>
          </a:p>
        </p:txBody>
      </p:sp>
      <p:sp>
        <p:nvSpPr>
          <p:cNvPr id="3" name="内容占位符 2"/>
          <p:cNvSpPr>
            <a:spLocks noGrp="1"/>
          </p:cNvSpPr>
          <p:nvPr>
            <p:ph idx="1"/>
          </p:nvPr>
        </p:nvSpPr>
        <p:spPr>
          <a:xfrm>
            <a:off x="838200" y="1365161"/>
            <a:ext cx="10515600" cy="4811802"/>
          </a:xfrm>
        </p:spPr>
        <p:txBody>
          <a:bodyPr>
            <a:normAutofit/>
          </a:bodyPr>
          <a:lstStyle/>
          <a:p>
            <a:pPr>
              <a:buFont typeface="Wingdings" panose="05000000000000000000" pitchFamily="2" charset="2"/>
              <a:buChar char="l"/>
            </a:pPr>
            <a:r>
              <a:rPr lang="en-US" altLang="zh-CN" dirty="0"/>
              <a:t>More detailed requirements should be further clarified, with the progress of CEPC TDR</a:t>
            </a:r>
          </a:p>
          <a:p>
            <a:pPr>
              <a:buFont typeface="Wingdings" panose="05000000000000000000" pitchFamily="2" charset="2"/>
              <a:buChar char="l"/>
            </a:pPr>
            <a:endParaRPr lang="en-US" altLang="zh-CN" dirty="0"/>
          </a:p>
          <a:p>
            <a:pPr>
              <a:buFont typeface="Wingdings" panose="05000000000000000000" pitchFamily="2" charset="2"/>
              <a:buChar char="l"/>
            </a:pPr>
            <a:r>
              <a:rPr lang="en-US" altLang="zh-CN" dirty="0"/>
              <a:t>EPICS</a:t>
            </a:r>
            <a:r>
              <a:rPr lang="zh-CN" altLang="en-US" dirty="0"/>
              <a:t>：</a:t>
            </a:r>
            <a:r>
              <a:rPr lang="en-US" altLang="zh-CN" dirty="0"/>
              <a:t>Cooperate closely with EPICS community and company</a:t>
            </a:r>
            <a:endParaRPr lang="en-US" altLang="zh-CN" dirty="0">
              <a:solidFill>
                <a:srgbClr val="FF0000"/>
              </a:solidFill>
            </a:endParaRPr>
          </a:p>
          <a:p>
            <a:pPr>
              <a:buFont typeface="Wingdings" panose="05000000000000000000" pitchFamily="2" charset="2"/>
              <a:buChar char="l"/>
            </a:pPr>
            <a:endParaRPr lang="en-US" altLang="zh-CN" dirty="0"/>
          </a:p>
          <a:p>
            <a:pPr>
              <a:buFont typeface="Wingdings" panose="05000000000000000000" pitchFamily="2" charset="2"/>
              <a:buChar char="l"/>
            </a:pPr>
            <a:r>
              <a:rPr lang="en-US" altLang="zh-CN" dirty="0"/>
              <a:t>New technique: IoT/AI/machine learning in control system</a:t>
            </a:r>
          </a:p>
          <a:p>
            <a:pPr>
              <a:buFont typeface="Wingdings" panose="05000000000000000000" pitchFamily="2" charset="2"/>
              <a:buChar char="l"/>
            </a:pPr>
            <a:endParaRPr lang="en-US" altLang="zh-CN" dirty="0"/>
          </a:p>
          <a:p>
            <a:pPr>
              <a:buFont typeface="Wingdings" panose="05000000000000000000" pitchFamily="2" charset="2"/>
              <a:buChar char="l"/>
            </a:pPr>
            <a:endParaRPr lang="en-US" altLang="zh-CN" dirty="0"/>
          </a:p>
          <a:p>
            <a:pPr marL="0" indent="0" algn="ctr">
              <a:buNone/>
            </a:pPr>
            <a:r>
              <a:rPr lang="en-US" altLang="zh-CN" sz="5400" b="1" dirty="0"/>
              <a:t>Thanks a lot!</a:t>
            </a:r>
            <a:endParaRPr lang="zh-CN" altLang="en-US" sz="5400" b="1" dirty="0"/>
          </a:p>
        </p:txBody>
      </p:sp>
    </p:spTree>
    <p:extLst>
      <p:ext uri="{BB962C8B-B14F-4D97-AF65-F5344CB8AC3E}">
        <p14:creationId xmlns:p14="http://schemas.microsoft.com/office/powerpoint/2010/main" val="405980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a:t>Outline</a:t>
            </a:r>
            <a:endParaRPr lang="zh-CN" altLang="en-US" dirty="0"/>
          </a:p>
        </p:txBody>
      </p:sp>
      <p:sp>
        <p:nvSpPr>
          <p:cNvPr id="3" name="内容占位符 2"/>
          <p:cNvSpPr>
            <a:spLocks noGrp="1"/>
          </p:cNvSpPr>
          <p:nvPr>
            <p:ph idx="1"/>
          </p:nvPr>
        </p:nvSpPr>
        <p:spPr/>
        <p:txBody>
          <a:bodyPr>
            <a:normAutofit lnSpcReduction="10000"/>
          </a:bodyPr>
          <a:lstStyle/>
          <a:p>
            <a:pPr>
              <a:buFont typeface="Wingdings" panose="05000000000000000000" pitchFamily="2" charset="2"/>
              <a:buChar char="l"/>
            </a:pPr>
            <a:r>
              <a:rPr lang="en-US" altLang="zh-CN" dirty="0"/>
              <a:t>Performance and Scope of the CEPC control system</a:t>
            </a:r>
          </a:p>
          <a:p>
            <a:pPr>
              <a:buFont typeface="Wingdings" panose="05000000000000000000" pitchFamily="2" charset="2"/>
              <a:buChar char="l"/>
            </a:pPr>
            <a:endParaRPr lang="en-US" altLang="zh-CN" dirty="0"/>
          </a:p>
          <a:p>
            <a:pPr>
              <a:buFont typeface="Wingdings" panose="05000000000000000000" pitchFamily="2" charset="2"/>
              <a:buChar char="l"/>
            </a:pPr>
            <a:r>
              <a:rPr lang="en-US" altLang="zh-CN" dirty="0"/>
              <a:t>Requirement information of controlled devices</a:t>
            </a:r>
          </a:p>
          <a:p>
            <a:pPr>
              <a:buFont typeface="Wingdings" panose="05000000000000000000" pitchFamily="2" charset="2"/>
              <a:buChar char="l"/>
            </a:pPr>
            <a:endParaRPr lang="en-US" altLang="zh-CN" dirty="0"/>
          </a:p>
          <a:p>
            <a:pPr>
              <a:buFont typeface="Wingdings" panose="05000000000000000000" pitchFamily="2" charset="2"/>
              <a:buChar char="l"/>
            </a:pPr>
            <a:r>
              <a:rPr lang="en-US" altLang="zh-CN" dirty="0"/>
              <a:t>The challenge and characteristic of CEPC </a:t>
            </a:r>
          </a:p>
          <a:p>
            <a:pPr>
              <a:buFont typeface="Wingdings" panose="05000000000000000000" pitchFamily="2" charset="2"/>
              <a:buChar char="l"/>
            </a:pPr>
            <a:endParaRPr lang="en-US" altLang="zh-CN" dirty="0"/>
          </a:p>
          <a:p>
            <a:pPr>
              <a:buFont typeface="Wingdings" panose="05000000000000000000" pitchFamily="2" charset="2"/>
              <a:buChar char="l"/>
            </a:pPr>
            <a:r>
              <a:rPr lang="en-US" altLang="zh-CN" dirty="0"/>
              <a:t>Potential international collaborations</a:t>
            </a:r>
          </a:p>
          <a:p>
            <a:pPr>
              <a:buFont typeface="Wingdings" panose="05000000000000000000" pitchFamily="2" charset="2"/>
              <a:buChar char="l"/>
            </a:pPr>
            <a:endParaRPr lang="en-US" altLang="zh-CN" dirty="0"/>
          </a:p>
          <a:p>
            <a:pPr>
              <a:buFont typeface="Wingdings" panose="05000000000000000000" pitchFamily="2" charset="2"/>
              <a:buChar char="l"/>
            </a:pPr>
            <a:r>
              <a:rPr lang="en-US" altLang="zh-CN" dirty="0"/>
              <a:t>Summary</a:t>
            </a:r>
            <a:endParaRPr lang="zh-CN" altLang="en-US" dirty="0"/>
          </a:p>
        </p:txBody>
      </p:sp>
    </p:spTree>
    <p:extLst>
      <p:ext uri="{BB962C8B-B14F-4D97-AF65-F5344CB8AC3E}">
        <p14:creationId xmlns:p14="http://schemas.microsoft.com/office/powerpoint/2010/main" val="2443593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Performance of the Control System</a:t>
            </a:r>
            <a:endParaRPr lang="zh-CN" altLang="en-US" dirty="0"/>
          </a:p>
        </p:txBody>
      </p:sp>
      <p:sp>
        <p:nvSpPr>
          <p:cNvPr id="3" name="内容占位符 2"/>
          <p:cNvSpPr>
            <a:spLocks noGrp="1"/>
          </p:cNvSpPr>
          <p:nvPr>
            <p:ph idx="1"/>
          </p:nvPr>
        </p:nvSpPr>
        <p:spPr/>
        <p:txBody>
          <a:bodyPr/>
          <a:lstStyle/>
          <a:p>
            <a:r>
              <a:rPr lang="en-US" altLang="zh-CN" sz="3600" dirty="0"/>
              <a:t>5bility+RT</a:t>
            </a:r>
          </a:p>
          <a:p>
            <a:pPr lvl="1">
              <a:buFont typeface="Wingdings" panose="05000000000000000000" pitchFamily="2" charset="2"/>
              <a:buChar char="Ø"/>
            </a:pPr>
            <a:r>
              <a:rPr lang="en-US" altLang="zh-CN" sz="2800" dirty="0"/>
              <a:t>Stability</a:t>
            </a:r>
          </a:p>
          <a:p>
            <a:pPr lvl="1">
              <a:buFont typeface="Wingdings" panose="05000000000000000000" pitchFamily="2" charset="2"/>
              <a:buChar char="Ø"/>
            </a:pPr>
            <a:r>
              <a:rPr lang="en-US" altLang="zh-CN" sz="2800" dirty="0"/>
              <a:t>Availability</a:t>
            </a:r>
          </a:p>
          <a:p>
            <a:pPr lvl="1">
              <a:buFont typeface="Wingdings" panose="05000000000000000000" pitchFamily="2" charset="2"/>
              <a:buChar char="Ø"/>
            </a:pPr>
            <a:r>
              <a:rPr lang="en-US" altLang="zh-CN" sz="2800" dirty="0"/>
              <a:t>Flexibility</a:t>
            </a:r>
          </a:p>
          <a:p>
            <a:pPr lvl="1">
              <a:buFont typeface="Wingdings" panose="05000000000000000000" pitchFamily="2" charset="2"/>
              <a:buChar char="Ø"/>
            </a:pPr>
            <a:r>
              <a:rPr lang="en-US" altLang="zh-CN" sz="2800" dirty="0"/>
              <a:t>Scalability</a:t>
            </a:r>
          </a:p>
          <a:p>
            <a:pPr lvl="1">
              <a:buFont typeface="Wingdings" panose="05000000000000000000" pitchFamily="2" charset="2"/>
              <a:buChar char="Ø"/>
            </a:pPr>
            <a:r>
              <a:rPr lang="en-US" altLang="zh-CN" sz="2800" dirty="0"/>
              <a:t>Reliability</a:t>
            </a:r>
          </a:p>
          <a:p>
            <a:pPr lvl="1">
              <a:buFont typeface="Wingdings" panose="05000000000000000000" pitchFamily="2" charset="2"/>
              <a:buChar char="Ø"/>
            </a:pPr>
            <a:r>
              <a:rPr lang="en-US" altLang="zh-CN" sz="2800" dirty="0"/>
              <a:t>Real Time</a:t>
            </a:r>
          </a:p>
          <a:p>
            <a:endParaRPr lang="zh-CN" altLang="en-US" dirty="0"/>
          </a:p>
        </p:txBody>
      </p:sp>
    </p:spTree>
    <p:extLst>
      <p:ext uri="{BB962C8B-B14F-4D97-AF65-F5344CB8AC3E}">
        <p14:creationId xmlns:p14="http://schemas.microsoft.com/office/powerpoint/2010/main" val="4131521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Scope of the Control System</a:t>
            </a:r>
            <a:endParaRPr lang="zh-CN" altLang="en-US" dirty="0"/>
          </a:p>
        </p:txBody>
      </p:sp>
      <p:sp>
        <p:nvSpPr>
          <p:cNvPr id="3" name="内容占位符 2"/>
          <p:cNvSpPr>
            <a:spLocks noGrp="1"/>
          </p:cNvSpPr>
          <p:nvPr>
            <p:ph idx="1"/>
          </p:nvPr>
        </p:nvSpPr>
        <p:spPr>
          <a:xfrm>
            <a:off x="838200" y="1518073"/>
            <a:ext cx="10515600" cy="5073563"/>
          </a:xfrm>
        </p:spPr>
        <p:txBody>
          <a:bodyPr>
            <a:normAutofit fontScale="77500" lnSpcReduction="20000"/>
          </a:bodyPr>
          <a:lstStyle/>
          <a:p>
            <a:r>
              <a:rPr lang="en-US" altLang="zh-CN" dirty="0"/>
              <a:t>Global control</a:t>
            </a:r>
          </a:p>
          <a:p>
            <a:pPr lvl="1"/>
            <a:r>
              <a:rPr lang="en-US" altLang="zh-CN" dirty="0"/>
              <a:t>Control Platform</a:t>
            </a:r>
          </a:p>
          <a:p>
            <a:pPr lvl="1"/>
            <a:r>
              <a:rPr lang="en-US" altLang="zh-CN" dirty="0"/>
              <a:t>Center Control System: computers, servers, database, </a:t>
            </a:r>
            <a:r>
              <a:rPr lang="en-US" altLang="zh-CN" dirty="0" err="1"/>
              <a:t>etc</a:t>
            </a:r>
            <a:endParaRPr lang="en-US" altLang="zh-CN" dirty="0"/>
          </a:p>
          <a:p>
            <a:pPr lvl="1"/>
            <a:r>
              <a:rPr lang="en-US" altLang="zh-CN" dirty="0"/>
              <a:t>Network System</a:t>
            </a:r>
          </a:p>
          <a:p>
            <a:pPr lvl="1"/>
            <a:r>
              <a:rPr lang="en-US" altLang="zh-CN" dirty="0"/>
              <a:t>Timing System</a:t>
            </a:r>
          </a:p>
          <a:p>
            <a:pPr lvl="1"/>
            <a:r>
              <a:rPr lang="en-US" altLang="zh-CN" dirty="0"/>
              <a:t>Post Mortem System</a:t>
            </a:r>
          </a:p>
          <a:p>
            <a:pPr lvl="1"/>
            <a:r>
              <a:rPr lang="en-US" altLang="zh-CN" dirty="0"/>
              <a:t>Machine Protection System</a:t>
            </a:r>
          </a:p>
          <a:p>
            <a:pPr lvl="1"/>
            <a:r>
              <a:rPr lang="en-US" altLang="zh-CN" dirty="0"/>
              <a:t>Video system</a:t>
            </a:r>
          </a:p>
          <a:p>
            <a:r>
              <a:rPr lang="en-US" altLang="zh-CN" dirty="0"/>
              <a:t>Local control</a:t>
            </a:r>
          </a:p>
          <a:p>
            <a:pPr lvl="1"/>
            <a:r>
              <a:rPr lang="en-US" altLang="zh-CN" dirty="0"/>
              <a:t>Power Supply Control System</a:t>
            </a:r>
          </a:p>
          <a:p>
            <a:pPr lvl="1"/>
            <a:r>
              <a:rPr lang="en-US" altLang="zh-CN" dirty="0"/>
              <a:t>Vacuum Control System</a:t>
            </a:r>
          </a:p>
          <a:p>
            <a:pPr lvl="1"/>
            <a:r>
              <a:rPr lang="en-US" altLang="zh-CN" dirty="0"/>
              <a:t>Temperature Monitoring System</a:t>
            </a:r>
          </a:p>
          <a:p>
            <a:pPr lvl="1"/>
            <a:r>
              <a:rPr lang="en-US" altLang="zh-CN" dirty="0" err="1"/>
              <a:t>Linac</a:t>
            </a:r>
            <a:r>
              <a:rPr lang="en-US" altLang="zh-CN" dirty="0"/>
              <a:t> Control System</a:t>
            </a:r>
          </a:p>
          <a:p>
            <a:r>
              <a:rPr lang="en-US" altLang="zh-CN" dirty="0"/>
              <a:t>Integration of  subsystems</a:t>
            </a:r>
          </a:p>
          <a:p>
            <a:pPr lvl="1"/>
            <a:r>
              <a:rPr lang="en-US" altLang="zh-CN" dirty="0"/>
              <a:t> LLRF, Cryogenic system, Injection/Extraction system etc.</a:t>
            </a:r>
          </a:p>
          <a:p>
            <a:r>
              <a:rPr lang="en-US" altLang="zh-CN" dirty="0"/>
              <a:t>Interface to other system </a:t>
            </a:r>
          </a:p>
          <a:p>
            <a:pPr lvl="1"/>
            <a:r>
              <a:rPr lang="en-US" altLang="zh-CN" dirty="0"/>
              <a:t>Detector, beamline and conventional facility </a:t>
            </a:r>
            <a:endParaRPr lang="zh-CN" altLang="en-US" dirty="0"/>
          </a:p>
        </p:txBody>
      </p:sp>
    </p:spTree>
    <p:extLst>
      <p:ext uri="{BB962C8B-B14F-4D97-AF65-F5344CB8AC3E}">
        <p14:creationId xmlns:p14="http://schemas.microsoft.com/office/powerpoint/2010/main" val="1674607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09859" y="5847008"/>
            <a:ext cx="9221273" cy="523220"/>
          </a:xfrm>
          <a:prstGeom prst="rect">
            <a:avLst/>
          </a:prstGeom>
          <a:noFill/>
        </p:spPr>
        <p:txBody>
          <a:bodyPr wrap="square" rtlCol="0">
            <a:spAutoFit/>
          </a:bodyPr>
          <a:lstStyle/>
          <a:p>
            <a:pPr algn="ctr"/>
            <a:r>
              <a:rPr lang="en-US" altLang="zh-CN" sz="2800" dirty="0"/>
              <a:t>Overall hardware architecture of the control system</a:t>
            </a:r>
            <a:endParaRPr lang="zh-CN" altLang="en-US" sz="2800" dirty="0"/>
          </a:p>
        </p:txBody>
      </p:sp>
      <p:pic>
        <p:nvPicPr>
          <p:cNvPr id="8" name="图片 7" descr="Control_System_Architecture.jpg"/>
          <p:cNvPicPr/>
          <p:nvPr/>
        </p:nvPicPr>
        <p:blipFill>
          <a:blip r:embed="rId2" cstate="print"/>
          <a:stretch>
            <a:fillRect/>
          </a:stretch>
        </p:blipFill>
        <p:spPr>
          <a:xfrm>
            <a:off x="1313645" y="1611085"/>
            <a:ext cx="9620518" cy="4107543"/>
          </a:xfrm>
          <a:prstGeom prst="rect">
            <a:avLst/>
          </a:prstGeom>
        </p:spPr>
      </p:pic>
      <p:sp>
        <p:nvSpPr>
          <p:cNvPr id="9" name="标题 1"/>
          <p:cNvSpPr>
            <a:spLocks noGrp="1"/>
          </p:cNvSpPr>
          <p:nvPr>
            <p:ph type="title"/>
          </p:nvPr>
        </p:nvSpPr>
        <p:spPr>
          <a:xfrm>
            <a:off x="669701" y="365126"/>
            <a:ext cx="10805375" cy="936136"/>
          </a:xfrm>
        </p:spPr>
        <p:txBody>
          <a:bodyPr>
            <a:normAutofit/>
          </a:bodyPr>
          <a:lstStyle/>
          <a:p>
            <a:r>
              <a:rPr lang="en-US" altLang="zh-CN" dirty="0"/>
              <a:t>Control System and sub-system</a:t>
            </a:r>
            <a:endParaRPr lang="zh-CN" altLang="en-US" sz="3100" b="1" dirty="0">
              <a:solidFill>
                <a:srgbClr val="3333FF"/>
              </a:solidFill>
            </a:endParaRPr>
          </a:p>
        </p:txBody>
      </p:sp>
    </p:spTree>
    <p:extLst>
      <p:ext uri="{BB962C8B-B14F-4D97-AF65-F5344CB8AC3E}">
        <p14:creationId xmlns:p14="http://schemas.microsoft.com/office/powerpoint/2010/main" val="3563557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9701" y="365126"/>
            <a:ext cx="10805375" cy="936136"/>
          </a:xfrm>
        </p:spPr>
        <p:txBody>
          <a:bodyPr>
            <a:normAutofit/>
          </a:bodyPr>
          <a:lstStyle/>
          <a:p>
            <a:r>
              <a:rPr lang="en-US" altLang="zh-CN" dirty="0"/>
              <a:t>Requirement information of controlled devices</a:t>
            </a:r>
          </a:p>
        </p:txBody>
      </p:sp>
      <p:sp>
        <p:nvSpPr>
          <p:cNvPr id="3" name="内容占位符 2"/>
          <p:cNvSpPr>
            <a:spLocks noGrp="1"/>
          </p:cNvSpPr>
          <p:nvPr>
            <p:ph idx="1"/>
          </p:nvPr>
        </p:nvSpPr>
        <p:spPr>
          <a:xfrm>
            <a:off x="838200" y="1289538"/>
            <a:ext cx="10515600" cy="4887426"/>
          </a:xfrm>
        </p:spPr>
        <p:txBody>
          <a:bodyPr>
            <a:normAutofit/>
          </a:bodyPr>
          <a:lstStyle/>
          <a:p>
            <a:pPr>
              <a:buFont typeface="Wingdings" panose="05000000000000000000" pitchFamily="2" charset="2"/>
              <a:buChar char="l"/>
            </a:pPr>
            <a:endParaRPr lang="en-US" altLang="zh-CN"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911" y="1312608"/>
            <a:ext cx="10486102" cy="521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a:extLst>
              <a:ext uri="{FF2B5EF4-FFF2-40B4-BE49-F238E27FC236}">
                <a16:creationId xmlns:a16="http://schemas.microsoft.com/office/drawing/2014/main" id="{30257DCC-03E3-4082-8DFA-D8939EECFB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091" y="1289538"/>
            <a:ext cx="4757918" cy="2579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a:extLst>
              <a:ext uri="{FF2B5EF4-FFF2-40B4-BE49-F238E27FC236}">
                <a16:creationId xmlns:a16="http://schemas.microsoft.com/office/drawing/2014/main" id="{80AE7F5D-0CA2-4261-9829-F248FEBB067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9681" y="3173022"/>
            <a:ext cx="4829175" cy="362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图片 6">
            <a:extLst>
              <a:ext uri="{FF2B5EF4-FFF2-40B4-BE49-F238E27FC236}">
                <a16:creationId xmlns:a16="http://schemas.microsoft.com/office/drawing/2014/main" id="{A085BB15-22CD-46BA-8C1F-F4BC30ECEEDD}"/>
              </a:ext>
            </a:extLst>
          </p:cNvPr>
          <p:cNvPicPr>
            <a:picLocks noChangeAspect="1"/>
          </p:cNvPicPr>
          <p:nvPr/>
        </p:nvPicPr>
        <p:blipFill>
          <a:blip r:embed="rId5"/>
          <a:stretch>
            <a:fillRect/>
          </a:stretch>
        </p:blipFill>
        <p:spPr>
          <a:xfrm>
            <a:off x="4081664" y="1312608"/>
            <a:ext cx="7429169" cy="3614190"/>
          </a:xfrm>
          <a:prstGeom prst="rect">
            <a:avLst/>
          </a:prstGeom>
        </p:spPr>
      </p:pic>
      <p:pic>
        <p:nvPicPr>
          <p:cNvPr id="8" name="图片 7">
            <a:extLst>
              <a:ext uri="{FF2B5EF4-FFF2-40B4-BE49-F238E27FC236}">
                <a16:creationId xmlns:a16="http://schemas.microsoft.com/office/drawing/2014/main" id="{F4D6A32D-EFF9-401C-B710-5D8296747656}"/>
              </a:ext>
            </a:extLst>
          </p:cNvPr>
          <p:cNvPicPr>
            <a:picLocks noChangeAspect="1"/>
          </p:cNvPicPr>
          <p:nvPr/>
        </p:nvPicPr>
        <p:blipFill>
          <a:blip r:embed="rId6"/>
          <a:stretch>
            <a:fillRect/>
          </a:stretch>
        </p:blipFill>
        <p:spPr>
          <a:xfrm>
            <a:off x="6096000" y="2138975"/>
            <a:ext cx="5160399" cy="5014561"/>
          </a:xfrm>
          <a:prstGeom prst="rect">
            <a:avLst/>
          </a:prstGeom>
        </p:spPr>
      </p:pic>
    </p:spTree>
    <p:extLst>
      <p:ext uri="{BB962C8B-B14F-4D97-AF65-F5344CB8AC3E}">
        <p14:creationId xmlns:p14="http://schemas.microsoft.com/office/powerpoint/2010/main" val="1466360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506828"/>
            <a:ext cx="10515600" cy="4670135"/>
          </a:xfrm>
        </p:spPr>
        <p:txBody>
          <a:bodyPr/>
          <a:lstStyle/>
          <a:p>
            <a:pPr>
              <a:buFont typeface="Wingdings" panose="05000000000000000000" pitchFamily="2" charset="2"/>
              <a:buChar char="l"/>
            </a:pPr>
            <a:r>
              <a:rPr lang="en-US" altLang="zh-CN" dirty="0"/>
              <a:t>Software Platform:</a:t>
            </a:r>
            <a:r>
              <a:rPr lang="zh-CN" altLang="en-US" dirty="0"/>
              <a:t> </a:t>
            </a:r>
            <a:r>
              <a:rPr lang="en-US" altLang="zh-CN" dirty="0"/>
              <a:t>EPICS</a:t>
            </a:r>
          </a:p>
          <a:p>
            <a:pPr lvl="1">
              <a:buFont typeface="Wingdings" panose="05000000000000000000" pitchFamily="2" charset="2"/>
              <a:buChar char="Ø"/>
            </a:pPr>
            <a:r>
              <a:rPr lang="en-US" altLang="zh-CN" dirty="0"/>
              <a:t>Open source, free SCADA/DCS, toolkits</a:t>
            </a:r>
          </a:p>
          <a:p>
            <a:pPr>
              <a:buFont typeface="Wingdings" panose="05000000000000000000" pitchFamily="2" charset="2"/>
              <a:buChar char="l"/>
            </a:pPr>
            <a:r>
              <a:rPr lang="en-US" altLang="zh-CN" dirty="0"/>
              <a:t>Hardware  Platform</a:t>
            </a:r>
          </a:p>
          <a:p>
            <a:pPr lvl="1">
              <a:buFont typeface="Wingdings" panose="05000000000000000000" pitchFamily="2" charset="2"/>
              <a:buChar char="Ø"/>
            </a:pPr>
            <a:r>
              <a:rPr lang="en-US" altLang="zh-CN" dirty="0">
                <a:solidFill>
                  <a:srgbClr val="000000"/>
                </a:solidFill>
              </a:rPr>
              <a:t>Standardization, Modularity and Commercial products</a:t>
            </a:r>
            <a:endParaRPr lang="en-US" altLang="zh-CN" dirty="0"/>
          </a:p>
          <a:p>
            <a:pPr lvl="1">
              <a:buFont typeface="Wingdings" panose="05000000000000000000" pitchFamily="2" charset="2"/>
              <a:buChar char="Ø"/>
            </a:pPr>
            <a:r>
              <a:rPr lang="en-US" altLang="zh-CN" dirty="0"/>
              <a:t>Workstation and servers</a:t>
            </a:r>
          </a:p>
          <a:p>
            <a:pPr lvl="1">
              <a:buFont typeface="Wingdings" panose="05000000000000000000" pitchFamily="2" charset="2"/>
              <a:buChar char="Ø"/>
            </a:pPr>
            <a:r>
              <a:rPr lang="en-US" altLang="zh-CN" dirty="0"/>
              <a:t>ATCA/</a:t>
            </a:r>
            <a:r>
              <a:rPr lang="en-US" altLang="zh-CN" dirty="0" err="1"/>
              <a:t>uTCA</a:t>
            </a:r>
            <a:r>
              <a:rPr lang="en-US" altLang="zh-CN" dirty="0"/>
              <a:t> (High Availability)</a:t>
            </a:r>
          </a:p>
          <a:p>
            <a:pPr lvl="1">
              <a:buFont typeface="Wingdings" panose="05000000000000000000" pitchFamily="2" charset="2"/>
              <a:buChar char="Ø"/>
            </a:pPr>
            <a:r>
              <a:rPr lang="en-US" altLang="zh-CN" dirty="0"/>
              <a:t>PLC</a:t>
            </a:r>
          </a:p>
          <a:p>
            <a:pPr lvl="1">
              <a:buFont typeface="Wingdings" panose="05000000000000000000" pitchFamily="2" charset="2"/>
              <a:buChar char="Ø"/>
            </a:pPr>
            <a:r>
              <a:rPr lang="en-US" altLang="zh-CN" dirty="0"/>
              <a:t>Fieldbus</a:t>
            </a:r>
            <a:r>
              <a:rPr lang="zh-CN" altLang="en-US" dirty="0"/>
              <a:t>：</a:t>
            </a:r>
            <a:r>
              <a:rPr lang="en-US" altLang="zh-CN" dirty="0"/>
              <a:t>Serial device servers and so on</a:t>
            </a:r>
          </a:p>
          <a:p>
            <a:pPr lvl="1">
              <a:buFont typeface="Wingdings" panose="05000000000000000000" pitchFamily="2" charset="2"/>
              <a:buChar char="Ø"/>
            </a:pPr>
            <a:r>
              <a:rPr lang="en-US" altLang="zh-CN" dirty="0"/>
              <a:t>Motion controller/Driver</a:t>
            </a:r>
          </a:p>
          <a:p>
            <a:pPr lvl="1">
              <a:buFont typeface="Wingdings" panose="05000000000000000000" pitchFamily="2" charset="2"/>
              <a:buChar char="Ø"/>
            </a:pPr>
            <a:r>
              <a:rPr lang="en-US" altLang="zh-CN" dirty="0"/>
              <a:t>etc.</a:t>
            </a:r>
          </a:p>
        </p:txBody>
      </p:sp>
      <p:sp>
        <p:nvSpPr>
          <p:cNvPr id="6" name="标题 1"/>
          <p:cNvSpPr>
            <a:spLocks noGrp="1"/>
          </p:cNvSpPr>
          <p:nvPr>
            <p:ph type="title"/>
          </p:nvPr>
        </p:nvSpPr>
        <p:spPr>
          <a:xfrm>
            <a:off x="669701" y="365126"/>
            <a:ext cx="10805375" cy="936136"/>
          </a:xfrm>
        </p:spPr>
        <p:txBody>
          <a:bodyPr>
            <a:normAutofit/>
          </a:bodyPr>
          <a:lstStyle/>
          <a:p>
            <a:r>
              <a:rPr lang="en-US" altLang="zh-CN" dirty="0"/>
              <a:t>Control Platform</a:t>
            </a:r>
            <a:endParaRPr lang="zh-CN" altLang="en-US" dirty="0"/>
          </a:p>
        </p:txBody>
      </p:sp>
      <p:pic>
        <p:nvPicPr>
          <p:cNvPr id="4" name="图片 3">
            <a:extLst>
              <a:ext uri="{FF2B5EF4-FFF2-40B4-BE49-F238E27FC236}">
                <a16:creationId xmlns:a16="http://schemas.microsoft.com/office/drawing/2014/main" id="{2F98ECBF-4899-467F-BB8E-1ECFCDCD7DF3}"/>
              </a:ext>
            </a:extLst>
          </p:cNvPr>
          <p:cNvPicPr>
            <a:picLocks noChangeAspect="1"/>
          </p:cNvPicPr>
          <p:nvPr/>
        </p:nvPicPr>
        <p:blipFill>
          <a:blip r:embed="rId2"/>
          <a:stretch>
            <a:fillRect/>
          </a:stretch>
        </p:blipFill>
        <p:spPr>
          <a:xfrm>
            <a:off x="7195278" y="1506828"/>
            <a:ext cx="1579817" cy="1210072"/>
          </a:xfrm>
          <a:prstGeom prst="rect">
            <a:avLst/>
          </a:prstGeom>
        </p:spPr>
      </p:pic>
      <p:grpSp>
        <p:nvGrpSpPr>
          <p:cNvPr id="5" name="组合 4">
            <a:extLst>
              <a:ext uri="{FF2B5EF4-FFF2-40B4-BE49-F238E27FC236}">
                <a16:creationId xmlns:a16="http://schemas.microsoft.com/office/drawing/2014/main" id="{405BA6B0-0477-4FE6-8CE6-343015A11ADB}"/>
              </a:ext>
            </a:extLst>
          </p:cNvPr>
          <p:cNvGrpSpPr/>
          <p:nvPr/>
        </p:nvGrpSpPr>
        <p:grpSpPr>
          <a:xfrm>
            <a:off x="8664315" y="2975552"/>
            <a:ext cx="2533337" cy="1514002"/>
            <a:chOff x="8731376" y="1426677"/>
            <a:chExt cx="3032097" cy="1689810"/>
          </a:xfrm>
        </p:grpSpPr>
        <p:pic>
          <p:nvPicPr>
            <p:cNvPr id="7" name="图片 6">
              <a:extLst>
                <a:ext uri="{FF2B5EF4-FFF2-40B4-BE49-F238E27FC236}">
                  <a16:creationId xmlns:a16="http://schemas.microsoft.com/office/drawing/2014/main" id="{A395F4D4-9F67-4997-9B58-F59AAB2C3CE0}"/>
                </a:ext>
              </a:extLst>
            </p:cNvPr>
            <p:cNvPicPr>
              <a:picLocks noChangeAspect="1"/>
            </p:cNvPicPr>
            <p:nvPr/>
          </p:nvPicPr>
          <p:blipFill>
            <a:blip r:embed="rId3"/>
            <a:stretch>
              <a:fillRect/>
            </a:stretch>
          </p:blipFill>
          <p:spPr>
            <a:xfrm>
              <a:off x="8731376" y="1426677"/>
              <a:ext cx="3032097" cy="1689810"/>
            </a:xfrm>
            <a:prstGeom prst="rect">
              <a:avLst/>
            </a:prstGeom>
          </p:spPr>
        </p:pic>
        <p:pic>
          <p:nvPicPr>
            <p:cNvPr id="8" name="图片 7">
              <a:extLst>
                <a:ext uri="{FF2B5EF4-FFF2-40B4-BE49-F238E27FC236}">
                  <a16:creationId xmlns:a16="http://schemas.microsoft.com/office/drawing/2014/main" id="{B2B6970A-24D9-476E-AF78-8005B382F3AA}"/>
                </a:ext>
              </a:extLst>
            </p:cNvPr>
            <p:cNvPicPr>
              <a:picLocks noChangeAspect="1"/>
            </p:cNvPicPr>
            <p:nvPr/>
          </p:nvPicPr>
          <p:blipFill>
            <a:blip r:embed="rId4"/>
            <a:stretch>
              <a:fillRect/>
            </a:stretch>
          </p:blipFill>
          <p:spPr>
            <a:xfrm>
              <a:off x="11152591" y="1426677"/>
              <a:ext cx="610882" cy="407738"/>
            </a:xfrm>
            <a:prstGeom prst="rect">
              <a:avLst/>
            </a:prstGeom>
          </p:spPr>
        </p:pic>
      </p:grpSp>
    </p:spTree>
    <p:extLst>
      <p:ext uri="{BB962C8B-B14F-4D97-AF65-F5344CB8AC3E}">
        <p14:creationId xmlns:p14="http://schemas.microsoft.com/office/powerpoint/2010/main" val="356355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challenge and characteristic of CEPC  </a:t>
            </a:r>
          </a:p>
        </p:txBody>
      </p:sp>
      <p:sp>
        <p:nvSpPr>
          <p:cNvPr id="3" name="内容占位符 2"/>
          <p:cNvSpPr>
            <a:spLocks noGrp="1"/>
          </p:cNvSpPr>
          <p:nvPr>
            <p:ph idx="1"/>
          </p:nvPr>
        </p:nvSpPr>
        <p:spPr/>
        <p:txBody>
          <a:bodyPr/>
          <a:lstStyle/>
          <a:p>
            <a:r>
              <a:rPr lang="en-US" altLang="zh-CN" dirty="0"/>
              <a:t>Super scale</a:t>
            </a:r>
          </a:p>
          <a:p>
            <a:pPr lvl="1"/>
            <a:r>
              <a:rPr lang="en-US" altLang="zh-CN" dirty="0" err="1"/>
              <a:t>Linac</a:t>
            </a:r>
            <a:r>
              <a:rPr lang="en-US" altLang="zh-CN" dirty="0"/>
              <a:t>: 1.2/1.4km </a:t>
            </a:r>
          </a:p>
          <a:p>
            <a:pPr lvl="1"/>
            <a:r>
              <a:rPr lang="en-US" altLang="zh-CN" dirty="0"/>
              <a:t>Ring: 100km</a:t>
            </a:r>
          </a:p>
          <a:p>
            <a:r>
              <a:rPr lang="en-US" altLang="zh-CN" dirty="0"/>
              <a:t>A large number of Controlled </a:t>
            </a:r>
            <a:r>
              <a:rPr lang="en-US" altLang="zh-CN" dirty="0" err="1"/>
              <a:t>Equipments</a:t>
            </a:r>
            <a:endParaRPr lang="en-US" altLang="zh-CN" dirty="0"/>
          </a:p>
          <a:p>
            <a:pPr lvl="1"/>
            <a:r>
              <a:rPr lang="en-US" altLang="zh-CN" dirty="0"/>
              <a:t>Discrete distributed in the </a:t>
            </a:r>
            <a:r>
              <a:rPr lang="en-US" altLang="zh-CN" dirty="0" err="1"/>
              <a:t>Linac</a:t>
            </a:r>
            <a:r>
              <a:rPr lang="en-US" altLang="zh-CN" dirty="0"/>
              <a:t> and Ring</a:t>
            </a:r>
          </a:p>
          <a:p>
            <a:r>
              <a:rPr lang="en-US" altLang="zh-CN" dirty="0"/>
              <a:t>Quantity of PVs</a:t>
            </a:r>
          </a:p>
          <a:p>
            <a:pPr lvl="1"/>
            <a:r>
              <a:rPr lang="en-US" altLang="zh-CN" dirty="0"/>
              <a:t> millions of PVs</a:t>
            </a:r>
            <a:br>
              <a:rPr lang="en-US" altLang="zh-CN" dirty="0"/>
            </a:br>
            <a:r>
              <a:rPr lang="en-US" altLang="zh-CN" dirty="0"/>
              <a:t> </a:t>
            </a:r>
            <a:br>
              <a:rPr lang="en-US" altLang="zh-CN" dirty="0"/>
            </a:br>
            <a:endParaRPr lang="zh-CN" altLang="en-US" dirty="0"/>
          </a:p>
        </p:txBody>
      </p:sp>
    </p:spTree>
    <p:extLst>
      <p:ext uri="{BB962C8B-B14F-4D97-AF65-F5344CB8AC3E}">
        <p14:creationId xmlns:p14="http://schemas.microsoft.com/office/powerpoint/2010/main" val="3970077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challenge and characteristic of CEPC  </a:t>
            </a:r>
          </a:p>
        </p:txBody>
      </p:sp>
      <p:sp>
        <p:nvSpPr>
          <p:cNvPr id="3" name="内容占位符 2"/>
          <p:cNvSpPr>
            <a:spLocks noGrp="1"/>
          </p:cNvSpPr>
          <p:nvPr>
            <p:ph idx="1"/>
          </p:nvPr>
        </p:nvSpPr>
        <p:spPr>
          <a:xfrm>
            <a:off x="838200" y="1825625"/>
            <a:ext cx="10515600" cy="4777542"/>
          </a:xfrm>
        </p:spPr>
        <p:txBody>
          <a:bodyPr>
            <a:normAutofit lnSpcReduction="10000"/>
          </a:bodyPr>
          <a:lstStyle/>
          <a:p>
            <a:r>
              <a:rPr lang="en-US" altLang="zh-CN" dirty="0"/>
              <a:t>Potential bottlenecks</a:t>
            </a:r>
          </a:p>
          <a:p>
            <a:pPr lvl="1"/>
            <a:r>
              <a:rPr lang="en-US" altLang="zh-CN" dirty="0"/>
              <a:t>Data rate/traffic in the network(low latency switch)</a:t>
            </a:r>
          </a:p>
          <a:p>
            <a:pPr lvl="2"/>
            <a:r>
              <a:rPr lang="en-US" altLang="zh-CN" dirty="0"/>
              <a:t>Cut-through</a:t>
            </a:r>
          </a:p>
          <a:p>
            <a:pPr lvl="2"/>
            <a:r>
              <a:rPr lang="en-US" altLang="zh-CN" dirty="0"/>
              <a:t>Store-and-Forward</a:t>
            </a:r>
          </a:p>
          <a:p>
            <a:pPr lvl="1"/>
            <a:r>
              <a:rPr lang="en-US" altLang="zh-CN" dirty="0"/>
              <a:t>Travel time/response time(between GUI and IOCs/controlled</a:t>
            </a:r>
            <a:r>
              <a:rPr lang="zh-CN" altLang="en-US" dirty="0"/>
              <a:t> </a:t>
            </a:r>
            <a:r>
              <a:rPr lang="en-US" altLang="zh-CN" dirty="0"/>
              <a:t>devices)</a:t>
            </a:r>
          </a:p>
          <a:p>
            <a:pPr lvl="2"/>
            <a:r>
              <a:rPr lang="en-US" altLang="zh-CN" dirty="0"/>
              <a:t>200um(40Km, c*2/3) </a:t>
            </a:r>
          </a:p>
          <a:p>
            <a:pPr lvl="1"/>
            <a:r>
              <a:rPr lang="en-US" altLang="zh-CN" dirty="0"/>
              <a:t>Faulty recovery(Distance between stations: dozens of km)</a:t>
            </a:r>
          </a:p>
          <a:p>
            <a:pPr lvl="2"/>
            <a:r>
              <a:rPr lang="en-US" altLang="zh-CN" dirty="0"/>
              <a:t>High Availability (Redundant IOCs)</a:t>
            </a:r>
          </a:p>
          <a:p>
            <a:pPr lvl="1"/>
            <a:r>
              <a:rPr lang="en-US" altLang="zh-CN" dirty="0"/>
              <a:t>Database and Management of the control system</a:t>
            </a:r>
          </a:p>
          <a:p>
            <a:pPr lvl="2"/>
            <a:r>
              <a:rPr lang="en-US" altLang="zh-CN" dirty="0"/>
              <a:t>Database</a:t>
            </a:r>
          </a:p>
          <a:p>
            <a:pPr lvl="2"/>
            <a:r>
              <a:rPr lang="en-US" altLang="zh-CN" dirty="0"/>
              <a:t>Apps and </a:t>
            </a:r>
            <a:r>
              <a:rPr lang="en-US" altLang="zh-CN" dirty="0" err="1"/>
              <a:t>Wechat</a:t>
            </a:r>
            <a:r>
              <a:rPr lang="en-US" altLang="zh-CN" dirty="0"/>
              <a:t> </a:t>
            </a:r>
          </a:p>
          <a:p>
            <a:pPr lvl="2"/>
            <a:r>
              <a:rPr lang="en-US" altLang="zh-CN" dirty="0" err="1"/>
              <a:t>etc</a:t>
            </a:r>
            <a:br>
              <a:rPr lang="en-US" altLang="zh-CN" dirty="0"/>
            </a:br>
            <a:r>
              <a:rPr lang="en-US" altLang="zh-CN" dirty="0"/>
              <a:t> </a:t>
            </a:r>
            <a:br>
              <a:rPr lang="en-US" altLang="zh-CN" dirty="0"/>
            </a:br>
            <a:endParaRPr lang="zh-CN" altLang="en-US" dirty="0"/>
          </a:p>
        </p:txBody>
      </p:sp>
    </p:spTree>
    <p:extLst>
      <p:ext uri="{BB962C8B-B14F-4D97-AF65-F5344CB8AC3E}">
        <p14:creationId xmlns:p14="http://schemas.microsoft.com/office/powerpoint/2010/main" val="3168121682"/>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12739</TotalTime>
  <Words>680</Words>
  <Application>Microsoft Office PowerPoint</Application>
  <PresentationFormat>宽屏</PresentationFormat>
  <Paragraphs>135</Paragraphs>
  <Slides>15</Slides>
  <Notes>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15</vt:i4>
      </vt:variant>
    </vt:vector>
  </HeadingPairs>
  <TitlesOfParts>
    <vt:vector size="23" baseType="lpstr">
      <vt:lpstr>宋体</vt:lpstr>
      <vt:lpstr>Arial</vt:lpstr>
      <vt:lpstr>Calibri</vt:lpstr>
      <vt:lpstr>Calibri Light</vt:lpstr>
      <vt:lpstr>Symbol</vt:lpstr>
      <vt:lpstr>Times New Roman</vt:lpstr>
      <vt:lpstr>Wingdings</vt:lpstr>
      <vt:lpstr>Office 主题</vt:lpstr>
      <vt:lpstr>Challenges to the CEPC control system and possible international collaborations</vt:lpstr>
      <vt:lpstr>Outline</vt:lpstr>
      <vt:lpstr>Performance of the Control System</vt:lpstr>
      <vt:lpstr>Scope of the Control System</vt:lpstr>
      <vt:lpstr>Control System and sub-system</vt:lpstr>
      <vt:lpstr>Requirement information of controlled devices</vt:lpstr>
      <vt:lpstr>Control Platform</vt:lpstr>
      <vt:lpstr>The challenge and characteristic of CEPC  </vt:lpstr>
      <vt:lpstr>The challenge and characteristic of CEPC  </vt:lpstr>
      <vt:lpstr>Potential international collaborations</vt:lpstr>
      <vt:lpstr>PowerPoint 演示文稿</vt:lpstr>
      <vt:lpstr>Potential international collaborations</vt:lpstr>
      <vt:lpstr>Potential international collaborations</vt:lpstr>
      <vt:lpstr>Potential international collaborations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 of the accelerator control system</dc:title>
  <dc:creator>jin</dc:creator>
  <cp:lastModifiedBy>heps-control</cp:lastModifiedBy>
  <cp:revision>494</cp:revision>
  <dcterms:created xsi:type="dcterms:W3CDTF">2014-08-04T11:26:33Z</dcterms:created>
  <dcterms:modified xsi:type="dcterms:W3CDTF">2021-10-14T07:13:43Z</dcterms:modified>
</cp:coreProperties>
</file>