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438" r:id="rId2"/>
    <p:sldId id="671" r:id="rId3"/>
    <p:sldId id="754" r:id="rId4"/>
    <p:sldId id="726" r:id="rId5"/>
    <p:sldId id="769" r:id="rId6"/>
    <p:sldId id="770" r:id="rId7"/>
    <p:sldId id="730" r:id="rId8"/>
    <p:sldId id="731" r:id="rId9"/>
    <p:sldId id="733" r:id="rId10"/>
    <p:sldId id="762" r:id="rId11"/>
    <p:sldId id="732" r:id="rId12"/>
    <p:sldId id="742" r:id="rId13"/>
    <p:sldId id="734" r:id="rId14"/>
    <p:sldId id="773" r:id="rId15"/>
    <p:sldId id="771" r:id="rId16"/>
    <p:sldId id="774" r:id="rId17"/>
    <p:sldId id="775" r:id="rId18"/>
    <p:sldId id="776" r:id="rId19"/>
    <p:sldId id="777" r:id="rId20"/>
    <p:sldId id="779" r:id="rId21"/>
    <p:sldId id="778" r:id="rId22"/>
    <p:sldId id="759" r:id="rId23"/>
    <p:sldId id="782" r:id="rId24"/>
    <p:sldId id="755" r:id="rId25"/>
    <p:sldId id="756" r:id="rId26"/>
    <p:sldId id="781" r:id="rId27"/>
    <p:sldId id="764" r:id="rId28"/>
    <p:sldId id="290" r:id="rId29"/>
  </p:sldIdLst>
  <p:sldSz cx="9144000" cy="6858000" type="screen4x3"/>
  <p:notesSz cx="6797675" cy="9926638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4747FF"/>
    <a:srgbClr val="FFFFFF"/>
    <a:srgbClr val="FF3300"/>
    <a:srgbClr val="FF0066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09" autoAdjust="0"/>
    <p:restoredTop sz="94660"/>
  </p:normalViewPr>
  <p:slideViewPr>
    <p:cSldViewPr>
      <p:cViewPr>
        <p:scale>
          <a:sx n="110" d="100"/>
          <a:sy n="110" d="100"/>
        </p:scale>
        <p:origin x="72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87DBFB-ACE0-4E79-8808-385FCEFCB5B7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92393D-F701-47C2-9EFF-2C365D8DDB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69277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026C558D-B080-46CB-A37C-768934525088}" type="datetimeFigureOut">
              <a:rPr lang="zh-CN" altLang="en-US"/>
              <a:pPr>
                <a:defRPr/>
              </a:pPr>
              <a:t>2021/9/22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DE3ED4EB-D48F-4AD8-9AAC-BC93CF80A6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34011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3ED4EB-D48F-4AD8-9AAC-BC93CF80A6A5}" type="slidenum">
              <a:rPr lang="zh-CN" altLang="en-US" smtClean="0"/>
              <a:pPr>
                <a:defRPr/>
              </a:pPr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9964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3ED4EB-D48F-4AD8-9AAC-BC93CF80A6A5}" type="slidenum">
              <a:rPr lang="zh-CN" altLang="en-US" smtClean="0"/>
              <a:pPr>
                <a:defRPr/>
              </a:pPr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1216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3ED4EB-D48F-4AD8-9AAC-BC93CF80A6A5}" type="slidenum">
              <a:rPr lang="zh-CN" altLang="en-US" smtClean="0"/>
              <a:pPr>
                <a:defRPr/>
              </a:pPr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2899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3ED4EB-D48F-4AD8-9AAC-BC93CF80A6A5}" type="slidenum">
              <a:rPr lang="zh-CN" altLang="en-US" smtClean="0"/>
              <a:pPr>
                <a:defRPr/>
              </a:pPr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138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D3A54-1904-4E17-84E8-BB4B350DC3A3}" type="datetime1">
              <a:rPr lang="zh-CN" altLang="en-US"/>
              <a:pPr>
                <a:defRPr/>
              </a:pPr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2D90F-8D20-4013-A7B5-546066B036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243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32A55-595B-4F44-B581-04FD36FBDD8C}" type="datetime1">
              <a:rPr lang="zh-CN" altLang="en-US"/>
              <a:pPr>
                <a:defRPr/>
              </a:pPr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02241-F8B1-49C5-AD48-4205DFFF0DF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0095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FFE94-4799-4926-9AA6-974A9816E3F5}" type="datetime1">
              <a:rPr lang="zh-CN" altLang="en-US"/>
              <a:pPr>
                <a:defRPr/>
              </a:pPr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2A648-6BBF-4411-9A4F-CE96B9DD18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9284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7AE6C-3C8B-4491-8DEC-66A76F65C630}" type="datetime1">
              <a:rPr lang="zh-CN" altLang="en-US"/>
              <a:pPr>
                <a:defRPr/>
              </a:pPr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EEA27-C98A-4D6E-B88E-6F0045E4FB5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4446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65F29-60A3-4066-B963-C100D2849938}" type="datetime1">
              <a:rPr lang="zh-CN" altLang="en-US"/>
              <a:pPr>
                <a:defRPr/>
              </a:pPr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FE8A5-05D8-4769-8E3F-EEA84A81994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4575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77544-914E-40B4-B20F-2DACF109E5FA}" type="datetime1">
              <a:rPr lang="zh-CN" altLang="en-US"/>
              <a:pPr>
                <a:defRPr/>
              </a:pPr>
              <a:t>2021/9/22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DD9CA-8383-469B-9581-0D9B14342F1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542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A18E5C-1A62-46C1-AA26-BC8C3E4D3267}" type="datetime1">
              <a:rPr lang="zh-CN" altLang="en-US"/>
              <a:pPr>
                <a:defRPr/>
              </a:pPr>
              <a:t>2021/9/22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588BE-B011-41E5-9F1F-3575DA4BE41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4003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D8D97-50B5-499D-9D7B-B2A11E855E85}" type="datetime1">
              <a:rPr lang="zh-CN" altLang="en-US"/>
              <a:pPr>
                <a:defRPr/>
              </a:pPr>
              <a:t>2021/9/22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1683DF-D507-43F4-81CB-95BA739AB1E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53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6E73A-3660-416E-8EB2-44838A593738}" type="datetime1">
              <a:rPr lang="zh-CN" altLang="en-US"/>
              <a:pPr>
                <a:defRPr/>
              </a:pPr>
              <a:t>2021/9/22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7F39C-DA07-4146-9BE6-BD889279E4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9514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F7EB4-2A4F-45E1-8FEF-5C493C7C2346}" type="datetime1">
              <a:rPr lang="zh-CN" altLang="en-US"/>
              <a:pPr>
                <a:defRPr/>
              </a:pPr>
              <a:t>2021/9/22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E3654C-B73D-4C9B-A229-34ACFB827E4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8773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51A15-BF9C-4CC2-93EB-129534A89A57}" type="datetime1">
              <a:rPr lang="zh-CN" altLang="en-US"/>
              <a:pPr>
                <a:defRPr/>
              </a:pPr>
              <a:t>2021/9/22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01335-BBCB-4139-A816-7BD1F02F478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8607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FF06AB4-B2EC-44ED-92C7-503B65F8638E}" type="datetime1">
              <a:rPr lang="zh-CN" altLang="en-US"/>
              <a:pPr>
                <a:defRPr/>
              </a:pPr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15536B3-966F-41F4-9BC4-AD498C85DBE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oleObject" Target="../embeddings/oleObject7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11" Type="http://schemas.openxmlformats.org/officeDocument/2006/relationships/image" Target="../media/image3.jpeg"/><Relationship Id="rId5" Type="http://schemas.openxmlformats.org/officeDocument/2006/relationships/oleObject" Target="../embeddings/oleObject2.bin"/><Relationship Id="rId15" Type="http://schemas.openxmlformats.org/officeDocument/2006/relationships/image" Target="../media/image5.png"/><Relationship Id="rId10" Type="http://schemas.openxmlformats.org/officeDocument/2006/relationships/oleObject" Target="../embeddings/oleObject6.bin"/><Relationship Id="rId4" Type="http://schemas.openxmlformats.org/officeDocument/2006/relationships/image" Target="../media/image1.wmf"/><Relationship Id="rId9" Type="http://schemas.openxmlformats.org/officeDocument/2006/relationships/oleObject" Target="../embeddings/oleObject5.bin"/><Relationship Id="rId14" Type="http://schemas.openxmlformats.org/officeDocument/2006/relationships/oleObject" Target="../embeddings/oleObject8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wmf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0.bin"/><Relationship Id="rId11" Type="http://schemas.openxmlformats.org/officeDocument/2006/relationships/oleObject" Target="../embeddings/oleObject14.bin"/><Relationship Id="rId5" Type="http://schemas.openxmlformats.org/officeDocument/2006/relationships/image" Target="../media/image1.wmf"/><Relationship Id="rId10" Type="http://schemas.openxmlformats.org/officeDocument/2006/relationships/oleObject" Target="../embeddings/oleObject13.bin"/><Relationship Id="rId4" Type="http://schemas.openxmlformats.org/officeDocument/2006/relationships/oleObject" Target="../embeddings/oleObject9.bin"/><Relationship Id="rId9" Type="http://schemas.openxmlformats.org/officeDocument/2006/relationships/oleObject" Target="../embeddings/oleObject12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 1"/>
          <p:cNvSpPr>
            <a:spLocks noGrp="1"/>
          </p:cNvSpPr>
          <p:nvPr>
            <p:ph type="title"/>
          </p:nvPr>
        </p:nvSpPr>
        <p:spPr>
          <a:xfrm>
            <a:off x="360000" y="1080000"/>
            <a:ext cx="8280000" cy="4680000"/>
          </a:xfrm>
        </p:spPr>
        <p:txBody>
          <a:bodyPr/>
          <a:lstStyle/>
          <a:p>
            <a:pPr lvl="1" eaLnBrk="1" hangingPunct="1">
              <a:lnSpc>
                <a:spcPts val="5000"/>
              </a:lnSpc>
              <a:spcBef>
                <a:spcPts val="3000"/>
              </a:spcBef>
              <a:spcAft>
                <a:spcPts val="3000"/>
              </a:spcAft>
            </a:pPr>
            <a:r>
              <a:rPr lang="en-US" altLang="zh-CN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Status </a:t>
            </a:r>
            <a:r>
              <a:rPr lang="en-US" altLang="zh-CN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altLang="zh-CN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CEPC Electro-magnetic</a:t>
            </a:r>
            <a:br>
              <a:rPr lang="en-US" altLang="zh-CN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zh-CN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Separator</a:t>
            </a:r>
            <a:r>
              <a:rPr lang="en-US" altLang="zh-CN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altLang="zh-CN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zh-CN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zh-CN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Bin Chen</a:t>
            </a:r>
            <a:b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CEPC Day 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(Sep 22)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64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 1"/>
          <p:cNvSpPr>
            <a:spLocks noGrp="1"/>
          </p:cNvSpPr>
          <p:nvPr>
            <p:ph type="title"/>
          </p:nvPr>
        </p:nvSpPr>
        <p:spPr>
          <a:xfrm>
            <a:off x="360000" y="0"/>
            <a:ext cx="8280000" cy="612000"/>
          </a:xfrm>
        </p:spPr>
        <p:txBody>
          <a:bodyPr/>
          <a:lstStyle/>
          <a:p>
            <a:pPr eaLnBrk="1" hangingPunct="1"/>
            <a:r>
              <a:rPr lang="en-US" altLang="zh-CN" sz="2400" b="1" dirty="0" smtClean="0">
                <a:latin typeface="Times New Roman" panose="02020603050405020304" pitchFamily="18" charset="0"/>
                <a:cs typeface="Times New Roman" pitchFamily="18" charset="0"/>
              </a:rPr>
              <a:t>Prototype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development of electrostatic separator</a:t>
            </a:r>
          </a:p>
        </p:txBody>
      </p:sp>
      <p:sp>
        <p:nvSpPr>
          <p:cNvPr id="1029" name="内容占位符 2"/>
          <p:cNvSpPr>
            <a:spLocks noGrp="1"/>
          </p:cNvSpPr>
          <p:nvPr>
            <p:ph idx="1"/>
          </p:nvPr>
        </p:nvSpPr>
        <p:spPr>
          <a:xfrm>
            <a:off x="360000" y="720000"/>
            <a:ext cx="8280000" cy="6120000"/>
          </a:xfrm>
        </p:spPr>
        <p:txBody>
          <a:bodyPr/>
          <a:lstStyle/>
          <a:p>
            <a:pPr marL="358775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Factory test</a:t>
            </a: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0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High voltage test</a:t>
            </a:r>
          </a:p>
          <a:p>
            <a:pPr marL="720000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1800" dirty="0">
              <a:latin typeface="Times New Roman" pitchFamily="18" charset="0"/>
              <a:cs typeface="Times New Roman" pitchFamily="18" charset="0"/>
            </a:endParaRPr>
          </a:p>
          <a:p>
            <a:pPr marL="720000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1800" dirty="0">
              <a:latin typeface="Times New Roman" pitchFamily="18" charset="0"/>
              <a:cs typeface="Times New Roman" pitchFamily="18" charset="0"/>
            </a:endParaRPr>
          </a:p>
          <a:p>
            <a:pPr marL="720000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1800" dirty="0">
              <a:latin typeface="Times New Roman" pitchFamily="18" charset="0"/>
              <a:cs typeface="Times New Roman" pitchFamily="18" charset="0"/>
            </a:endParaRPr>
          </a:p>
          <a:p>
            <a:pPr marL="720000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1800" dirty="0">
              <a:latin typeface="Times New Roman" pitchFamily="18" charset="0"/>
              <a:cs typeface="Times New Roman" pitchFamily="18" charset="0"/>
            </a:endParaRPr>
          </a:p>
          <a:p>
            <a:pPr marL="720000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1800" dirty="0">
              <a:latin typeface="Times New Roman" pitchFamily="18" charset="0"/>
              <a:cs typeface="Times New Roman" pitchFamily="18" charset="0"/>
            </a:endParaRPr>
          </a:p>
          <a:p>
            <a:pPr marL="720000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1800" dirty="0">
              <a:latin typeface="Times New Roman" pitchFamily="18" charset="0"/>
              <a:cs typeface="Times New Roman" pitchFamily="18" charset="0"/>
            </a:endParaRPr>
          </a:p>
          <a:p>
            <a:pPr marL="720000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1800" dirty="0">
              <a:latin typeface="Times New Roman" pitchFamily="18" charset="0"/>
              <a:cs typeface="Times New Roman" pitchFamily="18" charset="0"/>
            </a:endParaRPr>
          </a:p>
          <a:p>
            <a:pPr marL="720000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1800" dirty="0">
              <a:latin typeface="Times New Roman" pitchFamily="18" charset="0"/>
              <a:cs typeface="Times New Roman" pitchFamily="18" charset="0"/>
            </a:endParaRPr>
          </a:p>
          <a:p>
            <a:pPr marL="720000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1800" dirty="0">
              <a:latin typeface="Times New Roman" pitchFamily="18" charset="0"/>
              <a:cs typeface="Times New Roman" pitchFamily="18" charset="0"/>
            </a:endParaRPr>
          </a:p>
          <a:p>
            <a:pPr marL="720000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1800" dirty="0">
              <a:latin typeface="Times New Roman" pitchFamily="18" charset="0"/>
              <a:cs typeface="Times New Roman" pitchFamily="18" charset="0"/>
            </a:endParaRPr>
          </a:p>
          <a:p>
            <a:pPr marL="720000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. The output high voltage of the power supply is connected to 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the feedthrough  through 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cable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, and the cavity is connected to the ground column end of the power supply through the copper wire, 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which connected 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to the 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earth.</a:t>
            </a:r>
            <a:endParaRPr lang="en-US" altLang="zh-CN" sz="1800" dirty="0">
              <a:latin typeface="Times New Roman" pitchFamily="18" charset="0"/>
              <a:cs typeface="Times New Roman" pitchFamily="18" charset="0"/>
            </a:endParaRPr>
          </a:p>
          <a:p>
            <a:pPr marL="720000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2. Open 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switch of 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high voltage power supply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gradually increase the voltage.</a:t>
            </a:r>
          </a:p>
          <a:p>
            <a:pPr marL="720000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3. Observe the change of vacuum degree during the process of increasing the voltage. </a:t>
            </a:r>
            <a:endParaRPr lang="zh-CN" alt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>
            <a:extLst>
              <a:ext uri="{FF2B5EF4-FFF2-40B4-BE49-F238E27FC236}">
                <a16:creationId xmlns:a16="http://schemas.microsoft.com/office/drawing/2014/main" id="{D9C9A0E8-E71B-4BA0-AAAD-BF1D074DB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000" y="1440000"/>
            <a:ext cx="6329911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4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 1"/>
          <p:cNvSpPr>
            <a:spLocks noGrp="1"/>
          </p:cNvSpPr>
          <p:nvPr>
            <p:ph type="title"/>
          </p:nvPr>
        </p:nvSpPr>
        <p:spPr>
          <a:xfrm>
            <a:off x="360000" y="0"/>
            <a:ext cx="8280000" cy="612000"/>
          </a:xfrm>
        </p:spPr>
        <p:txBody>
          <a:bodyPr/>
          <a:lstStyle/>
          <a:p>
            <a:pPr eaLnBrk="1" hangingPunct="1"/>
            <a:r>
              <a:rPr lang="en-US" altLang="zh-CN" sz="2400" b="1" dirty="0" smtClean="0">
                <a:latin typeface="Times New Roman" panose="02020603050405020304" pitchFamily="18" charset="0"/>
                <a:cs typeface="Times New Roman" pitchFamily="18" charset="0"/>
              </a:rPr>
              <a:t>Prototype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development of electrostatic separator</a:t>
            </a:r>
          </a:p>
        </p:txBody>
      </p:sp>
      <p:sp>
        <p:nvSpPr>
          <p:cNvPr id="1029" name="内容占位符 2"/>
          <p:cNvSpPr>
            <a:spLocks noGrp="1"/>
          </p:cNvSpPr>
          <p:nvPr>
            <p:ph idx="1"/>
          </p:nvPr>
        </p:nvSpPr>
        <p:spPr>
          <a:xfrm>
            <a:off x="360000" y="720000"/>
            <a:ext cx="8280000" cy="6120000"/>
          </a:xfrm>
        </p:spPr>
        <p:txBody>
          <a:bodyPr/>
          <a:lstStyle/>
          <a:p>
            <a:pPr marL="358775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Factory test</a:t>
            </a: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0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High voltage test</a:t>
            </a:r>
          </a:p>
          <a:p>
            <a:pPr marL="720000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1800" dirty="0">
              <a:latin typeface="Times New Roman" pitchFamily="18" charset="0"/>
              <a:cs typeface="Times New Roman" pitchFamily="18" charset="0"/>
            </a:endParaRPr>
          </a:p>
          <a:p>
            <a:pPr marL="720000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1800" dirty="0">
              <a:latin typeface="Times New Roman" pitchFamily="18" charset="0"/>
              <a:cs typeface="Times New Roman" pitchFamily="18" charset="0"/>
            </a:endParaRPr>
          </a:p>
          <a:p>
            <a:pPr marL="720000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1800" dirty="0">
              <a:latin typeface="Times New Roman" pitchFamily="18" charset="0"/>
              <a:cs typeface="Times New Roman" pitchFamily="18" charset="0"/>
            </a:endParaRPr>
          </a:p>
          <a:p>
            <a:pPr marL="720000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1800" dirty="0">
              <a:latin typeface="Times New Roman" pitchFamily="18" charset="0"/>
              <a:cs typeface="Times New Roman" pitchFamily="18" charset="0"/>
            </a:endParaRPr>
          </a:p>
          <a:p>
            <a:pPr marL="720000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1800" dirty="0">
              <a:latin typeface="Times New Roman" pitchFamily="18" charset="0"/>
              <a:cs typeface="Times New Roman" pitchFamily="18" charset="0"/>
            </a:endParaRPr>
          </a:p>
          <a:p>
            <a:pPr marL="720000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1800" dirty="0">
              <a:latin typeface="Times New Roman" pitchFamily="18" charset="0"/>
              <a:cs typeface="Times New Roman" pitchFamily="18" charset="0"/>
            </a:endParaRPr>
          </a:p>
          <a:p>
            <a:pPr marL="720000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1800" dirty="0">
              <a:latin typeface="Times New Roman" pitchFamily="18" charset="0"/>
              <a:cs typeface="Times New Roman" pitchFamily="18" charset="0"/>
            </a:endParaRPr>
          </a:p>
          <a:p>
            <a:pPr marL="720000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1800" dirty="0">
              <a:latin typeface="Times New Roman" pitchFamily="18" charset="0"/>
              <a:cs typeface="Times New Roman" pitchFamily="18" charset="0"/>
            </a:endParaRPr>
          </a:p>
          <a:p>
            <a:pPr marL="720000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1800" dirty="0">
              <a:latin typeface="Times New Roman" pitchFamily="18" charset="0"/>
              <a:cs typeface="Times New Roman" pitchFamily="18" charset="0"/>
            </a:endParaRPr>
          </a:p>
          <a:p>
            <a:pPr marL="720000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When the negative power supply voltage 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increased                                             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to 108 kV, the power supply 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fails due 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to the arc </a:t>
            </a:r>
            <a:endParaRPr lang="en-US" altLang="zh-CN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361225" lvl="1" indent="0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None/>
              <a:defRPr/>
            </a:pP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occurred 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at the air side of feedthrough</a:t>
            </a:r>
          </a:p>
          <a:p>
            <a:pPr marL="720000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After replacing the positive polarity power supply, the aging process continued. When it increased to 95 kV, the discharge was serious.</a:t>
            </a:r>
          </a:p>
          <a:p>
            <a:pPr marL="720000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After the vacuum 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was 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better, 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continued 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to add high voltage, and when it 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increased 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to 97 kV, the high voltage cable 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discharge 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in the 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air.</a:t>
            </a:r>
          </a:p>
        </p:txBody>
      </p:sp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0" b="39500"/>
          <a:stretch/>
        </p:blipFill>
        <p:spPr>
          <a:xfrm>
            <a:off x="1080000" y="1440000"/>
            <a:ext cx="4320000" cy="2905380"/>
          </a:xfrm>
          <a:prstGeom prst="rect">
            <a:avLst/>
          </a:prstGeom>
        </p:spPr>
      </p:pic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126B3C48-C5DE-4DF2-95D6-CAB0E105C4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6506282"/>
              </p:ext>
            </p:extLst>
          </p:nvPr>
        </p:nvGraphicFramePr>
        <p:xfrm>
          <a:off x="5940000" y="684000"/>
          <a:ext cx="2866240" cy="47548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0581">
                  <a:extLst>
                    <a:ext uri="{9D8B030D-6E8A-4147-A177-3AD203B41FA5}">
                      <a16:colId xmlns:a16="http://schemas.microsoft.com/office/drawing/2014/main" val="3406646343"/>
                    </a:ext>
                  </a:extLst>
                </a:gridCol>
                <a:gridCol w="645731">
                  <a:extLst>
                    <a:ext uri="{9D8B030D-6E8A-4147-A177-3AD203B41FA5}">
                      <a16:colId xmlns:a16="http://schemas.microsoft.com/office/drawing/2014/main" val="2891643805"/>
                    </a:ext>
                  </a:extLst>
                </a:gridCol>
                <a:gridCol w="561525">
                  <a:extLst>
                    <a:ext uri="{9D8B030D-6E8A-4147-A177-3AD203B41FA5}">
                      <a16:colId xmlns:a16="http://schemas.microsoft.com/office/drawing/2014/main" val="3163143254"/>
                    </a:ext>
                  </a:extLst>
                </a:gridCol>
                <a:gridCol w="768403">
                  <a:extLst>
                    <a:ext uri="{9D8B030D-6E8A-4147-A177-3AD203B41FA5}">
                      <a16:colId xmlns:a16="http://schemas.microsoft.com/office/drawing/2014/main" val="400035958"/>
                    </a:ext>
                  </a:extLst>
                </a:gridCol>
              </a:tblGrid>
              <a:tr h="1526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800" kern="0" dirty="0">
                          <a:effectLst/>
                        </a:rPr>
                        <a:t>时间</a:t>
                      </a:r>
                      <a:endParaRPr lang="zh-CN" sz="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800" kern="0">
                          <a:effectLst/>
                        </a:rPr>
                        <a:t>高压</a:t>
                      </a:r>
                      <a:r>
                        <a:rPr lang="en-US" sz="800" kern="0">
                          <a:effectLst/>
                        </a:rPr>
                        <a:t>(kv)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800" kern="0">
                          <a:effectLst/>
                        </a:rPr>
                        <a:t>真空</a:t>
                      </a:r>
                      <a:r>
                        <a:rPr lang="en-US" sz="800" kern="0">
                          <a:effectLst/>
                        </a:rPr>
                        <a:t>(Pa)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800" kern="0">
                          <a:effectLst/>
                        </a:rPr>
                        <a:t>打火真空</a:t>
                      </a:r>
                      <a:r>
                        <a:rPr lang="en-US" sz="800" kern="0">
                          <a:effectLst/>
                        </a:rPr>
                        <a:t>(Pa)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extLst>
                  <a:ext uri="{0D108BD9-81ED-4DB2-BD59-A6C34878D82A}">
                    <a16:rowId xmlns:a16="http://schemas.microsoft.com/office/drawing/2014/main" val="4289179900"/>
                  </a:ext>
                </a:extLst>
              </a:tr>
              <a:tr h="15337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17:58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58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5.00E-08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1.20E-07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extLst>
                  <a:ext uri="{0D108BD9-81ED-4DB2-BD59-A6C34878D82A}">
                    <a16:rowId xmlns:a16="http://schemas.microsoft.com/office/drawing/2014/main" val="4097818341"/>
                  </a:ext>
                </a:extLst>
              </a:tr>
              <a:tr h="15337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17:53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61.7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5.00E-08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3.00E-06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extLst>
                  <a:ext uri="{0D108BD9-81ED-4DB2-BD59-A6C34878D82A}">
                    <a16:rowId xmlns:a16="http://schemas.microsoft.com/office/drawing/2014/main" val="1083708877"/>
                  </a:ext>
                </a:extLst>
              </a:tr>
              <a:tr h="15337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18:08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58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4.80E-08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3.00E-06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extLst>
                  <a:ext uri="{0D108BD9-81ED-4DB2-BD59-A6C34878D82A}">
                    <a16:rowId xmlns:a16="http://schemas.microsoft.com/office/drawing/2014/main" val="1410262314"/>
                  </a:ext>
                </a:extLst>
              </a:tr>
              <a:tr h="15337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18:10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effectLst/>
                        </a:rPr>
                        <a:t>65</a:t>
                      </a:r>
                      <a:endParaRPr lang="zh-CN" sz="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6.00E-08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2.00E-05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extLst>
                  <a:ext uri="{0D108BD9-81ED-4DB2-BD59-A6C34878D82A}">
                    <a16:rowId xmlns:a16="http://schemas.microsoft.com/office/drawing/2014/main" val="3987120576"/>
                  </a:ext>
                </a:extLst>
              </a:tr>
              <a:tr h="15337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18:15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effectLst/>
                        </a:rPr>
                        <a:t>67</a:t>
                      </a:r>
                      <a:endParaRPr lang="zh-CN" sz="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6.00E-08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8.00E-06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extLst>
                  <a:ext uri="{0D108BD9-81ED-4DB2-BD59-A6C34878D82A}">
                    <a16:rowId xmlns:a16="http://schemas.microsoft.com/office/drawing/2014/main" val="245954600"/>
                  </a:ext>
                </a:extLst>
              </a:tr>
              <a:tr h="15337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18:25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69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5.80E-08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5.00E-05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extLst>
                  <a:ext uri="{0D108BD9-81ED-4DB2-BD59-A6C34878D82A}">
                    <a16:rowId xmlns:a16="http://schemas.microsoft.com/office/drawing/2014/main" val="2212263810"/>
                  </a:ext>
                </a:extLst>
              </a:tr>
              <a:tr h="15337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18:36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70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5.50E-08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4.00E-05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extLst>
                  <a:ext uri="{0D108BD9-81ED-4DB2-BD59-A6C34878D82A}">
                    <a16:rowId xmlns:a16="http://schemas.microsoft.com/office/drawing/2014/main" val="3140450796"/>
                  </a:ext>
                </a:extLst>
              </a:tr>
              <a:tr h="15337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effectLst/>
                        </a:rPr>
                        <a:t>18:52</a:t>
                      </a:r>
                      <a:endParaRPr lang="zh-CN" sz="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effectLst/>
                        </a:rPr>
                        <a:t>73.5</a:t>
                      </a:r>
                      <a:endParaRPr lang="zh-CN" sz="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effectLst/>
                        </a:rPr>
                        <a:t>6.00E-08</a:t>
                      </a:r>
                      <a:endParaRPr lang="zh-CN" sz="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6.00E-06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extLst>
                  <a:ext uri="{0D108BD9-81ED-4DB2-BD59-A6C34878D82A}">
                    <a16:rowId xmlns:a16="http://schemas.microsoft.com/office/drawing/2014/main" val="2207065552"/>
                  </a:ext>
                </a:extLst>
              </a:tr>
              <a:tr h="15337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18:55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75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2.00E-07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1.70E-05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extLst>
                  <a:ext uri="{0D108BD9-81ED-4DB2-BD59-A6C34878D82A}">
                    <a16:rowId xmlns:a16="http://schemas.microsoft.com/office/drawing/2014/main" val="105540798"/>
                  </a:ext>
                </a:extLst>
              </a:tr>
              <a:tr h="15337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19:03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effectLst/>
                        </a:rPr>
                        <a:t>76</a:t>
                      </a:r>
                      <a:endParaRPr lang="zh-CN" sz="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1.00E-07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2.00E-05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extLst>
                  <a:ext uri="{0D108BD9-81ED-4DB2-BD59-A6C34878D82A}">
                    <a16:rowId xmlns:a16="http://schemas.microsoft.com/office/drawing/2014/main" val="2471890293"/>
                  </a:ext>
                </a:extLst>
              </a:tr>
              <a:tr h="15337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19:08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77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effectLst/>
                        </a:rPr>
                        <a:t>1.03E-07</a:t>
                      </a:r>
                      <a:endParaRPr lang="zh-CN" sz="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2.00E-05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extLst>
                  <a:ext uri="{0D108BD9-81ED-4DB2-BD59-A6C34878D82A}">
                    <a16:rowId xmlns:a16="http://schemas.microsoft.com/office/drawing/2014/main" val="1128261490"/>
                  </a:ext>
                </a:extLst>
              </a:tr>
              <a:tr h="15337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19:17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78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1.40E-07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6.00E-05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extLst>
                  <a:ext uri="{0D108BD9-81ED-4DB2-BD59-A6C34878D82A}">
                    <a16:rowId xmlns:a16="http://schemas.microsoft.com/office/drawing/2014/main" val="2870100312"/>
                  </a:ext>
                </a:extLst>
              </a:tr>
              <a:tr h="15337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19:21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79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2.00E-07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5.00E-05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extLst>
                  <a:ext uri="{0D108BD9-81ED-4DB2-BD59-A6C34878D82A}">
                    <a16:rowId xmlns:a16="http://schemas.microsoft.com/office/drawing/2014/main" val="1532232131"/>
                  </a:ext>
                </a:extLst>
              </a:tr>
              <a:tr h="15337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19:27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80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1.40E-07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4.00E-05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extLst>
                  <a:ext uri="{0D108BD9-81ED-4DB2-BD59-A6C34878D82A}">
                    <a16:rowId xmlns:a16="http://schemas.microsoft.com/office/drawing/2014/main" val="1006271113"/>
                  </a:ext>
                </a:extLst>
              </a:tr>
              <a:tr h="15337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effectLst/>
                        </a:rPr>
                        <a:t>19:32</a:t>
                      </a:r>
                      <a:endParaRPr lang="zh-CN" sz="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81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1.50E-07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2.00E-05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extLst>
                  <a:ext uri="{0D108BD9-81ED-4DB2-BD59-A6C34878D82A}">
                    <a16:rowId xmlns:a16="http://schemas.microsoft.com/office/drawing/2014/main" val="2537594939"/>
                  </a:ext>
                </a:extLst>
              </a:tr>
              <a:tr h="15337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19:38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83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3.00E-07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4.00E-05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extLst>
                  <a:ext uri="{0D108BD9-81ED-4DB2-BD59-A6C34878D82A}">
                    <a16:rowId xmlns:a16="http://schemas.microsoft.com/office/drawing/2014/main" val="1140005415"/>
                  </a:ext>
                </a:extLst>
              </a:tr>
              <a:tr h="15337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19:42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effectLst/>
                        </a:rPr>
                        <a:t>85</a:t>
                      </a:r>
                      <a:endParaRPr lang="zh-CN" sz="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3.40E-07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2.00E-05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extLst>
                  <a:ext uri="{0D108BD9-81ED-4DB2-BD59-A6C34878D82A}">
                    <a16:rowId xmlns:a16="http://schemas.microsoft.com/office/drawing/2014/main" val="2120451274"/>
                  </a:ext>
                </a:extLst>
              </a:tr>
              <a:tr h="32492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800" kern="0">
                          <a:effectLst/>
                        </a:rPr>
                        <a:t>关掉规管防止因打火损坏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800" kern="0">
                          <a:effectLst/>
                        </a:rPr>
                        <a:t>高压</a:t>
                      </a:r>
                      <a:r>
                        <a:rPr lang="en-US" sz="800" kern="0">
                          <a:effectLst/>
                        </a:rPr>
                        <a:t>(kv)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800" kern="0">
                          <a:effectLst/>
                        </a:rPr>
                        <a:t>离子泵电流</a:t>
                      </a:r>
                      <a:r>
                        <a:rPr lang="en-US" sz="800" kern="0">
                          <a:effectLst/>
                        </a:rPr>
                        <a:t>(uA)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800" kern="0">
                          <a:effectLst/>
                        </a:rPr>
                        <a:t>打火时离子泵电流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ctr"/>
                </a:tc>
                <a:extLst>
                  <a:ext uri="{0D108BD9-81ED-4DB2-BD59-A6C34878D82A}">
                    <a16:rowId xmlns:a16="http://schemas.microsoft.com/office/drawing/2014/main" val="17234717"/>
                  </a:ext>
                </a:extLst>
              </a:tr>
              <a:tr h="15337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19:50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86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33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1.2 mA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extLst>
                  <a:ext uri="{0D108BD9-81ED-4DB2-BD59-A6C34878D82A}">
                    <a16:rowId xmlns:a16="http://schemas.microsoft.com/office/drawing/2014/main" val="678929860"/>
                  </a:ext>
                </a:extLst>
              </a:tr>
              <a:tr h="15337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19:53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87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33.6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1.2 mA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extLst>
                  <a:ext uri="{0D108BD9-81ED-4DB2-BD59-A6C34878D82A}">
                    <a16:rowId xmlns:a16="http://schemas.microsoft.com/office/drawing/2014/main" val="302959975"/>
                  </a:ext>
                </a:extLst>
              </a:tr>
              <a:tr h="15337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19:58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effectLst/>
                        </a:rPr>
                        <a:t>88</a:t>
                      </a:r>
                      <a:endParaRPr lang="zh-CN" sz="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32.9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870 uA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extLst>
                  <a:ext uri="{0D108BD9-81ED-4DB2-BD59-A6C34878D82A}">
                    <a16:rowId xmlns:a16="http://schemas.microsoft.com/office/drawing/2014/main" val="2183305766"/>
                  </a:ext>
                </a:extLst>
              </a:tr>
              <a:tr h="15337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20:15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effectLst/>
                        </a:rPr>
                        <a:t>92</a:t>
                      </a:r>
                      <a:endParaRPr lang="zh-CN" sz="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35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120 uA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extLst>
                  <a:ext uri="{0D108BD9-81ED-4DB2-BD59-A6C34878D82A}">
                    <a16:rowId xmlns:a16="http://schemas.microsoft.com/office/drawing/2014/main" val="1614954385"/>
                  </a:ext>
                </a:extLst>
              </a:tr>
              <a:tr h="15337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20:33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effectLst/>
                        </a:rPr>
                        <a:t>93</a:t>
                      </a:r>
                      <a:endParaRPr lang="zh-CN" sz="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50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600 uA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extLst>
                  <a:ext uri="{0D108BD9-81ED-4DB2-BD59-A6C34878D82A}">
                    <a16:rowId xmlns:a16="http://schemas.microsoft.com/office/drawing/2014/main" val="2255665402"/>
                  </a:ext>
                </a:extLst>
              </a:tr>
              <a:tr h="15337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20:37</a:t>
                      </a:r>
                      <a:endParaRPr lang="zh-CN" sz="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effectLst/>
                        </a:rPr>
                        <a:t>95.5</a:t>
                      </a:r>
                      <a:endParaRPr lang="zh-CN" sz="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effectLst/>
                        </a:rPr>
                        <a:t>80</a:t>
                      </a:r>
                      <a:endParaRPr lang="zh-CN" sz="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effectLst/>
                        </a:rPr>
                        <a:t>7.8 mA</a:t>
                      </a:r>
                      <a:endParaRPr lang="zh-CN" sz="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252" marR="53252" marT="0" marB="0" anchor="b"/>
                </a:tc>
                <a:extLst>
                  <a:ext uri="{0D108BD9-81ED-4DB2-BD59-A6C34878D82A}">
                    <a16:rowId xmlns:a16="http://schemas.microsoft.com/office/drawing/2014/main" val="26456321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393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 1"/>
          <p:cNvSpPr>
            <a:spLocks noGrp="1"/>
          </p:cNvSpPr>
          <p:nvPr>
            <p:ph type="title"/>
          </p:nvPr>
        </p:nvSpPr>
        <p:spPr>
          <a:xfrm>
            <a:off x="360000" y="0"/>
            <a:ext cx="8280000" cy="612000"/>
          </a:xfrm>
        </p:spPr>
        <p:txBody>
          <a:bodyPr/>
          <a:lstStyle/>
          <a:p>
            <a:pPr eaLnBrk="1" hangingPunct="1"/>
            <a:r>
              <a:rPr lang="en-US" altLang="zh-CN" sz="2400" b="1" dirty="0" smtClean="0">
                <a:latin typeface="Times New Roman" panose="02020603050405020304" pitchFamily="18" charset="0"/>
                <a:cs typeface="Times New Roman" pitchFamily="18" charset="0"/>
              </a:rPr>
              <a:t>Prototype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development of electrostatic separator</a:t>
            </a:r>
          </a:p>
        </p:txBody>
      </p:sp>
      <p:sp>
        <p:nvSpPr>
          <p:cNvPr id="1029" name="内容占位符 2"/>
          <p:cNvSpPr>
            <a:spLocks noGrp="1"/>
          </p:cNvSpPr>
          <p:nvPr>
            <p:ph idx="1"/>
          </p:nvPr>
        </p:nvSpPr>
        <p:spPr>
          <a:xfrm>
            <a:off x="360000" y="720000"/>
            <a:ext cx="8280000" cy="6120000"/>
          </a:xfrm>
        </p:spPr>
        <p:txBody>
          <a:bodyPr/>
          <a:lstStyle/>
          <a:p>
            <a:pPr marL="358775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Factory test</a:t>
            </a: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0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eason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:  1. The insulation performance decreases due to the high air humidity (70%) of the test site; 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. The ceramic surface is polluted during assembly, resulting in a decline in insulation performance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720000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1800" dirty="0">
              <a:latin typeface="Times New Roman" pitchFamily="18" charset="0"/>
              <a:cs typeface="Times New Roman" pitchFamily="18" charset="0"/>
            </a:endParaRPr>
          </a:p>
          <a:p>
            <a:pPr marL="720000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Improvement scheme : 1. Carry out cleaning and sandblasting of ceramic 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parts;  2. carve 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annular groove on the outer surface of ceramic parts to increase the </a:t>
            </a:r>
            <a:r>
              <a:rPr lang="en-US" altLang="zh-CN" sz="1800" dirty="0" err="1">
                <a:latin typeface="Times New Roman" pitchFamily="18" charset="0"/>
                <a:cs typeface="Times New Roman" pitchFamily="18" charset="0"/>
              </a:rPr>
              <a:t>creepage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distance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; 2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Electrode 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probe is coated with insulation bushing and sealed to 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block 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altLang="zh-CN" sz="1800" dirty="0" err="1">
                <a:latin typeface="Times New Roman" pitchFamily="18" charset="0"/>
                <a:cs typeface="Times New Roman" pitchFamily="18" charset="0"/>
              </a:rPr>
              <a:t>creepage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path on the 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air 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side of 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the HV feedthrough.</a:t>
            </a:r>
            <a:endParaRPr lang="zh-CN" alt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B0AC14E3-7126-4543-A3F5-812FF2F320D3}"/>
              </a:ext>
            </a:extLst>
          </p:cNvPr>
          <p:cNvCxnSpPr>
            <a:cxnSpLocks/>
          </p:cNvCxnSpPr>
          <p:nvPr/>
        </p:nvCxnSpPr>
        <p:spPr>
          <a:xfrm>
            <a:off x="4139952" y="4892702"/>
            <a:ext cx="1087088" cy="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7">
            <a:extLst>
              <a:ext uri="{FF2B5EF4-FFF2-40B4-BE49-F238E27FC236}">
                <a16:creationId xmlns:a16="http://schemas.microsoft.com/office/drawing/2014/main" id="{C1B05149-BF24-4A39-B0A9-C0D4A92743F6}"/>
              </a:ext>
            </a:extLst>
          </p:cNvPr>
          <p:cNvSpPr txBox="1"/>
          <p:nvPr/>
        </p:nvSpPr>
        <p:spPr>
          <a:xfrm>
            <a:off x="4137670" y="4425204"/>
            <a:ext cx="1201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+mj-ea"/>
                <a:ea typeface="+mj-ea"/>
              </a:rPr>
              <a:t>改进方案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0" y="3600000"/>
            <a:ext cx="2880000" cy="31593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" y="3600000"/>
            <a:ext cx="2880000" cy="311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46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 1"/>
          <p:cNvSpPr>
            <a:spLocks noGrp="1"/>
          </p:cNvSpPr>
          <p:nvPr>
            <p:ph type="title"/>
          </p:nvPr>
        </p:nvSpPr>
        <p:spPr>
          <a:xfrm>
            <a:off x="360000" y="0"/>
            <a:ext cx="8280000" cy="612000"/>
          </a:xfrm>
        </p:spPr>
        <p:txBody>
          <a:bodyPr/>
          <a:lstStyle/>
          <a:p>
            <a:pPr eaLnBrk="1" hangingPunct="1"/>
            <a:r>
              <a:rPr lang="en-US" altLang="zh-CN" sz="2400" b="1" dirty="0" smtClean="0">
                <a:latin typeface="Times New Roman" panose="02020603050405020304" pitchFamily="18" charset="0"/>
                <a:cs typeface="Times New Roman" pitchFamily="18" charset="0"/>
              </a:rPr>
              <a:t>Prototype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development of electrostatic separator</a:t>
            </a:r>
          </a:p>
        </p:txBody>
      </p:sp>
      <p:sp>
        <p:nvSpPr>
          <p:cNvPr id="1029" name="内容占位符 2"/>
          <p:cNvSpPr>
            <a:spLocks noGrp="1"/>
          </p:cNvSpPr>
          <p:nvPr>
            <p:ph idx="1"/>
          </p:nvPr>
        </p:nvSpPr>
        <p:spPr>
          <a:xfrm>
            <a:off x="360000" y="720000"/>
            <a:ext cx="8280000" cy="6120000"/>
          </a:xfrm>
        </p:spPr>
        <p:txBody>
          <a:bodyPr/>
          <a:lstStyle/>
          <a:p>
            <a:pPr marL="358775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Factory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results</a:t>
            </a:r>
          </a:p>
          <a:p>
            <a:pPr marL="0" lvl="1" indent="0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None/>
              <a:defRPr/>
            </a:pPr>
            <a:endParaRPr lang="zh-CN" alt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表格 7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62630872"/>
              </p:ext>
            </p:extLst>
          </p:nvPr>
        </p:nvGraphicFramePr>
        <p:xfrm>
          <a:off x="683569" y="1772816"/>
          <a:ext cx="7798763" cy="26840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482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4177">
                  <a:extLst>
                    <a:ext uri="{9D8B030D-6E8A-4147-A177-3AD203B41FA5}">
                      <a16:colId xmlns:a16="http://schemas.microsoft.com/office/drawing/2014/main" val="509377674"/>
                    </a:ext>
                  </a:extLst>
                </a:gridCol>
                <a:gridCol w="22541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017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Index</a:t>
                      </a:r>
                      <a:endParaRPr lang="en-US" altLang="en-US" sz="1600" b="1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indicators</a:t>
                      </a:r>
                      <a:endParaRPr lang="en-US" altLang="en-US" sz="16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Factory test </a:t>
                      </a:r>
                      <a:endParaRPr lang="en-US" altLang="en-US" sz="16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Test results</a:t>
                      </a:r>
                      <a:endParaRPr lang="zh-CN" altLang="en-US" sz="16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363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buNone/>
                      </a:pPr>
                      <a:r>
                        <a:rPr lang="en-US" altLang="zh-CN" sz="16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Vacuum leakage rate </a:t>
                      </a:r>
                      <a:endParaRPr lang="en-US" altLang="en-US" sz="1600" b="1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eaLnBrk="0" fontAlgn="base" latinLnBrk="0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</a:pPr>
                      <a:endParaRPr lang="en-US" altLang="en-US" sz="1600" b="1" i="0" u="none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zh-CN" sz="1600" b="0" i="0" u="none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≤1x10-10Pa.m3/s</a:t>
                      </a:r>
                      <a:endParaRPr lang="en-US" altLang="en-US" sz="1600" b="0" i="0" u="none" kern="120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 dirty="0" smtClean="0">
                          <a:solidFill>
                            <a:srgbClr val="3333FF"/>
                          </a:solidFill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  <a:r>
                        <a:rPr lang="en-US" altLang="en-US" sz="1600" b="1" dirty="0" smtClean="0">
                          <a:solidFill>
                            <a:srgbClr val="3333FF"/>
                          </a:solidFill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×10-</a:t>
                      </a:r>
                      <a:r>
                        <a:rPr lang="en-US" altLang="zh-CN" sz="1600" b="1" dirty="0" smtClean="0">
                          <a:solidFill>
                            <a:srgbClr val="3333FF"/>
                          </a:solidFill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13</a:t>
                      </a:r>
                      <a:r>
                        <a:rPr lang="en-US" altLang="en-US" sz="1600" b="1" dirty="0" smtClean="0">
                          <a:solidFill>
                            <a:srgbClr val="3333FF"/>
                          </a:solidFill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Pa·m3/s</a:t>
                      </a:r>
                      <a:endParaRPr lang="en-US" altLang="en-US" sz="1600" b="1" dirty="0">
                        <a:solidFill>
                          <a:srgbClr val="3333FF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7363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Vacuum pressure</a:t>
                      </a:r>
                      <a:endParaRPr lang="zh-CN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eaLnBrk="0" fontAlgn="base" latinLnBrk="0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 i="0" u="none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≤</a:t>
                      </a:r>
                      <a:r>
                        <a:rPr lang="en-US" altLang="zh-CN" sz="16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2.0</a:t>
                      </a:r>
                      <a:r>
                        <a:rPr lang="en-US" altLang="zh-CN" sz="1600" b="1" kern="1200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×</a:t>
                      </a:r>
                      <a:r>
                        <a:rPr lang="en-US" altLang="zh-CN" sz="16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altLang="zh-CN" sz="1600" b="0" kern="1200" baseline="30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-10</a:t>
                      </a:r>
                      <a:r>
                        <a:rPr lang="en-US" altLang="zh-CN" sz="16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Torr</a:t>
                      </a:r>
                      <a:endParaRPr lang="en-US" altLang="en-US" sz="1600" b="1" i="0" u="none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zh-CN" sz="1600" b="0" i="0" u="none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≤</a:t>
                      </a:r>
                      <a:r>
                        <a:rPr lang="en-US" altLang="zh-CN" sz="16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4.0</a:t>
                      </a:r>
                      <a:r>
                        <a:rPr lang="en-US" altLang="zh-CN" sz="1600" b="0" kern="1200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×</a:t>
                      </a:r>
                      <a:r>
                        <a:rPr lang="en-US" altLang="zh-CN" sz="16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altLang="zh-CN" sz="1600" b="0" kern="1200" baseline="30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-10</a:t>
                      </a:r>
                      <a:r>
                        <a:rPr lang="en-US" altLang="zh-CN" sz="16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Torr</a:t>
                      </a:r>
                      <a:endParaRPr lang="en-US" altLang="en-US" sz="1600" b="0" i="0" u="none" kern="120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 kern="1200" dirty="0" smtClean="0">
                          <a:solidFill>
                            <a:srgbClr val="3333FF"/>
                          </a:solidFill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≤1.0×</a:t>
                      </a:r>
                      <a:r>
                        <a:rPr lang="en-US" altLang="zh-CN" sz="1600" b="1" kern="1200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altLang="zh-CN" sz="1600" b="1" kern="1200" baseline="30000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-10</a:t>
                      </a:r>
                      <a:r>
                        <a:rPr lang="en-US" altLang="zh-CN" sz="1600" b="1" kern="1200" dirty="0" smtClean="0">
                          <a:solidFill>
                            <a:srgbClr val="3333FF"/>
                          </a:solidFill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Torr</a:t>
                      </a:r>
                      <a:endParaRPr lang="en-US" altLang="en-US" sz="1600" b="1" kern="1200" dirty="0">
                        <a:solidFill>
                          <a:srgbClr val="3333FF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333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Maximum conditioning voltage</a:t>
                      </a:r>
                      <a:endParaRPr lang="zh-CN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eaLnBrk="0" fontAlgn="base" latinLnBrk="0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</a:pPr>
                      <a:endParaRPr lang="en-US" altLang="en-US" sz="1600" b="1" i="0" u="none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zh-CN" sz="1600" b="0" i="0" u="none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±135KV，稳定工作8小时无故障打火，真空度≤</a:t>
                      </a:r>
                      <a:r>
                        <a:rPr lang="en-US" altLang="zh-CN" sz="16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4.0</a:t>
                      </a:r>
                      <a:r>
                        <a:rPr lang="en-US" altLang="zh-CN" sz="1600" b="0" kern="1200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×</a:t>
                      </a:r>
                      <a:r>
                        <a:rPr lang="en-US" altLang="zh-CN" sz="16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altLang="zh-CN" sz="1600" b="0" kern="1200" baseline="30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-10</a:t>
                      </a:r>
                      <a:r>
                        <a:rPr lang="en-US" altLang="zh-CN" sz="16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Torr</a:t>
                      </a:r>
                      <a:endParaRPr lang="en-US" altLang="en-US" sz="1600" b="0" i="0" u="none" kern="120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indent="0" algn="ctr" defTabSz="914400" eaLnBrk="0" fontAlgn="base" latinLnBrk="0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</a:pPr>
                      <a:endParaRPr lang="en-US" altLang="en-US" sz="1600" b="0" i="0" u="none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b="1" dirty="0" smtClean="0">
                          <a:solidFill>
                            <a:srgbClr val="3333FF"/>
                          </a:solidFill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－</a:t>
                      </a:r>
                      <a:r>
                        <a:rPr lang="en-US" altLang="zh-CN" sz="1600" b="1" dirty="0" smtClean="0">
                          <a:solidFill>
                            <a:srgbClr val="3333FF"/>
                          </a:solidFill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108KV</a:t>
                      </a:r>
                    </a:p>
                    <a:p>
                      <a:pPr algn="ctr">
                        <a:buNone/>
                      </a:pPr>
                      <a:r>
                        <a:rPr lang="zh-CN" altLang="en-US" sz="1600" b="1" dirty="0" smtClean="0">
                          <a:solidFill>
                            <a:srgbClr val="3333FF"/>
                          </a:solidFill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＋</a:t>
                      </a:r>
                      <a:r>
                        <a:rPr lang="en-US" altLang="zh-CN" sz="1600" b="1" dirty="0" smtClean="0">
                          <a:solidFill>
                            <a:srgbClr val="3333FF"/>
                          </a:solidFill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97.6KV</a:t>
                      </a:r>
                      <a:endParaRPr lang="en-US" altLang="en-US" sz="1600" b="1" dirty="0">
                        <a:solidFill>
                          <a:srgbClr val="3333FF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611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 1"/>
          <p:cNvSpPr>
            <a:spLocks noGrp="1"/>
          </p:cNvSpPr>
          <p:nvPr>
            <p:ph type="title"/>
          </p:nvPr>
        </p:nvSpPr>
        <p:spPr>
          <a:xfrm>
            <a:off x="360000" y="0"/>
            <a:ext cx="8280000" cy="612000"/>
          </a:xfrm>
        </p:spPr>
        <p:txBody>
          <a:bodyPr/>
          <a:lstStyle/>
          <a:p>
            <a:pPr lvl="1" eaLnBrk="1" hangingPunct="1"/>
            <a:r>
              <a:rPr lang="en-US" altLang="zh-CN" sz="2400" b="1" dirty="0" smtClean="0">
                <a:latin typeface="Times New Roman" panose="02020603050405020304" pitchFamily="18" charset="0"/>
                <a:cs typeface="Times New Roman" pitchFamily="18" charset="0"/>
              </a:rPr>
              <a:t>Prototype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development of electrostatic separator</a:t>
            </a:r>
          </a:p>
        </p:txBody>
      </p:sp>
      <p:sp>
        <p:nvSpPr>
          <p:cNvPr id="1029" name="内容占位符 2"/>
          <p:cNvSpPr>
            <a:spLocks noGrp="1"/>
          </p:cNvSpPr>
          <p:nvPr>
            <p:ph idx="1"/>
          </p:nvPr>
        </p:nvSpPr>
        <p:spPr>
          <a:xfrm>
            <a:off x="360000" y="720000"/>
            <a:ext cx="8280000" cy="6120000"/>
          </a:xfrm>
        </p:spPr>
        <p:txBody>
          <a:bodyPr/>
          <a:lstStyle/>
          <a:p>
            <a:pPr marL="358775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separator arrived at the 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IHEP at 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the end of July 2021.</a:t>
            </a:r>
          </a:p>
        </p:txBody>
      </p:sp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:\Users\chenbin\Desktop\静电分离器\IMG_20210729_1429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0" y="1440000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chenbin\Desktop\静电分离器\IMG_20210729_1451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00" y="1440000"/>
            <a:ext cx="189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chenbin\Desktop\静电分离器\IMG_20210729_1444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0" y="4140000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chenbin\Desktop\静电分离器\IMG_20210903_1146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000" y="4140000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58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 1"/>
          <p:cNvSpPr>
            <a:spLocks noGrp="1"/>
          </p:cNvSpPr>
          <p:nvPr>
            <p:ph type="title"/>
          </p:nvPr>
        </p:nvSpPr>
        <p:spPr>
          <a:xfrm>
            <a:off x="360000" y="0"/>
            <a:ext cx="8280000" cy="612000"/>
          </a:xfrm>
        </p:spPr>
        <p:txBody>
          <a:bodyPr/>
          <a:lstStyle/>
          <a:p>
            <a:pPr lvl="1" eaLnBrk="1" hangingPunct="1"/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Prototype development of electrostatic separator</a:t>
            </a:r>
          </a:p>
        </p:txBody>
      </p:sp>
      <p:sp>
        <p:nvSpPr>
          <p:cNvPr id="1029" name="内容占位符 2"/>
          <p:cNvSpPr>
            <a:spLocks noGrp="1"/>
          </p:cNvSpPr>
          <p:nvPr>
            <p:ph idx="1"/>
          </p:nvPr>
        </p:nvSpPr>
        <p:spPr>
          <a:xfrm>
            <a:off x="360000" y="720000"/>
            <a:ext cx="8280000" cy="6120000"/>
          </a:xfrm>
        </p:spPr>
        <p:txBody>
          <a:bodyPr/>
          <a:lstStyle/>
          <a:p>
            <a:pPr marL="358775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Install vacuum chamber and electrode plate 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vacuum 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leak detection.</a:t>
            </a:r>
          </a:p>
        </p:txBody>
      </p:sp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080000"/>
            <a:ext cx="3600000" cy="2160000"/>
          </a:xfrm>
          <a:prstGeom prst="rect">
            <a:avLst/>
          </a:prstGeom>
        </p:spPr>
      </p:pic>
      <p:pic>
        <p:nvPicPr>
          <p:cNvPr id="3" name="图片 2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00" y="1080000"/>
            <a:ext cx="3600000" cy="2160000"/>
          </a:xfrm>
          <a:prstGeom prst="rect">
            <a:avLst/>
          </a:prstGeom>
        </p:spPr>
      </p:pic>
      <p:pic>
        <p:nvPicPr>
          <p:cNvPr id="4" name="图片 3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0" y="3420000"/>
            <a:ext cx="576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3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 1"/>
          <p:cNvSpPr>
            <a:spLocks noGrp="1"/>
          </p:cNvSpPr>
          <p:nvPr>
            <p:ph type="title"/>
          </p:nvPr>
        </p:nvSpPr>
        <p:spPr>
          <a:xfrm>
            <a:off x="360000" y="0"/>
            <a:ext cx="8280000" cy="612000"/>
          </a:xfrm>
        </p:spPr>
        <p:txBody>
          <a:bodyPr/>
          <a:lstStyle/>
          <a:p>
            <a:pPr lvl="1" eaLnBrk="1" hangingPunct="1"/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Prototype development of electrostatic separator</a:t>
            </a:r>
          </a:p>
        </p:txBody>
      </p:sp>
      <p:sp>
        <p:nvSpPr>
          <p:cNvPr id="1029" name="内容占位符 2"/>
          <p:cNvSpPr>
            <a:spLocks noGrp="1"/>
          </p:cNvSpPr>
          <p:nvPr>
            <p:ph idx="1"/>
          </p:nvPr>
        </p:nvSpPr>
        <p:spPr>
          <a:xfrm>
            <a:off x="360000" y="720000"/>
            <a:ext cx="8280000" cy="6120000"/>
          </a:xfrm>
        </p:spPr>
        <p:txBody>
          <a:bodyPr/>
          <a:lstStyle/>
          <a:p>
            <a:pPr marL="358775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Installation 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of electrostatic separator.</a:t>
            </a:r>
          </a:p>
        </p:txBody>
      </p:sp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440000"/>
            <a:ext cx="2430000" cy="324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00" y="1440000"/>
            <a:ext cx="2430000" cy="3240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00" y="1800000"/>
            <a:ext cx="360000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53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 1"/>
          <p:cNvSpPr>
            <a:spLocks noGrp="1"/>
          </p:cNvSpPr>
          <p:nvPr>
            <p:ph type="title"/>
          </p:nvPr>
        </p:nvSpPr>
        <p:spPr>
          <a:xfrm>
            <a:off x="360000" y="0"/>
            <a:ext cx="8280000" cy="612000"/>
          </a:xfrm>
        </p:spPr>
        <p:txBody>
          <a:bodyPr/>
          <a:lstStyle/>
          <a:p>
            <a:pPr lvl="1" eaLnBrk="1" hangingPunct="1"/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Prototype development of electrostatic separator</a:t>
            </a:r>
          </a:p>
        </p:txBody>
      </p:sp>
      <p:sp>
        <p:nvSpPr>
          <p:cNvPr id="1029" name="内容占位符 2"/>
          <p:cNvSpPr>
            <a:spLocks noGrp="1"/>
          </p:cNvSpPr>
          <p:nvPr>
            <p:ph idx="1"/>
          </p:nvPr>
        </p:nvSpPr>
        <p:spPr>
          <a:xfrm>
            <a:off x="360000" y="720000"/>
            <a:ext cx="8280000" cy="6120000"/>
          </a:xfrm>
        </p:spPr>
        <p:txBody>
          <a:bodyPr/>
          <a:lstStyle/>
          <a:p>
            <a:pPr marL="358775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Installation 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of electrostatic separator.</a:t>
            </a:r>
          </a:p>
        </p:txBody>
      </p:sp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080000"/>
            <a:ext cx="3600000" cy="2700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3960000"/>
            <a:ext cx="2160000" cy="2880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0" y="1080000"/>
            <a:ext cx="3600000" cy="270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0" y="3960000"/>
            <a:ext cx="2160000" cy="2880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0" y="3960000"/>
            <a:ext cx="216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67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 1"/>
          <p:cNvSpPr>
            <a:spLocks noGrp="1"/>
          </p:cNvSpPr>
          <p:nvPr>
            <p:ph type="title"/>
          </p:nvPr>
        </p:nvSpPr>
        <p:spPr>
          <a:xfrm>
            <a:off x="360000" y="0"/>
            <a:ext cx="8280000" cy="612000"/>
          </a:xfrm>
        </p:spPr>
        <p:txBody>
          <a:bodyPr/>
          <a:lstStyle/>
          <a:p>
            <a:pPr lvl="1" eaLnBrk="1" hangingPunct="1"/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Prototype development of electrostatic separator</a:t>
            </a:r>
          </a:p>
        </p:txBody>
      </p:sp>
      <p:sp>
        <p:nvSpPr>
          <p:cNvPr id="1029" name="内容占位符 2"/>
          <p:cNvSpPr>
            <a:spLocks noGrp="1"/>
          </p:cNvSpPr>
          <p:nvPr>
            <p:ph idx="1"/>
          </p:nvPr>
        </p:nvSpPr>
        <p:spPr>
          <a:xfrm>
            <a:off x="360000" y="720000"/>
            <a:ext cx="8280000" cy="6120000"/>
          </a:xfrm>
        </p:spPr>
        <p:txBody>
          <a:bodyPr/>
          <a:lstStyle/>
          <a:p>
            <a:pPr marL="358775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Installation 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of electrostatic separator.</a:t>
            </a:r>
          </a:p>
        </p:txBody>
      </p:sp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0" y="1080000"/>
            <a:ext cx="2160000" cy="2880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00" y="828000"/>
            <a:ext cx="2160000" cy="288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" y="4032000"/>
            <a:ext cx="3600000" cy="270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0" y="3852000"/>
            <a:ext cx="216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5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 1"/>
          <p:cNvSpPr>
            <a:spLocks noGrp="1"/>
          </p:cNvSpPr>
          <p:nvPr>
            <p:ph type="title"/>
          </p:nvPr>
        </p:nvSpPr>
        <p:spPr>
          <a:xfrm>
            <a:off x="360000" y="0"/>
            <a:ext cx="8280000" cy="612000"/>
          </a:xfrm>
        </p:spPr>
        <p:txBody>
          <a:bodyPr/>
          <a:lstStyle/>
          <a:p>
            <a:pPr lvl="1" eaLnBrk="1" hangingPunct="1"/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Prototype development of electrostatic separator</a:t>
            </a:r>
          </a:p>
        </p:txBody>
      </p:sp>
      <p:sp>
        <p:nvSpPr>
          <p:cNvPr id="1029" name="内容占位符 2"/>
          <p:cNvSpPr>
            <a:spLocks noGrp="1"/>
          </p:cNvSpPr>
          <p:nvPr>
            <p:ph idx="1"/>
          </p:nvPr>
        </p:nvSpPr>
        <p:spPr>
          <a:xfrm>
            <a:off x="360000" y="720000"/>
            <a:ext cx="8280000" cy="6120000"/>
          </a:xfrm>
        </p:spPr>
        <p:txBody>
          <a:bodyPr/>
          <a:lstStyle/>
          <a:p>
            <a:pPr marL="358775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Installation 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of electrostatic separator.</a:t>
            </a:r>
          </a:p>
        </p:txBody>
      </p:sp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440000"/>
            <a:ext cx="2880000" cy="3840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000" y="1440000"/>
            <a:ext cx="2880000" cy="3840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000" y="1440000"/>
            <a:ext cx="2880000" cy="3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21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 1"/>
          <p:cNvSpPr>
            <a:spLocks noGrp="1"/>
          </p:cNvSpPr>
          <p:nvPr>
            <p:ph type="title"/>
          </p:nvPr>
        </p:nvSpPr>
        <p:spPr>
          <a:xfrm>
            <a:off x="360000" y="0"/>
            <a:ext cx="8280000" cy="612000"/>
          </a:xfrm>
        </p:spPr>
        <p:txBody>
          <a:bodyPr/>
          <a:lstStyle/>
          <a:p>
            <a:pPr eaLnBrk="1" hangingPunct="1"/>
            <a:r>
              <a:rPr lang="en-US" altLang="zh-CN" sz="3200" b="1" dirty="0" smtClean="0">
                <a:latin typeface="Times New Roman" panose="02020603050405020304" pitchFamily="18" charset="0"/>
                <a:cs typeface="Times New Roman" pitchFamily="18" charset="0"/>
              </a:rPr>
              <a:t>Outline</a:t>
            </a:r>
            <a:endParaRPr lang="en-US" altLang="zh-CN" sz="32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029" name="内容占位符 2"/>
          <p:cNvSpPr>
            <a:spLocks noGrp="1"/>
          </p:cNvSpPr>
          <p:nvPr>
            <p:ph idx="1"/>
          </p:nvPr>
        </p:nvSpPr>
        <p:spPr>
          <a:xfrm>
            <a:off x="360000" y="720000"/>
            <a:ext cx="8280000" cy="5400000"/>
          </a:xfrm>
        </p:spPr>
        <p:txBody>
          <a:bodyPr/>
          <a:lstStyle/>
          <a:p>
            <a:pPr marL="358775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Introduction</a:t>
            </a:r>
          </a:p>
          <a:p>
            <a:pPr marL="358775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2400" b="1" dirty="0" smtClean="0">
                <a:latin typeface="Times New Roman" panose="02020603050405020304" pitchFamily="18" charset="0"/>
                <a:cs typeface="Times New Roman" pitchFamily="18" charset="0"/>
              </a:rPr>
              <a:t>Prototype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development of electrostatic separator </a:t>
            </a:r>
          </a:p>
          <a:p>
            <a:pPr marL="1080000" lvl="2" indent="-360000"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cs typeface="Times New Roman" pitchFamily="18" charset="0"/>
              </a:rPr>
              <a:t>Factory test</a:t>
            </a:r>
          </a:p>
          <a:p>
            <a:pPr marL="1080000" lvl="2" indent="-360000"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latin typeface="Times New Roman" panose="02020603050405020304" pitchFamily="18" charset="0"/>
                <a:cs typeface="Times New Roman" pitchFamily="18" charset="0"/>
              </a:rPr>
              <a:t>Installation and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itchFamily="18" charset="0"/>
              </a:rPr>
              <a:t>commissioning </a:t>
            </a:r>
            <a:r>
              <a:rPr lang="en-US" altLang="zh-CN" sz="1800" dirty="0">
                <a:latin typeface="Times New Roman" panose="02020603050405020304" pitchFamily="18" charset="0"/>
                <a:cs typeface="Times New Roman" pitchFamily="18" charset="0"/>
              </a:rPr>
              <a:t>at IHEP</a:t>
            </a:r>
          </a:p>
          <a:p>
            <a:pPr marL="358775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2400" b="1" dirty="0" smtClean="0">
                <a:latin typeface="Times New Roman" panose="02020603050405020304" pitchFamily="18" charset="0"/>
                <a:cs typeface="Times New Roman" pitchFamily="18" charset="0"/>
              </a:rPr>
              <a:t>Prototype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development of dipole magnet</a:t>
            </a:r>
          </a:p>
          <a:p>
            <a:pPr marL="358775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2400" b="1" dirty="0" smtClean="0">
                <a:latin typeface="Times New Roman" panose="02020603050405020304" pitchFamily="18" charset="0"/>
                <a:cs typeface="Times New Roman" pitchFamily="18" charset="0"/>
              </a:rPr>
              <a:t>Summery</a:t>
            </a:r>
          </a:p>
          <a:p>
            <a:pPr marL="0" lvl="1" indent="0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None/>
              <a:defRPr/>
            </a:pPr>
            <a:endParaRPr lang="zh-CN" altLang="en-US" sz="24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793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 1"/>
          <p:cNvSpPr>
            <a:spLocks noGrp="1"/>
          </p:cNvSpPr>
          <p:nvPr>
            <p:ph type="title"/>
          </p:nvPr>
        </p:nvSpPr>
        <p:spPr>
          <a:xfrm>
            <a:off x="360000" y="0"/>
            <a:ext cx="8280000" cy="612000"/>
          </a:xfrm>
        </p:spPr>
        <p:txBody>
          <a:bodyPr/>
          <a:lstStyle/>
          <a:p>
            <a:pPr lvl="1" eaLnBrk="1" hangingPunct="1"/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Prototype development of electrostatic separator</a:t>
            </a:r>
          </a:p>
        </p:txBody>
      </p:sp>
      <p:sp>
        <p:nvSpPr>
          <p:cNvPr id="1029" name="内容占位符 2"/>
          <p:cNvSpPr>
            <a:spLocks noGrp="1"/>
          </p:cNvSpPr>
          <p:nvPr>
            <p:ph idx="1"/>
          </p:nvPr>
        </p:nvSpPr>
        <p:spPr>
          <a:xfrm>
            <a:off x="360000" y="720000"/>
            <a:ext cx="8280000" cy="6120000"/>
          </a:xfrm>
        </p:spPr>
        <p:txBody>
          <a:bodyPr/>
          <a:lstStyle/>
          <a:p>
            <a:pPr marL="358775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Molecular 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pump unit for crude pumping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zh-CN" sz="1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620000"/>
            <a:ext cx="4320000" cy="3240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0" y="1620000"/>
            <a:ext cx="3600000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11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 1"/>
          <p:cNvSpPr>
            <a:spLocks noGrp="1"/>
          </p:cNvSpPr>
          <p:nvPr>
            <p:ph type="title"/>
          </p:nvPr>
        </p:nvSpPr>
        <p:spPr>
          <a:xfrm>
            <a:off x="360000" y="0"/>
            <a:ext cx="8280000" cy="612000"/>
          </a:xfrm>
        </p:spPr>
        <p:txBody>
          <a:bodyPr/>
          <a:lstStyle/>
          <a:p>
            <a:pPr lvl="1" eaLnBrk="1" hangingPunct="1"/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Prototype development of electrostatic separator</a:t>
            </a:r>
          </a:p>
        </p:txBody>
      </p:sp>
      <p:sp>
        <p:nvSpPr>
          <p:cNvPr id="1029" name="内容占位符 2"/>
          <p:cNvSpPr>
            <a:spLocks noGrp="1"/>
          </p:cNvSpPr>
          <p:nvPr>
            <p:ph idx="1"/>
          </p:nvPr>
        </p:nvSpPr>
        <p:spPr>
          <a:xfrm>
            <a:off x="360000" y="720000"/>
            <a:ext cx="8280000" cy="6120000"/>
          </a:xfrm>
        </p:spPr>
        <p:txBody>
          <a:bodyPr/>
          <a:lstStyle/>
          <a:p>
            <a:pPr marL="358775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Vacuum 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baking.</a:t>
            </a:r>
          </a:p>
        </p:txBody>
      </p:sp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080000"/>
            <a:ext cx="3600000" cy="270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00" y="1080000"/>
            <a:ext cx="3600000" cy="2700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00" y="3960000"/>
            <a:ext cx="3600000" cy="2700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3960000"/>
            <a:ext cx="360000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94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标题 1"/>
          <p:cNvSpPr txBox="1">
            <a:spLocks/>
          </p:cNvSpPr>
          <p:nvPr/>
        </p:nvSpPr>
        <p:spPr bwMode="auto">
          <a:xfrm>
            <a:off x="360000" y="0"/>
            <a:ext cx="828000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Design of dipole </a:t>
            </a:r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magnet</a:t>
            </a:r>
            <a:endParaRPr lang="en-US" altLang="zh-C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内容占位符 2"/>
          <p:cNvSpPr txBox="1">
            <a:spLocks/>
          </p:cNvSpPr>
          <p:nvPr/>
        </p:nvSpPr>
        <p:spPr>
          <a:xfrm>
            <a:off x="360000" y="720000"/>
            <a:ext cx="8280000" cy="5400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  <a:defRPr/>
            </a:pPr>
            <a:endParaRPr lang="en-US" altLang="zh-C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1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  <a:defRPr/>
            </a:pPr>
            <a:endParaRPr lang="en-US" altLang="zh-C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b="1" dirty="0">
              <a:latin typeface="Times New Roman" pitchFamily="18" charset="0"/>
            </a:endParaRPr>
          </a:p>
          <a:p>
            <a:pPr marL="0" indent="0" eaLnBrk="1" hangingPunct="1">
              <a:buClr>
                <a:srgbClr val="FF0000"/>
              </a:buClr>
              <a:buSzPct val="80000"/>
              <a:buFont typeface="Arial" charset="0"/>
              <a:buNone/>
              <a:defRPr/>
            </a:pPr>
            <a:endParaRPr lang="en-GB" altLang="zh-CN" sz="1800" dirty="0" smtClean="0">
              <a:latin typeface="Times New Roman" pitchFamily="18" charset="0"/>
            </a:endParaRPr>
          </a:p>
          <a:p>
            <a:pPr marL="358775" indent="-358775" eaLnBrk="1" hangingPunct="1"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GB" altLang="zh-CN" sz="1800" dirty="0" smtClean="0">
              <a:latin typeface="Times New Roman" pitchFamily="18" charset="0"/>
            </a:endParaRPr>
          </a:p>
          <a:p>
            <a:pPr marL="609600" indent="-609600" eaLnBrk="1" hangingPunct="1">
              <a:buFont typeface="Arial" charset="0"/>
              <a:buNone/>
              <a:defRPr/>
            </a:pPr>
            <a:endParaRPr lang="zh-CN" altLang="en-US" sz="1800" dirty="0" smtClean="0">
              <a:latin typeface="Times New Roman" pitchFamily="18" charset="0"/>
            </a:endParaRPr>
          </a:p>
        </p:txBody>
      </p:sp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3438039"/>
              </p:ext>
            </p:extLst>
          </p:nvPr>
        </p:nvGraphicFramePr>
        <p:xfrm>
          <a:off x="5400000" y="1080000"/>
          <a:ext cx="2736304" cy="5184568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872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287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Magnet Name</a:t>
                      </a:r>
                      <a:endParaRPr lang="zh-CN" alt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ESM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87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50" b="1" u="none" strike="noStrike" dirty="0" smtClean="0">
                          <a:effectLst/>
                        </a:rPr>
                        <a:t>Center field</a:t>
                      </a:r>
                      <a:r>
                        <a:rPr lang="zh-CN" altLang="en-US" sz="1050" b="1" u="none" strike="noStrike" dirty="0" smtClean="0">
                          <a:effectLst/>
                        </a:rPr>
                        <a:t> </a:t>
                      </a:r>
                      <a:r>
                        <a:rPr lang="en-US" altLang="zh-CN" sz="1050" b="1" u="none" strike="noStrike" baseline="0" dirty="0" smtClean="0">
                          <a:effectLst/>
                        </a:rPr>
                        <a:t> [</a:t>
                      </a:r>
                      <a:r>
                        <a:rPr lang="en-US" sz="1050" b="1" u="none" strike="noStrike" dirty="0" err="1" smtClean="0">
                          <a:effectLst/>
                        </a:rPr>
                        <a:t>Guass</a:t>
                      </a:r>
                      <a:r>
                        <a:rPr lang="en-US" sz="1050" b="1" u="none" strike="noStrike" dirty="0" smtClean="0">
                          <a:effectLst/>
                        </a:rPr>
                        <a:t>]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050" b="1" u="none" strike="noStrike" dirty="0" smtClean="0">
                          <a:effectLst/>
                        </a:rPr>
                        <a:t>75.5</a:t>
                      </a:r>
                      <a:endParaRPr lang="en-US" altLang="zh-CN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28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Magnet Length</a:t>
                      </a:r>
                      <a:r>
                        <a:rPr lang="en-US" sz="105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 [m]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4.4</a:t>
                      </a:r>
                      <a:endParaRPr lang="en-US" altLang="zh-CN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28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u="none" strike="noStrike" dirty="0" smtClean="0">
                          <a:effectLst/>
                        </a:rPr>
                        <a:t>Current</a:t>
                      </a:r>
                      <a:r>
                        <a:rPr lang="en-US" sz="1050" b="1" u="none" strike="noStrike" baseline="0" dirty="0" smtClean="0">
                          <a:effectLst/>
                        </a:rPr>
                        <a:t> [</a:t>
                      </a:r>
                      <a:r>
                        <a:rPr lang="en-US" sz="1050" b="1" u="none" strike="noStrike" dirty="0" smtClean="0">
                          <a:effectLst/>
                        </a:rPr>
                        <a:t>A/turn]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050" b="1" u="none" strike="noStrike" dirty="0" smtClean="0">
                          <a:effectLst/>
                        </a:rPr>
                        <a:t>10.8</a:t>
                      </a:r>
                      <a:endParaRPr lang="en-US" altLang="zh-CN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287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50" b="1" u="none" strike="noStrike" dirty="0" smtClean="0">
                          <a:effectLst/>
                        </a:rPr>
                        <a:t>Turns  [H×V]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050" b="1" u="none" strike="noStrike" dirty="0" smtClean="0">
                          <a:effectLst/>
                        </a:rPr>
                        <a:t>12×17</a:t>
                      </a:r>
                      <a:endParaRPr lang="en-US" altLang="zh-CN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287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50" b="1" u="none" strike="noStrike" dirty="0" smtClean="0">
                          <a:effectLst/>
                        </a:rPr>
                        <a:t>Field</a:t>
                      </a:r>
                      <a:r>
                        <a:rPr lang="en-US" altLang="zh-CN" sz="1050" b="1" u="none" strike="noStrike" baseline="0" dirty="0" smtClean="0">
                          <a:effectLst/>
                        </a:rPr>
                        <a:t> Clamp Size [H</a:t>
                      </a:r>
                      <a:r>
                        <a:rPr lang="en-US" altLang="zh-CN" sz="1050" b="1" u="none" strike="noStrike" dirty="0" smtClean="0">
                          <a:effectLst/>
                        </a:rPr>
                        <a:t>×</a:t>
                      </a:r>
                      <a:r>
                        <a:rPr lang="en-US" altLang="zh-CN" sz="1050" b="1" u="none" strike="noStrike" baseline="0" dirty="0" smtClean="0">
                          <a:effectLst/>
                        </a:rPr>
                        <a:t>V, </a:t>
                      </a:r>
                      <a:r>
                        <a:rPr lang="en-US" sz="1050" b="1" u="none" strike="noStrike" dirty="0" smtClean="0">
                          <a:effectLst/>
                        </a:rPr>
                        <a:t>mm]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050" b="1" u="none" strike="noStrike" dirty="0" smtClean="0">
                          <a:effectLst/>
                        </a:rPr>
                        <a:t>830×610</a:t>
                      </a:r>
                      <a:endParaRPr lang="en-US" altLang="zh-CN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287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50" b="1" u="none" strike="noStrike" dirty="0" smtClean="0">
                          <a:effectLst/>
                        </a:rPr>
                        <a:t>Field</a:t>
                      </a:r>
                      <a:r>
                        <a:rPr lang="en-US" altLang="zh-CN" sz="1050" b="1" u="none" strike="noStrike" baseline="0" dirty="0" smtClean="0">
                          <a:effectLst/>
                        </a:rPr>
                        <a:t> Clamp Wall Thickness</a:t>
                      </a:r>
                      <a:r>
                        <a:rPr lang="zh-CN" altLang="en-US" sz="1050" b="1" u="none" strike="noStrike" dirty="0" smtClean="0">
                          <a:effectLst/>
                        </a:rPr>
                        <a:t> </a:t>
                      </a:r>
                      <a:r>
                        <a:rPr lang="en-US" altLang="zh-CN" sz="1050" b="1" u="none" strike="noStrike" dirty="0" smtClean="0">
                          <a:effectLst/>
                        </a:rPr>
                        <a:t>[</a:t>
                      </a:r>
                      <a:r>
                        <a:rPr lang="en-US" sz="1050" b="1" u="none" strike="noStrike" dirty="0" smtClean="0">
                          <a:effectLst/>
                        </a:rPr>
                        <a:t>mm]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0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US" altLang="zh-CN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287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50" b="1" u="none" strike="noStrike" dirty="0" smtClean="0">
                          <a:effectLst/>
                        </a:rPr>
                        <a:t>Field</a:t>
                      </a:r>
                      <a:r>
                        <a:rPr lang="en-US" altLang="zh-CN" sz="1050" b="1" u="none" strike="noStrike" baseline="0" dirty="0" smtClean="0">
                          <a:effectLst/>
                        </a:rPr>
                        <a:t> Clamp Number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050" b="1" u="none" strike="noStrike" dirty="0" smtClean="0">
                          <a:effectLst/>
                        </a:rPr>
                        <a:t>2</a:t>
                      </a:r>
                      <a:endParaRPr lang="en-US" altLang="zh-CN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287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50" b="1" u="none" strike="noStrike" dirty="0" smtClean="0">
                          <a:effectLst/>
                        </a:rPr>
                        <a:t>Coil Number</a:t>
                      </a:r>
                      <a:endParaRPr lang="zh-CN" alt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050" b="1" u="none" strike="noStrike" dirty="0" smtClean="0">
                          <a:effectLst/>
                        </a:rPr>
                        <a:t>2</a:t>
                      </a:r>
                      <a:endParaRPr lang="en-US" altLang="zh-CN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287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50" b="1" u="none" strike="noStrike" dirty="0" smtClean="0">
                          <a:effectLst/>
                        </a:rPr>
                        <a:t>Conductor</a:t>
                      </a:r>
                      <a:r>
                        <a:rPr lang="en-US" altLang="zh-CN" sz="1050" b="1" u="none" strike="noStrike" baseline="0" dirty="0" smtClean="0">
                          <a:effectLst/>
                        </a:rPr>
                        <a:t> Size [H</a:t>
                      </a:r>
                      <a:r>
                        <a:rPr lang="en-US" sz="1050" b="1" u="none" strike="noStrike" dirty="0" smtClean="0">
                          <a:effectLst/>
                        </a:rPr>
                        <a:t>×V, mm]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050" b="1" u="none" strike="noStrike" dirty="0" smtClean="0">
                          <a:effectLst/>
                        </a:rPr>
                        <a:t>3×3</a:t>
                      </a:r>
                      <a:endParaRPr lang="en-US" altLang="zh-CN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287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50" b="1" u="none" strike="noStrike" dirty="0" smtClean="0">
                          <a:effectLst/>
                        </a:rPr>
                        <a:t>Current Density </a:t>
                      </a:r>
                      <a:r>
                        <a:rPr lang="zh-CN" altLang="en-US" sz="1050" b="1" u="none" strike="noStrike" dirty="0" smtClean="0">
                          <a:effectLst/>
                        </a:rPr>
                        <a:t> </a:t>
                      </a:r>
                      <a:r>
                        <a:rPr lang="en-US" altLang="zh-CN" sz="1050" b="1" u="none" strike="noStrike" dirty="0" smtClean="0">
                          <a:effectLst/>
                        </a:rPr>
                        <a:t>[</a:t>
                      </a:r>
                      <a:r>
                        <a:rPr lang="en-US" sz="1050" b="1" u="none" strike="noStrike" dirty="0" smtClean="0">
                          <a:effectLst/>
                        </a:rPr>
                        <a:t>A/mm^2]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050" b="1" u="none" strike="noStrike" dirty="0" smtClean="0">
                          <a:effectLst/>
                        </a:rPr>
                        <a:t>1.2</a:t>
                      </a:r>
                      <a:endParaRPr lang="en-US" altLang="zh-CN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287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50" b="1" u="none" strike="noStrike" dirty="0" smtClean="0">
                          <a:effectLst/>
                        </a:rPr>
                        <a:t>Magnet Resistance [Ω]</a:t>
                      </a:r>
                      <a:endParaRPr lang="en-US" altLang="zh-CN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050" b="1" u="none" strike="noStrike" dirty="0" smtClean="0">
                          <a:effectLst/>
                        </a:rPr>
                        <a:t>7.82</a:t>
                      </a:r>
                      <a:endParaRPr lang="en-US" altLang="zh-CN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287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50" b="1" u="none" strike="noStrike" dirty="0" smtClean="0">
                          <a:effectLst/>
                        </a:rPr>
                        <a:t>Magnet</a:t>
                      </a:r>
                      <a:r>
                        <a:rPr lang="en-US" altLang="zh-CN" sz="1050" b="1" u="none" strike="noStrike" baseline="0" dirty="0" smtClean="0">
                          <a:effectLst/>
                        </a:rPr>
                        <a:t> Voltage</a:t>
                      </a:r>
                      <a:r>
                        <a:rPr lang="zh-CN" altLang="en-US" sz="1050" b="1" u="none" strike="noStrike" dirty="0" smtClean="0">
                          <a:effectLst/>
                        </a:rPr>
                        <a:t> </a:t>
                      </a:r>
                      <a:r>
                        <a:rPr lang="en-US" altLang="zh-CN" sz="1050" b="1" u="none" strike="noStrike" dirty="0" smtClean="0">
                          <a:effectLst/>
                        </a:rPr>
                        <a:t>[</a:t>
                      </a:r>
                      <a:r>
                        <a:rPr lang="en-US" sz="1050" b="1" u="none" strike="noStrike" dirty="0" smtClean="0">
                          <a:effectLst/>
                        </a:rPr>
                        <a:t>V]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050" b="1" u="none" strike="noStrike" dirty="0" smtClean="0">
                          <a:effectLst/>
                        </a:rPr>
                        <a:t>84.4</a:t>
                      </a:r>
                      <a:endParaRPr lang="en-US" altLang="zh-CN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287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50" b="1" u="none" strike="noStrike" dirty="0" smtClean="0">
                          <a:effectLst/>
                        </a:rPr>
                        <a:t>Magnet</a:t>
                      </a:r>
                      <a:r>
                        <a:rPr lang="en-US" altLang="zh-CN" sz="1050" b="1" u="none" strike="noStrike" baseline="0" dirty="0" smtClean="0">
                          <a:effectLst/>
                        </a:rPr>
                        <a:t> Power [</a:t>
                      </a:r>
                      <a:r>
                        <a:rPr lang="en-US" sz="1050" b="1" u="none" strike="noStrike" dirty="0" smtClean="0">
                          <a:effectLst/>
                        </a:rPr>
                        <a:t>W]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050" b="1" u="none" strike="noStrike" dirty="0" smtClean="0">
                          <a:effectLst/>
                        </a:rPr>
                        <a:t>660</a:t>
                      </a:r>
                      <a:endParaRPr lang="en-US" altLang="zh-CN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287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50" b="1" u="none" strike="noStrike" baseline="0" dirty="0" smtClean="0">
                          <a:effectLst/>
                        </a:rPr>
                        <a:t>Magnet Inductance [</a:t>
                      </a:r>
                      <a:r>
                        <a:rPr lang="en-US" sz="1050" b="1" u="none" strike="noStrike" dirty="0" smtClean="0">
                          <a:effectLst/>
                        </a:rPr>
                        <a:t>H]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050" b="1" u="none" strike="noStrike" dirty="0" smtClean="0">
                          <a:effectLst/>
                        </a:rPr>
                        <a:t>2.42</a:t>
                      </a:r>
                      <a:endParaRPr lang="en-US" altLang="zh-CN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287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50" b="1" u="none" strike="noStrike" dirty="0" smtClean="0">
                          <a:effectLst/>
                        </a:rPr>
                        <a:t>Cooling Method</a:t>
                      </a:r>
                      <a:endParaRPr lang="zh-CN" alt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0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Air</a:t>
                      </a:r>
                      <a:endParaRPr lang="zh-CN" alt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728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Yoke</a:t>
                      </a:r>
                      <a:r>
                        <a:rPr lang="en-US" sz="105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 Weight [Ton]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0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</a:t>
                      </a:r>
                      <a:endParaRPr lang="en-US" altLang="zh-CN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7287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50" b="1" u="none" strike="noStrike" dirty="0" smtClean="0">
                          <a:effectLst/>
                        </a:rPr>
                        <a:t>Coil</a:t>
                      </a:r>
                      <a:r>
                        <a:rPr lang="en-US" altLang="zh-CN" sz="1050" b="1" u="none" strike="noStrike" baseline="0" dirty="0" smtClean="0">
                          <a:effectLst/>
                        </a:rPr>
                        <a:t> Weight [Ton]</a:t>
                      </a:r>
                      <a:endParaRPr lang="zh-CN" alt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0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0.328</a:t>
                      </a:r>
                      <a:endParaRPr lang="en-US" altLang="zh-CN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7287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50" b="1" u="none" strike="noStrike" dirty="0" smtClean="0">
                          <a:effectLst/>
                        </a:rPr>
                        <a:t>Magnet Weight [Ton]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0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11.328</a:t>
                      </a:r>
                      <a:endParaRPr lang="en-US" altLang="zh-CN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18" name="矩形 17"/>
          <p:cNvSpPr/>
          <p:nvPr/>
        </p:nvSpPr>
        <p:spPr>
          <a:xfrm>
            <a:off x="2160000" y="6480000"/>
            <a:ext cx="8130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3D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760000" y="6480000"/>
            <a:ext cx="1800000" cy="288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Parameters of the magnet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1" t="6277" r="18113" b="14753"/>
          <a:stretch/>
        </p:blipFill>
        <p:spPr bwMode="auto">
          <a:xfrm>
            <a:off x="360000" y="1080000"/>
            <a:ext cx="4572079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9" t="5251" r="30920" b="10727"/>
          <a:stretch/>
        </p:blipFill>
        <p:spPr bwMode="auto">
          <a:xfrm>
            <a:off x="720000" y="3960000"/>
            <a:ext cx="4157230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993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 1"/>
          <p:cNvSpPr>
            <a:spLocks noGrp="1"/>
          </p:cNvSpPr>
          <p:nvPr>
            <p:ph type="title"/>
          </p:nvPr>
        </p:nvSpPr>
        <p:spPr>
          <a:xfrm>
            <a:off x="360000" y="0"/>
            <a:ext cx="8280000" cy="612000"/>
          </a:xfrm>
        </p:spPr>
        <p:txBody>
          <a:bodyPr/>
          <a:lstStyle/>
          <a:p>
            <a:pPr lvl="1" eaLnBrk="1" hangingPunct="1"/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Prototype development of dipole 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itchFamily="18" charset="0"/>
              </a:rPr>
              <a:t>magnet</a:t>
            </a:r>
            <a:endParaRPr lang="en-US" altLang="zh-CN" sz="24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029" name="内容占位符 2"/>
          <p:cNvSpPr>
            <a:spLocks noGrp="1"/>
          </p:cNvSpPr>
          <p:nvPr>
            <p:ph idx="1"/>
          </p:nvPr>
        </p:nvSpPr>
        <p:spPr>
          <a:xfrm>
            <a:off x="360000" y="720000"/>
            <a:ext cx="8280000" cy="6120000"/>
          </a:xfrm>
        </p:spPr>
        <p:txBody>
          <a:bodyPr/>
          <a:lstStyle/>
          <a:p>
            <a:pPr marL="358775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Completed 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physical design 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of the magnet</a:t>
            </a:r>
          </a:p>
        </p:txBody>
      </p:sp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1341036"/>
              </p:ext>
            </p:extLst>
          </p:nvPr>
        </p:nvGraphicFramePr>
        <p:xfrm>
          <a:off x="5400000" y="1080000"/>
          <a:ext cx="2736304" cy="5184568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872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287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Magnet Name</a:t>
                      </a:r>
                      <a:endParaRPr lang="zh-CN" alt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ESM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87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50" b="1" u="none" strike="noStrike" dirty="0" smtClean="0">
                          <a:effectLst/>
                        </a:rPr>
                        <a:t>Center field</a:t>
                      </a:r>
                      <a:r>
                        <a:rPr lang="zh-CN" altLang="en-US" sz="1050" b="1" u="none" strike="noStrike" dirty="0" smtClean="0">
                          <a:effectLst/>
                        </a:rPr>
                        <a:t> </a:t>
                      </a:r>
                      <a:r>
                        <a:rPr lang="en-US" altLang="zh-CN" sz="1050" b="1" u="none" strike="noStrike" baseline="0" dirty="0" smtClean="0">
                          <a:effectLst/>
                        </a:rPr>
                        <a:t> [</a:t>
                      </a:r>
                      <a:r>
                        <a:rPr lang="en-US" sz="1050" b="1" u="none" strike="noStrike" dirty="0" err="1" smtClean="0">
                          <a:effectLst/>
                        </a:rPr>
                        <a:t>Guass</a:t>
                      </a:r>
                      <a:r>
                        <a:rPr lang="en-US" sz="1050" b="1" u="none" strike="noStrike" dirty="0" smtClean="0">
                          <a:effectLst/>
                        </a:rPr>
                        <a:t>]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050" b="1" u="none" strike="noStrike" dirty="0" smtClean="0">
                          <a:effectLst/>
                        </a:rPr>
                        <a:t>75.5</a:t>
                      </a:r>
                      <a:endParaRPr lang="en-US" altLang="zh-CN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28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Magnet Length</a:t>
                      </a:r>
                      <a:r>
                        <a:rPr lang="en-US" sz="105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 [m]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4.4</a:t>
                      </a:r>
                      <a:endParaRPr lang="en-US" altLang="zh-CN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28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u="none" strike="noStrike" dirty="0" smtClean="0">
                          <a:effectLst/>
                        </a:rPr>
                        <a:t>Current</a:t>
                      </a:r>
                      <a:r>
                        <a:rPr lang="en-US" sz="1050" b="1" u="none" strike="noStrike" baseline="0" dirty="0" smtClean="0">
                          <a:effectLst/>
                        </a:rPr>
                        <a:t> [</a:t>
                      </a:r>
                      <a:r>
                        <a:rPr lang="en-US" sz="1050" b="1" u="none" strike="noStrike" dirty="0" smtClean="0">
                          <a:effectLst/>
                        </a:rPr>
                        <a:t>A/turn]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050" b="1" u="none" strike="noStrike" dirty="0" smtClean="0">
                          <a:effectLst/>
                        </a:rPr>
                        <a:t>10.8</a:t>
                      </a:r>
                      <a:endParaRPr lang="en-US" altLang="zh-CN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287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50" b="1" u="none" strike="noStrike" dirty="0" smtClean="0">
                          <a:effectLst/>
                        </a:rPr>
                        <a:t>Turns  [H×V]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050" b="1" u="none" strike="noStrike" dirty="0" smtClean="0">
                          <a:effectLst/>
                        </a:rPr>
                        <a:t>12×17</a:t>
                      </a:r>
                      <a:endParaRPr lang="en-US" altLang="zh-CN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287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50" b="1" u="none" strike="noStrike" dirty="0" smtClean="0">
                          <a:effectLst/>
                        </a:rPr>
                        <a:t>Field</a:t>
                      </a:r>
                      <a:r>
                        <a:rPr lang="en-US" altLang="zh-CN" sz="1050" b="1" u="none" strike="noStrike" baseline="0" dirty="0" smtClean="0">
                          <a:effectLst/>
                        </a:rPr>
                        <a:t> Clamp Size [H</a:t>
                      </a:r>
                      <a:r>
                        <a:rPr lang="en-US" altLang="zh-CN" sz="1050" b="1" u="none" strike="noStrike" dirty="0" smtClean="0">
                          <a:effectLst/>
                        </a:rPr>
                        <a:t>×</a:t>
                      </a:r>
                      <a:r>
                        <a:rPr lang="en-US" altLang="zh-CN" sz="1050" b="1" u="none" strike="noStrike" baseline="0" dirty="0" smtClean="0">
                          <a:effectLst/>
                        </a:rPr>
                        <a:t>V, </a:t>
                      </a:r>
                      <a:r>
                        <a:rPr lang="en-US" sz="1050" b="1" u="none" strike="noStrike" dirty="0" smtClean="0">
                          <a:effectLst/>
                        </a:rPr>
                        <a:t>mm]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050" b="1" u="none" strike="noStrike" dirty="0" smtClean="0">
                          <a:effectLst/>
                        </a:rPr>
                        <a:t>830×610</a:t>
                      </a:r>
                      <a:endParaRPr lang="en-US" altLang="zh-CN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287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50" b="1" u="none" strike="noStrike" dirty="0" smtClean="0">
                          <a:effectLst/>
                        </a:rPr>
                        <a:t>Field</a:t>
                      </a:r>
                      <a:r>
                        <a:rPr lang="en-US" altLang="zh-CN" sz="1050" b="1" u="none" strike="noStrike" baseline="0" dirty="0" smtClean="0">
                          <a:effectLst/>
                        </a:rPr>
                        <a:t> Clamp Wall Thickness</a:t>
                      </a:r>
                      <a:r>
                        <a:rPr lang="zh-CN" altLang="en-US" sz="1050" b="1" u="none" strike="noStrike" dirty="0" smtClean="0">
                          <a:effectLst/>
                        </a:rPr>
                        <a:t> </a:t>
                      </a:r>
                      <a:r>
                        <a:rPr lang="en-US" altLang="zh-CN" sz="1050" b="1" u="none" strike="noStrike" dirty="0" smtClean="0">
                          <a:effectLst/>
                        </a:rPr>
                        <a:t>[</a:t>
                      </a:r>
                      <a:r>
                        <a:rPr lang="en-US" sz="1050" b="1" u="none" strike="noStrike" dirty="0" smtClean="0">
                          <a:effectLst/>
                        </a:rPr>
                        <a:t>mm]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0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US" altLang="zh-CN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287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50" b="1" u="none" strike="noStrike" dirty="0" smtClean="0">
                          <a:effectLst/>
                        </a:rPr>
                        <a:t>Field</a:t>
                      </a:r>
                      <a:r>
                        <a:rPr lang="en-US" altLang="zh-CN" sz="1050" b="1" u="none" strike="noStrike" baseline="0" dirty="0" smtClean="0">
                          <a:effectLst/>
                        </a:rPr>
                        <a:t> Clamp Number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050" b="1" u="none" strike="noStrike" dirty="0" smtClean="0">
                          <a:effectLst/>
                        </a:rPr>
                        <a:t>2</a:t>
                      </a:r>
                      <a:endParaRPr lang="en-US" altLang="zh-CN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287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50" b="1" u="none" strike="noStrike" dirty="0" smtClean="0">
                          <a:effectLst/>
                        </a:rPr>
                        <a:t>Coil Number</a:t>
                      </a:r>
                      <a:endParaRPr lang="zh-CN" alt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050" b="1" u="none" strike="noStrike" dirty="0" smtClean="0">
                          <a:effectLst/>
                        </a:rPr>
                        <a:t>2</a:t>
                      </a:r>
                      <a:endParaRPr lang="en-US" altLang="zh-CN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287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50" b="1" u="none" strike="noStrike" dirty="0" smtClean="0">
                          <a:effectLst/>
                        </a:rPr>
                        <a:t>Conductor</a:t>
                      </a:r>
                      <a:r>
                        <a:rPr lang="en-US" altLang="zh-CN" sz="1050" b="1" u="none" strike="noStrike" baseline="0" dirty="0" smtClean="0">
                          <a:effectLst/>
                        </a:rPr>
                        <a:t> Size [H</a:t>
                      </a:r>
                      <a:r>
                        <a:rPr lang="en-US" sz="1050" b="1" u="none" strike="noStrike" dirty="0" smtClean="0">
                          <a:effectLst/>
                        </a:rPr>
                        <a:t>×V, mm]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050" b="1" u="none" strike="noStrike" dirty="0" smtClean="0">
                          <a:effectLst/>
                        </a:rPr>
                        <a:t>3×3</a:t>
                      </a:r>
                      <a:endParaRPr lang="en-US" altLang="zh-CN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287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50" b="1" u="none" strike="noStrike" dirty="0" smtClean="0">
                          <a:effectLst/>
                        </a:rPr>
                        <a:t>Current Density </a:t>
                      </a:r>
                      <a:r>
                        <a:rPr lang="zh-CN" altLang="en-US" sz="1050" b="1" u="none" strike="noStrike" dirty="0" smtClean="0">
                          <a:effectLst/>
                        </a:rPr>
                        <a:t> </a:t>
                      </a:r>
                      <a:r>
                        <a:rPr lang="en-US" altLang="zh-CN" sz="1050" b="1" u="none" strike="noStrike" dirty="0" smtClean="0">
                          <a:effectLst/>
                        </a:rPr>
                        <a:t>[</a:t>
                      </a:r>
                      <a:r>
                        <a:rPr lang="en-US" sz="1050" b="1" u="none" strike="noStrike" dirty="0" smtClean="0">
                          <a:effectLst/>
                        </a:rPr>
                        <a:t>A/mm^2]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050" b="1" u="none" strike="noStrike" dirty="0" smtClean="0">
                          <a:effectLst/>
                        </a:rPr>
                        <a:t>1.2</a:t>
                      </a:r>
                      <a:endParaRPr lang="en-US" altLang="zh-CN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287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50" b="1" u="none" strike="noStrike" dirty="0" smtClean="0">
                          <a:effectLst/>
                        </a:rPr>
                        <a:t>Magnet Resistance [Ω]</a:t>
                      </a:r>
                      <a:endParaRPr lang="en-US" altLang="zh-CN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050" b="1" u="none" strike="noStrike" dirty="0" smtClean="0">
                          <a:effectLst/>
                        </a:rPr>
                        <a:t>7.82</a:t>
                      </a:r>
                      <a:endParaRPr lang="en-US" altLang="zh-CN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287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50" b="1" u="none" strike="noStrike" dirty="0" smtClean="0">
                          <a:effectLst/>
                        </a:rPr>
                        <a:t>Magnet</a:t>
                      </a:r>
                      <a:r>
                        <a:rPr lang="en-US" altLang="zh-CN" sz="1050" b="1" u="none" strike="noStrike" baseline="0" dirty="0" smtClean="0">
                          <a:effectLst/>
                        </a:rPr>
                        <a:t> Voltage</a:t>
                      </a:r>
                      <a:r>
                        <a:rPr lang="zh-CN" altLang="en-US" sz="1050" b="1" u="none" strike="noStrike" dirty="0" smtClean="0">
                          <a:effectLst/>
                        </a:rPr>
                        <a:t> </a:t>
                      </a:r>
                      <a:r>
                        <a:rPr lang="en-US" altLang="zh-CN" sz="1050" b="1" u="none" strike="noStrike" dirty="0" smtClean="0">
                          <a:effectLst/>
                        </a:rPr>
                        <a:t>[</a:t>
                      </a:r>
                      <a:r>
                        <a:rPr lang="en-US" sz="1050" b="1" u="none" strike="noStrike" dirty="0" smtClean="0">
                          <a:effectLst/>
                        </a:rPr>
                        <a:t>V]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050" b="1" u="none" strike="noStrike" dirty="0" smtClean="0">
                          <a:effectLst/>
                        </a:rPr>
                        <a:t>84.4</a:t>
                      </a:r>
                      <a:endParaRPr lang="en-US" altLang="zh-CN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287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50" b="1" u="none" strike="noStrike" dirty="0" smtClean="0">
                          <a:effectLst/>
                        </a:rPr>
                        <a:t>Magnet</a:t>
                      </a:r>
                      <a:r>
                        <a:rPr lang="en-US" altLang="zh-CN" sz="1050" b="1" u="none" strike="noStrike" baseline="0" dirty="0" smtClean="0">
                          <a:effectLst/>
                        </a:rPr>
                        <a:t> Power [</a:t>
                      </a:r>
                      <a:r>
                        <a:rPr lang="en-US" sz="1050" b="1" u="none" strike="noStrike" dirty="0" smtClean="0">
                          <a:effectLst/>
                        </a:rPr>
                        <a:t>W]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050" b="1" u="none" strike="noStrike" dirty="0" smtClean="0">
                          <a:effectLst/>
                        </a:rPr>
                        <a:t>660</a:t>
                      </a:r>
                      <a:endParaRPr lang="en-US" altLang="zh-CN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287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50" b="1" u="none" strike="noStrike" baseline="0" dirty="0" smtClean="0">
                          <a:effectLst/>
                        </a:rPr>
                        <a:t>Magnet Inductance [</a:t>
                      </a:r>
                      <a:r>
                        <a:rPr lang="en-US" sz="1050" b="1" u="none" strike="noStrike" dirty="0" smtClean="0">
                          <a:effectLst/>
                        </a:rPr>
                        <a:t>H]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050" b="1" u="none" strike="noStrike" dirty="0" smtClean="0">
                          <a:effectLst/>
                        </a:rPr>
                        <a:t>2.42</a:t>
                      </a:r>
                      <a:endParaRPr lang="en-US" altLang="zh-CN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287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50" b="1" u="none" strike="noStrike" dirty="0" smtClean="0">
                          <a:effectLst/>
                        </a:rPr>
                        <a:t>Cooling Method</a:t>
                      </a:r>
                      <a:endParaRPr lang="zh-CN" alt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0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Air</a:t>
                      </a:r>
                      <a:endParaRPr lang="zh-CN" alt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728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Yoke</a:t>
                      </a:r>
                      <a:r>
                        <a:rPr lang="en-US" sz="105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 Weight [Ton]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0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</a:t>
                      </a:r>
                      <a:endParaRPr lang="en-US" altLang="zh-CN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7287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50" b="1" u="none" strike="noStrike" dirty="0" smtClean="0">
                          <a:effectLst/>
                        </a:rPr>
                        <a:t>Coil</a:t>
                      </a:r>
                      <a:r>
                        <a:rPr lang="en-US" altLang="zh-CN" sz="1050" b="1" u="none" strike="noStrike" baseline="0" dirty="0" smtClean="0">
                          <a:effectLst/>
                        </a:rPr>
                        <a:t> Weight [Ton]</a:t>
                      </a:r>
                      <a:endParaRPr lang="zh-CN" alt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0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0.328</a:t>
                      </a:r>
                      <a:endParaRPr lang="en-US" altLang="zh-CN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7287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50" b="1" u="none" strike="noStrike" dirty="0" smtClean="0">
                          <a:effectLst/>
                        </a:rPr>
                        <a:t>Magnet Weight [Ton]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0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11.328</a:t>
                      </a:r>
                      <a:endParaRPr lang="en-US" altLang="zh-CN" sz="105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10" name="矩形 9"/>
          <p:cNvSpPr/>
          <p:nvPr/>
        </p:nvSpPr>
        <p:spPr>
          <a:xfrm>
            <a:off x="2160000" y="6480000"/>
            <a:ext cx="8130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3D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760000" y="6480000"/>
            <a:ext cx="1800000" cy="288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Parameters of the magnet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1" t="6277" r="18113" b="14753"/>
          <a:stretch/>
        </p:blipFill>
        <p:spPr bwMode="auto">
          <a:xfrm>
            <a:off x="360000" y="1080000"/>
            <a:ext cx="4572079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9" t="5251" r="30920" b="10727"/>
          <a:stretch/>
        </p:blipFill>
        <p:spPr bwMode="auto">
          <a:xfrm>
            <a:off x="720000" y="3960000"/>
            <a:ext cx="4157230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054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 1"/>
          <p:cNvSpPr>
            <a:spLocks noGrp="1"/>
          </p:cNvSpPr>
          <p:nvPr>
            <p:ph type="title"/>
          </p:nvPr>
        </p:nvSpPr>
        <p:spPr>
          <a:xfrm>
            <a:off x="360000" y="0"/>
            <a:ext cx="8280000" cy="612000"/>
          </a:xfrm>
        </p:spPr>
        <p:txBody>
          <a:bodyPr/>
          <a:lstStyle/>
          <a:p>
            <a:pPr lvl="1" eaLnBrk="1" hangingPunct="1"/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Prototype development of dipole 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itchFamily="18" charset="0"/>
              </a:rPr>
              <a:t>magnet</a:t>
            </a:r>
            <a:endParaRPr lang="en-US" altLang="zh-CN" sz="24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029" name="内容占位符 2"/>
          <p:cNvSpPr>
            <a:spLocks noGrp="1"/>
          </p:cNvSpPr>
          <p:nvPr>
            <p:ph idx="1"/>
          </p:nvPr>
        </p:nvSpPr>
        <p:spPr>
          <a:xfrm>
            <a:off x="360000" y="720000"/>
            <a:ext cx="8280000" cy="6120000"/>
          </a:xfrm>
        </p:spPr>
        <p:txBody>
          <a:bodyPr/>
          <a:lstStyle/>
          <a:p>
            <a:pPr marL="358775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Completed 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the mechanical design of the magnet</a:t>
            </a:r>
          </a:p>
        </p:txBody>
      </p:sp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1440000"/>
            <a:ext cx="3494400" cy="2340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00" y="1440000"/>
            <a:ext cx="2191765" cy="2160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3960000"/>
            <a:ext cx="3960000" cy="19259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0000" y="3960000"/>
            <a:ext cx="3960000" cy="175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 1"/>
          <p:cNvSpPr>
            <a:spLocks noGrp="1"/>
          </p:cNvSpPr>
          <p:nvPr>
            <p:ph type="title"/>
          </p:nvPr>
        </p:nvSpPr>
        <p:spPr>
          <a:xfrm>
            <a:off x="360000" y="0"/>
            <a:ext cx="8280000" cy="612000"/>
          </a:xfrm>
        </p:spPr>
        <p:txBody>
          <a:bodyPr/>
          <a:lstStyle/>
          <a:p>
            <a:pPr lvl="1" eaLnBrk="1" hangingPunct="1"/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Prototype development of dipole 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itchFamily="18" charset="0"/>
              </a:rPr>
              <a:t>magnet</a:t>
            </a:r>
            <a:endParaRPr lang="en-US" altLang="zh-CN" sz="24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029" name="内容占位符 2"/>
          <p:cNvSpPr>
            <a:spLocks noGrp="1"/>
          </p:cNvSpPr>
          <p:nvPr>
            <p:ph idx="1"/>
          </p:nvPr>
        </p:nvSpPr>
        <p:spPr>
          <a:xfrm>
            <a:off x="360000" y="720000"/>
            <a:ext cx="8280000" cy="6120000"/>
          </a:xfrm>
        </p:spPr>
        <p:txBody>
          <a:bodyPr/>
          <a:lstStyle/>
          <a:p>
            <a:pPr marL="358775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magnet is being manufactured in the 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factory</a:t>
            </a:r>
          </a:p>
          <a:p>
            <a:pPr marL="358775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1800" dirty="0"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1800" dirty="0"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1800" dirty="0"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1800" dirty="0"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1800" dirty="0"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1800" dirty="0"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1800" dirty="0"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Since the length of the magnet is 4 meters, the number of turns of the coil is 12×17 ([H×V]), and the size of the wire is 3×3 (H×V, mm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),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middle part of the coil is deformed during winding</a:t>
            </a:r>
          </a:p>
          <a:p>
            <a:pPr marL="358775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1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2994" name="Picture 2" descr="D:\_照片\20210921\二极磁铁\微信图片_202109211641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000" y="1080000"/>
            <a:ext cx="5454791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995" name="Picture 3" descr="D:\_照片\20210921\二极磁铁\微信图片_202109211640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000" y="3780000"/>
            <a:ext cx="2520000" cy="189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997" name="Picture 5" descr="D:\_照片\20210921\二极磁铁\微信图片_202109211641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3780000"/>
            <a:ext cx="2520000" cy="189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998" name="Picture 6" descr="D:\_照片\20210921\二极磁铁\微信图片_202109211640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0" y="3780000"/>
            <a:ext cx="2520000" cy="189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51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 1"/>
          <p:cNvSpPr>
            <a:spLocks noGrp="1"/>
          </p:cNvSpPr>
          <p:nvPr>
            <p:ph type="title"/>
          </p:nvPr>
        </p:nvSpPr>
        <p:spPr>
          <a:xfrm>
            <a:off x="360000" y="0"/>
            <a:ext cx="8280000" cy="612000"/>
          </a:xfrm>
        </p:spPr>
        <p:txBody>
          <a:bodyPr/>
          <a:lstStyle/>
          <a:p>
            <a:pPr lvl="1" eaLnBrk="1" hangingPunct="1"/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Prototype development of dipole 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itchFamily="18" charset="0"/>
              </a:rPr>
              <a:t>magnet</a:t>
            </a:r>
            <a:endParaRPr lang="en-US" altLang="zh-CN" sz="24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029" name="内容占位符 2"/>
          <p:cNvSpPr>
            <a:spLocks noGrp="1"/>
          </p:cNvSpPr>
          <p:nvPr>
            <p:ph idx="1"/>
          </p:nvPr>
        </p:nvSpPr>
        <p:spPr>
          <a:xfrm>
            <a:off x="360000" y="720000"/>
            <a:ext cx="8280000" cy="6120000"/>
          </a:xfrm>
        </p:spPr>
        <p:txBody>
          <a:bodyPr/>
          <a:lstStyle/>
          <a:p>
            <a:pPr marL="358775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magnet is being manufactured in the 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factory</a:t>
            </a:r>
          </a:p>
          <a:p>
            <a:pPr marL="358775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1800" dirty="0"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1800" dirty="0"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1800" dirty="0"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1800" dirty="0"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1800" dirty="0"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1800" dirty="0"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1800" dirty="0"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Hold 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the coil with G10 epoxy plate and epoxy glue.</a:t>
            </a:r>
          </a:p>
          <a:p>
            <a:pPr marL="358775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1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D:\_照片\20210921\二极磁铁\微信图片_202109211641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00" y="1260000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_照片\20210921\二极磁铁\微信图片_202109211640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000" y="1260000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000" y="3600000"/>
            <a:ext cx="2880000" cy="2160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00" y="3600000"/>
            <a:ext cx="288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21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标题 1"/>
          <p:cNvSpPr txBox="1">
            <a:spLocks/>
          </p:cNvSpPr>
          <p:nvPr/>
        </p:nvSpPr>
        <p:spPr bwMode="auto">
          <a:xfrm>
            <a:off x="360000" y="0"/>
            <a:ext cx="828000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Summary</a:t>
            </a:r>
          </a:p>
        </p:txBody>
      </p:sp>
      <p:sp>
        <p:nvSpPr>
          <p:cNvPr id="25" name="内容占位符 2"/>
          <p:cNvSpPr txBox="1">
            <a:spLocks/>
          </p:cNvSpPr>
          <p:nvPr/>
        </p:nvSpPr>
        <p:spPr>
          <a:xfrm>
            <a:off x="360000" y="720000"/>
            <a:ext cx="8280000" cy="6120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 eaLnBrk="1" hangingPunct="1">
              <a:spcBef>
                <a:spcPts val="600"/>
              </a:spcBef>
              <a:spcAft>
                <a:spcPts val="12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overall installation of the separator was 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completed in factory and the factory test had been done.</a:t>
            </a:r>
            <a:endParaRPr lang="en-US" altLang="zh-CN" sz="1800" dirty="0"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spcBef>
                <a:spcPts val="600"/>
              </a:spcBef>
              <a:spcAft>
                <a:spcPts val="12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The factory test 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showed 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that the vacuum reaches the 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target.</a:t>
            </a:r>
            <a:endParaRPr lang="en-US" altLang="zh-CN" sz="1800" dirty="0"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spcBef>
                <a:spcPts val="600"/>
              </a:spcBef>
              <a:spcAft>
                <a:spcPts val="12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Due to the 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arc 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of the high voltage test, two power supplies failed to be 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used. </a:t>
            </a:r>
          </a:p>
          <a:p>
            <a:pPr marL="358775" lvl="1" indent="-358775" eaLnBrk="1" hangingPunct="1">
              <a:spcBef>
                <a:spcPts val="600"/>
              </a:spcBef>
              <a:spcAft>
                <a:spcPts val="12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After 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the improvement by Feedthrough, 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the separator have been 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delivered to the 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IHEP for testing.</a:t>
            </a:r>
          </a:p>
          <a:p>
            <a:pPr marL="358775" lvl="1" indent="-358775" eaLnBrk="1" hangingPunct="1">
              <a:spcBef>
                <a:spcPts val="600"/>
              </a:spcBef>
              <a:spcAft>
                <a:spcPts val="12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The overall installation of the separator was 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completed in IHEP.</a:t>
            </a:r>
          </a:p>
          <a:p>
            <a:pPr marL="358775" lvl="1" indent="-358775" eaLnBrk="1" hangingPunct="1">
              <a:spcBef>
                <a:spcPts val="600"/>
              </a:spcBef>
              <a:spcAft>
                <a:spcPts val="12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separator is vacuum 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baking.</a:t>
            </a:r>
          </a:p>
          <a:p>
            <a:pPr marL="358775" lvl="1" indent="-358775" eaLnBrk="1" hangingPunct="1">
              <a:spcBef>
                <a:spcPts val="600"/>
              </a:spcBef>
              <a:spcAft>
                <a:spcPts val="12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Then the high voltage test will been done.</a:t>
            </a:r>
          </a:p>
          <a:p>
            <a:pPr marL="358775" lvl="1" indent="-358775" eaLnBrk="1" hangingPunct="1">
              <a:spcBef>
                <a:spcPts val="600"/>
              </a:spcBef>
              <a:spcAft>
                <a:spcPts val="12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The magnet is being manufactured in the 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factory.</a:t>
            </a:r>
            <a:r>
              <a:rPr lang="zh-CN" altLang="zh-CN" sz="1800" dirty="0">
                <a:latin typeface="Times New Roman" panose="02020603050405020304" pitchFamily="18" charset="0"/>
                <a:cs typeface="Times New Roman" pitchFamily="18" charset="0"/>
              </a:rPr>
              <a:t> It is planned to complete </a:t>
            </a:r>
            <a:r>
              <a:rPr lang="en-US" altLang="zh-CN" sz="1800" dirty="0">
                <a:latin typeface="Times New Roman" panose="02020603050405020304" pitchFamily="18" charset="0"/>
                <a:cs typeface="Times New Roman" pitchFamily="18" charset="0"/>
              </a:rPr>
              <a:t>production </a:t>
            </a:r>
            <a:r>
              <a:rPr lang="zh-CN" altLang="zh-CN" sz="1800" dirty="0" smtClean="0">
                <a:latin typeface="Times New Roman" panose="02020603050405020304" pitchFamily="18" charset="0"/>
                <a:cs typeface="Times New Roman" pitchFamily="18" charset="0"/>
              </a:rPr>
              <a:t>in </a:t>
            </a:r>
            <a:r>
              <a:rPr lang="en-US" altLang="zh-CN" sz="1800" smtClean="0">
                <a:latin typeface="Times New Roman" panose="02020603050405020304" pitchFamily="18" charset="0"/>
                <a:cs typeface="Times New Roman" pitchFamily="18" charset="0"/>
              </a:rPr>
              <a:t>next month.</a:t>
            </a:r>
            <a:r>
              <a:rPr lang="zh-CN" altLang="zh-CN" sz="1800" smtClean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endParaRPr lang="en-US" altLang="zh-CN" sz="1800" dirty="0">
              <a:latin typeface="Times New Roman" pitchFamily="18" charset="0"/>
              <a:cs typeface="Times New Roman" pitchFamily="18" charset="0"/>
            </a:endParaRPr>
          </a:p>
          <a:p>
            <a:pPr marL="0" lvl="1" indent="0" eaLnBrk="1" hangingPunct="1">
              <a:spcBef>
                <a:spcPts val="600"/>
              </a:spcBef>
              <a:spcAft>
                <a:spcPts val="1200"/>
              </a:spcAft>
              <a:buClr>
                <a:srgbClr val="FF0000"/>
              </a:buClr>
              <a:buSzPct val="80000"/>
              <a:buNone/>
              <a:defRPr/>
            </a:pPr>
            <a:endParaRPr lang="en-US" altLang="zh-CN" sz="1800" dirty="0"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1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  <a:defRPr/>
            </a:pPr>
            <a:endParaRPr lang="en-US" altLang="zh-C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b="1" dirty="0">
              <a:latin typeface="Times New Roman" pitchFamily="18" charset="0"/>
            </a:endParaRPr>
          </a:p>
          <a:p>
            <a:pPr marL="0" indent="0" eaLnBrk="1" hangingPunct="1">
              <a:buClr>
                <a:srgbClr val="FF0000"/>
              </a:buClr>
              <a:buSzPct val="80000"/>
              <a:buFont typeface="Arial" charset="0"/>
              <a:buNone/>
              <a:defRPr/>
            </a:pPr>
            <a:endParaRPr lang="en-GB" altLang="zh-CN" sz="1800" dirty="0" smtClean="0">
              <a:latin typeface="Times New Roman" pitchFamily="18" charset="0"/>
            </a:endParaRPr>
          </a:p>
          <a:p>
            <a:pPr marL="358775" indent="-358775" eaLnBrk="1" hangingPunct="1"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GB" altLang="zh-CN" sz="1800" dirty="0" smtClean="0">
              <a:latin typeface="Times New Roman" pitchFamily="18" charset="0"/>
            </a:endParaRPr>
          </a:p>
          <a:p>
            <a:pPr marL="609600" indent="-609600" eaLnBrk="1" hangingPunct="1">
              <a:buFont typeface="Arial" charset="0"/>
              <a:buNone/>
              <a:defRPr/>
            </a:pPr>
            <a:endParaRPr lang="zh-CN" altLang="en-US" sz="1800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78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WordArt 5"/>
          <p:cNvSpPr>
            <a:spLocks noChangeArrowheads="1" noChangeShapeType="1" noTextEdit="1"/>
          </p:cNvSpPr>
          <p:nvPr/>
        </p:nvSpPr>
        <p:spPr bwMode="auto">
          <a:xfrm>
            <a:off x="2520000" y="2160000"/>
            <a:ext cx="3600000" cy="1800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altLang="zh-CN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宋体"/>
                <a:ea typeface="宋体"/>
              </a:rPr>
              <a:t>Thank You!</a:t>
            </a:r>
            <a:endParaRPr lang="zh-CN" alt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宋体"/>
              <a:ea typeface="宋体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 1"/>
          <p:cNvSpPr>
            <a:spLocks noGrp="1"/>
          </p:cNvSpPr>
          <p:nvPr>
            <p:ph type="title"/>
          </p:nvPr>
        </p:nvSpPr>
        <p:spPr>
          <a:xfrm>
            <a:off x="360000" y="0"/>
            <a:ext cx="8280000" cy="612000"/>
          </a:xfrm>
        </p:spPr>
        <p:txBody>
          <a:bodyPr/>
          <a:lstStyle/>
          <a:p>
            <a:pPr eaLnBrk="1" hangingPunct="1"/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Introduction</a:t>
            </a:r>
          </a:p>
        </p:txBody>
      </p:sp>
      <p:sp>
        <p:nvSpPr>
          <p:cNvPr id="1029" name="内容占位符 2"/>
          <p:cNvSpPr>
            <a:spLocks noGrp="1"/>
          </p:cNvSpPr>
          <p:nvPr>
            <p:ph idx="1"/>
          </p:nvPr>
        </p:nvSpPr>
        <p:spPr>
          <a:xfrm>
            <a:off x="360000" y="720000"/>
            <a:ext cx="8280000" cy="6120000"/>
          </a:xfrm>
        </p:spPr>
        <p:txBody>
          <a:bodyPr/>
          <a:lstStyle/>
          <a:p>
            <a:pPr marL="360000" lvl="1" indent="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  <a:defRPr/>
            </a:pPr>
            <a:r>
              <a:rPr lang="en-US" altLang="zh-CN" sz="1800" dirty="0">
                <a:latin typeface="Times New Roman" panose="02020603050405020304" pitchFamily="18" charset="0"/>
                <a:cs typeface="Times New Roman" pitchFamily="18" charset="0"/>
              </a:rPr>
              <a:t>The </a:t>
            </a:r>
            <a:r>
              <a:rPr lang="en-US" altLang="zh-CN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Electro-magnetic Separator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cs typeface="Times New Roman" pitchFamily="18" charset="0"/>
              </a:rPr>
              <a:t>is a device consisting of perpendicular </a:t>
            </a:r>
            <a:r>
              <a:rPr lang="en-US" altLang="zh-CN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electric </a:t>
            </a:r>
            <a:r>
              <a:rPr lang="en-US" altLang="zh-CN" sz="1800" dirty="0">
                <a:latin typeface="Times New Roman" panose="02020603050405020304" pitchFamily="18" charset="0"/>
                <a:cs typeface="Times New Roman" pitchFamily="18" charset="0"/>
              </a:rPr>
              <a:t>and </a:t>
            </a:r>
            <a:r>
              <a:rPr lang="en-US" altLang="zh-CN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magnetic</a:t>
            </a:r>
            <a:r>
              <a:rPr lang="en-US" altLang="zh-CN" sz="1800" dirty="0">
                <a:latin typeface="Times New Roman" panose="02020603050405020304" pitchFamily="18" charset="0"/>
                <a:cs typeface="Times New Roman" pitchFamily="18" charset="0"/>
              </a:rPr>
              <a:t> fields. </a:t>
            </a:r>
            <a:endParaRPr lang="en-US" altLang="zh-C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000" lvl="1" indent="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  <a:defRPr/>
            </a:pPr>
            <a:r>
              <a:rPr lang="en-US" altLang="zh-CN" sz="1800" dirty="0">
                <a:latin typeface="Times New Roman" panose="02020603050405020304" pitchFamily="18" charset="0"/>
                <a:cs typeface="Times New Roman" pitchFamily="18" charset="0"/>
              </a:rPr>
              <a:t>One set of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itchFamily="18" charset="0"/>
              </a:rPr>
              <a:t>Electro-magnetic Separators </a:t>
            </a:r>
            <a:r>
              <a:rPr lang="en-US" altLang="zh-CN" sz="1800" dirty="0">
                <a:latin typeface="Times New Roman" panose="02020603050405020304" pitchFamily="18" charset="0"/>
                <a:cs typeface="Times New Roman" pitchFamily="18" charset="0"/>
              </a:rPr>
              <a:t>including 8 units, total 32 units will be need for CEPC.</a:t>
            </a:r>
          </a:p>
        </p:txBody>
      </p:sp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330" name="Equation" r:id="rId3" imgW="428207" imgH="666100" progId="">
                  <p:embed/>
                </p:oleObj>
              </mc:Choice>
              <mc:Fallback>
                <p:oleObj name="Equation" r:id="rId3" imgW="428207" imgH="666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331" name="Equation" r:id="rId5" imgW="428207" imgH="666100" progId="">
                  <p:embed/>
                </p:oleObj>
              </mc:Choice>
              <mc:Fallback>
                <p:oleObj name="Equation" r:id="rId5" imgW="428207" imgH="666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5"/>
          <p:cNvGraphicFramePr>
            <a:graphicFrameLocks noChangeAspect="1"/>
          </p:cNvGraphicFramePr>
          <p:nvPr>
            <p:extLst/>
          </p:nvPr>
        </p:nvGraphicFramePr>
        <p:xfrm>
          <a:off x="4168000" y="374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332" name="Equation" r:id="rId7" imgW="428207" imgH="666100" progId="">
                  <p:embed/>
                </p:oleObj>
              </mc:Choice>
              <mc:Fallback>
                <p:oleObj name="Equation" r:id="rId7" imgW="428207" imgH="666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8000" y="37409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6"/>
          <p:cNvGraphicFramePr>
            <a:graphicFrameLocks noChangeAspect="1"/>
          </p:cNvGraphicFramePr>
          <p:nvPr>
            <p:extLst/>
          </p:nvPr>
        </p:nvGraphicFramePr>
        <p:xfrm>
          <a:off x="3917175" y="375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333" name="Equation" r:id="rId8" imgW="428207" imgH="666100" progId="">
                  <p:embed/>
                </p:oleObj>
              </mc:Choice>
              <mc:Fallback>
                <p:oleObj name="Equation" r:id="rId8" imgW="428207" imgH="666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7175" y="37536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334" name="Equation" r:id="rId9" imgW="428207" imgH="666100" progId="">
                  <p:embed/>
                </p:oleObj>
              </mc:Choice>
              <mc:Fallback>
                <p:oleObj name="Equation" r:id="rId9" imgW="428207" imgH="666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335" name="Equation" r:id="rId10" imgW="428207" imgH="666100" progId="">
                  <p:embed/>
                </p:oleObj>
              </mc:Choice>
              <mc:Fallback>
                <p:oleObj name="Equation" r:id="rId10" imgW="428207" imgH="666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矩形 23"/>
          <p:cNvSpPr/>
          <p:nvPr/>
        </p:nvSpPr>
        <p:spPr>
          <a:xfrm>
            <a:off x="360000" y="6480000"/>
            <a:ext cx="3960000" cy="288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 drawing of </a:t>
            </a:r>
            <a:r>
              <a:rPr lang="en-US" altLang="zh-CN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Electro-magnetic Separator </a:t>
            </a: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" descr="装配图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3" t="5090" r="21049" b="4977"/>
          <a:stretch>
            <a:fillRect/>
          </a:stretch>
        </p:blipFill>
        <p:spPr bwMode="auto">
          <a:xfrm>
            <a:off x="720000" y="3600000"/>
            <a:ext cx="3960000" cy="2852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 descr="装配图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0" t="6693" r="7825"/>
          <a:stretch>
            <a:fillRect/>
          </a:stretch>
        </p:blipFill>
        <p:spPr bwMode="auto">
          <a:xfrm>
            <a:off x="5400000" y="4320000"/>
            <a:ext cx="3240000" cy="1884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7560000" y="6480000"/>
            <a:ext cx="1080000" cy="2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electrode</a:t>
            </a:r>
            <a:endParaRPr lang="zh-CN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Line 6"/>
          <p:cNvSpPr>
            <a:spLocks noChangeShapeType="1"/>
          </p:cNvSpPr>
          <p:nvPr/>
        </p:nvSpPr>
        <p:spPr bwMode="auto">
          <a:xfrm flipH="1" flipV="1">
            <a:off x="6912000" y="5240308"/>
            <a:ext cx="1008610" cy="1239691"/>
          </a:xfrm>
          <a:prstGeom prst="line">
            <a:avLst/>
          </a:prstGeom>
          <a:noFill/>
          <a:ln w="15875" cap="flat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9" name="Line 7"/>
          <p:cNvSpPr>
            <a:spLocks noChangeShapeType="1"/>
          </p:cNvSpPr>
          <p:nvPr/>
        </p:nvSpPr>
        <p:spPr bwMode="auto">
          <a:xfrm flipH="1" flipV="1">
            <a:off x="7200000" y="5240308"/>
            <a:ext cx="737876" cy="1262946"/>
          </a:xfrm>
          <a:prstGeom prst="line">
            <a:avLst/>
          </a:prstGeom>
          <a:noFill/>
          <a:ln w="15875" cap="flat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6120000" y="6480000"/>
            <a:ext cx="720000" cy="2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coil</a:t>
            </a:r>
            <a:endParaRPr lang="zh-CN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Line 7"/>
          <p:cNvSpPr>
            <a:spLocks noChangeShapeType="1"/>
          </p:cNvSpPr>
          <p:nvPr/>
        </p:nvSpPr>
        <p:spPr bwMode="auto">
          <a:xfrm flipH="1" flipV="1">
            <a:off x="6192000" y="5805264"/>
            <a:ext cx="193948" cy="720080"/>
          </a:xfrm>
          <a:prstGeom prst="line">
            <a:avLst/>
          </a:prstGeom>
          <a:noFill/>
          <a:ln w="15875" cap="flat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graphicFrame>
        <p:nvGraphicFramePr>
          <p:cNvPr id="32" name="Object 5"/>
          <p:cNvGraphicFramePr>
            <a:graphicFrameLocks noChangeAspect="1"/>
          </p:cNvGraphicFramePr>
          <p:nvPr>
            <p:extLst/>
          </p:nvPr>
        </p:nvGraphicFramePr>
        <p:xfrm>
          <a:off x="4168000" y="374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336" name="Equation" r:id="rId13" imgW="428207" imgH="666100" progId="">
                  <p:embed/>
                </p:oleObj>
              </mc:Choice>
              <mc:Fallback>
                <p:oleObj name="Equation" r:id="rId13" imgW="428207" imgH="666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8000" y="37409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6"/>
          <p:cNvGraphicFramePr>
            <a:graphicFrameLocks noChangeAspect="1"/>
          </p:cNvGraphicFramePr>
          <p:nvPr>
            <p:extLst/>
          </p:nvPr>
        </p:nvGraphicFramePr>
        <p:xfrm>
          <a:off x="3917175" y="375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337" name="Equation" r:id="rId14" imgW="428207" imgH="666100" progId="">
                  <p:embed/>
                </p:oleObj>
              </mc:Choice>
              <mc:Fallback>
                <p:oleObj name="Equation" r:id="rId14" imgW="428207" imgH="666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7175" y="37536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Line 73"/>
          <p:cNvSpPr>
            <a:spLocks noChangeShapeType="1"/>
          </p:cNvSpPr>
          <p:nvPr/>
        </p:nvSpPr>
        <p:spPr bwMode="auto">
          <a:xfrm flipH="1" flipV="1">
            <a:off x="3671320" y="4512698"/>
            <a:ext cx="1137753" cy="959302"/>
          </a:xfrm>
          <a:prstGeom prst="line">
            <a:avLst/>
          </a:prstGeom>
          <a:noFill/>
          <a:ln w="15875" cap="flat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5" name="Text Box 74"/>
          <p:cNvSpPr txBox="1">
            <a:spLocks noChangeArrowheads="1"/>
          </p:cNvSpPr>
          <p:nvPr/>
        </p:nvSpPr>
        <p:spPr bwMode="auto">
          <a:xfrm>
            <a:off x="180000" y="6120000"/>
            <a:ext cx="1081087" cy="2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UHV tank</a:t>
            </a:r>
            <a:endParaRPr lang="zh-CN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Line 75"/>
          <p:cNvSpPr>
            <a:spLocks noChangeShapeType="1"/>
          </p:cNvSpPr>
          <p:nvPr/>
        </p:nvSpPr>
        <p:spPr bwMode="auto">
          <a:xfrm flipV="1">
            <a:off x="568425" y="5399999"/>
            <a:ext cx="749994" cy="804718"/>
          </a:xfrm>
          <a:prstGeom prst="line">
            <a:avLst/>
          </a:prstGeom>
          <a:noFill/>
          <a:ln w="15875" cap="flat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7" name="Text Box 76"/>
          <p:cNvSpPr txBox="1">
            <a:spLocks noChangeArrowheads="1"/>
          </p:cNvSpPr>
          <p:nvPr/>
        </p:nvSpPr>
        <p:spPr bwMode="auto">
          <a:xfrm>
            <a:off x="4320000" y="5399999"/>
            <a:ext cx="108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metal-ceramic support</a:t>
            </a:r>
            <a:endParaRPr lang="zh-CN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Line 77"/>
          <p:cNvSpPr>
            <a:spLocks noChangeShapeType="1"/>
          </p:cNvSpPr>
          <p:nvPr/>
        </p:nvSpPr>
        <p:spPr bwMode="auto">
          <a:xfrm flipH="1">
            <a:off x="1447492" y="5013176"/>
            <a:ext cx="289397" cy="1191541"/>
          </a:xfrm>
          <a:prstGeom prst="line">
            <a:avLst/>
          </a:prstGeom>
          <a:noFill/>
          <a:ln w="15875" cap="flat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9" name="Text Box 78"/>
          <p:cNvSpPr txBox="1">
            <a:spLocks noChangeArrowheads="1"/>
          </p:cNvSpPr>
          <p:nvPr/>
        </p:nvSpPr>
        <p:spPr bwMode="auto">
          <a:xfrm>
            <a:off x="1080000" y="6120000"/>
            <a:ext cx="1081087" cy="2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Magnet</a:t>
            </a:r>
          </a:p>
        </p:txBody>
      </p:sp>
      <p:sp>
        <p:nvSpPr>
          <p:cNvPr id="40" name="Text Box 79"/>
          <p:cNvSpPr txBox="1">
            <a:spLocks noChangeArrowheads="1"/>
          </p:cNvSpPr>
          <p:nvPr/>
        </p:nvSpPr>
        <p:spPr bwMode="auto">
          <a:xfrm>
            <a:off x="2880000" y="6120000"/>
            <a:ext cx="720000" cy="2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Support</a:t>
            </a:r>
            <a:endParaRPr lang="zh-CN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Line 80"/>
          <p:cNvSpPr>
            <a:spLocks noChangeShapeType="1"/>
          </p:cNvSpPr>
          <p:nvPr/>
        </p:nvSpPr>
        <p:spPr bwMode="auto">
          <a:xfrm>
            <a:off x="2911832" y="5589239"/>
            <a:ext cx="328166" cy="630261"/>
          </a:xfrm>
          <a:prstGeom prst="line">
            <a:avLst/>
          </a:prstGeom>
          <a:noFill/>
          <a:ln w="15875" cap="flat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" name="Line 81"/>
          <p:cNvSpPr>
            <a:spLocks noChangeShapeType="1"/>
          </p:cNvSpPr>
          <p:nvPr/>
        </p:nvSpPr>
        <p:spPr bwMode="auto">
          <a:xfrm>
            <a:off x="3072901" y="4820288"/>
            <a:ext cx="1245099" cy="1227712"/>
          </a:xfrm>
          <a:prstGeom prst="line">
            <a:avLst/>
          </a:prstGeom>
          <a:noFill/>
          <a:ln w="15875" cap="flat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3" name="Text Box 82"/>
          <p:cNvSpPr txBox="1">
            <a:spLocks noChangeArrowheads="1"/>
          </p:cNvSpPr>
          <p:nvPr/>
        </p:nvSpPr>
        <p:spPr bwMode="auto">
          <a:xfrm>
            <a:off x="3960000" y="5940000"/>
            <a:ext cx="144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voltage feedthrough</a:t>
            </a:r>
            <a:endParaRPr lang="zh-CN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4" name="表格 43"/>
          <p:cNvGraphicFramePr>
            <a:graphicFrameLocks noGrp="1"/>
          </p:cNvGraphicFramePr>
          <p:nvPr>
            <p:extLst/>
          </p:nvPr>
        </p:nvGraphicFramePr>
        <p:xfrm>
          <a:off x="180000" y="2160000"/>
          <a:ext cx="4526466" cy="13128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16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65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8033">
                <a:tc>
                  <a:txBody>
                    <a:bodyPr/>
                    <a:lstStyle/>
                    <a:p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Filed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Effective</a:t>
                      </a:r>
                      <a:r>
                        <a:rPr lang="en-US" altLang="zh-CN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Length 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ko-KR" sz="1200" b="1" kern="1200" dirty="0" smtClean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Good field region</a:t>
                      </a:r>
                      <a:endParaRPr lang="zh-CN" altLang="en-US" sz="1200" b="1" kern="1200" dirty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200" b="1" kern="1200" dirty="0" smtClean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Stability</a:t>
                      </a:r>
                      <a:endParaRPr lang="zh-CN" altLang="en-US" sz="1200" b="1" kern="1200" dirty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437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Electrostatic</a:t>
                      </a:r>
                      <a:r>
                        <a:rPr lang="en-US" altLang="zh-CN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separator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2.0MV/m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4m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46mm ⅹ11mm</a:t>
                      </a:r>
                      <a:endParaRPr lang="ko-KR" altLang="en-US" sz="12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CN" altLang="zh-CN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ⅹ</a:t>
                      </a:r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altLang="zh-CN" sz="1200" kern="1200" baseline="300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-4</a:t>
                      </a:r>
                      <a:endParaRPr lang="ko-KR" altLang="en-US" sz="12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8437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Dipole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66.7Gauss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4m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46mm ⅹ11mm</a:t>
                      </a:r>
                      <a:endParaRPr lang="ko-KR" altLang="en-US" sz="12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CN" altLang="zh-CN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ⅹ</a:t>
                      </a:r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altLang="zh-CN" sz="1200" kern="1200" baseline="300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-4</a:t>
                      </a:r>
                      <a:endParaRPr lang="ko-KR" altLang="en-US" sz="12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5" name="图片 4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00" y="1800000"/>
            <a:ext cx="4320000" cy="1857429"/>
          </a:xfrm>
          <a:prstGeom prst="rect">
            <a:avLst/>
          </a:prstGeom>
        </p:spPr>
      </p:pic>
      <p:sp>
        <p:nvSpPr>
          <p:cNvPr id="46" name="矩形 45"/>
          <p:cNvSpPr/>
          <p:nvPr/>
        </p:nvSpPr>
        <p:spPr>
          <a:xfrm>
            <a:off x="5400000" y="3636000"/>
            <a:ext cx="3240000" cy="288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latin typeface="Times New Roman" pitchFamily="18" charset="0"/>
              </a:rPr>
              <a:t>Schematic of  Electrostatic-Magnetic Deflector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03405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221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630" name="Equation" r:id="rId4" imgW="428207" imgH="666100" progId="">
                  <p:embed/>
                </p:oleObj>
              </mc:Choice>
              <mc:Fallback>
                <p:oleObj name="Equation" r:id="rId4" imgW="428207" imgH="666100" progId="">
                  <p:embed/>
                  <p:pic>
                    <p:nvPicPr>
                      <p:cNvPr id="922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631" name="Equation" r:id="rId6" imgW="428207" imgH="666100" progId="">
                  <p:embed/>
                </p:oleObj>
              </mc:Choice>
              <mc:Fallback>
                <p:oleObj name="Equation" r:id="rId6" imgW="428207" imgH="666100" progId="">
                  <p:embed/>
                  <p:pic>
                    <p:nvPicPr>
                      <p:cNvPr id="922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标题 1"/>
          <p:cNvSpPr txBox="1">
            <a:spLocks/>
          </p:cNvSpPr>
          <p:nvPr/>
        </p:nvSpPr>
        <p:spPr bwMode="auto">
          <a:xfrm>
            <a:off x="360000" y="0"/>
            <a:ext cx="828000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Prototype development of electrostatic separator</a:t>
            </a:r>
          </a:p>
        </p:txBody>
      </p:sp>
      <p:sp>
        <p:nvSpPr>
          <p:cNvPr id="25" name="内容占位符 2"/>
          <p:cNvSpPr txBox="1">
            <a:spLocks/>
          </p:cNvSpPr>
          <p:nvPr/>
        </p:nvSpPr>
        <p:spPr>
          <a:xfrm>
            <a:off x="360000" y="720000"/>
            <a:ext cx="8280000" cy="6120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eaLnBrk="1" hangingPunct="1">
              <a:spcBef>
                <a:spcPts val="0"/>
              </a:spcBef>
              <a:spcAft>
                <a:spcPts val="1200"/>
              </a:spcAft>
              <a:buNone/>
              <a:defRPr/>
            </a:pPr>
            <a:endParaRPr lang="en-US" altLang="zh-CN" sz="2000" dirty="0" smtClean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457200" lvl="1" indent="0" eaLnBrk="1" hangingPunct="1">
              <a:spcBef>
                <a:spcPts val="0"/>
              </a:spcBef>
              <a:spcAft>
                <a:spcPts val="1200"/>
              </a:spcAft>
              <a:buNone/>
              <a:defRPr/>
            </a:pPr>
            <a:endParaRPr lang="en-US" altLang="zh-CN" sz="20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457200" lvl="1" indent="0" eaLnBrk="1" hangingPunct="1">
              <a:spcBef>
                <a:spcPts val="0"/>
              </a:spcBef>
              <a:spcAft>
                <a:spcPts val="1200"/>
              </a:spcAft>
              <a:buNone/>
              <a:defRPr/>
            </a:pPr>
            <a:endParaRPr lang="en-US" altLang="zh-CN" sz="2000" dirty="0" smtClean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457200" lvl="1" indent="0" eaLnBrk="1" hangingPunct="1">
              <a:spcBef>
                <a:spcPts val="0"/>
              </a:spcBef>
              <a:spcAft>
                <a:spcPts val="1200"/>
              </a:spcAft>
              <a:buNone/>
              <a:defRPr/>
            </a:pPr>
            <a:endParaRPr lang="en-US" altLang="zh-CN" sz="20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457200" lvl="1" indent="0" eaLnBrk="1" hangingPunct="1">
              <a:spcBef>
                <a:spcPts val="0"/>
              </a:spcBef>
              <a:spcAft>
                <a:spcPts val="1200"/>
              </a:spcAft>
              <a:buNone/>
              <a:defRPr/>
            </a:pPr>
            <a:endParaRPr lang="en-US" altLang="zh-CN" sz="2000" dirty="0" smtClean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457200" lvl="1" indent="0" eaLnBrk="1" hangingPunct="1">
              <a:spcBef>
                <a:spcPts val="0"/>
              </a:spcBef>
              <a:spcAft>
                <a:spcPts val="1200"/>
              </a:spcAft>
              <a:buNone/>
              <a:defRPr/>
            </a:pPr>
            <a:endParaRPr lang="en-US" altLang="zh-CN" sz="20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457200" lvl="1" indent="0" eaLnBrk="1" hangingPunct="1">
              <a:spcBef>
                <a:spcPts val="0"/>
              </a:spcBef>
              <a:spcAft>
                <a:spcPts val="1200"/>
              </a:spcAft>
              <a:buNone/>
              <a:defRPr/>
            </a:pPr>
            <a:endParaRPr lang="en-US" altLang="zh-CN" sz="2000" dirty="0" smtClean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457200" lvl="1" indent="0" eaLnBrk="1" hangingPunct="1">
              <a:spcBef>
                <a:spcPts val="0"/>
              </a:spcBef>
              <a:spcAft>
                <a:spcPts val="1200"/>
              </a:spcAft>
              <a:buNone/>
              <a:defRPr/>
            </a:pPr>
            <a:endParaRPr lang="en-US" altLang="zh-CN" sz="20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457200" lvl="1" indent="0" eaLnBrk="1" hangingPunct="1">
              <a:spcBef>
                <a:spcPts val="0"/>
              </a:spcBef>
              <a:spcAft>
                <a:spcPts val="1200"/>
              </a:spcAft>
              <a:buNone/>
              <a:defRPr/>
            </a:pPr>
            <a:endParaRPr lang="en-US" altLang="zh-CN" sz="1800" dirty="0" smtClean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457200" lvl="1" indent="0" eaLnBrk="1" hangingPunct="1">
              <a:spcBef>
                <a:spcPts val="600"/>
              </a:spcBef>
              <a:spcAft>
                <a:spcPts val="600"/>
              </a:spcAft>
              <a:buNone/>
              <a:defRPr/>
            </a:pPr>
            <a:endParaRPr lang="en-US" altLang="zh-CN" sz="18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457200" lvl="1" indent="0" eaLnBrk="1" hangingPunct="1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en-US" altLang="zh-CN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separator unit </a:t>
            </a:r>
            <a:r>
              <a:rPr lang="en-US" altLang="zh-CN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including: </a:t>
            </a:r>
            <a:r>
              <a:rPr lang="en-US" altLang="zh-CN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1</a:t>
            </a:r>
            <a:r>
              <a:rPr lang="en-US" altLang="zh-CN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.</a:t>
            </a:r>
            <a:r>
              <a:rPr lang="en-US" altLang="zh-CN" sz="1800" dirty="0">
                <a:latin typeface="Times New Roman" panose="02020603050405020304" pitchFamily="18" charset="0"/>
                <a:cs typeface="Times New Roman" pitchFamily="18" charset="0"/>
              </a:rPr>
              <a:t> Vacuum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itchFamily="18" charset="0"/>
              </a:rPr>
              <a:t>chamber (5 </a:t>
            </a:r>
            <a:r>
              <a:rPr lang="en-US" altLang="zh-CN" sz="1800" dirty="0">
                <a:latin typeface="Times New Roman" panose="02020603050405020304" pitchFamily="18" charset="0"/>
                <a:cs typeface="Times New Roman" pitchFamily="18" charset="0"/>
              </a:rPr>
              <a:t>straight through chambers, 2 cone tubes and 2 pump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itchFamily="18" charset="0"/>
              </a:rPr>
              <a:t>chambers); </a:t>
            </a:r>
            <a:r>
              <a:rPr lang="en-US" altLang="zh-CN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2.</a:t>
            </a:r>
            <a:r>
              <a:rPr lang="en-US" altLang="zh-CN" sz="1800" dirty="0">
                <a:latin typeface="Times New Roman" panose="02020603050405020304" pitchFamily="18" charset="0"/>
                <a:cs typeface="Times New Roman" pitchFamily="18" charset="0"/>
              </a:rPr>
              <a:t> a pair of electrodes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itchFamily="18" charset="0"/>
              </a:rPr>
              <a:t>; </a:t>
            </a:r>
            <a:r>
              <a:rPr lang="en-US" altLang="zh-CN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3</a:t>
            </a:r>
            <a:r>
              <a:rPr lang="en-US" altLang="zh-CN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. </a:t>
            </a:r>
            <a:r>
              <a:rPr lang="en-US" altLang="zh-CN" sz="1800" dirty="0">
                <a:latin typeface="Times New Roman" panose="02020603050405020304" pitchFamily="18" charset="0"/>
                <a:cs typeface="Times New Roman" pitchFamily="18" charset="0"/>
              </a:rPr>
              <a:t>2 ground electrodes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itchFamily="18" charset="0"/>
              </a:rPr>
              <a:t>; </a:t>
            </a:r>
            <a:r>
              <a:rPr lang="en-US" altLang="zh-CN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4.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cs typeface="Times New Roman" pitchFamily="18" charset="0"/>
              </a:rPr>
              <a:t>4 groups of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itchFamily="18" charset="0"/>
              </a:rPr>
              <a:t>insulation </a:t>
            </a:r>
            <a:r>
              <a:rPr lang="en-US" altLang="zh-CN" sz="1800" dirty="0">
                <a:latin typeface="Times New Roman" panose="02020603050405020304" pitchFamily="18" charset="0"/>
                <a:cs typeface="Times New Roman" pitchFamily="18" charset="0"/>
              </a:rPr>
              <a:t>metal-ceramic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itchFamily="18" charset="0"/>
              </a:rPr>
              <a:t>support; </a:t>
            </a:r>
            <a:r>
              <a:rPr lang="en-US" altLang="zh-CN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5</a:t>
            </a:r>
            <a:r>
              <a:rPr lang="en-US" altLang="zh-CN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.</a:t>
            </a:r>
            <a:r>
              <a:rPr lang="en-US" altLang="zh-CN" sz="1800" dirty="0">
                <a:latin typeface="Times New Roman" panose="02020603050405020304" pitchFamily="18" charset="0"/>
                <a:cs typeface="Times New Roman" pitchFamily="18" charset="0"/>
              </a:rPr>
              <a:t> 4 groups of high voltage feedthrough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itchFamily="18" charset="0"/>
              </a:rPr>
              <a:t>; </a:t>
            </a:r>
            <a:r>
              <a:rPr lang="en-US" altLang="zh-CN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6</a:t>
            </a:r>
            <a:r>
              <a:rPr lang="en-US" altLang="zh-CN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.</a:t>
            </a:r>
            <a:r>
              <a:rPr lang="en-US" altLang="zh-CN" sz="1800" dirty="0">
                <a:latin typeface="Times New Roman" panose="02020603050405020304" pitchFamily="18" charset="0"/>
                <a:cs typeface="Times New Roman" pitchFamily="18" charset="0"/>
              </a:rPr>
              <a:t> 2 sets of vacuum system (including ion pump, sublimation pump and gauge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itchFamily="18" charset="0"/>
              </a:rPr>
              <a:t>); </a:t>
            </a:r>
            <a:r>
              <a:rPr lang="en-US" altLang="zh-CN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7</a:t>
            </a:r>
            <a:r>
              <a:rPr lang="en-US" altLang="zh-CN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.</a:t>
            </a:r>
            <a:r>
              <a:rPr lang="en-US" altLang="zh-CN" sz="1800" dirty="0">
                <a:latin typeface="Times New Roman" panose="02020603050405020304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itchFamily="18" charset="0"/>
              </a:rPr>
              <a:t>support </a:t>
            </a:r>
            <a:r>
              <a:rPr lang="en-US" altLang="zh-CN" sz="1800" dirty="0">
                <a:latin typeface="Times New Roman" panose="02020603050405020304" pitchFamily="18" charset="0"/>
                <a:cs typeface="Times New Roman" pitchFamily="18" charset="0"/>
              </a:rPr>
              <a:t>platform.</a:t>
            </a:r>
          </a:p>
          <a:p>
            <a:pPr marL="0" lvl="1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  <a:defRPr/>
            </a:pPr>
            <a:endParaRPr lang="en-US" altLang="zh-C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1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  <a:defRPr/>
            </a:pPr>
            <a:endParaRPr lang="en-US" altLang="zh-C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8775" lvl="1" indent="-358775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2000" b="1" dirty="0">
              <a:latin typeface="Times New Roman" pitchFamily="18" charset="0"/>
            </a:endParaRPr>
          </a:p>
          <a:p>
            <a:pPr marL="0" indent="0" eaLnBrk="1" hangingPunct="1">
              <a:buClr>
                <a:srgbClr val="FF0000"/>
              </a:buClr>
              <a:buSzPct val="80000"/>
              <a:buFont typeface="Arial" charset="0"/>
              <a:buNone/>
              <a:defRPr/>
            </a:pPr>
            <a:endParaRPr lang="en-GB" altLang="zh-CN" sz="1800" dirty="0" smtClean="0">
              <a:latin typeface="Times New Roman" pitchFamily="18" charset="0"/>
            </a:endParaRPr>
          </a:p>
          <a:p>
            <a:pPr marL="358775" indent="-358775" eaLnBrk="1" hangingPunct="1"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GB" altLang="zh-CN" sz="1800" dirty="0" smtClean="0">
              <a:latin typeface="Times New Roman" pitchFamily="18" charset="0"/>
            </a:endParaRPr>
          </a:p>
          <a:p>
            <a:pPr marL="609600" indent="-609600" eaLnBrk="1" hangingPunct="1">
              <a:buFont typeface="Arial" charset="0"/>
              <a:buNone/>
              <a:defRPr/>
            </a:pPr>
            <a:endParaRPr lang="zh-CN" altLang="en-US" sz="1800" dirty="0" smtClean="0">
              <a:latin typeface="Times New Roman" pitchFamily="18" charset="0"/>
            </a:endParaRPr>
          </a:p>
        </p:txBody>
      </p:sp>
      <p:graphicFrame>
        <p:nvGraphicFramePr>
          <p:cNvPr id="8" name="Object 5"/>
          <p:cNvGraphicFramePr>
            <a:graphicFrameLocks noChangeAspect="1"/>
          </p:cNvGraphicFramePr>
          <p:nvPr>
            <p:extLst/>
          </p:nvPr>
        </p:nvGraphicFramePr>
        <p:xfrm>
          <a:off x="4168000" y="374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632" name="Equation" r:id="rId8" imgW="428207" imgH="666100" progId="">
                  <p:embed/>
                </p:oleObj>
              </mc:Choice>
              <mc:Fallback>
                <p:oleObj name="Equation" r:id="rId8" imgW="428207" imgH="666100" progId="">
                  <p:embed/>
                  <p:pic>
                    <p:nvPicPr>
                      <p:cNvPr id="8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8000" y="37409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6"/>
          <p:cNvGraphicFramePr>
            <a:graphicFrameLocks noChangeAspect="1"/>
          </p:cNvGraphicFramePr>
          <p:nvPr>
            <p:extLst/>
          </p:nvPr>
        </p:nvGraphicFramePr>
        <p:xfrm>
          <a:off x="3917175" y="375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633" name="Equation" r:id="rId9" imgW="428207" imgH="666100" progId="">
                  <p:embed/>
                </p:oleObj>
              </mc:Choice>
              <mc:Fallback>
                <p:oleObj name="Equation" r:id="rId9" imgW="428207" imgH="666100" progId="">
                  <p:embed/>
                  <p:pic>
                    <p:nvPicPr>
                      <p:cNvPr id="9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7175" y="37536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634" name="Equation" r:id="rId10" imgW="428207" imgH="666100" progId="">
                  <p:embed/>
                </p:oleObj>
              </mc:Choice>
              <mc:Fallback>
                <p:oleObj name="Equation" r:id="rId10" imgW="428207" imgH="666100" progId="">
                  <p:embed/>
                  <p:pic>
                    <p:nvPicPr>
                      <p:cNvPr id="2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635" name="Equation" r:id="rId11" imgW="428207" imgH="666100" progId="">
                  <p:embed/>
                </p:oleObj>
              </mc:Choice>
              <mc:Fallback>
                <p:oleObj name="Equation" r:id="rId11" imgW="428207" imgH="666100" progId="">
                  <p:embed/>
                  <p:pic>
                    <p:nvPicPr>
                      <p:cNvPr id="2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矩形 3"/>
          <p:cNvSpPr/>
          <p:nvPr/>
        </p:nvSpPr>
        <p:spPr>
          <a:xfrm>
            <a:off x="2520000" y="4679999"/>
            <a:ext cx="3600000" cy="288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 drawing of </a:t>
            </a:r>
            <a:r>
              <a:rPr lang="en-US" altLang="zh-CN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Electrostatic Separator </a:t>
            </a: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40000" y="720000"/>
            <a:ext cx="6840000" cy="392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41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 1"/>
          <p:cNvSpPr>
            <a:spLocks noGrp="1"/>
          </p:cNvSpPr>
          <p:nvPr>
            <p:ph type="title"/>
          </p:nvPr>
        </p:nvSpPr>
        <p:spPr>
          <a:xfrm>
            <a:off x="360000" y="0"/>
            <a:ext cx="8280000" cy="612000"/>
          </a:xfrm>
        </p:spPr>
        <p:txBody>
          <a:bodyPr/>
          <a:lstStyle/>
          <a:p>
            <a:pPr eaLnBrk="1" hangingPunct="1"/>
            <a:r>
              <a:rPr lang="en-US" altLang="zh-CN" sz="2400" b="1" dirty="0" smtClean="0">
                <a:latin typeface="Times New Roman" panose="02020603050405020304" pitchFamily="18" charset="0"/>
                <a:cs typeface="Times New Roman" pitchFamily="18" charset="0"/>
              </a:rPr>
              <a:t>Prototype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development of electrostatic separator</a:t>
            </a:r>
          </a:p>
        </p:txBody>
      </p:sp>
      <p:sp>
        <p:nvSpPr>
          <p:cNvPr id="1029" name="内容占位符 2"/>
          <p:cNvSpPr>
            <a:spLocks noGrp="1"/>
          </p:cNvSpPr>
          <p:nvPr>
            <p:ph idx="1"/>
          </p:nvPr>
        </p:nvSpPr>
        <p:spPr>
          <a:xfrm>
            <a:off x="360000" y="720000"/>
            <a:ext cx="8280000" cy="6120000"/>
          </a:xfrm>
        </p:spPr>
        <p:txBody>
          <a:bodyPr/>
          <a:lstStyle/>
          <a:p>
            <a:pPr marL="358775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Factory test</a:t>
            </a: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0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Test platform</a:t>
            </a:r>
          </a:p>
          <a:p>
            <a:pPr marL="720000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720000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1800" dirty="0">
              <a:latin typeface="Times New Roman" pitchFamily="18" charset="0"/>
              <a:cs typeface="Times New Roman" pitchFamily="18" charset="0"/>
            </a:endParaRPr>
          </a:p>
          <a:p>
            <a:pPr marL="720000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720000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1800" dirty="0">
              <a:latin typeface="Times New Roman" pitchFamily="18" charset="0"/>
              <a:cs typeface="Times New Roman" pitchFamily="18" charset="0"/>
            </a:endParaRPr>
          </a:p>
          <a:p>
            <a:pPr marL="720000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720000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1800" dirty="0">
              <a:latin typeface="Times New Roman" pitchFamily="18" charset="0"/>
              <a:cs typeface="Times New Roman" pitchFamily="18" charset="0"/>
            </a:endParaRPr>
          </a:p>
          <a:p>
            <a:pPr marL="720000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720000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1800" dirty="0">
              <a:latin typeface="Times New Roman" pitchFamily="18" charset="0"/>
              <a:cs typeface="Times New Roman" pitchFamily="18" charset="0"/>
            </a:endParaRPr>
          </a:p>
          <a:p>
            <a:pPr marL="720000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720000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1800" dirty="0">
              <a:latin typeface="Times New Roman" pitchFamily="18" charset="0"/>
              <a:cs typeface="Times New Roman" pitchFamily="18" charset="0"/>
            </a:endParaRPr>
          </a:p>
          <a:p>
            <a:pPr marL="720000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720000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1800" dirty="0">
              <a:latin typeface="Times New Roman" pitchFamily="18" charset="0"/>
              <a:cs typeface="Times New Roman" pitchFamily="18" charset="0"/>
            </a:endParaRPr>
          </a:p>
          <a:p>
            <a:pPr marL="720000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The test mainly includes: 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vacuum 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test, high voltage test, etc.</a:t>
            </a:r>
          </a:p>
          <a:p>
            <a:pPr marL="720000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zh-CN" alt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>
            <a:extLst>
              <a:ext uri="{FF2B5EF4-FFF2-40B4-BE49-F238E27FC236}">
                <a16:creationId xmlns:a16="http://schemas.microsoft.com/office/drawing/2014/main" id="{294CE4C3-F1DD-4003-BB63-4C13A1C313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175" b="3761"/>
          <a:stretch/>
        </p:blipFill>
        <p:spPr>
          <a:xfrm>
            <a:off x="1260000" y="1800000"/>
            <a:ext cx="6480000" cy="355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60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 1"/>
          <p:cNvSpPr>
            <a:spLocks noGrp="1"/>
          </p:cNvSpPr>
          <p:nvPr>
            <p:ph type="title"/>
          </p:nvPr>
        </p:nvSpPr>
        <p:spPr>
          <a:xfrm>
            <a:off x="360000" y="0"/>
            <a:ext cx="8280000" cy="612000"/>
          </a:xfrm>
        </p:spPr>
        <p:txBody>
          <a:bodyPr/>
          <a:lstStyle/>
          <a:p>
            <a:pPr eaLnBrk="1" hangingPunct="1"/>
            <a:r>
              <a:rPr lang="en-US" altLang="zh-CN" sz="2400" b="1" dirty="0" smtClean="0">
                <a:latin typeface="Times New Roman" panose="02020603050405020304" pitchFamily="18" charset="0"/>
                <a:cs typeface="Times New Roman" pitchFamily="18" charset="0"/>
              </a:rPr>
              <a:t>Prototype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development of electrostatic separator</a:t>
            </a:r>
          </a:p>
        </p:txBody>
      </p:sp>
      <p:sp>
        <p:nvSpPr>
          <p:cNvPr id="1029" name="内容占位符 2"/>
          <p:cNvSpPr>
            <a:spLocks noGrp="1"/>
          </p:cNvSpPr>
          <p:nvPr>
            <p:ph idx="1"/>
          </p:nvPr>
        </p:nvSpPr>
        <p:spPr>
          <a:xfrm>
            <a:off x="360000" y="720000"/>
            <a:ext cx="8280000" cy="6120000"/>
          </a:xfrm>
        </p:spPr>
        <p:txBody>
          <a:bodyPr/>
          <a:lstStyle/>
          <a:p>
            <a:pPr marL="358775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Factory test</a:t>
            </a: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0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Molecular 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pump unit for crude pumping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720000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1800" dirty="0">
              <a:latin typeface="Times New Roman" pitchFamily="18" charset="0"/>
              <a:cs typeface="Times New Roman" pitchFamily="18" charset="0"/>
            </a:endParaRPr>
          </a:p>
          <a:p>
            <a:pPr marL="720000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720000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1800" dirty="0">
              <a:latin typeface="Times New Roman" pitchFamily="18" charset="0"/>
              <a:cs typeface="Times New Roman" pitchFamily="18" charset="0"/>
            </a:endParaRPr>
          </a:p>
          <a:p>
            <a:pPr marL="720000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720000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1800" dirty="0">
              <a:latin typeface="Times New Roman" pitchFamily="18" charset="0"/>
              <a:cs typeface="Times New Roman" pitchFamily="18" charset="0"/>
            </a:endParaRPr>
          </a:p>
          <a:p>
            <a:pPr marL="720000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720000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1800" dirty="0">
              <a:latin typeface="Times New Roman" pitchFamily="18" charset="0"/>
              <a:cs typeface="Times New Roman" pitchFamily="18" charset="0"/>
            </a:endParaRPr>
          </a:p>
          <a:p>
            <a:pPr marL="720000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Turn off the molecular pump unit and turn on the ion pump</a:t>
            </a:r>
          </a:p>
          <a:p>
            <a:pPr marL="720000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720000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endParaRPr lang="en-US" altLang="zh-CN" sz="1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6179dcf6857c3e3e3f55c71fcdc9b6d">
            <a:extLst>
              <a:ext uri="{FF2B5EF4-FFF2-40B4-BE49-F238E27FC236}">
                <a16:creationId xmlns:a16="http://schemas.microsoft.com/office/drawing/2014/main" id="{1014BB9C-9EE9-4B98-9F8A-7A105A7B3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0" y="1440000"/>
            <a:ext cx="2880000" cy="2161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D751708A-2F0B-4505-ABC8-9096F35EAC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613909"/>
              </p:ext>
            </p:extLst>
          </p:nvPr>
        </p:nvGraphicFramePr>
        <p:xfrm>
          <a:off x="4320000" y="1548000"/>
          <a:ext cx="4572480" cy="19812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2038">
                  <a:extLst>
                    <a:ext uri="{9D8B030D-6E8A-4147-A177-3AD203B41FA5}">
                      <a16:colId xmlns:a16="http://schemas.microsoft.com/office/drawing/2014/main" val="3571712924"/>
                    </a:ext>
                  </a:extLst>
                </a:gridCol>
                <a:gridCol w="720075">
                  <a:extLst>
                    <a:ext uri="{9D8B030D-6E8A-4147-A177-3AD203B41FA5}">
                      <a16:colId xmlns:a16="http://schemas.microsoft.com/office/drawing/2014/main" val="4109603309"/>
                    </a:ext>
                  </a:extLst>
                </a:gridCol>
                <a:gridCol w="856643">
                  <a:extLst>
                    <a:ext uri="{9D8B030D-6E8A-4147-A177-3AD203B41FA5}">
                      <a16:colId xmlns:a16="http://schemas.microsoft.com/office/drawing/2014/main" val="3769920615"/>
                    </a:ext>
                  </a:extLst>
                </a:gridCol>
                <a:gridCol w="875265">
                  <a:extLst>
                    <a:ext uri="{9D8B030D-6E8A-4147-A177-3AD203B41FA5}">
                      <a16:colId xmlns:a16="http://schemas.microsoft.com/office/drawing/2014/main" val="2613766268"/>
                    </a:ext>
                  </a:extLst>
                </a:gridCol>
                <a:gridCol w="1588459">
                  <a:extLst>
                    <a:ext uri="{9D8B030D-6E8A-4147-A177-3AD203B41FA5}">
                      <a16:colId xmlns:a16="http://schemas.microsoft.com/office/drawing/2014/main" val="4093510757"/>
                    </a:ext>
                  </a:extLst>
                </a:gridCol>
              </a:tblGrid>
              <a:tr h="54348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050" kern="0" dirty="0">
                          <a:effectLst/>
                        </a:rPr>
                        <a:t>时间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050" kern="0">
                          <a:effectLst/>
                        </a:rPr>
                        <a:t>机组真空</a:t>
                      </a:r>
                      <a:r>
                        <a:rPr lang="en-US" sz="1050" kern="0">
                          <a:effectLst/>
                        </a:rPr>
                        <a:t>(Pa)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050" kern="0" dirty="0">
                          <a:effectLst/>
                        </a:rPr>
                        <a:t>腔室真空</a:t>
                      </a:r>
                      <a:r>
                        <a:rPr lang="en-US" sz="1050" kern="0" dirty="0">
                          <a:effectLst/>
                        </a:rPr>
                        <a:t>(Pa)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050" kern="0" dirty="0">
                          <a:effectLst/>
                        </a:rPr>
                        <a:t>泵</a:t>
                      </a:r>
                      <a:r>
                        <a:rPr lang="en-US" sz="1050" kern="0" dirty="0">
                          <a:effectLst/>
                        </a:rPr>
                        <a:t>1</a:t>
                      </a:r>
                      <a:r>
                        <a:rPr lang="zh-CN" sz="1050" kern="0" dirty="0">
                          <a:effectLst/>
                        </a:rPr>
                        <a:t>电压</a:t>
                      </a:r>
                      <a:r>
                        <a:rPr lang="en-US" sz="1050" kern="0" dirty="0">
                          <a:effectLst/>
                        </a:rPr>
                        <a:t>(V)/</a:t>
                      </a:r>
                      <a:endParaRPr lang="zh-CN" sz="1050" kern="100" dirty="0">
                        <a:effectLst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050" kern="0" dirty="0">
                          <a:effectLst/>
                        </a:rPr>
                        <a:t>电流</a:t>
                      </a:r>
                      <a:r>
                        <a:rPr lang="en-US" sz="1050" kern="0" dirty="0">
                          <a:effectLst/>
                        </a:rPr>
                        <a:t>(mA)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050" kern="0" dirty="0">
                          <a:effectLst/>
                        </a:rPr>
                        <a:t>泵</a:t>
                      </a:r>
                      <a:r>
                        <a:rPr lang="en-US" sz="1050" kern="0" dirty="0">
                          <a:effectLst/>
                        </a:rPr>
                        <a:t>2</a:t>
                      </a:r>
                      <a:r>
                        <a:rPr lang="zh-CN" sz="1050" kern="0" dirty="0">
                          <a:effectLst/>
                        </a:rPr>
                        <a:t>电压</a:t>
                      </a:r>
                      <a:r>
                        <a:rPr lang="en-US" sz="1050" kern="0" dirty="0">
                          <a:effectLst/>
                        </a:rPr>
                        <a:t>(V)/</a:t>
                      </a:r>
                      <a:endParaRPr lang="zh-CN" sz="1050" kern="100" dirty="0">
                        <a:effectLst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050" kern="0" dirty="0">
                          <a:effectLst/>
                        </a:rPr>
                        <a:t>电流</a:t>
                      </a:r>
                      <a:r>
                        <a:rPr lang="en-US" sz="1050" kern="0" dirty="0">
                          <a:effectLst/>
                        </a:rPr>
                        <a:t>(mA)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50707566"/>
                  </a:ext>
                </a:extLst>
              </a:tr>
              <a:tr h="287563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</a:rPr>
                        <a:t>17:05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1.70E-04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</a:rPr>
                        <a:t>1.70E-03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1150/42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</a:rPr>
                        <a:t>1166/42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390688599"/>
                  </a:ext>
                </a:extLst>
              </a:tr>
              <a:tr h="287563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17.25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8.90E-05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8.00E-04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1647/34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1660/35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098537272"/>
                  </a:ext>
                </a:extLst>
              </a:tr>
              <a:tr h="287563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18:00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3.80E-05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1.70E-04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3053/16.6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3096/17.1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440383647"/>
                  </a:ext>
                </a:extLst>
              </a:tr>
              <a:tr h="287563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18:15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3.50E-05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</a:rPr>
                        <a:t>1.40E-04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3179/13.7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3227/14.1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904115134"/>
                  </a:ext>
                </a:extLst>
              </a:tr>
              <a:tr h="287563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</a:rPr>
                        <a:t>18:56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3.00E-05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</a:rPr>
                        <a:t>9.80E-05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</a:rPr>
                        <a:t>3417/10.1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</a:rPr>
                        <a:t>3466/10.3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019507510"/>
                  </a:ext>
                </a:extLst>
              </a:tr>
            </a:tbl>
          </a:graphicData>
        </a:graphic>
      </p:graphicFrame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65EE0D9E-4354-44AD-9F4C-1A0DEF9C31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2017397"/>
              </p:ext>
            </p:extLst>
          </p:nvPr>
        </p:nvGraphicFramePr>
        <p:xfrm>
          <a:off x="4320000" y="4320000"/>
          <a:ext cx="4572480" cy="21602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9917">
                  <a:extLst>
                    <a:ext uri="{9D8B030D-6E8A-4147-A177-3AD203B41FA5}">
                      <a16:colId xmlns:a16="http://schemas.microsoft.com/office/drawing/2014/main" val="1517437513"/>
                    </a:ext>
                  </a:extLst>
                </a:gridCol>
                <a:gridCol w="989917">
                  <a:extLst>
                    <a:ext uri="{9D8B030D-6E8A-4147-A177-3AD203B41FA5}">
                      <a16:colId xmlns:a16="http://schemas.microsoft.com/office/drawing/2014/main" val="2094372797"/>
                    </a:ext>
                  </a:extLst>
                </a:gridCol>
                <a:gridCol w="1008523">
                  <a:extLst>
                    <a:ext uri="{9D8B030D-6E8A-4147-A177-3AD203B41FA5}">
                      <a16:colId xmlns:a16="http://schemas.microsoft.com/office/drawing/2014/main" val="3325849584"/>
                    </a:ext>
                  </a:extLst>
                </a:gridCol>
                <a:gridCol w="1584123">
                  <a:extLst>
                    <a:ext uri="{9D8B030D-6E8A-4147-A177-3AD203B41FA5}">
                      <a16:colId xmlns:a16="http://schemas.microsoft.com/office/drawing/2014/main" val="1953105603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050" kern="0" dirty="0">
                          <a:effectLst/>
                        </a:rPr>
                        <a:t>时间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050" kern="0">
                          <a:effectLst/>
                        </a:rPr>
                        <a:t>腔室真空</a:t>
                      </a:r>
                      <a:r>
                        <a:rPr lang="en-US" sz="1050" kern="0">
                          <a:effectLst/>
                        </a:rPr>
                        <a:t>(Pa)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050" kern="0">
                          <a:effectLst/>
                        </a:rPr>
                        <a:t>泵</a:t>
                      </a:r>
                      <a:r>
                        <a:rPr lang="en-US" sz="1050" kern="0">
                          <a:effectLst/>
                        </a:rPr>
                        <a:t>1</a:t>
                      </a:r>
                      <a:r>
                        <a:rPr lang="zh-CN" sz="1050" kern="0">
                          <a:effectLst/>
                        </a:rPr>
                        <a:t>电压</a:t>
                      </a:r>
                      <a:r>
                        <a:rPr lang="en-US" sz="1050" kern="0">
                          <a:effectLst/>
                        </a:rPr>
                        <a:t>(V)/</a:t>
                      </a:r>
                      <a:endParaRPr lang="zh-CN" sz="1050" kern="1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050" kern="0">
                          <a:effectLst/>
                        </a:rPr>
                        <a:t>电流</a:t>
                      </a:r>
                      <a:r>
                        <a:rPr lang="en-US" sz="1050" kern="0">
                          <a:effectLst/>
                        </a:rPr>
                        <a:t>(mA)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050" kern="0">
                          <a:effectLst/>
                        </a:rPr>
                        <a:t>泵</a:t>
                      </a:r>
                      <a:r>
                        <a:rPr lang="en-US" sz="1050" kern="0">
                          <a:effectLst/>
                        </a:rPr>
                        <a:t>2</a:t>
                      </a:r>
                      <a:r>
                        <a:rPr lang="zh-CN" sz="1050" kern="0">
                          <a:effectLst/>
                        </a:rPr>
                        <a:t>电压</a:t>
                      </a:r>
                      <a:r>
                        <a:rPr lang="en-US" sz="1050" kern="0">
                          <a:effectLst/>
                        </a:rPr>
                        <a:t>(V)/</a:t>
                      </a:r>
                      <a:r>
                        <a:rPr lang="zh-CN" sz="1050" kern="0">
                          <a:effectLst/>
                        </a:rPr>
                        <a:t>电流</a:t>
                      </a:r>
                      <a:r>
                        <a:rPr lang="en-US" sz="1050" kern="0">
                          <a:effectLst/>
                        </a:rPr>
                        <a:t>(mA)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75373690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</a:rPr>
                        <a:t>19:02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1.00E-04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4398/19.1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3432/10.7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553111581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</a:rPr>
                        <a:t>19:21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</a:rPr>
                        <a:t>5.50E-05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5087/10.2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5169/10.1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908049835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19:34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4.60E-05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5300/8.5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5386/8.2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331758667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</a:rPr>
                        <a:t>7:40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8.20E-06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6379/0.900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6423/0.660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162372282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10:50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7.90E-06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6413/0.780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6534/0.743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10307787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12:15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</a:rPr>
                        <a:t>7.30E-06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6441/0.726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6564/0.729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33060548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</a:rPr>
                        <a:t>15:00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8.20E-06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4612/0.524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</a:rPr>
                        <a:t>6438/0.720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73670883"/>
                  </a:ext>
                </a:extLst>
              </a:tr>
            </a:tbl>
          </a:graphicData>
        </a:graphic>
      </p:graphicFrame>
      <p:pic>
        <p:nvPicPr>
          <p:cNvPr id="11" name="Picture 2" descr="e13e3d0b89e0c5b17d95c6aa5062c03">
            <a:extLst>
              <a:ext uri="{FF2B5EF4-FFF2-40B4-BE49-F238E27FC236}">
                <a16:creationId xmlns:a16="http://schemas.microsoft.com/office/drawing/2014/main" id="{C17C729C-E8A9-44AE-90D9-EFF1E7F8A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0" y="4320000"/>
            <a:ext cx="2880000" cy="2148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185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 1"/>
          <p:cNvSpPr>
            <a:spLocks noGrp="1"/>
          </p:cNvSpPr>
          <p:nvPr>
            <p:ph type="title"/>
          </p:nvPr>
        </p:nvSpPr>
        <p:spPr>
          <a:xfrm>
            <a:off x="360000" y="0"/>
            <a:ext cx="8280000" cy="612000"/>
          </a:xfrm>
        </p:spPr>
        <p:txBody>
          <a:bodyPr/>
          <a:lstStyle/>
          <a:p>
            <a:pPr eaLnBrk="1" hangingPunct="1"/>
            <a:r>
              <a:rPr lang="en-US" altLang="zh-CN" sz="2400" b="1" dirty="0" smtClean="0">
                <a:latin typeface="Times New Roman" panose="02020603050405020304" pitchFamily="18" charset="0"/>
                <a:cs typeface="Times New Roman" pitchFamily="18" charset="0"/>
              </a:rPr>
              <a:t>Prototype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development of electrostatic separator</a:t>
            </a:r>
          </a:p>
        </p:txBody>
      </p:sp>
      <p:sp>
        <p:nvSpPr>
          <p:cNvPr id="1029" name="内容占位符 2"/>
          <p:cNvSpPr>
            <a:spLocks noGrp="1"/>
          </p:cNvSpPr>
          <p:nvPr>
            <p:ph idx="1"/>
          </p:nvPr>
        </p:nvSpPr>
        <p:spPr>
          <a:xfrm>
            <a:off x="360000" y="720000"/>
            <a:ext cx="8280000" cy="6120000"/>
          </a:xfrm>
        </p:spPr>
        <p:txBody>
          <a:bodyPr/>
          <a:lstStyle/>
          <a:p>
            <a:pPr marL="358775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Factory test</a:t>
            </a: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0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System 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vacuum leak detection</a:t>
            </a:r>
          </a:p>
          <a:p>
            <a:pPr marL="0" lvl="1" indent="0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None/>
              <a:defRPr/>
            </a:pPr>
            <a:endParaRPr lang="zh-CN" alt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ff571741e6f3353ddb49dbad38128d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00" y="1620000"/>
            <a:ext cx="3240000" cy="2424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ea8b8c4b97199a98a3d09ccfa4b3e8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00" y="1620000"/>
            <a:ext cx="3240000" cy="2433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0" y="4320000"/>
            <a:ext cx="3240000" cy="2430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319999" y="5040000"/>
            <a:ext cx="4320000" cy="54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latin typeface="Times New Roman" panose="02020603050405020304" charset="0"/>
                <a:cs typeface="Times New Roman" panose="02020603050405020304" charset="0"/>
              </a:rPr>
              <a:t>vacuum leakage rate </a:t>
            </a:r>
            <a:r>
              <a:rPr lang="en-US" altLang="zh-CN" sz="2000" b="1" dirty="0" smtClean="0">
                <a:latin typeface="Times New Roman" panose="02020603050405020304" charset="0"/>
                <a:cs typeface="Times New Roman" panose="02020603050405020304" charset="0"/>
              </a:rPr>
              <a:t>≤2</a:t>
            </a:r>
            <a:r>
              <a:rPr lang="en-US" altLang="zh-CN" sz="20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×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zh-CN" sz="20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-13</a:t>
            </a:r>
            <a:r>
              <a:rPr lang="en-US" altLang="zh-CN" sz="2000" b="1" dirty="0" smtClean="0">
                <a:latin typeface="Times New Roman" panose="02020603050405020304" charset="0"/>
                <a:cs typeface="Times New Roman" panose="02020603050405020304" charset="0"/>
              </a:rPr>
              <a:t>Pa.m3/s</a:t>
            </a:r>
            <a:endParaRPr lang="en-US" altLang="en-US" sz="20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68832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 1"/>
          <p:cNvSpPr>
            <a:spLocks noGrp="1"/>
          </p:cNvSpPr>
          <p:nvPr>
            <p:ph type="title"/>
          </p:nvPr>
        </p:nvSpPr>
        <p:spPr>
          <a:xfrm>
            <a:off x="360000" y="0"/>
            <a:ext cx="8280000" cy="612000"/>
          </a:xfrm>
        </p:spPr>
        <p:txBody>
          <a:bodyPr/>
          <a:lstStyle/>
          <a:p>
            <a:pPr eaLnBrk="1" hangingPunct="1"/>
            <a:r>
              <a:rPr lang="en-US" altLang="zh-CN" sz="2400" b="1" dirty="0" smtClean="0">
                <a:latin typeface="Times New Roman" panose="02020603050405020304" pitchFamily="18" charset="0"/>
                <a:cs typeface="Times New Roman" pitchFamily="18" charset="0"/>
              </a:rPr>
              <a:t>Prototype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development of electrostatic separator</a:t>
            </a:r>
          </a:p>
        </p:txBody>
      </p:sp>
      <p:sp>
        <p:nvSpPr>
          <p:cNvPr id="1029" name="内容占位符 2"/>
          <p:cNvSpPr>
            <a:spLocks noGrp="1"/>
          </p:cNvSpPr>
          <p:nvPr>
            <p:ph idx="1"/>
          </p:nvPr>
        </p:nvSpPr>
        <p:spPr>
          <a:xfrm>
            <a:off x="360000" y="720000"/>
            <a:ext cx="8280000" cy="6120000"/>
          </a:xfrm>
        </p:spPr>
        <p:txBody>
          <a:bodyPr/>
          <a:lstStyle/>
          <a:p>
            <a:pPr marL="358775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Factory test</a:t>
            </a: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0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system was vacuum baked 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for 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week (up to </a:t>
            </a:r>
            <a:r>
              <a:rPr lang="en-US" altLang="zh-CN" sz="1800" dirty="0">
                <a:latin typeface="Times New Roman" panose="02020603050405020304" pitchFamily="18" charset="0"/>
                <a:cs typeface="Times New Roman" pitchFamily="18" charset="0"/>
              </a:rPr>
              <a:t>150 </a:t>
            </a:r>
            <a:r>
              <a:rPr lang="en-US" altLang="zh-CN" sz="1600" dirty="0" smtClean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℃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) </a:t>
            </a:r>
            <a:endParaRPr lang="en-US" altLang="zh-CN" sz="1800" dirty="0">
              <a:latin typeface="Times New Roman" pitchFamily="18" charset="0"/>
              <a:cs typeface="Times New Roman" pitchFamily="18" charset="0"/>
            </a:endParaRPr>
          </a:p>
          <a:p>
            <a:pPr marL="0" lvl="1" indent="0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None/>
              <a:defRPr/>
            </a:pPr>
            <a:endParaRPr lang="zh-CN" alt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 descr="C:\Users\12914\Desktop\f97a4646d7f45acf25d7e6ca55c7a9a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" b="25897"/>
          <a:stretch/>
        </p:blipFill>
        <p:spPr bwMode="auto">
          <a:xfrm>
            <a:off x="3707904" y="2492896"/>
            <a:ext cx="5040000" cy="27925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B67F3DAB-D975-48F0-B396-087B446095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2044350"/>
              </p:ext>
            </p:extLst>
          </p:nvPr>
        </p:nvGraphicFramePr>
        <p:xfrm>
          <a:off x="539554" y="1700807"/>
          <a:ext cx="3024333" cy="42484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1595">
                  <a:extLst>
                    <a:ext uri="{9D8B030D-6E8A-4147-A177-3AD203B41FA5}">
                      <a16:colId xmlns:a16="http://schemas.microsoft.com/office/drawing/2014/main" val="377950201"/>
                    </a:ext>
                  </a:extLst>
                </a:gridCol>
                <a:gridCol w="1016369">
                  <a:extLst>
                    <a:ext uri="{9D8B030D-6E8A-4147-A177-3AD203B41FA5}">
                      <a16:colId xmlns:a16="http://schemas.microsoft.com/office/drawing/2014/main" val="525766826"/>
                    </a:ext>
                  </a:extLst>
                </a:gridCol>
                <a:gridCol w="1016369">
                  <a:extLst>
                    <a:ext uri="{9D8B030D-6E8A-4147-A177-3AD203B41FA5}">
                      <a16:colId xmlns:a16="http://schemas.microsoft.com/office/drawing/2014/main" val="3662793580"/>
                    </a:ext>
                  </a:extLst>
                </a:gridCol>
              </a:tblGrid>
              <a:tr h="31659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050" kern="0" dirty="0">
                          <a:effectLst/>
                        </a:rPr>
                        <a:t>时间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050" kern="0">
                          <a:effectLst/>
                        </a:rPr>
                        <a:t>温度</a:t>
                      </a:r>
                      <a:r>
                        <a:rPr lang="en-US" sz="1050" kern="0">
                          <a:effectLst/>
                        </a:rPr>
                        <a:t>(℃)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050" kern="0">
                          <a:effectLst/>
                        </a:rPr>
                        <a:t>真空</a:t>
                      </a:r>
                      <a:r>
                        <a:rPr lang="en-US" sz="1050" kern="0">
                          <a:effectLst/>
                        </a:rPr>
                        <a:t>(Pa)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635349146"/>
                  </a:ext>
                </a:extLst>
              </a:tr>
              <a:tr h="35744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11:54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100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</a:rPr>
                        <a:t>2.70E-02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585777334"/>
                  </a:ext>
                </a:extLst>
              </a:tr>
              <a:tr h="35744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15:50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</a:rPr>
                        <a:t>110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2.50E-02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937864347"/>
                  </a:ext>
                </a:extLst>
              </a:tr>
              <a:tr h="35744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17:10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110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3.20E-02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280439845"/>
                  </a:ext>
                </a:extLst>
              </a:tr>
              <a:tr h="35744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6:00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110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4.70E-02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869950080"/>
                  </a:ext>
                </a:extLst>
              </a:tr>
              <a:tr h="35744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8:00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110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4.10E-02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657102050"/>
                  </a:ext>
                </a:extLst>
              </a:tr>
              <a:tr h="35744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16:00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110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8.30E-03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088004431"/>
                  </a:ext>
                </a:extLst>
              </a:tr>
              <a:tr h="35744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19:15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115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1.70E-02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075438265"/>
                  </a:ext>
                </a:extLst>
              </a:tr>
              <a:tr h="35744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7:25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115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2.70E-02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898158877"/>
                  </a:ext>
                </a:extLst>
              </a:tr>
              <a:tr h="35744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8:30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</a:rPr>
                        <a:t>115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4.60E-02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730886408"/>
                  </a:ext>
                </a:extLst>
              </a:tr>
              <a:tr h="35744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9:05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115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5.90E-02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235893113"/>
                  </a:ext>
                </a:extLst>
              </a:tr>
              <a:tr h="35744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</a:rPr>
                        <a:t>10:30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115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</a:rPr>
                        <a:t>6.50E-02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6584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516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 1"/>
          <p:cNvSpPr>
            <a:spLocks noGrp="1"/>
          </p:cNvSpPr>
          <p:nvPr>
            <p:ph type="title"/>
          </p:nvPr>
        </p:nvSpPr>
        <p:spPr>
          <a:xfrm>
            <a:off x="360000" y="0"/>
            <a:ext cx="8280000" cy="612000"/>
          </a:xfrm>
        </p:spPr>
        <p:txBody>
          <a:bodyPr/>
          <a:lstStyle/>
          <a:p>
            <a:pPr eaLnBrk="1" hangingPunct="1"/>
            <a:r>
              <a:rPr lang="en-US" altLang="zh-CN" sz="2400" b="1" dirty="0" smtClean="0">
                <a:latin typeface="Times New Roman" panose="02020603050405020304" pitchFamily="18" charset="0"/>
                <a:cs typeface="Times New Roman" pitchFamily="18" charset="0"/>
              </a:rPr>
              <a:t>Prototype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development of electrostatic separator</a:t>
            </a:r>
          </a:p>
        </p:txBody>
      </p:sp>
      <p:sp>
        <p:nvSpPr>
          <p:cNvPr id="1029" name="内容占位符 2"/>
          <p:cNvSpPr>
            <a:spLocks noGrp="1"/>
          </p:cNvSpPr>
          <p:nvPr>
            <p:ph idx="1"/>
          </p:nvPr>
        </p:nvSpPr>
        <p:spPr>
          <a:xfrm>
            <a:off x="360000" y="720000"/>
            <a:ext cx="8280000" cy="6120000"/>
          </a:xfrm>
        </p:spPr>
        <p:txBody>
          <a:bodyPr/>
          <a:lstStyle/>
          <a:p>
            <a:pPr marL="358775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Factory test</a:t>
            </a: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0" lvl="1" indent="-358775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system 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was 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vacuumed after baking </a:t>
            </a:r>
          </a:p>
          <a:p>
            <a:pPr marL="0" lvl="1" indent="0" eaLnBrk="1" hangingPunct="1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None/>
              <a:defRPr/>
            </a:pPr>
            <a:endParaRPr lang="zh-CN" alt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 descr="C:\Users\12914\Desktop\d8c600614fb81d8bc2a51673c071645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95"/>
          <a:stretch/>
        </p:blipFill>
        <p:spPr bwMode="auto">
          <a:xfrm>
            <a:off x="4860032" y="2160000"/>
            <a:ext cx="3600000" cy="20924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980000"/>
            <a:ext cx="3960000" cy="2970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732457" y="5400000"/>
            <a:ext cx="5040000" cy="54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latin typeface="Times New Roman" panose="02020603050405020304" charset="0"/>
                <a:cs typeface="Times New Roman" panose="02020603050405020304" charset="0"/>
              </a:rPr>
              <a:t>vacuum pressure: </a:t>
            </a:r>
            <a:r>
              <a:rPr lang="en-US" altLang="zh-CN" sz="2000" b="1" dirty="0" smtClean="0">
                <a:latin typeface="Times New Roman" panose="02020603050405020304" charset="0"/>
                <a:cs typeface="Times New Roman" panose="02020603050405020304" charset="0"/>
              </a:rPr>
              <a:t>1.3</a:t>
            </a:r>
            <a:r>
              <a:rPr lang="en-US" altLang="zh-CN" sz="20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×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zh-CN" sz="20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-8</a:t>
            </a:r>
            <a:r>
              <a:rPr lang="en-US" altLang="zh-CN" sz="2000" b="1" dirty="0" smtClean="0">
                <a:latin typeface="Times New Roman" panose="02020603050405020304" charset="0"/>
                <a:cs typeface="Times New Roman" panose="02020603050405020304" charset="0"/>
              </a:rPr>
              <a:t>Pa (</a:t>
            </a:r>
            <a:r>
              <a:rPr lang="en-US" altLang="zh-CN" sz="2000" b="1" dirty="0" smtClean="0">
                <a:solidFill>
                  <a:srgbClr val="3333F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1.0×</a:t>
            </a:r>
            <a:r>
              <a:rPr lang="en-US" altLang="zh-CN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zh-CN" sz="2000" b="1" baseline="300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-10</a:t>
            </a:r>
            <a:r>
              <a:rPr lang="en-US" altLang="zh-CN" sz="2000" b="1" dirty="0" smtClean="0">
                <a:solidFill>
                  <a:srgbClr val="3333FF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Torr)</a:t>
            </a:r>
            <a:endParaRPr lang="en-US" altLang="en-US" sz="2000" b="1" dirty="0">
              <a:solidFill>
                <a:srgbClr val="3333FF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  <a:p>
            <a:endParaRPr lang="en-US" altLang="en-US" sz="20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en-US" sz="20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06643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17db086c-9c4a-4d12-aca2-1467956f298d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12786</TotalTime>
  <Words>1469</Words>
  <Application>Microsoft Office PowerPoint</Application>
  <PresentationFormat>全屏显示(4:3)</PresentationFormat>
  <Paragraphs>511</Paragraphs>
  <Slides>28</Slides>
  <Notes>4</Notes>
  <HiddenSlides>0</HiddenSlides>
  <MMClips>0</MMClips>
  <ScaleCrop>false</ScaleCrop>
  <HeadingPairs>
    <vt:vector size="8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6" baseType="lpstr">
      <vt:lpstr>等线</vt:lpstr>
      <vt:lpstr>宋体</vt:lpstr>
      <vt:lpstr>Arial</vt:lpstr>
      <vt:lpstr>Calibri</vt:lpstr>
      <vt:lpstr>Times New Roman</vt:lpstr>
      <vt:lpstr>Wingdings</vt:lpstr>
      <vt:lpstr>Office 主题</vt:lpstr>
      <vt:lpstr>Equation</vt:lpstr>
      <vt:lpstr>Status of CEPC Electro-magnetic Separator   Bin Chen CEPC Day (Sep 22) 2021</vt:lpstr>
      <vt:lpstr>Outline</vt:lpstr>
      <vt:lpstr>Introduction</vt:lpstr>
      <vt:lpstr>PowerPoint 演示文稿</vt:lpstr>
      <vt:lpstr>Prototype development of electrostatic separator</vt:lpstr>
      <vt:lpstr>Prototype development of electrostatic separator</vt:lpstr>
      <vt:lpstr>Prototype development of electrostatic separator</vt:lpstr>
      <vt:lpstr>Prototype development of electrostatic separator</vt:lpstr>
      <vt:lpstr>Prototype development of electrostatic separator</vt:lpstr>
      <vt:lpstr>Prototype development of electrostatic separator</vt:lpstr>
      <vt:lpstr>Prototype development of electrostatic separator</vt:lpstr>
      <vt:lpstr>Prototype development of electrostatic separator</vt:lpstr>
      <vt:lpstr>Prototype development of electrostatic separator</vt:lpstr>
      <vt:lpstr>Prototype development of electrostatic separator</vt:lpstr>
      <vt:lpstr>Prototype development of electrostatic separator</vt:lpstr>
      <vt:lpstr>Prototype development of electrostatic separator</vt:lpstr>
      <vt:lpstr>Prototype development of electrostatic separator</vt:lpstr>
      <vt:lpstr>Prototype development of electrostatic separator</vt:lpstr>
      <vt:lpstr>Prototype development of electrostatic separator</vt:lpstr>
      <vt:lpstr>Prototype development of electrostatic separator</vt:lpstr>
      <vt:lpstr>Prototype development of electrostatic separator</vt:lpstr>
      <vt:lpstr>PowerPoint 演示文稿</vt:lpstr>
      <vt:lpstr>Prototype development of dipole magnet</vt:lpstr>
      <vt:lpstr>Prototype development of dipole magnet</vt:lpstr>
      <vt:lpstr>Prototype development of dipole magnet</vt:lpstr>
      <vt:lpstr>Prototype development of dipole magnet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CEPC Lattice Layout (tentative as of April 30, 2014)</dc:title>
  <dc:creator>chengj</dc:creator>
  <cp:lastModifiedBy>lenovo</cp:lastModifiedBy>
  <cp:revision>1134</cp:revision>
  <cp:lastPrinted>2021-04-21T06:22:45Z</cp:lastPrinted>
  <dcterms:created xsi:type="dcterms:W3CDTF">2014-08-05T02:42:36Z</dcterms:created>
  <dcterms:modified xsi:type="dcterms:W3CDTF">2021-09-22T05:39:22Z</dcterms:modified>
</cp:coreProperties>
</file>